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sldIdLst>
    <p:sldId id="259" r:id="rId2"/>
    <p:sldId id="263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" initials="L" lastIdx="3" clrIdx="0">
    <p:extLst>
      <p:ext uri="{19B8F6BF-5375-455C-9EA6-DF929625EA0E}">
        <p15:presenceInfo xmlns:p15="http://schemas.microsoft.com/office/powerpoint/2012/main" userId="Laur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7529"/>
    <a:srgbClr val="99570C"/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52958" autoAdjust="0"/>
  </p:normalViewPr>
  <p:slideViewPr>
    <p:cSldViewPr snapToGrid="0">
      <p:cViewPr>
        <p:scale>
          <a:sx n="112" d="100"/>
          <a:sy n="112" d="100"/>
        </p:scale>
        <p:origin x="6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>
        <a:ln>
          <a:solidFill>
            <a:srgbClr val="B54C2D"/>
          </a:solidFill>
        </a:ln>
      </dgm:spPr>
      <dgm:t>
        <a:bodyPr/>
        <a:lstStyle/>
        <a:p>
          <a:pPr>
            <a:defRPr cap="all"/>
          </a:pPr>
          <a:r>
            <a:rPr lang="en-US" sz="2000" b="1" cap="none" dirty="0"/>
            <a:t>Random suggestion: </a:t>
          </a:r>
        </a:p>
        <a:p>
          <a:pPr>
            <a:defRPr cap="all"/>
          </a:pPr>
          <a:r>
            <a:rPr lang="en-US" sz="2000" b="0" i="1" cap="none" dirty="0"/>
            <a:t>You’re feeling adventurous.</a:t>
          </a:r>
        </a:p>
        <a:p>
          <a:pPr>
            <a:defRPr cap="all"/>
          </a:pPr>
          <a:endParaRPr lang="en-US" sz="500" b="0" cap="none" dirty="0"/>
        </a:p>
        <a:p>
          <a:pPr>
            <a:defRPr cap="all"/>
          </a:pPr>
          <a:r>
            <a:rPr lang="en-US" sz="2000" b="0" cap="none" dirty="0"/>
            <a:t>CoffeeCompass suggests a completely random coffee.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 custT="1"/>
      <dgm:spPr>
        <a:solidFill>
          <a:srgbClr val="99570C"/>
        </a:solidFill>
      </dgm:spPr>
      <dgm:t>
        <a:bodyPr/>
        <a:lstStyle/>
        <a:p>
          <a:pPr>
            <a:defRPr cap="all"/>
          </a:pPr>
          <a:r>
            <a:rPr lang="en-US" sz="2000" b="1" cap="none" dirty="0"/>
            <a:t>Top five best or budget: </a:t>
          </a:r>
        </a:p>
        <a:p>
          <a:pPr>
            <a:defRPr cap="all"/>
          </a:pPr>
          <a:r>
            <a:rPr lang="en-US" sz="2000" b="0" i="1" cap="none" dirty="0"/>
            <a:t>You either have or don’t have a lot of disposable income.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provides a top five coffees based on the highest rating or lowest price.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>
        <a:solidFill>
          <a:srgbClr val="C17529"/>
        </a:solidFill>
      </dgm:spPr>
      <dgm:t>
        <a:bodyPr/>
        <a:lstStyle/>
        <a:p>
          <a:pPr>
            <a:defRPr cap="all"/>
          </a:pPr>
          <a:r>
            <a:rPr lang="en-US" sz="2000" b="1" cap="none" dirty="0"/>
            <a:t>Custom selection: </a:t>
          </a:r>
        </a:p>
        <a:p>
          <a:pPr>
            <a:defRPr cap="all"/>
          </a:pPr>
          <a:r>
            <a:rPr lang="en-US" sz="2000" b="0" i="1" cap="none" dirty="0"/>
            <a:t>You’re a connoisseur.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asks you for some inputs and recommends a coffee based on the provided information.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X="55569" custScaleY="70400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19" y="232210"/>
          <a:ext cx="3320179" cy="3984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B54C2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Random suggestion: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feeling adventurous.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cap="none" dirty="0"/>
            <a:t>CoffeeCompass suggests a completely random coffee.</a:t>
          </a:r>
        </a:p>
      </dsp:txBody>
      <dsp:txXfrm>
        <a:off x="819" y="1825896"/>
        <a:ext cx="3320179" cy="2390529"/>
      </dsp:txXfrm>
    </dsp:sp>
    <dsp:sp modelId="{BBA91679-4684-4A04-8AEB-03038C78A75C}">
      <dsp:nvSpPr>
        <dsp:cNvPr id="0" name=""/>
        <dsp:cNvSpPr/>
      </dsp:nvSpPr>
      <dsp:spPr>
        <a:xfrm>
          <a:off x="738414" y="468076"/>
          <a:ext cx="1844990" cy="112195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  <a:endParaRPr lang="en-US" sz="5700" kern="1200" dirty="0"/>
        </a:p>
      </dsp:txBody>
      <dsp:txXfrm>
        <a:off x="738414" y="468076"/>
        <a:ext cx="1844990" cy="1121954"/>
      </dsp:txXfrm>
    </dsp:sp>
    <dsp:sp modelId="{00AE7F27-0E5D-4AFB-ACD6-B5A19E79EA42}">
      <dsp:nvSpPr>
        <dsp:cNvPr id="0" name=""/>
        <dsp:cNvSpPr/>
      </dsp:nvSpPr>
      <dsp:spPr>
        <a:xfrm>
          <a:off x="3586613" y="232210"/>
          <a:ext cx="3320179" cy="3984215"/>
        </a:xfrm>
        <a:prstGeom prst="rect">
          <a:avLst/>
        </a:prstGeom>
        <a:solidFill>
          <a:srgbClr val="99570C"/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Top five best or budget: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 either have or don’t have a lot of disposable income.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provides a top five coffees based on the highest rating or lowest price.</a:t>
          </a:r>
        </a:p>
      </dsp:txBody>
      <dsp:txXfrm>
        <a:off x="3586613" y="1825896"/>
        <a:ext cx="3320179" cy="2390529"/>
      </dsp:txXfrm>
    </dsp:sp>
    <dsp:sp modelId="{975C752B-C37A-4BA6-A3AE-2202A141404A}">
      <dsp:nvSpPr>
        <dsp:cNvPr id="0" name=""/>
        <dsp:cNvSpPr/>
      </dsp:nvSpPr>
      <dsp:spPr>
        <a:xfrm>
          <a:off x="3586613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  <a:endParaRPr lang="en-US" sz="5700" kern="1200" dirty="0"/>
        </a:p>
      </dsp:txBody>
      <dsp:txXfrm>
        <a:off x="3586613" y="232210"/>
        <a:ext cx="3320179" cy="1593686"/>
      </dsp:txXfrm>
    </dsp:sp>
    <dsp:sp modelId="{CAD62F17-E99D-4FEF-B376-961CA4CB20EB}">
      <dsp:nvSpPr>
        <dsp:cNvPr id="0" name=""/>
        <dsp:cNvSpPr/>
      </dsp:nvSpPr>
      <dsp:spPr>
        <a:xfrm>
          <a:off x="7172406" y="232210"/>
          <a:ext cx="3320179" cy="3984215"/>
        </a:xfrm>
        <a:prstGeom prst="rect">
          <a:avLst/>
        </a:prstGeom>
        <a:solidFill>
          <a:srgbClr val="C17529"/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Custom selection: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a connoisseur.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asks you for some inputs and recommends a coffee based on the provided information.</a:t>
          </a:r>
        </a:p>
      </dsp:txBody>
      <dsp:txXfrm>
        <a:off x="7172406" y="1825896"/>
        <a:ext cx="3320179" cy="2390529"/>
      </dsp:txXfrm>
    </dsp:sp>
    <dsp:sp modelId="{E20811D6-E5D4-4C9E-AABF-9E0E1902CA2C}">
      <dsp:nvSpPr>
        <dsp:cNvPr id="0" name=""/>
        <dsp:cNvSpPr/>
      </dsp:nvSpPr>
      <dsp:spPr>
        <a:xfrm>
          <a:off x="7172406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  <a:endParaRPr lang="en-US" sz="5700" kern="1200" dirty="0"/>
        </a:p>
      </dsp:txBody>
      <dsp:txXfrm>
        <a:off x="7172406" y="232210"/>
        <a:ext cx="3320179" cy="159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483E1-471E-4FC3-A599-0EF328BD200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59595-302F-4C54-81A4-98F586F1CE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David</a:t>
            </a:r>
          </a:p>
          <a:p>
            <a:endParaRPr lang="de-DE" dirty="0"/>
          </a:p>
          <a:p>
            <a:r>
              <a:rPr lang="en-GB" dirty="0"/>
              <a:t>We introduce you today to our coffee recommender, the </a:t>
            </a:r>
            <a:r>
              <a:rPr lang="en-GB" dirty="0" err="1"/>
              <a:t>CoffeeCompass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4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David</a:t>
            </a:r>
          </a:p>
          <a:p>
            <a:r>
              <a:rPr lang="de-DE" dirty="0"/>
              <a:t>Opening / PAIND POINTS</a:t>
            </a:r>
          </a:p>
          <a:p>
            <a:endParaRPr lang="de-DE" dirty="0"/>
          </a:p>
          <a:p>
            <a:r>
              <a:rPr lang="en-GB" dirty="0"/>
              <a:t>We introduce you today to our coffee recommender, the </a:t>
            </a:r>
            <a:r>
              <a:rPr lang="en-GB" dirty="0" err="1"/>
              <a:t>CoffeeCompass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Why Coffee? </a:t>
            </a:r>
          </a:p>
          <a:p>
            <a:pPr marL="171450" indent="-171450">
              <a:buFontTx/>
              <a:buChar char="-"/>
            </a:pPr>
            <a:r>
              <a:rPr lang="en-GB" dirty="0"/>
              <a:t>Because coffee is everywhere, a </a:t>
            </a:r>
            <a:r>
              <a:rPr lang="en-GB" dirty="0" err="1"/>
              <a:t>confort</a:t>
            </a:r>
            <a:r>
              <a:rPr lang="en-GB" dirty="0"/>
              <a:t>, a need, </a:t>
            </a:r>
            <a:r>
              <a:rPr lang="en-GB" dirty="0" err="1"/>
              <a:t>smtme</a:t>
            </a:r>
            <a:r>
              <a:rPr lang="en-GB" dirty="0"/>
              <a:t> addiction. But a fantastic source of productivity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sz="1200" dirty="0"/>
              <a:t>-  How to recognize a good coffee and what to look for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Plenty of coffee and Range of characteristic and </a:t>
            </a:r>
            <a:r>
              <a:rPr lang="en-GB" dirty="0" err="1"/>
              <a:t>flavor</a:t>
            </a:r>
            <a:r>
              <a:rPr lang="en-GB" dirty="0"/>
              <a:t> profiles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/>
              <a:t> Could be a Lack of time or energy to compare all of them, OR SIMPLY not the proper tool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Highest Quality Most affordable price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David</a:t>
            </a:r>
            <a:endParaRPr lang="en-GB" dirty="0"/>
          </a:p>
          <a:p>
            <a:endParaRPr lang="de-DE" dirty="0"/>
          </a:p>
          <a:p>
            <a:r>
              <a:rPr lang="en-GB" sz="1200" dirty="0"/>
              <a:t>Many challenges, in one solution: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quest </a:t>
            </a:r>
          </a:p>
          <a:p>
            <a:endParaRPr lang="de-DE" dirty="0"/>
          </a:p>
          <a:p>
            <a:r>
              <a:rPr lang="de-DE" dirty="0" err="1"/>
              <a:t>CoffeeCompass</a:t>
            </a:r>
            <a:r>
              <a:rPr lang="de-DE" dirty="0"/>
              <a:t> will GUIDE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3 different </a:t>
            </a:r>
            <a:r>
              <a:rPr lang="de-DE" dirty="0" err="1"/>
              <a:t>options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 –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en-US" sz="1200" b="0" i="1" cap="none" dirty="0"/>
              <a:t>adventurous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cap="none" dirty="0"/>
              <a:t>It  suggests you a completely random coffee.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2 - </a:t>
            </a:r>
            <a:r>
              <a:rPr lang="en-US" sz="1200" b="0" i="1" cap="none" dirty="0"/>
              <a:t>You either have or don’t have a lot of disposable income.</a:t>
            </a:r>
          </a:p>
          <a:p>
            <a:pPr lvl="0">
              <a:defRPr cap="all"/>
            </a:pPr>
            <a:r>
              <a:rPr lang="en-US" sz="1200" b="0" i="0" cap="none" dirty="0"/>
              <a:t>It will provides a top five coffees based on the highest rating among the lowest price.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3 – </a:t>
            </a:r>
            <a:r>
              <a:rPr lang="en-US" sz="1200" b="0" i="1" cap="none" dirty="0"/>
              <a:t>You’re a connoisseur.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cap="none" dirty="0"/>
              <a:t>CoffeeCompass asks you for some inputs and recommends a coffee based on the provided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08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Laurens</a:t>
            </a:r>
          </a:p>
          <a:p>
            <a:endParaRPr lang="de-DE" dirty="0"/>
          </a:p>
          <a:p>
            <a:endParaRPr lang="de-DE" dirty="0"/>
          </a:p>
          <a:p>
            <a:r>
              <a:rPr lang="fr-FR" i="1" dirty="0"/>
              <a:t>Coffee </a:t>
            </a:r>
            <a:r>
              <a:rPr lang="fr-FR" i="1" dirty="0" err="1"/>
              <a:t>Review</a:t>
            </a:r>
            <a:r>
              <a:rPr lang="fr-FR" i="1" dirty="0"/>
              <a:t> </a:t>
            </a:r>
            <a:r>
              <a:rPr lang="fr-FR" dirty="0" err="1"/>
              <a:t>introduced</a:t>
            </a:r>
            <a:r>
              <a:rPr lang="fr-FR" dirty="0"/>
              <a:t> the first-</a:t>
            </a:r>
            <a:r>
              <a:rPr lang="fr-FR" dirty="0" err="1"/>
              <a:t>ever</a:t>
            </a:r>
            <a:r>
              <a:rPr lang="fr-FR" dirty="0"/>
              <a:t> 100-point</a:t>
            </a:r>
          </a:p>
          <a:p>
            <a:r>
              <a:rPr lang="fr-FR" dirty="0"/>
              <a:t>20-plus </a:t>
            </a:r>
            <a:r>
              <a:rPr lang="fr-FR" dirty="0" err="1"/>
              <a:t>years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Review</a:t>
            </a:r>
            <a:r>
              <a:rPr lang="fr-FR" dirty="0"/>
              <a:t> by coffee experts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79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Learning: Laurens</a:t>
            </a:r>
          </a:p>
          <a:p>
            <a:r>
              <a:rPr lang="de-DE" dirty="0"/>
              <a:t>Natural Language Processing: David</a:t>
            </a:r>
          </a:p>
          <a:p>
            <a:endParaRPr lang="de-DE" dirty="0"/>
          </a:p>
          <a:p>
            <a:r>
              <a:rPr lang="de-DE" dirty="0" err="1"/>
              <a:t>Jupyter</a:t>
            </a:r>
            <a:r>
              <a:rPr lang="de-DE" dirty="0"/>
              <a:t> Notebook: Laurens</a:t>
            </a:r>
          </a:p>
          <a:p>
            <a:endParaRPr lang="de-DE" dirty="0"/>
          </a:p>
          <a:p>
            <a:r>
              <a:rPr lang="de-DE" dirty="0"/>
              <a:t>Show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Option 1</a:t>
            </a:r>
          </a:p>
          <a:p>
            <a:pPr marL="171450" indent="-171450">
              <a:buFontTx/>
              <a:buChar char="-"/>
            </a:pPr>
            <a:r>
              <a:rPr lang="de-DE" dirty="0"/>
              <a:t>Option 2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Option 3 (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characteristic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7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8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8000" b="1" dirty="0"/>
              <a:t>CoffeeCompass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Final project by David Guillet and Laurens Duin</a:t>
            </a:r>
          </a:p>
          <a:p>
            <a:endParaRPr lang="en-US" sz="1800" dirty="0"/>
          </a:p>
          <a:p>
            <a:r>
              <a:rPr lang="en-US" sz="1800" dirty="0"/>
              <a:t>Ironhack DAFT JAN2023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0B4CD3-8512-2159-1F3A-B5238AF41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" y="2"/>
            <a:ext cx="784970" cy="7849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16EE36-3728-CA56-2703-1CD9C80E8DDF}"/>
              </a:ext>
            </a:extLst>
          </p:cNvPr>
          <p:cNvSpPr txBox="1">
            <a:spLocks/>
          </p:cNvSpPr>
          <p:nvPr/>
        </p:nvSpPr>
        <p:spPr>
          <a:xfrm>
            <a:off x="-441015" y="42677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EEF-C6C2-CA68-6BF2-FFE7C910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</a:t>
            </a:r>
            <a:r>
              <a:rPr lang="en-GB" b="1" dirty="0"/>
              <a:t>good</a:t>
            </a:r>
            <a:r>
              <a:rPr lang="en-GB" dirty="0"/>
              <a:t> coffee can be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496-DC5D-E95D-7907-8FD898D9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/>
          </a:bodyPr>
          <a:lstStyle/>
          <a:p>
            <a:r>
              <a:rPr lang="en-GB" sz="3100" dirty="0"/>
              <a:t> Plenty of coffees around with huge range of characteristics and flavour profiles</a:t>
            </a:r>
          </a:p>
          <a:p>
            <a:r>
              <a:rPr lang="en-GB" sz="3100" dirty="0"/>
              <a:t> Lack of time and energy to compare</a:t>
            </a:r>
          </a:p>
          <a:p>
            <a:r>
              <a:rPr lang="en-GB" sz="3100" dirty="0"/>
              <a:t> How to recognize a good coffee and what to look for</a:t>
            </a:r>
          </a:p>
          <a:p>
            <a:r>
              <a:rPr lang="en-GB" sz="3100" dirty="0"/>
              <a:t> Getting the highest quality for the most affordable price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2EB72333-EC8B-560A-E875-712DEC250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9" y="0"/>
            <a:ext cx="1111855" cy="11118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F4B422-E217-E964-EDF7-06EE367B4E0C}"/>
              </a:ext>
            </a:extLst>
          </p:cNvPr>
          <p:cNvSpPr txBox="1">
            <a:spLocks/>
          </p:cNvSpPr>
          <p:nvPr/>
        </p:nvSpPr>
        <p:spPr>
          <a:xfrm>
            <a:off x="-292410" y="72935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22630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pPr marL="36900" indent="0">
              <a:lnSpc>
                <a:spcPct val="100000"/>
              </a:lnSpc>
              <a:spcAft>
                <a:spcPts val="600"/>
              </a:spcAft>
              <a:buNone/>
            </a:pPr>
            <a:br>
              <a:rPr lang="en-US" dirty="0"/>
            </a:br>
            <a:r>
              <a:rPr lang="en-GB" sz="4800" dirty="0"/>
              <a:t>Many challenges, one solution: </a:t>
            </a:r>
            <a:r>
              <a:rPr lang="en-GB" sz="4800" b="1" dirty="0"/>
              <a:t>CoffeeCompass</a:t>
            </a:r>
            <a:br>
              <a:rPr lang="en-GB" sz="4800" b="1" dirty="0"/>
            </a:br>
            <a:r>
              <a:rPr lang="en-US" sz="3900" dirty="0"/>
              <a:t>Different options available: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412269"/>
              </p:ext>
            </p:extLst>
          </p:nvPr>
        </p:nvGraphicFramePr>
        <p:xfrm>
          <a:off x="913795" y="2409363"/>
          <a:ext cx="10493406" cy="444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10">
            <a:extLst>
              <a:ext uri="{FF2B5EF4-FFF2-40B4-BE49-F238E27FC236}">
                <a16:creationId xmlns:a16="http://schemas.microsoft.com/office/drawing/2014/main" id="{F45CCE73-9018-64BC-F658-A204BD5CF3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9" y="0"/>
            <a:ext cx="1111855" cy="11118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67DC2E0-7587-3DC9-7B3E-7C2B5EBF6FA0}"/>
              </a:ext>
            </a:extLst>
          </p:cNvPr>
          <p:cNvSpPr txBox="1">
            <a:spLocks/>
          </p:cNvSpPr>
          <p:nvPr/>
        </p:nvSpPr>
        <p:spPr>
          <a:xfrm>
            <a:off x="-292410" y="72935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3DC5-2B88-7B7E-5B61-E11FD788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CoffeeCompass</a:t>
            </a:r>
            <a:r>
              <a:rPr lang="en-GB" dirty="0"/>
              <a:t> provides succinct information on the selected coffee(s)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B3A0-2C99-8716-D713-B596AB78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8632"/>
            <a:ext cx="10353762" cy="4759368"/>
          </a:xfrm>
        </p:spPr>
        <p:txBody>
          <a:bodyPr>
            <a:normAutofit fontScale="55000" lnSpcReduction="20000"/>
          </a:bodyPr>
          <a:lstStyle/>
          <a:p>
            <a:r>
              <a:rPr lang="en-GB" sz="4400" dirty="0"/>
              <a:t>Information provided by </a:t>
            </a:r>
            <a:r>
              <a:rPr lang="en-GB" sz="4400" b="1" dirty="0"/>
              <a:t>CoffeeCompass</a:t>
            </a:r>
            <a:r>
              <a:rPr lang="en-GB" sz="4400" dirty="0"/>
              <a:t> includes: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Coffee name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Roaster &amp; location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Roast type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Origin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Price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Overall rating (scale 50-100)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Points awarded for aroma, body, flavour and aftertaste (scale 1-10)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The results of the blind assessment</a:t>
            </a:r>
          </a:p>
          <a:p>
            <a:pPr marL="36900" indent="0">
              <a:buNone/>
            </a:pPr>
            <a:endParaRPr lang="de-DE" sz="3600" dirty="0"/>
          </a:p>
          <a:p>
            <a:r>
              <a:rPr lang="de-DE" sz="4400" dirty="0"/>
              <a:t>The underlying database with 4929 reviews </a:t>
            </a:r>
            <a:r>
              <a:rPr lang="en-GB" sz="4400" dirty="0"/>
              <a:t>are from </a:t>
            </a:r>
            <a:r>
              <a:rPr lang="de-DE" sz="4400" dirty="0"/>
              <a:t>coffeereview.com</a:t>
            </a:r>
            <a:endParaRPr lang="en-GB" sz="44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GB" sz="44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GB" sz="44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de-DE" sz="18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261439A5-10E3-6D62-8739-05F2AF3EB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9" y="0"/>
            <a:ext cx="1111855" cy="11118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AB92D5-820E-5C78-314E-50DD14E486B9}"/>
              </a:ext>
            </a:extLst>
          </p:cNvPr>
          <p:cNvSpPr txBox="1">
            <a:spLocks/>
          </p:cNvSpPr>
          <p:nvPr/>
        </p:nvSpPr>
        <p:spPr>
          <a:xfrm>
            <a:off x="-292410" y="72935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10518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9D9A-BECB-02B1-8206-83683CE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 – Custom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732-F85E-1421-AA39-ADDC324B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09776"/>
            <a:ext cx="6285995" cy="3781424"/>
          </a:xfrm>
        </p:spPr>
        <p:txBody>
          <a:bodyPr>
            <a:normAutofit/>
          </a:bodyPr>
          <a:lstStyle/>
          <a:p>
            <a:r>
              <a:rPr lang="en-GB" sz="2400" dirty="0"/>
              <a:t>The coffees were </a:t>
            </a:r>
            <a:r>
              <a:rPr lang="en-GB" sz="2400" b="1" dirty="0"/>
              <a:t>clustered</a:t>
            </a:r>
            <a:r>
              <a:rPr lang="en-GB" sz="2400" dirty="0"/>
              <a:t> with </a:t>
            </a:r>
            <a:r>
              <a:rPr lang="en-GB" sz="2400" b="1" dirty="0"/>
              <a:t>Machine Learning </a:t>
            </a:r>
            <a:r>
              <a:rPr lang="en-GB" sz="2400" dirty="0"/>
              <a:t>based on the following features: </a:t>
            </a:r>
            <a:r>
              <a:rPr lang="en-GB" sz="2400" b="1" dirty="0"/>
              <a:t>aroma</a:t>
            </a:r>
            <a:r>
              <a:rPr lang="en-GB" sz="2400" dirty="0"/>
              <a:t>, </a:t>
            </a:r>
            <a:r>
              <a:rPr lang="en-GB" sz="2400" b="1" dirty="0"/>
              <a:t>body</a:t>
            </a:r>
            <a:r>
              <a:rPr lang="en-GB" sz="2400" dirty="0"/>
              <a:t>, </a:t>
            </a:r>
            <a:r>
              <a:rPr lang="en-GB" sz="2400" b="1" dirty="0"/>
              <a:t>flavor</a:t>
            </a:r>
            <a:r>
              <a:rPr lang="en-GB" sz="2400" dirty="0"/>
              <a:t>, </a:t>
            </a:r>
            <a:r>
              <a:rPr lang="en-GB" sz="2400" b="1" dirty="0"/>
              <a:t>aftertaste, rating</a:t>
            </a:r>
            <a:r>
              <a:rPr lang="en-GB" sz="2400" dirty="0"/>
              <a:t>.</a:t>
            </a:r>
          </a:p>
          <a:p>
            <a:r>
              <a:rPr lang="en-GB" sz="2400" b="1" dirty="0"/>
              <a:t>Natural Language Processing</a:t>
            </a:r>
            <a:r>
              <a:rPr lang="en-GB" sz="2400" dirty="0"/>
              <a:t> was used to extract the words most often mentioned in the blind assessments of the coffee reviews. These were then used to create groups of characteristics.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4E70E-1112-B8CA-3296-50978E8C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6" y="1238250"/>
            <a:ext cx="5182205" cy="5182205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5AC9BEEA-0B80-22B8-6FBA-F3A2182C0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9" y="0"/>
            <a:ext cx="1111855" cy="11118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BFEC1B-0385-02BA-A479-7D8BD93EC481}"/>
              </a:ext>
            </a:extLst>
          </p:cNvPr>
          <p:cNvSpPr txBox="1">
            <a:spLocks/>
          </p:cNvSpPr>
          <p:nvPr/>
        </p:nvSpPr>
        <p:spPr>
          <a:xfrm>
            <a:off x="-292410" y="72935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147390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{2A8169FB-CBF3-4F70-9F6A-02EFBCC63C64}tf12214701_win32</Template>
  <TotalTime>1136</TotalTime>
  <Words>513</Words>
  <Application>Microsoft Macintosh PowerPoint</Application>
  <PresentationFormat>Grand écran</PresentationFormat>
  <Paragraphs>101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CoffeeCompass</vt:lpstr>
      <vt:lpstr>Finding good coffee can be challenging</vt:lpstr>
      <vt:lpstr> Many challenges, one solution: CoffeeCompass Different options available:</vt:lpstr>
      <vt:lpstr>CoffeeCompass provides succinct information on the selected coffee(s)  </vt:lpstr>
      <vt:lpstr>Option 3 – Custom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CoffeeCompass</dc:title>
  <dc:creator>Laurens</dc:creator>
  <cp:lastModifiedBy>David Guillet</cp:lastModifiedBy>
  <cp:revision>55</cp:revision>
  <dcterms:created xsi:type="dcterms:W3CDTF">2023-03-08T10:44:46Z</dcterms:created>
  <dcterms:modified xsi:type="dcterms:W3CDTF">2023-03-10T09:19:12Z</dcterms:modified>
</cp:coreProperties>
</file>