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467" r:id="rId3"/>
    <p:sldId id="469" r:id="rId4"/>
    <p:sldId id="470" r:id="rId5"/>
    <p:sldId id="471" r:id="rId6"/>
    <p:sldId id="472" r:id="rId7"/>
    <p:sldId id="474" r:id="rId8"/>
    <p:sldId id="475" r:id="rId9"/>
    <p:sldId id="476" r:id="rId10"/>
    <p:sldId id="480" r:id="rId11"/>
    <p:sldId id="481" r:id="rId12"/>
    <p:sldId id="478" r:id="rId13"/>
    <p:sldId id="486" r:id="rId14"/>
    <p:sldId id="482" r:id="rId15"/>
    <p:sldId id="484" r:id="rId16"/>
    <p:sldId id="485" r:id="rId17"/>
    <p:sldId id="487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ppell, Zach" initials="CZ" lastIdx="3" clrIdx="0">
    <p:extLst>
      <p:ext uri="{19B8F6BF-5375-455C-9EA6-DF929625EA0E}">
        <p15:presenceInfo xmlns:p15="http://schemas.microsoft.com/office/powerpoint/2012/main" userId="S-1-5-21-1715567821-152049171-1801674531-2362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C9C9C"/>
    <a:srgbClr val="6BAED6"/>
    <a:srgbClr val="41AB5D"/>
    <a:srgbClr val="F16913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2" autoAdjust="0"/>
    <p:restoredTop sz="84951" autoAdjust="0"/>
  </p:normalViewPr>
  <p:slideViewPr>
    <p:cSldViewPr snapToGrid="0">
      <p:cViewPr varScale="1">
        <p:scale>
          <a:sx n="94" d="100"/>
          <a:sy n="94" d="100"/>
        </p:scale>
        <p:origin x="4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63EAAB-30D3-4421-A62C-08FA3A658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4C163-0273-4128-9F95-49C5FB036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C20E51F-ECFA-42BA-B7A3-5C02F31DCDA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9CF4A-7051-47E0-BAE0-6EABF0FE90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329E-68A9-43B1-8E92-5608E5DA09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D59DD9-25CA-4A14-9123-B739AE94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A8E7C62-8DD0-4A28-9DA1-CF0D7E6768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F6B608-4DD8-44A4-8760-E332D79A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7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B800D4-B449-4C11-801D-B264ADBD1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E0FAE-E1AB-49AC-AB17-C90ABAEC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65" y="4480560"/>
            <a:ext cx="9144000" cy="1293928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accent1">
                    <a:lumMod val="50000"/>
                  </a:schemeClr>
                </a:solidFill>
                <a:latin typeface="Myriad Pro Black" panose="020B08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D6177-E1D8-4462-BD25-28A9200DB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65" y="5852160"/>
            <a:ext cx="9144000" cy="7523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Myriad Pro Black Cond" panose="020B0806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1EF1-5709-4493-90E1-A7AC0D5F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AE2A-8D06-4D62-B76A-E878D166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8C67C-A3F5-4914-82EF-40279FFB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66BAC-DCEC-4695-ADAC-08A287854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67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0869-2A89-4C53-8018-27E1015E0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2376A-A827-4433-AF25-AB22A8BB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A797-883A-424D-8378-D742316D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CD02-22B1-4201-9EE5-9A81E894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7BA6-6F8D-4F99-BF61-5CDECC5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8B6-CD9F-47D4-BD22-CB7D8C22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F2D2-3740-40D7-B9BC-D7F2D241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E409-554C-449F-9DC3-40D064EF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FFE9-EE1F-48FE-A614-58FBC358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E446-2E25-45E1-9ABA-A1540B08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5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472-7A79-4203-856D-60A0738D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BB1F-B9D4-4EDF-AA7A-3D4B65A3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7C18-2753-443F-ACC6-FD4FF90F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0FB0-9A35-4313-8A38-223AC5D0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637E-266B-4278-AC36-9AE9EAE6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EC53-5755-4074-99F3-00BEBBEB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B659-632E-418F-80D7-445A7B46D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5721F-2D9B-42DC-87C3-87C30885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A5836-B894-40A6-8059-4080381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40C9-F39C-417F-802D-6D204991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054CE-924B-4D7D-BB12-5531795C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1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992A-C06A-4D94-91D2-BD773AAA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26A4-6EC9-42EA-88AE-68AF39D5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CD03-DBA3-4A99-B8AD-0D43452A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77CE-A2FB-4769-BD38-3BEBF00D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C6962-1FC6-4C50-B3B6-FBFBC1D3E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0DFA5-559E-462F-9F57-51F63B3B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BA20-16C4-4BB7-9CB6-C40264E3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FF982-D947-4E18-B913-4858703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8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4B67-3585-4E8F-B41D-50FEC83B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E7505-736B-4718-8F7C-0B3D921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6B436-EB07-48BC-B44A-2A562A84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946A4-B8D3-4A15-B60B-4998DA41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5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6C66D-0C25-4F80-8702-2099D0BD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4A6E-1D40-4132-A501-3F42E997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7C8D1-69D9-4AEC-A9FF-7135CED6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4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BB2F-6C1E-409F-99B4-82880DC2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624E-B788-458D-964A-0E200AE5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4B1D6-53B4-4B11-8C3B-8A4BD7B5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30EB-EBE5-490F-8AFB-63167CAA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4F205-075F-4C14-869A-8953713C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D5635-EA27-402C-88E7-7762C08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AF21-435B-4E2A-BEC9-2FFF8480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45DE-E03A-49E8-850F-F47F6C56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02805-479C-42D8-BFA0-C977384044C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E71EEE-C313-49BD-878A-9D2A2571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075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9A70-9669-4C56-A9B3-E54FC0C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33EAE-B5A0-41C6-A9DF-D546BC9B1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9A8CA-A3E8-4C0F-BB66-095DE2C4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816F4-BAC2-4434-BED1-8D14419D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A496-92EB-4FBE-9FE4-73240F6B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49B7-8369-4F1D-8683-47329A4C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2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B8C7-DABE-4FB9-985D-16CE4D9F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3FB04-B6FC-4781-BC6E-F669E6D9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74C3-862C-4CBB-8CF9-D18D8F30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7445-57E6-492A-AD13-8EA12081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E365-53FF-4DF3-98C0-6936A57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A8171-4B51-484E-83F5-F4B0C5A0D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70794-7C55-459B-80A5-997536B3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3A32-0721-4538-9733-4411600F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B97F-E3E8-4FA4-9E34-155EEC0A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A6D9-FF52-4464-B27D-E4BD8F24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E93-B693-4754-8013-EB399EAB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8A0B-A189-421D-8A19-6FB41E79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B38B-597C-43F8-88C0-3EED2AFF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4857-BDEF-4537-A449-F5957A6C7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58B1-72EB-4F53-8CBD-46BD98D2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5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EA8B-C334-4598-9DFF-C7C04AF7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D049-C938-4744-857B-8B881960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6508-9BE1-42E0-A406-31F657D5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D9433-6B01-4BAD-B78B-5664A2FC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019B-199C-446F-982B-74824053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696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FFEE-9716-400E-92BF-987976B6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3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052-5CD8-4407-A23C-B706FDDB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711A-5813-4A8A-BC55-9414C2F9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6403-B7B9-475C-AB3D-AE42512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1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E1BD-4A5A-4C21-82B7-C3964B0F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0500-EC77-4452-B4D0-E40AEFAA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33834-D2B4-4DAB-8FEB-7AF89091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03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87A3A-5754-49FE-908B-D478F10D65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A3AA2-A0D3-4308-90B8-4B46AC0F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82C8-A45C-4B07-9904-133B4256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4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582D7-3E2F-487A-840A-5075070038CA}"/>
              </a:ext>
            </a:extLst>
          </p:cNvPr>
          <p:cNvSpPr/>
          <p:nvPr userDrawn="1"/>
        </p:nvSpPr>
        <p:spPr>
          <a:xfrm>
            <a:off x="5857603" y="6353956"/>
            <a:ext cx="424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yriad Pro Black Cond" panose="020B0806030403020204" pitchFamily="34" charset="0"/>
              </a:rPr>
              <a:t>Congestion Management Process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87A53-90DE-42CA-B255-2AA9A11A27E8}"/>
              </a:ext>
            </a:extLst>
          </p:cNvPr>
          <p:cNvSpPr txBox="1"/>
          <p:nvPr userDrawn="1"/>
        </p:nvSpPr>
        <p:spPr>
          <a:xfrm>
            <a:off x="10994364" y="5886888"/>
            <a:ext cx="1197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August 17, 2018</a:t>
            </a:r>
          </a:p>
        </p:txBody>
      </p:sp>
    </p:spTree>
    <p:extLst>
      <p:ext uri="{BB962C8B-B14F-4D97-AF65-F5344CB8AC3E}">
        <p14:creationId xmlns:p14="http://schemas.microsoft.com/office/powerpoint/2010/main" val="40265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Myriad Pro Black Cond" panose="020B0806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C6469-B23A-4298-BA01-8D4D1118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F4EFA-CCC1-40D1-9D4B-8DAC7FD3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282B-61D9-4390-B313-B6D238F1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3C86-BBEC-4B62-8FBF-618FF0FF0AA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B2F3-7F8B-4B40-9C9C-3048EA765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3A61-725A-4742-BB29-B3283DCB7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2503-901A-4EEB-985F-82625322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Congestion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8751-9B43-40B8-9352-9BBA7665D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57D6-F567-4DAA-B803-B9CE80D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FDA1-D2B9-42C1-ABD2-3AEBDC00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71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heatmap calendars to the right show the varying duration of congestion per day in hours, throughout the year</a:t>
            </a:r>
          </a:p>
          <a:p>
            <a:r>
              <a:rPr lang="en-US" sz="2400" dirty="0"/>
              <a:t>The section displayed is a portion of US-169 in Shakopee. </a:t>
            </a:r>
          </a:p>
          <a:p>
            <a:r>
              <a:rPr lang="en-US" sz="2400" dirty="0"/>
              <a:t>As the threshold for TTI increases the duration of congestion is reduced.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9D3858-CEC1-4526-A46E-83697DB6D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1" t="25491" r="4634" b="43332"/>
          <a:stretch/>
        </p:blipFill>
        <p:spPr>
          <a:xfrm>
            <a:off x="5344160" y="1396048"/>
            <a:ext cx="6553200" cy="1496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F04E6-CB61-4F55-9B47-F125B7F92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2" t="26420" r="4374" b="43121"/>
          <a:stretch/>
        </p:blipFill>
        <p:spPr>
          <a:xfrm>
            <a:off x="5344160" y="2925382"/>
            <a:ext cx="6553200" cy="146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40931-0D31-4F43-BB36-576C644A2C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2" t="25955" r="4374" b="43968"/>
          <a:stretch/>
        </p:blipFill>
        <p:spPr>
          <a:xfrm>
            <a:off x="5344160" y="4387432"/>
            <a:ext cx="6553200" cy="14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57D6-F567-4DAA-B803-B9CE80D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FDA1-D2B9-42C1-ABD2-3AEBDC00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71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heatmap calendars to the right show the varying duration of congestion per day in hours, throughout the year</a:t>
            </a:r>
          </a:p>
          <a:p>
            <a:r>
              <a:rPr lang="en-US" sz="2400" dirty="0"/>
              <a:t>The section displayed is a portion of US-212 in Chaska. </a:t>
            </a:r>
          </a:p>
          <a:p>
            <a:r>
              <a:rPr lang="en-US" sz="2400" dirty="0"/>
              <a:t>As the threshold for TTI increases the duration of congestion is reduced.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A3003-AAF8-4BD0-8020-AF8E36185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7" t="24561" r="4242" b="44602"/>
          <a:stretch/>
        </p:blipFill>
        <p:spPr>
          <a:xfrm>
            <a:off x="5313680" y="1313861"/>
            <a:ext cx="6512560" cy="1480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A40DE4-E2AF-44F6-8614-2857BE6D3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2" t="26420" r="3067" b="43121"/>
          <a:stretch/>
        </p:blipFill>
        <p:spPr>
          <a:xfrm>
            <a:off x="5313680" y="2794001"/>
            <a:ext cx="6644640" cy="146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7F4BE7-8B4E-4CAE-9A20-6AA44F474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33" t="26187" r="3067" b="42698"/>
          <a:stretch/>
        </p:blipFill>
        <p:spPr>
          <a:xfrm>
            <a:off x="5313680" y="4256051"/>
            <a:ext cx="664464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1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BFC9-7F2E-4ED9-8ABB-2F4CD64E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DA9D-5072-44BA-8481-949C014B25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 1:</a:t>
            </a:r>
          </a:p>
          <a:p>
            <a:pPr lvl="1"/>
            <a:r>
              <a:rPr lang="en-US" dirty="0"/>
              <a:t>Variability by time of day:</a:t>
            </a:r>
          </a:p>
          <a:p>
            <a:pPr lvl="1"/>
            <a:r>
              <a:rPr lang="en-US" dirty="0"/>
              <a:t>Calculate the mean TTI for each hour of the day in the dataset, resulting in 24 mean values.</a:t>
            </a:r>
          </a:p>
          <a:p>
            <a:pPr lvl="1"/>
            <a:r>
              <a:rPr lang="en-US" dirty="0"/>
              <a:t>Calculate the standard deviation of these 24 mean values. </a:t>
            </a:r>
          </a:p>
          <a:p>
            <a:pPr lvl="1"/>
            <a:r>
              <a:rPr lang="en-US" dirty="0"/>
              <a:t>The greater this standard deviation, the greater the variability in congestion.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E95D-CEAE-4B33-8BD6-14A0BBBA1A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  <a:p>
            <a:pPr lvl="1"/>
            <a:r>
              <a:rPr lang="en-US" dirty="0"/>
              <a:t>Variability in each time period</a:t>
            </a:r>
          </a:p>
          <a:p>
            <a:pPr lvl="1"/>
            <a:r>
              <a:rPr lang="en-US" dirty="0"/>
              <a:t>Calculate the standard deviation of TTI values for the peak periods.</a:t>
            </a:r>
          </a:p>
          <a:p>
            <a:pPr lvl="1"/>
            <a:r>
              <a:rPr lang="en-US" dirty="0"/>
              <a:t>The greater this standard deviation, the greater the variability in congestion.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2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88CDED-627F-4394-A2AD-F676D96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C71501-5A5B-456D-AA78-5D9A21CA7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36192"/>
            <a:ext cx="9875518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3EB26-977D-4314-A673-04BFF030D45C}"/>
              </a:ext>
            </a:extLst>
          </p:cNvPr>
          <p:cNvSpPr txBox="1"/>
          <p:nvPr/>
        </p:nvSpPr>
        <p:spPr>
          <a:xfrm>
            <a:off x="3017520" y="2499360"/>
            <a:ext cx="179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High variability in peak hour speeds</a:t>
            </a:r>
          </a:p>
        </p:txBody>
      </p:sp>
    </p:spTree>
    <p:extLst>
      <p:ext uri="{BB962C8B-B14F-4D97-AF65-F5344CB8AC3E}">
        <p14:creationId xmlns:p14="http://schemas.microsoft.com/office/powerpoint/2010/main" val="11306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88CDED-627F-4394-A2AD-F676D96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429721-310E-4892-8DC0-0C9F0B61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36192"/>
            <a:ext cx="9875517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3651CB-77BC-4481-8395-7C8C7F2A907D}"/>
              </a:ext>
            </a:extLst>
          </p:cNvPr>
          <p:cNvSpPr txBox="1"/>
          <p:nvPr/>
        </p:nvSpPr>
        <p:spPr>
          <a:xfrm>
            <a:off x="7437120" y="3470785"/>
            <a:ext cx="179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No noticeable decrease in speeds throughout the day. </a:t>
            </a:r>
          </a:p>
        </p:txBody>
      </p:sp>
    </p:spTree>
    <p:extLst>
      <p:ext uri="{BB962C8B-B14F-4D97-AF65-F5344CB8AC3E}">
        <p14:creationId xmlns:p14="http://schemas.microsoft.com/office/powerpoint/2010/main" val="10689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88CDED-627F-4394-A2AD-F676D96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23D138-5971-4EE3-A7B1-F9FCB057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36192"/>
            <a:ext cx="9875517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BFD2F8-837C-46D0-89BA-6D738098805B}"/>
              </a:ext>
            </a:extLst>
          </p:cNvPr>
          <p:cNvSpPr txBox="1"/>
          <p:nvPr/>
        </p:nvSpPr>
        <p:spPr>
          <a:xfrm>
            <a:off x="2143760" y="2749425"/>
            <a:ext cx="179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Variability in speeds is constant throughout the day. </a:t>
            </a:r>
          </a:p>
        </p:txBody>
      </p:sp>
    </p:spTree>
    <p:extLst>
      <p:ext uri="{BB962C8B-B14F-4D97-AF65-F5344CB8AC3E}">
        <p14:creationId xmlns:p14="http://schemas.microsoft.com/office/powerpoint/2010/main" val="131609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DFE361-640D-41AD-93BD-2CB1DE19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F82E5-86D0-4AE4-808D-078275D8B3C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880" y="1825625"/>
            <a:ext cx="5506720" cy="3733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A98DA-CE71-4D34-A859-8801EF5BB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Buffer Index</a:t>
            </a:r>
          </a:p>
          <a:p>
            <a:pPr lvl="1"/>
            <a:r>
              <a:rPr lang="en-US" sz="2000" dirty="0"/>
              <a:t>FHWA Report:</a:t>
            </a:r>
          </a:p>
          <a:p>
            <a:pPr lvl="2"/>
            <a:r>
              <a:rPr lang="en-US" sz="1600" dirty="0"/>
              <a:t>Traffic Congestion and Reliability: Trends and Advanced Strategies for Congestion Mitigation (graphic to the left included in report)</a:t>
            </a:r>
          </a:p>
          <a:p>
            <a:pPr lvl="1"/>
            <a:r>
              <a:rPr lang="en-US" sz="2000" dirty="0"/>
              <a:t>Planning Time Index may be replaced by the TTI metric.</a:t>
            </a:r>
          </a:p>
          <a:p>
            <a:pPr lvl="1"/>
            <a:r>
              <a:rPr lang="en-US" sz="2000" dirty="0"/>
              <a:t>Buffer Index will provide a measure for how spread out the travel times and speeds are.</a:t>
            </a:r>
          </a:p>
          <a:p>
            <a:pPr lvl="1"/>
            <a:r>
              <a:rPr lang="en-US" sz="2000" dirty="0"/>
              <a:t>Buffer Index could be calculated on peak periods or over all time periods </a:t>
            </a:r>
          </a:p>
        </p:txBody>
      </p:sp>
    </p:spTree>
    <p:extLst>
      <p:ext uri="{BB962C8B-B14F-4D97-AF65-F5344CB8AC3E}">
        <p14:creationId xmlns:p14="http://schemas.microsoft.com/office/powerpoint/2010/main" val="208431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2A868-27EF-4861-B33A-EEAD1160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We look to identify three characteristics of congestion levels on each segment: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Severity of Congestion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Duration of Congestion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Variability of Congestion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2E16D-F039-4440-B275-EB7A4104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Congestion Measures	</a:t>
            </a:r>
          </a:p>
        </p:txBody>
      </p:sp>
    </p:spTree>
    <p:extLst>
      <p:ext uri="{BB962C8B-B14F-4D97-AF65-F5344CB8AC3E}">
        <p14:creationId xmlns:p14="http://schemas.microsoft.com/office/powerpoint/2010/main" val="254124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11C66-C10D-4741-ADD0-C77DBC28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90th percentile TTI </a:t>
            </a:r>
          </a:p>
          <a:p>
            <a:r>
              <a:rPr lang="en-US" sz="2400" dirty="0"/>
              <a:t>90th percentile TTI, calculated across all time periods over all days, will remove the effect of significant events such as severe snow storms or crashes on the network.</a:t>
            </a:r>
          </a:p>
          <a:p>
            <a:r>
              <a:rPr lang="en-US" sz="2400" dirty="0"/>
              <a:t>It provides an one number summary of TTI for the entire time period</a:t>
            </a:r>
          </a:p>
          <a:p>
            <a:r>
              <a:rPr lang="en-US" sz="2400" dirty="0"/>
              <a:t>Using TTI as the metric allows the measure to be compared to segments of differing size and operating speed</a:t>
            </a:r>
          </a:p>
          <a:p>
            <a:r>
              <a:rPr lang="en-US" sz="2400" dirty="0"/>
              <a:t>TTI is calculated for freeways using the posted speed limit as the free flow speed.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46798-B460-4B9D-83F6-FE87ACE7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</p:spTree>
    <p:extLst>
      <p:ext uri="{BB962C8B-B14F-4D97-AF65-F5344CB8AC3E}">
        <p14:creationId xmlns:p14="http://schemas.microsoft.com/office/powerpoint/2010/main" val="4931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8D4A1-8C4F-4268-98E1-6362D1A5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706A1E-0B00-41F4-9CD2-682377435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E23D6-7687-4CA1-8F23-71DE9183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2D0BA-7977-4CD7-BA9C-B8C7F8491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2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E23D6-7687-4CA1-8F23-71DE9183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085C68-690E-4261-97B8-0BDCC6F59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E23D6-7687-4CA1-8F23-71DE9183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C1977-D3C5-4427-8474-492C39466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DFA219-5594-4A11-BA24-B8734F11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AVERAGE HOURS OF CONGESTION PER DAY</a:t>
            </a:r>
          </a:p>
          <a:p>
            <a:r>
              <a:rPr lang="en-US" dirty="0"/>
              <a:t>Determine a TTI threshold for congestion and non congestion e.g. 1.25, 1.5, 2.0.</a:t>
            </a:r>
          </a:p>
          <a:p>
            <a:r>
              <a:rPr lang="en-US" dirty="0"/>
              <a:t>For each day in the dataset, the total time the segment spends with conditions above TTI threshold is calculated.</a:t>
            </a:r>
          </a:p>
          <a:p>
            <a:r>
              <a:rPr lang="en-US" dirty="0"/>
              <a:t>The average daily duration of congestion is reported for the segment</a:t>
            </a:r>
          </a:p>
          <a:p>
            <a:r>
              <a:rPr lang="en-US" dirty="0"/>
              <a:t>This measure provides and easily interpretable number that can be compared across all segments.</a:t>
            </a:r>
          </a:p>
          <a:p>
            <a:r>
              <a:rPr lang="en-US" dirty="0"/>
              <a:t>The measure is not describing the severity of the delay or when the delay occurred.</a:t>
            </a:r>
          </a:p>
          <a:p>
            <a:r>
              <a:rPr lang="en-US" dirty="0"/>
              <a:t>The measure reports how long the segment was in a congested state, e.g. 1.5 hours of congestion per day.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6A4BD-11A6-46CE-A0FF-E4364CD8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</p:spTree>
    <p:extLst>
      <p:ext uri="{BB962C8B-B14F-4D97-AF65-F5344CB8AC3E}">
        <p14:creationId xmlns:p14="http://schemas.microsoft.com/office/powerpoint/2010/main" val="67785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57D6-F567-4DAA-B803-B9CE80D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FDA1-D2B9-42C1-ABD2-3AEBDC00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71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heatmap calendars to the right show the varying duration of congestion per day in hours, throughout the year</a:t>
            </a:r>
          </a:p>
          <a:p>
            <a:r>
              <a:rPr lang="en-US" sz="2400" dirty="0"/>
              <a:t>The section displayed is a portion of I-494 in Bloomington. </a:t>
            </a:r>
          </a:p>
          <a:p>
            <a:r>
              <a:rPr lang="en-US" sz="2400" dirty="0"/>
              <a:t>As the threshold for TTI increases the duration of congestion is reduced.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6FBF6-79EC-4A24-BB75-6A301D344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3" t="26187" r="3981" b="44391"/>
          <a:stretch/>
        </p:blipFill>
        <p:spPr>
          <a:xfrm>
            <a:off x="5437286" y="1477328"/>
            <a:ext cx="6573520" cy="1412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CA852-65F9-43CF-B278-95C302CAE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1" t="25491" r="2914" b="45026"/>
          <a:stretch/>
        </p:blipFill>
        <p:spPr>
          <a:xfrm>
            <a:off x="5437286" y="2889568"/>
            <a:ext cx="6573520" cy="1415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1A534B-25B6-4658-BEE3-B19B74A8D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1" t="25723" r="2914" b="43755"/>
          <a:stretch/>
        </p:blipFill>
        <p:spPr>
          <a:xfrm>
            <a:off x="5437286" y="4301808"/>
            <a:ext cx="6573520" cy="14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571</Words>
  <Application>Microsoft Office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Myriad Pro Black</vt:lpstr>
      <vt:lpstr>Myriad Pro Black Cond</vt:lpstr>
      <vt:lpstr>Myriad Pro Cond</vt:lpstr>
      <vt:lpstr>Office Theme</vt:lpstr>
      <vt:lpstr>Custom Design</vt:lpstr>
      <vt:lpstr>Description of Congestion Measures</vt:lpstr>
      <vt:lpstr>Congestion Measures </vt:lpstr>
      <vt:lpstr>Severity of Congestion</vt:lpstr>
      <vt:lpstr>Severity of Congestion</vt:lpstr>
      <vt:lpstr>Severity of Congestion</vt:lpstr>
      <vt:lpstr>Severity of Congestion</vt:lpstr>
      <vt:lpstr>Severity of Congestion</vt:lpstr>
      <vt:lpstr>Duration of Congestion</vt:lpstr>
      <vt:lpstr>Duration of Congestion</vt:lpstr>
      <vt:lpstr>Duration of Congestion</vt:lpstr>
      <vt:lpstr>Duration of Congestion</vt:lpstr>
      <vt:lpstr>Variability of Congestion</vt:lpstr>
      <vt:lpstr>Variability of Congestion</vt:lpstr>
      <vt:lpstr>Variability of Congestion</vt:lpstr>
      <vt:lpstr>Variability of Congestion</vt:lpstr>
      <vt:lpstr>Variability of Congestion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Mahon, Jennifer</dc:creator>
  <cp:lastModifiedBy>Declan Gallen</cp:lastModifiedBy>
  <cp:revision>292</cp:revision>
  <cp:lastPrinted>2018-07-17T13:15:05Z</cp:lastPrinted>
  <dcterms:created xsi:type="dcterms:W3CDTF">2018-05-24T11:26:36Z</dcterms:created>
  <dcterms:modified xsi:type="dcterms:W3CDTF">2018-08-22T17:02:42Z</dcterms:modified>
</cp:coreProperties>
</file>