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handoutMasterIdLst>
    <p:handoutMasterId r:id="rId25"/>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 id="273" r:id="rId15"/>
    <p:sldId id="274" r:id="rId16"/>
    <p:sldId id="275" r:id="rId17"/>
    <p:sldId id="278" r:id="rId18"/>
    <p:sldId id="277" r:id="rId19"/>
    <p:sldId id="279" r:id="rId20"/>
    <p:sldId id="276"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 id="273"/>
            <p14:sldId id="274"/>
            <p14:sldId id="275"/>
            <p14:sldId id="278"/>
            <p14:sldId id="277"/>
            <p14:sldId id="279"/>
            <p14:sldId id="276"/>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75377" autoAdjust="0"/>
  </p:normalViewPr>
  <p:slideViewPr>
    <p:cSldViewPr snapToGrid="0">
      <p:cViewPr varScale="1">
        <p:scale>
          <a:sx n="64" d="100"/>
          <a:sy n="64" d="100"/>
        </p:scale>
        <p:origin x="11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22/02/2021</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22/02/2021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and documents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has an effect on how the students perform in several subjects.</a:t>
            </a:r>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Ok, so one of the things you might want to do in a report, is of course to create a table.</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You can add a table manually very easily using dashes to separate the heading row from the content ones, and pipes to separate columns.</a:t>
            </a:r>
          </a:p>
          <a:p>
            <a:pPr algn="l"/>
            <a:r>
              <a:rPr lang="en-GB" b="0" i="0" dirty="0">
                <a:solidFill>
                  <a:srgbClr val="05192D"/>
                </a:solidFill>
                <a:effectLst/>
                <a:latin typeface="Studio-Feixen-Sans"/>
              </a:rPr>
              <a:t>With colons you can indicate the alignment of the content, and the width of the column can be modified “visually” by adding dashes to the separating line.</a:t>
            </a:r>
          </a:p>
          <a:p>
            <a:pPr algn="l"/>
            <a:r>
              <a:rPr lang="en-GB" b="0" i="0" dirty="0">
                <a:solidFill>
                  <a:srgbClr val="05192D"/>
                </a:solidFill>
                <a:effectLst/>
                <a:latin typeface="Studio-Feixen-Sans"/>
              </a:rPr>
              <a:t>Writing a table manually allows you to write tables independently of the content of your data.</a:t>
            </a:r>
          </a:p>
          <a:p>
            <a:pPr algn="l"/>
            <a:r>
              <a:rPr lang="en-GB" b="0" i="0" dirty="0">
                <a:solidFill>
                  <a:srgbClr val="05192D"/>
                </a:solidFill>
                <a:effectLst/>
                <a:latin typeface="Studio-Feixen-Sans"/>
              </a:rPr>
              <a:t>As you might notice from the picture, the editing can get confusing, especially if you have longer cell content.</a:t>
            </a:r>
          </a:p>
          <a:p>
            <a:pPr algn="l"/>
            <a:r>
              <a:rPr lang="en-GB" b="0" i="0" dirty="0">
                <a:solidFill>
                  <a:srgbClr val="05192D"/>
                </a:solidFill>
                <a:effectLst/>
                <a:latin typeface="Studio-Feixen-Sans"/>
              </a:rPr>
              <a:t>It is important to remember that the structure is defined by the separating line, and that the content does not alter it.</a:t>
            </a:r>
          </a:p>
        </p:txBody>
      </p:sp>
      <p:sp>
        <p:nvSpPr>
          <p:cNvPr id="4" name="Slide Number Placeholder 3"/>
          <p:cNvSpPr>
            <a:spLocks noGrp="1"/>
          </p:cNvSpPr>
          <p:nvPr>
            <p:ph type="sldNum" sz="quarter" idx="5"/>
          </p:nvPr>
        </p:nvSpPr>
        <p:spPr/>
        <p:txBody>
          <a:bodyPr/>
          <a:lstStyle/>
          <a:p>
            <a:fld id="{4B57A0F3-40D9-41F5-93D3-4BB64EC0659B}" type="slidenum">
              <a:rPr lang="en-GB" smtClean="0"/>
              <a:t>14</a:t>
            </a:fld>
            <a:endParaRPr lang="en-GB"/>
          </a:p>
        </p:txBody>
      </p:sp>
    </p:spTree>
    <p:extLst>
      <p:ext uri="{BB962C8B-B14F-4D97-AF65-F5344CB8AC3E}">
        <p14:creationId xmlns:p14="http://schemas.microsoft.com/office/powerpoint/2010/main" val="220789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Alternatively you can add tables to the report using the </a:t>
            </a:r>
            <a:r>
              <a:rPr lang="en-GB" b="0" i="0" dirty="0" err="1">
                <a:solidFill>
                  <a:srgbClr val="05192D"/>
                </a:solidFill>
                <a:effectLst/>
                <a:latin typeface="Studio-Feixen-Sans"/>
              </a:rPr>
              <a:t>kable</a:t>
            </a:r>
            <a:r>
              <a:rPr lang="en-GB" b="0" i="0" dirty="0">
                <a:solidFill>
                  <a:srgbClr val="05192D"/>
                </a:solidFill>
                <a:effectLst/>
                <a:latin typeface="Studio-Feixen-Sans"/>
              </a:rPr>
              <a:t>() function from the </a:t>
            </a:r>
            <a:r>
              <a:rPr lang="en-GB" b="0" i="0" dirty="0" err="1">
                <a:solidFill>
                  <a:srgbClr val="05192D"/>
                </a:solidFill>
                <a:effectLst/>
                <a:latin typeface="Studio-Feixen-Sans"/>
              </a:rPr>
              <a:t>knitr</a:t>
            </a:r>
            <a:r>
              <a:rPr lang="en-GB" b="0" i="0" dirty="0">
                <a:solidFill>
                  <a:srgbClr val="05192D"/>
                </a:solidFill>
                <a:effectLst/>
                <a:latin typeface="Studio-Feixen-Sans"/>
              </a:rPr>
              <a:t> package.</a:t>
            </a:r>
          </a:p>
          <a:p>
            <a:pPr algn="l"/>
            <a:r>
              <a:rPr lang="en-GB" b="0" i="0" dirty="0">
                <a:solidFill>
                  <a:srgbClr val="05192D"/>
                </a:solidFill>
                <a:effectLst/>
                <a:latin typeface="Studio-Feixen-Sans"/>
              </a:rPr>
              <a:t>The </a:t>
            </a:r>
            <a:r>
              <a:rPr lang="en-GB" b="0" i="0" dirty="0" err="1">
                <a:solidFill>
                  <a:srgbClr val="05192D"/>
                </a:solidFill>
                <a:effectLst/>
                <a:latin typeface="Studio-Feixen-Sans"/>
              </a:rPr>
              <a:t>knitr</a:t>
            </a:r>
            <a:r>
              <a:rPr lang="en-GB" b="0" i="0" dirty="0">
                <a:solidFill>
                  <a:srgbClr val="05192D"/>
                </a:solidFill>
                <a:effectLst/>
                <a:latin typeface="Studio-Feixen-Sans"/>
              </a:rPr>
              <a:t> package is what runs each code chunk and knits the document. There are a number of options to customize the table, but it isn't possible to format the data within the table to perform tasks like combining cells.</a:t>
            </a:r>
          </a:p>
          <a:p>
            <a:pPr algn="l"/>
            <a:r>
              <a:rPr lang="en-GB" b="0" i="0" dirty="0">
                <a:solidFill>
                  <a:srgbClr val="05192D"/>
                </a:solidFill>
                <a:effectLst/>
                <a:latin typeface="Studio-Feixen-Sans"/>
              </a:rPr>
              <a:t>These data wrangling tasks should be done beforehand.</a:t>
            </a:r>
          </a:p>
          <a:p>
            <a:pPr algn="l"/>
            <a:r>
              <a:rPr lang="en-GB" b="0" i="0" dirty="0">
                <a:solidFill>
                  <a:srgbClr val="05192D"/>
                </a:solidFill>
                <a:effectLst/>
                <a:latin typeface="Studio-Feixen-Sans"/>
              </a:rPr>
              <a:t>For example, we create here a summary table of the average scores in math and reading for female and male students, and then we render it as a table with </a:t>
            </a:r>
            <a:r>
              <a:rPr lang="en-GB" b="0" i="0" dirty="0" err="1">
                <a:solidFill>
                  <a:srgbClr val="05192D"/>
                </a:solidFill>
                <a:effectLst/>
                <a:latin typeface="Studio-Feixen-Sans"/>
              </a:rPr>
              <a:t>kable</a:t>
            </a:r>
            <a:r>
              <a:rPr lang="en-GB" b="0" i="0" dirty="0">
                <a:solidFill>
                  <a:srgbClr val="05192D"/>
                </a:solidFill>
                <a:effectLst/>
                <a:latin typeface="Studio-Feixen-Sans"/>
              </a:rPr>
              <a:t>.</a:t>
            </a:r>
          </a:p>
          <a:p>
            <a:pPr algn="l"/>
            <a:r>
              <a:rPr lang="en-GB" b="0" i="0" dirty="0">
                <a:solidFill>
                  <a:srgbClr val="05192D"/>
                </a:solidFill>
                <a:effectLst/>
                <a:latin typeface="Studio-Feixen-Sans"/>
              </a:rPr>
              <a:t>Kable makes it easy to change column names and add captions.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Don’t be </a:t>
            </a:r>
            <a:r>
              <a:rPr lang="en-GB" b="0" i="0" dirty="0" err="1">
                <a:solidFill>
                  <a:srgbClr val="05192D"/>
                </a:solidFill>
                <a:effectLst/>
                <a:latin typeface="Studio-Feixen-Sans"/>
              </a:rPr>
              <a:t>skeptical</a:t>
            </a:r>
            <a:r>
              <a:rPr lang="en-GB" b="0" i="0" dirty="0">
                <a:solidFill>
                  <a:srgbClr val="05192D"/>
                </a:solidFill>
                <a:effectLst/>
                <a:latin typeface="Studio-Feixen-Sans"/>
              </a:rPr>
              <a:t> about what you see in the preview, it will be rendered nicely when you knit.</a:t>
            </a:r>
          </a:p>
          <a:p>
            <a:pPr algn="l"/>
            <a:endParaRPr lang="en-GB" b="0" i="0" dirty="0">
              <a:solidFill>
                <a:srgbClr val="05192D"/>
              </a:solidFill>
              <a:effectLst/>
              <a:latin typeface="Studio-Feixen-Sans"/>
            </a:endParaRPr>
          </a:p>
        </p:txBody>
      </p:sp>
      <p:sp>
        <p:nvSpPr>
          <p:cNvPr id="4" name="Slide Number Placeholder 3"/>
          <p:cNvSpPr>
            <a:spLocks noGrp="1"/>
          </p:cNvSpPr>
          <p:nvPr>
            <p:ph type="sldNum" sz="quarter" idx="5"/>
          </p:nvPr>
        </p:nvSpPr>
        <p:spPr/>
        <p:txBody>
          <a:bodyPr/>
          <a:lstStyle/>
          <a:p>
            <a:fld id="{4B57A0F3-40D9-41F5-93D3-4BB64EC0659B}" type="slidenum">
              <a:rPr lang="en-GB" smtClean="0"/>
              <a:t>15</a:t>
            </a:fld>
            <a:endParaRPr lang="en-GB"/>
          </a:p>
        </p:txBody>
      </p:sp>
    </p:spTree>
    <p:extLst>
      <p:ext uri="{BB962C8B-B14F-4D97-AF65-F5344CB8AC3E}">
        <p14:creationId xmlns:p14="http://schemas.microsoft.com/office/powerpoint/2010/main" val="71887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academic, one of the most important feature for a report might the managing of references.</a:t>
            </a:r>
          </a:p>
          <a:p>
            <a:r>
              <a:rPr lang="en-GB" dirty="0"/>
              <a:t>If you want to add references to a </a:t>
            </a:r>
            <a:r>
              <a:rPr lang="en-GB" dirty="0" err="1"/>
              <a:t>rmarkdown</a:t>
            </a:r>
            <a:r>
              <a:rPr lang="en-GB" dirty="0"/>
              <a:t> document, the easiest way is to connect the document to a bib file containing your references, which can then be “called” in your document.</a:t>
            </a:r>
          </a:p>
          <a:p>
            <a:r>
              <a:rPr lang="en-GB" dirty="0"/>
              <a:t>You can easily produce bib files from almost any reference manager software, such as Mendeley and Zotero.</a:t>
            </a:r>
          </a:p>
        </p:txBody>
      </p:sp>
      <p:sp>
        <p:nvSpPr>
          <p:cNvPr id="4" name="Slide Number Placeholder 3"/>
          <p:cNvSpPr>
            <a:spLocks noGrp="1"/>
          </p:cNvSpPr>
          <p:nvPr>
            <p:ph type="sldNum" sz="quarter" idx="5"/>
          </p:nvPr>
        </p:nvSpPr>
        <p:spPr/>
        <p:txBody>
          <a:bodyPr/>
          <a:lstStyle/>
          <a:p>
            <a:fld id="{4B57A0F3-40D9-41F5-93D3-4BB64EC0659B}" type="slidenum">
              <a:rPr lang="en-GB" smtClean="0"/>
              <a:t>16</a:t>
            </a:fld>
            <a:endParaRPr lang="en-GB"/>
          </a:p>
        </p:txBody>
      </p:sp>
    </p:spTree>
    <p:extLst>
      <p:ext uri="{BB962C8B-B14F-4D97-AF65-F5344CB8AC3E}">
        <p14:creationId xmlns:p14="http://schemas.microsoft.com/office/powerpoint/2010/main" val="196679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you “</a:t>
            </a:r>
            <a:r>
              <a:rPr lang="en-GB" dirty="0" err="1"/>
              <a:t>library.bib</a:t>
            </a:r>
            <a:r>
              <a:rPr lang="en-GB" dirty="0"/>
              <a:t>” file in the working directory,  you have to connect the bibliography to the </a:t>
            </a:r>
            <a:r>
              <a:rPr lang="en-GB" dirty="0" err="1"/>
              <a:t>rmarkdown</a:t>
            </a:r>
            <a:r>
              <a:rPr lang="en-GB" dirty="0"/>
              <a:t> by adding a line to the YAML.</a:t>
            </a:r>
          </a:p>
          <a:p>
            <a:r>
              <a:rPr lang="en-GB" dirty="0"/>
              <a:t>Notice that you can decide to have or not have links for the citations.</a:t>
            </a:r>
          </a:p>
        </p:txBody>
      </p:sp>
      <p:sp>
        <p:nvSpPr>
          <p:cNvPr id="4" name="Slide Number Placeholder 3"/>
          <p:cNvSpPr>
            <a:spLocks noGrp="1"/>
          </p:cNvSpPr>
          <p:nvPr>
            <p:ph type="sldNum" sz="quarter" idx="5"/>
          </p:nvPr>
        </p:nvSpPr>
        <p:spPr/>
        <p:txBody>
          <a:bodyPr/>
          <a:lstStyle/>
          <a:p>
            <a:fld id="{4B57A0F3-40D9-41F5-93D3-4BB64EC0659B}" type="slidenum">
              <a:rPr lang="en-GB" smtClean="0"/>
              <a:t>17</a:t>
            </a:fld>
            <a:endParaRPr lang="en-GB"/>
          </a:p>
        </p:txBody>
      </p:sp>
    </p:spTree>
    <p:extLst>
      <p:ext uri="{BB962C8B-B14F-4D97-AF65-F5344CB8AC3E}">
        <p14:creationId xmlns:p14="http://schemas.microsoft.com/office/powerpoint/2010/main" val="350153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knitting process with deal with the formatting, as well as with the creation of a lovely bibliography at the end.</a:t>
            </a:r>
          </a:p>
          <a:p>
            <a:r>
              <a:rPr lang="en-GB" dirty="0"/>
              <a:t>If you need a specific referencing system, there are ways to achieve it. They are not too complicated and there are plenty of instructions online.</a:t>
            </a:r>
          </a:p>
          <a:p>
            <a:r>
              <a:rPr lang="en-GB" dirty="0"/>
              <a:t>For this tutorial, we will stick to the basic one provided automatically by </a:t>
            </a:r>
            <a:r>
              <a:rPr lang="en-GB" dirty="0" err="1"/>
              <a:t>rmarkdown</a:t>
            </a:r>
            <a:r>
              <a:rPr lang="en-GB" dirty="0"/>
              <a:t>.</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18</a:t>
            </a:fld>
            <a:endParaRPr lang="en-GB"/>
          </a:p>
        </p:txBody>
      </p:sp>
    </p:spTree>
    <p:extLst>
      <p:ext uri="{BB962C8B-B14F-4D97-AF65-F5344CB8AC3E}">
        <p14:creationId xmlns:p14="http://schemas.microsoft.com/office/powerpoint/2010/main" val="289280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add references to the text is really easy, just add the reference ID preceded by the sign @ </a:t>
            </a:r>
          </a:p>
          <a:p>
            <a:r>
              <a:rPr lang="en-GB" dirty="0"/>
              <a:t>You can find the IDs in the bib file.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19</a:t>
            </a:fld>
            <a:endParaRPr lang="en-GB"/>
          </a:p>
        </p:txBody>
      </p:sp>
    </p:spTree>
    <p:extLst>
      <p:ext uri="{BB962C8B-B14F-4D97-AF65-F5344CB8AC3E}">
        <p14:creationId xmlns:p14="http://schemas.microsoft.com/office/powerpoint/2010/main" val="189431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simply write plain text. The output will come perfectly formatted.</a:t>
            </a:r>
          </a:p>
          <a:p>
            <a:endParaRPr lang="en-GB" dirty="0"/>
          </a:p>
          <a:p>
            <a:r>
              <a:rPr lang="en-GB" dirty="0"/>
              <a:t>With R Markdown, using only R code, you can create several kinds of documents, including HTML and PDFs, and even presentations.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Unless you are aiming for very peculiar layouts, R markdown provides you with the tool to create doc and pdf files very easily.</a:t>
            </a:r>
          </a:p>
          <a:p>
            <a:r>
              <a:rPr lang="en-GB" dirty="0"/>
              <a:t>You just have to use the “</a:t>
            </a:r>
            <a:r>
              <a:rPr lang="en-GB" dirty="0" err="1"/>
              <a:t>word_document</a:t>
            </a:r>
            <a:r>
              <a:rPr lang="en-GB" dirty="0"/>
              <a:t>” or the “</a:t>
            </a:r>
            <a:r>
              <a:rPr lang="en-GB" dirty="0" err="1"/>
              <a:t>pdf_document</a:t>
            </a:r>
            <a:r>
              <a:rPr lang="en-GB" dirty="0"/>
              <a:t>” option in your output.</a:t>
            </a:r>
          </a:p>
          <a:p>
            <a:endParaRPr lang="en-GB" dirty="0"/>
          </a:p>
          <a:p>
            <a:r>
              <a:rPr lang="en-GB" dirty="0"/>
              <a:t>Remember again that indentation is not flexible within the YAML.</a:t>
            </a:r>
          </a:p>
          <a:p>
            <a:endParaRPr lang="en-GB" dirty="0"/>
          </a:p>
          <a:p>
            <a:r>
              <a:rPr lang="en-GB" dirty="0"/>
              <a:t>You can even have multiple output formats, and remember that you have to specify for each format the parameters you want to add to your output, such as whether or not you want a table of contents, whether you want your sections numbered and so on.</a:t>
            </a:r>
          </a:p>
          <a:p>
            <a:r>
              <a:rPr lang="en-GB" dirty="0"/>
              <a:t>In sum, be careful with the hierarchies. Once you get the grip on that you can’t be wrong. Also, R markdown will give you an error if there is a mistake, and the error message should contain information to where the error comes from.</a:t>
            </a:r>
          </a:p>
        </p:txBody>
      </p:sp>
      <p:sp>
        <p:nvSpPr>
          <p:cNvPr id="4" name="Slide Number Placeholder 3"/>
          <p:cNvSpPr>
            <a:spLocks noGrp="1"/>
          </p:cNvSpPr>
          <p:nvPr>
            <p:ph type="sldNum" sz="quarter" idx="5"/>
          </p:nvPr>
        </p:nvSpPr>
        <p:spPr/>
        <p:txBody>
          <a:bodyPr/>
          <a:lstStyle/>
          <a:p>
            <a:fld id="{4B57A0F3-40D9-41F5-93D3-4BB64EC0659B}" type="slidenum">
              <a:rPr lang="en-GB" smtClean="0"/>
              <a:t>20</a:t>
            </a:fld>
            <a:endParaRPr lang="en-GB"/>
          </a:p>
        </p:txBody>
      </p:sp>
    </p:spTree>
    <p:extLst>
      <p:ext uri="{BB962C8B-B14F-4D97-AF65-F5344CB8AC3E}">
        <p14:creationId xmlns:p14="http://schemas.microsoft.com/office/powerpoint/2010/main" val="269989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now keep going from where you left your practice 1.</a:t>
            </a:r>
          </a:p>
          <a:p>
            <a:r>
              <a:rPr lang="en-GB" dirty="0"/>
              <a:t>Again, please take notes and write down your questions.</a:t>
            </a:r>
          </a:p>
          <a:p>
            <a:r>
              <a:rPr lang="en-GB" dirty="0"/>
              <a:t>Like before I will be available to answer any of your questions. </a:t>
            </a:r>
          </a:p>
        </p:txBody>
      </p:sp>
      <p:sp>
        <p:nvSpPr>
          <p:cNvPr id="4" name="Slide Number Placeholder 3"/>
          <p:cNvSpPr>
            <a:spLocks noGrp="1"/>
          </p:cNvSpPr>
          <p:nvPr>
            <p:ph type="sldNum" sz="quarter" idx="5"/>
          </p:nvPr>
        </p:nvSpPr>
        <p:spPr/>
        <p:txBody>
          <a:bodyPr/>
          <a:lstStyle/>
          <a:p>
            <a:fld id="{4B57A0F3-40D9-41F5-93D3-4BB64EC0659B}" type="slidenum">
              <a:rPr lang="en-GB" smtClean="0"/>
              <a:t>21</a:t>
            </a:fld>
            <a:endParaRPr lang="en-GB"/>
          </a:p>
        </p:txBody>
      </p:sp>
    </p:spTree>
    <p:extLst>
      <p:ext uri="{BB962C8B-B14F-4D97-AF65-F5344CB8AC3E}">
        <p14:creationId xmlns:p14="http://schemas.microsoft.com/office/powerpoint/2010/main" val="2691691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most functional features of </a:t>
            </a:r>
            <a:r>
              <a:rPr lang="en-GB" dirty="0" err="1"/>
              <a:t>Rmarkdown</a:t>
            </a:r>
            <a:r>
              <a:rPr lang="en-GB" dirty="0"/>
              <a:t>, is the possibility of creating parameters.</a:t>
            </a:r>
          </a:p>
          <a:p>
            <a:r>
              <a:rPr lang="en-GB" dirty="0"/>
              <a:t>Let’s imagine that you want to have a look at the influencing factors for math and reading results.</a:t>
            </a:r>
          </a:p>
          <a:p>
            <a:r>
              <a:rPr lang="en-GB" dirty="0"/>
              <a:t>You don’t have to repeat the same report with different factors multiple times.</a:t>
            </a:r>
          </a:p>
          <a:p>
            <a:endParaRPr lang="en-GB" dirty="0"/>
          </a:p>
          <a:p>
            <a:r>
              <a:rPr lang="en-GB" dirty="0"/>
              <a:t>You can add the parameter: “</a:t>
            </a:r>
            <a:r>
              <a:rPr lang="en-GB" dirty="0" err="1"/>
              <a:t>exam_factor</a:t>
            </a:r>
            <a:r>
              <a:rPr lang="en-GB" dirty="0"/>
              <a:t>” and then simply specify which one you want to look at in your report.</a:t>
            </a:r>
          </a:p>
          <a:p>
            <a:endParaRPr lang="en-GB"/>
          </a:p>
          <a:p>
            <a:endParaRPr lang="en-GB"/>
          </a:p>
        </p:txBody>
      </p:sp>
      <p:sp>
        <p:nvSpPr>
          <p:cNvPr id="4" name="Slide Number Placeholder 3"/>
          <p:cNvSpPr>
            <a:spLocks noGrp="1"/>
          </p:cNvSpPr>
          <p:nvPr>
            <p:ph type="sldNum" sz="quarter" idx="5"/>
          </p:nvPr>
        </p:nvSpPr>
        <p:spPr/>
        <p:txBody>
          <a:bodyPr/>
          <a:lstStyle/>
          <a:p>
            <a:fld id="{4B57A0F3-40D9-41F5-93D3-4BB64EC0659B}" type="slidenum">
              <a:rPr lang="en-GB" smtClean="0"/>
              <a:t>22</a:t>
            </a:fld>
            <a:endParaRPr lang="en-GB"/>
          </a:p>
        </p:txBody>
      </p:sp>
    </p:spTree>
    <p:extLst>
      <p:ext uri="{BB962C8B-B14F-4D97-AF65-F5344CB8AC3E}">
        <p14:creationId xmlns:p14="http://schemas.microsoft.com/office/powerpoint/2010/main" val="1575595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The YAML is followed by the content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22/02/2021</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22/02/2021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22/02/2021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22/02/2021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22/02/2021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1122364"/>
            <a:ext cx="7772400" cy="2223003"/>
          </a:xfrm>
        </p:spPr>
        <p:txBody>
          <a:bodyPr>
            <a:normAutofit/>
          </a:bodyPr>
          <a:lstStyle/>
          <a:p>
            <a:r>
              <a:rPr lang="en-GB" dirty="0"/>
              <a:t>Data wrangling &amp; reproducible reports with </a:t>
            </a:r>
            <a:r>
              <a:rPr lang="en-GB" dirty="0" err="1"/>
              <a:t>tidyverse</a:t>
            </a:r>
            <a:r>
              <a:rPr lang="en-GB" dirty="0"/>
              <a:t> and R-Markdown</a:t>
            </a:r>
            <a:br>
              <a:rPr lang="en-GB" dirty="0"/>
            </a:br>
            <a:br>
              <a:rPr lang="en-GB" dirty="0"/>
            </a:br>
            <a:r>
              <a:rPr lang="en-GB" dirty="0"/>
              <a:t>Introduction to 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p:txBody>
          <a:bodyPr>
            <a:normAutofit fontScale="77500" lnSpcReduction="20000"/>
          </a:bodyPr>
          <a:lstStyle/>
          <a:p>
            <a:r>
              <a:rPr lang="en-GB" dirty="0"/>
              <a:t>Giulia Grisot, PhD </a:t>
            </a:r>
          </a:p>
          <a:p>
            <a:r>
              <a:rPr lang="en-GB" dirty="0"/>
              <a:t>Digital Humanities Lab </a:t>
            </a:r>
          </a:p>
          <a:p>
            <a:r>
              <a:rPr lang="en-GB" dirty="0"/>
              <a:t>University of Basel</a:t>
            </a:r>
          </a:p>
          <a:p>
            <a:endParaRPr lang="en-GB" dirty="0"/>
          </a:p>
          <a:p>
            <a:r>
              <a:rPr lang="en-GB" dirty="0"/>
              <a:t>February 23, 2021</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 Please be back in ~15 minutes </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p:txBody>
      </p:sp>
    </p:spTree>
    <p:extLst>
      <p:ext uri="{BB962C8B-B14F-4D97-AF65-F5344CB8AC3E}">
        <p14:creationId xmlns:p14="http://schemas.microsoft.com/office/powerpoint/2010/main" val="3666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Manual tables</a:t>
            </a:r>
          </a:p>
        </p:txBody>
      </p:sp>
      <p:pic>
        <p:nvPicPr>
          <p:cNvPr id="7" name="Picture 6">
            <a:extLst>
              <a:ext uri="{FF2B5EF4-FFF2-40B4-BE49-F238E27FC236}">
                <a16:creationId xmlns:a16="http://schemas.microsoft.com/office/drawing/2014/main" id="{FEDE369E-CC1C-41A5-9578-082A77D73D7D}"/>
              </a:ext>
            </a:extLst>
          </p:cNvPr>
          <p:cNvPicPr>
            <a:picLocks noChangeAspect="1"/>
          </p:cNvPicPr>
          <p:nvPr/>
        </p:nvPicPr>
        <p:blipFill>
          <a:blip r:embed="rId3"/>
          <a:stretch>
            <a:fillRect/>
          </a:stretch>
        </p:blipFill>
        <p:spPr>
          <a:xfrm>
            <a:off x="838194" y="2067130"/>
            <a:ext cx="9509704" cy="2052000"/>
          </a:xfrm>
          <a:prstGeom prst="rect">
            <a:avLst/>
          </a:prstGeom>
        </p:spPr>
      </p:pic>
      <p:sp>
        <p:nvSpPr>
          <p:cNvPr id="11" name="Rectangle 10">
            <a:extLst>
              <a:ext uri="{FF2B5EF4-FFF2-40B4-BE49-F238E27FC236}">
                <a16:creationId xmlns:a16="http://schemas.microsoft.com/office/drawing/2014/main" id="{EAE18AFE-4BE0-4176-B5DB-82DB6A724055}"/>
              </a:ext>
            </a:extLst>
          </p:cNvPr>
          <p:cNvSpPr/>
          <p:nvPr/>
        </p:nvSpPr>
        <p:spPr>
          <a:xfrm>
            <a:off x="553452" y="2386872"/>
            <a:ext cx="3585411" cy="4451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F569187F-FB00-46D5-82D5-7622CBD44DB6}"/>
              </a:ext>
            </a:extLst>
          </p:cNvPr>
          <p:cNvPicPr>
            <a:picLocks noChangeAspect="1"/>
          </p:cNvPicPr>
          <p:nvPr/>
        </p:nvPicPr>
        <p:blipFill rotWithShape="1">
          <a:blip r:embed="rId3"/>
          <a:srcRect t="18247" r="68177" b="60189"/>
          <a:stretch/>
        </p:blipFill>
        <p:spPr>
          <a:xfrm>
            <a:off x="1232858" y="4495570"/>
            <a:ext cx="5416735" cy="792000"/>
          </a:xfrm>
          <a:prstGeom prst="rect">
            <a:avLst/>
          </a:prstGeom>
        </p:spPr>
      </p:pic>
      <p:sp>
        <p:nvSpPr>
          <p:cNvPr id="15" name="Right Brace 14">
            <a:extLst>
              <a:ext uri="{FF2B5EF4-FFF2-40B4-BE49-F238E27FC236}">
                <a16:creationId xmlns:a16="http://schemas.microsoft.com/office/drawing/2014/main" id="{93D0E35B-F0FA-482E-8E34-04CBD57ACBEA}"/>
              </a:ext>
            </a:extLst>
          </p:cNvPr>
          <p:cNvSpPr/>
          <p:nvPr/>
        </p:nvSpPr>
        <p:spPr>
          <a:xfrm rot="5400000">
            <a:off x="1141579" y="5559255"/>
            <a:ext cx="392068" cy="20951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ight Brace 19">
            <a:extLst>
              <a:ext uri="{FF2B5EF4-FFF2-40B4-BE49-F238E27FC236}">
                <a16:creationId xmlns:a16="http://schemas.microsoft.com/office/drawing/2014/main" id="{7B0C7B8F-D19D-4A7B-80C2-9AF54AFEAF01}"/>
              </a:ext>
            </a:extLst>
          </p:cNvPr>
          <p:cNvSpPr/>
          <p:nvPr/>
        </p:nvSpPr>
        <p:spPr>
          <a:xfrm rot="5400000">
            <a:off x="3745191" y="4732376"/>
            <a:ext cx="392068" cy="186326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BE1368FD-2B8B-4925-BC65-649BE87CFE73}"/>
              </a:ext>
            </a:extLst>
          </p:cNvPr>
          <p:cNvSpPr txBox="1"/>
          <p:nvPr/>
        </p:nvSpPr>
        <p:spPr>
          <a:xfrm>
            <a:off x="801143" y="5940735"/>
            <a:ext cx="1222248" cy="646331"/>
          </a:xfrm>
          <a:prstGeom prst="rect">
            <a:avLst/>
          </a:prstGeom>
          <a:noFill/>
        </p:spPr>
        <p:txBody>
          <a:bodyPr wrap="square" rtlCol="0">
            <a:spAutoFit/>
          </a:bodyPr>
          <a:lstStyle/>
          <a:p>
            <a:r>
              <a:rPr lang="en-GB" dirty="0"/>
              <a:t>Alignment</a:t>
            </a:r>
          </a:p>
          <a:p>
            <a:r>
              <a:rPr lang="en-GB" dirty="0"/>
              <a:t>(left)</a:t>
            </a:r>
          </a:p>
        </p:txBody>
      </p:sp>
      <p:sp>
        <p:nvSpPr>
          <p:cNvPr id="22" name="TextBox 21">
            <a:extLst>
              <a:ext uri="{FF2B5EF4-FFF2-40B4-BE49-F238E27FC236}">
                <a16:creationId xmlns:a16="http://schemas.microsoft.com/office/drawing/2014/main" id="{2438B824-B215-479D-A77E-2FCC61B4F22A}"/>
              </a:ext>
            </a:extLst>
          </p:cNvPr>
          <p:cNvSpPr txBox="1"/>
          <p:nvPr/>
        </p:nvSpPr>
        <p:spPr>
          <a:xfrm>
            <a:off x="3585411" y="6016387"/>
            <a:ext cx="1528010" cy="369332"/>
          </a:xfrm>
          <a:prstGeom prst="rect">
            <a:avLst/>
          </a:prstGeom>
          <a:noFill/>
        </p:spPr>
        <p:txBody>
          <a:bodyPr wrap="square" rtlCol="0">
            <a:spAutoFit/>
          </a:bodyPr>
          <a:lstStyle/>
          <a:p>
            <a:r>
              <a:rPr lang="en-GB" dirty="0"/>
              <a:t>width</a:t>
            </a:r>
          </a:p>
        </p:txBody>
      </p:sp>
    </p:spTree>
    <p:extLst>
      <p:ext uri="{BB962C8B-B14F-4D97-AF65-F5344CB8AC3E}">
        <p14:creationId xmlns:p14="http://schemas.microsoft.com/office/powerpoint/2010/main" val="4086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animBg="1"/>
      <p:bldP spid="20"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1486982"/>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Kable function</a:t>
            </a:r>
          </a:p>
        </p:txBody>
      </p:sp>
      <p:pic>
        <p:nvPicPr>
          <p:cNvPr id="9" name="Picture 8">
            <a:extLst>
              <a:ext uri="{FF2B5EF4-FFF2-40B4-BE49-F238E27FC236}">
                <a16:creationId xmlns:a16="http://schemas.microsoft.com/office/drawing/2014/main" id="{0F90E314-E382-45FC-BBC7-6CA783E905B7}"/>
              </a:ext>
            </a:extLst>
          </p:cNvPr>
          <p:cNvPicPr>
            <a:picLocks noChangeAspect="1"/>
          </p:cNvPicPr>
          <p:nvPr/>
        </p:nvPicPr>
        <p:blipFill>
          <a:blip r:embed="rId3"/>
          <a:stretch>
            <a:fillRect/>
          </a:stretch>
        </p:blipFill>
        <p:spPr>
          <a:xfrm>
            <a:off x="838200" y="1852526"/>
            <a:ext cx="10182577" cy="2808000"/>
          </a:xfrm>
          <a:prstGeom prst="rect">
            <a:avLst/>
          </a:prstGeom>
        </p:spPr>
      </p:pic>
      <p:sp>
        <p:nvSpPr>
          <p:cNvPr id="3" name="Rectangle 2">
            <a:extLst>
              <a:ext uri="{FF2B5EF4-FFF2-40B4-BE49-F238E27FC236}">
                <a16:creationId xmlns:a16="http://schemas.microsoft.com/office/drawing/2014/main" id="{D9297924-66B4-4F7D-990F-43AD20370EF3}"/>
              </a:ext>
            </a:extLst>
          </p:cNvPr>
          <p:cNvSpPr/>
          <p:nvPr/>
        </p:nvSpPr>
        <p:spPr>
          <a:xfrm>
            <a:off x="938463" y="3645568"/>
            <a:ext cx="4199021" cy="15641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32B60B-822B-4E24-9912-9B18F56DACBD}"/>
              </a:ext>
            </a:extLst>
          </p:cNvPr>
          <p:cNvSpPr/>
          <p:nvPr/>
        </p:nvSpPr>
        <p:spPr>
          <a:xfrm>
            <a:off x="6988267" y="1632005"/>
            <a:ext cx="4199021" cy="417924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79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p:txBody>
          <a:bodyPr/>
          <a:lstStyle/>
          <a:p>
            <a:r>
              <a:rPr lang="en-GB" dirty="0"/>
              <a:t>Adding and using references</a:t>
            </a:r>
          </a:p>
        </p:txBody>
      </p:sp>
      <p:sp>
        <p:nvSpPr>
          <p:cNvPr id="3" name="Content Placeholder 2">
            <a:extLst>
              <a:ext uri="{FF2B5EF4-FFF2-40B4-BE49-F238E27FC236}">
                <a16:creationId xmlns:a16="http://schemas.microsoft.com/office/drawing/2014/main" id="{3C5F5B91-3CD3-4DAD-A6C5-49F548C30406}"/>
              </a:ext>
            </a:extLst>
          </p:cNvPr>
          <p:cNvSpPr>
            <a:spLocks noGrp="1"/>
          </p:cNvSpPr>
          <p:nvPr>
            <p:ph idx="1"/>
          </p:nvPr>
        </p:nvSpPr>
        <p:spPr/>
        <p:txBody>
          <a:bodyPr/>
          <a:lstStyle/>
          <a:p>
            <a:r>
              <a:rPr lang="en-GB" dirty="0"/>
              <a:t>BIB file for reference</a:t>
            </a:r>
          </a:p>
        </p:txBody>
      </p:sp>
      <p:pic>
        <p:nvPicPr>
          <p:cNvPr id="5" name="Picture 4">
            <a:extLst>
              <a:ext uri="{FF2B5EF4-FFF2-40B4-BE49-F238E27FC236}">
                <a16:creationId xmlns:a16="http://schemas.microsoft.com/office/drawing/2014/main" id="{B6069086-9850-4571-A198-29320A3407A4}"/>
              </a:ext>
            </a:extLst>
          </p:cNvPr>
          <p:cNvPicPr>
            <a:picLocks noChangeAspect="1"/>
          </p:cNvPicPr>
          <p:nvPr/>
        </p:nvPicPr>
        <p:blipFill>
          <a:blip r:embed="rId3"/>
          <a:stretch>
            <a:fillRect/>
          </a:stretch>
        </p:blipFill>
        <p:spPr>
          <a:xfrm>
            <a:off x="1023920" y="2446302"/>
            <a:ext cx="3863675" cy="4046571"/>
          </a:xfrm>
          <a:prstGeom prst="rect">
            <a:avLst/>
          </a:prstGeom>
        </p:spPr>
      </p:pic>
      <p:pic>
        <p:nvPicPr>
          <p:cNvPr id="7" name="Picture 6">
            <a:extLst>
              <a:ext uri="{FF2B5EF4-FFF2-40B4-BE49-F238E27FC236}">
                <a16:creationId xmlns:a16="http://schemas.microsoft.com/office/drawing/2014/main" id="{7389A4E7-B2AD-4132-887E-72AF834AD1DD}"/>
              </a:ext>
            </a:extLst>
          </p:cNvPr>
          <p:cNvPicPr>
            <a:picLocks noChangeAspect="1"/>
          </p:cNvPicPr>
          <p:nvPr/>
        </p:nvPicPr>
        <p:blipFill>
          <a:blip r:embed="rId4"/>
          <a:stretch>
            <a:fillRect/>
          </a:stretch>
        </p:blipFill>
        <p:spPr>
          <a:xfrm>
            <a:off x="5907506" y="1878086"/>
            <a:ext cx="4063462" cy="4614787"/>
          </a:xfrm>
          <a:prstGeom prst="rect">
            <a:avLst/>
          </a:prstGeom>
        </p:spPr>
      </p:pic>
    </p:spTree>
    <p:extLst>
      <p:ext uri="{BB962C8B-B14F-4D97-AF65-F5344CB8AC3E}">
        <p14:creationId xmlns:p14="http://schemas.microsoft.com/office/powerpoint/2010/main" val="18607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7" r="67071" b="56610"/>
          <a:stretch/>
        </p:blipFill>
        <p:spPr>
          <a:xfrm>
            <a:off x="838200" y="1630430"/>
            <a:ext cx="4572000" cy="359714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1263315" y="4439653"/>
            <a:ext cx="5739063"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9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8" r="2500" b="6842"/>
          <a:stretch/>
        </p:blipFill>
        <p:spPr>
          <a:xfrm>
            <a:off x="1578000" y="981478"/>
            <a:ext cx="9036000" cy="5511395"/>
          </a:xfrm>
          <a:prstGeom prst="rect">
            <a:avLst/>
          </a:prstGeom>
        </p:spPr>
      </p:pic>
    </p:spTree>
    <p:extLst>
      <p:ext uri="{BB962C8B-B14F-4D97-AF65-F5344CB8AC3E}">
        <p14:creationId xmlns:p14="http://schemas.microsoft.com/office/powerpoint/2010/main" val="37658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5" name="Picture 4">
            <a:extLst>
              <a:ext uri="{FF2B5EF4-FFF2-40B4-BE49-F238E27FC236}">
                <a16:creationId xmlns:a16="http://schemas.microsoft.com/office/drawing/2014/main" id="{A56D5E0D-0583-41CC-9718-428B90E8006F}"/>
              </a:ext>
            </a:extLst>
          </p:cNvPr>
          <p:cNvPicPr>
            <a:picLocks noChangeAspect="1"/>
          </p:cNvPicPr>
          <p:nvPr/>
        </p:nvPicPr>
        <p:blipFill>
          <a:blip r:embed="rId3"/>
          <a:stretch>
            <a:fillRect/>
          </a:stretch>
        </p:blipFill>
        <p:spPr>
          <a:xfrm>
            <a:off x="548426" y="1427631"/>
            <a:ext cx="10944000" cy="304726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204538" y="2249906"/>
            <a:ext cx="3717758"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EFADF4-C7E6-4F57-B80A-2EED1D14B695}"/>
              </a:ext>
            </a:extLst>
          </p:cNvPr>
          <p:cNvSpPr/>
          <p:nvPr/>
        </p:nvSpPr>
        <p:spPr>
          <a:xfrm>
            <a:off x="204537" y="3529381"/>
            <a:ext cx="3664605"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2391DC3-A3D8-4018-8CD7-B132EF4E9F69}"/>
              </a:ext>
            </a:extLst>
          </p:cNvPr>
          <p:cNvSpPr/>
          <p:nvPr/>
        </p:nvSpPr>
        <p:spPr>
          <a:xfrm>
            <a:off x="4255168" y="3976613"/>
            <a:ext cx="3922295" cy="45720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1FABD1-D1D7-4F49-B6A1-F4E360542023}"/>
              </a:ext>
            </a:extLst>
          </p:cNvPr>
          <p:cNvSpPr/>
          <p:nvPr/>
        </p:nvSpPr>
        <p:spPr>
          <a:xfrm>
            <a:off x="4569996" y="2249905"/>
            <a:ext cx="7399421" cy="63148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80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a:t>
            </a:r>
          </a:p>
          <a:p>
            <a:pPr marL="0" indent="0">
              <a:buNone/>
              <a:defRPr/>
            </a:pPr>
            <a:endParaRPr lang="en-GB" dirty="0"/>
          </a:p>
          <a:p>
            <a:pPr marL="0" indent="0">
              <a:buNone/>
              <a:defRPr/>
            </a:pPr>
            <a:r>
              <a:rPr lang="en-GB" dirty="0"/>
              <a:t>R Markdown ensures that the results are reproducible</a:t>
            </a:r>
          </a:p>
        </p:txBody>
      </p:sp>
    </p:spTree>
    <p:custDataLst>
      <p:tags r:id="rId1"/>
    </p:custDataLst>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F68-BDC6-43E1-9086-EE4441F071A5}"/>
              </a:ext>
            </a:extLst>
          </p:cNvPr>
          <p:cNvSpPr>
            <a:spLocks noGrp="1"/>
          </p:cNvSpPr>
          <p:nvPr>
            <p:ph type="title"/>
          </p:nvPr>
        </p:nvSpPr>
        <p:spPr/>
        <p:txBody>
          <a:bodyPr/>
          <a:lstStyle/>
          <a:p>
            <a:r>
              <a:rPr lang="en-GB" dirty="0"/>
              <a:t>Creating word and pdf documents</a:t>
            </a:r>
          </a:p>
        </p:txBody>
      </p:sp>
      <p:pic>
        <p:nvPicPr>
          <p:cNvPr id="7" name="Picture 6">
            <a:extLst>
              <a:ext uri="{FF2B5EF4-FFF2-40B4-BE49-F238E27FC236}">
                <a16:creationId xmlns:a16="http://schemas.microsoft.com/office/drawing/2014/main" id="{EE9376C6-6890-4C53-BF57-279D311519D0}"/>
              </a:ext>
            </a:extLst>
          </p:cNvPr>
          <p:cNvPicPr>
            <a:picLocks noChangeAspect="1"/>
          </p:cNvPicPr>
          <p:nvPr/>
        </p:nvPicPr>
        <p:blipFill>
          <a:blip r:embed="rId3"/>
          <a:stretch>
            <a:fillRect/>
          </a:stretch>
        </p:blipFill>
        <p:spPr>
          <a:xfrm>
            <a:off x="838199" y="1491255"/>
            <a:ext cx="4245853" cy="1588829"/>
          </a:xfrm>
          <a:prstGeom prst="rect">
            <a:avLst/>
          </a:prstGeom>
        </p:spPr>
      </p:pic>
      <p:pic>
        <p:nvPicPr>
          <p:cNvPr id="9" name="Picture 8">
            <a:extLst>
              <a:ext uri="{FF2B5EF4-FFF2-40B4-BE49-F238E27FC236}">
                <a16:creationId xmlns:a16="http://schemas.microsoft.com/office/drawing/2014/main" id="{063C8936-2A14-48D2-9F6A-E9BFDD0FEE1B}"/>
              </a:ext>
            </a:extLst>
          </p:cNvPr>
          <p:cNvPicPr>
            <a:picLocks noChangeAspect="1"/>
          </p:cNvPicPr>
          <p:nvPr/>
        </p:nvPicPr>
        <p:blipFill>
          <a:blip r:embed="rId4"/>
          <a:stretch>
            <a:fillRect/>
          </a:stretch>
        </p:blipFill>
        <p:spPr>
          <a:xfrm>
            <a:off x="6307238" y="1362283"/>
            <a:ext cx="5046562" cy="2737413"/>
          </a:xfrm>
          <a:prstGeom prst="rect">
            <a:avLst/>
          </a:prstGeom>
        </p:spPr>
      </p:pic>
      <p:pic>
        <p:nvPicPr>
          <p:cNvPr id="11" name="Picture 10">
            <a:extLst>
              <a:ext uri="{FF2B5EF4-FFF2-40B4-BE49-F238E27FC236}">
                <a16:creationId xmlns:a16="http://schemas.microsoft.com/office/drawing/2014/main" id="{4F6AA947-FE59-46EA-9914-A01A11FCD221}"/>
              </a:ext>
            </a:extLst>
          </p:cNvPr>
          <p:cNvPicPr>
            <a:picLocks noChangeAspect="1"/>
          </p:cNvPicPr>
          <p:nvPr/>
        </p:nvPicPr>
        <p:blipFill>
          <a:blip r:embed="rId5"/>
          <a:stretch>
            <a:fillRect/>
          </a:stretch>
        </p:blipFill>
        <p:spPr>
          <a:xfrm>
            <a:off x="5169567" y="2534255"/>
            <a:ext cx="5249172" cy="3130881"/>
          </a:xfrm>
          <a:prstGeom prst="rect">
            <a:avLst/>
          </a:prstGeom>
        </p:spPr>
      </p:pic>
      <p:pic>
        <p:nvPicPr>
          <p:cNvPr id="13" name="Picture 12">
            <a:extLst>
              <a:ext uri="{FF2B5EF4-FFF2-40B4-BE49-F238E27FC236}">
                <a16:creationId xmlns:a16="http://schemas.microsoft.com/office/drawing/2014/main" id="{1713E85D-42B5-4B25-A03A-7ABEAEECD7C4}"/>
              </a:ext>
            </a:extLst>
          </p:cNvPr>
          <p:cNvPicPr>
            <a:picLocks noChangeAspect="1"/>
          </p:cNvPicPr>
          <p:nvPr/>
        </p:nvPicPr>
        <p:blipFill rotWithShape="1">
          <a:blip r:embed="rId6"/>
          <a:srcRect r="25427"/>
          <a:stretch/>
        </p:blipFill>
        <p:spPr>
          <a:xfrm>
            <a:off x="1028922" y="3958856"/>
            <a:ext cx="3864406" cy="2560542"/>
          </a:xfrm>
          <a:prstGeom prst="rect">
            <a:avLst/>
          </a:prstGeom>
        </p:spPr>
      </p:pic>
    </p:spTree>
    <p:extLst>
      <p:ext uri="{BB962C8B-B14F-4D97-AF65-F5344CB8AC3E}">
        <p14:creationId xmlns:p14="http://schemas.microsoft.com/office/powerpoint/2010/main" val="30333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 again!</a:t>
            </a:r>
            <a:br>
              <a:rPr lang="de-DE" dirty="0"/>
            </a:br>
            <a:r>
              <a:rPr lang="de-DE" dirty="0"/>
              <a:t>Please be back in ~15 minutes </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You have </a:t>
            </a:r>
          </a:p>
          <a:p>
            <a:r>
              <a:rPr lang="en-GB" dirty="0"/>
              <a:t>Write down any questions for the final discussion!</a:t>
            </a:r>
          </a:p>
          <a:p>
            <a:endParaRPr lang="en-GB" dirty="0"/>
          </a:p>
          <a:p>
            <a:pPr marL="0" indent="0">
              <a:buNone/>
            </a:pPr>
            <a:endParaRPr lang="en-GB" dirty="0"/>
          </a:p>
        </p:txBody>
      </p:sp>
    </p:spTree>
    <p:extLst>
      <p:ext uri="{BB962C8B-B14F-4D97-AF65-F5344CB8AC3E}">
        <p14:creationId xmlns:p14="http://schemas.microsoft.com/office/powerpoint/2010/main" val="2019919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9DC-2201-4744-9EF2-2542B2D0AF48}"/>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50D33A6B-1374-40EF-BAA6-E678C4D96921}"/>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77919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72333" y="2206635"/>
            <a:ext cx="2555590" cy="2846371"/>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231" y="675017"/>
            <a:ext cx="3563331" cy="1772816"/>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7145" y="2536811"/>
            <a:ext cx="2455355" cy="2186018"/>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9545" y="4609708"/>
            <a:ext cx="1710726" cy="1710726"/>
          </a:xfrm>
          <a:prstGeom prst="rect">
            <a:avLst/>
          </a:prstGeom>
        </p:spPr>
      </p:pic>
    </p:spTree>
    <p:custDataLst>
      <p:tags r:id="rId1"/>
    </p:custDataLst>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94582" y="2066569"/>
            <a:ext cx="5402836" cy="3649093"/>
          </a:xfrm>
        </p:spPr>
      </p:pic>
    </p:spTree>
    <p:custDataLst>
      <p:tags r:id="rId1"/>
    </p:custDataLst>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4"/>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custDataLst>
      <p:tags r:id="rId1"/>
    </p:custDataLst>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1|0.6|0.6|0.8|10.5|37.8|0.5|3|1.2"/>
</p:tagLst>
</file>

<file path=ppt/tags/tag2.xml><?xml version="1.0" encoding="utf-8"?>
<p:tagLst xmlns:a="http://schemas.openxmlformats.org/drawingml/2006/main" xmlns:r="http://schemas.openxmlformats.org/officeDocument/2006/relationships" xmlns:p="http://schemas.openxmlformats.org/presentationml/2006/main">
  <p:tag name="TIMING" val="|6.4|7.6|4.6|6.7"/>
</p:tagLst>
</file>

<file path=ppt/tags/tag3.xml><?xml version="1.0" encoding="utf-8"?>
<p:tagLst xmlns:a="http://schemas.openxmlformats.org/drawingml/2006/main" xmlns:r="http://schemas.openxmlformats.org/officeDocument/2006/relationships" xmlns:p="http://schemas.openxmlformats.org/presentationml/2006/main">
  <p:tag name="TIMING" val="|9.5"/>
</p:tagLst>
</file>

<file path=ppt/tags/tag4.xml><?xml version="1.0" encoding="utf-8"?>
<p:tagLst xmlns:a="http://schemas.openxmlformats.org/drawingml/2006/main" xmlns:r="http://schemas.openxmlformats.org/officeDocument/2006/relationships" xmlns:p="http://schemas.openxmlformats.org/presentationml/2006/main">
  <p:tag name="TIMING" val="|5.9|2|0.9|1.4"/>
</p:tagLst>
</file>

<file path=ppt/tags/tag5.xml><?xml version="1.0" encoding="utf-8"?>
<p:tagLst xmlns:a="http://schemas.openxmlformats.org/drawingml/2006/main" xmlns:r="http://schemas.openxmlformats.org/officeDocument/2006/relationships" xmlns:p="http://schemas.openxmlformats.org/presentationml/2006/main">
  <p:tag name="TIMING" val="|10.1|20.6|33.1"/>
</p:tagLst>
</file>

<file path=ppt/tags/tag6.xml><?xml version="1.0" encoding="utf-8"?>
<p:tagLst xmlns:a="http://schemas.openxmlformats.org/drawingml/2006/main" xmlns:r="http://schemas.openxmlformats.org/officeDocument/2006/relationships" xmlns:p="http://schemas.openxmlformats.org/presentationml/2006/main">
  <p:tag name="TIMING" val="|17.6|1.6|1.8"/>
</p:tagLst>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852</TotalTime>
  <Words>2318</Words>
  <Application>Microsoft Office PowerPoint</Application>
  <PresentationFormat>Widescreen</PresentationFormat>
  <Paragraphs>204</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Studio-Feixen-Sans</vt:lpstr>
      <vt:lpstr>Arial</vt:lpstr>
      <vt:lpstr>Calibri</vt:lpstr>
      <vt:lpstr>Franklin Gothic Book</vt:lpstr>
      <vt:lpstr>Rladies-like</vt:lpstr>
      <vt:lpstr>Data wrangling &amp; reproducible reports with tidyverse and R-Markdown  Introduction to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 Please be back in ~15 minutes </vt:lpstr>
      <vt:lpstr>Tables in R Markdown</vt:lpstr>
      <vt:lpstr>Tables in R Markdown</vt:lpstr>
      <vt:lpstr>Adding and using references</vt:lpstr>
      <vt:lpstr>Adding and using references</vt:lpstr>
      <vt:lpstr>Adding and using references</vt:lpstr>
      <vt:lpstr>Adding and using references</vt:lpstr>
      <vt:lpstr>Creating word and pdf documents</vt:lpstr>
      <vt:lpstr>And now.. practice again! Please be back in ~15 minutes </vt:lpstr>
      <vt:lpstr>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46</cp:revision>
  <dcterms:created xsi:type="dcterms:W3CDTF">2021-02-18T08:56:38Z</dcterms:created>
  <dcterms:modified xsi:type="dcterms:W3CDTF">2021-02-22T15:55:58Z</dcterms:modified>
</cp:coreProperties>
</file>