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2"/>
  </p:notesMasterIdLst>
  <p:handoutMasterIdLst>
    <p:handoutMasterId r:id="rId23"/>
  </p:handoutMasterIdLst>
  <p:sldIdLst>
    <p:sldId id="256" r:id="rId2"/>
    <p:sldId id="258" r:id="rId3"/>
    <p:sldId id="259" r:id="rId4"/>
    <p:sldId id="260" r:id="rId5"/>
    <p:sldId id="262" r:id="rId6"/>
    <p:sldId id="265" r:id="rId7"/>
    <p:sldId id="266" r:id="rId8"/>
    <p:sldId id="267" r:id="rId9"/>
    <p:sldId id="269" r:id="rId10"/>
    <p:sldId id="270" r:id="rId11"/>
    <p:sldId id="271" r:id="rId12"/>
    <p:sldId id="261" r:id="rId13"/>
    <p:sldId id="264" r:id="rId14"/>
    <p:sldId id="273" r:id="rId15"/>
    <p:sldId id="274" r:id="rId16"/>
    <p:sldId id="275" r:id="rId17"/>
    <p:sldId id="278" r:id="rId18"/>
    <p:sldId id="277" r:id="rId19"/>
    <p:sldId id="279"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id="{A2D3B037-56A9-4BC4-ACDB-A100CF28E98A}">
          <p14:sldIdLst>
            <p14:sldId id="256"/>
          </p14:sldIdLst>
        </p14:section>
        <p14:section name="Intro" id="{862C013B-2A5E-49A3-B24E-2389659411CE}">
          <p14:sldIdLst>
            <p14:sldId id="258"/>
            <p14:sldId id="259"/>
            <p14:sldId id="260"/>
            <p14:sldId id="262"/>
            <p14:sldId id="265"/>
            <p14:sldId id="266"/>
            <p14:sldId id="267"/>
            <p14:sldId id="269"/>
            <p14:sldId id="270"/>
            <p14:sldId id="271"/>
            <p14:sldId id="261"/>
            <p14:sldId id="264"/>
            <p14:sldId id="273"/>
            <p14:sldId id="274"/>
            <p14:sldId id="275"/>
            <p14:sldId id="278"/>
            <p14:sldId id="277"/>
            <p14:sldId id="279"/>
            <p14:sldId id="27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585" autoAdjust="0"/>
    <p:restoredTop sz="75377" autoAdjust="0"/>
  </p:normalViewPr>
  <p:slideViewPr>
    <p:cSldViewPr snapToGrid="0">
      <p:cViewPr varScale="1">
        <p:scale>
          <a:sx n="64" d="100"/>
          <a:sy n="64" d="100"/>
        </p:scale>
        <p:origin x="1166"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154"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DD5C1DE-E6ED-4ECC-8C6F-FDB7C07EF7D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D11C698A-ED74-4E03-9876-F7D06A8345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AFFF6BE-A819-4CD0-B1B8-631E75667E3F}" type="datetimeFigureOut">
              <a:rPr lang="en-GB" smtClean="0"/>
              <a:t>22/02/2021</a:t>
            </a:fld>
            <a:endParaRPr lang="en-GB"/>
          </a:p>
        </p:txBody>
      </p:sp>
      <p:sp>
        <p:nvSpPr>
          <p:cNvPr id="4" name="Footer Placeholder 3">
            <a:extLst>
              <a:ext uri="{FF2B5EF4-FFF2-40B4-BE49-F238E27FC236}">
                <a16:creationId xmlns:a16="http://schemas.microsoft.com/office/drawing/2014/main" id="{E16C40B6-5ECC-45F5-9DB2-8C8E3D8F87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BC0DEAB1-D29B-49C4-ADA8-843DC839026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1DAEE5-F7F3-4B6A-BD54-9E334FA432A3}" type="slidenum">
              <a:rPr lang="en-GB" smtClean="0"/>
              <a:t>‹#›</a:t>
            </a:fld>
            <a:endParaRPr lang="en-GB"/>
          </a:p>
        </p:txBody>
      </p:sp>
    </p:spTree>
    <p:extLst>
      <p:ext uri="{BB962C8B-B14F-4D97-AF65-F5344CB8AC3E}">
        <p14:creationId xmlns:p14="http://schemas.microsoft.com/office/powerpoint/2010/main" val="8548582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9D4936-6FA4-4161-9530-A643D9D48A5E}" type="datetimeFigureOut">
              <a:rPr lang="en-GB" smtClean="0"/>
              <a:t>22/02/2021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57A0F3-40D9-41F5-93D3-4BB64EC0659B}" type="slidenum">
              <a:rPr lang="en-GB" smtClean="0"/>
              <a:t>‹#›</a:t>
            </a:fld>
            <a:endParaRPr lang="en-GB"/>
          </a:p>
        </p:txBody>
      </p:sp>
    </p:spTree>
    <p:extLst>
      <p:ext uri="{BB962C8B-B14F-4D97-AF65-F5344CB8AC3E}">
        <p14:creationId xmlns:p14="http://schemas.microsoft.com/office/powerpoint/2010/main" val="32443583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GB" dirty="0"/>
              <a:t>Hi and welcome to the first part of today's workshop. My name is Giulia and I will introduce you to R Markdown. I will then show you how to create reports, documents and presentations with it.</a:t>
            </a:r>
          </a:p>
        </p:txBody>
      </p:sp>
      <p:sp>
        <p:nvSpPr>
          <p:cNvPr id="4" name="Slide Number Placeholder 3"/>
          <p:cNvSpPr>
            <a:spLocks noGrp="1"/>
          </p:cNvSpPr>
          <p:nvPr>
            <p:ph type="sldNum" sz="quarter" idx="5"/>
          </p:nvPr>
        </p:nvSpPr>
        <p:spPr/>
        <p:txBody>
          <a:bodyPr/>
          <a:lstStyle/>
          <a:p>
            <a:fld id="{4B57A0F3-40D9-41F5-93D3-4BB64EC0659B}" type="slidenum">
              <a:rPr lang="en-GB" smtClean="0"/>
              <a:t>1</a:t>
            </a:fld>
            <a:endParaRPr lang="en-GB"/>
          </a:p>
        </p:txBody>
      </p:sp>
    </p:spTree>
    <p:extLst>
      <p:ext uri="{BB962C8B-B14F-4D97-AF65-F5344CB8AC3E}">
        <p14:creationId xmlns:p14="http://schemas.microsoft.com/office/powerpoint/2010/main" val="8851324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05192D"/>
                </a:solidFill>
                <a:effectLst/>
                <a:latin typeface="Studio-Feixen-Sans"/>
              </a:rPr>
              <a:t>We can also add images by placing ethe image caption in square brackets preceded by an exclamation mark, and followed by the link to local files or images from the web in parentheses.</a:t>
            </a:r>
          </a:p>
          <a:p>
            <a:pPr algn="l"/>
            <a:endParaRPr lang="en-GB" b="0" i="0" dirty="0">
              <a:solidFill>
                <a:srgbClr val="05192D"/>
              </a:solidFill>
              <a:effectLst/>
              <a:latin typeface="Studio-Feixen-Sans"/>
            </a:endParaRPr>
          </a:p>
          <a:p>
            <a:pPr algn="l"/>
            <a:r>
              <a:rPr lang="en-GB" b="0" i="0" dirty="0">
                <a:solidFill>
                  <a:srgbClr val="05192D"/>
                </a:solidFill>
                <a:effectLst/>
                <a:latin typeface="Studio-Feixen-Sans"/>
              </a:rPr>
              <a:t>Similarly, we can add links to website by placing the link text in square brackets followed by the link in parentheses.</a:t>
            </a:r>
          </a:p>
          <a:p>
            <a:pPr algn="l"/>
            <a:endParaRPr lang="en-GB" b="0" i="0" dirty="0">
              <a:solidFill>
                <a:srgbClr val="05192D"/>
              </a:solidFill>
              <a:effectLst/>
              <a:latin typeface="Studio-Feixen-Sans"/>
            </a:endParaRPr>
          </a:p>
          <a:p>
            <a:pPr algn="l"/>
            <a:r>
              <a:rPr lang="en-GB" b="0" i="0" dirty="0">
                <a:solidFill>
                  <a:srgbClr val="05192D"/>
                </a:solidFill>
                <a:effectLst/>
                <a:latin typeface="Studio-Feixen-Sans"/>
              </a:rPr>
              <a:t>Note that there are no spaces between the square brackets and the parentheses.</a:t>
            </a:r>
          </a:p>
        </p:txBody>
      </p:sp>
      <p:sp>
        <p:nvSpPr>
          <p:cNvPr id="4" name="Slide Number Placeholder 3"/>
          <p:cNvSpPr>
            <a:spLocks noGrp="1"/>
          </p:cNvSpPr>
          <p:nvPr>
            <p:ph type="sldNum" sz="quarter" idx="5"/>
          </p:nvPr>
        </p:nvSpPr>
        <p:spPr/>
        <p:txBody>
          <a:bodyPr/>
          <a:lstStyle/>
          <a:p>
            <a:fld id="{4B57A0F3-40D9-41F5-93D3-4BB64EC0659B}" type="slidenum">
              <a:rPr lang="en-GB" smtClean="0"/>
              <a:t>10</a:t>
            </a:fld>
            <a:endParaRPr lang="en-GB"/>
          </a:p>
        </p:txBody>
      </p:sp>
    </p:spTree>
    <p:extLst>
      <p:ext uri="{BB962C8B-B14F-4D97-AF65-F5344CB8AC3E}">
        <p14:creationId xmlns:p14="http://schemas.microsoft.com/office/powerpoint/2010/main" val="19029294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05192D"/>
                </a:solidFill>
                <a:effectLst/>
                <a:latin typeface="Studio-Feixen-Sans"/>
              </a:rPr>
              <a:t>Another piece of information we can add to the YAML header is the date. We can enter this manually by adding the date as a string.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05192D"/>
              </a:solidFill>
              <a:effectLst/>
              <a:latin typeface="Studio-Feixen-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05192D"/>
                </a:solidFill>
                <a:effectLst/>
                <a:latin typeface="Studio-Feixen-Sans"/>
              </a:rPr>
              <a:t>However, we may want the date to be added automatically to reflect the day in which the document is modified. This can be done by adding the system date.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05192D"/>
              </a:solidFill>
              <a:effectLst/>
              <a:latin typeface="Studio-Feixen-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05192D"/>
                </a:solidFill>
                <a:effectLst/>
                <a:latin typeface="Studio-Feixen-Sans"/>
              </a:rPr>
              <a:t>There are a number of options for modifying the format of the date, and you can easily find a reference to these online.</a:t>
            </a:r>
          </a:p>
        </p:txBody>
      </p:sp>
      <p:sp>
        <p:nvSpPr>
          <p:cNvPr id="4" name="Slide Number Placeholder 3"/>
          <p:cNvSpPr>
            <a:spLocks noGrp="1"/>
          </p:cNvSpPr>
          <p:nvPr>
            <p:ph type="sldNum" sz="quarter" idx="5"/>
          </p:nvPr>
        </p:nvSpPr>
        <p:spPr/>
        <p:txBody>
          <a:bodyPr/>
          <a:lstStyle/>
          <a:p>
            <a:fld id="{4B57A0F3-40D9-41F5-93D3-4BB64EC0659B}" type="slidenum">
              <a:rPr lang="en-GB" smtClean="0"/>
              <a:t>11</a:t>
            </a:fld>
            <a:endParaRPr lang="en-GB"/>
          </a:p>
        </p:txBody>
      </p:sp>
    </p:spTree>
    <p:extLst>
      <p:ext uri="{BB962C8B-B14F-4D97-AF65-F5344CB8AC3E}">
        <p14:creationId xmlns:p14="http://schemas.microsoft.com/office/powerpoint/2010/main" val="9279910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After we have finished modifying a file, we might want to see it in a more legible form, which can be shared with others. Knitting a file is how we generate an output file from the R markdown file.</a:t>
            </a:r>
          </a:p>
          <a:p>
            <a:endParaRPr lang="en-GB" dirty="0"/>
          </a:p>
          <a:p>
            <a:r>
              <a:rPr lang="en-GB" dirty="0"/>
              <a:t>When a file is knit, R Markdown transforms the document into the desired output file, reading the text and running the chucks of code.</a:t>
            </a:r>
          </a:p>
          <a:p>
            <a:endParaRPr lang="en-GB" dirty="0"/>
          </a:p>
          <a:p>
            <a:r>
              <a:rPr lang="en-GB" dirty="0"/>
              <a:t>For example, when the R Markdown file shown on the left is knit, it will create the output shown on the right</a:t>
            </a:r>
          </a:p>
          <a:p>
            <a:endParaRPr lang="en-GB" dirty="0"/>
          </a:p>
          <a:p>
            <a:endParaRPr lang="en-GB" dirty="0"/>
          </a:p>
        </p:txBody>
      </p:sp>
      <p:sp>
        <p:nvSpPr>
          <p:cNvPr id="4" name="Slide Number Placeholder 3"/>
          <p:cNvSpPr>
            <a:spLocks noGrp="1"/>
          </p:cNvSpPr>
          <p:nvPr>
            <p:ph type="sldNum" sz="quarter" idx="5"/>
          </p:nvPr>
        </p:nvSpPr>
        <p:spPr/>
        <p:txBody>
          <a:bodyPr/>
          <a:lstStyle/>
          <a:p>
            <a:fld id="{4B57A0F3-40D9-41F5-93D3-4BB64EC0659B}" type="slidenum">
              <a:rPr lang="en-GB" smtClean="0"/>
              <a:t>12</a:t>
            </a:fld>
            <a:endParaRPr lang="en-GB"/>
          </a:p>
        </p:txBody>
      </p:sp>
    </p:spTree>
    <p:extLst>
      <p:ext uri="{BB962C8B-B14F-4D97-AF65-F5344CB8AC3E}">
        <p14:creationId xmlns:p14="http://schemas.microsoft.com/office/powerpoint/2010/main" val="28359645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Following the step by step instructions on the </a:t>
            </a:r>
            <a:r>
              <a:rPr lang="en-GB" dirty="0" err="1"/>
              <a:t>Rmarkdown</a:t>
            </a:r>
            <a:r>
              <a:rPr lang="en-GB" dirty="0"/>
              <a:t> practice file prepared for you, you will build a report using an open source dataset of Student Exams Performance from </a:t>
            </a:r>
            <a:r>
              <a:rPr lang="en-GB" dirty="0" err="1"/>
              <a:t>Keggle</a:t>
            </a:r>
            <a:r>
              <a:rPr lang="en-GB" dirty="0"/>
              <a:t>.</a:t>
            </a:r>
          </a:p>
          <a:p>
            <a:r>
              <a:rPr lang="en-GB" dirty="0"/>
              <a:t>This contains the exam results of a 1000 students, along with their gender, ethnical group and parents level of education.</a:t>
            </a:r>
          </a:p>
          <a:p>
            <a:endParaRPr lang="en-GB" dirty="0"/>
          </a:p>
          <a:p>
            <a:r>
              <a:rPr lang="en-GB" dirty="0"/>
              <a:t>We want to create a report to show to an audience whether gender, ethnical group and parental education have an effect on how the students perform in several subjects, and how these factors </a:t>
            </a:r>
            <a:r>
              <a:rPr lang="en-GB"/>
              <a:t>correlate.</a:t>
            </a:r>
            <a:endParaRPr lang="en-GB" dirty="0"/>
          </a:p>
        </p:txBody>
      </p:sp>
      <p:sp>
        <p:nvSpPr>
          <p:cNvPr id="4" name="Slide Number Placeholder 3"/>
          <p:cNvSpPr>
            <a:spLocks noGrp="1"/>
          </p:cNvSpPr>
          <p:nvPr>
            <p:ph type="sldNum" sz="quarter" idx="5"/>
          </p:nvPr>
        </p:nvSpPr>
        <p:spPr/>
        <p:txBody>
          <a:bodyPr/>
          <a:lstStyle/>
          <a:p>
            <a:fld id="{4B57A0F3-40D9-41F5-93D3-4BB64EC0659B}" type="slidenum">
              <a:rPr lang="en-GB" smtClean="0"/>
              <a:t>13</a:t>
            </a:fld>
            <a:endParaRPr lang="en-GB"/>
          </a:p>
        </p:txBody>
      </p:sp>
    </p:spTree>
    <p:extLst>
      <p:ext uri="{BB962C8B-B14F-4D97-AF65-F5344CB8AC3E}">
        <p14:creationId xmlns:p14="http://schemas.microsoft.com/office/powerpoint/2010/main" val="20140719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05192D"/>
                </a:solidFill>
                <a:effectLst/>
                <a:latin typeface="Studio-Feixen-Sans"/>
              </a:rPr>
              <a:t>You can dd a table manually very easily using dashes to separate the heading row from the content ones, and pipes to separate columns.</a:t>
            </a:r>
          </a:p>
          <a:p>
            <a:pPr algn="l"/>
            <a:r>
              <a:rPr lang="en-GB" b="0" i="0" dirty="0">
                <a:solidFill>
                  <a:srgbClr val="05192D"/>
                </a:solidFill>
                <a:effectLst/>
                <a:latin typeface="Studio-Feixen-Sans"/>
              </a:rPr>
              <a:t>With colons you can indicate the alignment of the content, and the width of the column can be modified “visually” by adding dashes to the separating line.</a:t>
            </a:r>
          </a:p>
          <a:p>
            <a:pPr algn="l"/>
            <a:r>
              <a:rPr lang="en-GB" b="0" i="0" dirty="0">
                <a:solidFill>
                  <a:srgbClr val="05192D"/>
                </a:solidFill>
                <a:effectLst/>
                <a:latin typeface="Studio-Feixen-Sans"/>
              </a:rPr>
              <a:t>Writing a table manually allows you to write tables independently of the content of your data.</a:t>
            </a:r>
          </a:p>
          <a:p>
            <a:pPr algn="l"/>
            <a:r>
              <a:rPr lang="en-GB" b="0" i="0" dirty="0">
                <a:solidFill>
                  <a:srgbClr val="05192D"/>
                </a:solidFill>
                <a:effectLst/>
                <a:latin typeface="Studio-Feixen-Sans"/>
              </a:rPr>
              <a:t>As you might notice from the picture, the editing can get confusing, especially if you have longer cell content.</a:t>
            </a:r>
          </a:p>
          <a:p>
            <a:pPr algn="l"/>
            <a:r>
              <a:rPr lang="en-GB" b="0" i="0" dirty="0">
                <a:solidFill>
                  <a:srgbClr val="05192D"/>
                </a:solidFill>
                <a:effectLst/>
                <a:latin typeface="Studio-Feixen-Sans"/>
              </a:rPr>
              <a:t>It is important to remember that the structure is defined by the separating line, and that the content does not alter it.</a:t>
            </a:r>
          </a:p>
        </p:txBody>
      </p:sp>
      <p:sp>
        <p:nvSpPr>
          <p:cNvPr id="4" name="Slide Number Placeholder 3"/>
          <p:cNvSpPr>
            <a:spLocks noGrp="1"/>
          </p:cNvSpPr>
          <p:nvPr>
            <p:ph type="sldNum" sz="quarter" idx="5"/>
          </p:nvPr>
        </p:nvSpPr>
        <p:spPr/>
        <p:txBody>
          <a:bodyPr/>
          <a:lstStyle/>
          <a:p>
            <a:fld id="{4B57A0F3-40D9-41F5-93D3-4BB64EC0659B}" type="slidenum">
              <a:rPr lang="en-GB" smtClean="0"/>
              <a:t>14</a:t>
            </a:fld>
            <a:endParaRPr lang="en-GB"/>
          </a:p>
        </p:txBody>
      </p:sp>
    </p:spTree>
    <p:extLst>
      <p:ext uri="{BB962C8B-B14F-4D97-AF65-F5344CB8AC3E}">
        <p14:creationId xmlns:p14="http://schemas.microsoft.com/office/powerpoint/2010/main" val="22078977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05192D"/>
                </a:solidFill>
                <a:effectLst/>
                <a:latin typeface="Studio-Feixen-Sans"/>
              </a:rPr>
              <a:t>Alternatively you can add tables to the report using the </a:t>
            </a:r>
            <a:r>
              <a:rPr lang="en-GB" b="0" i="0" dirty="0" err="1">
                <a:solidFill>
                  <a:srgbClr val="05192D"/>
                </a:solidFill>
                <a:effectLst/>
                <a:latin typeface="Studio-Feixen-Sans"/>
              </a:rPr>
              <a:t>kable</a:t>
            </a:r>
            <a:r>
              <a:rPr lang="en-GB" b="0" i="0" dirty="0">
                <a:solidFill>
                  <a:srgbClr val="05192D"/>
                </a:solidFill>
                <a:effectLst/>
                <a:latin typeface="Studio-Feixen-Sans"/>
              </a:rPr>
              <a:t>() function from the </a:t>
            </a:r>
            <a:r>
              <a:rPr lang="en-GB" b="0" i="0" dirty="0" err="1">
                <a:solidFill>
                  <a:srgbClr val="05192D"/>
                </a:solidFill>
                <a:effectLst/>
                <a:latin typeface="Studio-Feixen-Sans"/>
              </a:rPr>
              <a:t>knitr</a:t>
            </a:r>
            <a:r>
              <a:rPr lang="en-GB" b="0" i="0" dirty="0">
                <a:solidFill>
                  <a:srgbClr val="05192D"/>
                </a:solidFill>
                <a:effectLst/>
                <a:latin typeface="Studio-Feixen-Sans"/>
              </a:rPr>
              <a:t> package.</a:t>
            </a:r>
          </a:p>
          <a:p>
            <a:pPr algn="l"/>
            <a:r>
              <a:rPr lang="en-GB" b="0" i="0" dirty="0">
                <a:solidFill>
                  <a:srgbClr val="05192D"/>
                </a:solidFill>
                <a:effectLst/>
                <a:latin typeface="Studio-Feixen-Sans"/>
              </a:rPr>
              <a:t>The </a:t>
            </a:r>
            <a:r>
              <a:rPr lang="en-GB" b="0" i="0" dirty="0" err="1">
                <a:solidFill>
                  <a:srgbClr val="05192D"/>
                </a:solidFill>
                <a:effectLst/>
                <a:latin typeface="Studio-Feixen-Sans"/>
              </a:rPr>
              <a:t>knitr</a:t>
            </a:r>
            <a:r>
              <a:rPr lang="en-GB" b="0" i="0" dirty="0">
                <a:solidFill>
                  <a:srgbClr val="05192D"/>
                </a:solidFill>
                <a:effectLst/>
                <a:latin typeface="Studio-Feixen-Sans"/>
              </a:rPr>
              <a:t> package is what runs each code chunk and knits the document. There are a number of options to customize the table, but it isn't possible to format the data within the table to perform tasks like combining cells.</a:t>
            </a:r>
          </a:p>
          <a:p>
            <a:pPr algn="l"/>
            <a:r>
              <a:rPr lang="en-GB" b="0" i="0" dirty="0">
                <a:solidFill>
                  <a:srgbClr val="05192D"/>
                </a:solidFill>
                <a:effectLst/>
                <a:latin typeface="Studio-Feixen-Sans"/>
              </a:rPr>
              <a:t>These data wrangling tasks should be done beforehand.</a:t>
            </a:r>
          </a:p>
          <a:p>
            <a:pPr algn="l"/>
            <a:r>
              <a:rPr lang="en-GB" b="0" i="0" dirty="0">
                <a:solidFill>
                  <a:srgbClr val="05192D"/>
                </a:solidFill>
                <a:effectLst/>
                <a:latin typeface="Studio-Feixen-Sans"/>
              </a:rPr>
              <a:t>For example, we create here a summary table of the average scores in math and reading for female and male students, and then we render it as a table with </a:t>
            </a:r>
            <a:r>
              <a:rPr lang="en-GB" b="0" i="0" dirty="0" err="1">
                <a:solidFill>
                  <a:srgbClr val="05192D"/>
                </a:solidFill>
                <a:effectLst/>
                <a:latin typeface="Studio-Feixen-Sans"/>
              </a:rPr>
              <a:t>kable</a:t>
            </a:r>
            <a:r>
              <a:rPr lang="en-GB" b="0" i="0" dirty="0">
                <a:solidFill>
                  <a:srgbClr val="05192D"/>
                </a:solidFill>
                <a:effectLst/>
                <a:latin typeface="Studio-Feixen-Sans"/>
              </a:rPr>
              <a:t>.</a:t>
            </a:r>
          </a:p>
          <a:p>
            <a:pPr algn="l"/>
            <a:r>
              <a:rPr lang="en-GB" b="0" i="0" dirty="0">
                <a:solidFill>
                  <a:srgbClr val="05192D"/>
                </a:solidFill>
                <a:effectLst/>
                <a:latin typeface="Studio-Feixen-Sans"/>
              </a:rPr>
              <a:t>Kable makes it easy to change column names and add captions.</a:t>
            </a:r>
          </a:p>
          <a:p>
            <a:pPr algn="l"/>
            <a:endParaRPr lang="en-GB" b="0" i="0" dirty="0">
              <a:solidFill>
                <a:srgbClr val="05192D"/>
              </a:solidFill>
              <a:effectLst/>
              <a:latin typeface="Studio-Feixen-Sans"/>
            </a:endParaRPr>
          </a:p>
          <a:p>
            <a:pPr algn="l"/>
            <a:r>
              <a:rPr lang="en-GB" b="0" i="0" dirty="0">
                <a:solidFill>
                  <a:srgbClr val="05192D"/>
                </a:solidFill>
                <a:effectLst/>
                <a:latin typeface="Studio-Feixen-Sans"/>
              </a:rPr>
              <a:t>Don’t be </a:t>
            </a:r>
            <a:r>
              <a:rPr lang="en-GB" b="0" i="0" dirty="0" err="1">
                <a:solidFill>
                  <a:srgbClr val="05192D"/>
                </a:solidFill>
                <a:effectLst/>
                <a:latin typeface="Studio-Feixen-Sans"/>
              </a:rPr>
              <a:t>skeptical</a:t>
            </a:r>
            <a:r>
              <a:rPr lang="en-GB" b="0" i="0" dirty="0">
                <a:solidFill>
                  <a:srgbClr val="05192D"/>
                </a:solidFill>
                <a:effectLst/>
                <a:latin typeface="Studio-Feixen-Sans"/>
              </a:rPr>
              <a:t> about what you see in the preview, it will be rendered nicely when you knit.</a:t>
            </a:r>
          </a:p>
          <a:p>
            <a:pPr algn="l"/>
            <a:endParaRPr lang="en-GB" b="0" i="0" dirty="0">
              <a:solidFill>
                <a:srgbClr val="05192D"/>
              </a:solidFill>
              <a:effectLst/>
              <a:latin typeface="Studio-Feixen-Sans"/>
            </a:endParaRPr>
          </a:p>
        </p:txBody>
      </p:sp>
      <p:sp>
        <p:nvSpPr>
          <p:cNvPr id="4" name="Slide Number Placeholder 3"/>
          <p:cNvSpPr>
            <a:spLocks noGrp="1"/>
          </p:cNvSpPr>
          <p:nvPr>
            <p:ph type="sldNum" sz="quarter" idx="5"/>
          </p:nvPr>
        </p:nvSpPr>
        <p:spPr/>
        <p:txBody>
          <a:bodyPr/>
          <a:lstStyle/>
          <a:p>
            <a:fld id="{4B57A0F3-40D9-41F5-93D3-4BB64EC0659B}" type="slidenum">
              <a:rPr lang="en-GB" smtClean="0"/>
              <a:t>15</a:t>
            </a:fld>
            <a:endParaRPr lang="en-GB"/>
          </a:p>
        </p:txBody>
      </p:sp>
    </p:spTree>
    <p:extLst>
      <p:ext uri="{BB962C8B-B14F-4D97-AF65-F5344CB8AC3E}">
        <p14:creationId xmlns:p14="http://schemas.microsoft.com/office/powerpoint/2010/main" val="7188716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an academic, one of the most important feature for a report might the managing of references.</a:t>
            </a:r>
          </a:p>
          <a:p>
            <a:r>
              <a:rPr lang="en-GB" dirty="0"/>
              <a:t>If you want to add references to a </a:t>
            </a:r>
            <a:r>
              <a:rPr lang="en-GB" dirty="0" err="1"/>
              <a:t>rmarkdown</a:t>
            </a:r>
            <a:r>
              <a:rPr lang="en-GB" dirty="0"/>
              <a:t> document, the easiest way is to connect the document to a bib file containing your references, which can then be “called” in your document.</a:t>
            </a:r>
          </a:p>
          <a:p>
            <a:r>
              <a:rPr lang="en-GB" dirty="0"/>
              <a:t>You can easily produce bib files from almost any reference manager software, such as Mendeley and Zotero.</a:t>
            </a:r>
          </a:p>
        </p:txBody>
      </p:sp>
      <p:sp>
        <p:nvSpPr>
          <p:cNvPr id="4" name="Slide Number Placeholder 3"/>
          <p:cNvSpPr>
            <a:spLocks noGrp="1"/>
          </p:cNvSpPr>
          <p:nvPr>
            <p:ph type="sldNum" sz="quarter" idx="5"/>
          </p:nvPr>
        </p:nvSpPr>
        <p:spPr/>
        <p:txBody>
          <a:bodyPr/>
          <a:lstStyle/>
          <a:p>
            <a:fld id="{4B57A0F3-40D9-41F5-93D3-4BB64EC0659B}" type="slidenum">
              <a:rPr lang="en-GB" smtClean="0"/>
              <a:t>16</a:t>
            </a:fld>
            <a:endParaRPr lang="en-GB"/>
          </a:p>
        </p:txBody>
      </p:sp>
    </p:spTree>
    <p:extLst>
      <p:ext uri="{BB962C8B-B14F-4D97-AF65-F5344CB8AC3E}">
        <p14:creationId xmlns:p14="http://schemas.microsoft.com/office/powerpoint/2010/main" val="19667915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Once you have you “</a:t>
            </a:r>
            <a:r>
              <a:rPr lang="en-GB" dirty="0" err="1"/>
              <a:t>library.bib</a:t>
            </a:r>
            <a:r>
              <a:rPr lang="en-GB" dirty="0"/>
              <a:t>” file in the working directory,  you have to connect the bibliography to the </a:t>
            </a:r>
            <a:r>
              <a:rPr lang="en-GB" dirty="0" err="1"/>
              <a:t>rmarkdown</a:t>
            </a:r>
            <a:r>
              <a:rPr lang="en-GB" dirty="0"/>
              <a:t> by adding a line to the YAML.</a:t>
            </a:r>
          </a:p>
          <a:p>
            <a:r>
              <a:rPr lang="en-GB" dirty="0"/>
              <a:t>Notice that you can decide to have or not have links for the citations.</a:t>
            </a:r>
          </a:p>
        </p:txBody>
      </p:sp>
      <p:sp>
        <p:nvSpPr>
          <p:cNvPr id="4" name="Slide Number Placeholder 3"/>
          <p:cNvSpPr>
            <a:spLocks noGrp="1"/>
          </p:cNvSpPr>
          <p:nvPr>
            <p:ph type="sldNum" sz="quarter" idx="5"/>
          </p:nvPr>
        </p:nvSpPr>
        <p:spPr/>
        <p:txBody>
          <a:bodyPr/>
          <a:lstStyle/>
          <a:p>
            <a:fld id="{4B57A0F3-40D9-41F5-93D3-4BB64EC0659B}" type="slidenum">
              <a:rPr lang="en-GB" smtClean="0"/>
              <a:t>17</a:t>
            </a:fld>
            <a:endParaRPr lang="en-GB"/>
          </a:p>
        </p:txBody>
      </p:sp>
    </p:spTree>
    <p:extLst>
      <p:ext uri="{BB962C8B-B14F-4D97-AF65-F5344CB8AC3E}">
        <p14:creationId xmlns:p14="http://schemas.microsoft.com/office/powerpoint/2010/main" val="35015341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knitting process with deal with the formatting, as well as with the creation of a lovely bibliography at the end.</a:t>
            </a:r>
          </a:p>
          <a:p>
            <a:r>
              <a:rPr lang="en-GB" dirty="0"/>
              <a:t>If you need a specific referencing system, there are ways to achieve it. They are not too complicated and there are plenty of instructions online.</a:t>
            </a:r>
          </a:p>
          <a:p>
            <a:r>
              <a:rPr lang="en-GB" dirty="0"/>
              <a:t>For this tutorial, we will stick to the basic one provided automatically by </a:t>
            </a:r>
            <a:r>
              <a:rPr lang="en-GB" dirty="0" err="1"/>
              <a:t>rmarkdown</a:t>
            </a:r>
            <a:r>
              <a:rPr lang="en-GB" dirty="0"/>
              <a:t>.</a:t>
            </a:r>
          </a:p>
          <a:p>
            <a:endParaRPr lang="en-GB" dirty="0"/>
          </a:p>
        </p:txBody>
      </p:sp>
      <p:sp>
        <p:nvSpPr>
          <p:cNvPr id="4" name="Slide Number Placeholder 3"/>
          <p:cNvSpPr>
            <a:spLocks noGrp="1"/>
          </p:cNvSpPr>
          <p:nvPr>
            <p:ph type="sldNum" sz="quarter" idx="5"/>
          </p:nvPr>
        </p:nvSpPr>
        <p:spPr/>
        <p:txBody>
          <a:bodyPr/>
          <a:lstStyle/>
          <a:p>
            <a:fld id="{4B57A0F3-40D9-41F5-93D3-4BB64EC0659B}" type="slidenum">
              <a:rPr lang="en-GB" smtClean="0"/>
              <a:t>18</a:t>
            </a:fld>
            <a:endParaRPr lang="en-GB"/>
          </a:p>
        </p:txBody>
      </p:sp>
    </p:spTree>
    <p:extLst>
      <p:ext uri="{BB962C8B-B14F-4D97-AF65-F5344CB8AC3E}">
        <p14:creationId xmlns:p14="http://schemas.microsoft.com/office/powerpoint/2010/main" val="28928002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add references to the text is really easy, just add the reference ID preceded by the sign @ </a:t>
            </a:r>
          </a:p>
          <a:p>
            <a:r>
              <a:rPr lang="en-GB" dirty="0"/>
              <a:t>You can find the IDs in the bib file.</a:t>
            </a:r>
          </a:p>
          <a:p>
            <a:endParaRPr lang="en-GB" dirty="0"/>
          </a:p>
        </p:txBody>
      </p:sp>
      <p:sp>
        <p:nvSpPr>
          <p:cNvPr id="4" name="Slide Number Placeholder 3"/>
          <p:cNvSpPr>
            <a:spLocks noGrp="1"/>
          </p:cNvSpPr>
          <p:nvPr>
            <p:ph type="sldNum" sz="quarter" idx="5"/>
          </p:nvPr>
        </p:nvSpPr>
        <p:spPr/>
        <p:txBody>
          <a:bodyPr/>
          <a:lstStyle/>
          <a:p>
            <a:fld id="{4B57A0F3-40D9-41F5-93D3-4BB64EC0659B}" type="slidenum">
              <a:rPr lang="en-GB" smtClean="0"/>
              <a:t>19</a:t>
            </a:fld>
            <a:endParaRPr lang="en-GB"/>
          </a:p>
        </p:txBody>
      </p:sp>
    </p:spTree>
    <p:extLst>
      <p:ext uri="{BB962C8B-B14F-4D97-AF65-F5344CB8AC3E}">
        <p14:creationId xmlns:p14="http://schemas.microsoft.com/office/powerpoint/2010/main" val="1894314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GB" dirty="0"/>
              <a:t>R Markdown is a tool we use to create *efficient reports*, to *summarize analyses* and *communicate results* to an audience.</a:t>
            </a:r>
          </a:p>
          <a:p>
            <a:endParaRPr lang="en-GB" dirty="0"/>
          </a:p>
          <a:p>
            <a:r>
              <a:rPr lang="en-GB" dirty="0"/>
              <a:t>R Markdown is especially indicated if you are dealing with datasets and plots, but you can also think of it as a "zero fuss" alternative to word processors. While these generally have a "friendlier" interface, and in certain ways more flexibility, they also often oblige you to waste quite a lot of time on the format adjustments.</a:t>
            </a:r>
          </a:p>
          <a:p>
            <a:r>
              <a:rPr lang="en-GB" dirty="0"/>
              <a:t>With R Markdown, once you define the "rules" you just have to decide how you want to organise the hierarchies within your paper, and just write plain text. The output will come perfectly formatted.</a:t>
            </a:r>
          </a:p>
          <a:p>
            <a:endParaRPr lang="en-GB" dirty="0"/>
          </a:p>
          <a:p>
            <a:r>
              <a:rPr lang="en-GB" dirty="0"/>
              <a:t>With R Markdown, using only R code, you can create several kinds of documents, including HTML and PDFs.</a:t>
            </a:r>
          </a:p>
          <a:p>
            <a:r>
              <a:rPr lang="en-GB" dirty="0"/>
              <a:t>Most importantly, R Markdown ensures that the *results are reproducible*.</a:t>
            </a:r>
          </a:p>
          <a:p>
            <a:endParaRPr lang="en-GB" dirty="0"/>
          </a:p>
        </p:txBody>
      </p:sp>
      <p:sp>
        <p:nvSpPr>
          <p:cNvPr id="4" name="Slide Number Placeholder 3"/>
          <p:cNvSpPr>
            <a:spLocks noGrp="1"/>
          </p:cNvSpPr>
          <p:nvPr>
            <p:ph type="sldNum" sz="quarter" idx="5"/>
          </p:nvPr>
        </p:nvSpPr>
        <p:spPr/>
        <p:txBody>
          <a:bodyPr/>
          <a:lstStyle/>
          <a:p>
            <a:fld id="{4B57A0F3-40D9-41F5-93D3-4BB64EC0659B}" type="slidenum">
              <a:rPr lang="en-GB" smtClean="0"/>
              <a:t>2</a:t>
            </a:fld>
            <a:endParaRPr lang="en-GB"/>
          </a:p>
        </p:txBody>
      </p:sp>
    </p:spTree>
    <p:extLst>
      <p:ext uri="{BB962C8B-B14F-4D97-AF65-F5344CB8AC3E}">
        <p14:creationId xmlns:p14="http://schemas.microsoft.com/office/powerpoint/2010/main" val="39339146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GB" dirty="0"/>
              <a:t>Consider the following scenario:</a:t>
            </a:r>
          </a:p>
          <a:p>
            <a:endParaRPr lang="en-GB" dirty="0"/>
          </a:p>
          <a:p>
            <a:r>
              <a:rPr lang="en-GB" dirty="0"/>
              <a:t>- You've conducted your analyses and created a paper draft where you demonstrate your findings.</a:t>
            </a:r>
          </a:p>
          <a:p>
            <a:r>
              <a:rPr lang="en-GB" dirty="0"/>
              <a:t>- Then you send the paper to a journal and, after a few months, the reviewers request some modifications </a:t>
            </a:r>
          </a:p>
          <a:p>
            <a:r>
              <a:rPr lang="en-GB" dirty="0"/>
              <a:t>- However, let's imagine that, by then, you forgot the exact steps you went through to get to those early results, or that in the meantime you updated your data files. How are you going to do?</a:t>
            </a:r>
          </a:p>
        </p:txBody>
      </p:sp>
      <p:sp>
        <p:nvSpPr>
          <p:cNvPr id="4" name="Slide Number Placeholder 3"/>
          <p:cNvSpPr>
            <a:spLocks noGrp="1"/>
          </p:cNvSpPr>
          <p:nvPr>
            <p:ph type="sldNum" sz="quarter" idx="5"/>
          </p:nvPr>
        </p:nvSpPr>
        <p:spPr/>
        <p:txBody>
          <a:bodyPr/>
          <a:lstStyle/>
          <a:p>
            <a:fld id="{4B57A0F3-40D9-41F5-93D3-4BB64EC0659B}" type="slidenum">
              <a:rPr lang="en-GB" smtClean="0"/>
              <a:t>3</a:t>
            </a:fld>
            <a:endParaRPr lang="en-GB"/>
          </a:p>
        </p:txBody>
      </p:sp>
    </p:spTree>
    <p:extLst>
      <p:ext uri="{BB962C8B-B14F-4D97-AF65-F5344CB8AC3E}">
        <p14:creationId xmlns:p14="http://schemas.microsoft.com/office/powerpoint/2010/main" val="18299996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GB" dirty="0"/>
              <a:t>- By generating the results and report from code with R Markdown, you *can always reproduce your results, and easily update new data in the workflow*. </a:t>
            </a:r>
          </a:p>
        </p:txBody>
      </p:sp>
      <p:sp>
        <p:nvSpPr>
          <p:cNvPr id="4" name="Slide Number Placeholder 3"/>
          <p:cNvSpPr>
            <a:spLocks noGrp="1"/>
          </p:cNvSpPr>
          <p:nvPr>
            <p:ph type="sldNum" sz="quarter" idx="5"/>
          </p:nvPr>
        </p:nvSpPr>
        <p:spPr/>
        <p:txBody>
          <a:bodyPr/>
          <a:lstStyle/>
          <a:p>
            <a:fld id="{4B57A0F3-40D9-41F5-93D3-4BB64EC0659B}" type="slidenum">
              <a:rPr lang="en-GB" smtClean="0"/>
              <a:t>4</a:t>
            </a:fld>
            <a:endParaRPr lang="en-GB"/>
          </a:p>
        </p:txBody>
      </p:sp>
    </p:spTree>
    <p:extLst>
      <p:ext uri="{BB962C8B-B14F-4D97-AF65-F5344CB8AC3E}">
        <p14:creationId xmlns:p14="http://schemas.microsoft.com/office/powerpoint/2010/main" val="15546942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dirty="0"/>
          </a:p>
          <a:p>
            <a:r>
              <a:rPr lang="en-GB" dirty="0"/>
              <a:t>An R Markdown document is made of three components: *metadata*, *text* and *code*.</a:t>
            </a:r>
          </a:p>
        </p:txBody>
      </p:sp>
      <p:sp>
        <p:nvSpPr>
          <p:cNvPr id="4" name="Slide Number Placeholder 3"/>
          <p:cNvSpPr>
            <a:spLocks noGrp="1"/>
          </p:cNvSpPr>
          <p:nvPr>
            <p:ph type="sldNum" sz="quarter" idx="5"/>
          </p:nvPr>
        </p:nvSpPr>
        <p:spPr/>
        <p:txBody>
          <a:bodyPr/>
          <a:lstStyle/>
          <a:p>
            <a:fld id="{4B57A0F3-40D9-41F5-93D3-4BB64EC0659B}" type="slidenum">
              <a:rPr lang="en-GB" smtClean="0"/>
              <a:t>5</a:t>
            </a:fld>
            <a:endParaRPr lang="en-GB"/>
          </a:p>
        </p:txBody>
      </p:sp>
    </p:spTree>
    <p:extLst>
      <p:ext uri="{BB962C8B-B14F-4D97-AF65-F5344CB8AC3E}">
        <p14:creationId xmlns:p14="http://schemas.microsoft.com/office/powerpoint/2010/main" val="13459168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dirty="0"/>
          </a:p>
          <a:p>
            <a:r>
              <a:rPr lang="en-GB" dirty="0"/>
              <a:t>### YAML</a:t>
            </a:r>
          </a:p>
          <a:p>
            <a:endParaRPr lang="en-GB" dirty="0"/>
          </a:p>
          <a:p>
            <a:r>
              <a:rPr lang="en-GB" dirty="0"/>
              <a:t>At the top of the file, you can see the *YAML header*, containing the file metadata. It is enclosed between two strings of made of three hashes each.</a:t>
            </a:r>
          </a:p>
          <a:p>
            <a:r>
              <a:rPr lang="en-GB" dirty="0"/>
              <a:t>The YAML determines the properties of your markdown output, and depending on your desired format, you can add numerous features to your document, such as weather you want a table of content, whether you want to link the paper to a bib file to add references automatically, and so on.</a:t>
            </a:r>
          </a:p>
          <a:p>
            <a:endParaRPr lang="en-GB" dirty="0"/>
          </a:p>
          <a:p>
            <a:r>
              <a:rPr lang="en-GB" dirty="0"/>
              <a:t>In this session, we will not focus on the YAML in depth, and we will use a basic syntax that accommodates simple reports. If you want to personalize your YAML more, several tutorials can be found online. I will provide a few links at the end of the session.</a:t>
            </a:r>
          </a:p>
          <a:p>
            <a:endParaRPr lang="en-GB" dirty="0"/>
          </a:p>
          <a:p>
            <a:r>
              <a:rPr lang="en-GB" dirty="0"/>
              <a:t>One thing that you need to know, however, is that the YAML is sensitive to spaces, tabs and double quotes. Whenever you decide to add some features, pay attention to how these are structured within the YAML.</a:t>
            </a:r>
          </a:p>
        </p:txBody>
      </p:sp>
      <p:sp>
        <p:nvSpPr>
          <p:cNvPr id="4" name="Slide Number Placeholder 3"/>
          <p:cNvSpPr>
            <a:spLocks noGrp="1"/>
          </p:cNvSpPr>
          <p:nvPr>
            <p:ph type="sldNum" sz="quarter" idx="5"/>
          </p:nvPr>
        </p:nvSpPr>
        <p:spPr/>
        <p:txBody>
          <a:bodyPr/>
          <a:lstStyle/>
          <a:p>
            <a:fld id="{4B57A0F3-40D9-41F5-93D3-4BB64EC0659B}" type="slidenum">
              <a:rPr lang="en-GB" smtClean="0"/>
              <a:t>6</a:t>
            </a:fld>
            <a:endParaRPr lang="en-GB"/>
          </a:p>
        </p:txBody>
      </p:sp>
    </p:spTree>
    <p:extLst>
      <p:ext uri="{BB962C8B-B14F-4D97-AF65-F5344CB8AC3E}">
        <p14:creationId xmlns:p14="http://schemas.microsoft.com/office/powerpoint/2010/main" val="38943614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dirty="0"/>
          </a:p>
          <a:p>
            <a:r>
              <a:rPr lang="en-GB" dirty="0"/>
              <a:t>## The YAML is followed by the contents that make up your report, the actual body of your document.</a:t>
            </a:r>
          </a:p>
          <a:p>
            <a:r>
              <a:rPr lang="en-GB" dirty="0"/>
              <a:t>This can includes both text and code chunks.</a:t>
            </a:r>
          </a:p>
        </p:txBody>
      </p:sp>
      <p:sp>
        <p:nvSpPr>
          <p:cNvPr id="4" name="Slide Number Placeholder 3"/>
          <p:cNvSpPr>
            <a:spLocks noGrp="1"/>
          </p:cNvSpPr>
          <p:nvPr>
            <p:ph type="sldNum" sz="quarter" idx="5"/>
          </p:nvPr>
        </p:nvSpPr>
        <p:spPr/>
        <p:txBody>
          <a:bodyPr/>
          <a:lstStyle/>
          <a:p>
            <a:fld id="{4B57A0F3-40D9-41F5-93D3-4BB64EC0659B}" type="slidenum">
              <a:rPr lang="en-GB" smtClean="0"/>
              <a:t>7</a:t>
            </a:fld>
            <a:endParaRPr lang="en-GB"/>
          </a:p>
        </p:txBody>
      </p:sp>
    </p:spTree>
    <p:extLst>
      <p:ext uri="{BB962C8B-B14F-4D97-AF65-F5344CB8AC3E}">
        <p14:creationId xmlns:p14="http://schemas.microsoft.com/office/powerpoint/2010/main" val="26158924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05192D"/>
                </a:solidFill>
                <a:effectLst/>
                <a:latin typeface="Studio-Feixen-Sans"/>
              </a:rPr>
              <a:t>Within a report, we can include a discussion of the data that is presented by adding text.</a:t>
            </a:r>
          </a:p>
          <a:p>
            <a:pPr algn="l"/>
            <a:endParaRPr lang="en-GB" b="0" i="0" dirty="0">
              <a:solidFill>
                <a:srgbClr val="05192D"/>
              </a:solidFill>
              <a:effectLst/>
              <a:latin typeface="Studio-Feixen-Sans"/>
            </a:endParaRPr>
          </a:p>
          <a:p>
            <a:pPr algn="l"/>
            <a:r>
              <a:rPr lang="en-GB" b="0" i="0" dirty="0">
                <a:solidFill>
                  <a:srgbClr val="05192D"/>
                </a:solidFill>
                <a:effectLst/>
                <a:latin typeface="Studio-Feixen-Sans"/>
              </a:rPr>
              <a:t>Including headers in the report will help clearly label each section. We add headings hashes, followed by and a single space before the text. The more hashes we use, the smaller the header will be.</a:t>
            </a:r>
          </a:p>
          <a:p>
            <a:pPr algn="l"/>
            <a:endParaRPr lang="en-GB" b="1" i="0" dirty="0">
              <a:solidFill>
                <a:srgbClr val="05192D"/>
              </a:solidFill>
              <a:effectLst/>
              <a:latin typeface="Studio-Feixen-Sans"/>
            </a:endParaRPr>
          </a:p>
          <a:p>
            <a:pPr algn="l"/>
            <a:r>
              <a:rPr lang="en-GB" b="0" i="0" dirty="0">
                <a:solidFill>
                  <a:srgbClr val="05192D"/>
                </a:solidFill>
                <a:effectLst/>
                <a:latin typeface="Studio-Feixen-Sans"/>
              </a:rPr>
              <a:t>We can also include sentences to add additional detail to the report. Here, we add a sentence to describe a dataset. </a:t>
            </a:r>
          </a:p>
          <a:p>
            <a:pPr algn="l"/>
            <a:r>
              <a:rPr lang="en-GB" b="0" i="0" dirty="0">
                <a:solidFill>
                  <a:srgbClr val="05192D"/>
                </a:solidFill>
                <a:effectLst/>
                <a:latin typeface="Studio-Feixen-Sans"/>
              </a:rPr>
              <a:t>Remember that the added sentences have to be included after the heading but before the code chunk, so that when we knit the report, the reader will see the heading, the dataset description, and the code in the intended order.</a:t>
            </a:r>
          </a:p>
        </p:txBody>
      </p:sp>
      <p:sp>
        <p:nvSpPr>
          <p:cNvPr id="4" name="Slide Number Placeholder 3"/>
          <p:cNvSpPr>
            <a:spLocks noGrp="1"/>
          </p:cNvSpPr>
          <p:nvPr>
            <p:ph type="sldNum" sz="quarter" idx="5"/>
          </p:nvPr>
        </p:nvSpPr>
        <p:spPr/>
        <p:txBody>
          <a:bodyPr/>
          <a:lstStyle/>
          <a:p>
            <a:fld id="{4B57A0F3-40D9-41F5-93D3-4BB64EC0659B}" type="slidenum">
              <a:rPr lang="en-GB" smtClean="0"/>
              <a:t>8</a:t>
            </a:fld>
            <a:endParaRPr lang="en-GB"/>
          </a:p>
        </p:txBody>
      </p:sp>
    </p:spTree>
    <p:extLst>
      <p:ext uri="{BB962C8B-B14F-4D97-AF65-F5344CB8AC3E}">
        <p14:creationId xmlns:p14="http://schemas.microsoft.com/office/powerpoint/2010/main" val="6184275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05192D"/>
                </a:solidFill>
                <a:effectLst/>
                <a:latin typeface="Studio-Feixen-Sans"/>
              </a:rPr>
              <a:t>There are many options for formatting text in a markdown file, including making the text bold, italicized, or strikethrough, as long as bulleted and numerated lists.</a:t>
            </a:r>
          </a:p>
          <a:p>
            <a:pPr algn="l"/>
            <a:r>
              <a:rPr lang="en-GB" b="0" i="0" dirty="0">
                <a:solidFill>
                  <a:srgbClr val="05192D"/>
                </a:solidFill>
                <a:effectLst/>
                <a:latin typeface="Studio-Feixen-Sans"/>
              </a:rPr>
              <a:t>To bold the text, we surround it with two sets of asterisks or underscores.</a:t>
            </a:r>
          </a:p>
          <a:p>
            <a:pPr algn="l"/>
            <a:r>
              <a:rPr lang="en-GB" b="0" i="0" dirty="0">
                <a:solidFill>
                  <a:srgbClr val="05192D"/>
                </a:solidFill>
                <a:effectLst/>
                <a:latin typeface="Studio-Feixen-Sans"/>
              </a:rPr>
              <a:t>To italicize it, we use one set of asterisks or a single set of underscores, and to strikethrough text, we surround the text with two sets of tildes.</a:t>
            </a:r>
          </a:p>
          <a:p>
            <a:pPr algn="l"/>
            <a:endParaRPr lang="en-GB" b="1" i="0" dirty="0">
              <a:solidFill>
                <a:srgbClr val="05192D"/>
              </a:solidFill>
              <a:effectLst/>
              <a:latin typeface="Studio-Feixen-Sans"/>
            </a:endParaRPr>
          </a:p>
          <a:p>
            <a:pPr algn="l"/>
            <a:r>
              <a:rPr lang="en-GB" b="0" i="0" dirty="0">
                <a:solidFill>
                  <a:srgbClr val="05192D"/>
                </a:solidFill>
                <a:effectLst/>
                <a:latin typeface="Studio-Feixen-Sans"/>
              </a:rPr>
              <a:t>We can also add inline code to the text to clarify that we are referring to object names from the code.</a:t>
            </a:r>
          </a:p>
          <a:p>
            <a:pPr algn="l"/>
            <a:r>
              <a:rPr lang="en-GB" b="0" i="0" dirty="0">
                <a:solidFill>
                  <a:srgbClr val="05192D"/>
                </a:solidFill>
                <a:effectLst/>
                <a:latin typeface="Studio-Feixen-Sans"/>
              </a:rPr>
              <a:t>To do this, we surround the text with a single set of backticks.</a:t>
            </a:r>
            <a:endParaRPr lang="en-GB" dirty="0"/>
          </a:p>
        </p:txBody>
      </p:sp>
      <p:sp>
        <p:nvSpPr>
          <p:cNvPr id="4" name="Slide Number Placeholder 3"/>
          <p:cNvSpPr>
            <a:spLocks noGrp="1"/>
          </p:cNvSpPr>
          <p:nvPr>
            <p:ph type="sldNum" sz="quarter" idx="5"/>
          </p:nvPr>
        </p:nvSpPr>
        <p:spPr/>
        <p:txBody>
          <a:bodyPr/>
          <a:lstStyle/>
          <a:p>
            <a:fld id="{4B57A0F3-40D9-41F5-93D3-4BB64EC0659B}" type="slidenum">
              <a:rPr lang="en-GB" smtClean="0"/>
              <a:t>9</a:t>
            </a:fld>
            <a:endParaRPr lang="en-GB"/>
          </a:p>
        </p:txBody>
      </p:sp>
    </p:spTree>
    <p:extLst>
      <p:ext uri="{BB962C8B-B14F-4D97-AF65-F5344CB8AC3E}">
        <p14:creationId xmlns:p14="http://schemas.microsoft.com/office/powerpoint/2010/main" val="446562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normAutofit/>
          </a:bodyPr>
          <a:lstStyle>
            <a:lvl1pPr algn="ctr">
              <a:defRPr sz="3500">
                <a:solidFill>
                  <a:schemeClr val="bg2"/>
                </a:solidFill>
              </a:defRPr>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bg2"/>
                </a:solidFill>
              </a:defRPr>
            </a:lvl1pPr>
          </a:lstStyle>
          <a:p>
            <a:fld id="{FE5EC8D0-1F95-481B-AC0C-2A92D5B0D2AD}" type="datetimeFigureOut">
              <a:rPr lang="en-GB" smtClean="0"/>
              <a:pPr/>
              <a:t>22/02/2021</a:t>
            </a:fld>
            <a:endParaRPr lang="en-GB"/>
          </a:p>
        </p:txBody>
      </p:sp>
      <p:sp>
        <p:nvSpPr>
          <p:cNvPr id="5" name="Footer Placeholder 4"/>
          <p:cNvSpPr>
            <a:spLocks noGrp="1"/>
          </p:cNvSpPr>
          <p:nvPr>
            <p:ph type="ftr" sz="quarter" idx="11"/>
          </p:nvPr>
        </p:nvSpPr>
        <p:spPr/>
        <p:txBody>
          <a:bodyPr/>
          <a:lstStyle>
            <a:lvl1pPr>
              <a:defRPr>
                <a:solidFill>
                  <a:schemeClr val="bg2"/>
                </a:solidFill>
              </a:defRPr>
            </a:lvl1pPr>
          </a:lstStyle>
          <a:p>
            <a:endParaRPr lang="en-GB" dirty="0"/>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891B41B7-9A9D-4469-AB81-4F058E618085}" type="slidenum">
              <a:rPr lang="en-GB" smtClean="0"/>
              <a:pPr/>
              <a:t>‹#›</a:t>
            </a:fld>
            <a:endParaRPr lang="en-GB"/>
          </a:p>
        </p:txBody>
      </p:sp>
    </p:spTree>
    <p:extLst>
      <p:ext uri="{BB962C8B-B14F-4D97-AF65-F5344CB8AC3E}">
        <p14:creationId xmlns:p14="http://schemas.microsoft.com/office/powerpoint/2010/main" val="2575520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5EC8D0-1F95-481B-AC0C-2A92D5B0D2AD}" type="datetimeFigureOut">
              <a:rPr lang="en-GB" smtClean="0"/>
              <a:t>22/02/2021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91B41B7-9A9D-4469-AB81-4F058E618085}" type="slidenum">
              <a:rPr lang="en-GB" smtClean="0"/>
              <a:t>‹#›</a:t>
            </a:fld>
            <a:endParaRPr lang="en-GB"/>
          </a:p>
        </p:txBody>
      </p:sp>
    </p:spTree>
    <p:extLst>
      <p:ext uri="{BB962C8B-B14F-4D97-AF65-F5344CB8AC3E}">
        <p14:creationId xmlns:p14="http://schemas.microsoft.com/office/powerpoint/2010/main" val="3205117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5EC8D0-1F95-481B-AC0C-2A92D5B0D2AD}" type="datetimeFigureOut">
              <a:rPr lang="en-GB" smtClean="0"/>
              <a:t>22/02/2021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91B41B7-9A9D-4469-AB81-4F058E618085}" type="slidenum">
              <a:rPr lang="en-GB" smtClean="0"/>
              <a:t>‹#›</a:t>
            </a:fld>
            <a:endParaRPr lang="en-GB"/>
          </a:p>
        </p:txBody>
      </p:sp>
    </p:spTree>
    <p:extLst>
      <p:ext uri="{BB962C8B-B14F-4D97-AF65-F5344CB8AC3E}">
        <p14:creationId xmlns:p14="http://schemas.microsoft.com/office/powerpoint/2010/main" val="2349746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5EC8D0-1F95-481B-AC0C-2A92D5B0D2AD}" type="datetimeFigureOut">
              <a:rPr lang="en-GB" smtClean="0"/>
              <a:t>22/02/2021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91B41B7-9A9D-4469-AB81-4F058E618085}" type="slidenum">
              <a:rPr lang="en-GB" smtClean="0"/>
              <a:t>‹#›</a:t>
            </a:fld>
            <a:endParaRPr lang="en-GB"/>
          </a:p>
        </p:txBody>
      </p:sp>
    </p:spTree>
    <p:extLst>
      <p:ext uri="{BB962C8B-B14F-4D97-AF65-F5344CB8AC3E}">
        <p14:creationId xmlns:p14="http://schemas.microsoft.com/office/powerpoint/2010/main" val="4238570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normAutofit/>
          </a:bodyPr>
          <a:lstStyle>
            <a:lvl1pPr>
              <a:defRPr sz="450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5EC8D0-1F95-481B-AC0C-2A92D5B0D2AD}" type="datetimeFigureOut">
              <a:rPr lang="en-GB" smtClean="0"/>
              <a:t>22/02/2021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91B41B7-9A9D-4469-AB81-4F058E618085}" type="slidenum">
              <a:rPr lang="en-GB" smtClean="0"/>
              <a:t>‹#›</a:t>
            </a:fld>
            <a:endParaRPr lang="en-GB"/>
          </a:p>
        </p:txBody>
      </p:sp>
    </p:spTree>
    <p:extLst>
      <p:ext uri="{BB962C8B-B14F-4D97-AF65-F5344CB8AC3E}">
        <p14:creationId xmlns:p14="http://schemas.microsoft.com/office/powerpoint/2010/main" val="3899073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5EC8D0-1F95-481B-AC0C-2A92D5B0D2AD}" type="datetimeFigureOut">
              <a:rPr lang="en-GB" smtClean="0"/>
              <a:t>22/02/2021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91B41B7-9A9D-4469-AB81-4F058E618085}" type="slidenum">
              <a:rPr lang="en-GB" smtClean="0"/>
              <a:t>‹#›</a:t>
            </a:fld>
            <a:endParaRPr lang="en-GB"/>
          </a:p>
        </p:txBody>
      </p:sp>
    </p:spTree>
    <p:extLst>
      <p:ext uri="{BB962C8B-B14F-4D97-AF65-F5344CB8AC3E}">
        <p14:creationId xmlns:p14="http://schemas.microsoft.com/office/powerpoint/2010/main" val="3338604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5EC8D0-1F95-481B-AC0C-2A92D5B0D2AD}" type="datetimeFigureOut">
              <a:rPr lang="en-GB" smtClean="0"/>
              <a:t>22/02/2021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91B41B7-9A9D-4469-AB81-4F058E618085}" type="slidenum">
              <a:rPr lang="en-GB" smtClean="0"/>
              <a:t>‹#›</a:t>
            </a:fld>
            <a:endParaRPr lang="en-GB"/>
          </a:p>
        </p:txBody>
      </p:sp>
    </p:spTree>
    <p:extLst>
      <p:ext uri="{BB962C8B-B14F-4D97-AF65-F5344CB8AC3E}">
        <p14:creationId xmlns:p14="http://schemas.microsoft.com/office/powerpoint/2010/main" val="131165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E5EC8D0-1F95-481B-AC0C-2A92D5B0D2AD}" type="datetimeFigureOut">
              <a:rPr lang="en-GB" smtClean="0"/>
              <a:t>22/02/2021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91B41B7-9A9D-4469-AB81-4F058E618085}" type="slidenum">
              <a:rPr lang="en-GB" smtClean="0"/>
              <a:t>‹#›</a:t>
            </a:fld>
            <a:endParaRPr lang="en-GB"/>
          </a:p>
        </p:txBody>
      </p:sp>
    </p:spTree>
    <p:extLst>
      <p:ext uri="{BB962C8B-B14F-4D97-AF65-F5344CB8AC3E}">
        <p14:creationId xmlns:p14="http://schemas.microsoft.com/office/powerpoint/2010/main" val="984001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5EC8D0-1F95-481B-AC0C-2A92D5B0D2AD}" type="datetimeFigureOut">
              <a:rPr lang="en-GB" smtClean="0"/>
              <a:t>22/02/2021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91B41B7-9A9D-4469-AB81-4F058E618085}" type="slidenum">
              <a:rPr lang="en-GB" smtClean="0"/>
              <a:t>‹#›</a:t>
            </a:fld>
            <a:endParaRPr lang="en-GB"/>
          </a:p>
        </p:txBody>
      </p:sp>
    </p:spTree>
    <p:extLst>
      <p:ext uri="{BB962C8B-B14F-4D97-AF65-F5344CB8AC3E}">
        <p14:creationId xmlns:p14="http://schemas.microsoft.com/office/powerpoint/2010/main" val="2907819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5EC8D0-1F95-481B-AC0C-2A92D5B0D2AD}" type="datetimeFigureOut">
              <a:rPr lang="en-GB" smtClean="0"/>
              <a:t>22/02/2021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91B41B7-9A9D-4469-AB81-4F058E618085}" type="slidenum">
              <a:rPr lang="en-GB" smtClean="0"/>
              <a:t>‹#›</a:t>
            </a:fld>
            <a:endParaRPr lang="en-GB"/>
          </a:p>
        </p:txBody>
      </p:sp>
    </p:spTree>
    <p:extLst>
      <p:ext uri="{BB962C8B-B14F-4D97-AF65-F5344CB8AC3E}">
        <p14:creationId xmlns:p14="http://schemas.microsoft.com/office/powerpoint/2010/main" val="2945504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5EC8D0-1F95-481B-AC0C-2A92D5B0D2AD}" type="datetimeFigureOut">
              <a:rPr lang="en-GB" smtClean="0"/>
              <a:t>22/02/2021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91B41B7-9A9D-4469-AB81-4F058E618085}" type="slidenum">
              <a:rPr lang="en-GB" smtClean="0"/>
              <a:t>‹#›</a:t>
            </a:fld>
            <a:endParaRPr lang="en-GB"/>
          </a:p>
        </p:txBody>
      </p:sp>
    </p:spTree>
    <p:extLst>
      <p:ext uri="{BB962C8B-B14F-4D97-AF65-F5344CB8AC3E}">
        <p14:creationId xmlns:p14="http://schemas.microsoft.com/office/powerpoint/2010/main" val="3810968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5EC8D0-1F95-481B-AC0C-2A92D5B0D2AD}" type="datetimeFigureOut">
              <a:rPr lang="en-GB" smtClean="0"/>
              <a:t>22/02/2021</a:t>
            </a:fld>
            <a:endParaRPr lang="en-GB"/>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1B41B7-9A9D-4469-AB81-4F058E618085}" type="slidenum">
              <a:rPr lang="en-GB" smtClean="0"/>
              <a:t>‹#›</a:t>
            </a:fld>
            <a:endParaRPr lang="en-GB"/>
          </a:p>
        </p:txBody>
      </p:sp>
    </p:spTree>
    <p:extLst>
      <p:ext uri="{BB962C8B-B14F-4D97-AF65-F5344CB8AC3E}">
        <p14:creationId xmlns:p14="http://schemas.microsoft.com/office/powerpoint/2010/main" val="295703288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3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01218-71C8-425C-A5DE-8AEC4D65977C}"/>
              </a:ext>
            </a:extLst>
          </p:cNvPr>
          <p:cNvSpPr>
            <a:spLocks noGrp="1"/>
          </p:cNvSpPr>
          <p:nvPr>
            <p:ph type="ctrTitle"/>
          </p:nvPr>
        </p:nvSpPr>
        <p:spPr>
          <a:xfrm>
            <a:off x="2209800" y="1122364"/>
            <a:ext cx="7772400" cy="2223003"/>
          </a:xfrm>
        </p:spPr>
        <p:txBody>
          <a:bodyPr>
            <a:normAutofit/>
          </a:bodyPr>
          <a:lstStyle/>
          <a:p>
            <a:r>
              <a:rPr lang="en-GB" dirty="0"/>
              <a:t>Data wrangling &amp; reproducible reports with </a:t>
            </a:r>
            <a:r>
              <a:rPr lang="en-GB" dirty="0" err="1"/>
              <a:t>tidyverse</a:t>
            </a:r>
            <a:r>
              <a:rPr lang="en-GB" dirty="0"/>
              <a:t> and R-Markdown</a:t>
            </a:r>
            <a:br>
              <a:rPr lang="en-GB" dirty="0"/>
            </a:br>
            <a:br>
              <a:rPr lang="en-GB" dirty="0"/>
            </a:br>
            <a:r>
              <a:rPr lang="en-GB" dirty="0"/>
              <a:t>Introduction to R-Markdown</a:t>
            </a:r>
          </a:p>
        </p:txBody>
      </p:sp>
      <p:sp>
        <p:nvSpPr>
          <p:cNvPr id="3" name="Subtitle 2">
            <a:extLst>
              <a:ext uri="{FF2B5EF4-FFF2-40B4-BE49-F238E27FC236}">
                <a16:creationId xmlns:a16="http://schemas.microsoft.com/office/drawing/2014/main" id="{FD6EB7E5-CCF4-4704-BC8E-70BF86C95488}"/>
              </a:ext>
            </a:extLst>
          </p:cNvPr>
          <p:cNvSpPr>
            <a:spLocks noGrp="1"/>
          </p:cNvSpPr>
          <p:nvPr>
            <p:ph type="subTitle" idx="1"/>
          </p:nvPr>
        </p:nvSpPr>
        <p:spPr/>
        <p:txBody>
          <a:bodyPr>
            <a:normAutofit fontScale="77500" lnSpcReduction="20000"/>
          </a:bodyPr>
          <a:lstStyle/>
          <a:p>
            <a:r>
              <a:rPr lang="en-GB" dirty="0"/>
              <a:t>Giulia Grisot, PhD </a:t>
            </a:r>
          </a:p>
          <a:p>
            <a:r>
              <a:rPr lang="en-GB" dirty="0"/>
              <a:t>Digital Humanities Lab </a:t>
            </a:r>
          </a:p>
          <a:p>
            <a:r>
              <a:rPr lang="en-GB" dirty="0"/>
              <a:t>University of Basel</a:t>
            </a:r>
          </a:p>
          <a:p>
            <a:endParaRPr lang="en-GB" dirty="0"/>
          </a:p>
          <a:p>
            <a:r>
              <a:rPr lang="en-GB" dirty="0"/>
              <a:t>February 23, 2021</a:t>
            </a:r>
          </a:p>
          <a:p>
            <a:endParaRPr lang="en-GB" dirty="0"/>
          </a:p>
        </p:txBody>
      </p:sp>
    </p:spTree>
    <p:extLst>
      <p:ext uri="{BB962C8B-B14F-4D97-AF65-F5344CB8AC3E}">
        <p14:creationId xmlns:p14="http://schemas.microsoft.com/office/powerpoint/2010/main" val="26791364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23E69-E254-43C0-87F2-D8CCF75A2464}"/>
              </a:ext>
            </a:extLst>
          </p:cNvPr>
          <p:cNvSpPr>
            <a:spLocks noGrp="1"/>
          </p:cNvSpPr>
          <p:nvPr>
            <p:ph type="title"/>
          </p:nvPr>
        </p:nvSpPr>
        <p:spPr/>
        <p:txBody>
          <a:bodyPr/>
          <a:lstStyle/>
          <a:p>
            <a:r>
              <a:rPr lang="en-GB" dirty="0"/>
              <a:t>Including images and links</a:t>
            </a:r>
          </a:p>
        </p:txBody>
      </p:sp>
      <p:pic>
        <p:nvPicPr>
          <p:cNvPr id="5" name="Content Placeholder 4">
            <a:extLst>
              <a:ext uri="{FF2B5EF4-FFF2-40B4-BE49-F238E27FC236}">
                <a16:creationId xmlns:a16="http://schemas.microsoft.com/office/drawing/2014/main" id="{CC4ECD1D-39A6-44A2-B9DD-3FE34EFEE0FF}"/>
              </a:ext>
            </a:extLst>
          </p:cNvPr>
          <p:cNvPicPr>
            <a:picLocks noGrp="1" noChangeAspect="1"/>
          </p:cNvPicPr>
          <p:nvPr>
            <p:ph idx="1"/>
          </p:nvPr>
        </p:nvPicPr>
        <p:blipFill>
          <a:blip r:embed="rId3"/>
          <a:stretch>
            <a:fillRect/>
          </a:stretch>
        </p:blipFill>
        <p:spPr>
          <a:xfrm>
            <a:off x="838199" y="1690690"/>
            <a:ext cx="4665226" cy="684000"/>
          </a:xfrm>
        </p:spPr>
      </p:pic>
      <p:pic>
        <p:nvPicPr>
          <p:cNvPr id="7" name="Picture 6">
            <a:extLst>
              <a:ext uri="{FF2B5EF4-FFF2-40B4-BE49-F238E27FC236}">
                <a16:creationId xmlns:a16="http://schemas.microsoft.com/office/drawing/2014/main" id="{E46441EF-32D2-4EA2-A3B3-8CBA210A9F9B}"/>
              </a:ext>
            </a:extLst>
          </p:cNvPr>
          <p:cNvPicPr>
            <a:picLocks noChangeAspect="1"/>
          </p:cNvPicPr>
          <p:nvPr/>
        </p:nvPicPr>
        <p:blipFill>
          <a:blip r:embed="rId4"/>
          <a:stretch>
            <a:fillRect/>
          </a:stretch>
        </p:blipFill>
        <p:spPr>
          <a:xfrm>
            <a:off x="5744276" y="1690690"/>
            <a:ext cx="4625741" cy="3017782"/>
          </a:xfrm>
          <a:prstGeom prst="rect">
            <a:avLst/>
          </a:prstGeom>
        </p:spPr>
      </p:pic>
      <p:pic>
        <p:nvPicPr>
          <p:cNvPr id="9" name="Picture 8">
            <a:extLst>
              <a:ext uri="{FF2B5EF4-FFF2-40B4-BE49-F238E27FC236}">
                <a16:creationId xmlns:a16="http://schemas.microsoft.com/office/drawing/2014/main" id="{D1F59A92-624C-4281-AEDB-8C4C45B640D7}"/>
              </a:ext>
            </a:extLst>
          </p:cNvPr>
          <p:cNvPicPr>
            <a:picLocks noChangeAspect="1"/>
          </p:cNvPicPr>
          <p:nvPr/>
        </p:nvPicPr>
        <p:blipFill>
          <a:blip r:embed="rId5"/>
          <a:stretch>
            <a:fillRect/>
          </a:stretch>
        </p:blipFill>
        <p:spPr>
          <a:xfrm>
            <a:off x="838199" y="5167310"/>
            <a:ext cx="6736664" cy="769687"/>
          </a:xfrm>
          <a:prstGeom prst="rect">
            <a:avLst/>
          </a:prstGeom>
        </p:spPr>
      </p:pic>
    </p:spTree>
    <p:extLst>
      <p:ext uri="{BB962C8B-B14F-4D97-AF65-F5344CB8AC3E}">
        <p14:creationId xmlns:p14="http://schemas.microsoft.com/office/powerpoint/2010/main" val="2984040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23E69-E254-43C0-87F2-D8CCF75A2464}"/>
              </a:ext>
            </a:extLst>
          </p:cNvPr>
          <p:cNvSpPr>
            <a:spLocks noGrp="1"/>
          </p:cNvSpPr>
          <p:nvPr>
            <p:ph type="title"/>
          </p:nvPr>
        </p:nvSpPr>
        <p:spPr/>
        <p:txBody>
          <a:bodyPr/>
          <a:lstStyle/>
          <a:p>
            <a:r>
              <a:rPr lang="en-GB" dirty="0"/>
              <a:t>Date</a:t>
            </a:r>
          </a:p>
        </p:txBody>
      </p:sp>
      <p:pic>
        <p:nvPicPr>
          <p:cNvPr id="4" name="Picture 3">
            <a:extLst>
              <a:ext uri="{FF2B5EF4-FFF2-40B4-BE49-F238E27FC236}">
                <a16:creationId xmlns:a16="http://schemas.microsoft.com/office/drawing/2014/main" id="{8925F726-0244-4FC9-9229-432D4D918E89}"/>
              </a:ext>
            </a:extLst>
          </p:cNvPr>
          <p:cNvPicPr>
            <a:picLocks noChangeAspect="1"/>
          </p:cNvPicPr>
          <p:nvPr/>
        </p:nvPicPr>
        <p:blipFill>
          <a:blip r:embed="rId3"/>
          <a:stretch>
            <a:fillRect/>
          </a:stretch>
        </p:blipFill>
        <p:spPr>
          <a:xfrm>
            <a:off x="2647486" y="4383914"/>
            <a:ext cx="6584206" cy="2314812"/>
          </a:xfrm>
          <a:prstGeom prst="rect">
            <a:avLst/>
          </a:prstGeom>
        </p:spPr>
      </p:pic>
      <p:pic>
        <p:nvPicPr>
          <p:cNvPr id="11" name="Picture 10">
            <a:extLst>
              <a:ext uri="{FF2B5EF4-FFF2-40B4-BE49-F238E27FC236}">
                <a16:creationId xmlns:a16="http://schemas.microsoft.com/office/drawing/2014/main" id="{627E5771-55D3-447E-962B-C6CF9B4C4D80}"/>
              </a:ext>
            </a:extLst>
          </p:cNvPr>
          <p:cNvPicPr>
            <a:picLocks noChangeAspect="1"/>
          </p:cNvPicPr>
          <p:nvPr/>
        </p:nvPicPr>
        <p:blipFill>
          <a:blip r:embed="rId4"/>
          <a:stretch>
            <a:fillRect/>
          </a:stretch>
        </p:blipFill>
        <p:spPr>
          <a:xfrm>
            <a:off x="838200" y="1475086"/>
            <a:ext cx="4900085" cy="1333616"/>
          </a:xfrm>
          <a:prstGeom prst="rect">
            <a:avLst/>
          </a:prstGeom>
        </p:spPr>
      </p:pic>
      <p:pic>
        <p:nvPicPr>
          <p:cNvPr id="13" name="Picture 12">
            <a:extLst>
              <a:ext uri="{FF2B5EF4-FFF2-40B4-BE49-F238E27FC236}">
                <a16:creationId xmlns:a16="http://schemas.microsoft.com/office/drawing/2014/main" id="{43B9C188-14F6-4F07-9CF4-7040FF563D03}"/>
              </a:ext>
            </a:extLst>
          </p:cNvPr>
          <p:cNvPicPr>
            <a:picLocks noChangeAspect="1"/>
          </p:cNvPicPr>
          <p:nvPr/>
        </p:nvPicPr>
        <p:blipFill>
          <a:blip r:embed="rId5"/>
          <a:stretch>
            <a:fillRect/>
          </a:stretch>
        </p:blipFill>
        <p:spPr>
          <a:xfrm>
            <a:off x="838200" y="2879365"/>
            <a:ext cx="6233700" cy="1409822"/>
          </a:xfrm>
          <a:prstGeom prst="rect">
            <a:avLst/>
          </a:prstGeom>
        </p:spPr>
      </p:pic>
    </p:spTree>
    <p:extLst>
      <p:ext uri="{BB962C8B-B14F-4D97-AF65-F5344CB8AC3E}">
        <p14:creationId xmlns:p14="http://schemas.microsoft.com/office/powerpoint/2010/main" val="3737268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87CD811-CE5F-4D7C-9029-DB41B822F810}"/>
              </a:ext>
            </a:extLst>
          </p:cNvPr>
          <p:cNvPicPr>
            <a:picLocks noChangeAspect="1"/>
          </p:cNvPicPr>
          <p:nvPr/>
        </p:nvPicPr>
        <p:blipFill>
          <a:blip r:embed="rId3"/>
          <a:stretch>
            <a:fillRect/>
          </a:stretch>
        </p:blipFill>
        <p:spPr>
          <a:xfrm>
            <a:off x="238407" y="1873219"/>
            <a:ext cx="5762850" cy="3780000"/>
          </a:xfrm>
          <a:prstGeom prst="rect">
            <a:avLst/>
          </a:prstGeom>
        </p:spPr>
      </p:pic>
      <p:pic>
        <p:nvPicPr>
          <p:cNvPr id="7" name="Picture 6">
            <a:extLst>
              <a:ext uri="{FF2B5EF4-FFF2-40B4-BE49-F238E27FC236}">
                <a16:creationId xmlns:a16="http://schemas.microsoft.com/office/drawing/2014/main" id="{ED6479E8-37AB-4409-B194-393AC7F1EA7D}"/>
              </a:ext>
            </a:extLst>
          </p:cNvPr>
          <p:cNvPicPr>
            <a:picLocks noChangeAspect="1"/>
          </p:cNvPicPr>
          <p:nvPr/>
        </p:nvPicPr>
        <p:blipFill>
          <a:blip r:embed="rId4"/>
          <a:stretch>
            <a:fillRect/>
          </a:stretch>
        </p:blipFill>
        <p:spPr>
          <a:xfrm>
            <a:off x="6062823" y="182598"/>
            <a:ext cx="5890770" cy="6492803"/>
          </a:xfrm>
          <a:prstGeom prst="rect">
            <a:avLst/>
          </a:prstGeom>
        </p:spPr>
      </p:pic>
      <p:sp>
        <p:nvSpPr>
          <p:cNvPr id="8" name="Title 7">
            <a:extLst>
              <a:ext uri="{FF2B5EF4-FFF2-40B4-BE49-F238E27FC236}">
                <a16:creationId xmlns:a16="http://schemas.microsoft.com/office/drawing/2014/main" id="{A5FA8FD9-00F9-4A64-934C-72FE7B08000F}"/>
              </a:ext>
            </a:extLst>
          </p:cNvPr>
          <p:cNvSpPr>
            <a:spLocks noGrp="1"/>
          </p:cNvSpPr>
          <p:nvPr>
            <p:ph type="title"/>
          </p:nvPr>
        </p:nvSpPr>
        <p:spPr/>
        <p:txBody>
          <a:bodyPr/>
          <a:lstStyle/>
          <a:p>
            <a:r>
              <a:rPr lang="de-DE" dirty="0"/>
              <a:t>Knit</a:t>
            </a:r>
            <a:endParaRPr lang="en-GB" dirty="0"/>
          </a:p>
        </p:txBody>
      </p:sp>
    </p:spTree>
    <p:extLst>
      <p:ext uri="{BB962C8B-B14F-4D97-AF65-F5344CB8AC3E}">
        <p14:creationId xmlns:p14="http://schemas.microsoft.com/office/powerpoint/2010/main" val="85232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45098-D0D1-4252-928A-99ED38ABCA9F}"/>
              </a:ext>
            </a:extLst>
          </p:cNvPr>
          <p:cNvSpPr>
            <a:spLocks noGrp="1"/>
          </p:cNvSpPr>
          <p:nvPr>
            <p:ph type="title"/>
          </p:nvPr>
        </p:nvSpPr>
        <p:spPr/>
        <p:txBody>
          <a:bodyPr/>
          <a:lstStyle/>
          <a:p>
            <a:r>
              <a:rPr lang="de-DE" dirty="0"/>
              <a:t>And now... Practice!</a:t>
            </a:r>
            <a:endParaRPr lang="en-GB" dirty="0"/>
          </a:p>
        </p:txBody>
      </p:sp>
      <p:sp>
        <p:nvSpPr>
          <p:cNvPr id="3" name="Content Placeholder 2">
            <a:extLst>
              <a:ext uri="{FF2B5EF4-FFF2-40B4-BE49-F238E27FC236}">
                <a16:creationId xmlns:a16="http://schemas.microsoft.com/office/drawing/2014/main" id="{46B91D0E-46A4-4B0C-8A06-C5C085A820D0}"/>
              </a:ext>
            </a:extLst>
          </p:cNvPr>
          <p:cNvSpPr>
            <a:spLocks noGrp="1"/>
          </p:cNvSpPr>
          <p:nvPr>
            <p:ph idx="1"/>
          </p:nvPr>
        </p:nvSpPr>
        <p:spPr/>
        <p:txBody>
          <a:bodyPr/>
          <a:lstStyle/>
          <a:p>
            <a:r>
              <a:rPr lang="en-GB" dirty="0"/>
              <a:t>Student Exams Performance dataset</a:t>
            </a:r>
          </a:p>
          <a:p>
            <a:r>
              <a:rPr lang="en-GB" dirty="0"/>
              <a:t>You will create a report with</a:t>
            </a:r>
          </a:p>
          <a:p>
            <a:pPr lvl="1"/>
            <a:r>
              <a:rPr lang="en-GB" dirty="0"/>
              <a:t>Text</a:t>
            </a:r>
          </a:p>
          <a:p>
            <a:pPr lvl="1"/>
            <a:r>
              <a:rPr lang="en-GB" dirty="0"/>
              <a:t>Code</a:t>
            </a:r>
          </a:p>
          <a:p>
            <a:pPr lvl="1"/>
            <a:r>
              <a:rPr lang="en-GB" dirty="0"/>
              <a:t>Images</a:t>
            </a:r>
          </a:p>
          <a:p>
            <a:pPr lvl="1"/>
            <a:r>
              <a:rPr lang="en-GB" dirty="0"/>
              <a:t>Plots</a:t>
            </a:r>
          </a:p>
        </p:txBody>
      </p:sp>
    </p:spTree>
    <p:extLst>
      <p:ext uri="{BB962C8B-B14F-4D97-AF65-F5344CB8AC3E}">
        <p14:creationId xmlns:p14="http://schemas.microsoft.com/office/powerpoint/2010/main" val="366696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8565A-9FF5-4EE7-80C0-121E2650374C}"/>
              </a:ext>
            </a:extLst>
          </p:cNvPr>
          <p:cNvSpPr>
            <a:spLocks noGrp="1"/>
          </p:cNvSpPr>
          <p:nvPr>
            <p:ph type="title"/>
          </p:nvPr>
        </p:nvSpPr>
        <p:spPr/>
        <p:txBody>
          <a:bodyPr/>
          <a:lstStyle/>
          <a:p>
            <a:r>
              <a:rPr lang="de-DE" dirty="0"/>
              <a:t>Tables in R Markdown</a:t>
            </a:r>
            <a:endParaRPr lang="en-GB" dirty="0"/>
          </a:p>
        </p:txBody>
      </p:sp>
      <p:sp>
        <p:nvSpPr>
          <p:cNvPr id="10" name="Title 1">
            <a:extLst>
              <a:ext uri="{FF2B5EF4-FFF2-40B4-BE49-F238E27FC236}">
                <a16:creationId xmlns:a16="http://schemas.microsoft.com/office/drawing/2014/main" id="{F6A75FE8-5D6D-4665-8495-298C9B71F35B}"/>
              </a:ext>
            </a:extLst>
          </p:cNvPr>
          <p:cNvSpPr txBox="1">
            <a:spLocks/>
          </p:cNvSpPr>
          <p:nvPr/>
        </p:nvSpPr>
        <p:spPr>
          <a:xfrm>
            <a:off x="838200" y="1690690"/>
            <a:ext cx="10515600" cy="376440"/>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3600" kern="1200">
                <a:solidFill>
                  <a:schemeClr val="tx2"/>
                </a:solidFill>
                <a:latin typeface="+mj-lt"/>
                <a:ea typeface="+mj-ea"/>
                <a:cs typeface="+mj-cs"/>
              </a:defRPr>
            </a:lvl1pPr>
          </a:lstStyle>
          <a:p>
            <a:r>
              <a:rPr lang="en-GB" dirty="0"/>
              <a:t>Manual tables</a:t>
            </a:r>
          </a:p>
        </p:txBody>
      </p:sp>
      <p:pic>
        <p:nvPicPr>
          <p:cNvPr id="7" name="Picture 6">
            <a:extLst>
              <a:ext uri="{FF2B5EF4-FFF2-40B4-BE49-F238E27FC236}">
                <a16:creationId xmlns:a16="http://schemas.microsoft.com/office/drawing/2014/main" id="{FEDE369E-CC1C-41A5-9578-082A77D73D7D}"/>
              </a:ext>
            </a:extLst>
          </p:cNvPr>
          <p:cNvPicPr>
            <a:picLocks noChangeAspect="1"/>
          </p:cNvPicPr>
          <p:nvPr/>
        </p:nvPicPr>
        <p:blipFill>
          <a:blip r:embed="rId3"/>
          <a:stretch>
            <a:fillRect/>
          </a:stretch>
        </p:blipFill>
        <p:spPr>
          <a:xfrm>
            <a:off x="838194" y="2067130"/>
            <a:ext cx="9509704" cy="2052000"/>
          </a:xfrm>
          <a:prstGeom prst="rect">
            <a:avLst/>
          </a:prstGeom>
        </p:spPr>
      </p:pic>
      <p:sp>
        <p:nvSpPr>
          <p:cNvPr id="11" name="Rectangle 10">
            <a:extLst>
              <a:ext uri="{FF2B5EF4-FFF2-40B4-BE49-F238E27FC236}">
                <a16:creationId xmlns:a16="http://schemas.microsoft.com/office/drawing/2014/main" id="{EAE18AFE-4BE0-4176-B5DB-82DB6A724055}"/>
              </a:ext>
            </a:extLst>
          </p:cNvPr>
          <p:cNvSpPr/>
          <p:nvPr/>
        </p:nvSpPr>
        <p:spPr>
          <a:xfrm>
            <a:off x="553452" y="2386872"/>
            <a:ext cx="3585411" cy="445169"/>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8" name="Picture 17">
            <a:extLst>
              <a:ext uri="{FF2B5EF4-FFF2-40B4-BE49-F238E27FC236}">
                <a16:creationId xmlns:a16="http://schemas.microsoft.com/office/drawing/2014/main" id="{F569187F-FB00-46D5-82D5-7622CBD44DB6}"/>
              </a:ext>
            </a:extLst>
          </p:cNvPr>
          <p:cNvPicPr>
            <a:picLocks noChangeAspect="1"/>
          </p:cNvPicPr>
          <p:nvPr/>
        </p:nvPicPr>
        <p:blipFill rotWithShape="1">
          <a:blip r:embed="rId3"/>
          <a:srcRect t="18247" r="68177" b="60189"/>
          <a:stretch/>
        </p:blipFill>
        <p:spPr>
          <a:xfrm>
            <a:off x="1232858" y="4495570"/>
            <a:ext cx="5416735" cy="792000"/>
          </a:xfrm>
          <a:prstGeom prst="rect">
            <a:avLst/>
          </a:prstGeom>
        </p:spPr>
      </p:pic>
      <p:sp>
        <p:nvSpPr>
          <p:cNvPr id="15" name="Right Brace 14">
            <a:extLst>
              <a:ext uri="{FF2B5EF4-FFF2-40B4-BE49-F238E27FC236}">
                <a16:creationId xmlns:a16="http://schemas.microsoft.com/office/drawing/2014/main" id="{93D0E35B-F0FA-482E-8E34-04CBD57ACBEA}"/>
              </a:ext>
            </a:extLst>
          </p:cNvPr>
          <p:cNvSpPr/>
          <p:nvPr/>
        </p:nvSpPr>
        <p:spPr>
          <a:xfrm rot="5400000">
            <a:off x="1141579" y="5559255"/>
            <a:ext cx="392068" cy="209510"/>
          </a:xfrm>
          <a:prstGeom prst="rightBrace">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0" name="Right Brace 19">
            <a:extLst>
              <a:ext uri="{FF2B5EF4-FFF2-40B4-BE49-F238E27FC236}">
                <a16:creationId xmlns:a16="http://schemas.microsoft.com/office/drawing/2014/main" id="{7B0C7B8F-D19D-4A7B-80C2-9AF54AFEAF01}"/>
              </a:ext>
            </a:extLst>
          </p:cNvPr>
          <p:cNvSpPr/>
          <p:nvPr/>
        </p:nvSpPr>
        <p:spPr>
          <a:xfrm rot="5400000">
            <a:off x="3745191" y="4732376"/>
            <a:ext cx="392068" cy="1863268"/>
          </a:xfrm>
          <a:prstGeom prst="rightBrace">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1" name="TextBox 20">
            <a:extLst>
              <a:ext uri="{FF2B5EF4-FFF2-40B4-BE49-F238E27FC236}">
                <a16:creationId xmlns:a16="http://schemas.microsoft.com/office/drawing/2014/main" id="{BE1368FD-2B8B-4925-BC65-649BE87CFE73}"/>
              </a:ext>
            </a:extLst>
          </p:cNvPr>
          <p:cNvSpPr txBox="1"/>
          <p:nvPr/>
        </p:nvSpPr>
        <p:spPr>
          <a:xfrm>
            <a:off x="801143" y="5940735"/>
            <a:ext cx="1222248" cy="646331"/>
          </a:xfrm>
          <a:prstGeom prst="rect">
            <a:avLst/>
          </a:prstGeom>
          <a:noFill/>
        </p:spPr>
        <p:txBody>
          <a:bodyPr wrap="square" rtlCol="0">
            <a:spAutoFit/>
          </a:bodyPr>
          <a:lstStyle/>
          <a:p>
            <a:r>
              <a:rPr lang="en-GB" dirty="0"/>
              <a:t>Alignment</a:t>
            </a:r>
          </a:p>
          <a:p>
            <a:r>
              <a:rPr lang="en-GB" dirty="0"/>
              <a:t>(left)</a:t>
            </a:r>
          </a:p>
        </p:txBody>
      </p:sp>
      <p:sp>
        <p:nvSpPr>
          <p:cNvPr id="22" name="TextBox 21">
            <a:extLst>
              <a:ext uri="{FF2B5EF4-FFF2-40B4-BE49-F238E27FC236}">
                <a16:creationId xmlns:a16="http://schemas.microsoft.com/office/drawing/2014/main" id="{2438B824-B215-479D-A77E-2FCC61B4F22A}"/>
              </a:ext>
            </a:extLst>
          </p:cNvPr>
          <p:cNvSpPr txBox="1"/>
          <p:nvPr/>
        </p:nvSpPr>
        <p:spPr>
          <a:xfrm>
            <a:off x="3585411" y="6016387"/>
            <a:ext cx="1528010" cy="369332"/>
          </a:xfrm>
          <a:prstGeom prst="rect">
            <a:avLst/>
          </a:prstGeom>
          <a:noFill/>
        </p:spPr>
        <p:txBody>
          <a:bodyPr wrap="square" rtlCol="0">
            <a:spAutoFit/>
          </a:bodyPr>
          <a:lstStyle/>
          <a:p>
            <a:r>
              <a:rPr lang="en-GB" dirty="0"/>
              <a:t>width</a:t>
            </a:r>
          </a:p>
        </p:txBody>
      </p:sp>
    </p:spTree>
    <p:extLst>
      <p:ext uri="{BB962C8B-B14F-4D97-AF65-F5344CB8AC3E}">
        <p14:creationId xmlns:p14="http://schemas.microsoft.com/office/powerpoint/2010/main" val="4086470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5" grpId="0" animBg="1"/>
      <p:bldP spid="20" grpId="0" animBg="1"/>
      <p:bldP spid="21" grpId="0"/>
      <p:bldP spid="2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8565A-9FF5-4EE7-80C0-121E2650374C}"/>
              </a:ext>
            </a:extLst>
          </p:cNvPr>
          <p:cNvSpPr>
            <a:spLocks noGrp="1"/>
          </p:cNvSpPr>
          <p:nvPr>
            <p:ph type="title"/>
          </p:nvPr>
        </p:nvSpPr>
        <p:spPr/>
        <p:txBody>
          <a:bodyPr/>
          <a:lstStyle/>
          <a:p>
            <a:r>
              <a:rPr lang="de-DE" dirty="0"/>
              <a:t>Tables in R Markdown</a:t>
            </a:r>
            <a:endParaRPr lang="en-GB" dirty="0"/>
          </a:p>
        </p:txBody>
      </p:sp>
      <p:sp>
        <p:nvSpPr>
          <p:cNvPr id="12" name="Title 1">
            <a:extLst>
              <a:ext uri="{FF2B5EF4-FFF2-40B4-BE49-F238E27FC236}">
                <a16:creationId xmlns:a16="http://schemas.microsoft.com/office/drawing/2014/main" id="{C764F501-EE06-452C-B49F-C7829CDEBB44}"/>
              </a:ext>
            </a:extLst>
          </p:cNvPr>
          <p:cNvSpPr txBox="1">
            <a:spLocks/>
          </p:cNvSpPr>
          <p:nvPr/>
        </p:nvSpPr>
        <p:spPr>
          <a:xfrm>
            <a:off x="838200" y="1486982"/>
            <a:ext cx="10515600" cy="376440"/>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3600" kern="1200">
                <a:solidFill>
                  <a:schemeClr val="tx2"/>
                </a:solidFill>
                <a:latin typeface="+mj-lt"/>
                <a:ea typeface="+mj-ea"/>
                <a:cs typeface="+mj-cs"/>
              </a:defRPr>
            </a:lvl1pPr>
          </a:lstStyle>
          <a:p>
            <a:r>
              <a:rPr lang="en-GB" dirty="0"/>
              <a:t>Kable function</a:t>
            </a:r>
          </a:p>
        </p:txBody>
      </p:sp>
      <p:pic>
        <p:nvPicPr>
          <p:cNvPr id="9" name="Picture 8">
            <a:extLst>
              <a:ext uri="{FF2B5EF4-FFF2-40B4-BE49-F238E27FC236}">
                <a16:creationId xmlns:a16="http://schemas.microsoft.com/office/drawing/2014/main" id="{0F90E314-E382-45FC-BBC7-6CA783E905B7}"/>
              </a:ext>
            </a:extLst>
          </p:cNvPr>
          <p:cNvPicPr>
            <a:picLocks noChangeAspect="1"/>
          </p:cNvPicPr>
          <p:nvPr/>
        </p:nvPicPr>
        <p:blipFill>
          <a:blip r:embed="rId3"/>
          <a:stretch>
            <a:fillRect/>
          </a:stretch>
        </p:blipFill>
        <p:spPr>
          <a:xfrm>
            <a:off x="838200" y="1852526"/>
            <a:ext cx="10182577" cy="2808000"/>
          </a:xfrm>
          <a:prstGeom prst="rect">
            <a:avLst/>
          </a:prstGeom>
        </p:spPr>
      </p:pic>
      <p:sp>
        <p:nvSpPr>
          <p:cNvPr id="3" name="Rectangle 2">
            <a:extLst>
              <a:ext uri="{FF2B5EF4-FFF2-40B4-BE49-F238E27FC236}">
                <a16:creationId xmlns:a16="http://schemas.microsoft.com/office/drawing/2014/main" id="{D9297924-66B4-4F7D-990F-43AD20370EF3}"/>
              </a:ext>
            </a:extLst>
          </p:cNvPr>
          <p:cNvSpPr/>
          <p:nvPr/>
        </p:nvSpPr>
        <p:spPr>
          <a:xfrm>
            <a:off x="938463" y="3645568"/>
            <a:ext cx="4199021" cy="156410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B832B60B-822B-4E24-9912-9B18F56DACBD}"/>
              </a:ext>
            </a:extLst>
          </p:cNvPr>
          <p:cNvSpPr/>
          <p:nvPr/>
        </p:nvSpPr>
        <p:spPr>
          <a:xfrm>
            <a:off x="6988267" y="1632005"/>
            <a:ext cx="4199021" cy="4179247"/>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477914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104A0-6519-44CB-A616-1FD0857AA054}"/>
              </a:ext>
            </a:extLst>
          </p:cNvPr>
          <p:cNvSpPr>
            <a:spLocks noGrp="1"/>
          </p:cNvSpPr>
          <p:nvPr>
            <p:ph type="title"/>
          </p:nvPr>
        </p:nvSpPr>
        <p:spPr/>
        <p:txBody>
          <a:bodyPr/>
          <a:lstStyle/>
          <a:p>
            <a:r>
              <a:rPr lang="en-GB" dirty="0"/>
              <a:t>Adding and using references</a:t>
            </a:r>
          </a:p>
        </p:txBody>
      </p:sp>
      <p:sp>
        <p:nvSpPr>
          <p:cNvPr id="3" name="Content Placeholder 2">
            <a:extLst>
              <a:ext uri="{FF2B5EF4-FFF2-40B4-BE49-F238E27FC236}">
                <a16:creationId xmlns:a16="http://schemas.microsoft.com/office/drawing/2014/main" id="{3C5F5B91-3CD3-4DAD-A6C5-49F548C30406}"/>
              </a:ext>
            </a:extLst>
          </p:cNvPr>
          <p:cNvSpPr>
            <a:spLocks noGrp="1"/>
          </p:cNvSpPr>
          <p:nvPr>
            <p:ph idx="1"/>
          </p:nvPr>
        </p:nvSpPr>
        <p:spPr/>
        <p:txBody>
          <a:bodyPr/>
          <a:lstStyle/>
          <a:p>
            <a:r>
              <a:rPr lang="en-GB" dirty="0"/>
              <a:t>BIB file for reference</a:t>
            </a:r>
          </a:p>
        </p:txBody>
      </p:sp>
      <p:pic>
        <p:nvPicPr>
          <p:cNvPr id="5" name="Picture 4">
            <a:extLst>
              <a:ext uri="{FF2B5EF4-FFF2-40B4-BE49-F238E27FC236}">
                <a16:creationId xmlns:a16="http://schemas.microsoft.com/office/drawing/2014/main" id="{B6069086-9850-4571-A198-29320A3407A4}"/>
              </a:ext>
            </a:extLst>
          </p:cNvPr>
          <p:cNvPicPr>
            <a:picLocks noChangeAspect="1"/>
          </p:cNvPicPr>
          <p:nvPr/>
        </p:nvPicPr>
        <p:blipFill>
          <a:blip r:embed="rId3"/>
          <a:stretch>
            <a:fillRect/>
          </a:stretch>
        </p:blipFill>
        <p:spPr>
          <a:xfrm>
            <a:off x="1023920" y="2446302"/>
            <a:ext cx="3863675" cy="4046571"/>
          </a:xfrm>
          <a:prstGeom prst="rect">
            <a:avLst/>
          </a:prstGeom>
        </p:spPr>
      </p:pic>
      <p:pic>
        <p:nvPicPr>
          <p:cNvPr id="7" name="Picture 6">
            <a:extLst>
              <a:ext uri="{FF2B5EF4-FFF2-40B4-BE49-F238E27FC236}">
                <a16:creationId xmlns:a16="http://schemas.microsoft.com/office/drawing/2014/main" id="{7389A4E7-B2AD-4132-887E-72AF834AD1DD}"/>
              </a:ext>
            </a:extLst>
          </p:cNvPr>
          <p:cNvPicPr>
            <a:picLocks noChangeAspect="1"/>
          </p:cNvPicPr>
          <p:nvPr/>
        </p:nvPicPr>
        <p:blipFill>
          <a:blip r:embed="rId4"/>
          <a:stretch>
            <a:fillRect/>
          </a:stretch>
        </p:blipFill>
        <p:spPr>
          <a:xfrm>
            <a:off x="5907506" y="1878086"/>
            <a:ext cx="4063462" cy="4614787"/>
          </a:xfrm>
          <a:prstGeom prst="rect">
            <a:avLst/>
          </a:prstGeom>
        </p:spPr>
      </p:pic>
    </p:spTree>
    <p:extLst>
      <p:ext uri="{BB962C8B-B14F-4D97-AF65-F5344CB8AC3E}">
        <p14:creationId xmlns:p14="http://schemas.microsoft.com/office/powerpoint/2010/main" val="1860725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104A0-6519-44CB-A616-1FD0857AA054}"/>
              </a:ext>
            </a:extLst>
          </p:cNvPr>
          <p:cNvSpPr>
            <a:spLocks noGrp="1"/>
          </p:cNvSpPr>
          <p:nvPr>
            <p:ph type="title"/>
          </p:nvPr>
        </p:nvSpPr>
        <p:spPr>
          <a:xfrm>
            <a:off x="838200" y="365127"/>
            <a:ext cx="10515600" cy="717715"/>
          </a:xfrm>
        </p:spPr>
        <p:txBody>
          <a:bodyPr/>
          <a:lstStyle/>
          <a:p>
            <a:r>
              <a:rPr lang="en-GB" dirty="0"/>
              <a:t>Adding and using references</a:t>
            </a:r>
          </a:p>
        </p:txBody>
      </p:sp>
      <p:pic>
        <p:nvPicPr>
          <p:cNvPr id="6" name="Picture 5">
            <a:extLst>
              <a:ext uri="{FF2B5EF4-FFF2-40B4-BE49-F238E27FC236}">
                <a16:creationId xmlns:a16="http://schemas.microsoft.com/office/drawing/2014/main" id="{D265F5F5-B31B-40F5-A259-13857A44458A}"/>
              </a:ext>
            </a:extLst>
          </p:cNvPr>
          <p:cNvPicPr>
            <a:picLocks noChangeAspect="1"/>
          </p:cNvPicPr>
          <p:nvPr/>
        </p:nvPicPr>
        <p:blipFill rotWithShape="1">
          <a:blip r:embed="rId3"/>
          <a:srcRect l="1505" t="7017" r="67071" b="56610"/>
          <a:stretch/>
        </p:blipFill>
        <p:spPr>
          <a:xfrm>
            <a:off x="838200" y="1630430"/>
            <a:ext cx="4572000" cy="3597140"/>
          </a:xfrm>
          <a:prstGeom prst="rect">
            <a:avLst/>
          </a:prstGeom>
        </p:spPr>
      </p:pic>
      <p:sp>
        <p:nvSpPr>
          <p:cNvPr id="3" name="Rectangle 2">
            <a:extLst>
              <a:ext uri="{FF2B5EF4-FFF2-40B4-BE49-F238E27FC236}">
                <a16:creationId xmlns:a16="http://schemas.microsoft.com/office/drawing/2014/main" id="{84BC2F27-ED2E-410F-B870-B20A347F80A4}"/>
              </a:ext>
            </a:extLst>
          </p:cNvPr>
          <p:cNvSpPr/>
          <p:nvPr/>
        </p:nvSpPr>
        <p:spPr>
          <a:xfrm>
            <a:off x="1263315" y="4439653"/>
            <a:ext cx="5739063" cy="45720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8982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104A0-6519-44CB-A616-1FD0857AA054}"/>
              </a:ext>
            </a:extLst>
          </p:cNvPr>
          <p:cNvSpPr>
            <a:spLocks noGrp="1"/>
          </p:cNvSpPr>
          <p:nvPr>
            <p:ph type="title"/>
          </p:nvPr>
        </p:nvSpPr>
        <p:spPr>
          <a:xfrm>
            <a:off x="838200" y="365127"/>
            <a:ext cx="10515600" cy="717715"/>
          </a:xfrm>
        </p:spPr>
        <p:txBody>
          <a:bodyPr/>
          <a:lstStyle/>
          <a:p>
            <a:r>
              <a:rPr lang="en-GB" dirty="0"/>
              <a:t>Adding and using references</a:t>
            </a:r>
          </a:p>
        </p:txBody>
      </p:sp>
      <p:pic>
        <p:nvPicPr>
          <p:cNvPr id="6" name="Picture 5">
            <a:extLst>
              <a:ext uri="{FF2B5EF4-FFF2-40B4-BE49-F238E27FC236}">
                <a16:creationId xmlns:a16="http://schemas.microsoft.com/office/drawing/2014/main" id="{D265F5F5-B31B-40F5-A259-13857A44458A}"/>
              </a:ext>
            </a:extLst>
          </p:cNvPr>
          <p:cNvPicPr>
            <a:picLocks noChangeAspect="1"/>
          </p:cNvPicPr>
          <p:nvPr/>
        </p:nvPicPr>
        <p:blipFill rotWithShape="1">
          <a:blip r:embed="rId3"/>
          <a:srcRect l="1505" t="7018" r="2500" b="6842"/>
          <a:stretch/>
        </p:blipFill>
        <p:spPr>
          <a:xfrm>
            <a:off x="1578000" y="981478"/>
            <a:ext cx="9036000" cy="5511395"/>
          </a:xfrm>
          <a:prstGeom prst="rect">
            <a:avLst/>
          </a:prstGeom>
        </p:spPr>
      </p:pic>
    </p:spTree>
    <p:extLst>
      <p:ext uri="{BB962C8B-B14F-4D97-AF65-F5344CB8AC3E}">
        <p14:creationId xmlns:p14="http://schemas.microsoft.com/office/powerpoint/2010/main" val="3765882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104A0-6519-44CB-A616-1FD0857AA054}"/>
              </a:ext>
            </a:extLst>
          </p:cNvPr>
          <p:cNvSpPr>
            <a:spLocks noGrp="1"/>
          </p:cNvSpPr>
          <p:nvPr>
            <p:ph type="title"/>
          </p:nvPr>
        </p:nvSpPr>
        <p:spPr>
          <a:xfrm>
            <a:off x="838200" y="365127"/>
            <a:ext cx="10515600" cy="717715"/>
          </a:xfrm>
        </p:spPr>
        <p:txBody>
          <a:bodyPr/>
          <a:lstStyle/>
          <a:p>
            <a:r>
              <a:rPr lang="en-GB" dirty="0"/>
              <a:t>Adding and using references</a:t>
            </a:r>
          </a:p>
        </p:txBody>
      </p:sp>
      <p:pic>
        <p:nvPicPr>
          <p:cNvPr id="5" name="Picture 4">
            <a:extLst>
              <a:ext uri="{FF2B5EF4-FFF2-40B4-BE49-F238E27FC236}">
                <a16:creationId xmlns:a16="http://schemas.microsoft.com/office/drawing/2014/main" id="{A56D5E0D-0583-41CC-9718-428B90E8006F}"/>
              </a:ext>
            </a:extLst>
          </p:cNvPr>
          <p:cNvPicPr>
            <a:picLocks noChangeAspect="1"/>
          </p:cNvPicPr>
          <p:nvPr/>
        </p:nvPicPr>
        <p:blipFill>
          <a:blip r:embed="rId3"/>
          <a:stretch>
            <a:fillRect/>
          </a:stretch>
        </p:blipFill>
        <p:spPr>
          <a:xfrm>
            <a:off x="548426" y="1427631"/>
            <a:ext cx="10944000" cy="3047260"/>
          </a:xfrm>
          <a:prstGeom prst="rect">
            <a:avLst/>
          </a:prstGeom>
        </p:spPr>
      </p:pic>
      <p:sp>
        <p:nvSpPr>
          <p:cNvPr id="3" name="Rectangle 2">
            <a:extLst>
              <a:ext uri="{FF2B5EF4-FFF2-40B4-BE49-F238E27FC236}">
                <a16:creationId xmlns:a16="http://schemas.microsoft.com/office/drawing/2014/main" id="{84BC2F27-ED2E-410F-B870-B20A347F80A4}"/>
              </a:ext>
            </a:extLst>
          </p:cNvPr>
          <p:cNvSpPr/>
          <p:nvPr/>
        </p:nvSpPr>
        <p:spPr>
          <a:xfrm>
            <a:off x="204538" y="2249906"/>
            <a:ext cx="3717758" cy="45720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0FEFADF4-C7E6-4F57-B80A-2EED1D14B695}"/>
              </a:ext>
            </a:extLst>
          </p:cNvPr>
          <p:cNvSpPr/>
          <p:nvPr/>
        </p:nvSpPr>
        <p:spPr>
          <a:xfrm>
            <a:off x="204537" y="3529381"/>
            <a:ext cx="3664605" cy="45720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82391DC3-A3D8-4018-8CD7-B132EF4E9F69}"/>
              </a:ext>
            </a:extLst>
          </p:cNvPr>
          <p:cNvSpPr/>
          <p:nvPr/>
        </p:nvSpPr>
        <p:spPr>
          <a:xfrm>
            <a:off x="4255168" y="3976613"/>
            <a:ext cx="3922295" cy="457200"/>
          </a:xfrm>
          <a:prstGeom prst="rect">
            <a:avLst/>
          </a:prstGeom>
          <a:no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591FABD1-D1D7-4F49-B6A1-F4E360542023}"/>
              </a:ext>
            </a:extLst>
          </p:cNvPr>
          <p:cNvSpPr/>
          <p:nvPr/>
        </p:nvSpPr>
        <p:spPr>
          <a:xfrm>
            <a:off x="4569996" y="2249905"/>
            <a:ext cx="7399421" cy="631481"/>
          </a:xfrm>
          <a:prstGeom prst="rect">
            <a:avLst/>
          </a:prstGeom>
          <a:no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89806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B6028-D692-4476-A5E1-5A6C20B50A33}"/>
              </a:ext>
            </a:extLst>
          </p:cNvPr>
          <p:cNvSpPr>
            <a:spLocks noGrp="1"/>
          </p:cNvSpPr>
          <p:nvPr>
            <p:ph type="title"/>
          </p:nvPr>
        </p:nvSpPr>
        <p:spPr/>
        <p:txBody>
          <a:bodyPr/>
          <a:lstStyle/>
          <a:p>
            <a:r>
              <a:rPr lang="en-GB" dirty="0"/>
              <a:t>R Markdown</a:t>
            </a:r>
          </a:p>
        </p:txBody>
      </p:sp>
      <p:sp>
        <p:nvSpPr>
          <p:cNvPr id="3" name="Content Placeholder 2">
            <a:extLst>
              <a:ext uri="{FF2B5EF4-FFF2-40B4-BE49-F238E27FC236}">
                <a16:creationId xmlns:a16="http://schemas.microsoft.com/office/drawing/2014/main" id="{14862177-35DA-4983-AEC1-D200A0797DCB}"/>
              </a:ext>
            </a:extLst>
          </p:cNvPr>
          <p:cNvSpPr>
            <a:spLocks noGrp="1"/>
          </p:cNvSpPr>
          <p:nvPr>
            <p:ph idx="1"/>
          </p:nvPr>
        </p:nvSpPr>
        <p:spPr/>
        <p:txBody>
          <a:bodyPr>
            <a:normAutofit fontScale="92500" lnSpcReduction="20000"/>
          </a:bodyPr>
          <a:lstStyle/>
          <a:p>
            <a:pPr marL="0" indent="0">
              <a:buNone/>
            </a:pPr>
            <a:r>
              <a:rPr lang="en-GB" dirty="0"/>
              <a:t>R Markdown is a tool we use to create</a:t>
            </a:r>
          </a:p>
          <a:p>
            <a:pPr rtl="0" eaLnBrk="1" latinLnBrk="0" hangingPunct="1"/>
            <a:r>
              <a:rPr lang="en-GB" dirty="0"/>
              <a:t>efficient reports</a:t>
            </a:r>
          </a:p>
          <a:p>
            <a:pPr rtl="0" eaLnBrk="1" latinLnBrk="0" hangingPunct="1"/>
            <a:r>
              <a:rPr lang="en-GB" dirty="0"/>
              <a:t>summarize analyses</a:t>
            </a:r>
          </a:p>
          <a:p>
            <a:pPr rtl="0" eaLnBrk="1" latinLnBrk="0" hangingPunct="1"/>
            <a:r>
              <a:rPr lang="en-GB" dirty="0"/>
              <a:t>communicate results</a:t>
            </a:r>
          </a:p>
          <a:p>
            <a:pPr marL="0" indent="0">
              <a:buNone/>
            </a:pPr>
            <a:endParaRPr lang="en-GB" dirty="0"/>
          </a:p>
          <a:p>
            <a:pPr marL="0" indent="0">
              <a:buNone/>
            </a:pPr>
            <a:r>
              <a:rPr lang="en-GB" dirty="0"/>
              <a:t>it can produce</a:t>
            </a:r>
          </a:p>
          <a:p>
            <a:pPr rtl="0" eaLnBrk="1" latinLnBrk="0" hangingPunct="1"/>
            <a:r>
              <a:rPr lang="en-GB" dirty="0"/>
              <a:t>HTML documents</a:t>
            </a:r>
          </a:p>
          <a:p>
            <a:pPr rtl="0" eaLnBrk="1" latinLnBrk="0" hangingPunct="1"/>
            <a:r>
              <a:rPr lang="en-GB" dirty="0"/>
              <a:t>PDF documents</a:t>
            </a:r>
          </a:p>
          <a:p>
            <a:pPr rtl="0" eaLnBrk="1" latinLnBrk="0" hangingPunct="1"/>
            <a:r>
              <a:rPr lang="en-GB" dirty="0"/>
              <a:t>presentations (such as this one!)</a:t>
            </a:r>
          </a:p>
          <a:p>
            <a:pPr marL="0" indent="0">
              <a:buNone/>
              <a:defRPr/>
            </a:pPr>
            <a:endParaRPr lang="en-GB" dirty="0"/>
          </a:p>
          <a:p>
            <a:pPr marL="0" indent="0">
              <a:buNone/>
              <a:defRPr/>
            </a:pPr>
            <a:r>
              <a:rPr lang="en-GB" dirty="0"/>
              <a:t>R Markdown ensures that the results are reproducible</a:t>
            </a:r>
          </a:p>
        </p:txBody>
      </p:sp>
    </p:spTree>
    <p:extLst>
      <p:ext uri="{BB962C8B-B14F-4D97-AF65-F5344CB8AC3E}">
        <p14:creationId xmlns:p14="http://schemas.microsoft.com/office/powerpoint/2010/main" val="2817917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78F68-BDC6-43E1-9086-EE4441F071A5}"/>
              </a:ext>
            </a:extLst>
          </p:cNvPr>
          <p:cNvSpPr>
            <a:spLocks noGrp="1"/>
          </p:cNvSpPr>
          <p:nvPr>
            <p:ph type="title"/>
          </p:nvPr>
        </p:nvSpPr>
        <p:spPr/>
        <p:txBody>
          <a:bodyPr/>
          <a:lstStyle/>
          <a:p>
            <a:r>
              <a:rPr lang="en-GB" dirty="0"/>
              <a:t>Creating word and pdf documents</a:t>
            </a:r>
          </a:p>
        </p:txBody>
      </p:sp>
      <p:sp>
        <p:nvSpPr>
          <p:cNvPr id="3" name="Content Placeholder 2">
            <a:extLst>
              <a:ext uri="{FF2B5EF4-FFF2-40B4-BE49-F238E27FC236}">
                <a16:creationId xmlns:a16="http://schemas.microsoft.com/office/drawing/2014/main" id="{A3123E54-3392-4ECC-AE2A-3CD74A7D758F}"/>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3033371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Text, application&#10;&#10;Description automatically generated">
            <a:extLst>
              <a:ext uri="{FF2B5EF4-FFF2-40B4-BE49-F238E27FC236}">
                <a16:creationId xmlns:a16="http://schemas.microsoft.com/office/drawing/2014/main" id="{58776E16-B541-4808-809F-08C0312863A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572333" y="2206635"/>
            <a:ext cx="2555590" cy="2846371"/>
          </a:xfrm>
        </p:spPr>
      </p:pic>
      <p:pic>
        <p:nvPicPr>
          <p:cNvPr id="11" name="Picture 10" descr="Table&#10;&#10;Description automatically generated">
            <a:extLst>
              <a:ext uri="{FF2B5EF4-FFF2-40B4-BE49-F238E27FC236}">
                <a16:creationId xmlns:a16="http://schemas.microsoft.com/office/drawing/2014/main" id="{F9FC5070-7933-4787-9B1D-6904FE0451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11231" y="675017"/>
            <a:ext cx="3563331" cy="1772816"/>
          </a:xfrm>
          <a:prstGeom prst="rect">
            <a:avLst/>
          </a:prstGeom>
        </p:spPr>
      </p:pic>
      <p:pic>
        <p:nvPicPr>
          <p:cNvPr id="13" name="Picture 12" descr="A picture containing chart&#10;&#10;Description automatically generated">
            <a:extLst>
              <a:ext uri="{FF2B5EF4-FFF2-40B4-BE49-F238E27FC236}">
                <a16:creationId xmlns:a16="http://schemas.microsoft.com/office/drawing/2014/main" id="{C3FA9F3A-8213-43E4-9956-8F0927900EE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17145" y="2536811"/>
            <a:ext cx="2455355" cy="2186018"/>
          </a:xfrm>
          <a:prstGeom prst="rect">
            <a:avLst/>
          </a:prstGeom>
        </p:spPr>
      </p:pic>
      <p:sp>
        <p:nvSpPr>
          <p:cNvPr id="15" name="Arrow: Left-Right 14">
            <a:extLst>
              <a:ext uri="{FF2B5EF4-FFF2-40B4-BE49-F238E27FC236}">
                <a16:creationId xmlns:a16="http://schemas.microsoft.com/office/drawing/2014/main" id="{6417CAA9-A693-41BD-A4DF-97F203D28E36}"/>
              </a:ext>
            </a:extLst>
          </p:cNvPr>
          <p:cNvSpPr/>
          <p:nvPr/>
        </p:nvSpPr>
        <p:spPr>
          <a:xfrm>
            <a:off x="5774561" y="2903456"/>
            <a:ext cx="1307216" cy="354082"/>
          </a:xfrm>
          <a:prstGeom prst="leftRightArrow">
            <a:avLst/>
          </a:prstGeom>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GB" dirty="0"/>
          </a:p>
        </p:txBody>
      </p:sp>
      <p:sp>
        <p:nvSpPr>
          <p:cNvPr id="17" name="Lightning Bolt 16">
            <a:extLst>
              <a:ext uri="{FF2B5EF4-FFF2-40B4-BE49-F238E27FC236}">
                <a16:creationId xmlns:a16="http://schemas.microsoft.com/office/drawing/2014/main" id="{DF0D754E-423E-45EF-845A-EEFD2C3D233E}"/>
              </a:ext>
            </a:extLst>
          </p:cNvPr>
          <p:cNvSpPr/>
          <p:nvPr/>
        </p:nvSpPr>
        <p:spPr>
          <a:xfrm rot="3559330">
            <a:off x="6133677" y="2769381"/>
            <a:ext cx="651574" cy="622232"/>
          </a:xfrm>
          <a:prstGeom prst="lightningBolt">
            <a:avLst/>
          </a:prstGeom>
        </p:spPr>
        <p:style>
          <a:lnRef idx="2">
            <a:schemeClr val="accent4">
              <a:shade val="50000"/>
            </a:schemeClr>
          </a:lnRef>
          <a:fillRef idx="1001">
            <a:schemeClr val="lt2"/>
          </a:fillRef>
          <a:effectRef idx="0">
            <a:schemeClr val="accent4"/>
          </a:effectRef>
          <a:fontRef idx="minor">
            <a:schemeClr val="lt1"/>
          </a:fontRef>
        </p:style>
        <p:txBody>
          <a:bodyPr rtlCol="0" anchor="ctr"/>
          <a:lstStyle/>
          <a:p>
            <a:pPr algn="ctr"/>
            <a:endParaRPr lang="en-GB" dirty="0"/>
          </a:p>
        </p:txBody>
      </p:sp>
      <p:pic>
        <p:nvPicPr>
          <p:cNvPr id="19" name="Picture 18" descr="Icon&#10;&#10;Description automatically generated">
            <a:extLst>
              <a:ext uri="{FF2B5EF4-FFF2-40B4-BE49-F238E27FC236}">
                <a16:creationId xmlns:a16="http://schemas.microsoft.com/office/drawing/2014/main" id="{9CC8E870-8E2E-473A-99EA-33377A1FBF7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59545" y="4609708"/>
            <a:ext cx="1710726" cy="1710726"/>
          </a:xfrm>
          <a:prstGeom prst="rect">
            <a:avLst/>
          </a:prstGeom>
        </p:spPr>
      </p:pic>
    </p:spTree>
    <p:extLst>
      <p:ext uri="{BB962C8B-B14F-4D97-AF65-F5344CB8AC3E}">
        <p14:creationId xmlns:p14="http://schemas.microsoft.com/office/powerpoint/2010/main" val="4268776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19ADAB0-8021-49C9-9E27-983956A46A18}"/>
              </a:ext>
            </a:extLst>
          </p:cNvPr>
          <p:cNvSpPr>
            <a:spLocks noGrp="1"/>
          </p:cNvSpPr>
          <p:nvPr>
            <p:ph type="title"/>
          </p:nvPr>
        </p:nvSpPr>
        <p:spPr>
          <a:xfrm>
            <a:off x="2152650" y="365127"/>
            <a:ext cx="7886700" cy="1325563"/>
          </a:xfrm>
        </p:spPr>
        <p:txBody>
          <a:bodyPr>
            <a:normAutofit/>
          </a:bodyPr>
          <a:lstStyle/>
          <a:p>
            <a:pPr algn="l"/>
            <a:r>
              <a:rPr lang="en-GB" dirty="0"/>
              <a:t>With R markdown results are always reproducible</a:t>
            </a:r>
          </a:p>
        </p:txBody>
      </p:sp>
      <p:pic>
        <p:nvPicPr>
          <p:cNvPr id="5" name="Content Placeholder 4" descr="A group of people sitting at a table&#10;&#10;Description automatically generated with low confidence">
            <a:extLst>
              <a:ext uri="{FF2B5EF4-FFF2-40B4-BE49-F238E27FC236}">
                <a16:creationId xmlns:a16="http://schemas.microsoft.com/office/drawing/2014/main" id="{A92C9CE5-B434-42A4-97C8-B1E37B12F92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4582" y="2066569"/>
            <a:ext cx="5402836" cy="3649093"/>
          </a:xfrm>
        </p:spPr>
      </p:pic>
    </p:spTree>
    <p:extLst>
      <p:ext uri="{BB962C8B-B14F-4D97-AF65-F5344CB8AC3E}">
        <p14:creationId xmlns:p14="http://schemas.microsoft.com/office/powerpoint/2010/main" val="1176392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19ADAB0-8021-49C9-9E27-983956A46A18}"/>
              </a:ext>
            </a:extLst>
          </p:cNvPr>
          <p:cNvSpPr>
            <a:spLocks noGrp="1"/>
          </p:cNvSpPr>
          <p:nvPr>
            <p:ph type="title"/>
          </p:nvPr>
        </p:nvSpPr>
        <p:spPr/>
        <p:txBody>
          <a:bodyPr>
            <a:normAutofit/>
          </a:bodyPr>
          <a:lstStyle/>
          <a:p>
            <a:pPr algn="l"/>
            <a:r>
              <a:rPr lang="en-GB" dirty="0"/>
              <a:t>R markdown elements</a:t>
            </a:r>
          </a:p>
        </p:txBody>
      </p:sp>
      <p:pic>
        <p:nvPicPr>
          <p:cNvPr id="7" name="Picture 6">
            <a:extLst>
              <a:ext uri="{FF2B5EF4-FFF2-40B4-BE49-F238E27FC236}">
                <a16:creationId xmlns:a16="http://schemas.microsoft.com/office/drawing/2014/main" id="{D78EA2E9-E93F-46C3-BEBC-B973CA57B795}"/>
              </a:ext>
            </a:extLst>
          </p:cNvPr>
          <p:cNvPicPr>
            <a:picLocks noChangeAspect="1"/>
          </p:cNvPicPr>
          <p:nvPr/>
        </p:nvPicPr>
        <p:blipFill>
          <a:blip r:embed="rId3"/>
          <a:stretch>
            <a:fillRect/>
          </a:stretch>
        </p:blipFill>
        <p:spPr>
          <a:xfrm>
            <a:off x="838200" y="1815353"/>
            <a:ext cx="6665212" cy="4371881"/>
          </a:xfrm>
          <a:prstGeom prst="rect">
            <a:avLst/>
          </a:prstGeom>
        </p:spPr>
      </p:pic>
      <p:sp>
        <p:nvSpPr>
          <p:cNvPr id="9" name="TextBox 8">
            <a:extLst>
              <a:ext uri="{FF2B5EF4-FFF2-40B4-BE49-F238E27FC236}">
                <a16:creationId xmlns:a16="http://schemas.microsoft.com/office/drawing/2014/main" id="{D877B72C-2D62-4A04-9638-98B731B2D35E}"/>
              </a:ext>
            </a:extLst>
          </p:cNvPr>
          <p:cNvSpPr txBox="1"/>
          <p:nvPr/>
        </p:nvSpPr>
        <p:spPr>
          <a:xfrm>
            <a:off x="9809018" y="1858425"/>
            <a:ext cx="1787236" cy="369332"/>
          </a:xfrm>
          <a:prstGeom prst="rect">
            <a:avLst/>
          </a:prstGeom>
          <a:noFill/>
        </p:spPr>
        <p:txBody>
          <a:bodyPr wrap="square" rtlCol="0">
            <a:spAutoFit/>
          </a:bodyPr>
          <a:lstStyle/>
          <a:p>
            <a:r>
              <a:rPr lang="de-DE" dirty="0"/>
              <a:t>YAML</a:t>
            </a:r>
            <a:endParaRPr lang="en-GB" dirty="0"/>
          </a:p>
        </p:txBody>
      </p:sp>
      <p:sp>
        <p:nvSpPr>
          <p:cNvPr id="10" name="TextBox 9">
            <a:extLst>
              <a:ext uri="{FF2B5EF4-FFF2-40B4-BE49-F238E27FC236}">
                <a16:creationId xmlns:a16="http://schemas.microsoft.com/office/drawing/2014/main" id="{CDD8ADF8-16AD-451B-9E99-1AB77EEBE520}"/>
              </a:ext>
            </a:extLst>
          </p:cNvPr>
          <p:cNvSpPr txBox="1"/>
          <p:nvPr/>
        </p:nvSpPr>
        <p:spPr>
          <a:xfrm>
            <a:off x="9809018" y="3048000"/>
            <a:ext cx="1544782" cy="381000"/>
          </a:xfrm>
          <a:prstGeom prst="rect">
            <a:avLst/>
          </a:prstGeom>
          <a:noFill/>
        </p:spPr>
        <p:txBody>
          <a:bodyPr wrap="square" rtlCol="0">
            <a:spAutoFit/>
          </a:bodyPr>
          <a:lstStyle/>
          <a:p>
            <a:r>
              <a:rPr lang="de-DE" dirty="0"/>
              <a:t>code</a:t>
            </a:r>
            <a:endParaRPr lang="en-GB" dirty="0"/>
          </a:p>
        </p:txBody>
      </p:sp>
      <p:sp>
        <p:nvSpPr>
          <p:cNvPr id="11" name="TextBox 10">
            <a:extLst>
              <a:ext uri="{FF2B5EF4-FFF2-40B4-BE49-F238E27FC236}">
                <a16:creationId xmlns:a16="http://schemas.microsoft.com/office/drawing/2014/main" id="{617CAC5B-3E2D-496D-9E53-1A312CF86F79}"/>
              </a:ext>
            </a:extLst>
          </p:cNvPr>
          <p:cNvSpPr txBox="1"/>
          <p:nvPr/>
        </p:nvSpPr>
        <p:spPr>
          <a:xfrm>
            <a:off x="9809018" y="4336473"/>
            <a:ext cx="900546" cy="381000"/>
          </a:xfrm>
          <a:prstGeom prst="rect">
            <a:avLst/>
          </a:prstGeom>
          <a:noFill/>
        </p:spPr>
        <p:txBody>
          <a:bodyPr wrap="square" rtlCol="0">
            <a:spAutoFit/>
          </a:bodyPr>
          <a:lstStyle/>
          <a:p>
            <a:r>
              <a:rPr lang="de-DE" dirty="0"/>
              <a:t>text</a:t>
            </a:r>
            <a:endParaRPr lang="en-GB" dirty="0"/>
          </a:p>
        </p:txBody>
      </p:sp>
      <p:cxnSp>
        <p:nvCxnSpPr>
          <p:cNvPr id="15" name="Connector: Elbow 14">
            <a:extLst>
              <a:ext uri="{FF2B5EF4-FFF2-40B4-BE49-F238E27FC236}">
                <a16:creationId xmlns:a16="http://schemas.microsoft.com/office/drawing/2014/main" id="{37FE0840-9FE6-4A89-A9D4-E7D8EBC0B662}"/>
              </a:ext>
            </a:extLst>
          </p:cNvPr>
          <p:cNvCxnSpPr>
            <a:endCxn id="10" idx="1"/>
          </p:cNvCxnSpPr>
          <p:nvPr/>
        </p:nvCxnSpPr>
        <p:spPr>
          <a:xfrm>
            <a:off x="7606145" y="2687782"/>
            <a:ext cx="2202873" cy="550718"/>
          </a:xfrm>
          <a:prstGeom prst="bentConnector3">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03795710-D68B-4873-9A87-BF2669BA671C}"/>
              </a:ext>
            </a:extLst>
          </p:cNvPr>
          <p:cNvCxnSpPr>
            <a:cxnSpLocks/>
            <a:stCxn id="24" idx="3"/>
            <a:endCxn id="10" idx="1"/>
          </p:cNvCxnSpPr>
          <p:nvPr/>
        </p:nvCxnSpPr>
        <p:spPr>
          <a:xfrm flipV="1">
            <a:off x="7606145" y="3238500"/>
            <a:ext cx="2202873" cy="1272451"/>
          </a:xfrm>
          <a:prstGeom prst="bentConnector3">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BA04EF0-D07D-4A6B-9B94-2A8BFE4ADF7D}"/>
              </a:ext>
            </a:extLst>
          </p:cNvPr>
          <p:cNvCxnSpPr/>
          <p:nvPr/>
        </p:nvCxnSpPr>
        <p:spPr>
          <a:xfrm>
            <a:off x="7503412" y="2043091"/>
            <a:ext cx="2194770"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926544C6-7FFA-49F6-8093-5E4005C6E4EF}"/>
              </a:ext>
            </a:extLst>
          </p:cNvPr>
          <p:cNvSpPr/>
          <p:nvPr/>
        </p:nvSpPr>
        <p:spPr>
          <a:xfrm>
            <a:off x="374073" y="1690691"/>
            <a:ext cx="7227742" cy="580140"/>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schemeClr val="accent2"/>
                </a:solidFill>
              </a:ln>
              <a:noFill/>
            </a:endParaRPr>
          </a:p>
        </p:txBody>
      </p:sp>
      <p:sp>
        <p:nvSpPr>
          <p:cNvPr id="23" name="Rectangle 22">
            <a:extLst>
              <a:ext uri="{FF2B5EF4-FFF2-40B4-BE49-F238E27FC236}">
                <a16:creationId xmlns:a16="http://schemas.microsoft.com/office/drawing/2014/main" id="{DDC63A89-2139-4044-BE4C-AE562726081B}"/>
              </a:ext>
            </a:extLst>
          </p:cNvPr>
          <p:cNvSpPr/>
          <p:nvPr/>
        </p:nvSpPr>
        <p:spPr>
          <a:xfrm>
            <a:off x="374073" y="2395494"/>
            <a:ext cx="7232072" cy="550718"/>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schemeClr val="accent2"/>
                </a:solidFill>
              </a:ln>
              <a:noFill/>
            </a:endParaRPr>
          </a:p>
        </p:txBody>
      </p:sp>
      <p:sp>
        <p:nvSpPr>
          <p:cNvPr id="24" name="Rectangle 23">
            <a:extLst>
              <a:ext uri="{FF2B5EF4-FFF2-40B4-BE49-F238E27FC236}">
                <a16:creationId xmlns:a16="http://schemas.microsoft.com/office/drawing/2014/main" id="{E4E8A015-AF0B-4E55-8F1D-61EA6E1E636D}"/>
              </a:ext>
            </a:extLst>
          </p:cNvPr>
          <p:cNvSpPr/>
          <p:nvPr/>
        </p:nvSpPr>
        <p:spPr>
          <a:xfrm>
            <a:off x="374073" y="4235592"/>
            <a:ext cx="7232072" cy="550718"/>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schemeClr val="accent2"/>
                </a:solidFill>
              </a:ln>
              <a:noFill/>
            </a:endParaRPr>
          </a:p>
        </p:txBody>
      </p:sp>
      <p:sp>
        <p:nvSpPr>
          <p:cNvPr id="26" name="Rectangle 25">
            <a:extLst>
              <a:ext uri="{FF2B5EF4-FFF2-40B4-BE49-F238E27FC236}">
                <a16:creationId xmlns:a16="http://schemas.microsoft.com/office/drawing/2014/main" id="{C5EB1363-3DF2-45F4-9955-101C853447B3}"/>
              </a:ext>
            </a:extLst>
          </p:cNvPr>
          <p:cNvSpPr/>
          <p:nvPr/>
        </p:nvSpPr>
        <p:spPr>
          <a:xfrm>
            <a:off x="374073" y="5230087"/>
            <a:ext cx="7232072" cy="550718"/>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schemeClr val="accent2"/>
                </a:solidFill>
              </a:ln>
              <a:noFill/>
            </a:endParaRPr>
          </a:p>
        </p:txBody>
      </p:sp>
      <p:cxnSp>
        <p:nvCxnSpPr>
          <p:cNvPr id="31" name="Connector: Elbow 30">
            <a:extLst>
              <a:ext uri="{FF2B5EF4-FFF2-40B4-BE49-F238E27FC236}">
                <a16:creationId xmlns:a16="http://schemas.microsoft.com/office/drawing/2014/main" id="{8AE93129-13AE-49CD-83A7-CD7DF13F3607}"/>
              </a:ext>
            </a:extLst>
          </p:cNvPr>
          <p:cNvCxnSpPr>
            <a:stCxn id="26" idx="3"/>
            <a:endCxn id="10" idx="1"/>
          </p:cNvCxnSpPr>
          <p:nvPr/>
        </p:nvCxnSpPr>
        <p:spPr>
          <a:xfrm flipV="1">
            <a:off x="7606145" y="3238500"/>
            <a:ext cx="2202873" cy="2266946"/>
          </a:xfrm>
          <a:prstGeom prst="bentConnector3">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FC4E93C4-EA4F-41F1-A627-38DBA039B285}"/>
              </a:ext>
            </a:extLst>
          </p:cNvPr>
          <p:cNvSpPr/>
          <p:nvPr/>
        </p:nvSpPr>
        <p:spPr>
          <a:xfrm>
            <a:off x="374073" y="2999576"/>
            <a:ext cx="7232072" cy="1162849"/>
          </a:xfrm>
          <a:prstGeom prst="rect">
            <a:avLst/>
          </a:prstGeom>
          <a:noFill/>
          <a:ln w="1905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32">
            <a:extLst>
              <a:ext uri="{FF2B5EF4-FFF2-40B4-BE49-F238E27FC236}">
                <a16:creationId xmlns:a16="http://schemas.microsoft.com/office/drawing/2014/main" id="{62C4490C-9091-4F58-BB2E-32E6F0CC7D12}"/>
              </a:ext>
            </a:extLst>
          </p:cNvPr>
          <p:cNvSpPr/>
          <p:nvPr/>
        </p:nvSpPr>
        <p:spPr>
          <a:xfrm>
            <a:off x="369743" y="4823658"/>
            <a:ext cx="7232072" cy="349278"/>
          </a:xfrm>
          <a:prstGeom prst="rect">
            <a:avLst/>
          </a:prstGeom>
          <a:noFill/>
          <a:ln w="1905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33">
            <a:extLst>
              <a:ext uri="{FF2B5EF4-FFF2-40B4-BE49-F238E27FC236}">
                <a16:creationId xmlns:a16="http://schemas.microsoft.com/office/drawing/2014/main" id="{84708A99-8FDE-4679-BCE8-A38437D6C021}"/>
              </a:ext>
            </a:extLst>
          </p:cNvPr>
          <p:cNvSpPr/>
          <p:nvPr/>
        </p:nvSpPr>
        <p:spPr>
          <a:xfrm>
            <a:off x="369743" y="5834169"/>
            <a:ext cx="7232072" cy="349278"/>
          </a:xfrm>
          <a:prstGeom prst="rect">
            <a:avLst/>
          </a:prstGeom>
          <a:noFill/>
          <a:ln w="1905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8" name="Connector: Elbow 37">
            <a:extLst>
              <a:ext uri="{FF2B5EF4-FFF2-40B4-BE49-F238E27FC236}">
                <a16:creationId xmlns:a16="http://schemas.microsoft.com/office/drawing/2014/main" id="{33F3DAFA-00A8-4BAF-AD35-A0D3F133D47B}"/>
              </a:ext>
            </a:extLst>
          </p:cNvPr>
          <p:cNvCxnSpPr>
            <a:stCxn id="32" idx="3"/>
            <a:endCxn id="11" idx="1"/>
          </p:cNvCxnSpPr>
          <p:nvPr/>
        </p:nvCxnSpPr>
        <p:spPr>
          <a:xfrm>
            <a:off x="7606145" y="3581001"/>
            <a:ext cx="2202873" cy="945972"/>
          </a:xfrm>
          <a:prstGeom prst="bentConnector3">
            <a:avLst>
              <a:gd name="adj1" fmla="val 66863"/>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CBF5F40B-C384-4B94-BC18-BDE2B5358F2C}"/>
              </a:ext>
            </a:extLst>
          </p:cNvPr>
          <p:cNvCxnSpPr>
            <a:cxnSpLocks/>
            <a:stCxn id="34" idx="3"/>
            <a:endCxn id="11" idx="1"/>
          </p:cNvCxnSpPr>
          <p:nvPr/>
        </p:nvCxnSpPr>
        <p:spPr>
          <a:xfrm flipV="1">
            <a:off x="7601815" y="4526973"/>
            <a:ext cx="2207203" cy="1481835"/>
          </a:xfrm>
          <a:prstGeom prst="bentConnector3">
            <a:avLst>
              <a:gd name="adj1" fmla="val 66830"/>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48987F92-30B5-4FC9-98D4-B2E32EEA080E}"/>
              </a:ext>
            </a:extLst>
          </p:cNvPr>
          <p:cNvCxnSpPr>
            <a:cxnSpLocks/>
            <a:stCxn id="33" idx="3"/>
          </p:cNvCxnSpPr>
          <p:nvPr/>
        </p:nvCxnSpPr>
        <p:spPr>
          <a:xfrm flipV="1">
            <a:off x="7601815" y="4531735"/>
            <a:ext cx="2202873" cy="466562"/>
          </a:xfrm>
          <a:prstGeom prst="bentConnector3">
            <a:avLst>
              <a:gd name="adj1" fmla="val 67296"/>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6411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22" grpId="0" animBg="1"/>
      <p:bldP spid="23" grpId="0" animBg="1"/>
      <p:bldP spid="24" grpId="0" animBg="1"/>
      <p:bldP spid="26" grpId="0" animBg="1"/>
      <p:bldP spid="32" grpId="0" animBg="1"/>
      <p:bldP spid="33" grpId="0" animBg="1"/>
      <p:bldP spid="3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19ADAB0-8021-49C9-9E27-983956A46A18}"/>
              </a:ext>
            </a:extLst>
          </p:cNvPr>
          <p:cNvSpPr>
            <a:spLocks noGrp="1"/>
          </p:cNvSpPr>
          <p:nvPr>
            <p:ph type="title"/>
          </p:nvPr>
        </p:nvSpPr>
        <p:spPr/>
        <p:txBody>
          <a:bodyPr>
            <a:normAutofit/>
          </a:bodyPr>
          <a:lstStyle/>
          <a:p>
            <a:pPr algn="l"/>
            <a:r>
              <a:rPr lang="en-GB" dirty="0"/>
              <a:t>YAML</a:t>
            </a:r>
          </a:p>
        </p:txBody>
      </p:sp>
      <p:pic>
        <p:nvPicPr>
          <p:cNvPr id="7" name="Picture 6">
            <a:extLst>
              <a:ext uri="{FF2B5EF4-FFF2-40B4-BE49-F238E27FC236}">
                <a16:creationId xmlns:a16="http://schemas.microsoft.com/office/drawing/2014/main" id="{D78EA2E9-E93F-46C3-BEBC-B973CA57B795}"/>
              </a:ext>
            </a:extLst>
          </p:cNvPr>
          <p:cNvPicPr>
            <a:picLocks noChangeAspect="1"/>
          </p:cNvPicPr>
          <p:nvPr/>
        </p:nvPicPr>
        <p:blipFill rotWithShape="1">
          <a:blip r:embed="rId3"/>
          <a:srcRect r="61025" b="86730"/>
          <a:stretch/>
        </p:blipFill>
        <p:spPr>
          <a:xfrm>
            <a:off x="519546" y="1635248"/>
            <a:ext cx="4068000" cy="908464"/>
          </a:xfrm>
          <a:prstGeom prst="rect">
            <a:avLst/>
          </a:prstGeom>
        </p:spPr>
      </p:pic>
      <p:sp>
        <p:nvSpPr>
          <p:cNvPr id="2" name="TextBox 1">
            <a:extLst>
              <a:ext uri="{FF2B5EF4-FFF2-40B4-BE49-F238E27FC236}">
                <a16:creationId xmlns:a16="http://schemas.microsoft.com/office/drawing/2014/main" id="{3361E557-ECA4-4F20-9553-FF62D86ECD49}"/>
              </a:ext>
            </a:extLst>
          </p:cNvPr>
          <p:cNvSpPr txBox="1"/>
          <p:nvPr/>
        </p:nvSpPr>
        <p:spPr>
          <a:xfrm>
            <a:off x="4668984" y="337418"/>
            <a:ext cx="7411445" cy="5909310"/>
          </a:xfrm>
          <a:prstGeom prst="rect">
            <a:avLst/>
          </a:prstGeom>
          <a:solidFill>
            <a:srgbClr val="FFFFFF"/>
          </a:solidFill>
        </p:spPr>
        <p:txBody>
          <a:bodyPr wrap="square" rtlCol="0">
            <a:spAutoFit/>
          </a:bodyPr>
          <a:lstStyle/>
          <a:p>
            <a:r>
              <a:rPr lang="en-GB" sz="1400" dirty="0">
                <a:latin typeface="Calibri" panose="020F0502020204030204" pitchFamily="34" charset="0"/>
                <a:cs typeface="Calibri" panose="020F0502020204030204" pitchFamily="34" charset="0"/>
              </a:rPr>
              <a:t>---</a:t>
            </a:r>
          </a:p>
          <a:p>
            <a:r>
              <a:rPr lang="en-GB" sz="1400" dirty="0">
                <a:solidFill>
                  <a:schemeClr val="accent5">
                    <a:lumMod val="75000"/>
                  </a:schemeClr>
                </a:solidFill>
                <a:latin typeface="Calibri" panose="020F0502020204030204" pitchFamily="34" charset="0"/>
                <a:cs typeface="Calibri" panose="020F0502020204030204" pitchFamily="34" charset="0"/>
              </a:rPr>
              <a:t>title</a:t>
            </a:r>
            <a:r>
              <a:rPr lang="en-GB" sz="1400" dirty="0">
                <a:latin typeface="Calibri" panose="020F0502020204030204" pitchFamily="34" charset="0"/>
                <a:cs typeface="Calibri" panose="020F0502020204030204" pitchFamily="34" charset="0"/>
              </a:rPr>
              <a:t>: Are shifts between points of view challenging for readers?</a:t>
            </a:r>
          </a:p>
          <a:p>
            <a:r>
              <a:rPr lang="en-GB" sz="1400" dirty="0">
                <a:solidFill>
                  <a:schemeClr val="accent5">
                    <a:lumMod val="75000"/>
                  </a:schemeClr>
                </a:solidFill>
                <a:latin typeface="Calibri" panose="020F0502020204030204" pitchFamily="34" charset="0"/>
                <a:cs typeface="Calibri" panose="020F0502020204030204" pitchFamily="34" charset="0"/>
              </a:rPr>
              <a:t>subtitle</a:t>
            </a:r>
            <a:r>
              <a:rPr lang="en-GB" sz="1400" dirty="0">
                <a:latin typeface="Calibri" panose="020F0502020204030204" pitchFamily="34" charset="0"/>
                <a:cs typeface="Calibri" panose="020F0502020204030204" pitchFamily="34" charset="0"/>
              </a:rPr>
              <a:t>: An examination of readers' eye movements in response to Woolf's _To the Lighthouse_ and _Mrs Dalloway_</a:t>
            </a:r>
          </a:p>
          <a:p>
            <a:r>
              <a:rPr lang="en-GB" sz="1400" dirty="0">
                <a:solidFill>
                  <a:schemeClr val="accent5">
                    <a:lumMod val="75000"/>
                  </a:schemeClr>
                </a:solidFill>
                <a:latin typeface="Calibri" panose="020F0502020204030204" pitchFamily="34" charset="0"/>
                <a:cs typeface="Calibri" panose="020F0502020204030204" pitchFamily="34" charset="0"/>
              </a:rPr>
              <a:t>author</a:t>
            </a:r>
            <a:r>
              <a:rPr lang="en-GB" sz="1400" dirty="0">
                <a:latin typeface="Calibri" panose="020F0502020204030204" pitchFamily="34" charset="0"/>
                <a:cs typeface="Calibri" panose="020F0502020204030204" pitchFamily="34" charset="0"/>
              </a:rPr>
              <a:t>: "Giulia Grisot, Kathy Conklin, Violeta </a:t>
            </a:r>
            <a:r>
              <a:rPr lang="en-GB" sz="1400" dirty="0" err="1">
                <a:latin typeface="Calibri" panose="020F0502020204030204" pitchFamily="34" charset="0"/>
                <a:cs typeface="Calibri" panose="020F0502020204030204" pitchFamily="34" charset="0"/>
              </a:rPr>
              <a:t>Sotirova</a:t>
            </a:r>
            <a:r>
              <a:rPr lang="en-GB" sz="1400" dirty="0">
                <a:latin typeface="Calibri" panose="020F0502020204030204" pitchFamily="34" charset="0"/>
                <a:cs typeface="Calibri" panose="020F0502020204030204" pitchFamily="34" charset="0"/>
              </a:rPr>
              <a:t>"</a:t>
            </a:r>
          </a:p>
          <a:p>
            <a:r>
              <a:rPr lang="en-GB" sz="1400" dirty="0">
                <a:solidFill>
                  <a:schemeClr val="accent5">
                    <a:lumMod val="75000"/>
                  </a:schemeClr>
                </a:solidFill>
                <a:latin typeface="Calibri" panose="020F0502020204030204" pitchFamily="34" charset="0"/>
                <a:cs typeface="Calibri" panose="020F0502020204030204" pitchFamily="34" charset="0"/>
              </a:rPr>
              <a:t>institute</a:t>
            </a:r>
            <a:r>
              <a:rPr lang="en-GB" sz="1400" dirty="0">
                <a:latin typeface="Calibri" panose="020F0502020204030204" pitchFamily="34" charset="0"/>
                <a:cs typeface="Calibri" panose="020F0502020204030204" pitchFamily="34" charset="0"/>
              </a:rPr>
              <a:t>: "The University of Nottingham"</a:t>
            </a:r>
          </a:p>
          <a:p>
            <a:r>
              <a:rPr lang="en-GB" sz="1400" dirty="0">
                <a:solidFill>
                  <a:schemeClr val="accent5">
                    <a:lumMod val="75000"/>
                  </a:schemeClr>
                </a:solidFill>
                <a:latin typeface="Calibri" panose="020F0502020204030204" pitchFamily="34" charset="0"/>
                <a:cs typeface="Calibri" panose="020F0502020204030204" pitchFamily="34" charset="0"/>
              </a:rPr>
              <a:t>date</a:t>
            </a:r>
            <a:r>
              <a:rPr lang="en-GB" sz="1400" dirty="0">
                <a:latin typeface="Calibri" panose="020F0502020204030204" pitchFamily="34" charset="0"/>
                <a:cs typeface="Calibri" panose="020F0502020204030204" pitchFamily="34" charset="0"/>
              </a:rPr>
              <a:t>: 2019</a:t>
            </a:r>
          </a:p>
          <a:p>
            <a:r>
              <a:rPr lang="en-GB" sz="1400" dirty="0">
                <a:solidFill>
                  <a:schemeClr val="accent5">
                    <a:lumMod val="75000"/>
                  </a:schemeClr>
                </a:solidFill>
                <a:latin typeface="Calibri" panose="020F0502020204030204" pitchFamily="34" charset="0"/>
                <a:cs typeface="Calibri" panose="020F0502020204030204" pitchFamily="34" charset="0"/>
              </a:rPr>
              <a:t>output</a:t>
            </a:r>
            <a:r>
              <a:rPr lang="en-GB" sz="1400" dirty="0">
                <a:latin typeface="Calibri" panose="020F0502020204030204" pitchFamily="34" charset="0"/>
                <a:cs typeface="Calibri" panose="020F0502020204030204" pitchFamily="34" charset="0"/>
              </a:rPr>
              <a:t>:</a:t>
            </a:r>
          </a:p>
          <a:p>
            <a:r>
              <a:rPr lang="en-GB" sz="1400" dirty="0">
                <a:latin typeface="Calibri" panose="020F0502020204030204" pitchFamily="34" charset="0"/>
                <a:cs typeface="Calibri" panose="020F0502020204030204" pitchFamily="34" charset="0"/>
              </a:rPr>
              <a:t>  </a:t>
            </a:r>
            <a:r>
              <a:rPr lang="en-GB" sz="1400" dirty="0" err="1">
                <a:latin typeface="Calibri" panose="020F0502020204030204" pitchFamily="34" charset="0"/>
                <a:cs typeface="Calibri" panose="020F0502020204030204" pitchFamily="34" charset="0"/>
              </a:rPr>
              <a:t>html_notebook</a:t>
            </a:r>
            <a:r>
              <a:rPr lang="en-GB" sz="1400" dirty="0">
                <a:latin typeface="Calibri" panose="020F0502020204030204" pitchFamily="34" charset="0"/>
                <a:cs typeface="Calibri" panose="020F0502020204030204" pitchFamily="34" charset="0"/>
              </a:rPr>
              <a:t>:</a:t>
            </a:r>
          </a:p>
          <a:p>
            <a:r>
              <a:rPr lang="en-GB" sz="1400" dirty="0">
                <a:latin typeface="Calibri" panose="020F0502020204030204" pitchFamily="34" charset="0"/>
                <a:cs typeface="Calibri" panose="020F0502020204030204" pitchFamily="34" charset="0"/>
              </a:rPr>
              <a:t>    </a:t>
            </a:r>
            <a:r>
              <a:rPr lang="en-GB" sz="1400" dirty="0" err="1">
                <a:latin typeface="Calibri" panose="020F0502020204030204" pitchFamily="34" charset="0"/>
                <a:cs typeface="Calibri" panose="020F0502020204030204" pitchFamily="34" charset="0"/>
              </a:rPr>
              <a:t>fig_caption</a:t>
            </a:r>
            <a:r>
              <a:rPr lang="en-GB" sz="1400" dirty="0">
                <a:latin typeface="Calibri" panose="020F0502020204030204" pitchFamily="34" charset="0"/>
                <a:cs typeface="Calibri" panose="020F0502020204030204" pitchFamily="34" charset="0"/>
              </a:rPr>
              <a:t>: yes</a:t>
            </a:r>
          </a:p>
          <a:p>
            <a:r>
              <a:rPr lang="en-GB" sz="1400" dirty="0">
                <a:latin typeface="Calibri" panose="020F0502020204030204" pitchFamily="34" charset="0"/>
                <a:cs typeface="Calibri" panose="020F0502020204030204" pitchFamily="34" charset="0"/>
              </a:rPr>
              <a:t>    </a:t>
            </a:r>
            <a:r>
              <a:rPr lang="en-GB" sz="1400" dirty="0" err="1">
                <a:latin typeface="Calibri" panose="020F0502020204030204" pitchFamily="34" charset="0"/>
                <a:cs typeface="Calibri" panose="020F0502020204030204" pitchFamily="34" charset="0"/>
              </a:rPr>
              <a:t>force_captions</a:t>
            </a:r>
            <a:r>
              <a:rPr lang="en-GB" sz="1400" dirty="0">
                <a:latin typeface="Calibri" panose="020F0502020204030204" pitchFamily="34" charset="0"/>
                <a:cs typeface="Calibri" panose="020F0502020204030204" pitchFamily="34" charset="0"/>
              </a:rPr>
              <a:t>: yes</a:t>
            </a:r>
          </a:p>
          <a:p>
            <a:r>
              <a:rPr lang="en-GB" sz="1400" dirty="0">
                <a:latin typeface="Calibri" panose="020F0502020204030204" pitchFamily="34" charset="0"/>
                <a:cs typeface="Calibri" panose="020F0502020204030204" pitchFamily="34" charset="0"/>
              </a:rPr>
              <a:t>    #highlight: </a:t>
            </a:r>
            <a:r>
              <a:rPr lang="en-GB" sz="1400" dirty="0" err="1">
                <a:latin typeface="Calibri" panose="020F0502020204030204" pitchFamily="34" charset="0"/>
                <a:cs typeface="Calibri" panose="020F0502020204030204" pitchFamily="34" charset="0"/>
              </a:rPr>
              <a:t>pygments</a:t>
            </a:r>
            <a:endParaRPr lang="en-GB" sz="1400" dirty="0">
              <a:latin typeface="Calibri" panose="020F0502020204030204" pitchFamily="34" charset="0"/>
              <a:cs typeface="Calibri" panose="020F0502020204030204" pitchFamily="34" charset="0"/>
            </a:endParaRPr>
          </a:p>
          <a:p>
            <a:r>
              <a:rPr lang="en-GB" sz="1400" dirty="0">
                <a:latin typeface="Calibri" panose="020F0502020204030204" pitchFamily="34" charset="0"/>
                <a:cs typeface="Calibri" panose="020F0502020204030204" pitchFamily="34" charset="0"/>
              </a:rPr>
              <a:t>    </a:t>
            </a:r>
            <a:r>
              <a:rPr lang="en-GB" sz="1400" dirty="0" err="1">
                <a:latin typeface="Calibri" panose="020F0502020204030204" pitchFamily="34" charset="0"/>
                <a:cs typeface="Calibri" panose="020F0502020204030204" pitchFamily="34" charset="0"/>
              </a:rPr>
              <a:t>number_sections</a:t>
            </a:r>
            <a:r>
              <a:rPr lang="en-GB" sz="1400" dirty="0">
                <a:latin typeface="Calibri" panose="020F0502020204030204" pitchFamily="34" charset="0"/>
                <a:cs typeface="Calibri" panose="020F0502020204030204" pitchFamily="34" charset="0"/>
              </a:rPr>
              <a:t>: false</a:t>
            </a:r>
          </a:p>
          <a:p>
            <a:r>
              <a:rPr lang="en-GB" sz="1400" dirty="0">
                <a:latin typeface="Calibri" panose="020F0502020204030204" pitchFamily="34" charset="0"/>
                <a:cs typeface="Calibri" panose="020F0502020204030204" pitchFamily="34" charset="0"/>
              </a:rPr>
              <a:t>    theme: readable</a:t>
            </a:r>
          </a:p>
          <a:p>
            <a:r>
              <a:rPr lang="en-GB" sz="1400" dirty="0">
                <a:latin typeface="Calibri" panose="020F0502020204030204" pitchFamily="34" charset="0"/>
                <a:cs typeface="Calibri" panose="020F0502020204030204" pitchFamily="34" charset="0"/>
              </a:rPr>
              <a:t># </a:t>
            </a:r>
            <a:r>
              <a:rPr lang="en-GB" sz="1400" dirty="0" err="1">
                <a:latin typeface="Calibri" panose="020F0502020204030204" pitchFamily="34" charset="0"/>
                <a:cs typeface="Calibri" panose="020F0502020204030204" pitchFamily="34" charset="0"/>
              </a:rPr>
              <a:t>csl</a:t>
            </a:r>
            <a:r>
              <a:rPr lang="en-GB" sz="1400" dirty="0">
                <a:latin typeface="Calibri" panose="020F0502020204030204" pitchFamily="34" charset="0"/>
                <a:cs typeface="Calibri" panose="020F0502020204030204" pitchFamily="34" charset="0"/>
              </a:rPr>
              <a:t>: sage-</a:t>
            </a:r>
            <a:r>
              <a:rPr lang="en-GB" sz="1400" dirty="0" err="1">
                <a:latin typeface="Calibri" panose="020F0502020204030204" pitchFamily="34" charset="0"/>
                <a:cs typeface="Calibri" panose="020F0502020204030204" pitchFamily="34" charset="0"/>
              </a:rPr>
              <a:t>harvard.csl</a:t>
            </a:r>
            <a:endParaRPr lang="en-GB" sz="1400" dirty="0">
              <a:latin typeface="Calibri" panose="020F0502020204030204" pitchFamily="34" charset="0"/>
              <a:cs typeface="Calibri" panose="020F0502020204030204" pitchFamily="34" charset="0"/>
            </a:endParaRPr>
          </a:p>
          <a:p>
            <a:r>
              <a:rPr lang="en-GB" sz="1400" dirty="0" err="1">
                <a:solidFill>
                  <a:schemeClr val="accent5">
                    <a:lumMod val="75000"/>
                  </a:schemeClr>
                </a:solidFill>
                <a:latin typeface="Calibri" panose="020F0502020204030204" pitchFamily="34" charset="0"/>
                <a:cs typeface="Calibri" panose="020F0502020204030204" pitchFamily="34" charset="0"/>
              </a:rPr>
              <a:t>csl</a:t>
            </a:r>
            <a:r>
              <a:rPr lang="en-GB" sz="1400" dirty="0">
                <a:latin typeface="Calibri" panose="020F0502020204030204" pitchFamily="34" charset="0"/>
                <a:cs typeface="Calibri" panose="020F0502020204030204" pitchFamily="34" charset="0"/>
              </a:rPr>
              <a:t>: </a:t>
            </a:r>
            <a:r>
              <a:rPr lang="en-GB" sz="1400" dirty="0" err="1">
                <a:latin typeface="Calibri" panose="020F0502020204030204" pitchFamily="34" charset="0"/>
                <a:cs typeface="Calibri" panose="020F0502020204030204" pitchFamily="34" charset="0"/>
              </a:rPr>
              <a:t>apa.csl</a:t>
            </a:r>
            <a:endParaRPr lang="en-GB" sz="1400" dirty="0">
              <a:latin typeface="Calibri" panose="020F0502020204030204" pitchFamily="34" charset="0"/>
              <a:cs typeface="Calibri" panose="020F0502020204030204" pitchFamily="34" charset="0"/>
            </a:endParaRPr>
          </a:p>
          <a:p>
            <a:r>
              <a:rPr lang="en-GB" sz="1400" dirty="0">
                <a:solidFill>
                  <a:schemeClr val="accent5">
                    <a:lumMod val="75000"/>
                  </a:schemeClr>
                </a:solidFill>
                <a:latin typeface="Calibri" panose="020F0502020204030204" pitchFamily="34" charset="0"/>
                <a:cs typeface="Calibri" panose="020F0502020204030204" pitchFamily="34" charset="0"/>
              </a:rPr>
              <a:t>bibliography</a:t>
            </a:r>
            <a:r>
              <a:rPr lang="en-GB" sz="1400" dirty="0">
                <a:latin typeface="Calibri" panose="020F0502020204030204" pitchFamily="34" charset="0"/>
                <a:cs typeface="Calibri" panose="020F0502020204030204" pitchFamily="34" charset="0"/>
              </a:rPr>
              <a:t>: </a:t>
            </a:r>
            <a:r>
              <a:rPr lang="en-GB" sz="1400" dirty="0" err="1">
                <a:latin typeface="Calibri" panose="020F0502020204030204" pitchFamily="34" charset="0"/>
                <a:cs typeface="Calibri" panose="020F0502020204030204" pitchFamily="34" charset="0"/>
              </a:rPr>
              <a:t>library.bib</a:t>
            </a:r>
            <a:endParaRPr lang="en-GB" sz="1400" dirty="0">
              <a:latin typeface="Calibri" panose="020F0502020204030204" pitchFamily="34" charset="0"/>
              <a:cs typeface="Calibri" panose="020F0502020204030204" pitchFamily="34" charset="0"/>
            </a:endParaRPr>
          </a:p>
          <a:p>
            <a:r>
              <a:rPr lang="en-GB" sz="1400" dirty="0">
                <a:solidFill>
                  <a:schemeClr val="accent5">
                    <a:lumMod val="75000"/>
                  </a:schemeClr>
                </a:solidFill>
                <a:latin typeface="Calibri" panose="020F0502020204030204" pitchFamily="34" charset="0"/>
                <a:cs typeface="Calibri" panose="020F0502020204030204" pitchFamily="34" charset="0"/>
              </a:rPr>
              <a:t>link-citations</a:t>
            </a:r>
            <a:r>
              <a:rPr lang="en-GB" sz="1400" dirty="0">
                <a:latin typeface="Calibri" panose="020F0502020204030204" pitchFamily="34" charset="0"/>
                <a:cs typeface="Calibri" panose="020F0502020204030204" pitchFamily="34" charset="0"/>
              </a:rPr>
              <a:t>: yes</a:t>
            </a:r>
          </a:p>
          <a:p>
            <a:r>
              <a:rPr lang="en-GB" sz="1400" dirty="0" err="1">
                <a:solidFill>
                  <a:schemeClr val="accent5">
                    <a:lumMod val="75000"/>
                  </a:schemeClr>
                </a:solidFill>
                <a:latin typeface="Calibri" panose="020F0502020204030204" pitchFamily="34" charset="0"/>
                <a:cs typeface="Calibri" panose="020F0502020204030204" pitchFamily="34" charset="0"/>
              </a:rPr>
              <a:t>nocite</a:t>
            </a:r>
            <a:r>
              <a:rPr lang="en-GB" sz="1400" dirty="0">
                <a:solidFill>
                  <a:schemeClr val="accent5">
                    <a:lumMod val="75000"/>
                  </a:schemeClr>
                </a:solidFill>
                <a:latin typeface="Calibri" panose="020F0502020204030204" pitchFamily="34" charset="0"/>
                <a:cs typeface="Calibri" panose="020F0502020204030204" pitchFamily="34" charset="0"/>
              </a:rPr>
              <a:t>: | </a:t>
            </a:r>
          </a:p>
          <a:p>
            <a:r>
              <a:rPr lang="en-GB" sz="1400" dirty="0">
                <a:latin typeface="Calibri" panose="020F0502020204030204" pitchFamily="34" charset="0"/>
                <a:cs typeface="Calibri" panose="020F0502020204030204" pitchFamily="34" charset="0"/>
              </a:rPr>
              <a:t>  @Grisot2018</a:t>
            </a:r>
          </a:p>
          <a:p>
            <a:r>
              <a:rPr lang="en-GB" sz="1400" dirty="0">
                <a:solidFill>
                  <a:schemeClr val="accent5">
                    <a:lumMod val="75000"/>
                  </a:schemeClr>
                </a:solidFill>
                <a:latin typeface="Calibri" panose="020F0502020204030204" pitchFamily="34" charset="0"/>
                <a:cs typeface="Calibri" panose="020F0502020204030204" pitchFamily="34" charset="0"/>
              </a:rPr>
              <a:t>abstract: |</a:t>
            </a:r>
          </a:p>
          <a:p>
            <a:r>
              <a:rPr lang="en-GB" sz="1400" dirty="0">
                <a:latin typeface="Calibri" panose="020F0502020204030204" pitchFamily="34" charset="0"/>
                <a:cs typeface="Calibri" panose="020F0502020204030204" pitchFamily="34" charset="0"/>
              </a:rPr>
              <a:t>  The emergence of empirical approaches within stylistics has increased interest in how literary texts are processed by readers. Techniques of speech and thought representation represent an area ripe for empirical investigation in this respect, especially when they cause interpretative ambiguities. Previous studies have focused on how point of view is identified during reading, and a few recent studies have investigated how readers respond to</a:t>
            </a:r>
          </a:p>
          <a:p>
            <a:r>
              <a:rPr lang="en-GB" sz="1400" dirty="0">
                <a:latin typeface="Calibri" panose="020F0502020204030204" pitchFamily="34" charset="0"/>
                <a:cs typeface="Calibri" panose="020F0502020204030204" pitchFamily="34" charset="0"/>
              </a:rPr>
              <a:t>---</a:t>
            </a:r>
          </a:p>
        </p:txBody>
      </p:sp>
      <p:sp>
        <p:nvSpPr>
          <p:cNvPr id="3" name="TextBox 2">
            <a:extLst>
              <a:ext uri="{FF2B5EF4-FFF2-40B4-BE49-F238E27FC236}">
                <a16:creationId xmlns:a16="http://schemas.microsoft.com/office/drawing/2014/main" id="{E7463591-63D1-4FE0-A5DF-87C46D4E75E4}"/>
              </a:ext>
            </a:extLst>
          </p:cNvPr>
          <p:cNvSpPr txBox="1"/>
          <p:nvPr/>
        </p:nvSpPr>
        <p:spPr>
          <a:xfrm>
            <a:off x="519546" y="2887579"/>
            <a:ext cx="3787759" cy="646331"/>
          </a:xfrm>
          <a:prstGeom prst="rect">
            <a:avLst/>
          </a:prstGeom>
          <a:noFill/>
        </p:spPr>
        <p:txBody>
          <a:bodyPr wrap="square" rtlCol="0">
            <a:spAutoFit/>
          </a:bodyPr>
          <a:lstStyle/>
          <a:p>
            <a:pPr marL="285750" indent="-285750">
              <a:buFont typeface="Arial" panose="020B0604020202020204" pitchFamily="34" charset="0"/>
              <a:buChar char="•"/>
            </a:pPr>
            <a:r>
              <a:rPr lang="en-GB" dirty="0"/>
              <a:t>Embedded between “- - -”</a:t>
            </a:r>
          </a:p>
          <a:p>
            <a:pPr marL="285750" indent="-285750">
              <a:buFont typeface="Arial" panose="020B0604020202020204" pitchFamily="34" charset="0"/>
              <a:buChar char="•"/>
            </a:pPr>
            <a:r>
              <a:rPr lang="en-GB" dirty="0"/>
              <a:t>Sensitive to spacing</a:t>
            </a:r>
          </a:p>
        </p:txBody>
      </p:sp>
    </p:spTree>
    <p:extLst>
      <p:ext uri="{BB962C8B-B14F-4D97-AF65-F5344CB8AC3E}">
        <p14:creationId xmlns:p14="http://schemas.microsoft.com/office/powerpoint/2010/main" val="1248169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19ADAB0-8021-49C9-9E27-983956A46A18}"/>
              </a:ext>
            </a:extLst>
          </p:cNvPr>
          <p:cNvSpPr>
            <a:spLocks noGrp="1"/>
          </p:cNvSpPr>
          <p:nvPr>
            <p:ph type="title"/>
          </p:nvPr>
        </p:nvSpPr>
        <p:spPr/>
        <p:txBody>
          <a:bodyPr>
            <a:normAutofit/>
          </a:bodyPr>
          <a:lstStyle/>
          <a:p>
            <a:pPr algn="l"/>
            <a:r>
              <a:rPr lang="en-GB" dirty="0"/>
              <a:t>Text and chunks</a:t>
            </a:r>
          </a:p>
        </p:txBody>
      </p:sp>
      <p:pic>
        <p:nvPicPr>
          <p:cNvPr id="7" name="Picture 6">
            <a:extLst>
              <a:ext uri="{FF2B5EF4-FFF2-40B4-BE49-F238E27FC236}">
                <a16:creationId xmlns:a16="http://schemas.microsoft.com/office/drawing/2014/main" id="{D78EA2E9-E93F-46C3-BEBC-B973CA57B795}"/>
              </a:ext>
            </a:extLst>
          </p:cNvPr>
          <p:cNvPicPr>
            <a:picLocks noChangeAspect="1"/>
          </p:cNvPicPr>
          <p:nvPr/>
        </p:nvPicPr>
        <p:blipFill rotWithShape="1">
          <a:blip r:embed="rId3"/>
          <a:srcRect t="24497"/>
          <a:stretch/>
        </p:blipFill>
        <p:spPr>
          <a:xfrm>
            <a:off x="838199" y="1515980"/>
            <a:ext cx="9432247" cy="4671254"/>
          </a:xfrm>
          <a:prstGeom prst="rect">
            <a:avLst/>
          </a:prstGeom>
        </p:spPr>
      </p:pic>
      <p:sp>
        <p:nvSpPr>
          <p:cNvPr id="10" name="TextBox 9">
            <a:extLst>
              <a:ext uri="{FF2B5EF4-FFF2-40B4-BE49-F238E27FC236}">
                <a16:creationId xmlns:a16="http://schemas.microsoft.com/office/drawing/2014/main" id="{CDD8ADF8-16AD-451B-9E99-1AB77EEBE520}"/>
              </a:ext>
            </a:extLst>
          </p:cNvPr>
          <p:cNvSpPr txBox="1"/>
          <p:nvPr/>
        </p:nvSpPr>
        <p:spPr>
          <a:xfrm>
            <a:off x="11540471" y="1862638"/>
            <a:ext cx="1544782" cy="381000"/>
          </a:xfrm>
          <a:prstGeom prst="rect">
            <a:avLst/>
          </a:prstGeom>
          <a:noFill/>
        </p:spPr>
        <p:txBody>
          <a:bodyPr wrap="square" rtlCol="0">
            <a:spAutoFit/>
          </a:bodyPr>
          <a:lstStyle/>
          <a:p>
            <a:r>
              <a:rPr lang="de-DE" dirty="0"/>
              <a:t>code</a:t>
            </a:r>
            <a:endParaRPr lang="en-GB" dirty="0"/>
          </a:p>
        </p:txBody>
      </p:sp>
      <p:sp>
        <p:nvSpPr>
          <p:cNvPr id="11" name="TextBox 10">
            <a:extLst>
              <a:ext uri="{FF2B5EF4-FFF2-40B4-BE49-F238E27FC236}">
                <a16:creationId xmlns:a16="http://schemas.microsoft.com/office/drawing/2014/main" id="{617CAC5B-3E2D-496D-9E53-1A312CF86F79}"/>
              </a:ext>
            </a:extLst>
          </p:cNvPr>
          <p:cNvSpPr txBox="1"/>
          <p:nvPr/>
        </p:nvSpPr>
        <p:spPr>
          <a:xfrm>
            <a:off x="11540471" y="4346421"/>
            <a:ext cx="900546" cy="381000"/>
          </a:xfrm>
          <a:prstGeom prst="rect">
            <a:avLst/>
          </a:prstGeom>
          <a:noFill/>
        </p:spPr>
        <p:txBody>
          <a:bodyPr wrap="square" rtlCol="0">
            <a:spAutoFit/>
          </a:bodyPr>
          <a:lstStyle/>
          <a:p>
            <a:r>
              <a:rPr lang="de-DE" dirty="0"/>
              <a:t>text</a:t>
            </a:r>
            <a:endParaRPr lang="en-GB" dirty="0"/>
          </a:p>
        </p:txBody>
      </p:sp>
      <p:cxnSp>
        <p:nvCxnSpPr>
          <p:cNvPr id="17" name="Connector: Elbow 16">
            <a:extLst>
              <a:ext uri="{FF2B5EF4-FFF2-40B4-BE49-F238E27FC236}">
                <a16:creationId xmlns:a16="http://schemas.microsoft.com/office/drawing/2014/main" id="{03795710-D68B-4873-9A87-BF2669BA671C}"/>
              </a:ext>
            </a:extLst>
          </p:cNvPr>
          <p:cNvCxnSpPr>
            <a:cxnSpLocks/>
            <a:stCxn id="24" idx="3"/>
            <a:endCxn id="10" idx="1"/>
          </p:cNvCxnSpPr>
          <p:nvPr/>
        </p:nvCxnSpPr>
        <p:spPr>
          <a:xfrm flipV="1">
            <a:off x="10709561" y="2053138"/>
            <a:ext cx="830910" cy="1778096"/>
          </a:xfrm>
          <a:prstGeom prst="bentConnector3">
            <a:avLst>
              <a:gd name="adj1" fmla="val 32624"/>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E4E8A015-AF0B-4E55-8F1D-61EA6E1E636D}"/>
              </a:ext>
            </a:extLst>
          </p:cNvPr>
          <p:cNvSpPr/>
          <p:nvPr/>
        </p:nvSpPr>
        <p:spPr>
          <a:xfrm>
            <a:off x="554545" y="3555875"/>
            <a:ext cx="10155016" cy="550718"/>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schemeClr val="accent2"/>
                </a:solidFill>
              </a:ln>
              <a:noFill/>
            </a:endParaRPr>
          </a:p>
        </p:txBody>
      </p:sp>
      <p:sp>
        <p:nvSpPr>
          <p:cNvPr id="26" name="Rectangle 25">
            <a:extLst>
              <a:ext uri="{FF2B5EF4-FFF2-40B4-BE49-F238E27FC236}">
                <a16:creationId xmlns:a16="http://schemas.microsoft.com/office/drawing/2014/main" id="{C5EB1363-3DF2-45F4-9955-101C853447B3}"/>
              </a:ext>
            </a:extLst>
          </p:cNvPr>
          <p:cNvSpPr/>
          <p:nvPr/>
        </p:nvSpPr>
        <p:spPr>
          <a:xfrm>
            <a:off x="566611" y="4956273"/>
            <a:ext cx="10155017" cy="680243"/>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schemeClr val="accent2"/>
                </a:solidFill>
              </a:ln>
              <a:noFill/>
            </a:endParaRPr>
          </a:p>
        </p:txBody>
      </p:sp>
      <p:cxnSp>
        <p:nvCxnSpPr>
          <p:cNvPr id="31" name="Connector: Elbow 30">
            <a:extLst>
              <a:ext uri="{FF2B5EF4-FFF2-40B4-BE49-F238E27FC236}">
                <a16:creationId xmlns:a16="http://schemas.microsoft.com/office/drawing/2014/main" id="{8AE93129-13AE-49CD-83A7-CD7DF13F3607}"/>
              </a:ext>
            </a:extLst>
          </p:cNvPr>
          <p:cNvCxnSpPr>
            <a:cxnSpLocks/>
            <a:stCxn id="26" idx="3"/>
            <a:endCxn id="10" idx="1"/>
          </p:cNvCxnSpPr>
          <p:nvPr/>
        </p:nvCxnSpPr>
        <p:spPr>
          <a:xfrm flipV="1">
            <a:off x="10721628" y="2053138"/>
            <a:ext cx="818843" cy="3243257"/>
          </a:xfrm>
          <a:prstGeom prst="bentConnector3">
            <a:avLst>
              <a:gd name="adj1" fmla="val 30900"/>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FC4E93C4-EA4F-41F1-A627-38DBA039B285}"/>
              </a:ext>
            </a:extLst>
          </p:cNvPr>
          <p:cNvSpPr/>
          <p:nvPr/>
        </p:nvSpPr>
        <p:spPr>
          <a:xfrm>
            <a:off x="554545" y="1515979"/>
            <a:ext cx="10155017" cy="1913021"/>
          </a:xfrm>
          <a:prstGeom prst="rect">
            <a:avLst/>
          </a:prstGeom>
          <a:noFill/>
          <a:ln w="1905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32">
            <a:extLst>
              <a:ext uri="{FF2B5EF4-FFF2-40B4-BE49-F238E27FC236}">
                <a16:creationId xmlns:a16="http://schemas.microsoft.com/office/drawing/2014/main" id="{62C4490C-9091-4F58-BB2E-32E6F0CC7D12}"/>
              </a:ext>
            </a:extLst>
          </p:cNvPr>
          <p:cNvSpPr/>
          <p:nvPr/>
        </p:nvSpPr>
        <p:spPr>
          <a:xfrm>
            <a:off x="554545" y="5684247"/>
            <a:ext cx="10142951" cy="550717"/>
          </a:xfrm>
          <a:prstGeom prst="rect">
            <a:avLst/>
          </a:prstGeom>
          <a:noFill/>
          <a:ln w="1905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33">
            <a:extLst>
              <a:ext uri="{FF2B5EF4-FFF2-40B4-BE49-F238E27FC236}">
                <a16:creationId xmlns:a16="http://schemas.microsoft.com/office/drawing/2014/main" id="{84708A99-8FDE-4679-BCE8-A38437D6C021}"/>
              </a:ext>
            </a:extLst>
          </p:cNvPr>
          <p:cNvSpPr/>
          <p:nvPr/>
        </p:nvSpPr>
        <p:spPr>
          <a:xfrm>
            <a:off x="566611" y="4186325"/>
            <a:ext cx="10155015" cy="701193"/>
          </a:xfrm>
          <a:prstGeom prst="rect">
            <a:avLst/>
          </a:prstGeom>
          <a:noFill/>
          <a:ln w="1905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8" name="Connector: Elbow 37">
            <a:extLst>
              <a:ext uri="{FF2B5EF4-FFF2-40B4-BE49-F238E27FC236}">
                <a16:creationId xmlns:a16="http://schemas.microsoft.com/office/drawing/2014/main" id="{33F3DAFA-00A8-4BAF-AD35-A0D3F133D47B}"/>
              </a:ext>
            </a:extLst>
          </p:cNvPr>
          <p:cNvCxnSpPr>
            <a:cxnSpLocks/>
            <a:stCxn id="32" idx="3"/>
            <a:endCxn id="11" idx="1"/>
          </p:cNvCxnSpPr>
          <p:nvPr/>
        </p:nvCxnSpPr>
        <p:spPr>
          <a:xfrm>
            <a:off x="10709562" y="2472490"/>
            <a:ext cx="830909" cy="2064431"/>
          </a:xfrm>
          <a:prstGeom prst="bentConnector3">
            <a:avLst>
              <a:gd name="adj1" fmla="val 50000"/>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CBF5F40B-C384-4B94-BC18-BDE2B5358F2C}"/>
              </a:ext>
            </a:extLst>
          </p:cNvPr>
          <p:cNvCxnSpPr>
            <a:cxnSpLocks/>
            <a:stCxn id="34" idx="3"/>
            <a:endCxn id="11" idx="1"/>
          </p:cNvCxnSpPr>
          <p:nvPr/>
        </p:nvCxnSpPr>
        <p:spPr>
          <a:xfrm flipV="1">
            <a:off x="10721626" y="4536921"/>
            <a:ext cx="818845" cy="1"/>
          </a:xfrm>
          <a:prstGeom prst="bentConnector3">
            <a:avLst>
              <a:gd name="adj1" fmla="val 50000"/>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48987F92-30B5-4FC9-98D4-B2E32EEA080E}"/>
              </a:ext>
            </a:extLst>
          </p:cNvPr>
          <p:cNvCxnSpPr>
            <a:cxnSpLocks/>
            <a:stCxn id="33" idx="3"/>
            <a:endCxn id="11" idx="1"/>
          </p:cNvCxnSpPr>
          <p:nvPr/>
        </p:nvCxnSpPr>
        <p:spPr>
          <a:xfrm flipV="1">
            <a:off x="10697496" y="4536921"/>
            <a:ext cx="842975" cy="1422685"/>
          </a:xfrm>
          <a:prstGeom prst="bentConnector3">
            <a:avLst>
              <a:gd name="adj1" fmla="val 50000"/>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9574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24" grpId="0" animBg="1"/>
      <p:bldP spid="26" grpId="0" animBg="1"/>
      <p:bldP spid="32" grpId="0" animBg="1"/>
      <p:bldP spid="33" grpId="0" animBg="1"/>
      <p:bldP spid="3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8565A-9FF5-4EE7-80C0-121E2650374C}"/>
              </a:ext>
            </a:extLst>
          </p:cNvPr>
          <p:cNvSpPr>
            <a:spLocks noGrp="1"/>
          </p:cNvSpPr>
          <p:nvPr>
            <p:ph type="title"/>
          </p:nvPr>
        </p:nvSpPr>
        <p:spPr/>
        <p:txBody>
          <a:bodyPr/>
          <a:lstStyle/>
          <a:p>
            <a:r>
              <a:rPr lang="en-GB" dirty="0"/>
              <a:t>Text format</a:t>
            </a:r>
          </a:p>
        </p:txBody>
      </p:sp>
      <p:pic>
        <p:nvPicPr>
          <p:cNvPr id="5" name="Content Placeholder 4">
            <a:extLst>
              <a:ext uri="{FF2B5EF4-FFF2-40B4-BE49-F238E27FC236}">
                <a16:creationId xmlns:a16="http://schemas.microsoft.com/office/drawing/2014/main" id="{D0C6A33C-6E83-4A7A-846E-F4AEECFEAA0A}"/>
              </a:ext>
            </a:extLst>
          </p:cNvPr>
          <p:cNvPicPr>
            <a:picLocks noGrp="1" noChangeAspect="1"/>
          </p:cNvPicPr>
          <p:nvPr>
            <p:ph idx="1"/>
          </p:nvPr>
        </p:nvPicPr>
        <p:blipFill>
          <a:blip r:embed="rId3"/>
          <a:stretch>
            <a:fillRect/>
          </a:stretch>
        </p:blipFill>
        <p:spPr>
          <a:xfrm>
            <a:off x="838200" y="2067130"/>
            <a:ext cx="7128000" cy="1340838"/>
          </a:xfrm>
        </p:spPr>
      </p:pic>
      <p:sp>
        <p:nvSpPr>
          <p:cNvPr id="10" name="Title 1">
            <a:extLst>
              <a:ext uri="{FF2B5EF4-FFF2-40B4-BE49-F238E27FC236}">
                <a16:creationId xmlns:a16="http://schemas.microsoft.com/office/drawing/2014/main" id="{F6A75FE8-5D6D-4665-8495-298C9B71F35B}"/>
              </a:ext>
            </a:extLst>
          </p:cNvPr>
          <p:cNvSpPr txBox="1">
            <a:spLocks/>
          </p:cNvSpPr>
          <p:nvPr/>
        </p:nvSpPr>
        <p:spPr>
          <a:xfrm>
            <a:off x="838200" y="1690690"/>
            <a:ext cx="10515600" cy="376440"/>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3600" kern="1200">
                <a:solidFill>
                  <a:schemeClr val="tx2"/>
                </a:solidFill>
                <a:latin typeface="+mj-lt"/>
                <a:ea typeface="+mj-ea"/>
                <a:cs typeface="+mj-cs"/>
              </a:defRPr>
            </a:lvl1pPr>
          </a:lstStyle>
          <a:p>
            <a:r>
              <a:rPr lang="en-GB" dirty="0"/>
              <a:t>Headings</a:t>
            </a:r>
          </a:p>
        </p:txBody>
      </p:sp>
      <p:sp>
        <p:nvSpPr>
          <p:cNvPr id="12" name="Title 1">
            <a:extLst>
              <a:ext uri="{FF2B5EF4-FFF2-40B4-BE49-F238E27FC236}">
                <a16:creationId xmlns:a16="http://schemas.microsoft.com/office/drawing/2014/main" id="{C764F501-EE06-452C-B49F-C7829CDEBB44}"/>
              </a:ext>
            </a:extLst>
          </p:cNvPr>
          <p:cNvSpPr txBox="1">
            <a:spLocks/>
          </p:cNvSpPr>
          <p:nvPr/>
        </p:nvSpPr>
        <p:spPr>
          <a:xfrm>
            <a:off x="838200" y="3724856"/>
            <a:ext cx="10515600" cy="376440"/>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3600" kern="1200">
                <a:solidFill>
                  <a:schemeClr val="tx2"/>
                </a:solidFill>
                <a:latin typeface="+mj-lt"/>
                <a:ea typeface="+mj-ea"/>
                <a:cs typeface="+mj-cs"/>
              </a:defRPr>
            </a:lvl1pPr>
          </a:lstStyle>
          <a:p>
            <a:r>
              <a:rPr lang="en-GB" dirty="0"/>
              <a:t>Sentences</a:t>
            </a:r>
          </a:p>
        </p:txBody>
      </p:sp>
      <p:pic>
        <p:nvPicPr>
          <p:cNvPr id="14" name="Picture 13">
            <a:extLst>
              <a:ext uri="{FF2B5EF4-FFF2-40B4-BE49-F238E27FC236}">
                <a16:creationId xmlns:a16="http://schemas.microsoft.com/office/drawing/2014/main" id="{230D20DA-2CD5-4FBC-9CA5-863FF70BF2B2}"/>
              </a:ext>
            </a:extLst>
          </p:cNvPr>
          <p:cNvPicPr>
            <a:picLocks noChangeAspect="1"/>
          </p:cNvPicPr>
          <p:nvPr/>
        </p:nvPicPr>
        <p:blipFill>
          <a:blip r:embed="rId4"/>
          <a:stretch>
            <a:fillRect/>
          </a:stretch>
        </p:blipFill>
        <p:spPr>
          <a:xfrm>
            <a:off x="838200" y="4153337"/>
            <a:ext cx="10764000" cy="2237335"/>
          </a:xfrm>
          <a:prstGeom prst="rect">
            <a:avLst/>
          </a:prstGeom>
        </p:spPr>
      </p:pic>
      <p:sp>
        <p:nvSpPr>
          <p:cNvPr id="16" name="Rectangle 15">
            <a:extLst>
              <a:ext uri="{FF2B5EF4-FFF2-40B4-BE49-F238E27FC236}">
                <a16:creationId xmlns:a16="http://schemas.microsoft.com/office/drawing/2014/main" id="{F417265C-0E1A-47F5-A4DA-FCD8173113FE}"/>
              </a:ext>
            </a:extLst>
          </p:cNvPr>
          <p:cNvSpPr/>
          <p:nvPr/>
        </p:nvSpPr>
        <p:spPr>
          <a:xfrm>
            <a:off x="372978" y="4073396"/>
            <a:ext cx="4908884" cy="689575"/>
          </a:xfrm>
          <a:prstGeom prst="rect">
            <a:avLst/>
          </a:prstGeom>
          <a:noFill/>
          <a:ln w="190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45C0F67F-22F1-435B-A7B3-3A8CF2798442}"/>
              </a:ext>
            </a:extLst>
          </p:cNvPr>
          <p:cNvSpPr/>
          <p:nvPr/>
        </p:nvSpPr>
        <p:spPr>
          <a:xfrm>
            <a:off x="5398167" y="4073396"/>
            <a:ext cx="6296528" cy="344788"/>
          </a:xfrm>
          <a:prstGeom prst="rect">
            <a:avLst/>
          </a:prstGeom>
          <a:noFill/>
          <a:ln w="190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83250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6" grpId="0" animBg="1"/>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8565A-9FF5-4EE7-80C0-121E2650374C}"/>
              </a:ext>
            </a:extLst>
          </p:cNvPr>
          <p:cNvSpPr>
            <a:spLocks noGrp="1"/>
          </p:cNvSpPr>
          <p:nvPr>
            <p:ph type="title"/>
          </p:nvPr>
        </p:nvSpPr>
        <p:spPr/>
        <p:txBody>
          <a:bodyPr/>
          <a:lstStyle/>
          <a:p>
            <a:r>
              <a:rPr lang="en-GB" dirty="0"/>
              <a:t>Text format</a:t>
            </a:r>
          </a:p>
        </p:txBody>
      </p:sp>
      <p:sp>
        <p:nvSpPr>
          <p:cNvPr id="10" name="Title 1">
            <a:extLst>
              <a:ext uri="{FF2B5EF4-FFF2-40B4-BE49-F238E27FC236}">
                <a16:creationId xmlns:a16="http://schemas.microsoft.com/office/drawing/2014/main" id="{F6A75FE8-5D6D-4665-8495-298C9B71F35B}"/>
              </a:ext>
            </a:extLst>
          </p:cNvPr>
          <p:cNvSpPr txBox="1">
            <a:spLocks/>
          </p:cNvSpPr>
          <p:nvPr/>
        </p:nvSpPr>
        <p:spPr>
          <a:xfrm>
            <a:off x="838200" y="1690690"/>
            <a:ext cx="10515600" cy="376440"/>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3600" kern="1200">
                <a:solidFill>
                  <a:schemeClr val="tx2"/>
                </a:solidFill>
                <a:latin typeface="+mj-lt"/>
                <a:ea typeface="+mj-ea"/>
                <a:cs typeface="+mj-cs"/>
              </a:defRPr>
            </a:lvl1pPr>
          </a:lstStyle>
          <a:p>
            <a:r>
              <a:rPr lang="en-GB" dirty="0"/>
              <a:t>Text format</a:t>
            </a:r>
          </a:p>
        </p:txBody>
      </p:sp>
      <p:pic>
        <p:nvPicPr>
          <p:cNvPr id="7" name="Content Placeholder 6">
            <a:extLst>
              <a:ext uri="{FF2B5EF4-FFF2-40B4-BE49-F238E27FC236}">
                <a16:creationId xmlns:a16="http://schemas.microsoft.com/office/drawing/2014/main" id="{FD7BD457-EF91-4412-9871-8DC7C0F6F70B}"/>
              </a:ext>
            </a:extLst>
          </p:cNvPr>
          <p:cNvPicPr>
            <a:picLocks noGrp="1" noChangeAspect="1"/>
          </p:cNvPicPr>
          <p:nvPr>
            <p:ph idx="1"/>
          </p:nvPr>
        </p:nvPicPr>
        <p:blipFill>
          <a:blip r:embed="rId3"/>
          <a:stretch>
            <a:fillRect/>
          </a:stretch>
        </p:blipFill>
        <p:spPr>
          <a:xfrm>
            <a:off x="838200" y="2284407"/>
            <a:ext cx="5785617" cy="1463692"/>
          </a:xfrm>
        </p:spPr>
      </p:pic>
      <p:pic>
        <p:nvPicPr>
          <p:cNvPr id="13" name="Picture 12">
            <a:extLst>
              <a:ext uri="{FF2B5EF4-FFF2-40B4-BE49-F238E27FC236}">
                <a16:creationId xmlns:a16="http://schemas.microsoft.com/office/drawing/2014/main" id="{0846A924-4915-45E2-A36A-7E12D1B0B2E1}"/>
              </a:ext>
            </a:extLst>
          </p:cNvPr>
          <p:cNvPicPr>
            <a:picLocks noChangeAspect="1"/>
          </p:cNvPicPr>
          <p:nvPr/>
        </p:nvPicPr>
        <p:blipFill rotWithShape="1">
          <a:blip r:embed="rId4"/>
          <a:srcRect l="-87" t="-2341" r="33136" b="71505"/>
          <a:stretch/>
        </p:blipFill>
        <p:spPr>
          <a:xfrm>
            <a:off x="958514" y="4078705"/>
            <a:ext cx="9196139" cy="880394"/>
          </a:xfrm>
          <a:prstGeom prst="rect">
            <a:avLst/>
          </a:prstGeom>
        </p:spPr>
      </p:pic>
      <p:sp>
        <p:nvSpPr>
          <p:cNvPr id="8" name="Rectangle 7">
            <a:extLst>
              <a:ext uri="{FF2B5EF4-FFF2-40B4-BE49-F238E27FC236}">
                <a16:creationId xmlns:a16="http://schemas.microsoft.com/office/drawing/2014/main" id="{29AA17BD-FE5B-456A-8312-3F0BDBA652BE}"/>
              </a:ext>
            </a:extLst>
          </p:cNvPr>
          <p:cNvSpPr/>
          <p:nvPr/>
        </p:nvSpPr>
        <p:spPr>
          <a:xfrm>
            <a:off x="1383632" y="4319337"/>
            <a:ext cx="2177715" cy="37297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38904FE7-A43A-401E-A4E4-DCE4DE6D1858}"/>
              </a:ext>
            </a:extLst>
          </p:cNvPr>
          <p:cNvSpPr/>
          <p:nvPr/>
        </p:nvSpPr>
        <p:spPr>
          <a:xfrm>
            <a:off x="7070558" y="4098758"/>
            <a:ext cx="2177715" cy="37297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04448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animBg="1"/>
    </p:bldLst>
  </p:timing>
</p:sld>
</file>

<file path=ppt/theme/theme1.xml><?xml version="1.0" encoding="utf-8"?>
<a:theme xmlns:a="http://schemas.openxmlformats.org/drawingml/2006/main" name="Rladies-like">
  <a:themeElements>
    <a:clrScheme name="Rladies-like">
      <a:dk1>
        <a:srgbClr val="000000"/>
      </a:dk1>
      <a:lt1>
        <a:srgbClr val="F2F2F2"/>
      </a:lt1>
      <a:dk2>
        <a:srgbClr val="73376C"/>
      </a:dk2>
      <a:lt2>
        <a:srgbClr val="F2F2F2"/>
      </a:lt2>
      <a:accent1>
        <a:srgbClr val="262626"/>
      </a:accent1>
      <a:accent2>
        <a:srgbClr val="C55A11"/>
      </a:accent2>
      <a:accent3>
        <a:srgbClr val="A5A5A5"/>
      </a:accent3>
      <a:accent4>
        <a:srgbClr val="BF9000"/>
      </a:accent4>
      <a:accent5>
        <a:srgbClr val="034A90"/>
      </a:accent5>
      <a:accent6>
        <a:srgbClr val="538135"/>
      </a:accent6>
      <a:hlink>
        <a:srgbClr val="8EAADB"/>
      </a:hlink>
      <a:folHlink>
        <a:srgbClr val="8EAADB"/>
      </a:folHlink>
    </a:clrScheme>
    <a:fontScheme name="Rladies-like">
      <a:majorFont>
        <a:latin typeface="Franklin Gothic Book"/>
        <a:ea typeface=""/>
        <a:cs typeface=""/>
      </a:majorFont>
      <a:minorFont>
        <a:latin typeface="Franklin Gothic Book"/>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ladies-like" id="{281A227B-BBE6-49E8-8E07-4768602D9DA5}" vid="{3EDADFAB-B27D-4E33-BF82-BEDF1A5AE11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Rladies-like</Template>
  <TotalTime>769</TotalTime>
  <Words>2004</Words>
  <Application>Microsoft Office PowerPoint</Application>
  <PresentationFormat>Widescreen</PresentationFormat>
  <Paragraphs>180</Paragraphs>
  <Slides>20</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Studio-Feixen-Sans</vt:lpstr>
      <vt:lpstr>Arial</vt:lpstr>
      <vt:lpstr>Calibri</vt:lpstr>
      <vt:lpstr>Franklin Gothic Book</vt:lpstr>
      <vt:lpstr>Rladies-like</vt:lpstr>
      <vt:lpstr>Data wrangling &amp; reproducible reports with tidyverse and R-Markdown  Introduction to R-Markdown</vt:lpstr>
      <vt:lpstr>R Markdown</vt:lpstr>
      <vt:lpstr>PowerPoint Presentation</vt:lpstr>
      <vt:lpstr>With R markdown results are always reproducible</vt:lpstr>
      <vt:lpstr>R markdown elements</vt:lpstr>
      <vt:lpstr>YAML</vt:lpstr>
      <vt:lpstr>Text and chunks</vt:lpstr>
      <vt:lpstr>Text format</vt:lpstr>
      <vt:lpstr>Text format</vt:lpstr>
      <vt:lpstr>Including images and links</vt:lpstr>
      <vt:lpstr>Date</vt:lpstr>
      <vt:lpstr>Knit</vt:lpstr>
      <vt:lpstr>And now... Practice!</vt:lpstr>
      <vt:lpstr>Tables in R Markdown</vt:lpstr>
      <vt:lpstr>Tables in R Markdown</vt:lpstr>
      <vt:lpstr>Adding and using references</vt:lpstr>
      <vt:lpstr>Adding and using references</vt:lpstr>
      <vt:lpstr>Adding and using references</vt:lpstr>
      <vt:lpstr>Adding and using references</vt:lpstr>
      <vt:lpstr>Creating word and pdf documents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Giulia Grisot</dc:creator>
  <cp:lastModifiedBy>Giulia Grisot</cp:lastModifiedBy>
  <cp:revision>37</cp:revision>
  <dcterms:created xsi:type="dcterms:W3CDTF">2021-02-18T08:56:38Z</dcterms:created>
  <dcterms:modified xsi:type="dcterms:W3CDTF">2021-02-22T11:55:42Z</dcterms:modified>
</cp:coreProperties>
</file>