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handoutMasterIdLst>
    <p:handoutMasterId r:id="rId16"/>
  </p:handoutMasterIdLst>
  <p:sldIdLst>
    <p:sldId id="256" r:id="rId2"/>
    <p:sldId id="258" r:id="rId3"/>
    <p:sldId id="259" r:id="rId4"/>
    <p:sldId id="260" r:id="rId5"/>
    <p:sldId id="262" r:id="rId6"/>
    <p:sldId id="265" r:id="rId7"/>
    <p:sldId id="266" r:id="rId8"/>
    <p:sldId id="267" r:id="rId9"/>
    <p:sldId id="269" r:id="rId10"/>
    <p:sldId id="270" r:id="rId11"/>
    <p:sldId id="271" r:id="rId12"/>
    <p:sldId id="26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A2D3B037-56A9-4BC4-ACDB-A100CF28E98A}">
          <p14:sldIdLst>
            <p14:sldId id="256"/>
          </p14:sldIdLst>
        </p14:section>
        <p14:section name="Intro" id="{862C013B-2A5E-49A3-B24E-2389659411CE}">
          <p14:sldIdLst>
            <p14:sldId id="258"/>
            <p14:sldId id="259"/>
            <p14:sldId id="260"/>
            <p14:sldId id="262"/>
            <p14:sldId id="265"/>
            <p14:sldId id="266"/>
            <p14:sldId id="267"/>
            <p14:sldId id="269"/>
            <p14:sldId id="270"/>
            <p14:sldId id="271"/>
            <p14:sldId id="261"/>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75377" autoAdjust="0"/>
  </p:normalViewPr>
  <p:slideViewPr>
    <p:cSldViewPr snapToGrid="0">
      <p:cViewPr varScale="1">
        <p:scale>
          <a:sx n="64" d="100"/>
          <a:sy n="64" d="100"/>
        </p:scale>
        <p:origin x="116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D5C1DE-E6ED-4ECC-8C6F-FDB7C07EF7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11C698A-ED74-4E03-9876-F7D06A8345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FFF6BE-A819-4CD0-B1B8-631E75667E3F}" type="datetimeFigureOut">
              <a:rPr lang="en-GB" smtClean="0"/>
              <a:t>21/02/2021</a:t>
            </a:fld>
            <a:endParaRPr lang="en-GB"/>
          </a:p>
        </p:txBody>
      </p:sp>
      <p:sp>
        <p:nvSpPr>
          <p:cNvPr id="4" name="Footer Placeholder 3">
            <a:extLst>
              <a:ext uri="{FF2B5EF4-FFF2-40B4-BE49-F238E27FC236}">
                <a16:creationId xmlns:a16="http://schemas.microsoft.com/office/drawing/2014/main" id="{E16C40B6-5ECC-45F5-9DB2-8C8E3D8F87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C0DEAB1-D29B-49C4-ADA8-843DC83902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DAEE5-F7F3-4B6A-BD54-9E334FA432A3}" type="slidenum">
              <a:rPr lang="en-GB" smtClean="0"/>
              <a:t>‹#›</a:t>
            </a:fld>
            <a:endParaRPr lang="en-GB"/>
          </a:p>
        </p:txBody>
      </p:sp>
    </p:spTree>
    <p:extLst>
      <p:ext uri="{BB962C8B-B14F-4D97-AF65-F5344CB8AC3E}">
        <p14:creationId xmlns:p14="http://schemas.microsoft.com/office/powerpoint/2010/main" val="854858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D4936-6FA4-4161-9530-A643D9D48A5E}" type="datetimeFigureOut">
              <a:rPr lang="en-GB" smtClean="0"/>
              <a:t>21/02/2021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7A0F3-40D9-41F5-93D3-4BB64EC0659B}" type="slidenum">
              <a:rPr lang="en-GB" smtClean="0"/>
              <a:t>‹#›</a:t>
            </a:fld>
            <a:endParaRPr lang="en-GB"/>
          </a:p>
        </p:txBody>
      </p:sp>
    </p:spTree>
    <p:extLst>
      <p:ext uri="{BB962C8B-B14F-4D97-AF65-F5344CB8AC3E}">
        <p14:creationId xmlns:p14="http://schemas.microsoft.com/office/powerpoint/2010/main" val="3244358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Hi and welcome to the first part of today's workshop. My name is Giulia and I will introduce you to R Markdown. I will then show you how to create reports, documents and presentations with it.</a:t>
            </a:r>
          </a:p>
        </p:txBody>
      </p:sp>
      <p:sp>
        <p:nvSpPr>
          <p:cNvPr id="4" name="Slide Number Placeholder 3"/>
          <p:cNvSpPr>
            <a:spLocks noGrp="1"/>
          </p:cNvSpPr>
          <p:nvPr>
            <p:ph type="sldNum" sz="quarter" idx="5"/>
          </p:nvPr>
        </p:nvSpPr>
        <p:spPr/>
        <p:txBody>
          <a:bodyPr/>
          <a:lstStyle/>
          <a:p>
            <a:fld id="{4B57A0F3-40D9-41F5-93D3-4BB64EC0659B}" type="slidenum">
              <a:rPr lang="en-GB" smtClean="0"/>
              <a:t>1</a:t>
            </a:fld>
            <a:endParaRPr lang="en-GB"/>
          </a:p>
        </p:txBody>
      </p:sp>
    </p:spTree>
    <p:extLst>
      <p:ext uri="{BB962C8B-B14F-4D97-AF65-F5344CB8AC3E}">
        <p14:creationId xmlns:p14="http://schemas.microsoft.com/office/powerpoint/2010/main" val="885132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We can also add images by placing ethe image caption in square brackets preceded by an exclamation mark, and followed by the link to local files or images from the web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Similarly, we can add links to website by placing the link text in square brackets followed by the link in parentheses.</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Note that there are no spaces between the square brackets and the parentheses.</a:t>
            </a:r>
          </a:p>
        </p:txBody>
      </p:sp>
      <p:sp>
        <p:nvSpPr>
          <p:cNvPr id="4" name="Slide Number Placeholder 3"/>
          <p:cNvSpPr>
            <a:spLocks noGrp="1"/>
          </p:cNvSpPr>
          <p:nvPr>
            <p:ph type="sldNum" sz="quarter" idx="5"/>
          </p:nvPr>
        </p:nvSpPr>
        <p:spPr/>
        <p:txBody>
          <a:bodyPr/>
          <a:lstStyle/>
          <a:p>
            <a:fld id="{4B57A0F3-40D9-41F5-93D3-4BB64EC0659B}" type="slidenum">
              <a:rPr lang="en-GB" smtClean="0"/>
              <a:t>10</a:t>
            </a:fld>
            <a:endParaRPr lang="en-GB"/>
          </a:p>
        </p:txBody>
      </p:sp>
    </p:spTree>
    <p:extLst>
      <p:ext uri="{BB962C8B-B14F-4D97-AF65-F5344CB8AC3E}">
        <p14:creationId xmlns:p14="http://schemas.microsoft.com/office/powerpoint/2010/main" val="190292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Another piece of information we can add to the YAML header is the date. We can enter this manually by adding the date as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However, we may want the date to be added automatically to reflect the day in which the document is modified. This can be done by adding the system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5192D"/>
              </a:solidFill>
              <a:effectLst/>
              <a:latin typeface="Studio-Feixe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5192D"/>
                </a:solidFill>
                <a:effectLst/>
                <a:latin typeface="Studio-Feixen-Sans"/>
              </a:rPr>
              <a:t>There are a number of options for modifying the format of the date, and you can easily find a reference to these online.</a:t>
            </a:r>
          </a:p>
        </p:txBody>
      </p:sp>
      <p:sp>
        <p:nvSpPr>
          <p:cNvPr id="4" name="Slide Number Placeholder 3"/>
          <p:cNvSpPr>
            <a:spLocks noGrp="1"/>
          </p:cNvSpPr>
          <p:nvPr>
            <p:ph type="sldNum" sz="quarter" idx="5"/>
          </p:nvPr>
        </p:nvSpPr>
        <p:spPr/>
        <p:txBody>
          <a:bodyPr/>
          <a:lstStyle/>
          <a:p>
            <a:fld id="{4B57A0F3-40D9-41F5-93D3-4BB64EC0659B}" type="slidenum">
              <a:rPr lang="en-GB" smtClean="0"/>
              <a:t>11</a:t>
            </a:fld>
            <a:endParaRPr lang="en-GB"/>
          </a:p>
        </p:txBody>
      </p:sp>
    </p:spTree>
    <p:extLst>
      <p:ext uri="{BB962C8B-B14F-4D97-AF65-F5344CB8AC3E}">
        <p14:creationId xmlns:p14="http://schemas.microsoft.com/office/powerpoint/2010/main" val="927991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After we have finished modifying a file, we might want to see it in a more legible form, which can be shared with others. Knitting a file is how we generate an output file from the R markdown file.</a:t>
            </a:r>
          </a:p>
          <a:p>
            <a:endParaRPr lang="en-GB" dirty="0"/>
          </a:p>
          <a:p>
            <a:r>
              <a:rPr lang="en-GB" dirty="0"/>
              <a:t>When a file is knit, R Markdown transforms the document into the desired output file, reading the text and running the chucks of code.</a:t>
            </a:r>
          </a:p>
          <a:p>
            <a:endParaRPr lang="en-GB" dirty="0"/>
          </a:p>
          <a:p>
            <a:r>
              <a:rPr lang="en-GB" dirty="0"/>
              <a:t>For example, when the R Markdown file shown on the left is knit, it will create the output shown on the right</a:t>
            </a:r>
          </a:p>
          <a:p>
            <a:endParaRPr lang="en-GB" dirty="0"/>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12</a:t>
            </a:fld>
            <a:endParaRPr lang="en-GB"/>
          </a:p>
        </p:txBody>
      </p:sp>
    </p:spTree>
    <p:extLst>
      <p:ext uri="{BB962C8B-B14F-4D97-AF65-F5344CB8AC3E}">
        <p14:creationId xmlns:p14="http://schemas.microsoft.com/office/powerpoint/2010/main" val="283596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step by step instructions on the </a:t>
            </a:r>
            <a:r>
              <a:rPr lang="en-GB" dirty="0" err="1"/>
              <a:t>Rmarkdown</a:t>
            </a:r>
            <a:r>
              <a:rPr lang="en-GB" dirty="0"/>
              <a:t> practice file prepared for you, you will build a report using an open source dataset of Student Exams Performance from </a:t>
            </a:r>
            <a:r>
              <a:rPr lang="en-GB" dirty="0" err="1"/>
              <a:t>Keggle</a:t>
            </a:r>
            <a:r>
              <a:rPr lang="en-GB" dirty="0"/>
              <a:t>.</a:t>
            </a:r>
          </a:p>
          <a:p>
            <a:r>
              <a:rPr lang="en-GB" dirty="0"/>
              <a:t>This contains the exam results of a 1000 students, along with their gender, ethnical group and parents level of education.</a:t>
            </a:r>
          </a:p>
          <a:p>
            <a:endParaRPr lang="en-GB" dirty="0"/>
          </a:p>
          <a:p>
            <a:r>
              <a:rPr lang="en-GB" dirty="0"/>
              <a:t>We want to create a report to show to an audience whether gender, ethnical group and parental education have an effect on how the students perform in several subjects, and how these factors </a:t>
            </a:r>
            <a:r>
              <a:rPr lang="en-GB"/>
              <a:t>correlate.</a:t>
            </a:r>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13</a:t>
            </a:fld>
            <a:endParaRPr lang="en-GB"/>
          </a:p>
        </p:txBody>
      </p:sp>
    </p:spTree>
    <p:extLst>
      <p:ext uri="{BB962C8B-B14F-4D97-AF65-F5344CB8AC3E}">
        <p14:creationId xmlns:p14="http://schemas.microsoft.com/office/powerpoint/2010/main" val="201407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R Markdown is a tool we use to create *efficient reports*, to *summarize analyses* and *communicate results* to an audience.</a:t>
            </a:r>
          </a:p>
          <a:p>
            <a:endParaRPr lang="en-GB" dirty="0"/>
          </a:p>
          <a:p>
            <a:r>
              <a:rPr lang="en-GB" dirty="0"/>
              <a:t>R Markdown is especially indicated if you are dealing with datasets and plots, but you can also think of it as a "zero fuss" alternative to word processors. While these generally have a "friendlier" interface, and in certain ways more flexibility, they also often oblige you to waste quite a lot of time on the format adjustments.</a:t>
            </a:r>
          </a:p>
          <a:p>
            <a:r>
              <a:rPr lang="en-GB" dirty="0"/>
              <a:t>With R Markdown, once you define the "rules" you just have to decide how you want to organise the hierarchies within your paper, and just write plain text. The output will come perfectly formatted.</a:t>
            </a:r>
          </a:p>
          <a:p>
            <a:endParaRPr lang="en-GB" dirty="0"/>
          </a:p>
          <a:p>
            <a:r>
              <a:rPr lang="en-GB" dirty="0"/>
              <a:t>With R Markdown, using only R code, you can create several kinds of documents, including HTML and PDFs.</a:t>
            </a:r>
          </a:p>
          <a:p>
            <a:r>
              <a:rPr lang="en-GB" dirty="0"/>
              <a:t>Most importantly, R Markdown ensures that the *results are reproducible*.</a:t>
            </a:r>
          </a:p>
          <a:p>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2</a:t>
            </a:fld>
            <a:endParaRPr lang="en-GB"/>
          </a:p>
        </p:txBody>
      </p:sp>
    </p:spTree>
    <p:extLst>
      <p:ext uri="{BB962C8B-B14F-4D97-AF65-F5344CB8AC3E}">
        <p14:creationId xmlns:p14="http://schemas.microsoft.com/office/powerpoint/2010/main" val="3933914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Consider the following scenario:</a:t>
            </a:r>
          </a:p>
          <a:p>
            <a:endParaRPr lang="en-GB" dirty="0"/>
          </a:p>
          <a:p>
            <a:r>
              <a:rPr lang="en-GB" dirty="0"/>
              <a:t>- You've conducted your analyses and created a paper draft where you demonstrate your findings.</a:t>
            </a:r>
          </a:p>
          <a:p>
            <a:r>
              <a:rPr lang="en-GB" dirty="0"/>
              <a:t>- Then you send the paper to a journal and, after a few months, the reviewers request some modifications </a:t>
            </a:r>
          </a:p>
          <a:p>
            <a:r>
              <a:rPr lang="en-GB" dirty="0"/>
              <a:t>- However, let's imagine that, by then, you forgot the exact steps you went through to get to those early results, or that in the meantime you updated your data files. How are you going to do?</a:t>
            </a:r>
          </a:p>
        </p:txBody>
      </p:sp>
      <p:sp>
        <p:nvSpPr>
          <p:cNvPr id="4" name="Slide Number Placeholder 3"/>
          <p:cNvSpPr>
            <a:spLocks noGrp="1"/>
          </p:cNvSpPr>
          <p:nvPr>
            <p:ph type="sldNum" sz="quarter" idx="5"/>
          </p:nvPr>
        </p:nvSpPr>
        <p:spPr/>
        <p:txBody>
          <a:bodyPr/>
          <a:lstStyle/>
          <a:p>
            <a:fld id="{4B57A0F3-40D9-41F5-93D3-4BB64EC0659B}" type="slidenum">
              <a:rPr lang="en-GB" smtClean="0"/>
              <a:t>3</a:t>
            </a:fld>
            <a:endParaRPr lang="en-GB"/>
          </a:p>
        </p:txBody>
      </p:sp>
    </p:spTree>
    <p:extLst>
      <p:ext uri="{BB962C8B-B14F-4D97-AF65-F5344CB8AC3E}">
        <p14:creationId xmlns:p14="http://schemas.microsoft.com/office/powerpoint/2010/main" val="182999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 By generating the results and report from code with R Markdown, you *can always reproduce your results, and easily update new data in the workflow*. </a:t>
            </a:r>
          </a:p>
        </p:txBody>
      </p:sp>
      <p:sp>
        <p:nvSpPr>
          <p:cNvPr id="4" name="Slide Number Placeholder 3"/>
          <p:cNvSpPr>
            <a:spLocks noGrp="1"/>
          </p:cNvSpPr>
          <p:nvPr>
            <p:ph type="sldNum" sz="quarter" idx="5"/>
          </p:nvPr>
        </p:nvSpPr>
        <p:spPr/>
        <p:txBody>
          <a:bodyPr/>
          <a:lstStyle/>
          <a:p>
            <a:fld id="{4B57A0F3-40D9-41F5-93D3-4BB64EC0659B}" type="slidenum">
              <a:rPr lang="en-GB" smtClean="0"/>
              <a:t>4</a:t>
            </a:fld>
            <a:endParaRPr lang="en-GB"/>
          </a:p>
        </p:txBody>
      </p:sp>
    </p:spTree>
    <p:extLst>
      <p:ext uri="{BB962C8B-B14F-4D97-AF65-F5344CB8AC3E}">
        <p14:creationId xmlns:p14="http://schemas.microsoft.com/office/powerpoint/2010/main" val="155469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An R Markdown document is made of three components: *metadata*, *text* and *code*.</a:t>
            </a:r>
          </a:p>
        </p:txBody>
      </p:sp>
      <p:sp>
        <p:nvSpPr>
          <p:cNvPr id="4" name="Slide Number Placeholder 3"/>
          <p:cNvSpPr>
            <a:spLocks noGrp="1"/>
          </p:cNvSpPr>
          <p:nvPr>
            <p:ph type="sldNum" sz="quarter" idx="5"/>
          </p:nvPr>
        </p:nvSpPr>
        <p:spPr/>
        <p:txBody>
          <a:bodyPr/>
          <a:lstStyle/>
          <a:p>
            <a:fld id="{4B57A0F3-40D9-41F5-93D3-4BB64EC0659B}" type="slidenum">
              <a:rPr lang="en-GB" smtClean="0"/>
              <a:t>5</a:t>
            </a:fld>
            <a:endParaRPr lang="en-GB"/>
          </a:p>
        </p:txBody>
      </p:sp>
    </p:spTree>
    <p:extLst>
      <p:ext uri="{BB962C8B-B14F-4D97-AF65-F5344CB8AC3E}">
        <p14:creationId xmlns:p14="http://schemas.microsoft.com/office/powerpoint/2010/main" val="134591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 YAML</a:t>
            </a:r>
          </a:p>
          <a:p>
            <a:endParaRPr lang="en-GB" dirty="0"/>
          </a:p>
          <a:p>
            <a:r>
              <a:rPr lang="en-GB" dirty="0"/>
              <a:t>At the top of the file, you can see the *YAML header*, containing the file metadata. It is enclosed between two strings of made of three hashes each.</a:t>
            </a:r>
          </a:p>
          <a:p>
            <a:r>
              <a:rPr lang="en-GB" dirty="0"/>
              <a:t>The YAML determines the properties of your markdown output, and depending on your desired format, you can add numerous features to your document, such as weather you want a table of content, whether you want to link the paper to a bib file to add references automatically, and so on.</a:t>
            </a:r>
          </a:p>
          <a:p>
            <a:endParaRPr lang="en-GB" dirty="0"/>
          </a:p>
          <a:p>
            <a:r>
              <a:rPr lang="en-GB" dirty="0"/>
              <a:t>In this session, we will not focus on the YAML in depth, and we will use a basic syntax that accommodates simple reports. If you want to personalize your YAML more, several tutorials can be found online. I will provide a few links at the end of the session.</a:t>
            </a:r>
          </a:p>
          <a:p>
            <a:endParaRPr lang="en-GB" dirty="0"/>
          </a:p>
          <a:p>
            <a:r>
              <a:rPr lang="en-GB" dirty="0"/>
              <a:t>One thing that you need to know, however, is that the YAML is sensitive to spaces, tabs and double quotes. Whenever you decide to add some features, pay attention to how these are structured within the YAML.</a:t>
            </a:r>
          </a:p>
        </p:txBody>
      </p:sp>
      <p:sp>
        <p:nvSpPr>
          <p:cNvPr id="4" name="Slide Number Placeholder 3"/>
          <p:cNvSpPr>
            <a:spLocks noGrp="1"/>
          </p:cNvSpPr>
          <p:nvPr>
            <p:ph type="sldNum" sz="quarter" idx="5"/>
          </p:nvPr>
        </p:nvSpPr>
        <p:spPr/>
        <p:txBody>
          <a:bodyPr/>
          <a:lstStyle/>
          <a:p>
            <a:fld id="{4B57A0F3-40D9-41F5-93D3-4BB64EC0659B}" type="slidenum">
              <a:rPr lang="en-GB" smtClean="0"/>
              <a:t>6</a:t>
            </a:fld>
            <a:endParaRPr lang="en-GB"/>
          </a:p>
        </p:txBody>
      </p:sp>
    </p:spTree>
    <p:extLst>
      <p:ext uri="{BB962C8B-B14F-4D97-AF65-F5344CB8AC3E}">
        <p14:creationId xmlns:p14="http://schemas.microsoft.com/office/powerpoint/2010/main" val="389436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a:p>
            <a:r>
              <a:rPr lang="en-GB" dirty="0"/>
              <a:t>## The YAML is followed by the contents that make up your report, the actual body of your document.</a:t>
            </a:r>
          </a:p>
          <a:p>
            <a:r>
              <a:rPr lang="en-GB" dirty="0"/>
              <a:t>This can includes both text and code chunks.</a:t>
            </a:r>
          </a:p>
        </p:txBody>
      </p:sp>
      <p:sp>
        <p:nvSpPr>
          <p:cNvPr id="4" name="Slide Number Placeholder 3"/>
          <p:cNvSpPr>
            <a:spLocks noGrp="1"/>
          </p:cNvSpPr>
          <p:nvPr>
            <p:ph type="sldNum" sz="quarter" idx="5"/>
          </p:nvPr>
        </p:nvSpPr>
        <p:spPr/>
        <p:txBody>
          <a:bodyPr/>
          <a:lstStyle/>
          <a:p>
            <a:fld id="{4B57A0F3-40D9-41F5-93D3-4BB64EC0659B}" type="slidenum">
              <a:rPr lang="en-GB" smtClean="0"/>
              <a:t>7</a:t>
            </a:fld>
            <a:endParaRPr lang="en-GB"/>
          </a:p>
        </p:txBody>
      </p:sp>
    </p:spTree>
    <p:extLst>
      <p:ext uri="{BB962C8B-B14F-4D97-AF65-F5344CB8AC3E}">
        <p14:creationId xmlns:p14="http://schemas.microsoft.com/office/powerpoint/2010/main" val="261589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Within a report, we can include a discussion of the data that is presented by adding text.</a:t>
            </a:r>
          </a:p>
          <a:p>
            <a:pPr algn="l"/>
            <a:endParaRPr lang="en-GB" b="0" i="0" dirty="0">
              <a:solidFill>
                <a:srgbClr val="05192D"/>
              </a:solidFill>
              <a:effectLst/>
              <a:latin typeface="Studio-Feixen-Sans"/>
            </a:endParaRPr>
          </a:p>
          <a:p>
            <a:pPr algn="l"/>
            <a:r>
              <a:rPr lang="en-GB" b="0" i="0" dirty="0">
                <a:solidFill>
                  <a:srgbClr val="05192D"/>
                </a:solidFill>
                <a:effectLst/>
                <a:latin typeface="Studio-Feixen-Sans"/>
              </a:rPr>
              <a:t>Including headers in the report will help clearly label each section. We add headings hashes, followed by and a single space before the text. The more hashes we use, the smaller the header will be.</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include sentences to add additional detail to the report. Here, we add a sentence to describe a dataset. </a:t>
            </a:r>
          </a:p>
          <a:p>
            <a:pPr algn="l"/>
            <a:r>
              <a:rPr lang="en-GB" b="0" i="0" dirty="0">
                <a:solidFill>
                  <a:srgbClr val="05192D"/>
                </a:solidFill>
                <a:effectLst/>
                <a:latin typeface="Studio-Feixen-Sans"/>
              </a:rPr>
              <a:t>Remember that the added sentences have to be included after the heading but before the code chunk, so that when we knit the report, the reader will see the heading, the dataset description, and the code in the intended order.</a:t>
            </a:r>
          </a:p>
        </p:txBody>
      </p:sp>
      <p:sp>
        <p:nvSpPr>
          <p:cNvPr id="4" name="Slide Number Placeholder 3"/>
          <p:cNvSpPr>
            <a:spLocks noGrp="1"/>
          </p:cNvSpPr>
          <p:nvPr>
            <p:ph type="sldNum" sz="quarter" idx="5"/>
          </p:nvPr>
        </p:nvSpPr>
        <p:spPr/>
        <p:txBody>
          <a:bodyPr/>
          <a:lstStyle/>
          <a:p>
            <a:fld id="{4B57A0F3-40D9-41F5-93D3-4BB64EC0659B}" type="slidenum">
              <a:rPr lang="en-GB" smtClean="0"/>
              <a:t>8</a:t>
            </a:fld>
            <a:endParaRPr lang="en-GB"/>
          </a:p>
        </p:txBody>
      </p:sp>
    </p:spTree>
    <p:extLst>
      <p:ext uri="{BB962C8B-B14F-4D97-AF65-F5344CB8AC3E}">
        <p14:creationId xmlns:p14="http://schemas.microsoft.com/office/powerpoint/2010/main" val="61842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5192D"/>
                </a:solidFill>
                <a:effectLst/>
                <a:latin typeface="Studio-Feixen-Sans"/>
              </a:rPr>
              <a:t>There are many options for formatting text in a markdown file, including making the text bold, italicized, or strikethrough, as long as bulleted and numerated lists.</a:t>
            </a:r>
          </a:p>
          <a:p>
            <a:pPr algn="l"/>
            <a:r>
              <a:rPr lang="en-GB" b="0" i="0" dirty="0">
                <a:solidFill>
                  <a:srgbClr val="05192D"/>
                </a:solidFill>
                <a:effectLst/>
                <a:latin typeface="Studio-Feixen-Sans"/>
              </a:rPr>
              <a:t>To bold the text, we surround it with two sets of asterisks or underscores.</a:t>
            </a:r>
          </a:p>
          <a:p>
            <a:pPr algn="l"/>
            <a:r>
              <a:rPr lang="en-GB" b="0" i="0" dirty="0">
                <a:solidFill>
                  <a:srgbClr val="05192D"/>
                </a:solidFill>
                <a:effectLst/>
                <a:latin typeface="Studio-Feixen-Sans"/>
              </a:rPr>
              <a:t>To italicize it, we use one set of asterisks or a single set of underscores, and to strikethrough text, we surround the text with two sets of tildes.</a:t>
            </a:r>
          </a:p>
          <a:p>
            <a:pPr algn="l"/>
            <a:endParaRPr lang="en-GB" b="1" i="0" dirty="0">
              <a:solidFill>
                <a:srgbClr val="05192D"/>
              </a:solidFill>
              <a:effectLst/>
              <a:latin typeface="Studio-Feixen-Sans"/>
            </a:endParaRPr>
          </a:p>
          <a:p>
            <a:pPr algn="l"/>
            <a:r>
              <a:rPr lang="en-GB" b="0" i="0" dirty="0">
                <a:solidFill>
                  <a:srgbClr val="05192D"/>
                </a:solidFill>
                <a:effectLst/>
                <a:latin typeface="Studio-Feixen-Sans"/>
              </a:rPr>
              <a:t>We can also add inline code to the text to clarify that we are referring to object names from the code.</a:t>
            </a:r>
          </a:p>
          <a:p>
            <a:pPr algn="l"/>
            <a:r>
              <a:rPr lang="en-GB" b="0" i="0" dirty="0">
                <a:solidFill>
                  <a:srgbClr val="05192D"/>
                </a:solidFill>
                <a:effectLst/>
                <a:latin typeface="Studio-Feixen-Sans"/>
              </a:rPr>
              <a:t>To do this, we surround the text with a single set of backticks.</a:t>
            </a:r>
            <a:endParaRPr lang="en-GB" dirty="0"/>
          </a:p>
        </p:txBody>
      </p:sp>
      <p:sp>
        <p:nvSpPr>
          <p:cNvPr id="4" name="Slide Number Placeholder 3"/>
          <p:cNvSpPr>
            <a:spLocks noGrp="1"/>
          </p:cNvSpPr>
          <p:nvPr>
            <p:ph type="sldNum" sz="quarter" idx="5"/>
          </p:nvPr>
        </p:nvSpPr>
        <p:spPr/>
        <p:txBody>
          <a:bodyPr/>
          <a:lstStyle/>
          <a:p>
            <a:fld id="{4B57A0F3-40D9-41F5-93D3-4BB64EC0659B}" type="slidenum">
              <a:rPr lang="en-GB" smtClean="0"/>
              <a:t>9</a:t>
            </a:fld>
            <a:endParaRPr lang="en-GB"/>
          </a:p>
        </p:txBody>
      </p:sp>
    </p:spTree>
    <p:extLst>
      <p:ext uri="{BB962C8B-B14F-4D97-AF65-F5344CB8AC3E}">
        <p14:creationId xmlns:p14="http://schemas.microsoft.com/office/powerpoint/2010/main" val="44656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350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FE5EC8D0-1F95-481B-AC0C-2A92D5B0D2AD}" type="datetimeFigureOut">
              <a:rPr lang="en-GB" smtClean="0"/>
              <a:pPr/>
              <a:t>21/02/2021</a:t>
            </a:fld>
            <a:endParaRPr lang="en-GB"/>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891B41B7-9A9D-4469-AB81-4F058E618085}" type="slidenum">
              <a:rPr lang="en-GB" smtClean="0"/>
              <a:pPr/>
              <a:t>‹#›</a:t>
            </a:fld>
            <a:endParaRPr lang="en-GB"/>
          </a:p>
        </p:txBody>
      </p:sp>
    </p:spTree>
    <p:extLst>
      <p:ext uri="{BB962C8B-B14F-4D97-AF65-F5344CB8AC3E}">
        <p14:creationId xmlns:p14="http://schemas.microsoft.com/office/powerpoint/2010/main" val="257552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21/02/2021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2051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21/02/2021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34974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EC8D0-1F95-481B-AC0C-2A92D5B0D2AD}" type="datetimeFigureOut">
              <a:rPr lang="en-GB" smtClean="0"/>
              <a:t>21/02/2021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423857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45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EC8D0-1F95-481B-AC0C-2A92D5B0D2AD}" type="datetimeFigureOut">
              <a:rPr lang="en-GB" smtClean="0"/>
              <a:t>21/02/2021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9907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5EC8D0-1F95-481B-AC0C-2A92D5B0D2AD}" type="datetimeFigureOut">
              <a:rPr lang="en-GB" smtClean="0"/>
              <a:t>21/02/2021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33860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5EC8D0-1F95-481B-AC0C-2A92D5B0D2AD}" type="datetimeFigureOut">
              <a:rPr lang="en-GB" smtClean="0"/>
              <a:t>21/02/2021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1311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5EC8D0-1F95-481B-AC0C-2A92D5B0D2AD}" type="datetimeFigureOut">
              <a:rPr lang="en-GB" smtClean="0"/>
              <a:t>21/02/2021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98400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EC8D0-1F95-481B-AC0C-2A92D5B0D2AD}" type="datetimeFigureOut">
              <a:rPr lang="en-GB" smtClean="0"/>
              <a:t>21/02/2021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0781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21/02/2021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294550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5EC8D0-1F95-481B-AC0C-2A92D5B0D2AD}" type="datetimeFigureOut">
              <a:rPr lang="en-GB" smtClean="0"/>
              <a:t>21/02/2021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1B41B7-9A9D-4469-AB81-4F058E618085}" type="slidenum">
              <a:rPr lang="en-GB" smtClean="0"/>
              <a:t>‹#›</a:t>
            </a:fld>
            <a:endParaRPr lang="en-GB"/>
          </a:p>
        </p:txBody>
      </p:sp>
    </p:spTree>
    <p:extLst>
      <p:ext uri="{BB962C8B-B14F-4D97-AF65-F5344CB8AC3E}">
        <p14:creationId xmlns:p14="http://schemas.microsoft.com/office/powerpoint/2010/main" val="381096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EC8D0-1F95-481B-AC0C-2A92D5B0D2AD}" type="datetimeFigureOut">
              <a:rPr lang="en-GB" smtClean="0"/>
              <a:t>21/02/2021</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B41B7-9A9D-4469-AB81-4F058E618085}" type="slidenum">
              <a:rPr lang="en-GB" smtClean="0"/>
              <a:t>‹#›</a:t>
            </a:fld>
            <a:endParaRPr lang="en-GB"/>
          </a:p>
        </p:txBody>
      </p:sp>
    </p:spTree>
    <p:extLst>
      <p:ext uri="{BB962C8B-B14F-4D97-AF65-F5344CB8AC3E}">
        <p14:creationId xmlns:p14="http://schemas.microsoft.com/office/powerpoint/2010/main" val="2957032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1218-71C8-425C-A5DE-8AEC4D65977C}"/>
              </a:ext>
            </a:extLst>
          </p:cNvPr>
          <p:cNvSpPr>
            <a:spLocks noGrp="1"/>
          </p:cNvSpPr>
          <p:nvPr>
            <p:ph type="ctrTitle"/>
          </p:nvPr>
        </p:nvSpPr>
        <p:spPr>
          <a:xfrm>
            <a:off x="2209800" y="1122364"/>
            <a:ext cx="7772400" cy="2223003"/>
          </a:xfrm>
        </p:spPr>
        <p:txBody>
          <a:bodyPr>
            <a:normAutofit/>
          </a:bodyPr>
          <a:lstStyle/>
          <a:p>
            <a:r>
              <a:rPr lang="en-GB" dirty="0"/>
              <a:t>Data wrangling &amp; reproducible reports with </a:t>
            </a:r>
            <a:r>
              <a:rPr lang="en-GB" dirty="0" err="1"/>
              <a:t>tidyverse</a:t>
            </a:r>
            <a:r>
              <a:rPr lang="en-GB" dirty="0"/>
              <a:t> and R-Markdown</a:t>
            </a:r>
            <a:br>
              <a:rPr lang="en-GB" dirty="0"/>
            </a:br>
            <a:br>
              <a:rPr lang="en-GB" dirty="0"/>
            </a:br>
            <a:r>
              <a:rPr lang="en-GB" dirty="0"/>
              <a:t>Introduction to R-Markdown</a:t>
            </a:r>
          </a:p>
        </p:txBody>
      </p:sp>
      <p:sp>
        <p:nvSpPr>
          <p:cNvPr id="3" name="Subtitle 2">
            <a:extLst>
              <a:ext uri="{FF2B5EF4-FFF2-40B4-BE49-F238E27FC236}">
                <a16:creationId xmlns:a16="http://schemas.microsoft.com/office/drawing/2014/main" id="{FD6EB7E5-CCF4-4704-BC8E-70BF86C95488}"/>
              </a:ext>
            </a:extLst>
          </p:cNvPr>
          <p:cNvSpPr>
            <a:spLocks noGrp="1"/>
          </p:cNvSpPr>
          <p:nvPr>
            <p:ph type="subTitle" idx="1"/>
          </p:nvPr>
        </p:nvSpPr>
        <p:spPr/>
        <p:txBody>
          <a:bodyPr>
            <a:normAutofit fontScale="77500" lnSpcReduction="20000"/>
          </a:bodyPr>
          <a:lstStyle/>
          <a:p>
            <a:r>
              <a:rPr lang="en-GB" dirty="0"/>
              <a:t>Giulia Grisot, PhD </a:t>
            </a:r>
          </a:p>
          <a:p>
            <a:r>
              <a:rPr lang="en-GB" dirty="0"/>
              <a:t>Digital Humanities Lab </a:t>
            </a:r>
          </a:p>
          <a:p>
            <a:r>
              <a:rPr lang="en-GB" dirty="0"/>
              <a:t>University of Basel</a:t>
            </a:r>
          </a:p>
          <a:p>
            <a:endParaRPr lang="en-GB" dirty="0"/>
          </a:p>
          <a:p>
            <a:r>
              <a:rPr lang="en-GB" dirty="0"/>
              <a:t>February 23, 2021</a:t>
            </a:r>
          </a:p>
          <a:p>
            <a:endParaRPr lang="en-GB" dirty="0"/>
          </a:p>
        </p:txBody>
      </p:sp>
    </p:spTree>
    <p:extLst>
      <p:ext uri="{BB962C8B-B14F-4D97-AF65-F5344CB8AC3E}">
        <p14:creationId xmlns:p14="http://schemas.microsoft.com/office/powerpoint/2010/main" val="267913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Including images and links</a:t>
            </a:r>
          </a:p>
        </p:txBody>
      </p:sp>
      <p:pic>
        <p:nvPicPr>
          <p:cNvPr id="5" name="Content Placeholder 4">
            <a:extLst>
              <a:ext uri="{FF2B5EF4-FFF2-40B4-BE49-F238E27FC236}">
                <a16:creationId xmlns:a16="http://schemas.microsoft.com/office/drawing/2014/main" id="{CC4ECD1D-39A6-44A2-B9DD-3FE34EFEE0FF}"/>
              </a:ext>
            </a:extLst>
          </p:cNvPr>
          <p:cNvPicPr>
            <a:picLocks noGrp="1" noChangeAspect="1"/>
          </p:cNvPicPr>
          <p:nvPr>
            <p:ph idx="1"/>
          </p:nvPr>
        </p:nvPicPr>
        <p:blipFill>
          <a:blip r:embed="rId3"/>
          <a:stretch>
            <a:fillRect/>
          </a:stretch>
        </p:blipFill>
        <p:spPr>
          <a:xfrm>
            <a:off x="838199" y="1690690"/>
            <a:ext cx="4665226" cy="684000"/>
          </a:xfrm>
        </p:spPr>
      </p:pic>
      <p:pic>
        <p:nvPicPr>
          <p:cNvPr id="7" name="Picture 6">
            <a:extLst>
              <a:ext uri="{FF2B5EF4-FFF2-40B4-BE49-F238E27FC236}">
                <a16:creationId xmlns:a16="http://schemas.microsoft.com/office/drawing/2014/main" id="{E46441EF-32D2-4EA2-A3B3-8CBA210A9F9B}"/>
              </a:ext>
            </a:extLst>
          </p:cNvPr>
          <p:cNvPicPr>
            <a:picLocks noChangeAspect="1"/>
          </p:cNvPicPr>
          <p:nvPr/>
        </p:nvPicPr>
        <p:blipFill>
          <a:blip r:embed="rId4"/>
          <a:stretch>
            <a:fillRect/>
          </a:stretch>
        </p:blipFill>
        <p:spPr>
          <a:xfrm>
            <a:off x="5744276" y="1690690"/>
            <a:ext cx="4625741" cy="3017782"/>
          </a:xfrm>
          <a:prstGeom prst="rect">
            <a:avLst/>
          </a:prstGeom>
        </p:spPr>
      </p:pic>
      <p:pic>
        <p:nvPicPr>
          <p:cNvPr id="9" name="Picture 8">
            <a:extLst>
              <a:ext uri="{FF2B5EF4-FFF2-40B4-BE49-F238E27FC236}">
                <a16:creationId xmlns:a16="http://schemas.microsoft.com/office/drawing/2014/main" id="{D1F59A92-624C-4281-AEDB-8C4C45B640D7}"/>
              </a:ext>
            </a:extLst>
          </p:cNvPr>
          <p:cNvPicPr>
            <a:picLocks noChangeAspect="1"/>
          </p:cNvPicPr>
          <p:nvPr/>
        </p:nvPicPr>
        <p:blipFill>
          <a:blip r:embed="rId5"/>
          <a:stretch>
            <a:fillRect/>
          </a:stretch>
        </p:blipFill>
        <p:spPr>
          <a:xfrm>
            <a:off x="838199" y="5167310"/>
            <a:ext cx="6736664" cy="769687"/>
          </a:xfrm>
          <a:prstGeom prst="rect">
            <a:avLst/>
          </a:prstGeom>
        </p:spPr>
      </p:pic>
    </p:spTree>
    <p:extLst>
      <p:ext uri="{BB962C8B-B14F-4D97-AF65-F5344CB8AC3E}">
        <p14:creationId xmlns:p14="http://schemas.microsoft.com/office/powerpoint/2010/main" val="29840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3E69-E254-43C0-87F2-D8CCF75A2464}"/>
              </a:ext>
            </a:extLst>
          </p:cNvPr>
          <p:cNvSpPr>
            <a:spLocks noGrp="1"/>
          </p:cNvSpPr>
          <p:nvPr>
            <p:ph type="title"/>
          </p:nvPr>
        </p:nvSpPr>
        <p:spPr/>
        <p:txBody>
          <a:bodyPr/>
          <a:lstStyle/>
          <a:p>
            <a:r>
              <a:rPr lang="en-GB" dirty="0"/>
              <a:t>Date</a:t>
            </a:r>
          </a:p>
        </p:txBody>
      </p:sp>
      <p:pic>
        <p:nvPicPr>
          <p:cNvPr id="4" name="Picture 3">
            <a:extLst>
              <a:ext uri="{FF2B5EF4-FFF2-40B4-BE49-F238E27FC236}">
                <a16:creationId xmlns:a16="http://schemas.microsoft.com/office/drawing/2014/main" id="{8925F726-0244-4FC9-9229-432D4D918E89}"/>
              </a:ext>
            </a:extLst>
          </p:cNvPr>
          <p:cNvPicPr>
            <a:picLocks noChangeAspect="1"/>
          </p:cNvPicPr>
          <p:nvPr/>
        </p:nvPicPr>
        <p:blipFill>
          <a:blip r:embed="rId3"/>
          <a:stretch>
            <a:fillRect/>
          </a:stretch>
        </p:blipFill>
        <p:spPr>
          <a:xfrm>
            <a:off x="2647486" y="4383914"/>
            <a:ext cx="6584206" cy="2314812"/>
          </a:xfrm>
          <a:prstGeom prst="rect">
            <a:avLst/>
          </a:prstGeom>
        </p:spPr>
      </p:pic>
      <p:pic>
        <p:nvPicPr>
          <p:cNvPr id="11" name="Picture 10">
            <a:extLst>
              <a:ext uri="{FF2B5EF4-FFF2-40B4-BE49-F238E27FC236}">
                <a16:creationId xmlns:a16="http://schemas.microsoft.com/office/drawing/2014/main" id="{627E5771-55D3-447E-962B-C6CF9B4C4D80}"/>
              </a:ext>
            </a:extLst>
          </p:cNvPr>
          <p:cNvPicPr>
            <a:picLocks noChangeAspect="1"/>
          </p:cNvPicPr>
          <p:nvPr/>
        </p:nvPicPr>
        <p:blipFill>
          <a:blip r:embed="rId4"/>
          <a:stretch>
            <a:fillRect/>
          </a:stretch>
        </p:blipFill>
        <p:spPr>
          <a:xfrm>
            <a:off x="838200" y="1475086"/>
            <a:ext cx="4900085" cy="1333616"/>
          </a:xfrm>
          <a:prstGeom prst="rect">
            <a:avLst/>
          </a:prstGeom>
        </p:spPr>
      </p:pic>
      <p:pic>
        <p:nvPicPr>
          <p:cNvPr id="13" name="Picture 12">
            <a:extLst>
              <a:ext uri="{FF2B5EF4-FFF2-40B4-BE49-F238E27FC236}">
                <a16:creationId xmlns:a16="http://schemas.microsoft.com/office/drawing/2014/main" id="{43B9C188-14F6-4F07-9CF4-7040FF563D03}"/>
              </a:ext>
            </a:extLst>
          </p:cNvPr>
          <p:cNvPicPr>
            <a:picLocks noChangeAspect="1"/>
          </p:cNvPicPr>
          <p:nvPr/>
        </p:nvPicPr>
        <p:blipFill>
          <a:blip r:embed="rId5"/>
          <a:stretch>
            <a:fillRect/>
          </a:stretch>
        </p:blipFill>
        <p:spPr>
          <a:xfrm>
            <a:off x="838200" y="2879365"/>
            <a:ext cx="6233700" cy="1409822"/>
          </a:xfrm>
          <a:prstGeom prst="rect">
            <a:avLst/>
          </a:prstGeom>
        </p:spPr>
      </p:pic>
    </p:spTree>
    <p:extLst>
      <p:ext uri="{BB962C8B-B14F-4D97-AF65-F5344CB8AC3E}">
        <p14:creationId xmlns:p14="http://schemas.microsoft.com/office/powerpoint/2010/main" val="373726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7CD811-CE5F-4D7C-9029-DB41B822F810}"/>
              </a:ext>
            </a:extLst>
          </p:cNvPr>
          <p:cNvPicPr>
            <a:picLocks noChangeAspect="1"/>
          </p:cNvPicPr>
          <p:nvPr/>
        </p:nvPicPr>
        <p:blipFill>
          <a:blip r:embed="rId3"/>
          <a:stretch>
            <a:fillRect/>
          </a:stretch>
        </p:blipFill>
        <p:spPr>
          <a:xfrm>
            <a:off x="238407" y="1873219"/>
            <a:ext cx="5762850" cy="3780000"/>
          </a:xfrm>
          <a:prstGeom prst="rect">
            <a:avLst/>
          </a:prstGeom>
        </p:spPr>
      </p:pic>
      <p:pic>
        <p:nvPicPr>
          <p:cNvPr id="7" name="Picture 6">
            <a:extLst>
              <a:ext uri="{FF2B5EF4-FFF2-40B4-BE49-F238E27FC236}">
                <a16:creationId xmlns:a16="http://schemas.microsoft.com/office/drawing/2014/main" id="{ED6479E8-37AB-4409-B194-393AC7F1EA7D}"/>
              </a:ext>
            </a:extLst>
          </p:cNvPr>
          <p:cNvPicPr>
            <a:picLocks noChangeAspect="1"/>
          </p:cNvPicPr>
          <p:nvPr/>
        </p:nvPicPr>
        <p:blipFill>
          <a:blip r:embed="rId4"/>
          <a:stretch>
            <a:fillRect/>
          </a:stretch>
        </p:blipFill>
        <p:spPr>
          <a:xfrm>
            <a:off x="6062823" y="182598"/>
            <a:ext cx="5890770" cy="6492803"/>
          </a:xfrm>
          <a:prstGeom prst="rect">
            <a:avLst/>
          </a:prstGeom>
        </p:spPr>
      </p:pic>
      <p:sp>
        <p:nvSpPr>
          <p:cNvPr id="8" name="Title 7">
            <a:extLst>
              <a:ext uri="{FF2B5EF4-FFF2-40B4-BE49-F238E27FC236}">
                <a16:creationId xmlns:a16="http://schemas.microsoft.com/office/drawing/2014/main" id="{A5FA8FD9-00F9-4A64-934C-72FE7B08000F}"/>
              </a:ext>
            </a:extLst>
          </p:cNvPr>
          <p:cNvSpPr>
            <a:spLocks noGrp="1"/>
          </p:cNvSpPr>
          <p:nvPr>
            <p:ph type="title"/>
          </p:nvPr>
        </p:nvSpPr>
        <p:spPr/>
        <p:txBody>
          <a:bodyPr/>
          <a:lstStyle/>
          <a:p>
            <a:r>
              <a:rPr lang="de-DE" dirty="0"/>
              <a:t>Knit</a:t>
            </a:r>
            <a:endParaRPr lang="en-GB" dirty="0"/>
          </a:p>
        </p:txBody>
      </p:sp>
    </p:spTree>
    <p:extLst>
      <p:ext uri="{BB962C8B-B14F-4D97-AF65-F5344CB8AC3E}">
        <p14:creationId xmlns:p14="http://schemas.microsoft.com/office/powerpoint/2010/main" val="8523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5098-D0D1-4252-928A-99ED38ABCA9F}"/>
              </a:ext>
            </a:extLst>
          </p:cNvPr>
          <p:cNvSpPr>
            <a:spLocks noGrp="1"/>
          </p:cNvSpPr>
          <p:nvPr>
            <p:ph type="title"/>
          </p:nvPr>
        </p:nvSpPr>
        <p:spPr/>
        <p:txBody>
          <a:bodyPr/>
          <a:lstStyle/>
          <a:p>
            <a:r>
              <a:rPr lang="de-DE" dirty="0"/>
              <a:t>And now... Practice!</a:t>
            </a:r>
            <a:endParaRPr lang="en-GB" dirty="0"/>
          </a:p>
        </p:txBody>
      </p:sp>
      <p:sp>
        <p:nvSpPr>
          <p:cNvPr id="3" name="Content Placeholder 2">
            <a:extLst>
              <a:ext uri="{FF2B5EF4-FFF2-40B4-BE49-F238E27FC236}">
                <a16:creationId xmlns:a16="http://schemas.microsoft.com/office/drawing/2014/main" id="{46B91D0E-46A4-4B0C-8A06-C5C085A820D0}"/>
              </a:ext>
            </a:extLst>
          </p:cNvPr>
          <p:cNvSpPr>
            <a:spLocks noGrp="1"/>
          </p:cNvSpPr>
          <p:nvPr>
            <p:ph idx="1"/>
          </p:nvPr>
        </p:nvSpPr>
        <p:spPr/>
        <p:txBody>
          <a:bodyPr/>
          <a:lstStyle/>
          <a:p>
            <a:r>
              <a:rPr lang="en-GB" dirty="0"/>
              <a:t>Student Exams Performance dataset</a:t>
            </a:r>
          </a:p>
          <a:p>
            <a:r>
              <a:rPr lang="en-GB" dirty="0"/>
              <a:t>You will create a report with</a:t>
            </a:r>
          </a:p>
          <a:p>
            <a:pPr lvl="1"/>
            <a:r>
              <a:rPr lang="en-GB" dirty="0"/>
              <a:t>Text</a:t>
            </a:r>
          </a:p>
          <a:p>
            <a:pPr lvl="1"/>
            <a:r>
              <a:rPr lang="en-GB" dirty="0"/>
              <a:t>Code</a:t>
            </a:r>
          </a:p>
          <a:p>
            <a:pPr lvl="1"/>
            <a:r>
              <a:rPr lang="en-GB" dirty="0"/>
              <a:t>Images</a:t>
            </a:r>
          </a:p>
          <a:p>
            <a:pPr lvl="1"/>
            <a:r>
              <a:rPr lang="en-GB" dirty="0"/>
              <a:t>Plots</a:t>
            </a:r>
          </a:p>
          <a:p>
            <a:pPr lvl="1"/>
            <a:r>
              <a:rPr lang="en-GB" dirty="0"/>
              <a:t>References</a:t>
            </a:r>
          </a:p>
          <a:p>
            <a:pPr lvl="1"/>
            <a:endParaRPr lang="en-GB" dirty="0"/>
          </a:p>
          <a:p>
            <a:r>
              <a:rPr lang="en-GB" dirty="0"/>
              <a:t>and produce a pdf from it</a:t>
            </a:r>
          </a:p>
        </p:txBody>
      </p:sp>
    </p:spTree>
    <p:extLst>
      <p:ext uri="{BB962C8B-B14F-4D97-AF65-F5344CB8AC3E}">
        <p14:creationId xmlns:p14="http://schemas.microsoft.com/office/powerpoint/2010/main" val="36669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6028-D692-4476-A5E1-5A6C20B50A33}"/>
              </a:ext>
            </a:extLst>
          </p:cNvPr>
          <p:cNvSpPr>
            <a:spLocks noGrp="1"/>
          </p:cNvSpPr>
          <p:nvPr>
            <p:ph type="title"/>
          </p:nvPr>
        </p:nvSpPr>
        <p:spPr/>
        <p:txBody>
          <a:bodyPr/>
          <a:lstStyle/>
          <a:p>
            <a:r>
              <a:rPr lang="en-GB" dirty="0"/>
              <a:t>R Markdown</a:t>
            </a:r>
          </a:p>
        </p:txBody>
      </p:sp>
      <p:sp>
        <p:nvSpPr>
          <p:cNvPr id="3" name="Content Placeholder 2">
            <a:extLst>
              <a:ext uri="{FF2B5EF4-FFF2-40B4-BE49-F238E27FC236}">
                <a16:creationId xmlns:a16="http://schemas.microsoft.com/office/drawing/2014/main" id="{14862177-35DA-4983-AEC1-D200A0797DCB}"/>
              </a:ext>
            </a:extLst>
          </p:cNvPr>
          <p:cNvSpPr>
            <a:spLocks noGrp="1"/>
          </p:cNvSpPr>
          <p:nvPr>
            <p:ph idx="1"/>
          </p:nvPr>
        </p:nvSpPr>
        <p:spPr/>
        <p:txBody>
          <a:bodyPr>
            <a:normAutofit fontScale="92500" lnSpcReduction="20000"/>
          </a:bodyPr>
          <a:lstStyle/>
          <a:p>
            <a:pPr marL="0" indent="0">
              <a:buNone/>
            </a:pPr>
            <a:r>
              <a:rPr lang="en-GB" dirty="0"/>
              <a:t>R Markdown is a tool we use to create</a:t>
            </a:r>
          </a:p>
          <a:p>
            <a:pPr rtl="0" eaLnBrk="1" latinLnBrk="0" hangingPunct="1"/>
            <a:r>
              <a:rPr lang="en-GB" dirty="0"/>
              <a:t>efficient reports</a:t>
            </a:r>
          </a:p>
          <a:p>
            <a:pPr rtl="0" eaLnBrk="1" latinLnBrk="0" hangingPunct="1"/>
            <a:r>
              <a:rPr lang="en-GB" dirty="0"/>
              <a:t>summarize analyses</a:t>
            </a:r>
          </a:p>
          <a:p>
            <a:pPr rtl="0" eaLnBrk="1" latinLnBrk="0" hangingPunct="1"/>
            <a:r>
              <a:rPr lang="en-GB" dirty="0"/>
              <a:t>communicate results</a:t>
            </a:r>
          </a:p>
          <a:p>
            <a:pPr marL="0" indent="0">
              <a:buNone/>
            </a:pPr>
            <a:endParaRPr lang="en-GB" dirty="0"/>
          </a:p>
          <a:p>
            <a:pPr marL="0" indent="0">
              <a:buNone/>
            </a:pPr>
            <a:r>
              <a:rPr lang="en-GB" dirty="0"/>
              <a:t>it can produce</a:t>
            </a:r>
          </a:p>
          <a:p>
            <a:pPr rtl="0" eaLnBrk="1" latinLnBrk="0" hangingPunct="1"/>
            <a:r>
              <a:rPr lang="en-GB" dirty="0"/>
              <a:t>HTML documents</a:t>
            </a:r>
          </a:p>
          <a:p>
            <a:pPr rtl="0" eaLnBrk="1" latinLnBrk="0" hangingPunct="1"/>
            <a:r>
              <a:rPr lang="en-GB" dirty="0"/>
              <a:t>PDF documents</a:t>
            </a:r>
          </a:p>
          <a:p>
            <a:pPr rtl="0" eaLnBrk="1" latinLnBrk="0" hangingPunct="1"/>
            <a:r>
              <a:rPr lang="en-GB" dirty="0"/>
              <a:t>presentations (such as this one!)</a:t>
            </a:r>
          </a:p>
          <a:p>
            <a:pPr marL="0" indent="0">
              <a:buNone/>
              <a:defRPr/>
            </a:pPr>
            <a:endParaRPr lang="en-GB" dirty="0"/>
          </a:p>
          <a:p>
            <a:pPr marL="0" indent="0">
              <a:buNone/>
              <a:defRPr/>
            </a:pPr>
            <a:r>
              <a:rPr lang="en-GB" dirty="0"/>
              <a:t>R Markdown ensures that the results are reproducible</a:t>
            </a:r>
          </a:p>
        </p:txBody>
      </p:sp>
    </p:spTree>
    <p:extLst>
      <p:ext uri="{BB962C8B-B14F-4D97-AF65-F5344CB8AC3E}">
        <p14:creationId xmlns:p14="http://schemas.microsoft.com/office/powerpoint/2010/main" val="28179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ext, application&#10;&#10;Description automatically generated">
            <a:extLst>
              <a:ext uri="{FF2B5EF4-FFF2-40B4-BE49-F238E27FC236}">
                <a16:creationId xmlns:a16="http://schemas.microsoft.com/office/drawing/2014/main" id="{58776E16-B541-4808-809F-08C0312863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72333" y="2206635"/>
            <a:ext cx="2555590" cy="2846371"/>
          </a:xfrm>
        </p:spPr>
      </p:pic>
      <p:pic>
        <p:nvPicPr>
          <p:cNvPr id="11" name="Picture 10" descr="Table&#10;&#10;Description automatically generated">
            <a:extLst>
              <a:ext uri="{FF2B5EF4-FFF2-40B4-BE49-F238E27FC236}">
                <a16:creationId xmlns:a16="http://schemas.microsoft.com/office/drawing/2014/main" id="{F9FC5070-7933-4787-9B1D-6904FE0451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231" y="675017"/>
            <a:ext cx="3563331" cy="1772816"/>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C3FA9F3A-8213-43E4-9956-8F0927900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7145" y="2536811"/>
            <a:ext cx="2455355" cy="2186018"/>
          </a:xfrm>
          <a:prstGeom prst="rect">
            <a:avLst/>
          </a:prstGeom>
        </p:spPr>
      </p:pic>
      <p:sp>
        <p:nvSpPr>
          <p:cNvPr id="15" name="Arrow: Left-Right 14">
            <a:extLst>
              <a:ext uri="{FF2B5EF4-FFF2-40B4-BE49-F238E27FC236}">
                <a16:creationId xmlns:a16="http://schemas.microsoft.com/office/drawing/2014/main" id="{6417CAA9-A693-41BD-A4DF-97F203D28E36}"/>
              </a:ext>
            </a:extLst>
          </p:cNvPr>
          <p:cNvSpPr/>
          <p:nvPr/>
        </p:nvSpPr>
        <p:spPr>
          <a:xfrm>
            <a:off x="5774561" y="2903456"/>
            <a:ext cx="1307216" cy="354082"/>
          </a:xfrm>
          <a:prstGeom prst="leftRightArrow">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dirty="0"/>
          </a:p>
        </p:txBody>
      </p:sp>
      <p:sp>
        <p:nvSpPr>
          <p:cNvPr id="17" name="Lightning Bolt 16">
            <a:extLst>
              <a:ext uri="{FF2B5EF4-FFF2-40B4-BE49-F238E27FC236}">
                <a16:creationId xmlns:a16="http://schemas.microsoft.com/office/drawing/2014/main" id="{DF0D754E-423E-45EF-845A-EEFD2C3D233E}"/>
              </a:ext>
            </a:extLst>
          </p:cNvPr>
          <p:cNvSpPr/>
          <p:nvPr/>
        </p:nvSpPr>
        <p:spPr>
          <a:xfrm rot="3559330">
            <a:off x="6133677" y="2769381"/>
            <a:ext cx="651574" cy="622232"/>
          </a:xfrm>
          <a:prstGeom prst="lightningBolt">
            <a:avLst/>
          </a:prstGeom>
        </p:spPr>
        <p:style>
          <a:lnRef idx="2">
            <a:schemeClr val="accent4">
              <a:shade val="50000"/>
            </a:schemeClr>
          </a:lnRef>
          <a:fillRef idx="1001">
            <a:schemeClr val="lt2"/>
          </a:fillRef>
          <a:effectRef idx="0">
            <a:schemeClr val="accent4"/>
          </a:effectRef>
          <a:fontRef idx="minor">
            <a:schemeClr val="lt1"/>
          </a:fontRef>
        </p:style>
        <p:txBody>
          <a:bodyPr rtlCol="0" anchor="ctr"/>
          <a:lstStyle/>
          <a:p>
            <a:pPr algn="ctr"/>
            <a:endParaRPr lang="en-GB" dirty="0"/>
          </a:p>
        </p:txBody>
      </p:sp>
      <p:pic>
        <p:nvPicPr>
          <p:cNvPr id="19" name="Picture 18" descr="Icon&#10;&#10;Description automatically generated">
            <a:extLst>
              <a:ext uri="{FF2B5EF4-FFF2-40B4-BE49-F238E27FC236}">
                <a16:creationId xmlns:a16="http://schemas.microsoft.com/office/drawing/2014/main" id="{9CC8E870-8E2E-473A-99EA-33377A1FBF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9545" y="4609708"/>
            <a:ext cx="1710726" cy="1710726"/>
          </a:xfrm>
          <a:prstGeom prst="rect">
            <a:avLst/>
          </a:prstGeom>
        </p:spPr>
      </p:pic>
    </p:spTree>
    <p:extLst>
      <p:ext uri="{BB962C8B-B14F-4D97-AF65-F5344CB8AC3E}">
        <p14:creationId xmlns:p14="http://schemas.microsoft.com/office/powerpoint/2010/main" val="426877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a:xfrm>
            <a:off x="2152650" y="365127"/>
            <a:ext cx="7886700" cy="1325563"/>
          </a:xfrm>
        </p:spPr>
        <p:txBody>
          <a:bodyPr>
            <a:normAutofit/>
          </a:bodyPr>
          <a:lstStyle/>
          <a:p>
            <a:pPr algn="l"/>
            <a:r>
              <a:rPr lang="en-GB" dirty="0"/>
              <a:t>With R markdown results are always reproducible</a:t>
            </a:r>
          </a:p>
        </p:txBody>
      </p:sp>
      <p:pic>
        <p:nvPicPr>
          <p:cNvPr id="5" name="Content Placeholder 4" descr="A group of people sitting at a table&#10;&#10;Description automatically generated with low confidence">
            <a:extLst>
              <a:ext uri="{FF2B5EF4-FFF2-40B4-BE49-F238E27FC236}">
                <a16:creationId xmlns:a16="http://schemas.microsoft.com/office/drawing/2014/main" id="{A92C9CE5-B434-42A4-97C8-B1E37B12F9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4582" y="2066569"/>
            <a:ext cx="5402836" cy="3649093"/>
          </a:xfrm>
        </p:spPr>
      </p:pic>
    </p:spTree>
    <p:extLst>
      <p:ext uri="{BB962C8B-B14F-4D97-AF65-F5344CB8AC3E}">
        <p14:creationId xmlns:p14="http://schemas.microsoft.com/office/powerpoint/2010/main" val="11763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R markdown elements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a:blip r:embed="rId3"/>
          <a:stretch>
            <a:fillRect/>
          </a:stretch>
        </p:blipFill>
        <p:spPr>
          <a:xfrm>
            <a:off x="838200" y="1815353"/>
            <a:ext cx="6665212" cy="4371881"/>
          </a:xfrm>
          <a:prstGeom prst="rect">
            <a:avLst/>
          </a:prstGeom>
        </p:spPr>
      </p:pic>
      <p:sp>
        <p:nvSpPr>
          <p:cNvPr id="9" name="TextBox 8">
            <a:extLst>
              <a:ext uri="{FF2B5EF4-FFF2-40B4-BE49-F238E27FC236}">
                <a16:creationId xmlns:a16="http://schemas.microsoft.com/office/drawing/2014/main" id="{D877B72C-2D62-4A04-9638-98B731B2D35E}"/>
              </a:ext>
            </a:extLst>
          </p:cNvPr>
          <p:cNvSpPr txBox="1"/>
          <p:nvPr/>
        </p:nvSpPr>
        <p:spPr>
          <a:xfrm>
            <a:off x="9809018" y="1858425"/>
            <a:ext cx="1787236" cy="369332"/>
          </a:xfrm>
          <a:prstGeom prst="rect">
            <a:avLst/>
          </a:prstGeom>
          <a:noFill/>
        </p:spPr>
        <p:txBody>
          <a:bodyPr wrap="square" rtlCol="0">
            <a:spAutoFit/>
          </a:bodyPr>
          <a:lstStyle/>
          <a:p>
            <a:r>
              <a:rPr lang="de-DE" dirty="0"/>
              <a:t>YAML</a:t>
            </a:r>
            <a:endParaRPr lang="en-GB" dirty="0"/>
          </a:p>
        </p:txBody>
      </p:sp>
      <p:sp>
        <p:nvSpPr>
          <p:cNvPr id="10" name="TextBox 9">
            <a:extLst>
              <a:ext uri="{FF2B5EF4-FFF2-40B4-BE49-F238E27FC236}">
                <a16:creationId xmlns:a16="http://schemas.microsoft.com/office/drawing/2014/main" id="{CDD8ADF8-16AD-451B-9E99-1AB77EEBE520}"/>
              </a:ext>
            </a:extLst>
          </p:cNvPr>
          <p:cNvSpPr txBox="1"/>
          <p:nvPr/>
        </p:nvSpPr>
        <p:spPr>
          <a:xfrm>
            <a:off x="9809018" y="3048000"/>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9809018" y="4336473"/>
            <a:ext cx="900546" cy="381000"/>
          </a:xfrm>
          <a:prstGeom prst="rect">
            <a:avLst/>
          </a:prstGeom>
          <a:noFill/>
        </p:spPr>
        <p:txBody>
          <a:bodyPr wrap="square" rtlCol="0">
            <a:spAutoFit/>
          </a:bodyPr>
          <a:lstStyle/>
          <a:p>
            <a:r>
              <a:rPr lang="de-DE" dirty="0"/>
              <a:t>text</a:t>
            </a:r>
            <a:endParaRPr lang="en-GB" dirty="0"/>
          </a:p>
        </p:txBody>
      </p:sp>
      <p:cxnSp>
        <p:nvCxnSpPr>
          <p:cNvPr id="15" name="Connector: Elbow 14">
            <a:extLst>
              <a:ext uri="{FF2B5EF4-FFF2-40B4-BE49-F238E27FC236}">
                <a16:creationId xmlns:a16="http://schemas.microsoft.com/office/drawing/2014/main" id="{37FE0840-9FE6-4A89-A9D4-E7D8EBC0B662}"/>
              </a:ext>
            </a:extLst>
          </p:cNvPr>
          <p:cNvCxnSpPr>
            <a:endCxn id="10" idx="1"/>
          </p:cNvCxnSpPr>
          <p:nvPr/>
        </p:nvCxnSpPr>
        <p:spPr>
          <a:xfrm>
            <a:off x="7606145" y="2687782"/>
            <a:ext cx="2202873" cy="550718"/>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7606145" y="3238500"/>
            <a:ext cx="2202873" cy="127245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BA04EF0-D07D-4A6B-9B94-2A8BFE4ADF7D}"/>
              </a:ext>
            </a:extLst>
          </p:cNvPr>
          <p:cNvCxnSpPr/>
          <p:nvPr/>
        </p:nvCxnSpPr>
        <p:spPr>
          <a:xfrm>
            <a:off x="7503412" y="2043091"/>
            <a:ext cx="219477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26544C6-7FFA-49F6-8093-5E4005C6E4EF}"/>
              </a:ext>
            </a:extLst>
          </p:cNvPr>
          <p:cNvSpPr/>
          <p:nvPr/>
        </p:nvSpPr>
        <p:spPr>
          <a:xfrm>
            <a:off x="374073" y="1690691"/>
            <a:ext cx="7227742" cy="58014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3" name="Rectangle 22">
            <a:extLst>
              <a:ext uri="{FF2B5EF4-FFF2-40B4-BE49-F238E27FC236}">
                <a16:creationId xmlns:a16="http://schemas.microsoft.com/office/drawing/2014/main" id="{DDC63A89-2139-4044-BE4C-AE562726081B}"/>
              </a:ext>
            </a:extLst>
          </p:cNvPr>
          <p:cNvSpPr/>
          <p:nvPr/>
        </p:nvSpPr>
        <p:spPr>
          <a:xfrm>
            <a:off x="374073" y="2395494"/>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4" name="Rectangle 23">
            <a:extLst>
              <a:ext uri="{FF2B5EF4-FFF2-40B4-BE49-F238E27FC236}">
                <a16:creationId xmlns:a16="http://schemas.microsoft.com/office/drawing/2014/main" id="{E4E8A015-AF0B-4E55-8F1D-61EA6E1E636D}"/>
              </a:ext>
            </a:extLst>
          </p:cNvPr>
          <p:cNvSpPr/>
          <p:nvPr/>
        </p:nvSpPr>
        <p:spPr>
          <a:xfrm>
            <a:off x="374073" y="4235592"/>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374073" y="5230087"/>
            <a:ext cx="7232072"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stCxn id="26" idx="3"/>
            <a:endCxn id="10" idx="1"/>
          </p:cNvCxnSpPr>
          <p:nvPr/>
        </p:nvCxnSpPr>
        <p:spPr>
          <a:xfrm flipV="1">
            <a:off x="7606145" y="3238500"/>
            <a:ext cx="2202873" cy="2266946"/>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374073" y="2999576"/>
            <a:ext cx="7232072" cy="1162849"/>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369743" y="4823658"/>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369743" y="5834169"/>
            <a:ext cx="7232072" cy="349278"/>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stCxn id="32" idx="3"/>
            <a:endCxn id="11" idx="1"/>
          </p:cNvCxnSpPr>
          <p:nvPr/>
        </p:nvCxnSpPr>
        <p:spPr>
          <a:xfrm>
            <a:off x="7606145" y="3581001"/>
            <a:ext cx="2202873" cy="945972"/>
          </a:xfrm>
          <a:prstGeom prst="bentConnector3">
            <a:avLst>
              <a:gd name="adj1" fmla="val 6686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7601815" y="4526973"/>
            <a:ext cx="2207203" cy="1481835"/>
          </a:xfrm>
          <a:prstGeom prst="bentConnector3">
            <a:avLst>
              <a:gd name="adj1" fmla="val 6683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p:cNvCxnSpPr>
          <p:nvPr/>
        </p:nvCxnSpPr>
        <p:spPr>
          <a:xfrm flipV="1">
            <a:off x="7601815" y="4531735"/>
            <a:ext cx="2202873" cy="466562"/>
          </a:xfrm>
          <a:prstGeom prst="bentConnector3">
            <a:avLst>
              <a:gd name="adj1" fmla="val 6729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41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2" grpId="0" animBg="1"/>
      <p:bldP spid="23" grpId="0" animBg="1"/>
      <p:bldP spid="24" grpId="0" animBg="1"/>
      <p:bldP spid="26"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YAML</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3"/>
          <a:srcRect r="61025" b="86730"/>
          <a:stretch/>
        </p:blipFill>
        <p:spPr>
          <a:xfrm>
            <a:off x="519546" y="1635248"/>
            <a:ext cx="4068000" cy="908464"/>
          </a:xfrm>
          <a:prstGeom prst="rect">
            <a:avLst/>
          </a:prstGeom>
        </p:spPr>
      </p:pic>
      <p:sp>
        <p:nvSpPr>
          <p:cNvPr id="2" name="TextBox 1">
            <a:extLst>
              <a:ext uri="{FF2B5EF4-FFF2-40B4-BE49-F238E27FC236}">
                <a16:creationId xmlns:a16="http://schemas.microsoft.com/office/drawing/2014/main" id="{3361E557-ECA4-4F20-9553-FF62D86ECD49}"/>
              </a:ext>
            </a:extLst>
          </p:cNvPr>
          <p:cNvSpPr txBox="1"/>
          <p:nvPr/>
        </p:nvSpPr>
        <p:spPr>
          <a:xfrm>
            <a:off x="4668984" y="337418"/>
            <a:ext cx="7411445" cy="5909310"/>
          </a:xfrm>
          <a:prstGeom prst="rect">
            <a:avLst/>
          </a:prstGeom>
          <a:solidFill>
            <a:srgbClr val="FFFFFF"/>
          </a:solidFill>
        </p:spPr>
        <p:txBody>
          <a:bodyPr wrap="square" rtlCol="0">
            <a:spAutoFit/>
          </a:bodyPr>
          <a:lstStyle/>
          <a:p>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title</a:t>
            </a:r>
            <a:r>
              <a:rPr lang="en-GB" sz="1400" dirty="0">
                <a:latin typeface="Calibri" panose="020F0502020204030204" pitchFamily="34" charset="0"/>
                <a:cs typeface="Calibri" panose="020F0502020204030204" pitchFamily="34" charset="0"/>
              </a:rPr>
              <a:t>: Are shifts between points of view challenging for readers?</a:t>
            </a:r>
          </a:p>
          <a:p>
            <a:r>
              <a:rPr lang="en-GB" sz="1400" dirty="0">
                <a:solidFill>
                  <a:schemeClr val="accent5">
                    <a:lumMod val="75000"/>
                  </a:schemeClr>
                </a:solidFill>
                <a:latin typeface="Calibri" panose="020F0502020204030204" pitchFamily="34" charset="0"/>
                <a:cs typeface="Calibri" panose="020F0502020204030204" pitchFamily="34" charset="0"/>
              </a:rPr>
              <a:t>subtitle</a:t>
            </a:r>
            <a:r>
              <a:rPr lang="en-GB" sz="1400" dirty="0">
                <a:latin typeface="Calibri" panose="020F0502020204030204" pitchFamily="34" charset="0"/>
                <a:cs typeface="Calibri" panose="020F0502020204030204" pitchFamily="34" charset="0"/>
              </a:rPr>
              <a:t>: An examination of readers' eye movements in response to Woolf's _To the Lighthouse_ and _Mrs Dalloway_</a:t>
            </a:r>
          </a:p>
          <a:p>
            <a:r>
              <a:rPr lang="en-GB" sz="1400" dirty="0">
                <a:solidFill>
                  <a:schemeClr val="accent5">
                    <a:lumMod val="75000"/>
                  </a:schemeClr>
                </a:solidFill>
                <a:latin typeface="Calibri" panose="020F0502020204030204" pitchFamily="34" charset="0"/>
                <a:cs typeface="Calibri" panose="020F0502020204030204" pitchFamily="34" charset="0"/>
              </a:rPr>
              <a:t>author</a:t>
            </a:r>
            <a:r>
              <a:rPr lang="en-GB" sz="1400" dirty="0">
                <a:latin typeface="Calibri" panose="020F0502020204030204" pitchFamily="34" charset="0"/>
                <a:cs typeface="Calibri" panose="020F0502020204030204" pitchFamily="34" charset="0"/>
              </a:rPr>
              <a:t>: "Giulia Grisot, Kathy Conklin, Violeta </a:t>
            </a:r>
            <a:r>
              <a:rPr lang="en-GB" sz="1400" dirty="0" err="1">
                <a:latin typeface="Calibri" panose="020F0502020204030204" pitchFamily="34" charset="0"/>
                <a:cs typeface="Calibri" panose="020F0502020204030204" pitchFamily="34" charset="0"/>
              </a:rPr>
              <a:t>Sotirova</a:t>
            </a:r>
            <a:r>
              <a:rPr lang="en-GB" sz="1400" dirty="0">
                <a:latin typeface="Calibri" panose="020F0502020204030204" pitchFamily="34" charset="0"/>
                <a:cs typeface="Calibri" panose="020F0502020204030204" pitchFamily="34" charset="0"/>
              </a:rPr>
              <a:t>"</a:t>
            </a:r>
          </a:p>
          <a:p>
            <a:r>
              <a:rPr lang="en-GB" sz="1400" dirty="0">
                <a:solidFill>
                  <a:schemeClr val="accent5">
                    <a:lumMod val="75000"/>
                  </a:schemeClr>
                </a:solidFill>
                <a:latin typeface="Calibri" panose="020F0502020204030204" pitchFamily="34" charset="0"/>
                <a:cs typeface="Calibri" panose="020F0502020204030204" pitchFamily="34" charset="0"/>
              </a:rPr>
              <a:t>institute</a:t>
            </a:r>
            <a:r>
              <a:rPr lang="en-GB" sz="1400" dirty="0">
                <a:latin typeface="Calibri" panose="020F0502020204030204" pitchFamily="34" charset="0"/>
                <a:cs typeface="Calibri" panose="020F0502020204030204" pitchFamily="34" charset="0"/>
              </a:rPr>
              <a:t>: "The University of Nottingham"</a:t>
            </a:r>
          </a:p>
          <a:p>
            <a:r>
              <a:rPr lang="en-GB" sz="1400" dirty="0">
                <a:solidFill>
                  <a:schemeClr val="accent5">
                    <a:lumMod val="75000"/>
                  </a:schemeClr>
                </a:solidFill>
                <a:latin typeface="Calibri" panose="020F0502020204030204" pitchFamily="34" charset="0"/>
                <a:cs typeface="Calibri" panose="020F0502020204030204" pitchFamily="34" charset="0"/>
              </a:rPr>
              <a:t>date</a:t>
            </a:r>
            <a:r>
              <a:rPr lang="en-GB" sz="1400" dirty="0">
                <a:latin typeface="Calibri" panose="020F0502020204030204" pitchFamily="34" charset="0"/>
                <a:cs typeface="Calibri" panose="020F0502020204030204" pitchFamily="34" charset="0"/>
              </a:rPr>
              <a:t>: 2019</a:t>
            </a:r>
          </a:p>
          <a:p>
            <a:r>
              <a:rPr lang="en-GB" sz="1400" dirty="0">
                <a:solidFill>
                  <a:schemeClr val="accent5">
                    <a:lumMod val="75000"/>
                  </a:schemeClr>
                </a:solidFill>
                <a:latin typeface="Calibri" panose="020F0502020204030204" pitchFamily="34" charset="0"/>
                <a:cs typeface="Calibri" panose="020F0502020204030204" pitchFamily="34" charset="0"/>
              </a:rPr>
              <a:t>output</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html_notebook</a:t>
            </a:r>
            <a:r>
              <a:rPr lang="en-GB"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fig_caption</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force_captions</a:t>
            </a:r>
            <a:r>
              <a:rPr lang="en-GB" sz="1400" dirty="0">
                <a:latin typeface="Calibri" panose="020F0502020204030204" pitchFamily="34" charset="0"/>
                <a:cs typeface="Calibri" panose="020F0502020204030204" pitchFamily="34" charset="0"/>
              </a:rPr>
              <a:t>: yes</a:t>
            </a:r>
          </a:p>
          <a:p>
            <a:r>
              <a:rPr lang="en-GB" sz="1400" dirty="0">
                <a:latin typeface="Calibri" panose="020F0502020204030204" pitchFamily="34" charset="0"/>
                <a:cs typeface="Calibri" panose="020F0502020204030204" pitchFamily="34" charset="0"/>
              </a:rPr>
              <a:t>    #highlight: </a:t>
            </a:r>
            <a:r>
              <a:rPr lang="en-GB" sz="1400" dirty="0" err="1">
                <a:latin typeface="Calibri" panose="020F0502020204030204" pitchFamily="34" charset="0"/>
                <a:cs typeface="Calibri" panose="020F0502020204030204" pitchFamily="34" charset="0"/>
              </a:rPr>
              <a:t>pygments</a:t>
            </a:r>
            <a:endParaRPr lang="en-GB" sz="1400" dirty="0">
              <a:latin typeface="Calibri" panose="020F0502020204030204" pitchFamily="34" charset="0"/>
              <a:cs typeface="Calibri" panose="020F0502020204030204" pitchFamily="34" charset="0"/>
            </a:endParaRP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number_sections</a:t>
            </a:r>
            <a:r>
              <a:rPr lang="en-GB" sz="1400" dirty="0">
                <a:latin typeface="Calibri" panose="020F0502020204030204" pitchFamily="34" charset="0"/>
                <a:cs typeface="Calibri" panose="020F0502020204030204" pitchFamily="34" charset="0"/>
              </a:rPr>
              <a:t>: false</a:t>
            </a:r>
          </a:p>
          <a:p>
            <a:r>
              <a:rPr lang="en-GB" sz="1400" dirty="0">
                <a:latin typeface="Calibri" panose="020F0502020204030204" pitchFamily="34" charset="0"/>
                <a:cs typeface="Calibri" panose="020F0502020204030204" pitchFamily="34" charset="0"/>
              </a:rPr>
              <a:t>    theme: readable</a:t>
            </a:r>
          </a:p>
          <a:p>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sage-</a:t>
            </a:r>
            <a:r>
              <a:rPr lang="en-GB" sz="1400" dirty="0" err="1">
                <a:latin typeface="Calibri" panose="020F0502020204030204" pitchFamily="34" charset="0"/>
                <a:cs typeface="Calibri" panose="020F0502020204030204" pitchFamily="34" charset="0"/>
              </a:rPr>
              <a:t>harvard.csl</a:t>
            </a:r>
            <a:endParaRPr lang="en-GB" sz="1400" dirty="0">
              <a:latin typeface="Calibri" panose="020F0502020204030204" pitchFamily="34" charset="0"/>
              <a:cs typeface="Calibri" panose="020F0502020204030204" pitchFamily="34" charset="0"/>
            </a:endParaRPr>
          </a:p>
          <a:p>
            <a:r>
              <a:rPr lang="en-GB" sz="1400" dirty="0" err="1">
                <a:solidFill>
                  <a:schemeClr val="accent5">
                    <a:lumMod val="75000"/>
                  </a:schemeClr>
                </a:solidFill>
                <a:latin typeface="Calibri" panose="020F0502020204030204" pitchFamily="34" charset="0"/>
                <a:cs typeface="Calibri" panose="020F0502020204030204" pitchFamily="34" charset="0"/>
              </a:rPr>
              <a:t>csl</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apa.csl</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bibliography</a:t>
            </a:r>
            <a:r>
              <a:rPr lang="en-GB" sz="1400" dirty="0">
                <a:latin typeface="Calibri" panose="020F0502020204030204" pitchFamily="34" charset="0"/>
                <a:cs typeface="Calibri" panose="020F0502020204030204" pitchFamily="34" charset="0"/>
              </a:rPr>
              <a:t>: </a:t>
            </a:r>
            <a:r>
              <a:rPr lang="en-GB" sz="1400" dirty="0" err="1">
                <a:latin typeface="Calibri" panose="020F0502020204030204" pitchFamily="34" charset="0"/>
                <a:cs typeface="Calibri" panose="020F0502020204030204" pitchFamily="34" charset="0"/>
              </a:rPr>
              <a:t>library.bib</a:t>
            </a:r>
            <a:endParaRPr lang="en-GB" sz="1400" dirty="0">
              <a:latin typeface="Calibri" panose="020F0502020204030204" pitchFamily="34" charset="0"/>
              <a:cs typeface="Calibri" panose="020F0502020204030204" pitchFamily="34" charset="0"/>
            </a:endParaRPr>
          </a:p>
          <a:p>
            <a:r>
              <a:rPr lang="en-GB" sz="1400" dirty="0">
                <a:solidFill>
                  <a:schemeClr val="accent5">
                    <a:lumMod val="75000"/>
                  </a:schemeClr>
                </a:solidFill>
                <a:latin typeface="Calibri" panose="020F0502020204030204" pitchFamily="34" charset="0"/>
                <a:cs typeface="Calibri" panose="020F0502020204030204" pitchFamily="34" charset="0"/>
              </a:rPr>
              <a:t>link-citations</a:t>
            </a:r>
            <a:r>
              <a:rPr lang="en-GB" sz="1400" dirty="0">
                <a:latin typeface="Calibri" panose="020F0502020204030204" pitchFamily="34" charset="0"/>
                <a:cs typeface="Calibri" panose="020F0502020204030204" pitchFamily="34" charset="0"/>
              </a:rPr>
              <a:t>: yes</a:t>
            </a:r>
          </a:p>
          <a:p>
            <a:r>
              <a:rPr lang="en-GB" sz="1400" dirty="0" err="1">
                <a:solidFill>
                  <a:schemeClr val="accent5">
                    <a:lumMod val="75000"/>
                  </a:schemeClr>
                </a:solidFill>
                <a:latin typeface="Calibri" panose="020F0502020204030204" pitchFamily="34" charset="0"/>
                <a:cs typeface="Calibri" panose="020F0502020204030204" pitchFamily="34" charset="0"/>
              </a:rPr>
              <a:t>nocite</a:t>
            </a:r>
            <a:r>
              <a:rPr lang="en-GB" sz="1400" dirty="0">
                <a:solidFill>
                  <a:schemeClr val="accent5">
                    <a:lumMod val="75000"/>
                  </a:schemeClr>
                </a:solidFill>
                <a:latin typeface="Calibri" panose="020F0502020204030204" pitchFamily="34" charset="0"/>
                <a:cs typeface="Calibri" panose="020F0502020204030204" pitchFamily="34" charset="0"/>
              </a:rPr>
              <a:t>: | </a:t>
            </a:r>
          </a:p>
          <a:p>
            <a:r>
              <a:rPr lang="en-GB" sz="1400" dirty="0">
                <a:latin typeface="Calibri" panose="020F0502020204030204" pitchFamily="34" charset="0"/>
                <a:cs typeface="Calibri" panose="020F0502020204030204" pitchFamily="34" charset="0"/>
              </a:rPr>
              <a:t>  @Grisot2018</a:t>
            </a:r>
          </a:p>
          <a:p>
            <a:r>
              <a:rPr lang="en-GB" sz="1400" dirty="0">
                <a:solidFill>
                  <a:schemeClr val="accent5">
                    <a:lumMod val="75000"/>
                  </a:schemeClr>
                </a:solidFill>
                <a:latin typeface="Calibri" panose="020F0502020204030204" pitchFamily="34" charset="0"/>
                <a:cs typeface="Calibri" panose="020F0502020204030204" pitchFamily="34" charset="0"/>
              </a:rPr>
              <a:t>abstract: |</a:t>
            </a:r>
          </a:p>
          <a:p>
            <a:r>
              <a:rPr lang="en-GB" sz="1400" dirty="0">
                <a:latin typeface="Calibri" panose="020F0502020204030204" pitchFamily="34" charset="0"/>
                <a:cs typeface="Calibri" panose="020F0502020204030204" pitchFamily="34" charset="0"/>
              </a:rPr>
              <a:t>  The emergence of empirical approaches within stylistics has increased interest in how literary texts are processed by readers. Techniques of speech and thought representation represent an area ripe for empirical investigation in this respect, especially when they cause interpretative ambiguities. Previous studies have focused on how point of view is identified during reading, and a few recent studies have investigated how readers respond to</a:t>
            </a:r>
          </a:p>
          <a:p>
            <a:r>
              <a:rPr lang="en-GB" sz="1400" dirty="0">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E7463591-63D1-4FE0-A5DF-87C46D4E75E4}"/>
              </a:ext>
            </a:extLst>
          </p:cNvPr>
          <p:cNvSpPr txBox="1"/>
          <p:nvPr/>
        </p:nvSpPr>
        <p:spPr>
          <a:xfrm>
            <a:off x="519546" y="2887579"/>
            <a:ext cx="3787759" cy="646331"/>
          </a:xfrm>
          <a:prstGeom prst="rect">
            <a:avLst/>
          </a:prstGeom>
          <a:noFill/>
        </p:spPr>
        <p:txBody>
          <a:bodyPr wrap="square" rtlCol="0">
            <a:spAutoFit/>
          </a:bodyPr>
          <a:lstStyle/>
          <a:p>
            <a:pPr marL="285750" indent="-285750">
              <a:buFont typeface="Arial" panose="020B0604020202020204" pitchFamily="34" charset="0"/>
              <a:buChar char="•"/>
            </a:pPr>
            <a:r>
              <a:rPr lang="en-GB" dirty="0"/>
              <a:t>Embedded between “- - -”</a:t>
            </a:r>
          </a:p>
          <a:p>
            <a:pPr marL="285750" indent="-285750">
              <a:buFont typeface="Arial" panose="020B0604020202020204" pitchFamily="34" charset="0"/>
              <a:buChar char="•"/>
            </a:pPr>
            <a:r>
              <a:rPr lang="en-GB" dirty="0"/>
              <a:t>Sensitive to spacing</a:t>
            </a:r>
          </a:p>
        </p:txBody>
      </p:sp>
    </p:spTree>
    <p:extLst>
      <p:ext uri="{BB962C8B-B14F-4D97-AF65-F5344CB8AC3E}">
        <p14:creationId xmlns:p14="http://schemas.microsoft.com/office/powerpoint/2010/main" val="12481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9ADAB0-8021-49C9-9E27-983956A46A18}"/>
              </a:ext>
            </a:extLst>
          </p:cNvPr>
          <p:cNvSpPr>
            <a:spLocks noGrp="1"/>
          </p:cNvSpPr>
          <p:nvPr>
            <p:ph type="title"/>
          </p:nvPr>
        </p:nvSpPr>
        <p:spPr/>
        <p:txBody>
          <a:bodyPr>
            <a:normAutofit/>
          </a:bodyPr>
          <a:lstStyle/>
          <a:p>
            <a:pPr algn="l"/>
            <a:r>
              <a:rPr lang="en-GB" dirty="0"/>
              <a:t>Text and chunks</a:t>
            </a:r>
          </a:p>
        </p:txBody>
      </p:sp>
      <p:pic>
        <p:nvPicPr>
          <p:cNvPr id="7" name="Picture 6">
            <a:extLst>
              <a:ext uri="{FF2B5EF4-FFF2-40B4-BE49-F238E27FC236}">
                <a16:creationId xmlns:a16="http://schemas.microsoft.com/office/drawing/2014/main" id="{D78EA2E9-E93F-46C3-BEBC-B973CA57B795}"/>
              </a:ext>
            </a:extLst>
          </p:cNvPr>
          <p:cNvPicPr>
            <a:picLocks noChangeAspect="1"/>
          </p:cNvPicPr>
          <p:nvPr/>
        </p:nvPicPr>
        <p:blipFill rotWithShape="1">
          <a:blip r:embed="rId3"/>
          <a:srcRect t="24497"/>
          <a:stretch/>
        </p:blipFill>
        <p:spPr>
          <a:xfrm>
            <a:off x="838199" y="1515980"/>
            <a:ext cx="9432247" cy="4671254"/>
          </a:xfrm>
          <a:prstGeom prst="rect">
            <a:avLst/>
          </a:prstGeom>
        </p:spPr>
      </p:pic>
      <p:sp>
        <p:nvSpPr>
          <p:cNvPr id="10" name="TextBox 9">
            <a:extLst>
              <a:ext uri="{FF2B5EF4-FFF2-40B4-BE49-F238E27FC236}">
                <a16:creationId xmlns:a16="http://schemas.microsoft.com/office/drawing/2014/main" id="{CDD8ADF8-16AD-451B-9E99-1AB77EEBE520}"/>
              </a:ext>
            </a:extLst>
          </p:cNvPr>
          <p:cNvSpPr txBox="1"/>
          <p:nvPr/>
        </p:nvSpPr>
        <p:spPr>
          <a:xfrm>
            <a:off x="11540471" y="1862638"/>
            <a:ext cx="1544782" cy="381000"/>
          </a:xfrm>
          <a:prstGeom prst="rect">
            <a:avLst/>
          </a:prstGeom>
          <a:noFill/>
        </p:spPr>
        <p:txBody>
          <a:bodyPr wrap="square" rtlCol="0">
            <a:spAutoFit/>
          </a:bodyPr>
          <a:lstStyle/>
          <a:p>
            <a:r>
              <a:rPr lang="de-DE" dirty="0"/>
              <a:t>code</a:t>
            </a:r>
            <a:endParaRPr lang="en-GB" dirty="0"/>
          </a:p>
        </p:txBody>
      </p:sp>
      <p:sp>
        <p:nvSpPr>
          <p:cNvPr id="11" name="TextBox 10">
            <a:extLst>
              <a:ext uri="{FF2B5EF4-FFF2-40B4-BE49-F238E27FC236}">
                <a16:creationId xmlns:a16="http://schemas.microsoft.com/office/drawing/2014/main" id="{617CAC5B-3E2D-496D-9E53-1A312CF86F79}"/>
              </a:ext>
            </a:extLst>
          </p:cNvPr>
          <p:cNvSpPr txBox="1"/>
          <p:nvPr/>
        </p:nvSpPr>
        <p:spPr>
          <a:xfrm>
            <a:off x="11540471" y="4346421"/>
            <a:ext cx="900546" cy="381000"/>
          </a:xfrm>
          <a:prstGeom prst="rect">
            <a:avLst/>
          </a:prstGeom>
          <a:noFill/>
        </p:spPr>
        <p:txBody>
          <a:bodyPr wrap="square" rtlCol="0">
            <a:spAutoFit/>
          </a:bodyPr>
          <a:lstStyle/>
          <a:p>
            <a:r>
              <a:rPr lang="de-DE" dirty="0"/>
              <a:t>text</a:t>
            </a:r>
            <a:endParaRPr lang="en-GB" dirty="0"/>
          </a:p>
        </p:txBody>
      </p:sp>
      <p:cxnSp>
        <p:nvCxnSpPr>
          <p:cNvPr id="17" name="Connector: Elbow 16">
            <a:extLst>
              <a:ext uri="{FF2B5EF4-FFF2-40B4-BE49-F238E27FC236}">
                <a16:creationId xmlns:a16="http://schemas.microsoft.com/office/drawing/2014/main" id="{03795710-D68B-4873-9A87-BF2669BA671C}"/>
              </a:ext>
            </a:extLst>
          </p:cNvPr>
          <p:cNvCxnSpPr>
            <a:cxnSpLocks/>
            <a:stCxn id="24" idx="3"/>
            <a:endCxn id="10" idx="1"/>
          </p:cNvCxnSpPr>
          <p:nvPr/>
        </p:nvCxnSpPr>
        <p:spPr>
          <a:xfrm flipV="1">
            <a:off x="10709561" y="2053138"/>
            <a:ext cx="830910" cy="1778096"/>
          </a:xfrm>
          <a:prstGeom prst="bentConnector3">
            <a:avLst>
              <a:gd name="adj1" fmla="val 3262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4E8A015-AF0B-4E55-8F1D-61EA6E1E636D}"/>
              </a:ext>
            </a:extLst>
          </p:cNvPr>
          <p:cNvSpPr/>
          <p:nvPr/>
        </p:nvSpPr>
        <p:spPr>
          <a:xfrm>
            <a:off x="554545" y="3555875"/>
            <a:ext cx="10155016" cy="5507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sp>
        <p:nvSpPr>
          <p:cNvPr id="26" name="Rectangle 25">
            <a:extLst>
              <a:ext uri="{FF2B5EF4-FFF2-40B4-BE49-F238E27FC236}">
                <a16:creationId xmlns:a16="http://schemas.microsoft.com/office/drawing/2014/main" id="{C5EB1363-3DF2-45F4-9955-101C853447B3}"/>
              </a:ext>
            </a:extLst>
          </p:cNvPr>
          <p:cNvSpPr/>
          <p:nvPr/>
        </p:nvSpPr>
        <p:spPr>
          <a:xfrm>
            <a:off x="566611" y="4956273"/>
            <a:ext cx="10155017" cy="68024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2"/>
                </a:solidFill>
              </a:ln>
              <a:noFill/>
            </a:endParaRPr>
          </a:p>
        </p:txBody>
      </p:sp>
      <p:cxnSp>
        <p:nvCxnSpPr>
          <p:cNvPr id="31" name="Connector: Elbow 30">
            <a:extLst>
              <a:ext uri="{FF2B5EF4-FFF2-40B4-BE49-F238E27FC236}">
                <a16:creationId xmlns:a16="http://schemas.microsoft.com/office/drawing/2014/main" id="{8AE93129-13AE-49CD-83A7-CD7DF13F3607}"/>
              </a:ext>
            </a:extLst>
          </p:cNvPr>
          <p:cNvCxnSpPr>
            <a:cxnSpLocks/>
            <a:stCxn id="26" idx="3"/>
            <a:endCxn id="10" idx="1"/>
          </p:cNvCxnSpPr>
          <p:nvPr/>
        </p:nvCxnSpPr>
        <p:spPr>
          <a:xfrm flipV="1">
            <a:off x="10721628" y="2053138"/>
            <a:ext cx="818843" cy="3243257"/>
          </a:xfrm>
          <a:prstGeom prst="bentConnector3">
            <a:avLst>
              <a:gd name="adj1" fmla="val 30900"/>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4E93C4-EA4F-41F1-A627-38DBA039B285}"/>
              </a:ext>
            </a:extLst>
          </p:cNvPr>
          <p:cNvSpPr/>
          <p:nvPr/>
        </p:nvSpPr>
        <p:spPr>
          <a:xfrm>
            <a:off x="554545" y="1515979"/>
            <a:ext cx="10155017" cy="1913021"/>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62C4490C-9091-4F58-BB2E-32E6F0CC7D12}"/>
              </a:ext>
            </a:extLst>
          </p:cNvPr>
          <p:cNvSpPr/>
          <p:nvPr/>
        </p:nvSpPr>
        <p:spPr>
          <a:xfrm>
            <a:off x="554545" y="5684247"/>
            <a:ext cx="10142951" cy="550717"/>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84708A99-8FDE-4679-BCE8-A38437D6C021}"/>
              </a:ext>
            </a:extLst>
          </p:cNvPr>
          <p:cNvSpPr/>
          <p:nvPr/>
        </p:nvSpPr>
        <p:spPr>
          <a:xfrm>
            <a:off x="566611" y="4186325"/>
            <a:ext cx="10155015" cy="701193"/>
          </a:xfrm>
          <a:prstGeom prst="rect">
            <a:avLst/>
          </a:pr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Connector: Elbow 37">
            <a:extLst>
              <a:ext uri="{FF2B5EF4-FFF2-40B4-BE49-F238E27FC236}">
                <a16:creationId xmlns:a16="http://schemas.microsoft.com/office/drawing/2014/main" id="{33F3DAFA-00A8-4BAF-AD35-A0D3F133D47B}"/>
              </a:ext>
            </a:extLst>
          </p:cNvPr>
          <p:cNvCxnSpPr>
            <a:cxnSpLocks/>
            <a:stCxn id="32" idx="3"/>
            <a:endCxn id="11" idx="1"/>
          </p:cNvCxnSpPr>
          <p:nvPr/>
        </p:nvCxnSpPr>
        <p:spPr>
          <a:xfrm>
            <a:off x="10709562" y="2472490"/>
            <a:ext cx="830909" cy="206443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BF5F40B-C384-4B94-BC18-BDE2B5358F2C}"/>
              </a:ext>
            </a:extLst>
          </p:cNvPr>
          <p:cNvCxnSpPr>
            <a:cxnSpLocks/>
            <a:stCxn id="34" idx="3"/>
            <a:endCxn id="11" idx="1"/>
          </p:cNvCxnSpPr>
          <p:nvPr/>
        </p:nvCxnSpPr>
        <p:spPr>
          <a:xfrm flipV="1">
            <a:off x="10721626" y="4536921"/>
            <a:ext cx="818845" cy="1"/>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8987F92-30B5-4FC9-98D4-B2E32EEA080E}"/>
              </a:ext>
            </a:extLst>
          </p:cNvPr>
          <p:cNvCxnSpPr>
            <a:cxnSpLocks/>
            <a:stCxn id="33" idx="3"/>
            <a:endCxn id="11" idx="1"/>
          </p:cNvCxnSpPr>
          <p:nvPr/>
        </p:nvCxnSpPr>
        <p:spPr>
          <a:xfrm flipV="1">
            <a:off x="10697496" y="4536921"/>
            <a:ext cx="842975" cy="1422685"/>
          </a:xfrm>
          <a:prstGeom prst="bent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57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4" grpId="0" animBg="1"/>
      <p:bldP spid="26"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pic>
        <p:nvPicPr>
          <p:cNvPr id="5" name="Content Placeholder 4">
            <a:extLst>
              <a:ext uri="{FF2B5EF4-FFF2-40B4-BE49-F238E27FC236}">
                <a16:creationId xmlns:a16="http://schemas.microsoft.com/office/drawing/2014/main" id="{D0C6A33C-6E83-4A7A-846E-F4AEECFEAA0A}"/>
              </a:ext>
            </a:extLst>
          </p:cNvPr>
          <p:cNvPicPr>
            <a:picLocks noGrp="1" noChangeAspect="1"/>
          </p:cNvPicPr>
          <p:nvPr>
            <p:ph idx="1"/>
          </p:nvPr>
        </p:nvPicPr>
        <p:blipFill>
          <a:blip r:embed="rId3"/>
          <a:stretch>
            <a:fillRect/>
          </a:stretch>
        </p:blipFill>
        <p:spPr>
          <a:xfrm>
            <a:off x="838200" y="2067130"/>
            <a:ext cx="7128000" cy="1340838"/>
          </a:xfrm>
        </p:spPr>
      </p:pic>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Headings</a:t>
            </a:r>
          </a:p>
        </p:txBody>
      </p:sp>
      <p:sp>
        <p:nvSpPr>
          <p:cNvPr id="12" name="Title 1">
            <a:extLst>
              <a:ext uri="{FF2B5EF4-FFF2-40B4-BE49-F238E27FC236}">
                <a16:creationId xmlns:a16="http://schemas.microsoft.com/office/drawing/2014/main" id="{C764F501-EE06-452C-B49F-C7829CDEBB44}"/>
              </a:ext>
            </a:extLst>
          </p:cNvPr>
          <p:cNvSpPr txBox="1">
            <a:spLocks/>
          </p:cNvSpPr>
          <p:nvPr/>
        </p:nvSpPr>
        <p:spPr>
          <a:xfrm>
            <a:off x="838200" y="3724856"/>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Sentences</a:t>
            </a:r>
          </a:p>
        </p:txBody>
      </p:sp>
      <p:pic>
        <p:nvPicPr>
          <p:cNvPr id="14" name="Picture 13">
            <a:extLst>
              <a:ext uri="{FF2B5EF4-FFF2-40B4-BE49-F238E27FC236}">
                <a16:creationId xmlns:a16="http://schemas.microsoft.com/office/drawing/2014/main" id="{230D20DA-2CD5-4FBC-9CA5-863FF70BF2B2}"/>
              </a:ext>
            </a:extLst>
          </p:cNvPr>
          <p:cNvPicPr>
            <a:picLocks noChangeAspect="1"/>
          </p:cNvPicPr>
          <p:nvPr/>
        </p:nvPicPr>
        <p:blipFill>
          <a:blip r:embed="rId4"/>
          <a:stretch>
            <a:fillRect/>
          </a:stretch>
        </p:blipFill>
        <p:spPr>
          <a:xfrm>
            <a:off x="838200" y="4153337"/>
            <a:ext cx="10764000" cy="2237335"/>
          </a:xfrm>
          <a:prstGeom prst="rect">
            <a:avLst/>
          </a:prstGeom>
        </p:spPr>
      </p:pic>
      <p:sp>
        <p:nvSpPr>
          <p:cNvPr id="16" name="Rectangle 15">
            <a:extLst>
              <a:ext uri="{FF2B5EF4-FFF2-40B4-BE49-F238E27FC236}">
                <a16:creationId xmlns:a16="http://schemas.microsoft.com/office/drawing/2014/main" id="{F417265C-0E1A-47F5-A4DA-FCD8173113FE}"/>
              </a:ext>
            </a:extLst>
          </p:cNvPr>
          <p:cNvSpPr/>
          <p:nvPr/>
        </p:nvSpPr>
        <p:spPr>
          <a:xfrm>
            <a:off x="372978" y="4073396"/>
            <a:ext cx="4908884" cy="689575"/>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5C0F67F-22F1-435B-A7B3-3A8CF2798442}"/>
              </a:ext>
            </a:extLst>
          </p:cNvPr>
          <p:cNvSpPr/>
          <p:nvPr/>
        </p:nvSpPr>
        <p:spPr>
          <a:xfrm>
            <a:off x="5398167" y="4073396"/>
            <a:ext cx="6296528" cy="34478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325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8565A-9FF5-4EE7-80C0-121E2650374C}"/>
              </a:ext>
            </a:extLst>
          </p:cNvPr>
          <p:cNvSpPr>
            <a:spLocks noGrp="1"/>
          </p:cNvSpPr>
          <p:nvPr>
            <p:ph type="title"/>
          </p:nvPr>
        </p:nvSpPr>
        <p:spPr/>
        <p:txBody>
          <a:bodyPr/>
          <a:lstStyle/>
          <a:p>
            <a:r>
              <a:rPr lang="en-GB" dirty="0"/>
              <a:t>Text format</a:t>
            </a:r>
          </a:p>
        </p:txBody>
      </p:sp>
      <p:sp>
        <p:nvSpPr>
          <p:cNvPr id="10" name="Title 1">
            <a:extLst>
              <a:ext uri="{FF2B5EF4-FFF2-40B4-BE49-F238E27FC236}">
                <a16:creationId xmlns:a16="http://schemas.microsoft.com/office/drawing/2014/main" id="{F6A75FE8-5D6D-4665-8495-298C9B71F35B}"/>
              </a:ext>
            </a:extLst>
          </p:cNvPr>
          <p:cNvSpPr txBox="1">
            <a:spLocks/>
          </p:cNvSpPr>
          <p:nvPr/>
        </p:nvSpPr>
        <p:spPr>
          <a:xfrm>
            <a:off x="838200" y="1690690"/>
            <a:ext cx="10515600" cy="37644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r>
              <a:rPr lang="en-GB" dirty="0"/>
              <a:t>Text format</a:t>
            </a:r>
          </a:p>
        </p:txBody>
      </p:sp>
      <p:pic>
        <p:nvPicPr>
          <p:cNvPr id="7" name="Content Placeholder 6">
            <a:extLst>
              <a:ext uri="{FF2B5EF4-FFF2-40B4-BE49-F238E27FC236}">
                <a16:creationId xmlns:a16="http://schemas.microsoft.com/office/drawing/2014/main" id="{FD7BD457-EF91-4412-9871-8DC7C0F6F70B}"/>
              </a:ext>
            </a:extLst>
          </p:cNvPr>
          <p:cNvPicPr>
            <a:picLocks noGrp="1" noChangeAspect="1"/>
          </p:cNvPicPr>
          <p:nvPr>
            <p:ph idx="1"/>
          </p:nvPr>
        </p:nvPicPr>
        <p:blipFill>
          <a:blip r:embed="rId3"/>
          <a:stretch>
            <a:fillRect/>
          </a:stretch>
        </p:blipFill>
        <p:spPr>
          <a:xfrm>
            <a:off x="838200" y="2284407"/>
            <a:ext cx="5785617" cy="1463692"/>
          </a:xfrm>
        </p:spPr>
      </p:pic>
      <p:pic>
        <p:nvPicPr>
          <p:cNvPr id="13" name="Picture 12">
            <a:extLst>
              <a:ext uri="{FF2B5EF4-FFF2-40B4-BE49-F238E27FC236}">
                <a16:creationId xmlns:a16="http://schemas.microsoft.com/office/drawing/2014/main" id="{0846A924-4915-45E2-A36A-7E12D1B0B2E1}"/>
              </a:ext>
            </a:extLst>
          </p:cNvPr>
          <p:cNvPicPr>
            <a:picLocks noChangeAspect="1"/>
          </p:cNvPicPr>
          <p:nvPr/>
        </p:nvPicPr>
        <p:blipFill rotWithShape="1">
          <a:blip r:embed="rId4"/>
          <a:srcRect l="-87" t="-2341" r="33136" b="71505"/>
          <a:stretch/>
        </p:blipFill>
        <p:spPr>
          <a:xfrm>
            <a:off x="958514" y="4078705"/>
            <a:ext cx="9196139" cy="880394"/>
          </a:xfrm>
          <a:prstGeom prst="rect">
            <a:avLst/>
          </a:prstGeom>
        </p:spPr>
      </p:pic>
      <p:sp>
        <p:nvSpPr>
          <p:cNvPr id="8" name="Rectangle 7">
            <a:extLst>
              <a:ext uri="{FF2B5EF4-FFF2-40B4-BE49-F238E27FC236}">
                <a16:creationId xmlns:a16="http://schemas.microsoft.com/office/drawing/2014/main" id="{29AA17BD-FE5B-456A-8312-3F0BDBA652BE}"/>
              </a:ext>
            </a:extLst>
          </p:cNvPr>
          <p:cNvSpPr/>
          <p:nvPr/>
        </p:nvSpPr>
        <p:spPr>
          <a:xfrm>
            <a:off x="1383632" y="4319337"/>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8904FE7-A43A-401E-A4E4-DCE4DE6D1858}"/>
              </a:ext>
            </a:extLst>
          </p:cNvPr>
          <p:cNvSpPr/>
          <p:nvPr/>
        </p:nvSpPr>
        <p:spPr>
          <a:xfrm>
            <a:off x="7070558" y="4098758"/>
            <a:ext cx="2177715" cy="3729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444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theme/theme1.xml><?xml version="1.0" encoding="utf-8"?>
<a:theme xmlns:a="http://schemas.openxmlformats.org/drawingml/2006/main" name="Rladies-like">
  <a:themeElements>
    <a:clrScheme name="Rladies-like">
      <a:dk1>
        <a:srgbClr val="000000"/>
      </a:dk1>
      <a:lt1>
        <a:srgbClr val="F2F2F2"/>
      </a:lt1>
      <a:dk2>
        <a:srgbClr val="73376C"/>
      </a:dk2>
      <a:lt2>
        <a:srgbClr val="F2F2F2"/>
      </a:lt2>
      <a:accent1>
        <a:srgbClr val="262626"/>
      </a:accent1>
      <a:accent2>
        <a:srgbClr val="C55A11"/>
      </a:accent2>
      <a:accent3>
        <a:srgbClr val="A5A5A5"/>
      </a:accent3>
      <a:accent4>
        <a:srgbClr val="BF9000"/>
      </a:accent4>
      <a:accent5>
        <a:srgbClr val="034A90"/>
      </a:accent5>
      <a:accent6>
        <a:srgbClr val="538135"/>
      </a:accent6>
      <a:hlink>
        <a:srgbClr val="8EAADB"/>
      </a:hlink>
      <a:folHlink>
        <a:srgbClr val="8EAADB"/>
      </a:folHlink>
    </a:clrScheme>
    <a:fontScheme name="Rladies-like">
      <a:majorFont>
        <a:latin typeface="Franklin Gothic Book"/>
        <a:ea typeface=""/>
        <a:cs typeface=""/>
      </a:majorFont>
      <a:minorFont>
        <a:latin typeface="Franklin Gothi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ladies-like" id="{281A227B-BBE6-49E8-8E07-4768602D9DA5}" vid="{3EDADFAB-B27D-4E33-BF82-BEDF1A5AE1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Rladies-like</Template>
  <TotalTime>630</TotalTime>
  <Words>1487</Words>
  <Application>Microsoft Office PowerPoint</Application>
  <PresentationFormat>Widescreen</PresentationFormat>
  <Paragraphs>142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Studio-Feixen-Sans</vt:lpstr>
      <vt:lpstr>Arial</vt:lpstr>
      <vt:lpstr>Calibri</vt:lpstr>
      <vt:lpstr>Franklin Gothic Book</vt:lpstr>
      <vt:lpstr>Rladies-like</vt:lpstr>
      <vt:lpstr>Data wrangling &amp; reproducible reports with tidyverse and R-Markdown  Introduction to R-Markdown</vt:lpstr>
      <vt:lpstr>R Markdown</vt:lpstr>
      <vt:lpstr>PowerPoint Presentation</vt:lpstr>
      <vt:lpstr>With R markdown results are always reproducible</vt:lpstr>
      <vt:lpstr>R markdown elements</vt:lpstr>
      <vt:lpstr>YAML</vt:lpstr>
      <vt:lpstr>Text and chunks</vt:lpstr>
      <vt:lpstr>Text format</vt:lpstr>
      <vt:lpstr>Text format</vt:lpstr>
      <vt:lpstr>Including images and links</vt:lpstr>
      <vt:lpstr>Date</vt:lpstr>
      <vt:lpstr>Knit</vt:lpstr>
      <vt:lpstr>And now...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Giulia Grisot</dc:creator>
  <cp:lastModifiedBy>Giulia Grisot</cp:lastModifiedBy>
  <cp:revision>24</cp:revision>
  <dcterms:created xsi:type="dcterms:W3CDTF">2021-02-18T08:56:38Z</dcterms:created>
  <dcterms:modified xsi:type="dcterms:W3CDTF">2021-02-21T10:17:43Z</dcterms:modified>
</cp:coreProperties>
</file>