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267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6" autoAdjust="0"/>
    <p:restoredTop sz="94660"/>
  </p:normalViewPr>
  <p:slideViewPr>
    <p:cSldViewPr>
      <p:cViewPr varScale="1">
        <p:scale>
          <a:sx n="87" d="100"/>
          <a:sy n="87" d="100"/>
        </p:scale>
        <p:origin x="48" y="38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4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409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3/31/2017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Advanced Topics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604888"/>
          </a:xfrm>
        </p:spPr>
        <p:txBody>
          <a:bodyPr/>
          <a:lstStyle/>
          <a:p>
            <a:r>
              <a:rPr lang="en-US" dirty="0"/>
              <a:t>Methods, Arrays, Lists, Dictionaries, Strings,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3068960"/>
            <a:ext cx="8938472" cy="2764335"/>
          </a:xfrm>
        </p:spPr>
        <p:txBody>
          <a:bodyPr/>
          <a:lstStyle/>
          <a:p>
            <a:r>
              <a:rPr lang="en-US" dirty="0"/>
              <a:t>Objects and Instances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980728"/>
            <a:ext cx="6015929" cy="30963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5860" y="116632"/>
            <a:ext cx="10360501" cy="661888"/>
          </a:xfrm>
        </p:spPr>
        <p:txBody>
          <a:bodyPr/>
          <a:lstStyle/>
          <a:p>
            <a:r>
              <a:rPr lang="en-US" dirty="0"/>
              <a:t>Objects and Instances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899461"/>
            <a:ext cx="10657184" cy="56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Instances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 </a:t>
            </a:r>
            <a:r>
              <a:rPr lang="en-US" b="1" dirty="0">
                <a:solidFill>
                  <a:schemeClr val="accent1"/>
                </a:solidFill>
              </a:rPr>
              <a:t>object</a:t>
            </a:r>
            <a:r>
              <a:rPr lang="en-US" dirty="0"/>
              <a:t> is a component of a program that knows how to perform certain actions and how to interact with other elements of the program.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 are the basic units of object-oriented programming</a:t>
            </a:r>
          </a:p>
          <a:p>
            <a:pPr>
              <a:lnSpc>
                <a:spcPct val="100000"/>
              </a:lnSpc>
            </a:pPr>
            <a:r>
              <a:rPr lang="en-US" dirty="0"/>
              <a:t>Code in object-oriented programming is organized around </a:t>
            </a: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Once you have your </a:t>
            </a: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, they can interact with each other to make something happen. 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9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Instances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1"/>
                </a:solidFill>
              </a:rPr>
              <a:t>object</a:t>
            </a:r>
            <a:r>
              <a:rPr lang="en-US" dirty="0"/>
              <a:t> is a concrete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of a particular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Creating an object from a class is called </a:t>
            </a:r>
            <a:r>
              <a:rPr lang="en-US" dirty="0">
                <a:solidFill>
                  <a:schemeClr val="accent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US" dirty="0"/>
              <a:t>Objects have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of values associated to their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Objects have </a:t>
            </a:r>
            <a:r>
              <a:rPr lang="en-US" dirty="0">
                <a:solidFill>
                  <a:schemeClr val="accent1"/>
                </a:solidFill>
              </a:rPr>
              <a:t>behavior</a:t>
            </a:r>
          </a:p>
          <a:p>
            <a:pPr lvl="1"/>
            <a:r>
              <a:rPr lang="en-US" dirty="0"/>
              <a:t>Set of methods to manipulate it’s state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5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861048"/>
            <a:ext cx="4608512" cy="1617144"/>
          </a:xfrm>
        </p:spPr>
        <p:txBody>
          <a:bodyPr/>
          <a:lstStyle/>
          <a:p>
            <a:r>
              <a:rPr lang="en-US" dirty="0"/>
              <a:t>Static and Non-Static classes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476672"/>
            <a:ext cx="3960440" cy="39604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60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and Static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Fields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can 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(or object members)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(or class members)</a:t>
            </a:r>
          </a:p>
          <a:p>
            <a:pPr>
              <a:lnSpc>
                <a:spcPct val="100000"/>
              </a:lnSpc>
            </a:pPr>
            <a:r>
              <a:rPr lang="en-US" dirty="0"/>
              <a:t>Instance members are specific for each object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different dogs have different name</a:t>
            </a:r>
          </a:p>
          <a:p>
            <a:pPr>
              <a:lnSpc>
                <a:spcPct val="100000"/>
              </a:lnSpc>
            </a:pPr>
            <a:r>
              <a:rPr lang="en-US" dirty="0"/>
              <a:t>Static members are common for all instances of a class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DateTime.MinValue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is shared between all instances of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DateTime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41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and Static Members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 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name of the </a:t>
            </a:r>
            <a:r>
              <a:rPr lang="en-US" dirty="0">
                <a:solidFill>
                  <a:schemeClr val="accent1"/>
                </a:solidFill>
              </a:rPr>
              <a:t>instance</a:t>
            </a:r>
            <a:r>
              <a:rPr lang="en-US" dirty="0"/>
              <a:t>, followed by the name of the member (field or property), separated by dot ("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")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Accessing </a:t>
            </a:r>
            <a:r>
              <a:rPr lang="en-US" dirty="0">
                <a:solidFill>
                  <a:schemeClr val="accent1"/>
                </a:solidFill>
              </a:rPr>
              <a:t>static</a:t>
            </a:r>
            <a:r>
              <a:rPr lang="en-US" dirty="0"/>
              <a:t> 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name of the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, followed by the name of the member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313781" y="3213557"/>
            <a:ext cx="7561263" cy="430887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&lt;instance_name&gt;.&lt;member_name&gt;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8235" y="5085184"/>
            <a:ext cx="7561263" cy="430887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&lt;class_name&gt;.&lt;member_name&gt;</a:t>
            </a:r>
          </a:p>
        </p:txBody>
      </p:sp>
    </p:spTree>
    <p:extLst>
      <p:ext uri="{BB962C8B-B14F-4D97-AF65-F5344CB8AC3E}">
        <p14:creationId xmlns:p14="http://schemas.microsoft.com/office/powerpoint/2010/main" val="19490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Instances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83" y="2132856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Arrays, Lists, Dictionaries, Extension methods</a:t>
            </a:r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48680"/>
            <a:ext cx="4973293" cy="3729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77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programming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Rounded Rectangle 12"/>
          <p:cNvSpPr/>
          <p:nvPr/>
        </p:nvSpPr>
        <p:spPr>
          <a:xfrm>
            <a:off x="4663058" y="3948743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bg1">
              <a:alpha val="20000"/>
            </a:schemeClr>
          </a:solidFill>
          <a:ln w="12700">
            <a:solidFill>
              <a:schemeClr val="accent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5158308" y="4149968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092512" y="4422455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bg1">
              <a:alpha val="94902"/>
            </a:schemeClr>
          </a:solidFill>
          <a:ln w="1905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660505" y="4085193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chemeClr val="bg1">
              <a:alpha val="94902"/>
            </a:schemeClr>
          </a:solidFill>
          <a:ln w="1905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7642609" y="5268478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chemeClr val="bg1">
              <a:alpha val="94902"/>
            </a:schemeClr>
          </a:solidFill>
          <a:ln w="1905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>
                <a:solidFill>
                  <a:srgbClr val="FFFFFF"/>
                </a:solidFill>
                <a:latin typeface="+mn-lt"/>
              </a:rPr>
            </a:br>
            <a:r>
              <a:rPr lang="en-US" sz="2800" dirty="0">
                <a:solidFill>
                  <a:srgbClr val="FFFFFF"/>
                </a:solidFill>
                <a:latin typeface="+mn-lt"/>
              </a:rPr>
              <a:t>of 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311503"/>
              </p:ext>
            </p:extLst>
          </p:nvPr>
        </p:nvGraphicFramePr>
        <p:xfrm>
          <a:off x="5071387" y="4684954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10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C# building blocks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Classes, fields, properties and methods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Objects and instances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Static and non-static classes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Collections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Arrays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Lists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Dictionaries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Extension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9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index:</a:t>
            </a:r>
          </a:p>
          <a:p>
            <a:endParaRPr lang="bg-BG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218883" y="2204864"/>
            <a:ext cx="7323801" cy="58744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int[] numbers = new int[10];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8883" y="3573016"/>
            <a:ext cx="7323803" cy="95677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for (int i = 0; i &lt; numbers.Length; i++)</a:t>
            </a:r>
          </a:p>
          <a:p>
            <a:r>
              <a:rPr lang="en-US" dirty="0"/>
              <a:t>  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8883" y="5190415"/>
            <a:ext cx="7323801" cy="95677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numbers[7];</a:t>
            </a:r>
          </a:p>
        </p:txBody>
      </p:sp>
    </p:spTree>
    <p:extLst>
      <p:ext uri="{BB962C8B-B14F-4D97-AF65-F5344CB8AC3E}">
        <p14:creationId xmlns:p14="http://schemas.microsoft.com/office/powerpoint/2010/main" val="34184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US" dirty="0"/>
              <a:t>Multidimensional Arrays 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8883" y="1109104"/>
            <a:ext cx="10360501" cy="19432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multidimensional array </a:t>
            </a:r>
            <a:r>
              <a:rPr lang="en-US" dirty="0"/>
              <a:t>(a.k.a. </a:t>
            </a:r>
            <a:r>
              <a:rPr lang="en-US" dirty="0">
                <a:solidFill>
                  <a:schemeClr val="accent1"/>
                </a:solidFill>
              </a:rPr>
              <a:t>matrix</a:t>
            </a:r>
            <a:r>
              <a:rPr lang="en-US" dirty="0"/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an array containing one or more arrays</a:t>
            </a:r>
          </a:p>
          <a:p>
            <a:r>
              <a:rPr lang="en-US" dirty="0"/>
              <a:t>Elements are accessed by double indexing: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arr[index, index]</a:t>
            </a:r>
          </a:p>
          <a:p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4836740" y="3215498"/>
            <a:ext cx="3352800" cy="304800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TextBox 6"/>
          <p:cNvSpPr txBox="1"/>
          <p:nvPr/>
        </p:nvSpPr>
        <p:spPr>
          <a:xfrm>
            <a:off x="5446340" y="3295829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 0        1       2</a:t>
            </a:r>
            <a:endParaRPr lang="bg-BG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010882" y="3817710"/>
            <a:ext cx="381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</a:p>
          <a:p>
            <a:endParaRPr lang="en-US" sz="2500" dirty="0"/>
          </a:p>
          <a:p>
            <a:r>
              <a:rPr lang="en-US" sz="2500" dirty="0"/>
              <a:t>1</a:t>
            </a:r>
          </a:p>
          <a:p>
            <a:endParaRPr lang="en-US" sz="2500" dirty="0"/>
          </a:p>
          <a:p>
            <a:r>
              <a:rPr lang="en-US" sz="2500" dirty="0"/>
              <a:t>2</a:t>
            </a:r>
            <a:endParaRPr lang="bg-BG" sz="25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066341" y="3149278"/>
            <a:ext cx="3070504" cy="1437820"/>
          </a:xfrm>
          <a:prstGeom prst="wedgeRoundRectCallout">
            <a:avLst>
              <a:gd name="adj1" fmla="val 77391"/>
              <a:gd name="adj2" fmla="val 13006"/>
              <a:gd name="adj3" fmla="val 16667"/>
            </a:avLst>
          </a:prstGeom>
          <a:solidFill>
            <a:schemeClr val="bg1">
              <a:alpha val="95000"/>
            </a:schemeClr>
          </a:solidFill>
          <a:ln w="6350">
            <a:solidFill>
              <a:schemeClr val="accent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One main array whose elements are arrays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08845" y="4632095"/>
            <a:ext cx="3070504" cy="1437820"/>
          </a:xfrm>
          <a:prstGeom prst="wedgeRoundRectCallout">
            <a:avLst>
              <a:gd name="adj1" fmla="val -90367"/>
              <a:gd name="adj2" fmla="val -35433"/>
              <a:gd name="adj3" fmla="val 16667"/>
            </a:avLst>
          </a:prstGeom>
          <a:solidFill>
            <a:schemeClr val="bg1">
              <a:alpha val="95000"/>
            </a:schemeClr>
          </a:solidFill>
          <a:ln w="6350">
            <a:solidFill>
              <a:schemeClr val="accent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Each sub-array contains its own elements 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47178"/>
              </p:ext>
            </p:extLst>
          </p:nvPr>
        </p:nvGraphicFramePr>
        <p:xfrm>
          <a:off x="5446340" y="3789040"/>
          <a:ext cx="2133600" cy="207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bg-BG" sz="28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6831141" y="3758776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533941" y="2945715"/>
            <a:ext cx="3429000" cy="1437820"/>
          </a:xfrm>
          <a:prstGeom prst="wedgeRoundRectCallout">
            <a:avLst>
              <a:gd name="adj1" fmla="val -82609"/>
              <a:gd name="adj2" fmla="val 29634"/>
              <a:gd name="adj3" fmla="val 16667"/>
            </a:avLst>
          </a:prstGeom>
          <a:solidFill>
            <a:schemeClr val="bg1">
              <a:alpha val="95000"/>
            </a:schemeClr>
          </a:solidFill>
          <a:ln w="6350">
            <a:solidFill>
              <a:schemeClr val="accent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is in row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0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column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</a:t>
            </a: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i.e.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arr[0, 2]</a:t>
            </a:r>
          </a:p>
        </p:txBody>
      </p:sp>
    </p:spTree>
    <p:extLst>
      <p:ext uri="{BB962C8B-B14F-4D97-AF65-F5344CB8AC3E}">
        <p14:creationId xmlns:p14="http://schemas.microsoft.com/office/powerpoint/2010/main" val="22228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98884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4797152"/>
            <a:ext cx="8938472" cy="1185096"/>
          </a:xfrm>
        </p:spPr>
        <p:txBody>
          <a:bodyPr/>
          <a:lstStyle/>
          <a:p>
            <a:r>
              <a:rPr lang="en-US" dirty="0"/>
              <a:t>Generic Lists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620688"/>
            <a:ext cx="3620856" cy="42484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3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Lists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like </a:t>
            </a:r>
            <a:r>
              <a:rPr lang="en-US" dirty="0">
                <a:solidFill>
                  <a:schemeClr val="accent1"/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Lists in C# are defined through the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is the type of the list, e.g.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or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917948" y="4365104"/>
            <a:ext cx="7001142" cy="1326105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List&lt;int&gt; numbers = new List&lt;int&gt;();</a:t>
            </a:r>
          </a:p>
          <a:p>
            <a:r>
              <a:rPr lang="en-US" dirty="0"/>
              <a:t>numbers.Add(5);</a:t>
            </a:r>
          </a:p>
          <a:p>
            <a:r>
              <a:rPr lang="en-US" dirty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35148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List&lt;T&gt; </a:t>
            </a:r>
            <a:r>
              <a:rPr lang="en-US" dirty="0"/>
              <a:t>stores elements of the specified type and it grows automatically.</a:t>
            </a:r>
          </a:p>
          <a:p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can store multiple null and duplicate elements.</a:t>
            </a:r>
          </a:p>
          <a:p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can be assigned to </a:t>
            </a:r>
            <a:r>
              <a:rPr lang="en-US" b="1" dirty="0" err="1">
                <a:solidFill>
                  <a:schemeClr val="accent1"/>
                </a:solidFill>
              </a:rPr>
              <a:t>IList</a:t>
            </a:r>
            <a:r>
              <a:rPr lang="en-US" b="1" dirty="0">
                <a:solidFill>
                  <a:schemeClr val="accent1"/>
                </a:solidFill>
              </a:rPr>
              <a:t>&lt;T&gt;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accent1"/>
                </a:solidFill>
              </a:rPr>
              <a:t>ICollection</a:t>
            </a:r>
            <a:r>
              <a:rPr lang="en-US" b="1" dirty="0">
                <a:solidFill>
                  <a:schemeClr val="accent1"/>
                </a:solidFill>
              </a:rPr>
              <a:t>&lt;T&gt;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accent1"/>
                </a:solidFill>
              </a:rPr>
              <a:t>IEnumerable</a:t>
            </a:r>
            <a:r>
              <a:rPr lang="en-US" b="1" dirty="0">
                <a:solidFill>
                  <a:schemeClr val="accent1"/>
                </a:solidFill>
              </a:rPr>
              <a:t>&lt;T&gt;</a:t>
            </a:r>
            <a:r>
              <a:rPr lang="en-US" dirty="0"/>
              <a:t> or </a:t>
            </a:r>
            <a:r>
              <a:rPr lang="en-US" b="1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 type of variable. It provides more helper method When assigned to List&lt;T&gt; variable</a:t>
            </a:r>
          </a:p>
          <a:p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can be access using </a:t>
            </a:r>
            <a:r>
              <a:rPr lang="en-US" dirty="0">
                <a:solidFill>
                  <a:schemeClr val="accent1"/>
                </a:solidFill>
              </a:rPr>
              <a:t>indexer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for loop </a:t>
            </a:r>
            <a:r>
              <a:rPr lang="en-US" dirty="0"/>
              <a:t>or </a:t>
            </a:r>
            <a:r>
              <a:rPr lang="en-US" dirty="0" err="1">
                <a:solidFill>
                  <a:schemeClr val="accent1"/>
                </a:solidFill>
              </a:rPr>
              <a:t>foreach</a:t>
            </a:r>
            <a:r>
              <a:rPr lang="en-US" dirty="0"/>
              <a:t> statement.</a:t>
            </a:r>
          </a:p>
          <a:p>
            <a:r>
              <a:rPr lang="en-US" dirty="0">
                <a:solidFill>
                  <a:schemeClr val="accent1"/>
                </a:solidFill>
              </a:rPr>
              <a:t>LINQ</a:t>
            </a:r>
            <a:r>
              <a:rPr lang="en-US" dirty="0"/>
              <a:t> can be use to query </a:t>
            </a:r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collection.</a:t>
            </a:r>
          </a:p>
          <a:p>
            <a:r>
              <a:rPr lang="en-US" dirty="0">
                <a:solidFill>
                  <a:schemeClr val="accent1"/>
                </a:solidFill>
              </a:rPr>
              <a:t>List&lt;T&gt;</a:t>
            </a:r>
            <a:r>
              <a:rPr lang="en-US" dirty="0"/>
              <a:t> is ideal for storing and retrieving large number of elements.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86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2132856"/>
            <a:ext cx="5073352" cy="38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associative array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836712"/>
            <a:ext cx="5408026" cy="37639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180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Dictionary</a:t>
            </a:r>
            <a:r>
              <a:rPr lang="en-US" dirty="0"/>
              <a:t> in C# is same as English dictionary. English dictionary is a collection of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/>
              <a:t> and their </a:t>
            </a:r>
            <a:r>
              <a:rPr lang="en-US" dirty="0">
                <a:solidFill>
                  <a:schemeClr val="accent1"/>
                </a:solidFill>
              </a:rPr>
              <a:t>definitions</a:t>
            </a:r>
            <a:r>
              <a:rPr lang="en-US" dirty="0"/>
              <a:t>. In the same way, the Dictionary in C# is a collection of </a:t>
            </a:r>
            <a:r>
              <a:rPr lang="en-US" dirty="0">
                <a:solidFill>
                  <a:schemeClr val="accent1"/>
                </a:solidFill>
              </a:rPr>
              <a:t>Keys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Values</a:t>
            </a:r>
            <a:r>
              <a:rPr lang="en-US" dirty="0"/>
              <a:t>, where key is like word and value is like definition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Dictionary</a:t>
            </a:r>
            <a:r>
              <a:rPr lang="en-US" dirty="0"/>
              <a:t> stores </a:t>
            </a:r>
            <a:r>
              <a:rPr lang="en-US" dirty="0">
                <a:solidFill>
                  <a:schemeClr val="accent1"/>
                </a:solidFill>
              </a:rPr>
              <a:t>Key-Value</a:t>
            </a:r>
            <a:r>
              <a:rPr lang="en-US" dirty="0"/>
              <a:t> pairs where the </a:t>
            </a:r>
            <a:r>
              <a:rPr lang="en-US" dirty="0">
                <a:solidFill>
                  <a:schemeClr val="accent1"/>
                </a:solidFill>
              </a:rPr>
              <a:t>key must be unique</a:t>
            </a:r>
            <a:r>
              <a:rPr lang="en-US" dirty="0"/>
              <a:t>.</a:t>
            </a:r>
          </a:p>
          <a:p>
            <a:r>
              <a:rPr lang="en-US" dirty="0"/>
              <a:t>Before adding a </a:t>
            </a:r>
            <a:r>
              <a:rPr lang="en-US" dirty="0">
                <a:solidFill>
                  <a:schemeClr val="accent1"/>
                </a:solidFill>
              </a:rPr>
              <a:t>Key-</a:t>
            </a:r>
            <a:r>
              <a:rPr lang="en-US" dirty="0" err="1">
                <a:solidFill>
                  <a:schemeClr val="accent1"/>
                </a:solidFill>
              </a:rPr>
              <a:t>ValuePair</a:t>
            </a:r>
            <a:r>
              <a:rPr lang="en-US" dirty="0"/>
              <a:t> into a dictionary, check that the key does not exist using the </a:t>
            </a:r>
            <a:r>
              <a:rPr lang="en-US" dirty="0" err="1">
                <a:solidFill>
                  <a:schemeClr val="accent1"/>
                </a:solidFill>
              </a:rPr>
              <a:t>ContainsKey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method.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chemeClr val="accent1"/>
                </a:solidFill>
              </a:rPr>
              <a:t>TryGetValue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method to get the value of a key to avoid possible runtime exceptions.</a:t>
            </a:r>
          </a:p>
          <a:p>
            <a:r>
              <a:rPr lang="en-US" dirty="0"/>
              <a:t>Use a </a:t>
            </a:r>
            <a:r>
              <a:rPr lang="en-US" dirty="0" err="1">
                <a:solidFill>
                  <a:schemeClr val="accent1"/>
                </a:solidFill>
              </a:rPr>
              <a:t>foreach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/>
              <a:t> loop to iterate a dictionary.</a:t>
            </a:r>
          </a:p>
          <a:p>
            <a:r>
              <a:rPr lang="en-US" dirty="0"/>
              <a:t>Use dictionary indexer to access individual item.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21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260648"/>
            <a:ext cx="10360501" cy="1223963"/>
          </a:xfrm>
        </p:spPr>
        <p:txBody>
          <a:bodyPr/>
          <a:lstStyle/>
          <a:p>
            <a:r>
              <a:rPr lang="en-US" dirty="0"/>
              <a:t>Dictionaries – major operations</a:t>
            </a:r>
            <a:endParaRPr lang="bg-B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69876" y="1700808"/>
            <a:ext cx="10360501" cy="475252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bg-BG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65820" y="1845936"/>
            <a:ext cx="10153127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Add(TKey,TValue)</a:t>
            </a:r>
            <a:r>
              <a:rPr lang="en-US" dirty="0"/>
              <a:t> – adds an element with the specified key and value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Remove(TKey)</a:t>
            </a:r>
            <a:r>
              <a:rPr lang="en-US" dirty="0"/>
              <a:t> – removes the element by key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get/add/replace of element by key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/>
              <a:t> – returns a collection of the keys</a:t>
            </a:r>
          </a:p>
          <a:p>
            <a:pPr marL="781050" lvl="1" indent="-323850">
              <a:defRPr/>
            </a:pP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dirty="0"/>
              <a:t> – returns a collection of the values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ContainsKey(TKey)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checks whether the dictionary contains given key</a:t>
            </a:r>
          </a:p>
          <a:p>
            <a:pPr marL="781050" lvl="1" indent="-323850">
              <a:defRPr/>
            </a:pP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TryGetValue(TKey,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TValue)</a:t>
            </a:r>
          </a:p>
          <a:p>
            <a:pPr marL="1073150" lvl="2" indent="-323850">
              <a:defRPr/>
            </a:pPr>
            <a:r>
              <a:rPr lang="en-US" dirty="0"/>
              <a:t>If the key is found, returns it in the </a:t>
            </a:r>
            <a:r>
              <a:rPr lang="en-US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TValue</a:t>
            </a:r>
            <a:endParaRPr lang="en-US" dirty="0">
              <a:solidFill>
                <a:schemeClr val="accent1"/>
              </a:solidFill>
            </a:endParaRPr>
          </a:p>
          <a:p>
            <a:pPr marL="1073150" lvl="2" indent="-323850">
              <a:defRPr/>
            </a:pPr>
            <a:r>
              <a:rPr lang="en-US" dirty="0"/>
              <a:t>Otherwise returns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marL="781050" lvl="1" indent="-323850">
              <a:defRPr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437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fields, properties and methods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683758"/>
            <a:ext cx="4308984" cy="32834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664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demo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1988840"/>
            <a:ext cx="4699595" cy="39122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766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4235768"/>
            <a:ext cx="8938472" cy="1257104"/>
          </a:xfrm>
        </p:spPr>
        <p:txBody>
          <a:bodyPr/>
          <a:lstStyle/>
          <a:p>
            <a:r>
              <a:rPr lang="en-US" dirty="0"/>
              <a:t>Extension methods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7" y="5470002"/>
            <a:ext cx="7069519" cy="1220933"/>
          </a:xfrm>
        </p:spPr>
        <p:txBody>
          <a:bodyPr/>
          <a:lstStyle/>
          <a:p>
            <a:r>
              <a:rPr lang="en-US" dirty="0" err="1"/>
              <a:t>System.LINQ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404664"/>
            <a:ext cx="38100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404664"/>
            <a:ext cx="38100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87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LINQ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Familiar language</a:t>
            </a:r>
            <a:r>
              <a:rPr lang="en-US" b="1" dirty="0"/>
              <a:t>: </a:t>
            </a:r>
            <a:r>
              <a:rPr lang="en-US" dirty="0"/>
              <a:t>Developers don’t have to learn a new query language for each type of data source or data format.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Less coding</a:t>
            </a:r>
            <a:r>
              <a:rPr lang="en-US" b="1" dirty="0"/>
              <a:t>: </a:t>
            </a:r>
            <a:r>
              <a:rPr lang="en-US" dirty="0"/>
              <a:t>It reduces the amount of code to be written as compared with a more traditional approach.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Readable code</a:t>
            </a:r>
            <a:r>
              <a:rPr lang="en-US" b="1" dirty="0"/>
              <a:t>: </a:t>
            </a:r>
            <a:r>
              <a:rPr lang="en-US" dirty="0"/>
              <a:t>LINQ makes the code more readable so other developers can easily understand and maintain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Standardized way of querying multiple data sources</a:t>
            </a:r>
            <a:r>
              <a:rPr lang="en-US" b="1" dirty="0"/>
              <a:t>: </a:t>
            </a:r>
            <a:r>
              <a:rPr lang="en-US" dirty="0"/>
              <a:t>The same LINQ syntax can be used to query multiple data sources.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Compile time safety of queries</a:t>
            </a:r>
            <a:r>
              <a:rPr lang="en-US" b="1" dirty="0"/>
              <a:t>: </a:t>
            </a:r>
            <a:r>
              <a:rPr lang="en-US" dirty="0"/>
              <a:t>It provides type checking of objects at compile time.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IntelliSense Support</a:t>
            </a:r>
            <a:r>
              <a:rPr lang="en-US" b="1" dirty="0"/>
              <a:t>: </a:t>
            </a:r>
            <a:r>
              <a:rPr lang="en-US" dirty="0"/>
              <a:t>LINQ provides IntelliSense for generic collections.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Shaping data</a:t>
            </a:r>
            <a:r>
              <a:rPr lang="en-US" b="1" dirty="0"/>
              <a:t>: </a:t>
            </a:r>
            <a:r>
              <a:rPr lang="en-US" dirty="0"/>
              <a:t>You can retrieve data in different shapes.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460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8955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Lambda Expression </a:t>
            </a:r>
            <a:r>
              <a:rPr lang="en-US" dirty="0"/>
              <a:t>is a shorter way of representing anonymous method.</a:t>
            </a:r>
          </a:p>
          <a:p>
            <a:r>
              <a:rPr lang="en-US" dirty="0">
                <a:solidFill>
                  <a:schemeClr val="accent1"/>
                </a:solidFill>
              </a:rPr>
              <a:t>Lambda Expression syntax</a:t>
            </a:r>
            <a:r>
              <a:rPr lang="en-US" dirty="0"/>
              <a:t>: parameters =&gt; body expression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Lambda Expression </a:t>
            </a:r>
            <a:r>
              <a:rPr lang="en-US" dirty="0"/>
              <a:t>can have zero parameter.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29916" y="3429000"/>
            <a:ext cx="5256584" cy="58744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 =&gt; </a:t>
            </a:r>
            <a:r>
              <a:rPr lang="en-US" dirty="0" err="1"/>
              <a:t>s.Age</a:t>
            </a:r>
            <a:r>
              <a:rPr lang="en-US" dirty="0"/>
              <a:t> &gt; 12 &amp;&amp; </a:t>
            </a:r>
            <a:r>
              <a:rPr lang="en-US" dirty="0" err="1"/>
              <a:t>s.Age</a:t>
            </a:r>
            <a:r>
              <a:rPr lang="en-US" dirty="0"/>
              <a:t> &lt; 20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01924" y="5301208"/>
            <a:ext cx="10225136" cy="58744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() =&gt; </a:t>
            </a:r>
            <a:r>
              <a:rPr lang="en-US" dirty="0" err="1"/>
              <a:t>Console.WriteLine</a:t>
            </a:r>
            <a:r>
              <a:rPr lang="en-US" dirty="0"/>
              <a:t>("Parameter less lambda expression")</a:t>
            </a:r>
          </a:p>
        </p:txBody>
      </p:sp>
    </p:spTree>
    <p:extLst>
      <p:ext uri="{BB962C8B-B14F-4D97-AF65-F5344CB8AC3E}">
        <p14:creationId xmlns:p14="http://schemas.microsoft.com/office/powerpoint/2010/main" val="279856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095" y="1124744"/>
            <a:ext cx="11173604" cy="511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Lambda Expression</a:t>
            </a:r>
            <a:r>
              <a:rPr lang="en-US" dirty="0"/>
              <a:t> can have multiple parameters in parenthesis ()</a:t>
            </a:r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Lambda Expression </a:t>
            </a:r>
            <a:r>
              <a:rPr lang="en-US" dirty="0"/>
              <a:t>can have multiple statements in body expression in curly brackets {}.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01924" y="1916832"/>
            <a:ext cx="7200800" cy="587441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(s, </a:t>
            </a:r>
            <a:r>
              <a:rPr lang="en-US" dirty="0" err="1"/>
              <a:t>youngAge</a:t>
            </a:r>
            <a:r>
              <a:rPr lang="en-US" dirty="0"/>
              <a:t>) =&gt; </a:t>
            </a:r>
            <a:r>
              <a:rPr lang="en-US" dirty="0" err="1"/>
              <a:t>s.Age</a:t>
            </a:r>
            <a:r>
              <a:rPr lang="en-US" dirty="0"/>
              <a:t> &gt;= </a:t>
            </a:r>
            <a:r>
              <a:rPr lang="en-US" dirty="0" err="1"/>
              <a:t>youngage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29916" y="4005064"/>
            <a:ext cx="9793088" cy="206476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>
            <a:solidFill>
              <a:schemeClr val="accent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(s, </a:t>
            </a:r>
            <a:r>
              <a:rPr lang="en-US" dirty="0" err="1"/>
              <a:t>youngAge</a:t>
            </a:r>
            <a:r>
              <a:rPr lang="en-US" dirty="0"/>
              <a:t>) =&gt;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(“Multiple statements in the body");</a:t>
            </a:r>
          </a:p>
          <a:p>
            <a:r>
              <a:rPr lang="en-US" dirty="0"/>
              <a:t>  Return </a:t>
            </a:r>
            <a:r>
              <a:rPr lang="en-US" dirty="0" err="1"/>
              <a:t>s.Age</a:t>
            </a:r>
            <a:r>
              <a:rPr lang="en-US" dirty="0"/>
              <a:t> &gt;= </a:t>
            </a:r>
            <a:r>
              <a:rPr lang="en-US" dirty="0" err="1"/>
              <a:t>youngAge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5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80" y="1700808"/>
            <a:ext cx="4505474" cy="45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74" y="1700808"/>
            <a:ext cx="10560270" cy="48738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18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formal definition of 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:</a:t>
            </a:r>
          </a:p>
          <a:p>
            <a:pPr>
              <a:lnSpc>
                <a:spcPts val="4400"/>
              </a:lnSpc>
            </a:pPr>
            <a:endParaRPr lang="en-US" dirty="0"/>
          </a:p>
          <a:p>
            <a:pPr>
              <a:lnSpc>
                <a:spcPts val="4400"/>
              </a:lnSpc>
            </a:pPr>
            <a:endParaRPr lang="en-US" dirty="0"/>
          </a:p>
          <a:p>
            <a:pPr>
              <a:lnSpc>
                <a:spcPts val="4400"/>
              </a:lnSpc>
            </a:pPr>
            <a:endParaRPr lang="en-US" dirty="0"/>
          </a:p>
          <a:p>
            <a:pPr>
              <a:lnSpc>
                <a:spcPts val="4400"/>
              </a:lnSpc>
            </a:pPr>
            <a:endParaRPr lang="en-US" dirty="0"/>
          </a:p>
          <a:p>
            <a:pPr algn="r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sz="2400" dirty="0"/>
              <a:t>Definition by </a:t>
            </a:r>
            <a:r>
              <a:rPr lang="en-US" sz="2400" dirty="0">
                <a:solidFill>
                  <a:schemeClr val="accent1"/>
                </a:solidFill>
              </a:rPr>
              <a:t>Google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ext Placeholder 6"/>
          <p:cNvSpPr>
            <a:spLocks noGrp="1"/>
          </p:cNvSpPr>
          <p:nvPr/>
        </p:nvSpPr>
        <p:spPr>
          <a:xfrm>
            <a:off x="2277988" y="2564904"/>
            <a:ext cx="7467600" cy="2554545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solidFill>
                  <a:schemeClr val="accent1"/>
                </a:solidFill>
                <a:latin typeface="+mn-lt"/>
              </a:rPr>
              <a:t>Classes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act as templates from which an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instance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of an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object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is created at run time. Classes define the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properties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of the object and the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methods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used to control the object's behavior.</a:t>
            </a:r>
          </a:p>
        </p:txBody>
      </p:sp>
    </p:spTree>
    <p:extLst>
      <p:ext uri="{BB962C8B-B14F-4D97-AF65-F5344CB8AC3E}">
        <p14:creationId xmlns:p14="http://schemas.microsoft.com/office/powerpoint/2010/main" val="31451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bg-BG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Classes provide the structure for objects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Define their prototype, act as template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Classes define: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Set of </a:t>
            </a:r>
            <a:r>
              <a:rPr lang="en-US" dirty="0">
                <a:solidFill>
                  <a:schemeClr val="accent1"/>
                </a:solidFill>
              </a:rPr>
              <a:t>attributes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Represented by </a:t>
            </a:r>
            <a:r>
              <a:rPr lang="en-US" dirty="0">
                <a:solidFill>
                  <a:schemeClr val="accent1"/>
                </a:solidFill>
              </a:rPr>
              <a:t>fields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Hold their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Set of actions (</a:t>
            </a:r>
            <a:r>
              <a:rPr lang="en-US" dirty="0">
                <a:solidFill>
                  <a:schemeClr val="accent1"/>
                </a:solidFill>
              </a:rPr>
              <a:t>behavior</a:t>
            </a:r>
            <a:r>
              <a:rPr lang="en-US" dirty="0"/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Represented by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 class defines the </a:t>
            </a: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and types of data associated with an object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886618"/>
            <a:ext cx="3393259" cy="39766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957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Fields</a:t>
            </a:r>
            <a:r>
              <a:rPr lang="en-US" dirty="0"/>
              <a:t> are data members of a class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chemeClr val="accent1"/>
                </a:solidFill>
              </a:rPr>
              <a:t>variables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constants</a:t>
            </a:r>
            <a:r>
              <a:rPr lang="en-US" dirty="0"/>
              <a:t> (read-only)</a:t>
            </a:r>
          </a:p>
          <a:p>
            <a:pPr>
              <a:lnSpc>
                <a:spcPct val="100000"/>
              </a:lnSpc>
            </a:pPr>
            <a:r>
              <a:rPr lang="en-US" dirty="0"/>
              <a:t>Accessing a field doesn’t invoke any actions of the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accesses its value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Constant fields </a:t>
            </a:r>
            <a:r>
              <a:rPr lang="en-US" dirty="0"/>
              <a:t>can be only read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Variable fields </a:t>
            </a:r>
            <a:r>
              <a:rPr lang="en-US" dirty="0"/>
              <a:t>can be read and modified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are used instead of directly accessing variable fields</a:t>
            </a:r>
          </a:p>
        </p:txBody>
      </p:sp>
    </p:spTree>
    <p:extLst>
      <p:ext uri="{BB962C8B-B14F-4D97-AF65-F5344CB8AC3E}">
        <p14:creationId xmlns:p14="http://schemas.microsoft.com/office/powerpoint/2010/main" val="116599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look like </a:t>
            </a:r>
            <a:r>
              <a:rPr lang="en-US" dirty="0">
                <a:solidFill>
                  <a:schemeClr val="accent1"/>
                </a:solidFill>
              </a:rPr>
              <a:t>fields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name and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contain code, executed when accessed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Usually used as wrappers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control the access to the data fields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contain more complex logic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Can have two components called </a:t>
            </a:r>
            <a:r>
              <a:rPr lang="en-US" dirty="0">
                <a:solidFill>
                  <a:schemeClr val="accent1"/>
                </a:solidFill>
              </a:rPr>
              <a:t>accessors</a:t>
            </a:r>
            <a:endParaRPr lang="en-US" sz="32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get</a:t>
            </a:r>
            <a:r>
              <a:rPr lang="en-US" sz="2800" dirty="0"/>
              <a:t> for reading their value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1"/>
                </a:solidFill>
              </a:rPr>
              <a:t>set</a:t>
            </a:r>
            <a:r>
              <a:rPr lang="en-US" sz="2800" dirty="0"/>
              <a:t> for changing their value</a:t>
            </a:r>
            <a:endParaRPr lang="en-US" sz="2800" noProof="1">
              <a:latin typeface="Courier New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749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US" dirty="0"/>
              <a:t>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052736"/>
            <a:ext cx="10360501" cy="5111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Methods</a:t>
            </a:r>
            <a:r>
              <a:rPr lang="en-US" dirty="0"/>
              <a:t> manipulate the data of the </a:t>
            </a:r>
            <a:r>
              <a:rPr lang="en-US" dirty="0">
                <a:solidFill>
                  <a:schemeClr val="accent1"/>
                </a:solidFill>
              </a:rPr>
              <a:t>object</a:t>
            </a:r>
            <a:r>
              <a:rPr lang="en-US" dirty="0"/>
              <a:t> to which they belong or perform other tasks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Static methods </a:t>
            </a:r>
            <a:r>
              <a:rPr lang="en-US" dirty="0"/>
              <a:t>are common for all instances of a class (shared between all instances)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Returned value depends only on the passed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particular class instance is available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Instance methods </a:t>
            </a:r>
            <a:r>
              <a:rPr lang="en-US" dirty="0"/>
              <a:t>manipulate the data of a specified object or perform any other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value is returned, it depends on the particular class instance</a:t>
            </a:r>
          </a:p>
          <a:p>
            <a:pPr marL="484242" indent="-331788"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76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Demo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6" y="1916832"/>
            <a:ext cx="3929410" cy="39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1538</TotalTime>
  <Words>1202</Words>
  <Application>Microsoft Office PowerPoint</Application>
  <PresentationFormat>Custom</PresentationFormat>
  <Paragraphs>216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Tech 16x9</vt:lpstr>
      <vt:lpstr>C# Advanced Topics</vt:lpstr>
      <vt:lpstr>Table of content</vt:lpstr>
      <vt:lpstr>Classes</vt:lpstr>
      <vt:lpstr>Classes</vt:lpstr>
      <vt:lpstr>Classes</vt:lpstr>
      <vt:lpstr>Fields</vt:lpstr>
      <vt:lpstr>Properties</vt:lpstr>
      <vt:lpstr>Methods</vt:lpstr>
      <vt:lpstr>Class Demo</vt:lpstr>
      <vt:lpstr>Objects and Instances</vt:lpstr>
      <vt:lpstr>Objects and Instances</vt:lpstr>
      <vt:lpstr>Objects and Instances</vt:lpstr>
      <vt:lpstr>Objects and Instances</vt:lpstr>
      <vt:lpstr>Static and Non-Static classes</vt:lpstr>
      <vt:lpstr>Instance and Static Members</vt:lpstr>
      <vt:lpstr>Instance and Static Members</vt:lpstr>
      <vt:lpstr>Objects and Instances demo</vt:lpstr>
      <vt:lpstr>Collections</vt:lpstr>
      <vt:lpstr>Arrays</vt:lpstr>
      <vt:lpstr>Arrays</vt:lpstr>
      <vt:lpstr>Multidimensional Arrays </vt:lpstr>
      <vt:lpstr>Arrays demo</vt:lpstr>
      <vt:lpstr>Generic Lists</vt:lpstr>
      <vt:lpstr>Lists</vt:lpstr>
      <vt:lpstr>Lists</vt:lpstr>
      <vt:lpstr>Lists demo</vt:lpstr>
      <vt:lpstr>Dictionary</vt:lpstr>
      <vt:lpstr>Dictionaries</vt:lpstr>
      <vt:lpstr>Dictionaries – major operations</vt:lpstr>
      <vt:lpstr>Dictionaries demo</vt:lpstr>
      <vt:lpstr>Extension methods</vt:lpstr>
      <vt:lpstr>Advantages of LINQ</vt:lpstr>
      <vt:lpstr>Lambda expressions</vt:lpstr>
      <vt:lpstr>Lambda expressions</vt:lpstr>
      <vt:lpstr>LINQ demo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in .NET</dc:title>
  <dc:creator>Стамо Петков</dc:creator>
  <cp:lastModifiedBy>Стамо Петков</cp:lastModifiedBy>
  <cp:revision>116</cp:revision>
  <dcterms:created xsi:type="dcterms:W3CDTF">2017-03-03T14:17:31Z</dcterms:created>
  <dcterms:modified xsi:type="dcterms:W3CDTF">2017-03-31T20:06:10Z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