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8"/>
  </p:notesMasterIdLst>
  <p:handoutMasterIdLst>
    <p:handoutMasterId r:id="rId49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8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4" r:id="rId21"/>
    <p:sldId id="282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304" r:id="rId37"/>
    <p:sldId id="299" r:id="rId38"/>
    <p:sldId id="300" r:id="rId39"/>
    <p:sldId id="303" r:id="rId40"/>
    <p:sldId id="302" r:id="rId41"/>
    <p:sldId id="305" r:id="rId42"/>
    <p:sldId id="306" r:id="rId43"/>
    <p:sldId id="307" r:id="rId44"/>
    <p:sldId id="308" r:id="rId45"/>
    <p:sldId id="301" r:id="rId46"/>
    <p:sldId id="267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6" autoAdjust="0"/>
    <p:restoredTop sz="94660"/>
  </p:normalViewPr>
  <p:slideViewPr>
    <p:cSldViewPr>
      <p:cViewPr varScale="1">
        <p:scale>
          <a:sx n="87" d="100"/>
          <a:sy n="87" d="100"/>
        </p:scale>
        <p:origin x="45" y="38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43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409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4/6/2017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4/6/2017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4/6/2017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Advanced Topics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604888"/>
          </a:xfrm>
        </p:spPr>
        <p:txBody>
          <a:bodyPr/>
          <a:lstStyle/>
          <a:p>
            <a:r>
              <a:rPr lang="en-US" dirty="0"/>
              <a:t>Methods, Arrays, Lists, Dictionaries, Strings, 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908" y="3068960"/>
            <a:ext cx="8938472" cy="2764335"/>
          </a:xfrm>
        </p:spPr>
        <p:txBody>
          <a:bodyPr/>
          <a:lstStyle/>
          <a:p>
            <a:r>
              <a:rPr lang="en-US" dirty="0"/>
              <a:t>Objects and Instances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60" y="980728"/>
            <a:ext cx="6015929" cy="30963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498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25860" y="116632"/>
            <a:ext cx="10360501" cy="661888"/>
          </a:xfrm>
        </p:spPr>
        <p:txBody>
          <a:bodyPr/>
          <a:lstStyle/>
          <a:p>
            <a:r>
              <a:rPr lang="en-US" dirty="0"/>
              <a:t>Objects and Instances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899461"/>
            <a:ext cx="10657184" cy="567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7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Instances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 </a:t>
            </a:r>
            <a:r>
              <a:rPr lang="en-US" b="1" dirty="0">
                <a:solidFill>
                  <a:schemeClr val="accent1"/>
                </a:solidFill>
              </a:rPr>
              <a:t>object</a:t>
            </a:r>
            <a:r>
              <a:rPr lang="en-US" dirty="0"/>
              <a:t> is a component of a program that knows how to perform certain actions and how to interact with other elements of the program.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Objects</a:t>
            </a:r>
            <a:r>
              <a:rPr lang="en-US" dirty="0"/>
              <a:t> are the basic units of object-oriented programming</a:t>
            </a:r>
          </a:p>
          <a:p>
            <a:pPr>
              <a:lnSpc>
                <a:spcPct val="100000"/>
              </a:lnSpc>
            </a:pPr>
            <a:r>
              <a:rPr lang="en-US" dirty="0"/>
              <a:t>Code in object-oriented programming is organized around </a:t>
            </a:r>
            <a:r>
              <a:rPr lang="en-US" dirty="0">
                <a:solidFill>
                  <a:schemeClr val="accent1"/>
                </a:solidFill>
              </a:rPr>
              <a:t>objects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</a:pPr>
            <a:r>
              <a:rPr lang="en-US" dirty="0"/>
              <a:t>Once you have your </a:t>
            </a:r>
            <a:r>
              <a:rPr lang="en-US" dirty="0">
                <a:solidFill>
                  <a:schemeClr val="accent1"/>
                </a:solidFill>
              </a:rPr>
              <a:t>objects</a:t>
            </a:r>
            <a:r>
              <a:rPr lang="en-US" dirty="0"/>
              <a:t>, they can interact with each other to make something happen. 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3291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Instances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1"/>
                </a:solidFill>
              </a:rPr>
              <a:t>object</a:t>
            </a:r>
            <a:r>
              <a:rPr lang="en-US" dirty="0"/>
              <a:t> is a concrete </a:t>
            </a:r>
            <a:r>
              <a:rPr lang="en-US" dirty="0">
                <a:solidFill>
                  <a:schemeClr val="accent1"/>
                </a:solidFill>
              </a:rPr>
              <a:t>instance</a:t>
            </a:r>
            <a:r>
              <a:rPr lang="en-US" dirty="0"/>
              <a:t> of a particular 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Creating an object from a class is called </a:t>
            </a:r>
            <a:r>
              <a:rPr lang="en-US" dirty="0">
                <a:solidFill>
                  <a:schemeClr val="accent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US" dirty="0"/>
              <a:t>Objects have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Set of values associated to their attributes</a:t>
            </a:r>
          </a:p>
          <a:p>
            <a:pPr>
              <a:lnSpc>
                <a:spcPct val="100000"/>
              </a:lnSpc>
            </a:pPr>
            <a:r>
              <a:rPr lang="en-US" dirty="0"/>
              <a:t>Objects have </a:t>
            </a:r>
            <a:r>
              <a:rPr lang="en-US" dirty="0">
                <a:solidFill>
                  <a:schemeClr val="accent1"/>
                </a:solidFill>
              </a:rPr>
              <a:t>behavior</a:t>
            </a:r>
          </a:p>
          <a:p>
            <a:pPr lvl="1"/>
            <a:r>
              <a:rPr lang="en-US" dirty="0"/>
              <a:t>Set of methods to manipulate it’s state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656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3861048"/>
            <a:ext cx="4608512" cy="1617144"/>
          </a:xfrm>
        </p:spPr>
        <p:txBody>
          <a:bodyPr/>
          <a:lstStyle/>
          <a:p>
            <a:r>
              <a:rPr lang="en-US" dirty="0"/>
              <a:t>Static and Non-Static classes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476672"/>
            <a:ext cx="3960440" cy="39604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1608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and Static Members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Fields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properties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methods</a:t>
            </a:r>
            <a:r>
              <a:rPr lang="en-US" dirty="0"/>
              <a:t> can be: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Instance</a:t>
            </a:r>
            <a:r>
              <a:rPr lang="en-US" dirty="0"/>
              <a:t> (or object members)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Static</a:t>
            </a:r>
            <a:r>
              <a:rPr lang="en-US" dirty="0"/>
              <a:t> (or class members)</a:t>
            </a:r>
          </a:p>
          <a:p>
            <a:pPr>
              <a:lnSpc>
                <a:spcPct val="100000"/>
              </a:lnSpc>
            </a:pPr>
            <a:r>
              <a:rPr lang="en-US" dirty="0"/>
              <a:t>Instance members are specific for each object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Example</a:t>
            </a:r>
            <a:r>
              <a:rPr lang="en-US" dirty="0"/>
              <a:t>: different dogs have different name</a:t>
            </a:r>
          </a:p>
          <a:p>
            <a:pPr>
              <a:lnSpc>
                <a:spcPct val="100000"/>
              </a:lnSpc>
            </a:pPr>
            <a:r>
              <a:rPr lang="en-US" dirty="0"/>
              <a:t>Static members are common for all instances of a class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Example</a:t>
            </a:r>
            <a:r>
              <a:rPr lang="en-US" dirty="0"/>
              <a:t>: </a:t>
            </a:r>
            <a:r>
              <a:rPr lang="en-US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DateTime.MinValue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is shared between all instances of </a:t>
            </a:r>
            <a:r>
              <a:rPr lang="en-US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DateTime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041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and Static Members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Accessing </a:t>
            </a:r>
            <a:r>
              <a:rPr lang="en-US" dirty="0">
                <a:solidFill>
                  <a:schemeClr val="accent1"/>
                </a:solidFill>
              </a:rPr>
              <a:t>instance</a:t>
            </a:r>
            <a:r>
              <a:rPr lang="en-US" dirty="0"/>
              <a:t> members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name of the </a:t>
            </a:r>
            <a:r>
              <a:rPr lang="en-US" dirty="0">
                <a:solidFill>
                  <a:schemeClr val="accent1"/>
                </a:solidFill>
              </a:rPr>
              <a:t>instance</a:t>
            </a:r>
            <a:r>
              <a:rPr lang="en-US" dirty="0"/>
              <a:t>, followed by the name of the member (field or property), separated by dot ("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")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Accessing </a:t>
            </a:r>
            <a:r>
              <a:rPr lang="en-US" dirty="0">
                <a:solidFill>
                  <a:schemeClr val="accent1"/>
                </a:solidFill>
              </a:rPr>
              <a:t>static</a:t>
            </a:r>
            <a:r>
              <a:rPr lang="en-US" dirty="0"/>
              <a:t> members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name of the 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, followed by the name of the member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13781" y="3213557"/>
            <a:ext cx="7561263" cy="430887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&lt;instance_name&gt;.&lt;member_name&gt;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8235" y="5085184"/>
            <a:ext cx="7561263" cy="430887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&lt;class_name&gt;.&lt;member_name&gt;</a:t>
            </a:r>
          </a:p>
        </p:txBody>
      </p:sp>
    </p:spTree>
    <p:extLst>
      <p:ext uri="{BB962C8B-B14F-4D97-AF65-F5344CB8AC3E}">
        <p14:creationId xmlns:p14="http://schemas.microsoft.com/office/powerpoint/2010/main" val="194904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Instances demo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83" y="2132856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Arrays, Lists, Dictionaries, Extension methods</a:t>
            </a:r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548680"/>
            <a:ext cx="4973293" cy="37299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7777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programming </a:t>
            </a:r>
            <a:r>
              <a:rPr lang="en-US" dirty="0">
                <a:solidFill>
                  <a:schemeClr val="accent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" name="Rounded Rectangle 12"/>
          <p:cNvSpPr/>
          <p:nvPr/>
        </p:nvSpPr>
        <p:spPr>
          <a:xfrm>
            <a:off x="4663058" y="3948743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bg1">
              <a:alpha val="20000"/>
            </a:schemeClr>
          </a:solidFill>
          <a:ln w="12700">
            <a:solidFill>
              <a:schemeClr val="accent1"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5158308" y="4149968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1092512" y="4422455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bg1">
              <a:alpha val="94902"/>
            </a:schemeClr>
          </a:solidFill>
          <a:ln w="1905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660505" y="4085193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chemeClr val="bg1">
              <a:alpha val="94902"/>
            </a:schemeClr>
          </a:solidFill>
          <a:ln w="1905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642609" y="5268478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chemeClr val="bg1">
              <a:alpha val="94902"/>
            </a:schemeClr>
          </a:solidFill>
          <a:ln w="1905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>
                <a:solidFill>
                  <a:srgbClr val="FFFFFF"/>
                </a:solidFill>
                <a:latin typeface="+mn-lt"/>
              </a:rPr>
            </a:br>
            <a:r>
              <a:rPr lang="en-US" sz="2800" dirty="0">
                <a:solidFill>
                  <a:srgbClr val="FFFFFF"/>
                </a:solidFill>
                <a:latin typeface="+mn-lt"/>
              </a:rPr>
              <a:t>of 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311503"/>
              </p:ext>
            </p:extLst>
          </p:nvPr>
        </p:nvGraphicFramePr>
        <p:xfrm>
          <a:off x="5071387" y="4684954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10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C# building blocks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Classes, fields, properties and methods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Objects and instances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Static and non-static classes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Collections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Arrays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Lists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Dictionaries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Extension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889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Allocating an array of 10 integers: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Assigning values to the array elements: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by index:</a:t>
            </a:r>
          </a:p>
          <a:p>
            <a:endParaRPr lang="bg-BG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218883" y="2204864"/>
            <a:ext cx="7323801" cy="587441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solidFill>
              <a:schemeClr val="accent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int[] numbers = new int[10];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8883" y="3573016"/>
            <a:ext cx="7323803" cy="95677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solidFill>
              <a:schemeClr val="accent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 (int i = 0; i &lt; numbers.Length; i++)</a:t>
            </a:r>
          </a:p>
          <a:p>
            <a:r>
              <a:rPr lang="en-US" dirty="0"/>
              <a:t>    numbers[i] = i + 1;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8883" y="5190415"/>
            <a:ext cx="7323801" cy="95677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solidFill>
              <a:schemeClr val="accent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numbers[3] = 20;</a:t>
            </a:r>
          </a:p>
          <a:p>
            <a:r>
              <a:rPr lang="en-US" dirty="0"/>
              <a:t>numbers[5] = numbers[2] + numbers[7];</a:t>
            </a:r>
          </a:p>
        </p:txBody>
      </p:sp>
    </p:spTree>
    <p:extLst>
      <p:ext uri="{BB962C8B-B14F-4D97-AF65-F5344CB8AC3E}">
        <p14:creationId xmlns:p14="http://schemas.microsoft.com/office/powerpoint/2010/main" val="341849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/>
          <a:lstStyle/>
          <a:p>
            <a:r>
              <a:rPr lang="en-US" dirty="0"/>
              <a:t>Multidimensional Arrays 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8883" y="1109104"/>
            <a:ext cx="10360501" cy="194322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multidimensional array </a:t>
            </a:r>
            <a:r>
              <a:rPr lang="en-US" dirty="0"/>
              <a:t>(a.k.a. </a:t>
            </a:r>
            <a:r>
              <a:rPr lang="en-US" dirty="0">
                <a:solidFill>
                  <a:schemeClr val="accent1"/>
                </a:solidFill>
              </a:rPr>
              <a:t>matrix</a:t>
            </a:r>
            <a:r>
              <a:rPr lang="en-US" dirty="0"/>
              <a:t>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an array containing one or more arrays</a:t>
            </a:r>
          </a:p>
          <a:p>
            <a:r>
              <a:rPr lang="en-US" dirty="0"/>
              <a:t>Elements are accessed by double indexing: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arr[index, index]</a:t>
            </a:r>
          </a:p>
          <a:p>
            <a:endParaRPr lang="bg-BG" dirty="0"/>
          </a:p>
        </p:txBody>
      </p:sp>
      <p:sp>
        <p:nvSpPr>
          <p:cNvPr id="6" name="Rectangle 5"/>
          <p:cNvSpPr/>
          <p:nvPr/>
        </p:nvSpPr>
        <p:spPr>
          <a:xfrm>
            <a:off x="4836740" y="3215498"/>
            <a:ext cx="3352800" cy="3048000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7" name="TextBox 6"/>
          <p:cNvSpPr txBox="1"/>
          <p:nvPr/>
        </p:nvSpPr>
        <p:spPr>
          <a:xfrm>
            <a:off x="5446340" y="3295829"/>
            <a:ext cx="2133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  0        1       2</a:t>
            </a:r>
            <a:endParaRPr lang="bg-BG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5010882" y="3817710"/>
            <a:ext cx="381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0</a:t>
            </a:r>
          </a:p>
          <a:p>
            <a:endParaRPr lang="en-US" sz="2500" dirty="0"/>
          </a:p>
          <a:p>
            <a:r>
              <a:rPr lang="en-US" sz="2500" dirty="0"/>
              <a:t>1</a:t>
            </a:r>
          </a:p>
          <a:p>
            <a:endParaRPr lang="en-US" sz="2500" dirty="0"/>
          </a:p>
          <a:p>
            <a:r>
              <a:rPr lang="en-US" sz="2500" dirty="0"/>
              <a:t>2</a:t>
            </a:r>
            <a:endParaRPr lang="bg-BG" sz="2500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066341" y="3149278"/>
            <a:ext cx="3070504" cy="1437820"/>
          </a:xfrm>
          <a:prstGeom prst="wedgeRoundRectCallout">
            <a:avLst>
              <a:gd name="adj1" fmla="val 77391"/>
              <a:gd name="adj2" fmla="val 13006"/>
              <a:gd name="adj3" fmla="val 16667"/>
            </a:avLst>
          </a:prstGeom>
          <a:solidFill>
            <a:schemeClr val="bg1">
              <a:alpha val="95000"/>
            </a:schemeClr>
          </a:solidFill>
          <a:ln w="6350">
            <a:solidFill>
              <a:schemeClr val="accent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One main array whose elements are arrays</a:t>
            </a:r>
            <a:endParaRPr 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708845" y="4632095"/>
            <a:ext cx="3070504" cy="1437820"/>
          </a:xfrm>
          <a:prstGeom prst="wedgeRoundRectCallout">
            <a:avLst>
              <a:gd name="adj1" fmla="val -90367"/>
              <a:gd name="adj2" fmla="val -35433"/>
              <a:gd name="adj3" fmla="val 16667"/>
            </a:avLst>
          </a:prstGeom>
          <a:solidFill>
            <a:schemeClr val="bg1">
              <a:alpha val="95000"/>
            </a:schemeClr>
          </a:solidFill>
          <a:ln w="6350">
            <a:solidFill>
              <a:schemeClr val="accent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Each sub-array contains its own elements </a:t>
            </a:r>
            <a:endParaRPr 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947178"/>
              </p:ext>
            </p:extLst>
          </p:nvPr>
        </p:nvGraphicFramePr>
        <p:xfrm>
          <a:off x="5446340" y="3789040"/>
          <a:ext cx="2133600" cy="2073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6831141" y="3758776"/>
            <a:ext cx="776095" cy="762000"/>
          </a:xfrm>
          <a:prstGeom prst="ellipse">
            <a:avLst/>
          </a:prstGeom>
          <a:solidFill>
            <a:schemeClr val="tx1">
              <a:lumMod val="75000"/>
              <a:alpha val="25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533941" y="2945715"/>
            <a:ext cx="3429000" cy="1437820"/>
          </a:xfrm>
          <a:prstGeom prst="wedgeRoundRectCallout">
            <a:avLst>
              <a:gd name="adj1" fmla="val -82609"/>
              <a:gd name="adj2" fmla="val 29634"/>
              <a:gd name="adj3" fmla="val 16667"/>
            </a:avLst>
          </a:prstGeom>
          <a:solidFill>
            <a:schemeClr val="bg1">
              <a:alpha val="95000"/>
            </a:schemeClr>
          </a:solidFill>
          <a:ln w="6350">
            <a:solidFill>
              <a:schemeClr val="accent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 is in row 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0</a:t>
            </a: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</a:t>
            </a: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</a:t>
            </a: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i.e.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arr[0, 2]</a:t>
            </a:r>
          </a:p>
        </p:txBody>
      </p:sp>
    </p:spTree>
    <p:extLst>
      <p:ext uri="{BB962C8B-B14F-4D97-AF65-F5344CB8AC3E}">
        <p14:creationId xmlns:p14="http://schemas.microsoft.com/office/powerpoint/2010/main" val="22228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demo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12" y="198884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0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97152"/>
            <a:ext cx="8938472" cy="1185096"/>
          </a:xfrm>
        </p:spPr>
        <p:txBody>
          <a:bodyPr/>
          <a:lstStyle/>
          <a:p>
            <a:r>
              <a:rPr lang="en-US" dirty="0"/>
              <a:t>Generic Lists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20" y="620688"/>
            <a:ext cx="3620856" cy="42484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38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Lists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are like </a:t>
            </a:r>
            <a:r>
              <a:rPr lang="en-US" dirty="0">
                <a:solidFill>
                  <a:schemeClr val="accent1"/>
                </a:solidFill>
              </a:rPr>
              <a:t>resizable arrays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 add / remove / insert of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Lists in C# are defined through the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is the type of the list, e.g.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or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917948" y="4365104"/>
            <a:ext cx="7001142" cy="1326105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solidFill>
              <a:schemeClr val="accent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List&lt;int&gt; numbers = new List&lt;int&gt;();</a:t>
            </a:r>
          </a:p>
          <a:p>
            <a:r>
              <a:rPr lang="en-US" dirty="0"/>
              <a:t>numbers.Add(5);</a:t>
            </a:r>
          </a:p>
          <a:p>
            <a:r>
              <a:rPr lang="en-US" dirty="0"/>
              <a:t>Console.WriteLine(numbers[0]); // 5</a:t>
            </a:r>
          </a:p>
        </p:txBody>
      </p:sp>
    </p:spTree>
    <p:extLst>
      <p:ext uri="{BB962C8B-B14F-4D97-AF65-F5344CB8AC3E}">
        <p14:creationId xmlns:p14="http://schemas.microsoft.com/office/powerpoint/2010/main" val="351483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List&lt;T&gt; </a:t>
            </a:r>
            <a:r>
              <a:rPr lang="en-US" dirty="0"/>
              <a:t>stores elements of the specified type and it grows automatically.</a:t>
            </a:r>
          </a:p>
          <a:p>
            <a:r>
              <a:rPr lang="en-US" dirty="0">
                <a:solidFill>
                  <a:schemeClr val="accent1"/>
                </a:solidFill>
              </a:rPr>
              <a:t>List&lt;T&gt;</a:t>
            </a:r>
            <a:r>
              <a:rPr lang="en-US" dirty="0"/>
              <a:t> can store multiple null and duplicate elements.</a:t>
            </a:r>
          </a:p>
          <a:p>
            <a:r>
              <a:rPr lang="en-US" dirty="0">
                <a:solidFill>
                  <a:schemeClr val="accent1"/>
                </a:solidFill>
              </a:rPr>
              <a:t>List&lt;T&gt;</a:t>
            </a:r>
            <a:r>
              <a:rPr lang="en-US" dirty="0"/>
              <a:t> can be assigned to </a:t>
            </a:r>
            <a:r>
              <a:rPr lang="en-US" b="1" dirty="0" err="1">
                <a:solidFill>
                  <a:schemeClr val="accent1"/>
                </a:solidFill>
              </a:rPr>
              <a:t>IList</a:t>
            </a:r>
            <a:r>
              <a:rPr lang="en-US" b="1" dirty="0">
                <a:solidFill>
                  <a:schemeClr val="accent1"/>
                </a:solidFill>
              </a:rPr>
              <a:t>&lt;T&gt;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accent1"/>
                </a:solidFill>
              </a:rPr>
              <a:t>ICollection</a:t>
            </a:r>
            <a:r>
              <a:rPr lang="en-US" b="1" dirty="0">
                <a:solidFill>
                  <a:schemeClr val="accent1"/>
                </a:solidFill>
              </a:rPr>
              <a:t>&lt;T&gt;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accent1"/>
                </a:solidFill>
              </a:rPr>
              <a:t>IEnumerable</a:t>
            </a:r>
            <a:r>
              <a:rPr lang="en-US" b="1" dirty="0">
                <a:solidFill>
                  <a:schemeClr val="accent1"/>
                </a:solidFill>
              </a:rPr>
              <a:t>&lt;T&gt;</a:t>
            </a:r>
            <a:r>
              <a:rPr lang="en-US" dirty="0"/>
              <a:t> or </a:t>
            </a:r>
            <a:r>
              <a:rPr lang="en-US" b="1" dirty="0">
                <a:solidFill>
                  <a:schemeClr val="accent1"/>
                </a:solidFill>
              </a:rPr>
              <a:t>List&lt;T&gt;</a:t>
            </a:r>
            <a:r>
              <a:rPr lang="en-US" dirty="0"/>
              <a:t> type of variable. It provides more helper method When assigned to List&lt;T&gt; variable</a:t>
            </a:r>
          </a:p>
          <a:p>
            <a:r>
              <a:rPr lang="en-US" dirty="0">
                <a:solidFill>
                  <a:schemeClr val="accent1"/>
                </a:solidFill>
              </a:rPr>
              <a:t>List&lt;T&gt;</a:t>
            </a:r>
            <a:r>
              <a:rPr lang="en-US" dirty="0"/>
              <a:t> can be access using </a:t>
            </a:r>
            <a:r>
              <a:rPr lang="en-US" dirty="0">
                <a:solidFill>
                  <a:schemeClr val="accent1"/>
                </a:solidFill>
              </a:rPr>
              <a:t>indexer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for loop </a:t>
            </a:r>
            <a:r>
              <a:rPr lang="en-US" dirty="0"/>
              <a:t>or </a:t>
            </a:r>
            <a:r>
              <a:rPr lang="en-US" dirty="0" err="1">
                <a:solidFill>
                  <a:schemeClr val="accent1"/>
                </a:solidFill>
              </a:rPr>
              <a:t>foreach</a:t>
            </a:r>
            <a:r>
              <a:rPr lang="en-US" dirty="0"/>
              <a:t> statement.</a:t>
            </a:r>
          </a:p>
          <a:p>
            <a:r>
              <a:rPr lang="en-US" dirty="0">
                <a:solidFill>
                  <a:schemeClr val="accent1"/>
                </a:solidFill>
              </a:rPr>
              <a:t>LINQ</a:t>
            </a:r>
            <a:r>
              <a:rPr lang="en-US" dirty="0"/>
              <a:t> can be use to query </a:t>
            </a:r>
            <a:r>
              <a:rPr lang="en-US" dirty="0">
                <a:solidFill>
                  <a:schemeClr val="accent1"/>
                </a:solidFill>
              </a:rPr>
              <a:t>List&lt;T&gt;</a:t>
            </a:r>
            <a:r>
              <a:rPr lang="en-US" dirty="0"/>
              <a:t> collection.</a:t>
            </a:r>
          </a:p>
          <a:p>
            <a:r>
              <a:rPr lang="en-US" dirty="0">
                <a:solidFill>
                  <a:schemeClr val="accent1"/>
                </a:solidFill>
              </a:rPr>
              <a:t>List&lt;T&gt;</a:t>
            </a:r>
            <a:r>
              <a:rPr lang="en-US" dirty="0"/>
              <a:t> is ideal for storing and retrieving large number of elements.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861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demo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172" y="2132856"/>
            <a:ext cx="5073352" cy="380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0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associative array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836712"/>
            <a:ext cx="5408026" cy="37639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180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Dictionary</a:t>
            </a:r>
            <a:r>
              <a:rPr lang="en-US" dirty="0"/>
              <a:t> in C# is same as English dictionary. English dictionary is a collection of </a:t>
            </a:r>
            <a:r>
              <a:rPr lang="en-US" dirty="0">
                <a:solidFill>
                  <a:schemeClr val="accent1"/>
                </a:solidFill>
              </a:rPr>
              <a:t>words</a:t>
            </a:r>
            <a:r>
              <a:rPr lang="en-US" dirty="0"/>
              <a:t> and their </a:t>
            </a:r>
            <a:r>
              <a:rPr lang="en-US" dirty="0">
                <a:solidFill>
                  <a:schemeClr val="accent1"/>
                </a:solidFill>
              </a:rPr>
              <a:t>definitions</a:t>
            </a:r>
            <a:r>
              <a:rPr lang="en-US" dirty="0"/>
              <a:t>. In the same way, the Dictionary in C# is a collection of </a:t>
            </a:r>
            <a:r>
              <a:rPr lang="en-US" dirty="0">
                <a:solidFill>
                  <a:schemeClr val="accent1"/>
                </a:solidFill>
              </a:rPr>
              <a:t>Keys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Values</a:t>
            </a:r>
            <a:r>
              <a:rPr lang="en-US" dirty="0"/>
              <a:t>, where key is like word and value is like definition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Dictionary</a:t>
            </a:r>
            <a:r>
              <a:rPr lang="en-US" dirty="0"/>
              <a:t> stores </a:t>
            </a:r>
            <a:r>
              <a:rPr lang="en-US" dirty="0">
                <a:solidFill>
                  <a:schemeClr val="accent1"/>
                </a:solidFill>
              </a:rPr>
              <a:t>Key-Value</a:t>
            </a:r>
            <a:r>
              <a:rPr lang="en-US" dirty="0"/>
              <a:t> pairs where the </a:t>
            </a:r>
            <a:r>
              <a:rPr lang="en-US" dirty="0">
                <a:solidFill>
                  <a:schemeClr val="accent1"/>
                </a:solidFill>
              </a:rPr>
              <a:t>key must be unique</a:t>
            </a:r>
            <a:r>
              <a:rPr lang="en-US" dirty="0"/>
              <a:t>.</a:t>
            </a:r>
          </a:p>
          <a:p>
            <a:r>
              <a:rPr lang="en-US" dirty="0"/>
              <a:t>Before adding a </a:t>
            </a:r>
            <a:r>
              <a:rPr lang="en-US" dirty="0">
                <a:solidFill>
                  <a:schemeClr val="accent1"/>
                </a:solidFill>
              </a:rPr>
              <a:t>Key-</a:t>
            </a:r>
            <a:r>
              <a:rPr lang="en-US" dirty="0" err="1">
                <a:solidFill>
                  <a:schemeClr val="accent1"/>
                </a:solidFill>
              </a:rPr>
              <a:t>ValuePair</a:t>
            </a:r>
            <a:r>
              <a:rPr lang="en-US" dirty="0"/>
              <a:t> into a dictionary, check that the key does not exist using the </a:t>
            </a:r>
            <a:r>
              <a:rPr lang="en-US" dirty="0" err="1">
                <a:solidFill>
                  <a:schemeClr val="accent1"/>
                </a:solidFill>
              </a:rPr>
              <a:t>ContainsKey</a:t>
            </a:r>
            <a:r>
              <a:rPr lang="en-US" dirty="0">
                <a:solidFill>
                  <a:schemeClr val="accent1"/>
                </a:solidFill>
              </a:rPr>
              <a:t>() </a:t>
            </a:r>
            <a:r>
              <a:rPr lang="en-US" dirty="0"/>
              <a:t>method.</a:t>
            </a:r>
          </a:p>
          <a:p>
            <a:r>
              <a:rPr lang="en-US" dirty="0"/>
              <a:t>Use the </a:t>
            </a:r>
            <a:r>
              <a:rPr lang="en-US" dirty="0" err="1">
                <a:solidFill>
                  <a:schemeClr val="accent1"/>
                </a:solidFill>
              </a:rPr>
              <a:t>TryGetValue</a:t>
            </a:r>
            <a:r>
              <a:rPr lang="en-US" dirty="0">
                <a:solidFill>
                  <a:schemeClr val="accent1"/>
                </a:solidFill>
              </a:rPr>
              <a:t>() </a:t>
            </a:r>
            <a:r>
              <a:rPr lang="en-US" dirty="0"/>
              <a:t>method to get the value of a key to avoid possible runtime exceptions.</a:t>
            </a:r>
          </a:p>
          <a:p>
            <a:r>
              <a:rPr lang="en-US" dirty="0"/>
              <a:t>Use a </a:t>
            </a:r>
            <a:r>
              <a:rPr lang="en-US" dirty="0" err="1">
                <a:solidFill>
                  <a:schemeClr val="accent1"/>
                </a:solidFill>
              </a:rPr>
              <a:t>foreach</a:t>
            </a:r>
            <a:r>
              <a:rPr lang="en-US" dirty="0"/>
              <a:t> or </a:t>
            </a:r>
            <a:r>
              <a:rPr lang="en-US" dirty="0">
                <a:solidFill>
                  <a:schemeClr val="accent1"/>
                </a:solidFill>
              </a:rPr>
              <a:t>for</a:t>
            </a:r>
            <a:r>
              <a:rPr lang="en-US" dirty="0"/>
              <a:t> loop to iterate a dictionary.</a:t>
            </a:r>
          </a:p>
          <a:p>
            <a:r>
              <a:rPr lang="en-US" dirty="0"/>
              <a:t>Use dictionary indexer to access individual item.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212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260648"/>
            <a:ext cx="10360501" cy="1223963"/>
          </a:xfrm>
        </p:spPr>
        <p:txBody>
          <a:bodyPr/>
          <a:lstStyle/>
          <a:p>
            <a:r>
              <a:rPr lang="en-US" dirty="0"/>
              <a:t>Dictionaries – major operations</a:t>
            </a:r>
            <a:endParaRPr lang="bg-BG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69876" y="1700808"/>
            <a:ext cx="10360501" cy="475252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bg-BG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65820" y="1845936"/>
            <a:ext cx="10153127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0" lvl="1" indent="-323850">
              <a:defRPr/>
            </a:pPr>
            <a:r>
              <a:rPr lang="en-US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Add(TKey,TValue)</a:t>
            </a:r>
            <a:r>
              <a:rPr lang="en-US" dirty="0"/>
              <a:t> – adds an element with the specified key and value</a:t>
            </a:r>
          </a:p>
          <a:p>
            <a:pPr marL="781050" lvl="1" indent="-323850">
              <a:defRPr/>
            </a:pPr>
            <a:r>
              <a:rPr lang="en-US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Remove(TKey)</a:t>
            </a:r>
            <a:r>
              <a:rPr lang="en-US" dirty="0"/>
              <a:t> – removes the element by key</a:t>
            </a:r>
          </a:p>
          <a:p>
            <a:pPr marL="781050" lvl="1" indent="-323850">
              <a:defRPr/>
            </a:pPr>
            <a:r>
              <a:rPr lang="en-US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this[]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get/add/replace of element by key</a:t>
            </a:r>
          </a:p>
          <a:p>
            <a:pPr marL="781050" lvl="1" indent="-323850">
              <a:defRPr/>
            </a:pPr>
            <a:r>
              <a:rPr lang="en-US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removes all elements</a:t>
            </a:r>
          </a:p>
          <a:p>
            <a:pPr marL="781050" lvl="1" indent="-323850">
              <a:defRPr/>
            </a:pPr>
            <a:r>
              <a:rPr lang="en-US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/>
              <a:t> – returns the number of elements</a:t>
            </a:r>
          </a:p>
          <a:p>
            <a:pPr marL="781050" lvl="1" indent="-323850">
              <a:defRPr/>
            </a:pPr>
            <a:r>
              <a:rPr lang="en-US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Keys</a:t>
            </a:r>
            <a:r>
              <a:rPr lang="en-US" dirty="0"/>
              <a:t> – returns a collection of the keys</a:t>
            </a:r>
          </a:p>
          <a:p>
            <a:pPr marL="781050" lvl="1" indent="-323850">
              <a:defRPr/>
            </a:pPr>
            <a:r>
              <a:rPr lang="en-US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dirty="0"/>
              <a:t> – returns a collection of the values</a:t>
            </a:r>
          </a:p>
          <a:p>
            <a:pPr marL="781050" lvl="1" indent="-323850">
              <a:defRPr/>
            </a:pPr>
            <a:r>
              <a:rPr lang="en-US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ContainsKey(TKey)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checks whether the dictionary contains given key</a:t>
            </a:r>
          </a:p>
          <a:p>
            <a:pPr marL="781050" lvl="1" indent="-323850">
              <a:defRPr/>
            </a:pPr>
            <a:r>
              <a:rPr lang="en-US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TryGetValue(TKey,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TValue)</a:t>
            </a:r>
          </a:p>
          <a:p>
            <a:pPr marL="1073150" lvl="2" indent="-323850">
              <a:defRPr/>
            </a:pPr>
            <a:r>
              <a:rPr lang="en-US" dirty="0"/>
              <a:t>If the key is found, returns it in the </a:t>
            </a:r>
            <a:r>
              <a:rPr lang="en-US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TValue</a:t>
            </a:r>
            <a:endParaRPr lang="en-US" dirty="0">
              <a:solidFill>
                <a:schemeClr val="accent1"/>
              </a:solidFill>
            </a:endParaRPr>
          </a:p>
          <a:p>
            <a:pPr marL="1073150" lvl="2" indent="-323850">
              <a:defRPr/>
            </a:pPr>
            <a:r>
              <a:rPr lang="en-US" dirty="0"/>
              <a:t>Otherwise returns </a:t>
            </a:r>
            <a:r>
              <a:rPr lang="en-US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marL="781050" lvl="1" indent="-323850">
              <a:defRPr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437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fields, properties and methods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683758"/>
            <a:ext cx="4308984" cy="32834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1664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demo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1988840"/>
            <a:ext cx="4699595" cy="39122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0766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4235768"/>
            <a:ext cx="8938472" cy="1257104"/>
          </a:xfrm>
        </p:spPr>
        <p:txBody>
          <a:bodyPr/>
          <a:lstStyle/>
          <a:p>
            <a:r>
              <a:rPr lang="en-US" dirty="0"/>
              <a:t>Extension methods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867" y="5470002"/>
            <a:ext cx="7069519" cy="1220933"/>
          </a:xfrm>
        </p:spPr>
        <p:txBody>
          <a:bodyPr/>
          <a:lstStyle/>
          <a:p>
            <a:r>
              <a:rPr lang="en-US" dirty="0" err="1"/>
              <a:t>System.LINQ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556" y="404664"/>
            <a:ext cx="3810000" cy="381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04" y="404664"/>
            <a:ext cx="3810000" cy="381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877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22115"/>
          </a:xfrm>
        </p:spPr>
        <p:txBody>
          <a:bodyPr/>
          <a:lstStyle/>
          <a:p>
            <a:r>
              <a:rPr lang="en-US" dirty="0"/>
              <a:t>Anonymous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268760"/>
            <a:ext cx="10360501" cy="511256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Anonymous types</a:t>
            </a:r>
          </a:p>
          <a:p>
            <a:pPr lvl="1"/>
            <a:r>
              <a:rPr lang="en-US" dirty="0"/>
              <a:t>Encapsulate a set of read-only properties and their value into a single object</a:t>
            </a:r>
          </a:p>
          <a:p>
            <a:pPr lvl="1"/>
            <a:r>
              <a:rPr lang="en-US" dirty="0"/>
              <a:t>No need to explicitly define a type first</a:t>
            </a:r>
          </a:p>
          <a:p>
            <a:r>
              <a:rPr lang="en-US" dirty="0"/>
              <a:t>To define an anonymous type</a:t>
            </a:r>
          </a:p>
          <a:p>
            <a:pPr lvl="1"/>
            <a:r>
              <a:rPr lang="en-US" dirty="0"/>
              <a:t>Use of the </a:t>
            </a:r>
            <a:r>
              <a:rPr lang="en-US" noProof="1">
                <a:solidFill>
                  <a:schemeClr val="accent1"/>
                </a:solidFill>
                <a:latin typeface="Consolas" pitchFamily="49" charset="0"/>
              </a:rPr>
              <a:t>var</a:t>
            </a:r>
            <a:r>
              <a:rPr lang="en-US" dirty="0"/>
              <a:t> keyword in conjunction with the object initialization syntax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At compile time, the C# compiler will </a:t>
            </a:r>
            <a:r>
              <a:rPr lang="en-US" noProof="1"/>
              <a:t>autogenerate</a:t>
            </a:r>
            <a:r>
              <a:rPr lang="en-US" dirty="0"/>
              <a:t> an uniquely named class</a:t>
            </a:r>
          </a:p>
          <a:p>
            <a:r>
              <a:rPr lang="en-US" dirty="0"/>
              <a:t>The class name is not visible from C#</a:t>
            </a:r>
          </a:p>
          <a:p>
            <a:r>
              <a:rPr lang="en-US" dirty="0"/>
              <a:t>Using implicit typing (</a:t>
            </a:r>
            <a:r>
              <a:rPr lang="en-US" noProof="1">
                <a:solidFill>
                  <a:schemeClr val="accent1"/>
                </a:solidFill>
                <a:latin typeface="Consolas" pitchFamily="49" charset="0"/>
              </a:rPr>
              <a:t>var</a:t>
            </a:r>
            <a:r>
              <a:rPr lang="en-US" dirty="0"/>
              <a:t> keyword) is mandatory</a:t>
            </a:r>
            <a:endParaRPr lang="bg-BG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05980" y="3645024"/>
            <a:ext cx="5976664" cy="556664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solidFill>
              <a:schemeClr val="accent1"/>
            </a:solidFill>
          </a:ln>
        </p:spPr>
        <p:txBody>
          <a:bodyPr wrap="square" tIns="108000" bIns="108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</a:t>
            </a: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{ </a:t>
            </a: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05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570187"/>
          </a:xfrm>
        </p:spPr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916832"/>
            <a:ext cx="10360501" cy="44644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A </a:t>
            </a:r>
            <a:r>
              <a:rPr lang="en-US" sz="3000" dirty="0">
                <a:solidFill>
                  <a:schemeClr val="accent1"/>
                </a:solidFill>
              </a:rPr>
              <a:t>lambda expression </a:t>
            </a:r>
            <a:r>
              <a:rPr lang="en-US" sz="3000" dirty="0"/>
              <a:t>is an anonymous function containing expressions and statements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Used to create </a:t>
            </a:r>
            <a:r>
              <a:rPr lang="en-US" sz="2800" dirty="0">
                <a:solidFill>
                  <a:schemeClr val="accent1"/>
                </a:solidFill>
              </a:rPr>
              <a:t>delegates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accent1"/>
                </a:solidFill>
              </a:rPr>
              <a:t>expression tree types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All lambda expressions use the lambda operator </a:t>
            </a:r>
            <a:r>
              <a:rPr lang="en-US" sz="3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  <a:r>
              <a:rPr lang="en-US" sz="3000" dirty="0"/>
              <a:t>, which is read as "</a:t>
            </a:r>
            <a:r>
              <a:rPr lang="en-US" sz="3000" dirty="0">
                <a:solidFill>
                  <a:schemeClr val="accent1"/>
                </a:solidFill>
              </a:rPr>
              <a:t>goes to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The left side of the lambda operator specifies the </a:t>
            </a:r>
            <a:r>
              <a:rPr lang="en-US" sz="2800" dirty="0">
                <a:solidFill>
                  <a:schemeClr val="accent1"/>
                </a:solidFill>
              </a:rPr>
              <a:t>input parameters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The right side holds the </a:t>
            </a:r>
            <a:r>
              <a:rPr lang="en-US" sz="2800" dirty="0">
                <a:solidFill>
                  <a:schemeClr val="accent1"/>
                </a:solidFill>
              </a:rPr>
              <a:t>expression or statement  </a:t>
            </a:r>
          </a:p>
          <a:p>
            <a:pPr lvl="1"/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1932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8955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Lambda Expression </a:t>
            </a:r>
            <a:r>
              <a:rPr lang="en-US" dirty="0"/>
              <a:t>is a shorter way of representing anonymous method.</a:t>
            </a:r>
          </a:p>
          <a:p>
            <a:r>
              <a:rPr lang="en-US" dirty="0">
                <a:solidFill>
                  <a:schemeClr val="accent1"/>
                </a:solidFill>
              </a:rPr>
              <a:t>Lambda Expression syntax</a:t>
            </a:r>
            <a:r>
              <a:rPr lang="en-US" dirty="0"/>
              <a:t>: parameters =&gt; body expression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Lambda Expression </a:t>
            </a:r>
            <a:r>
              <a:rPr lang="en-US" dirty="0"/>
              <a:t>can have zero parameter.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29916" y="3429000"/>
            <a:ext cx="5256584" cy="587441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solidFill>
              <a:schemeClr val="accent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 =&gt; </a:t>
            </a:r>
            <a:r>
              <a:rPr lang="en-US" dirty="0" err="1"/>
              <a:t>s.Age</a:t>
            </a:r>
            <a:r>
              <a:rPr lang="en-US" dirty="0"/>
              <a:t> &gt; 12 &amp;&amp; </a:t>
            </a:r>
            <a:r>
              <a:rPr lang="en-US" dirty="0" err="1"/>
              <a:t>s.Age</a:t>
            </a:r>
            <a:r>
              <a:rPr lang="en-US" dirty="0"/>
              <a:t> &lt; 20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01924" y="5301208"/>
            <a:ext cx="10225136" cy="587441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solidFill>
              <a:schemeClr val="accent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() =&gt; </a:t>
            </a:r>
            <a:r>
              <a:rPr lang="en-US" dirty="0" err="1"/>
              <a:t>Console.WriteLine</a:t>
            </a:r>
            <a:r>
              <a:rPr lang="en-US" dirty="0"/>
              <a:t>("Parameter less lambda expression")</a:t>
            </a:r>
          </a:p>
        </p:txBody>
      </p:sp>
    </p:spTree>
    <p:extLst>
      <p:ext uri="{BB962C8B-B14F-4D97-AF65-F5344CB8AC3E}">
        <p14:creationId xmlns:p14="http://schemas.microsoft.com/office/powerpoint/2010/main" val="279856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095" y="1124744"/>
            <a:ext cx="11173604" cy="5110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Lambda Expression</a:t>
            </a:r>
            <a:r>
              <a:rPr lang="en-US" dirty="0"/>
              <a:t> can have multiple parameters in parenthesis ()</a:t>
            </a:r>
          </a:p>
          <a:p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Lambda Expression </a:t>
            </a:r>
            <a:r>
              <a:rPr lang="en-US" dirty="0"/>
              <a:t>can have multiple statements in body expression in curly brackets {}.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01924" y="1916832"/>
            <a:ext cx="7200800" cy="587441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solidFill>
              <a:schemeClr val="accent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(s, </a:t>
            </a:r>
            <a:r>
              <a:rPr lang="en-US" dirty="0" err="1"/>
              <a:t>youngAge</a:t>
            </a:r>
            <a:r>
              <a:rPr lang="en-US" dirty="0"/>
              <a:t>) =&gt; </a:t>
            </a:r>
            <a:r>
              <a:rPr lang="en-US" dirty="0" err="1"/>
              <a:t>s.Age</a:t>
            </a:r>
            <a:r>
              <a:rPr lang="en-US" dirty="0"/>
              <a:t> &gt;= </a:t>
            </a:r>
            <a:r>
              <a:rPr lang="en-US" dirty="0" err="1"/>
              <a:t>youngAge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29916" y="4005064"/>
            <a:ext cx="9793088" cy="206476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solidFill>
              <a:schemeClr val="accent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(s, </a:t>
            </a:r>
            <a:r>
              <a:rPr lang="en-US" dirty="0" err="1"/>
              <a:t>youngAge</a:t>
            </a:r>
            <a:r>
              <a:rPr lang="en-US" dirty="0"/>
              <a:t>) =&gt;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(“Multiple statements in the body");</a:t>
            </a:r>
          </a:p>
          <a:p>
            <a:r>
              <a:rPr lang="en-US" dirty="0"/>
              <a:t>  Return </a:t>
            </a:r>
            <a:r>
              <a:rPr lang="en-US" dirty="0" err="1"/>
              <a:t>s.Age</a:t>
            </a:r>
            <a:r>
              <a:rPr lang="en-US" dirty="0"/>
              <a:t> &gt;= </a:t>
            </a:r>
            <a:r>
              <a:rPr lang="en-US" dirty="0" err="1"/>
              <a:t>youngAge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56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LINQ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Familiar language</a:t>
            </a:r>
            <a:r>
              <a:rPr lang="en-US" b="1" dirty="0"/>
              <a:t>: </a:t>
            </a:r>
            <a:r>
              <a:rPr lang="en-US" dirty="0"/>
              <a:t>Developers don’t have to learn a new query language for each type of data source or data format.</a:t>
            </a:r>
          </a:p>
          <a:p>
            <a:r>
              <a:rPr lang="en-US" b="1" dirty="0">
                <a:solidFill>
                  <a:schemeClr val="accent1"/>
                </a:solidFill>
              </a:rPr>
              <a:t>Less coding</a:t>
            </a:r>
            <a:r>
              <a:rPr lang="en-US" b="1" dirty="0"/>
              <a:t>: </a:t>
            </a:r>
            <a:r>
              <a:rPr lang="en-US" dirty="0"/>
              <a:t>It reduces the amount of code to be written as compared with a more traditional approach.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Readable code</a:t>
            </a:r>
            <a:r>
              <a:rPr lang="en-US" b="1" dirty="0"/>
              <a:t>: </a:t>
            </a:r>
            <a:r>
              <a:rPr lang="en-US" dirty="0"/>
              <a:t>LINQ makes the code more readable so other developers can easily understand and maintain it.</a:t>
            </a:r>
          </a:p>
          <a:p>
            <a:r>
              <a:rPr lang="en-US" b="1" dirty="0">
                <a:solidFill>
                  <a:schemeClr val="accent1"/>
                </a:solidFill>
              </a:rPr>
              <a:t>Standardized way of querying multiple data sources</a:t>
            </a:r>
            <a:r>
              <a:rPr lang="en-US" b="1" dirty="0"/>
              <a:t>: </a:t>
            </a:r>
            <a:r>
              <a:rPr lang="en-US" dirty="0"/>
              <a:t>The same LINQ syntax can be used to query multiple data sources.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Compile time safety of queries</a:t>
            </a:r>
            <a:r>
              <a:rPr lang="en-US" b="1" dirty="0"/>
              <a:t>: </a:t>
            </a:r>
            <a:r>
              <a:rPr lang="en-US" dirty="0"/>
              <a:t>It provides type checking of objects at compile time.</a:t>
            </a:r>
          </a:p>
          <a:p>
            <a:r>
              <a:rPr lang="en-US" b="1" dirty="0">
                <a:solidFill>
                  <a:schemeClr val="accent1"/>
                </a:solidFill>
              </a:rPr>
              <a:t>IntelliSense Support</a:t>
            </a:r>
            <a:r>
              <a:rPr lang="en-US" b="1" dirty="0"/>
              <a:t>: </a:t>
            </a:r>
            <a:r>
              <a:rPr lang="en-US" dirty="0"/>
              <a:t>LINQ provides IntelliSense for generic collections.</a:t>
            </a:r>
          </a:p>
          <a:p>
            <a:r>
              <a:rPr lang="en-US" b="1" dirty="0">
                <a:solidFill>
                  <a:schemeClr val="accent1"/>
                </a:solidFill>
              </a:rPr>
              <a:t>Shaping data</a:t>
            </a:r>
            <a:r>
              <a:rPr lang="en-US" b="1" dirty="0"/>
              <a:t>: </a:t>
            </a:r>
            <a:r>
              <a:rPr lang="en-US" dirty="0"/>
              <a:t>You can retrieve data in different shapes.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903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LINQ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>
            <a:normAutofit/>
          </a:bodyPr>
          <a:lstStyle/>
          <a:p>
            <a:r>
              <a:rPr lang="en-US" dirty="0"/>
              <a:t>Query (Comprehension) Syntax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Lamda</a:t>
            </a:r>
            <a:r>
              <a:rPr lang="en-US" dirty="0"/>
              <a:t> (Method) Syntax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45940" y="4337716"/>
            <a:ext cx="8856984" cy="587441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solidFill>
              <a:schemeClr val="accent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longWords</a:t>
            </a:r>
            <a:r>
              <a:rPr lang="en-US" dirty="0"/>
              <a:t> = </a:t>
            </a:r>
            <a:r>
              <a:rPr lang="en-US" dirty="0" err="1"/>
              <a:t>words.Where</a:t>
            </a:r>
            <a:r>
              <a:rPr lang="en-US" dirty="0"/>
              <a:t>( w =&gt; </a:t>
            </a:r>
            <a:r>
              <a:rPr lang="en-US" dirty="0" err="1"/>
              <a:t>w.length</a:t>
            </a:r>
            <a:r>
              <a:rPr lang="en-US" dirty="0"/>
              <a:t> &gt;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845940" y="2492896"/>
            <a:ext cx="9793088" cy="605908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solidFill>
              <a:schemeClr val="accent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77887" lvl="1" indent="0"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 longwords = from w in words where w.length &gt; 10;</a:t>
            </a:r>
            <a:endParaRPr lang="bg-BG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81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Integrated Query (LINQ) query keywords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0808"/>
            <a:ext cx="10360501" cy="446227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– specifies data source and range variable</a:t>
            </a:r>
          </a:p>
          <a:p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/>
              <a:t> – filters source elements</a:t>
            </a:r>
          </a:p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– specifies the type and shape that the elements in the returned sequence</a:t>
            </a:r>
          </a:p>
          <a:p>
            <a:r>
              <a:rPr lang="en-US" dirty="0">
                <a:solidFill>
                  <a:schemeClr val="accent1"/>
                </a:solidFill>
              </a:rPr>
              <a:t>group</a:t>
            </a:r>
            <a:r>
              <a:rPr lang="en-US" dirty="0"/>
              <a:t> – groups query results according to a specified key value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orderby</a:t>
            </a:r>
            <a:r>
              <a:rPr lang="en-US" dirty="0"/>
              <a:t> – sorts query results in ascending or descending order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22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syntax example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31446" y="1844824"/>
            <a:ext cx="10347937" cy="4154984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 5, 4, 1, 3, 9, 8, 6, 7, 2, 0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</a:t>
            </a: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num in numbers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where num &lt;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num</a:t>
            </a: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query</a:t>
            </a: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.ToString() + " ");</a:t>
            </a:r>
            <a:endParaRPr lang="en-US" sz="22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 4 1 3 2 0</a:t>
            </a:r>
            <a:endParaRPr lang="en-US" sz="22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36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formal definition of 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:</a:t>
            </a:r>
          </a:p>
          <a:p>
            <a:pPr>
              <a:lnSpc>
                <a:spcPts val="4400"/>
              </a:lnSpc>
            </a:pPr>
            <a:endParaRPr lang="en-US" dirty="0"/>
          </a:p>
          <a:p>
            <a:pPr>
              <a:lnSpc>
                <a:spcPts val="4400"/>
              </a:lnSpc>
            </a:pPr>
            <a:endParaRPr lang="en-US" dirty="0"/>
          </a:p>
          <a:p>
            <a:pPr>
              <a:lnSpc>
                <a:spcPts val="4400"/>
              </a:lnSpc>
            </a:pPr>
            <a:endParaRPr lang="en-US" dirty="0"/>
          </a:p>
          <a:p>
            <a:pPr>
              <a:lnSpc>
                <a:spcPts val="4400"/>
              </a:lnSpc>
            </a:pPr>
            <a:endParaRPr lang="en-US" dirty="0"/>
          </a:p>
          <a:p>
            <a:pPr algn="r">
              <a:lnSpc>
                <a:spcPct val="100000"/>
              </a:lnSpc>
              <a:spcBef>
                <a:spcPts val="1800"/>
              </a:spcBef>
              <a:buFontTx/>
              <a:buNone/>
            </a:pPr>
            <a:r>
              <a:rPr lang="en-US" sz="2400" dirty="0"/>
              <a:t>Definition by </a:t>
            </a:r>
            <a:r>
              <a:rPr lang="en-US" sz="2400" dirty="0">
                <a:solidFill>
                  <a:schemeClr val="accent1"/>
                </a:solidFill>
              </a:rPr>
              <a:t>Google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" name="Text Placeholder 6"/>
          <p:cNvSpPr>
            <a:spLocks noGrp="1"/>
          </p:cNvSpPr>
          <p:nvPr/>
        </p:nvSpPr>
        <p:spPr>
          <a:xfrm>
            <a:off x="2277988" y="2564904"/>
            <a:ext cx="7467600" cy="2554545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>
                <a:solidFill>
                  <a:schemeClr val="accent1"/>
                </a:solidFill>
                <a:latin typeface="+mn-lt"/>
              </a:rPr>
              <a:t>Classes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 act as templates from which an </a:t>
            </a:r>
            <a:r>
              <a:rPr lang="en-US" sz="3200" dirty="0">
                <a:solidFill>
                  <a:schemeClr val="accent1"/>
                </a:solidFill>
                <a:latin typeface="+mn-lt"/>
              </a:rPr>
              <a:t>instance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 of an </a:t>
            </a:r>
            <a:r>
              <a:rPr lang="en-US" sz="3200" dirty="0">
                <a:solidFill>
                  <a:schemeClr val="accent1"/>
                </a:solidFill>
                <a:latin typeface="+mn-lt"/>
              </a:rPr>
              <a:t>object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 is created at run time. Classes define the </a:t>
            </a:r>
            <a:r>
              <a:rPr lang="en-US" sz="3200" dirty="0">
                <a:solidFill>
                  <a:schemeClr val="accent1"/>
                </a:solidFill>
                <a:latin typeface="+mn-lt"/>
              </a:rPr>
              <a:t>properties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 of the object and the </a:t>
            </a:r>
            <a:r>
              <a:rPr lang="en-US" sz="3200" dirty="0">
                <a:solidFill>
                  <a:schemeClr val="accent1"/>
                </a:solidFill>
                <a:latin typeface="+mn-lt"/>
              </a:rPr>
              <a:t>methods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 used to control the object's behavior.</a:t>
            </a:r>
          </a:p>
        </p:txBody>
      </p:sp>
    </p:spTree>
    <p:extLst>
      <p:ext uri="{BB962C8B-B14F-4D97-AF65-F5344CB8AC3E}">
        <p14:creationId xmlns:p14="http://schemas.microsoft.com/office/powerpoint/2010/main" val="314517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Method syntax example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31446" y="1844824"/>
            <a:ext cx="10347937" cy="3477875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 5, 4, 1, 3, 9, 8, 6, 7, 2, 0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</a:t>
            </a: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numbers.Where(n =&gt; n &lt; 5);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query</a:t>
            </a: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.ToString() + " ");</a:t>
            </a:r>
            <a:endParaRPr lang="en-US" sz="22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 4 1 3 2 0</a:t>
            </a:r>
            <a:endParaRPr lang="en-US" sz="22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2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trees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319492"/>
          </a:xfrm>
        </p:spPr>
        <p:txBody>
          <a:bodyPr/>
          <a:lstStyle/>
          <a:p>
            <a:r>
              <a:rPr lang="en-US" dirty="0"/>
              <a:t>A query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expression tree </a:t>
            </a:r>
            <a:r>
              <a:rPr lang="en-US" dirty="0"/>
              <a:t>is an efficient data structure representing a LINQ expression</a:t>
            </a:r>
          </a:p>
          <a:p>
            <a:pPr lvl="1"/>
            <a:r>
              <a:rPr lang="en-US" dirty="0"/>
              <a:t>Type of abstract syntax tree used for storing parsed expressions from the source code </a:t>
            </a:r>
          </a:p>
          <a:p>
            <a:pPr lvl="1"/>
            <a:r>
              <a:rPr lang="en-US" dirty="0"/>
              <a:t>Lambda expressions often translate into query expression trees</a:t>
            </a:r>
          </a:p>
          <a:p>
            <a:r>
              <a:rPr lang="en-US" noProof="1">
                <a:solidFill>
                  <a:schemeClr val="accent1"/>
                </a:solidFill>
                <a:latin typeface="Consolas" pitchFamily="49" charset="0"/>
              </a:rPr>
              <a:t>IQueryable&lt;T&gt;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interface implemented by query providers (e.g. LINQ to SQL, LINQ to XML, LINQ to Entities)</a:t>
            </a:r>
          </a:p>
          <a:p>
            <a:r>
              <a:rPr lang="en-US" noProof="1">
                <a:solidFill>
                  <a:schemeClr val="accent1"/>
                </a:solidFill>
                <a:latin typeface="Consolas" pitchFamily="49" charset="0"/>
              </a:rPr>
              <a:t>IQueryable&lt;T&gt;</a:t>
            </a:r>
            <a:r>
              <a:rPr lang="en-US" dirty="0"/>
              <a:t> objects use expression trees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462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demo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80" y="1700808"/>
            <a:ext cx="4505474" cy="450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74" y="1700808"/>
            <a:ext cx="10560270" cy="487385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8181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bg-BG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Classes provide the structure for objects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Define their prototype, act as template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Classes define: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Set of </a:t>
            </a:r>
            <a:r>
              <a:rPr lang="en-US" dirty="0">
                <a:solidFill>
                  <a:schemeClr val="accent1"/>
                </a:solidFill>
              </a:rPr>
              <a:t>attributes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Represented by </a:t>
            </a:r>
            <a:r>
              <a:rPr lang="en-US" dirty="0">
                <a:solidFill>
                  <a:schemeClr val="accent1"/>
                </a:solidFill>
              </a:rPr>
              <a:t>fields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properties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Hold their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Set of actions (</a:t>
            </a:r>
            <a:r>
              <a:rPr lang="en-US" dirty="0">
                <a:solidFill>
                  <a:schemeClr val="accent1"/>
                </a:solidFill>
              </a:rPr>
              <a:t>behavior</a:t>
            </a:r>
            <a:r>
              <a:rPr lang="en-US" dirty="0"/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Represented by </a:t>
            </a:r>
            <a:r>
              <a:rPr lang="en-US" dirty="0">
                <a:solidFill>
                  <a:schemeClr val="accent1"/>
                </a:solidFill>
              </a:rPr>
              <a:t>methods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 class defines the </a:t>
            </a:r>
            <a:r>
              <a:rPr lang="en-US" dirty="0">
                <a:solidFill>
                  <a:schemeClr val="accent1"/>
                </a:solidFill>
              </a:rPr>
              <a:t>methods</a:t>
            </a:r>
            <a:r>
              <a:rPr lang="en-US" dirty="0"/>
              <a:t> and types of data associated with an object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28" y="886618"/>
            <a:ext cx="3393259" cy="39766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9579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Fields</a:t>
            </a:r>
            <a:r>
              <a:rPr lang="en-US" dirty="0"/>
              <a:t> are data members of a class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</a:t>
            </a:r>
            <a:r>
              <a:rPr lang="en-US" dirty="0">
                <a:solidFill>
                  <a:schemeClr val="accent1"/>
                </a:solidFill>
              </a:rPr>
              <a:t>variables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constants</a:t>
            </a:r>
            <a:r>
              <a:rPr lang="en-US" dirty="0"/>
              <a:t> (read-only)</a:t>
            </a:r>
          </a:p>
          <a:p>
            <a:pPr>
              <a:lnSpc>
                <a:spcPct val="100000"/>
              </a:lnSpc>
            </a:pPr>
            <a:r>
              <a:rPr lang="en-US" dirty="0"/>
              <a:t>Accessing a field doesn’t invoke any actions of the object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accesses its value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Constant fields </a:t>
            </a:r>
            <a:r>
              <a:rPr lang="en-US" dirty="0"/>
              <a:t>can be only read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Variable fields </a:t>
            </a:r>
            <a:r>
              <a:rPr lang="en-US" dirty="0"/>
              <a:t>can be read and modified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</a:t>
            </a:r>
            <a:r>
              <a:rPr lang="en-US" dirty="0">
                <a:solidFill>
                  <a:schemeClr val="accent1"/>
                </a:solidFill>
              </a:rPr>
              <a:t>properties</a:t>
            </a:r>
            <a:r>
              <a:rPr lang="en-US" dirty="0"/>
              <a:t> are used instead of directly accessing variable fields</a:t>
            </a:r>
          </a:p>
        </p:txBody>
      </p:sp>
    </p:spTree>
    <p:extLst>
      <p:ext uri="{BB962C8B-B14F-4D97-AF65-F5344CB8AC3E}">
        <p14:creationId xmlns:p14="http://schemas.microsoft.com/office/powerpoint/2010/main" val="116599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>
                <a:solidFill>
                  <a:schemeClr val="accent1"/>
                </a:solidFill>
              </a:rPr>
              <a:t>Properties</a:t>
            </a:r>
            <a:r>
              <a:rPr lang="en-US" dirty="0"/>
              <a:t> look like </a:t>
            </a:r>
            <a:r>
              <a:rPr lang="en-US" dirty="0">
                <a:solidFill>
                  <a:schemeClr val="accent1"/>
                </a:solidFill>
              </a:rPr>
              <a:t>fields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name and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contain code, executed when accessed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Usually used as wrappers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control the access to the data fields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contain more complex logic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Can have two components called </a:t>
            </a:r>
            <a:r>
              <a:rPr lang="en-US" dirty="0">
                <a:solidFill>
                  <a:schemeClr val="accent1"/>
                </a:solidFill>
              </a:rPr>
              <a:t>accessors</a:t>
            </a:r>
            <a:endParaRPr lang="en-US" sz="3200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1"/>
                </a:solidFill>
              </a:rPr>
              <a:t>get</a:t>
            </a:r>
            <a:r>
              <a:rPr lang="en-US" sz="2800" dirty="0"/>
              <a:t> for reading their value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1"/>
                </a:solidFill>
              </a:rPr>
              <a:t>set</a:t>
            </a:r>
            <a:r>
              <a:rPr lang="en-US" sz="2800" dirty="0"/>
              <a:t> for changing their value</a:t>
            </a:r>
            <a:endParaRPr lang="en-US" sz="2800" noProof="1">
              <a:latin typeface="Courier New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8749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r>
              <a:rPr lang="en-US" dirty="0"/>
              <a:t>Methods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052736"/>
            <a:ext cx="10360501" cy="511133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Methods</a:t>
            </a:r>
            <a:r>
              <a:rPr lang="en-US" dirty="0"/>
              <a:t> manipulate the data of the </a:t>
            </a:r>
            <a:r>
              <a:rPr lang="en-US" dirty="0">
                <a:solidFill>
                  <a:schemeClr val="accent1"/>
                </a:solidFill>
              </a:rPr>
              <a:t>object</a:t>
            </a:r>
            <a:r>
              <a:rPr lang="en-US" dirty="0"/>
              <a:t> to which they belong or perform other tasks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Console.WriteLine(…)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Static methods </a:t>
            </a:r>
            <a:r>
              <a:rPr lang="en-US" dirty="0"/>
              <a:t>are common for all instances of a class (shared between all instances)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Returned value depends only on the passed parameters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particular class instance is available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Instance methods </a:t>
            </a:r>
            <a:r>
              <a:rPr lang="en-US" dirty="0"/>
              <a:t>manipulate the data of a specified object or perform any other tasks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 value is returned, it depends on the particular class instance</a:t>
            </a:r>
          </a:p>
          <a:p>
            <a:pPr marL="484242" indent="-331788">
              <a:lnSpc>
                <a:spcPct val="100000"/>
              </a:lnSpc>
            </a:pP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5763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Demo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1916832"/>
            <a:ext cx="3929410" cy="39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0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1629</TotalTime>
  <Words>1671</Words>
  <Application>Microsoft Office PowerPoint</Application>
  <PresentationFormat>Custom</PresentationFormat>
  <Paragraphs>279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Wingdings</vt:lpstr>
      <vt:lpstr>Tech 16x9</vt:lpstr>
      <vt:lpstr>C# Advanced Topics</vt:lpstr>
      <vt:lpstr>Table of content</vt:lpstr>
      <vt:lpstr>Classes</vt:lpstr>
      <vt:lpstr>Classes</vt:lpstr>
      <vt:lpstr>Classes</vt:lpstr>
      <vt:lpstr>Fields</vt:lpstr>
      <vt:lpstr>Properties</vt:lpstr>
      <vt:lpstr>Methods</vt:lpstr>
      <vt:lpstr>Class Demo</vt:lpstr>
      <vt:lpstr>Objects and Instances</vt:lpstr>
      <vt:lpstr>Objects and Instances</vt:lpstr>
      <vt:lpstr>Objects and Instances</vt:lpstr>
      <vt:lpstr>Objects and Instances</vt:lpstr>
      <vt:lpstr>Static and Non-Static classes</vt:lpstr>
      <vt:lpstr>Instance and Static Members</vt:lpstr>
      <vt:lpstr>Instance and Static Members</vt:lpstr>
      <vt:lpstr>Objects and Instances demo</vt:lpstr>
      <vt:lpstr>Collections</vt:lpstr>
      <vt:lpstr>Arrays</vt:lpstr>
      <vt:lpstr>Arrays</vt:lpstr>
      <vt:lpstr>Multidimensional Arrays </vt:lpstr>
      <vt:lpstr>Arrays demo</vt:lpstr>
      <vt:lpstr>Generic Lists</vt:lpstr>
      <vt:lpstr>Lists</vt:lpstr>
      <vt:lpstr>Lists</vt:lpstr>
      <vt:lpstr>Lists demo</vt:lpstr>
      <vt:lpstr>Dictionary</vt:lpstr>
      <vt:lpstr>Dictionaries</vt:lpstr>
      <vt:lpstr>Dictionaries – major operations</vt:lpstr>
      <vt:lpstr>Dictionaries demo</vt:lpstr>
      <vt:lpstr>Extension methods</vt:lpstr>
      <vt:lpstr>Anonymous types</vt:lpstr>
      <vt:lpstr>Lambda expressions</vt:lpstr>
      <vt:lpstr>Lambda expressions</vt:lpstr>
      <vt:lpstr>Lambda expressions</vt:lpstr>
      <vt:lpstr>Advantages of LINQ</vt:lpstr>
      <vt:lpstr>Syntax of LINQ</vt:lpstr>
      <vt:lpstr>Language Integrated Query (LINQ) query keywords</vt:lpstr>
      <vt:lpstr>Query syntax example</vt:lpstr>
      <vt:lpstr>Lambda Method syntax example</vt:lpstr>
      <vt:lpstr>Expression trees</vt:lpstr>
      <vt:lpstr>LINQ demo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in .NET</dc:title>
  <dc:creator>Стамо Петков</dc:creator>
  <cp:lastModifiedBy>Стамо Петков</cp:lastModifiedBy>
  <cp:revision>123</cp:revision>
  <dcterms:created xsi:type="dcterms:W3CDTF">2017-03-03T14:17:31Z</dcterms:created>
  <dcterms:modified xsi:type="dcterms:W3CDTF">2017-04-06T20:48:32Z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