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handoutMasterIdLst>
    <p:handoutMasterId r:id="rId24"/>
  </p:handoutMasterIdLst>
  <p:sldIdLst>
    <p:sldId id="25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2" r:id="rId19"/>
    <p:sldId id="281" r:id="rId20"/>
    <p:sldId id="283" r:id="rId21"/>
    <p:sldId id="267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26" autoAdjust="0"/>
    <p:restoredTop sz="94660"/>
  </p:normalViewPr>
  <p:slideViewPr>
    <p:cSldViewPr>
      <p:cViewPr varScale="1">
        <p:scale>
          <a:sx n="87" d="100"/>
          <a:sy n="87" d="100"/>
        </p:scale>
        <p:origin x="48" y="38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4/7/2017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4/7/2017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41550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4/7/2017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4/7/2017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4/7/2017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4/7/2017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4/7/2017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4/7/2017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4/7/2017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4/7/2017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4/7/2017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4/7/2017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4/7/2017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4/7/2017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MVC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604888"/>
          </a:xfrm>
        </p:spPr>
        <p:txBody>
          <a:bodyPr/>
          <a:lstStyle/>
          <a:p>
            <a:r>
              <a:rPr lang="en-US" dirty="0"/>
              <a:t>MVC pattern, ASP.NET MVC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850107"/>
          </a:xfrm>
        </p:spPr>
        <p:txBody>
          <a:bodyPr>
            <a:normAutofit/>
          </a:bodyPr>
          <a:lstStyle/>
          <a:p>
            <a:r>
              <a:rPr lang="en-US" dirty="0"/>
              <a:t>ASP.NET MVC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268760"/>
            <a:ext cx="10360501" cy="4895309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Runs on top of </a:t>
            </a:r>
            <a:r>
              <a:rPr lang="en-US" dirty="0">
                <a:solidFill>
                  <a:schemeClr val="accent1"/>
                </a:solidFill>
              </a:rPr>
              <a:t>ASP.NET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Not a replacement for </a:t>
            </a:r>
            <a:r>
              <a:rPr lang="en-US" dirty="0" err="1">
                <a:solidFill>
                  <a:schemeClr val="accent1"/>
                </a:solidFill>
              </a:rPr>
              <a:t>WebForms</a:t>
            </a:r>
            <a:endParaRPr lang="en-US" dirty="0">
              <a:solidFill>
                <a:schemeClr val="accent1"/>
              </a:solidFill>
            </a:endParaRP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Leverage the benefits of ASP.NET</a:t>
            </a:r>
          </a:p>
          <a:p>
            <a:pPr lvl="2"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Caching, modules, handlers, session state, …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chemeClr val="accent1"/>
                </a:solidFill>
              </a:rPr>
              <a:t>Embrace the web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No illusions of state – no page lifecycle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sz="2800" dirty="0"/>
              <a:t>User/SEO friendly URLs, clean </a:t>
            </a:r>
            <a:r>
              <a:rPr lang="en-US" sz="2800" dirty="0">
                <a:solidFill>
                  <a:schemeClr val="accent1"/>
                </a:solidFill>
              </a:rPr>
              <a:t>HTML 5</a:t>
            </a:r>
            <a:r>
              <a:rPr lang="en-US" sz="2800" dirty="0"/>
              <a:t>, SPA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sz="2800" dirty="0"/>
              <a:t>Adopt </a:t>
            </a:r>
            <a:r>
              <a:rPr lang="en-US" sz="2800" dirty="0">
                <a:solidFill>
                  <a:schemeClr val="accent1"/>
                </a:solidFill>
              </a:rPr>
              <a:t>REST</a:t>
            </a:r>
            <a:r>
              <a:rPr lang="en-US" sz="2800" dirty="0"/>
              <a:t> concepts</a:t>
            </a:r>
            <a:endParaRPr lang="en-US" dirty="0"/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Uses </a:t>
            </a:r>
            <a:r>
              <a:rPr lang="en-US" dirty="0">
                <a:solidFill>
                  <a:schemeClr val="accent1"/>
                </a:solidFill>
              </a:rPr>
              <a:t>MVC</a:t>
            </a:r>
            <a:r>
              <a:rPr lang="en-US" dirty="0"/>
              <a:t> pattern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sz="2800" dirty="0"/>
              <a:t>Conventions and Guidance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sz="2800" dirty="0"/>
              <a:t>Separation of concerns</a:t>
            </a:r>
          </a:p>
          <a:p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708" y="274637"/>
            <a:ext cx="3114675" cy="32099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6653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MVC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701796"/>
            <a:ext cx="10360501" cy="467953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Tight control over markup</a:t>
            </a:r>
          </a:p>
          <a:p>
            <a:r>
              <a:rPr lang="en-US" dirty="0">
                <a:solidFill>
                  <a:schemeClr val="accent1"/>
                </a:solidFill>
              </a:rPr>
              <a:t>Testable</a:t>
            </a:r>
          </a:p>
          <a:p>
            <a:r>
              <a:rPr lang="en-US" dirty="0">
                <a:solidFill>
                  <a:schemeClr val="accent1"/>
                </a:solidFill>
              </a:rPr>
              <a:t>Loosely coupled </a:t>
            </a:r>
            <a:r>
              <a:rPr lang="en-US" dirty="0"/>
              <a:t>and </a:t>
            </a:r>
            <a:r>
              <a:rPr lang="en-US" dirty="0">
                <a:solidFill>
                  <a:schemeClr val="accent1"/>
                </a:solidFill>
              </a:rPr>
              <a:t>extensible</a:t>
            </a:r>
          </a:p>
          <a:p>
            <a:r>
              <a:rPr lang="en-US" dirty="0">
                <a:solidFill>
                  <a:schemeClr val="accent1"/>
                </a:solidFill>
              </a:rPr>
              <a:t>Convention</a:t>
            </a:r>
            <a:r>
              <a:rPr lang="en-US" dirty="0"/>
              <a:t> over configuration</a:t>
            </a:r>
          </a:p>
          <a:p>
            <a:r>
              <a:rPr lang="en-US" dirty="0">
                <a:solidFill>
                  <a:schemeClr val="accent1"/>
                </a:solidFill>
              </a:rPr>
              <a:t>Razor</a:t>
            </a:r>
            <a:r>
              <a:rPr lang="en-US" dirty="0"/>
              <a:t> view engine</a:t>
            </a:r>
          </a:p>
          <a:p>
            <a:pPr lvl="1"/>
            <a:r>
              <a:rPr lang="en-US" dirty="0"/>
              <a:t>One of the greatest view engines</a:t>
            </a:r>
          </a:p>
          <a:p>
            <a:pPr lvl="1"/>
            <a:r>
              <a:rPr lang="en-US" dirty="0"/>
              <a:t>With </a:t>
            </a:r>
            <a:r>
              <a:rPr lang="en-US" dirty="0" err="1"/>
              <a:t>intellisense</a:t>
            </a:r>
            <a:r>
              <a:rPr lang="en-US" dirty="0"/>
              <a:t>, integrated in Visual Studio</a:t>
            </a:r>
          </a:p>
          <a:p>
            <a:r>
              <a:rPr lang="en-US" dirty="0"/>
              <a:t>Reuse of current skills (C#, EF, LINQ, JS, etc.)</a:t>
            </a:r>
          </a:p>
          <a:p>
            <a:r>
              <a:rPr lang="en-US" dirty="0"/>
              <a:t>Application-based (not scripts like PHP)</a:t>
            </a:r>
          </a:p>
          <a:p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500" y="692696"/>
            <a:ext cx="4762500" cy="31337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1644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ASP.NET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3200" dirty="0"/>
              <a:t>Web Forms</a:t>
            </a:r>
          </a:p>
          <a:p>
            <a:pPr lvl="1"/>
            <a:r>
              <a:rPr lang="en-GB" sz="2800" dirty="0"/>
              <a:t>Component-based</a:t>
            </a:r>
          </a:p>
          <a:p>
            <a:r>
              <a:rPr lang="en-GB" sz="3200" dirty="0"/>
              <a:t>ASP.NET MVC</a:t>
            </a:r>
          </a:p>
          <a:p>
            <a:r>
              <a:rPr lang="en-GB" sz="3200" dirty="0"/>
              <a:t>Web Pages</a:t>
            </a:r>
          </a:p>
          <a:p>
            <a:pPr lvl="1"/>
            <a:r>
              <a:rPr lang="en-GB" sz="2800" dirty="0">
                <a:solidFill>
                  <a:schemeClr val="accent1"/>
                </a:solidFill>
              </a:rPr>
              <a:t>Lightweight</a:t>
            </a:r>
            <a:r>
              <a:rPr lang="en-GB" sz="2800" dirty="0"/>
              <a:t> framework for dynamic content</a:t>
            </a:r>
          </a:p>
          <a:p>
            <a:r>
              <a:rPr lang="en-GB" sz="3200" dirty="0"/>
              <a:t>Web API</a:t>
            </a:r>
          </a:p>
          <a:p>
            <a:pPr lvl="1"/>
            <a:r>
              <a:rPr lang="en-GB" sz="2800" dirty="0"/>
              <a:t>Framework for building </a:t>
            </a:r>
            <a:r>
              <a:rPr lang="en-GB" sz="2800" dirty="0">
                <a:solidFill>
                  <a:schemeClr val="accent1"/>
                </a:solidFill>
              </a:rPr>
              <a:t>RESTful</a:t>
            </a:r>
            <a:r>
              <a:rPr lang="en-GB" sz="2800" dirty="0"/>
              <a:t> Web services</a:t>
            </a:r>
          </a:p>
          <a:p>
            <a:r>
              <a:rPr lang="en-GB" sz="3200" dirty="0" err="1"/>
              <a:t>SignalR</a:t>
            </a:r>
            <a:endParaRPr lang="en-GB" sz="3200" dirty="0"/>
          </a:p>
          <a:p>
            <a:pPr lvl="1"/>
            <a:r>
              <a:rPr lang="en-GB" sz="2800" dirty="0">
                <a:solidFill>
                  <a:schemeClr val="accent1"/>
                </a:solidFill>
              </a:rPr>
              <a:t>Real-time</a:t>
            </a:r>
            <a:r>
              <a:rPr lang="en-GB" sz="2800" dirty="0"/>
              <a:t> client-server communication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460" y="332656"/>
            <a:ext cx="5306970" cy="2981782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081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82155"/>
          </a:xfrm>
        </p:spPr>
        <p:txBody>
          <a:bodyPr/>
          <a:lstStyle/>
          <a:p>
            <a:r>
              <a:rPr lang="en-US" dirty="0"/>
              <a:t>Extensible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628799"/>
            <a:ext cx="10360501" cy="4824537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GB" sz="3200" dirty="0"/>
              <a:t>Replace </a:t>
            </a:r>
            <a:r>
              <a:rPr lang="en-GB" sz="3200" dirty="0">
                <a:solidFill>
                  <a:schemeClr val="accent1"/>
                </a:solidFill>
              </a:rPr>
              <a:t>any component </a:t>
            </a:r>
            <a:r>
              <a:rPr lang="en-GB" sz="3200" dirty="0"/>
              <a:t>of the system</a:t>
            </a:r>
          </a:p>
          <a:p>
            <a:pPr lvl="1">
              <a:spcBef>
                <a:spcPts val="300"/>
              </a:spcBef>
            </a:pPr>
            <a:r>
              <a:rPr lang="en-GB" sz="2800" dirty="0">
                <a:solidFill>
                  <a:schemeClr val="accent1"/>
                </a:solidFill>
              </a:rPr>
              <a:t>Interface</a:t>
            </a:r>
            <a:r>
              <a:rPr lang="en-GB" sz="2800" dirty="0"/>
              <a:t>-based architecture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GB" sz="3200" dirty="0"/>
              <a:t>Almost anything can be replaced or extended</a:t>
            </a:r>
          </a:p>
          <a:p>
            <a:pPr lvl="1">
              <a:spcBef>
                <a:spcPts val="300"/>
              </a:spcBef>
            </a:pPr>
            <a:r>
              <a:rPr lang="en-GB" sz="2800" dirty="0">
                <a:solidFill>
                  <a:schemeClr val="accent1"/>
                </a:solidFill>
              </a:rPr>
              <a:t>Model binders </a:t>
            </a:r>
            <a:r>
              <a:rPr lang="en-GB" sz="2800" dirty="0"/>
              <a:t>(request data to CLR objects)</a:t>
            </a:r>
          </a:p>
          <a:p>
            <a:pPr lvl="1">
              <a:spcBef>
                <a:spcPts val="300"/>
              </a:spcBef>
            </a:pPr>
            <a:r>
              <a:rPr lang="en-GB" sz="2800" dirty="0"/>
              <a:t>Action/result </a:t>
            </a:r>
            <a:r>
              <a:rPr lang="en-GB" sz="2800" dirty="0">
                <a:solidFill>
                  <a:schemeClr val="accent1"/>
                </a:solidFill>
              </a:rPr>
              <a:t>filters</a:t>
            </a:r>
            <a:r>
              <a:rPr lang="en-GB" sz="2800" dirty="0"/>
              <a:t> (e.g. </a:t>
            </a:r>
            <a:r>
              <a:rPr lang="en-GB" sz="2800" dirty="0" err="1"/>
              <a:t>OnActionExecuting</a:t>
            </a:r>
            <a:r>
              <a:rPr lang="en-GB" sz="2800" dirty="0"/>
              <a:t>)</a:t>
            </a:r>
          </a:p>
          <a:p>
            <a:pPr lvl="1">
              <a:spcBef>
                <a:spcPts val="300"/>
              </a:spcBef>
            </a:pPr>
            <a:r>
              <a:rPr lang="en-GB" sz="2800" dirty="0"/>
              <a:t>Custom action </a:t>
            </a:r>
            <a:r>
              <a:rPr lang="en-GB" sz="2800" dirty="0">
                <a:solidFill>
                  <a:schemeClr val="accent1"/>
                </a:solidFill>
              </a:rPr>
              <a:t>result types</a:t>
            </a:r>
          </a:p>
          <a:p>
            <a:pPr lvl="1">
              <a:spcBef>
                <a:spcPts val="300"/>
              </a:spcBef>
            </a:pPr>
            <a:r>
              <a:rPr lang="en-GB" sz="2800" dirty="0"/>
              <a:t>View engine (</a:t>
            </a:r>
            <a:r>
              <a:rPr lang="en-GB" sz="2800" dirty="0">
                <a:solidFill>
                  <a:schemeClr val="accent1"/>
                </a:solidFill>
              </a:rPr>
              <a:t>Razor</a:t>
            </a:r>
            <a:r>
              <a:rPr lang="en-GB" sz="2800" dirty="0"/>
              <a:t>, </a:t>
            </a:r>
            <a:r>
              <a:rPr lang="en-GB" sz="2800" dirty="0" err="1"/>
              <a:t>WebForms</a:t>
            </a:r>
            <a:r>
              <a:rPr lang="en-GB" sz="2800" dirty="0"/>
              <a:t>, </a:t>
            </a:r>
            <a:r>
              <a:rPr lang="en-GB" sz="2800" dirty="0" err="1"/>
              <a:t>NHaml</a:t>
            </a:r>
            <a:r>
              <a:rPr lang="en-GB" sz="2800" dirty="0"/>
              <a:t>, Spark)</a:t>
            </a:r>
          </a:p>
          <a:p>
            <a:pPr lvl="1">
              <a:spcBef>
                <a:spcPts val="300"/>
              </a:spcBef>
            </a:pPr>
            <a:r>
              <a:rPr lang="en-GB" sz="2800" dirty="0"/>
              <a:t>View helpers (HTML, AJAX, URL, etc.)</a:t>
            </a:r>
          </a:p>
          <a:p>
            <a:pPr lvl="1">
              <a:spcBef>
                <a:spcPts val="300"/>
              </a:spcBef>
            </a:pPr>
            <a:r>
              <a:rPr lang="en-GB" sz="2800" dirty="0"/>
              <a:t>Custom data providers (ADO.NET), etc.</a:t>
            </a:r>
          </a:p>
          <a:p>
            <a:pPr lvl="1">
              <a:spcBef>
                <a:spcPts val="300"/>
              </a:spcBef>
            </a:pPr>
            <a:r>
              <a:rPr lang="en-GB" sz="2800" dirty="0"/>
              <a:t>Controller factory can be also replaced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3543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URL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GB" sz="3200" dirty="0">
                <a:solidFill>
                  <a:schemeClr val="accent1"/>
                </a:solidFill>
              </a:rPr>
              <a:t>REST-like</a:t>
            </a:r>
          </a:p>
          <a:p>
            <a:pPr lvl="1">
              <a:spcBef>
                <a:spcPts val="300"/>
              </a:spcBef>
            </a:pPr>
            <a:r>
              <a:rPr lang="en-GB" sz="2800" dirty="0"/>
              <a:t>/products/update</a:t>
            </a:r>
          </a:p>
          <a:p>
            <a:pPr lvl="1">
              <a:spcBef>
                <a:spcPts val="300"/>
              </a:spcBef>
            </a:pPr>
            <a:r>
              <a:rPr lang="en-GB" sz="2800" dirty="0"/>
              <a:t>/blog/posts/2013/01/28/</a:t>
            </a:r>
            <a:r>
              <a:rPr lang="en-GB" sz="2800" dirty="0" err="1"/>
              <a:t>mvc</a:t>
            </a:r>
            <a:r>
              <a:rPr lang="en-GB" sz="2800" dirty="0"/>
              <a:t>-is-cool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GB" sz="3200" dirty="0">
                <a:solidFill>
                  <a:schemeClr val="accent1"/>
                </a:solidFill>
              </a:rPr>
              <a:t>Friendlier</a:t>
            </a:r>
            <a:r>
              <a:rPr lang="en-GB" sz="3200" dirty="0"/>
              <a:t> to humans</a:t>
            </a:r>
          </a:p>
          <a:p>
            <a:pPr lvl="1">
              <a:spcBef>
                <a:spcPts val="300"/>
              </a:spcBef>
            </a:pPr>
            <a:r>
              <a:rPr lang="en-GB" sz="2800" dirty="0"/>
              <a:t>/</a:t>
            </a:r>
            <a:r>
              <a:rPr lang="en-GB" sz="2800" dirty="0" err="1"/>
              <a:t>product.aspx?catId</a:t>
            </a:r>
            <a:r>
              <a:rPr lang="en-GB" sz="2800" dirty="0"/>
              <a:t>=123 or </a:t>
            </a:r>
            <a:r>
              <a:rPr lang="en-GB" sz="2800" dirty="0" err="1"/>
              <a:t>post.php?id</a:t>
            </a:r>
            <a:r>
              <a:rPr lang="en-GB" sz="2800" dirty="0"/>
              <a:t>=123</a:t>
            </a:r>
          </a:p>
          <a:p>
            <a:pPr lvl="1">
              <a:spcBef>
                <a:spcPts val="300"/>
              </a:spcBef>
            </a:pPr>
            <a:r>
              <a:rPr lang="en-GB" sz="2800" dirty="0"/>
              <a:t>Becomes /products/chocolate/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GB" sz="3200" dirty="0"/>
              <a:t>Friendlier to web crawlers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GB" sz="3200" dirty="0"/>
              <a:t>Search engine optimization (</a:t>
            </a:r>
            <a:r>
              <a:rPr lang="en-GB" sz="3200" dirty="0">
                <a:solidFill>
                  <a:schemeClr val="accent1"/>
                </a:solidFill>
              </a:rPr>
              <a:t>SEO</a:t>
            </a:r>
            <a:r>
              <a:rPr lang="en-GB" sz="3200" dirty="0"/>
              <a:t>)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1665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NUGET Package management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GB" dirty="0"/>
              <a:t> </a:t>
            </a:r>
            <a:r>
              <a:rPr lang="en-GB" sz="3200" dirty="0"/>
              <a:t>Free, </a:t>
            </a:r>
            <a:r>
              <a:rPr lang="en-GB" sz="3200" dirty="0">
                <a:solidFill>
                  <a:schemeClr val="accent1"/>
                </a:solidFill>
              </a:rPr>
              <a:t>open source </a:t>
            </a:r>
            <a:r>
              <a:rPr lang="en-GB" sz="3200" dirty="0"/>
              <a:t>package management 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GB" sz="3200" dirty="0"/>
              <a:t>Makes it easy to install and update open source libraries and tools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GB" sz="3200" dirty="0"/>
              <a:t>Part of Visual Studio 2012/2013 / 2015 / 2017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GB" sz="3200" dirty="0">
                <a:solidFill>
                  <a:schemeClr val="accent1"/>
                </a:solidFill>
              </a:rPr>
              <a:t>Configurable</a:t>
            </a:r>
            <a:r>
              <a:rPr lang="en-GB" sz="3200" dirty="0"/>
              <a:t> package sources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GB" sz="3200" dirty="0"/>
              <a:t>Simple as adding a reference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GB" sz="3200" dirty="0"/>
              <a:t>GUI-based package installer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GB" sz="3200" dirty="0">
                <a:solidFill>
                  <a:schemeClr val="accent1"/>
                </a:solidFill>
              </a:rPr>
              <a:t>Package manager console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532" y="4221088"/>
            <a:ext cx="4015946" cy="145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17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ASP.NET MVC project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 studio 2015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124" y="620168"/>
            <a:ext cx="5150825" cy="2971800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accent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7352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562075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ASP.NET MVC Project structure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814" y="504568"/>
            <a:ext cx="1870912" cy="6026305"/>
          </a:xfrm>
          <a:prstGeom prst="rect">
            <a:avLst/>
          </a:prstGeom>
        </p:spPr>
      </p:pic>
      <p:sp>
        <p:nvSpPr>
          <p:cNvPr id="5" name="Left Arrow 5"/>
          <p:cNvSpPr/>
          <p:nvPr/>
        </p:nvSpPr>
        <p:spPr>
          <a:xfrm rot="20679451">
            <a:off x="2926676" y="2331010"/>
            <a:ext cx="1595116" cy="164463"/>
          </a:xfrm>
          <a:prstGeom prst="leftArrow">
            <a:avLst/>
          </a:prstGeom>
          <a:solidFill>
            <a:schemeClr val="accent1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TextBox 9"/>
          <p:cNvSpPr txBox="1"/>
          <p:nvPr/>
        </p:nvSpPr>
        <p:spPr>
          <a:xfrm>
            <a:off x="4424657" y="2071014"/>
            <a:ext cx="2667001" cy="33855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All controllers and actions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" name="Left Arrow 7"/>
          <p:cNvSpPr/>
          <p:nvPr/>
        </p:nvSpPr>
        <p:spPr>
          <a:xfrm rot="21323456">
            <a:off x="2553611" y="6252424"/>
            <a:ext cx="1989069" cy="173856"/>
          </a:xfrm>
          <a:prstGeom prst="leftArrow">
            <a:avLst/>
          </a:prstGeom>
          <a:solidFill>
            <a:schemeClr val="accent1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TextBox 13"/>
          <p:cNvSpPr txBox="1"/>
          <p:nvPr/>
        </p:nvSpPr>
        <p:spPr>
          <a:xfrm>
            <a:off x="4500856" y="6034015"/>
            <a:ext cx="3733801" cy="36933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Web.config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 – Configuration file</a:t>
            </a:r>
          </a:p>
        </p:txBody>
      </p:sp>
      <p:sp>
        <p:nvSpPr>
          <p:cNvPr id="9" name="Left Arrow 9"/>
          <p:cNvSpPr/>
          <p:nvPr/>
        </p:nvSpPr>
        <p:spPr>
          <a:xfrm rot="170317">
            <a:off x="2557794" y="5690097"/>
            <a:ext cx="1828800" cy="161365"/>
          </a:xfrm>
          <a:prstGeom prst="leftArrow">
            <a:avLst/>
          </a:prstGeom>
          <a:solidFill>
            <a:schemeClr val="accent1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" name="TextBox 15"/>
          <p:cNvSpPr txBox="1"/>
          <p:nvPr/>
        </p:nvSpPr>
        <p:spPr>
          <a:xfrm>
            <a:off x="3780114" y="5549403"/>
            <a:ext cx="5625355" cy="36933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Application_Start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() – The entry point of the application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" name="Left Arrow 11"/>
          <p:cNvSpPr/>
          <p:nvPr/>
        </p:nvSpPr>
        <p:spPr>
          <a:xfrm rot="20304759">
            <a:off x="2533082" y="1376685"/>
            <a:ext cx="1828800" cy="161365"/>
          </a:xfrm>
          <a:prstGeom prst="leftArrow">
            <a:avLst/>
          </a:prstGeom>
          <a:solidFill>
            <a:schemeClr val="accent1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2" name="Left Arrow 12"/>
          <p:cNvSpPr/>
          <p:nvPr/>
        </p:nvSpPr>
        <p:spPr>
          <a:xfrm rot="20661466">
            <a:off x="2318843" y="3754367"/>
            <a:ext cx="2063766" cy="167843"/>
          </a:xfrm>
          <a:prstGeom prst="leftArrow">
            <a:avLst/>
          </a:prstGeom>
          <a:solidFill>
            <a:schemeClr val="accent1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3" name="TextBox 20"/>
          <p:cNvSpPr txBox="1"/>
          <p:nvPr/>
        </p:nvSpPr>
        <p:spPr>
          <a:xfrm>
            <a:off x="4272257" y="3335226"/>
            <a:ext cx="5029200" cy="36933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JavaScript files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jQuery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Modernizr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, knockout, etc.)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4" name="Left Arrow 14"/>
          <p:cNvSpPr/>
          <p:nvPr/>
        </p:nvSpPr>
        <p:spPr>
          <a:xfrm rot="20992694">
            <a:off x="2637399" y="4128277"/>
            <a:ext cx="2172827" cy="202001"/>
          </a:xfrm>
          <a:prstGeom prst="leftArrow">
            <a:avLst/>
          </a:prstGeom>
          <a:solidFill>
            <a:schemeClr val="accent1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5" name="TextBox 23"/>
          <p:cNvSpPr txBox="1"/>
          <p:nvPr/>
        </p:nvSpPr>
        <p:spPr>
          <a:xfrm>
            <a:off x="4593153" y="3898446"/>
            <a:ext cx="3678375" cy="36933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Razor View templates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cshtml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 files)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6" name="Left Arrow 16"/>
          <p:cNvSpPr/>
          <p:nvPr/>
        </p:nvSpPr>
        <p:spPr>
          <a:xfrm rot="21271820">
            <a:off x="2541584" y="4812509"/>
            <a:ext cx="2347444" cy="180433"/>
          </a:xfrm>
          <a:prstGeom prst="leftArrow">
            <a:avLst/>
          </a:prstGeom>
          <a:solidFill>
            <a:schemeClr val="accent1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7" name="TextBox 25"/>
          <p:cNvSpPr txBox="1"/>
          <p:nvPr/>
        </p:nvSpPr>
        <p:spPr>
          <a:xfrm>
            <a:off x="4589465" y="4519634"/>
            <a:ext cx="4816003" cy="646331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Shared folder contains common views like: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_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Layout.cshtml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 – master page (main template)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8" name="Left Arrow 18"/>
          <p:cNvSpPr/>
          <p:nvPr/>
        </p:nvSpPr>
        <p:spPr>
          <a:xfrm rot="18927074">
            <a:off x="1791068" y="2114412"/>
            <a:ext cx="2898368" cy="160781"/>
          </a:xfrm>
          <a:prstGeom prst="leftArrow">
            <a:avLst/>
          </a:prstGeom>
          <a:solidFill>
            <a:schemeClr val="accent1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96057" y="995987"/>
            <a:ext cx="3200400" cy="33855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Static files (CSS, fonts, images, etc.)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0" name="Left Arrow 20"/>
          <p:cNvSpPr/>
          <p:nvPr/>
        </p:nvSpPr>
        <p:spPr>
          <a:xfrm rot="21138456">
            <a:off x="2395043" y="3191654"/>
            <a:ext cx="2063766" cy="167843"/>
          </a:xfrm>
          <a:prstGeom prst="leftArrow">
            <a:avLst/>
          </a:prstGeom>
          <a:solidFill>
            <a:schemeClr val="accent1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1" name="TextBox 28"/>
          <p:cNvSpPr txBox="1"/>
          <p:nvPr/>
        </p:nvSpPr>
        <p:spPr>
          <a:xfrm>
            <a:off x="4272257" y="2868227"/>
            <a:ext cx="5334000" cy="36933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Models (view models) are located in the Models folder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869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774" y="1700808"/>
            <a:ext cx="10560270" cy="487385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8181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The MVC Design Pattern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Model, View, Controller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The MVC Pattern for Web and Examples</a:t>
            </a:r>
          </a:p>
          <a:p>
            <a:pPr>
              <a:lnSpc>
                <a:spcPct val="114000"/>
              </a:lnSpc>
            </a:pPr>
            <a:r>
              <a:rPr lang="en-US" dirty="0"/>
              <a:t>ASP.NET MVC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Overview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ASP.NET MVC Advantages</a:t>
            </a:r>
          </a:p>
          <a:p>
            <a:pPr>
              <a:lnSpc>
                <a:spcPct val="114000"/>
              </a:lnSpc>
            </a:pPr>
            <a:r>
              <a:rPr lang="en-US" dirty="0"/>
              <a:t>Creating first ASP.NET MVC Project</a:t>
            </a:r>
          </a:p>
        </p:txBody>
      </p:sp>
    </p:spTree>
    <p:extLst>
      <p:ext uri="{BB962C8B-B14F-4D97-AF65-F5344CB8AC3E}">
        <p14:creationId xmlns:p14="http://schemas.microsoft.com/office/powerpoint/2010/main" val="258892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Design pattern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604" y="260648"/>
            <a:ext cx="3950550" cy="407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86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design pattern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Model–view–controller (MVC) is a software architecture pattern</a:t>
            </a:r>
          </a:p>
          <a:p>
            <a:r>
              <a:rPr lang="en-US" dirty="0"/>
              <a:t>Originally formulated in the late 1970</a:t>
            </a:r>
            <a:r>
              <a:rPr lang="en-US" baseline="-25000" dirty="0"/>
              <a:t>s</a:t>
            </a:r>
            <a:r>
              <a:rPr lang="en-US" dirty="0"/>
              <a:t> by </a:t>
            </a:r>
            <a:r>
              <a:rPr lang="en-US" dirty="0" err="1"/>
              <a:t>Trygve</a:t>
            </a:r>
            <a:r>
              <a:rPr lang="en-US" dirty="0"/>
              <a:t> </a:t>
            </a:r>
            <a:r>
              <a:rPr lang="en-US" dirty="0" err="1"/>
              <a:t>Reenskaug</a:t>
            </a:r>
            <a:r>
              <a:rPr lang="en-US" dirty="0"/>
              <a:t> as part of the Smalltalk</a:t>
            </a:r>
          </a:p>
          <a:p>
            <a:r>
              <a:rPr lang="en-US" dirty="0"/>
              <a:t>Code reusability and separation of concerns</a:t>
            </a:r>
          </a:p>
          <a:p>
            <a:r>
              <a:rPr lang="en-US" dirty="0"/>
              <a:t>Originally developed for desktop, then adapted for internet applications</a:t>
            </a:r>
          </a:p>
        </p:txBody>
      </p:sp>
    </p:spTree>
    <p:extLst>
      <p:ext uri="{BB962C8B-B14F-4D97-AF65-F5344CB8AC3E}">
        <p14:creationId xmlns:p14="http://schemas.microsoft.com/office/powerpoint/2010/main" val="244409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06091"/>
          </a:xfrm>
        </p:spPr>
        <p:txBody>
          <a:bodyPr/>
          <a:lstStyle/>
          <a:p>
            <a:r>
              <a:rPr lang="en-US" dirty="0"/>
              <a:t>Model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052736"/>
            <a:ext cx="10276129" cy="5111333"/>
          </a:xfrm>
        </p:spPr>
        <p:txBody>
          <a:bodyPr>
            <a:normAutofit/>
          </a:bodyPr>
          <a:lstStyle/>
          <a:p>
            <a:r>
              <a:rPr lang="en-US" dirty="0"/>
              <a:t>Set of classes that describes the data we are working with as well as the business</a:t>
            </a:r>
          </a:p>
          <a:p>
            <a:r>
              <a:rPr lang="en-US" dirty="0"/>
              <a:t>Rules for how the data can be changed and manipulated</a:t>
            </a:r>
          </a:p>
          <a:p>
            <a:r>
              <a:rPr lang="en-US" dirty="0"/>
              <a:t>May contain data validation rules</a:t>
            </a:r>
          </a:p>
          <a:p>
            <a:r>
              <a:rPr lang="en-US" dirty="0"/>
              <a:t>Often encapsulate data stored in a database as well as code used to manipulate the data</a:t>
            </a:r>
          </a:p>
          <a:p>
            <a:r>
              <a:rPr lang="en-US" dirty="0"/>
              <a:t>Most likely a Data Access Layer of some kind</a:t>
            </a:r>
          </a:p>
          <a:p>
            <a:r>
              <a:rPr lang="en-US" dirty="0"/>
              <a:t>Apart from giving the data objects, it doesn't have significance in the framework</a:t>
            </a:r>
          </a:p>
        </p:txBody>
      </p:sp>
    </p:spTree>
    <p:extLst>
      <p:ext uri="{BB962C8B-B14F-4D97-AF65-F5344CB8AC3E}">
        <p14:creationId xmlns:p14="http://schemas.microsoft.com/office/powerpoint/2010/main" val="283021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4" y="1701797"/>
            <a:ext cx="7107776" cy="4462272"/>
          </a:xfrm>
        </p:spPr>
        <p:txBody>
          <a:bodyPr/>
          <a:lstStyle/>
          <a:p>
            <a:r>
              <a:rPr lang="en-US" dirty="0"/>
              <a:t>Defines how the application’s user interface (UI) will be displayed</a:t>
            </a:r>
          </a:p>
          <a:p>
            <a:r>
              <a:rPr lang="en-US" dirty="0"/>
              <a:t>May support master views (layouts) and sub-views (partial views or controls)</a:t>
            </a:r>
          </a:p>
          <a:p>
            <a:r>
              <a:rPr lang="en-US" dirty="0"/>
              <a:t>Web: Template to dynamically generate HTML</a:t>
            </a:r>
          </a:p>
          <a:p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708" y="1196752"/>
            <a:ext cx="3120017" cy="336268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6460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701797"/>
            <a:ext cx="7971873" cy="4462272"/>
          </a:xfrm>
        </p:spPr>
        <p:txBody>
          <a:bodyPr/>
          <a:lstStyle/>
          <a:p>
            <a:r>
              <a:rPr lang="en-US" dirty="0"/>
              <a:t>The core MVC component</a:t>
            </a:r>
          </a:p>
          <a:p>
            <a:r>
              <a:rPr lang="en-US" dirty="0"/>
              <a:t>Process the requests with the help of views and models</a:t>
            </a:r>
          </a:p>
          <a:p>
            <a:r>
              <a:rPr lang="en-US" dirty="0"/>
              <a:t>A set of classes that handles</a:t>
            </a:r>
          </a:p>
          <a:p>
            <a:pPr lvl="1"/>
            <a:r>
              <a:rPr lang="en-US" dirty="0"/>
              <a:t>Communication from the user</a:t>
            </a:r>
          </a:p>
          <a:p>
            <a:pPr lvl="1"/>
            <a:r>
              <a:rPr lang="en-US" dirty="0"/>
              <a:t>Overall application flow</a:t>
            </a:r>
          </a:p>
          <a:p>
            <a:pPr lvl="1"/>
            <a:r>
              <a:rPr lang="en-US" dirty="0"/>
              <a:t>Application-specific logic</a:t>
            </a:r>
          </a:p>
          <a:p>
            <a:r>
              <a:rPr lang="en-US" dirty="0"/>
              <a:t>Every controller has one or more "Actions"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737" y="3429000"/>
            <a:ext cx="2838110" cy="313170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6331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in the web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Incoming request routed to </a:t>
            </a:r>
            <a:r>
              <a:rPr lang="en-US" dirty="0">
                <a:solidFill>
                  <a:schemeClr val="accent1"/>
                </a:solidFill>
              </a:rPr>
              <a:t>Controller</a:t>
            </a:r>
          </a:p>
          <a:p>
            <a:pPr lvl="1"/>
            <a:r>
              <a:rPr lang="en-US" sz="3000" dirty="0"/>
              <a:t>For web: HTTP request</a:t>
            </a:r>
          </a:p>
          <a:p>
            <a:r>
              <a:rPr lang="en-US" dirty="0">
                <a:solidFill>
                  <a:schemeClr val="accent1"/>
                </a:solidFill>
              </a:rPr>
              <a:t>Controller</a:t>
            </a:r>
            <a:r>
              <a:rPr lang="en-US" dirty="0"/>
              <a:t> processes request and creates presentation </a:t>
            </a:r>
            <a:r>
              <a:rPr lang="en-US" dirty="0">
                <a:solidFill>
                  <a:schemeClr val="accent1"/>
                </a:solidFill>
              </a:rPr>
              <a:t>Model</a:t>
            </a:r>
          </a:p>
          <a:p>
            <a:pPr lvl="1"/>
            <a:r>
              <a:rPr lang="en-US" sz="3000" dirty="0"/>
              <a:t>Controller also selects appropriate result (view)</a:t>
            </a:r>
          </a:p>
          <a:p>
            <a:r>
              <a:rPr lang="en-US" dirty="0">
                <a:solidFill>
                  <a:schemeClr val="accent1"/>
                </a:solidFill>
              </a:rPr>
              <a:t>Model</a:t>
            </a:r>
            <a:r>
              <a:rPr lang="en-US" dirty="0"/>
              <a:t> is passed to </a:t>
            </a:r>
            <a:r>
              <a:rPr lang="en-US" dirty="0">
                <a:solidFill>
                  <a:schemeClr val="accent1"/>
                </a:solidFill>
              </a:rPr>
              <a:t>View</a:t>
            </a:r>
          </a:p>
          <a:p>
            <a:r>
              <a:rPr lang="en-US" dirty="0">
                <a:solidFill>
                  <a:schemeClr val="accent1"/>
                </a:solidFill>
              </a:rPr>
              <a:t>View</a:t>
            </a:r>
            <a:r>
              <a:rPr lang="en-US" dirty="0"/>
              <a:t> transforms </a:t>
            </a:r>
            <a:r>
              <a:rPr lang="en-US" dirty="0">
                <a:solidFill>
                  <a:schemeClr val="accent1"/>
                </a:solidFill>
              </a:rPr>
              <a:t>Model</a:t>
            </a:r>
            <a:r>
              <a:rPr lang="en-US" dirty="0"/>
              <a:t> into appropriate output format (HTML)</a:t>
            </a:r>
            <a:endParaRPr lang="en-US" dirty="0">
              <a:solidFill>
                <a:srgbClr val="FF9933"/>
              </a:solidFill>
            </a:endParaRPr>
          </a:p>
          <a:p>
            <a:r>
              <a:rPr lang="en-US" dirty="0"/>
              <a:t>Response is rendered (HTTP Response)</a:t>
            </a:r>
            <a:endParaRPr lang="en-US" dirty="0">
              <a:solidFill>
                <a:srgbClr val="FF9933"/>
              </a:solidFill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7176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850107"/>
          </a:xfrm>
        </p:spPr>
        <p:txBody>
          <a:bodyPr/>
          <a:lstStyle/>
          <a:p>
            <a:r>
              <a:rPr lang="en-US" dirty="0"/>
              <a:t>ASP.NET History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124744"/>
            <a:ext cx="10360501" cy="532859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Classic ASP </a:t>
            </a:r>
            <a:r>
              <a:rPr lang="en-US" dirty="0"/>
              <a:t>introduced in late 1990's</a:t>
            </a:r>
          </a:p>
          <a:p>
            <a:r>
              <a:rPr lang="en-US" dirty="0"/>
              <a:t>ASP.NET 1.0 – 2002 (</a:t>
            </a:r>
            <a:r>
              <a:rPr lang="en-US" dirty="0">
                <a:solidFill>
                  <a:schemeClr val="accent1"/>
                </a:solidFill>
              </a:rPr>
              <a:t>Web Forms</a:t>
            </a:r>
            <a:r>
              <a:rPr lang="en-US" dirty="0"/>
              <a:t>)</a:t>
            </a:r>
          </a:p>
          <a:p>
            <a:r>
              <a:rPr lang="en-US" dirty="0"/>
              <a:t> ASP.NET 3.5 – 2008 (First version of </a:t>
            </a:r>
            <a:r>
              <a:rPr lang="en-US" dirty="0">
                <a:solidFill>
                  <a:schemeClr val="accent1"/>
                </a:solidFill>
              </a:rPr>
              <a:t>MVC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Two more versions in next two years</a:t>
            </a:r>
          </a:p>
          <a:p>
            <a:r>
              <a:rPr lang="en-US" dirty="0"/>
              <a:t>ASP.NET 4 – 2010 (VS 2010, </a:t>
            </a:r>
            <a:r>
              <a:rPr lang="en-US" dirty="0">
                <a:solidFill>
                  <a:schemeClr val="accent1"/>
                </a:solidFill>
              </a:rPr>
              <a:t>MVC 2.0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Razor</a:t>
            </a:r>
            <a:r>
              <a:rPr lang="en-US" dirty="0"/>
              <a:t>)</a:t>
            </a:r>
          </a:p>
          <a:p>
            <a:r>
              <a:rPr lang="en-US" dirty="0"/>
              <a:t>ASP.NET 4.5 (First version of </a:t>
            </a:r>
            <a:r>
              <a:rPr lang="en-US" dirty="0">
                <a:solidFill>
                  <a:schemeClr val="accent1"/>
                </a:solidFill>
              </a:rPr>
              <a:t>Web API</a:t>
            </a:r>
            <a:r>
              <a:rPr lang="en-US" dirty="0"/>
              <a:t>, VS 2012)</a:t>
            </a:r>
          </a:p>
          <a:p>
            <a:r>
              <a:rPr lang="en-US" dirty="0"/>
              <a:t>February 2013 – </a:t>
            </a:r>
            <a:r>
              <a:rPr lang="en-US" dirty="0" err="1">
                <a:solidFill>
                  <a:schemeClr val="accent1"/>
                </a:solidFill>
              </a:rPr>
              <a:t>SignalR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Autumn 2013 – VS 2013, </a:t>
            </a:r>
            <a:r>
              <a:rPr lang="en-US" dirty="0">
                <a:solidFill>
                  <a:schemeClr val="accent1"/>
                </a:solidFill>
              </a:rPr>
              <a:t>One ASP.NET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MVC 5</a:t>
            </a:r>
          </a:p>
          <a:p>
            <a:r>
              <a:rPr lang="en-US" dirty="0"/>
              <a:t>ASP.NET </a:t>
            </a:r>
            <a:r>
              <a:rPr lang="en-US" dirty="0" err="1"/>
              <a:t>vNext</a:t>
            </a:r>
            <a:r>
              <a:rPr lang="en-US" dirty="0"/>
              <a:t> – 2014, </a:t>
            </a:r>
            <a:r>
              <a:rPr lang="en-US" dirty="0">
                <a:solidFill>
                  <a:schemeClr val="accent1"/>
                </a:solidFill>
              </a:rPr>
              <a:t>Roslyn</a:t>
            </a:r>
            <a:r>
              <a:rPr lang="en-US" dirty="0"/>
              <a:t>, Platform </a:t>
            </a:r>
            <a:r>
              <a:rPr lang="en-US" dirty="0" err="1"/>
              <a:t>ind.</a:t>
            </a:r>
            <a:endParaRPr lang="en-US" dirty="0"/>
          </a:p>
          <a:p>
            <a:r>
              <a:rPr lang="en-US" dirty="0"/>
              <a:t>ASP.NET CORE MVC - 2015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298" y="2582468"/>
            <a:ext cx="2743298" cy="185798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074" y="4725144"/>
            <a:ext cx="2763029" cy="18341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025" y="274636"/>
            <a:ext cx="2736571" cy="205242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4990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terms/"/>
    <ds:schemaRef ds:uri="4873beb7-5857-4685-be1f-d57550cc96c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1744</TotalTime>
  <Words>817</Words>
  <Application>Microsoft Office PowerPoint</Application>
  <PresentationFormat>Custom</PresentationFormat>
  <Paragraphs>128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Corbel</vt:lpstr>
      <vt:lpstr>Tech 16x9</vt:lpstr>
      <vt:lpstr>Introduction to MVC</vt:lpstr>
      <vt:lpstr>Table of content</vt:lpstr>
      <vt:lpstr>MVC Design pattern</vt:lpstr>
      <vt:lpstr>MVC design pattern</vt:lpstr>
      <vt:lpstr>Model</vt:lpstr>
      <vt:lpstr>View</vt:lpstr>
      <vt:lpstr>Controller</vt:lpstr>
      <vt:lpstr>MVC in the web</vt:lpstr>
      <vt:lpstr>ASP.NET History</vt:lpstr>
      <vt:lpstr>ASP.NET MVC</vt:lpstr>
      <vt:lpstr>ASP.NET MVC</vt:lpstr>
      <vt:lpstr>One ASP.NET</vt:lpstr>
      <vt:lpstr>Extensible</vt:lpstr>
      <vt:lpstr>Clean URL</vt:lpstr>
      <vt:lpstr>NUGET Package management</vt:lpstr>
      <vt:lpstr>Create ASP.NET MVC project</vt:lpstr>
      <vt:lpstr>ASP.NET MVC Project structure</vt:lpstr>
      <vt:lpstr>Any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in .NET</dc:title>
  <dc:creator>Стамо Петков</dc:creator>
  <cp:lastModifiedBy>Стамо Петков</cp:lastModifiedBy>
  <cp:revision>138</cp:revision>
  <dcterms:created xsi:type="dcterms:W3CDTF">2017-03-03T14:17:31Z</dcterms:created>
  <dcterms:modified xsi:type="dcterms:W3CDTF">2017-04-07T19:44:46Z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