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60" r:id="rId3"/>
    <p:sldId id="264" r:id="rId4"/>
    <p:sldId id="261" r:id="rId5"/>
    <p:sldId id="262" r:id="rId6"/>
    <p:sldId id="263" r:id="rId7"/>
    <p:sldId id="266"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EBD59-BDA8-A137-CD75-402AEE7FC675}" v="58" dt="2023-08-25T10:25:37.076"/>
    <p1510:client id="{4A6BE8F8-8148-2248-81ED-7E709A5DFD90}" v="218" dt="2023-08-25T05:49:39.353"/>
    <p1510:client id="{5E00066A-CC0C-FB5F-8338-23088E4CB805}" v="78" dt="2023-08-25T05:20:41.675"/>
    <p1510:client id="{6246B876-BF61-7F08-8D7E-BAF795D9716E}" v="80" dt="2023-08-25T06:01:35.590"/>
    <p1510:client id="{947FB67C-726A-6FCB-5B42-B181C2A31495}" v="1" dt="2023-08-25T05:50:30.858"/>
    <p1510:client id="{D43501D5-048A-0FE2-7ABA-755AA3029182}" v="15" dt="2023-08-25T06:57:24.967"/>
    <p1510:client id="{F0E80B70-C66A-1D2B-47FC-A5AE66EC8F5B}" v="773" dt="2023-08-25T08:54:21.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8/25/2023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6184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1351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7443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0165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233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8648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2951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68303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76522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36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8/25/2023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429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8/25/2023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560987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105000"/>
        </a:lnSpc>
        <a:spcBef>
          <a:spcPct val="0"/>
        </a:spcBef>
        <a:buNone/>
        <a:defRPr sz="4400" kern="1200" spc="5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600" kern="1200" spc="5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5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5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5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7318DF0-DF45-E616-1F6E-928E06D120BF}"/>
              </a:ext>
            </a:extLst>
          </p:cNvPr>
          <p:cNvSpPr txBox="1"/>
          <p:nvPr/>
        </p:nvSpPr>
        <p:spPr>
          <a:xfrm>
            <a:off x="5297762" y="925930"/>
            <a:ext cx="6251110" cy="11863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400" b="1" i="1" cap="all" dirty="0">
                <a:latin typeface="+mj-lt"/>
                <a:ea typeface="+mj-ea"/>
                <a:cs typeface="+mj-cs"/>
              </a:rPr>
              <a:t>ChatGPT in Software Development</a:t>
            </a:r>
            <a:endParaRPr lang="en-US" sz="3400" dirty="0">
              <a:latin typeface="+mj-lt"/>
              <a:ea typeface="+mj-ea"/>
              <a:cs typeface="+mj-cs"/>
            </a:endParaRPr>
          </a:p>
        </p:txBody>
      </p:sp>
      <p:sp>
        <p:nvSpPr>
          <p:cNvPr id="4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51966"/>
          </a:solidFill>
          <a:ln w="38100" cap="rnd">
            <a:solidFill>
              <a:srgbClr val="1519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36035AD-37F4-B352-28EE-B7C598AF08DA}"/>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buSzPct val="80000"/>
            </a:pPr>
            <a:endParaRPr lang="en-US" b="1" dirty="0">
              <a:ea typeface="Yu Mincho Light"/>
            </a:endParaRPr>
          </a:p>
          <a:p>
            <a:pPr indent="-228600">
              <a:lnSpc>
                <a:spcPct val="110000"/>
              </a:lnSpc>
              <a:spcAft>
                <a:spcPts val="600"/>
              </a:spcAft>
              <a:buFont typeface="Arial" panose="020B0604020202020204" pitchFamily="34" charset="0"/>
              <a:buChar char="•"/>
            </a:pPr>
            <a:endParaRPr lang="en-US" b="1"/>
          </a:p>
          <a:p>
            <a:pPr marL="971550" lvl="2" indent="-228600">
              <a:lnSpc>
                <a:spcPct val="110000"/>
              </a:lnSpc>
              <a:spcAft>
                <a:spcPts val="600"/>
              </a:spcAft>
              <a:buSzPct val="80000"/>
              <a:buFont typeface="Arial" panose="020B0604020202020204" pitchFamily="34" charset="0"/>
              <a:buChar char="•"/>
            </a:pPr>
            <a:r>
              <a:rPr lang="en-US" dirty="0"/>
              <a:t>Introduction</a:t>
            </a:r>
            <a:endParaRPr lang="en-US" dirty="0">
              <a:ea typeface="Yu Mincho Light"/>
            </a:endParaRPr>
          </a:p>
          <a:p>
            <a:pPr marL="971550" lvl="2" indent="-228600">
              <a:lnSpc>
                <a:spcPct val="110000"/>
              </a:lnSpc>
              <a:spcAft>
                <a:spcPts val="600"/>
              </a:spcAft>
              <a:buSzPct val="80000"/>
              <a:buFont typeface="Arial" panose="020B0604020202020204" pitchFamily="34" charset="0"/>
              <a:buChar char="•"/>
            </a:pPr>
            <a:r>
              <a:rPr lang="en-US" dirty="0"/>
              <a:t>What is ChatGPT?</a:t>
            </a:r>
            <a:endParaRPr lang="en-US" dirty="0">
              <a:ea typeface="Yu Mincho Light"/>
            </a:endParaRPr>
          </a:p>
          <a:p>
            <a:pPr marL="971550" lvl="2" indent="-228600">
              <a:lnSpc>
                <a:spcPct val="110000"/>
              </a:lnSpc>
              <a:spcAft>
                <a:spcPts val="600"/>
              </a:spcAft>
              <a:buSzPct val="80000"/>
              <a:buFont typeface="Arial" panose="020B0604020202020204" pitchFamily="34" charset="0"/>
              <a:buChar char="•"/>
            </a:pPr>
            <a:r>
              <a:rPr lang="en-US" dirty="0"/>
              <a:t>Uses in Software Development</a:t>
            </a:r>
            <a:endParaRPr lang="en-US" dirty="0">
              <a:ea typeface="Yu Mincho Light"/>
            </a:endParaRPr>
          </a:p>
          <a:p>
            <a:pPr marL="971550" lvl="2" indent="-228600">
              <a:lnSpc>
                <a:spcPct val="110000"/>
              </a:lnSpc>
              <a:spcAft>
                <a:spcPts val="600"/>
              </a:spcAft>
              <a:buSzPct val="80000"/>
              <a:buFont typeface="Arial" panose="020B0604020202020204" pitchFamily="34" charset="0"/>
              <a:buChar char="•"/>
            </a:pPr>
            <a:r>
              <a:rPr lang="en-US" dirty="0"/>
              <a:t>Advantages of ChatGPT</a:t>
            </a:r>
            <a:endParaRPr lang="en-US" dirty="0">
              <a:ea typeface="Yu Mincho Light"/>
            </a:endParaRPr>
          </a:p>
          <a:p>
            <a:pPr marL="971550" lvl="2" indent="-228600">
              <a:lnSpc>
                <a:spcPct val="110000"/>
              </a:lnSpc>
              <a:spcAft>
                <a:spcPts val="600"/>
              </a:spcAft>
              <a:buSzPct val="80000"/>
              <a:buFont typeface="Arial" panose="020B0604020202020204" pitchFamily="34" charset="0"/>
              <a:buChar char="•"/>
            </a:pPr>
            <a:r>
              <a:rPr lang="en-US" dirty="0"/>
              <a:t>Challenges and Limitations</a:t>
            </a:r>
            <a:endParaRPr lang="en-US" dirty="0">
              <a:ea typeface="Yu Mincho Light"/>
            </a:endParaRPr>
          </a:p>
          <a:p>
            <a:pPr marL="971550" lvl="2" indent="-228600">
              <a:lnSpc>
                <a:spcPct val="110000"/>
              </a:lnSpc>
              <a:spcAft>
                <a:spcPts val="600"/>
              </a:spcAft>
              <a:buSzPct val="80000"/>
              <a:buFont typeface="Arial" panose="020B0604020202020204" pitchFamily="34" charset="0"/>
              <a:buChar char="•"/>
            </a:pPr>
            <a:r>
              <a:rPr lang="en-US" dirty="0"/>
              <a:t>Conclusion</a:t>
            </a:r>
            <a:endParaRPr lang="en-US" dirty="0">
              <a:ea typeface="Yu Mincho Light"/>
            </a:endParaRPr>
          </a:p>
        </p:txBody>
      </p:sp>
      <p:pic>
        <p:nvPicPr>
          <p:cNvPr id="7" name="Picture 6">
            <a:extLst>
              <a:ext uri="{FF2B5EF4-FFF2-40B4-BE49-F238E27FC236}">
                <a16:creationId xmlns:a16="http://schemas.microsoft.com/office/drawing/2014/main" id="{5340D30F-378B-25A2-BD91-8748B83EF1A9}"/>
              </a:ext>
            </a:extLst>
          </p:cNvPr>
          <p:cNvPicPr>
            <a:picLocks noChangeAspect="1"/>
          </p:cNvPicPr>
          <p:nvPr/>
        </p:nvPicPr>
        <p:blipFill rotWithShape="1">
          <a:blip r:embed="rId2"/>
          <a:srcRect l="21737" r="2240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7" name="Rectangle 7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9163BE-1F30-6AF9-EFF3-CF6088B4083A}"/>
              </a:ext>
            </a:extLst>
          </p:cNvPr>
          <p:cNvSpPr txBox="1"/>
          <p:nvPr/>
        </p:nvSpPr>
        <p:spPr>
          <a:xfrm>
            <a:off x="5297762" y="329184"/>
            <a:ext cx="6251110" cy="17830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pPr>
            <a:endParaRPr lang="en-US" sz="6100" b="1" dirty="0">
              <a:latin typeface="Yu Mincho Light"/>
              <a:ea typeface="Yu Mincho Light"/>
              <a:cs typeface="+mj-cs"/>
            </a:endParaRPr>
          </a:p>
          <a:p>
            <a:pPr>
              <a:lnSpc>
                <a:spcPct val="90000"/>
              </a:lnSpc>
            </a:pPr>
            <a:r>
              <a:rPr lang="en-US" sz="3400" b="1" dirty="0">
                <a:latin typeface="Yu Mincho Light"/>
                <a:ea typeface="Yu Mincho Light"/>
                <a:cs typeface="+mj-cs"/>
              </a:rPr>
              <a:t>INTRODUCTION </a:t>
            </a:r>
            <a:endParaRPr lang="en-US" sz="3400" dirty="0">
              <a:cs typeface="+mj-cs"/>
            </a:endParaRPr>
          </a:p>
          <a:p>
            <a:pPr>
              <a:lnSpc>
                <a:spcPct val="90000"/>
              </a:lnSpc>
              <a:spcBef>
                <a:spcPct val="0"/>
              </a:spcBef>
              <a:spcAft>
                <a:spcPts val="600"/>
              </a:spcAft>
            </a:pPr>
            <a:endParaRPr lang="en-US" sz="6100" b="1" dirty="0">
              <a:latin typeface="+mj-lt"/>
              <a:ea typeface="Yu Mincho Light"/>
              <a:cs typeface="+mj-cs"/>
            </a:endParaRPr>
          </a:p>
        </p:txBody>
      </p:sp>
      <p:sp>
        <p:nvSpPr>
          <p:cNvPr id="7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51966"/>
          </a:solidFill>
          <a:ln w="38100" cap="rnd">
            <a:solidFill>
              <a:srgbClr val="1519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9A2DF1-3FC4-F70A-BC90-9E3916006130}"/>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dirty="0"/>
              <a:t> Let's Imagine a scenario where machines can understand human language and respond in a natural, conversational manner. That's exactly what ChatGPT does, and it's changing the game for businesses everywhere.</a:t>
            </a:r>
          </a:p>
          <a:p>
            <a:pPr indent="-228600">
              <a:lnSpc>
                <a:spcPct val="110000"/>
              </a:lnSpc>
              <a:spcAft>
                <a:spcPts val="600"/>
              </a:spcAft>
              <a:buFont typeface="Arial" panose="020B0604020202020204" pitchFamily="34" charset="0"/>
              <a:buChar char="•"/>
            </a:pPr>
            <a:r>
              <a:rPr lang="en-US" dirty="0"/>
              <a:t>As developers, we're constantly looking for ways to improve our products and create better experiences for our users. ChatGPT offers a unique solution to some of the biggest challenges facing software development today, from customer support to natural language processing. </a:t>
            </a:r>
            <a:endParaRPr lang="en-US">
              <a:ea typeface="Yu Mincho Light"/>
            </a:endParaRPr>
          </a:p>
        </p:txBody>
      </p:sp>
      <p:pic>
        <p:nvPicPr>
          <p:cNvPr id="7" name="Picture 6">
            <a:extLst>
              <a:ext uri="{FF2B5EF4-FFF2-40B4-BE49-F238E27FC236}">
                <a16:creationId xmlns:a16="http://schemas.microsoft.com/office/drawing/2014/main" id="{5340D30F-378B-25A2-BD91-8748B83EF1A9}"/>
              </a:ext>
            </a:extLst>
          </p:cNvPr>
          <p:cNvPicPr>
            <a:picLocks noChangeAspect="1"/>
          </p:cNvPicPr>
          <p:nvPr/>
        </p:nvPicPr>
        <p:blipFill rotWithShape="1">
          <a:blip r:embed="rId2"/>
          <a:srcRect l="21737" r="2240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412221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7" name="Rectangle 7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9163BE-1F30-6AF9-EFF3-CF6088B4083A}"/>
              </a:ext>
            </a:extLst>
          </p:cNvPr>
          <p:cNvSpPr txBox="1"/>
          <p:nvPr/>
        </p:nvSpPr>
        <p:spPr>
          <a:xfrm>
            <a:off x="5297762" y="329184"/>
            <a:ext cx="6728507" cy="17830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b="1" dirty="0">
                <a:latin typeface="+mj-lt"/>
                <a:ea typeface="+mj-ea"/>
                <a:cs typeface="+mj-cs"/>
              </a:rPr>
              <a:t>WHAT IS CHATGPT?</a:t>
            </a:r>
            <a:endParaRPr lang="en-US" sz="3400" dirty="0">
              <a:latin typeface="+mj-lt"/>
              <a:ea typeface="Yu Mincho Light"/>
              <a:cs typeface="+mj-cs"/>
            </a:endParaRPr>
          </a:p>
        </p:txBody>
      </p:sp>
      <p:sp>
        <p:nvSpPr>
          <p:cNvPr id="7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51966"/>
          </a:solidFill>
          <a:ln w="38100" cap="rnd">
            <a:solidFill>
              <a:srgbClr val="1519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9A2DF1-3FC4-F70A-BC90-9E3916006130}"/>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110000"/>
              </a:lnSpc>
              <a:spcAft>
                <a:spcPts val="600"/>
              </a:spcAft>
              <a:buFont typeface="Arial" panose="020B0604020202020204" pitchFamily="34" charset="0"/>
              <a:buChar char="•"/>
            </a:pPr>
            <a:r>
              <a:rPr lang="en-US"/>
              <a:t>ChatGPT is an artificial intelligence-based chatbot technology that uses deep learning algorithms to generate human-like responses to text-based queries. </a:t>
            </a:r>
          </a:p>
          <a:p>
            <a:pPr indent="-228600">
              <a:lnSpc>
                <a:spcPct val="110000"/>
              </a:lnSpc>
              <a:spcAft>
                <a:spcPts val="600"/>
              </a:spcAft>
              <a:buFont typeface="Arial" panose="020B0604020202020204" pitchFamily="34" charset="0"/>
              <a:buChar char="•"/>
            </a:pPr>
            <a:r>
              <a:rPr lang="en-US"/>
              <a:t>It is based on GPT (Generative Pre-trained Transformer) architecture, which is a type of neural network that has been pre-trained on large amounts of data to generate natural language output. </a:t>
            </a:r>
          </a:p>
          <a:p>
            <a:pPr indent="-228600">
              <a:lnSpc>
                <a:spcPct val="110000"/>
              </a:lnSpc>
              <a:spcAft>
                <a:spcPts val="600"/>
              </a:spcAft>
              <a:buFont typeface="Arial" panose="020B0604020202020204" pitchFamily="34" charset="0"/>
              <a:buChar char="•"/>
            </a:pPr>
            <a:r>
              <a:rPr lang="en-US" dirty="0"/>
              <a:t>This process involves several layers of processing, including tokenization, encoding, and decoding, which work together to generate a coherent and meaningful response. </a:t>
            </a:r>
          </a:p>
        </p:txBody>
      </p:sp>
      <p:pic>
        <p:nvPicPr>
          <p:cNvPr id="7" name="Picture 6">
            <a:extLst>
              <a:ext uri="{FF2B5EF4-FFF2-40B4-BE49-F238E27FC236}">
                <a16:creationId xmlns:a16="http://schemas.microsoft.com/office/drawing/2014/main" id="{5340D30F-378B-25A2-BD91-8748B83EF1A9}"/>
              </a:ext>
            </a:extLst>
          </p:cNvPr>
          <p:cNvPicPr>
            <a:picLocks noChangeAspect="1"/>
          </p:cNvPicPr>
          <p:nvPr/>
        </p:nvPicPr>
        <p:blipFill rotWithShape="1">
          <a:blip r:embed="rId2"/>
          <a:srcRect l="21737" r="2240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89008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7" name="Rectangle 7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9163BE-1F30-6AF9-EFF3-CF6088B4083A}"/>
              </a:ext>
            </a:extLst>
          </p:cNvPr>
          <p:cNvSpPr txBox="1"/>
          <p:nvPr/>
        </p:nvSpPr>
        <p:spPr>
          <a:xfrm>
            <a:off x="5297761" y="329184"/>
            <a:ext cx="6857038" cy="17830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400" b="1" dirty="0">
                <a:latin typeface="+mj-lt"/>
                <a:ea typeface="+mj-ea"/>
                <a:cs typeface="+mj-cs"/>
              </a:rPr>
              <a:t>USES IN SOFTWARE DEVELOPMENT</a:t>
            </a:r>
            <a:endParaRPr lang="en-US" sz="3400" b="1" dirty="0">
              <a:latin typeface="+mj-lt"/>
              <a:ea typeface="Yu Mincho Light"/>
              <a:cs typeface="+mj-cs"/>
            </a:endParaRPr>
          </a:p>
        </p:txBody>
      </p:sp>
      <p:sp>
        <p:nvSpPr>
          <p:cNvPr id="7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51966"/>
          </a:solidFill>
          <a:ln w="38100" cap="rnd">
            <a:solidFill>
              <a:srgbClr val="1519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9A2DF1-3FC4-F70A-BC90-9E3916006130}"/>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r>
              <a:rPr lang="en-US" dirty="0"/>
              <a:t>Common use case is for chatbots, where ChatGPT can help to create more natural and engaging conversations with users. By using ChatGPT, chatbots can understand the intent behind user messages and respond appropriately, leading to a better user experience.</a:t>
            </a:r>
            <a:endParaRPr lang="en-US" dirty="0">
              <a:ea typeface="Yu Mincho Light"/>
            </a:endParaRPr>
          </a:p>
          <a:p>
            <a:pPr indent="-228600">
              <a:lnSpc>
                <a:spcPct val="110000"/>
              </a:lnSpc>
              <a:spcAft>
                <a:spcPts val="600"/>
              </a:spcAft>
              <a:buFont typeface="Arial" panose="020B0604020202020204" pitchFamily="34" charset="0"/>
              <a:buChar char="•"/>
            </a:pPr>
            <a:endParaRPr lang="en-US"/>
          </a:p>
          <a:p>
            <a:pPr indent="-228600">
              <a:lnSpc>
                <a:spcPct val="110000"/>
              </a:lnSpc>
              <a:spcAft>
                <a:spcPts val="600"/>
              </a:spcAft>
              <a:buFont typeface="Arial" panose="020B0604020202020204" pitchFamily="34" charset="0"/>
              <a:buChar char="•"/>
            </a:pPr>
            <a:r>
              <a:rPr lang="en-US" dirty="0"/>
              <a:t>Another area where ChatGPT can be useful is in automated customer support. With ChatGPT, companies can provide 24/7 support without the need for human intervention. This can save time and money while still providing high-quality support to customers. </a:t>
            </a:r>
          </a:p>
        </p:txBody>
      </p:sp>
      <p:pic>
        <p:nvPicPr>
          <p:cNvPr id="7" name="Picture 6">
            <a:extLst>
              <a:ext uri="{FF2B5EF4-FFF2-40B4-BE49-F238E27FC236}">
                <a16:creationId xmlns:a16="http://schemas.microsoft.com/office/drawing/2014/main" id="{5340D30F-378B-25A2-BD91-8748B83EF1A9}"/>
              </a:ext>
            </a:extLst>
          </p:cNvPr>
          <p:cNvPicPr>
            <a:picLocks noChangeAspect="1"/>
          </p:cNvPicPr>
          <p:nvPr/>
        </p:nvPicPr>
        <p:blipFill rotWithShape="1">
          <a:blip r:embed="rId2"/>
          <a:srcRect l="21737" r="2240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58614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6" name="Rectangle 8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9163BE-1F30-6AF9-EFF3-CF6088B4083A}"/>
              </a:ext>
            </a:extLst>
          </p:cNvPr>
          <p:cNvSpPr txBox="1"/>
          <p:nvPr/>
        </p:nvSpPr>
        <p:spPr>
          <a:xfrm>
            <a:off x="4627570" y="329184"/>
            <a:ext cx="7499687" cy="17830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000" b="1" dirty="0">
                <a:latin typeface="+mj-lt"/>
                <a:ea typeface="+mj-ea"/>
                <a:cs typeface="+mj-cs"/>
              </a:rPr>
              <a:t> </a:t>
            </a:r>
            <a:r>
              <a:rPr lang="en-US" sz="3400" b="1" dirty="0">
                <a:latin typeface="Yu Mincho Light"/>
                <a:ea typeface="Yu Mincho Light"/>
                <a:cs typeface="+mj-cs"/>
              </a:rPr>
              <a:t>ADVANTAGES OF CHATGPT</a:t>
            </a:r>
          </a:p>
        </p:txBody>
      </p:sp>
      <p:sp>
        <p:nvSpPr>
          <p:cNvPr id="8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51966"/>
          </a:solidFill>
          <a:ln w="38100" cap="rnd">
            <a:solidFill>
              <a:srgbClr val="1519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9A2DF1-3FC4-F70A-BC90-9E3916006130}"/>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spcAft>
                <a:spcPts val="600"/>
              </a:spcAft>
              <a:buFont typeface="Arial" panose="020B0604020202020204" pitchFamily="34" charset="0"/>
              <a:buChar char="•"/>
            </a:pPr>
            <a:r>
              <a:rPr lang="en-US" sz="1700" dirty="0"/>
              <a:t>In addition, ChatGPT can be used for natural language processing, which enables software to understand and interpret human language. </a:t>
            </a:r>
            <a:endParaRPr lang="en-US" sz="1700"/>
          </a:p>
          <a:p>
            <a:pPr indent="-228600">
              <a:spcAft>
                <a:spcPts val="600"/>
              </a:spcAft>
              <a:buFont typeface="Arial" panose="020B0604020202020204" pitchFamily="34" charset="0"/>
              <a:buChar char="•"/>
            </a:pPr>
            <a:endParaRPr lang="en-US" sz="1700"/>
          </a:p>
          <a:p>
            <a:pPr indent="-228600">
              <a:spcAft>
                <a:spcPts val="600"/>
              </a:spcAft>
              <a:buFont typeface="Arial" panose="020B0604020202020204" pitchFamily="34" charset="0"/>
              <a:buChar char="•"/>
            </a:pPr>
            <a:r>
              <a:rPr lang="en-US" sz="1700" dirty="0"/>
              <a:t>This is particularly useful for chatbots, as it allows them to provide more accurate and relevant responses to customer inquiries. </a:t>
            </a:r>
            <a:endParaRPr lang="en-US" sz="1700" dirty="0">
              <a:ea typeface="Yu Mincho Light"/>
            </a:endParaRPr>
          </a:p>
          <a:p>
            <a:pPr indent="-228600">
              <a:spcAft>
                <a:spcPts val="600"/>
              </a:spcAft>
              <a:buFont typeface="Arial" panose="020B0604020202020204" pitchFamily="34" charset="0"/>
              <a:buChar char="•"/>
            </a:pPr>
            <a:endParaRPr lang="en-US" sz="1700"/>
          </a:p>
          <a:p>
            <a:pPr indent="-228600">
              <a:spcAft>
                <a:spcPts val="600"/>
              </a:spcAft>
              <a:buFont typeface="Arial" panose="020B0604020202020204" pitchFamily="34" charset="0"/>
              <a:buChar char="•"/>
            </a:pPr>
            <a:r>
              <a:rPr lang="en-US" sz="1700" dirty="0"/>
              <a:t>Studies have shown that implementing chatbots powered by ChatGPT can lead to a significant increase in customer satisfaction.</a:t>
            </a:r>
          </a:p>
          <a:p>
            <a:pPr indent="-228600">
              <a:spcAft>
                <a:spcPts val="600"/>
              </a:spcAft>
              <a:buFont typeface="Arial" panose="020B0604020202020204" pitchFamily="34" charset="0"/>
              <a:buChar char="•"/>
            </a:pPr>
            <a:endParaRPr lang="en-US" sz="1700"/>
          </a:p>
        </p:txBody>
      </p:sp>
      <p:pic>
        <p:nvPicPr>
          <p:cNvPr id="7" name="Picture 6">
            <a:extLst>
              <a:ext uri="{FF2B5EF4-FFF2-40B4-BE49-F238E27FC236}">
                <a16:creationId xmlns:a16="http://schemas.microsoft.com/office/drawing/2014/main" id="{5340D30F-378B-25A2-BD91-8748B83EF1A9}"/>
              </a:ext>
            </a:extLst>
          </p:cNvPr>
          <p:cNvPicPr>
            <a:picLocks noChangeAspect="1"/>
          </p:cNvPicPr>
          <p:nvPr/>
        </p:nvPicPr>
        <p:blipFill rotWithShape="1">
          <a:blip r:embed="rId2"/>
          <a:srcRect l="21737" r="2240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749898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7" name="Rectangle 7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9163BE-1F30-6AF9-EFF3-CF6088B4083A}"/>
              </a:ext>
            </a:extLst>
          </p:cNvPr>
          <p:cNvSpPr txBox="1"/>
          <p:nvPr/>
        </p:nvSpPr>
        <p:spPr>
          <a:xfrm>
            <a:off x="5013160" y="329184"/>
            <a:ext cx="6994748" cy="178308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just">
              <a:lnSpc>
                <a:spcPct val="90000"/>
              </a:lnSpc>
              <a:spcBef>
                <a:spcPct val="0"/>
              </a:spcBef>
              <a:spcAft>
                <a:spcPts val="600"/>
              </a:spcAft>
            </a:pPr>
            <a:r>
              <a:rPr lang="en-US" sz="3400" b="1" dirty="0">
                <a:latin typeface="+mj-lt"/>
                <a:ea typeface="+mj-ea"/>
                <a:cs typeface="+mj-cs"/>
              </a:rPr>
              <a:t>CHALLENGES AND LIMITATIONS</a:t>
            </a:r>
            <a:endParaRPr lang="en-US" sz="3400" b="1" dirty="0">
              <a:latin typeface="+mj-lt"/>
              <a:ea typeface="Yu Mincho Light"/>
              <a:cs typeface="+mj-cs"/>
            </a:endParaRPr>
          </a:p>
        </p:txBody>
      </p:sp>
      <p:sp>
        <p:nvSpPr>
          <p:cNvPr id="7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51966"/>
          </a:solidFill>
          <a:ln w="38100" cap="rnd">
            <a:solidFill>
              <a:srgbClr val="1519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9A2DF1-3FC4-F70A-BC90-9E3916006130}"/>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a:buFont typeface="Arial" panose="020B0604020202020204" pitchFamily="34" charset="0"/>
              <a:buChar char="•"/>
            </a:pPr>
            <a:r>
              <a:rPr lang="en-US" sz="1600" dirty="0">
                <a:ea typeface="+mn-lt"/>
                <a:cs typeface="+mn-lt"/>
              </a:rPr>
              <a:t>One of the main challenges of using ChatGPT in software development is the ethical concerns surrounding the technology. </a:t>
            </a:r>
          </a:p>
          <a:p>
            <a:pPr>
              <a:buFont typeface="Arial" panose="020B0604020202020204" pitchFamily="34" charset="0"/>
              <a:buChar char="•"/>
            </a:pPr>
            <a:endParaRPr lang="en-US" sz="1600" dirty="0">
              <a:ea typeface="+mn-lt"/>
              <a:cs typeface="+mn-lt"/>
            </a:endParaRPr>
          </a:p>
          <a:p>
            <a:pPr>
              <a:buFont typeface="Arial" panose="020B0604020202020204" pitchFamily="34" charset="0"/>
              <a:buChar char="•"/>
            </a:pPr>
            <a:r>
              <a:rPr lang="en-US" sz="1600" dirty="0">
                <a:ea typeface="+mn-lt"/>
                <a:cs typeface="+mn-lt"/>
              </a:rPr>
              <a:t>As AI becomes more advanced, there is a risk that it could be used to manipulate people. </a:t>
            </a:r>
          </a:p>
          <a:p>
            <a:pPr>
              <a:buFont typeface="Arial" panose="020B0604020202020204" pitchFamily="34" charset="0"/>
              <a:buChar char="•"/>
            </a:pPr>
            <a:endParaRPr lang="en-US" sz="1600" dirty="0">
              <a:ea typeface="+mn-lt"/>
              <a:cs typeface="+mn-lt"/>
            </a:endParaRPr>
          </a:p>
          <a:p>
            <a:pPr>
              <a:buFont typeface="Arial" panose="020B0604020202020204" pitchFamily="34" charset="0"/>
              <a:buChar char="•"/>
            </a:pPr>
            <a:r>
              <a:rPr lang="en-US" sz="1600" dirty="0">
                <a:ea typeface="+mn-lt"/>
                <a:cs typeface="+mn-lt"/>
              </a:rPr>
              <a:t>For example, an AI chatbot could be programmed to give biased or misleading information to customers. To address this challenge, developers need to ensure that their use of ChatGPT is transparent and ethical.</a:t>
            </a:r>
            <a:endParaRPr lang="en-US" sz="1600">
              <a:ea typeface="+mn-lt"/>
              <a:cs typeface="+mn-lt"/>
            </a:endParaRPr>
          </a:p>
          <a:p>
            <a:pPr>
              <a:buFont typeface="Arial" panose="020B0604020202020204" pitchFamily="34" charset="0"/>
              <a:buChar char="•"/>
            </a:pPr>
            <a:endParaRPr lang="en-US" sz="1600" dirty="0">
              <a:ea typeface="Yu Mincho Light"/>
            </a:endParaRPr>
          </a:p>
          <a:p>
            <a:pPr>
              <a:buFont typeface="Arial" panose="020B0604020202020204" pitchFamily="34" charset="0"/>
              <a:buChar char="•"/>
            </a:pPr>
            <a:r>
              <a:rPr lang="en-US" sz="1600" dirty="0">
                <a:ea typeface="+mn-lt"/>
                <a:cs typeface="+mn-lt"/>
              </a:rPr>
              <a:t>Accuracy issues are another limitation of using ChatGPT in software development. While the technology has made significant strides in recent years, it still tends to errors and misunderstandings. This can be particularly problematic in situations where accuracy is crucial, such as medical diagnosis or legal advice. </a:t>
            </a:r>
            <a:endParaRPr lang="en-US" sz="1600" dirty="0">
              <a:ea typeface="Yu Mincho Light"/>
            </a:endParaRPr>
          </a:p>
        </p:txBody>
      </p:sp>
      <p:pic>
        <p:nvPicPr>
          <p:cNvPr id="7" name="Picture 6">
            <a:extLst>
              <a:ext uri="{FF2B5EF4-FFF2-40B4-BE49-F238E27FC236}">
                <a16:creationId xmlns:a16="http://schemas.microsoft.com/office/drawing/2014/main" id="{5340D30F-378B-25A2-BD91-8748B83EF1A9}"/>
              </a:ext>
            </a:extLst>
          </p:cNvPr>
          <p:cNvPicPr>
            <a:picLocks noChangeAspect="1"/>
          </p:cNvPicPr>
          <p:nvPr/>
        </p:nvPicPr>
        <p:blipFill rotWithShape="1">
          <a:blip r:embed="rId2"/>
          <a:srcRect l="21737" r="2240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38675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7" name="Rectangle 7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9163BE-1F30-6AF9-EFF3-CF6088B4083A}"/>
              </a:ext>
            </a:extLst>
          </p:cNvPr>
          <p:cNvSpPr txBox="1"/>
          <p:nvPr/>
        </p:nvSpPr>
        <p:spPr>
          <a:xfrm>
            <a:off x="5013160" y="329184"/>
            <a:ext cx="6994748" cy="122305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just">
              <a:lnSpc>
                <a:spcPct val="90000"/>
              </a:lnSpc>
              <a:spcBef>
                <a:spcPct val="0"/>
              </a:spcBef>
              <a:spcAft>
                <a:spcPts val="600"/>
              </a:spcAft>
            </a:pPr>
            <a:r>
              <a:rPr lang="en-US" sz="3400" b="1" dirty="0">
                <a:latin typeface="+mj-lt"/>
                <a:ea typeface="+mj-ea"/>
                <a:cs typeface="+mj-cs"/>
              </a:rPr>
              <a:t>CHATGPT / GOOGLE</a:t>
            </a:r>
            <a:endParaRPr lang="en-US" sz="3400" b="1" dirty="0">
              <a:latin typeface="+mj-lt"/>
              <a:ea typeface="Yu Mincho Light"/>
              <a:cs typeface="+mj-cs"/>
            </a:endParaRPr>
          </a:p>
        </p:txBody>
      </p:sp>
      <p:sp>
        <p:nvSpPr>
          <p:cNvPr id="7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51966"/>
          </a:solidFill>
          <a:ln w="38100" cap="rnd">
            <a:solidFill>
              <a:srgbClr val="1519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340D30F-378B-25A2-BD91-8748B83EF1A9}"/>
              </a:ext>
            </a:extLst>
          </p:cNvPr>
          <p:cNvPicPr>
            <a:picLocks noChangeAspect="1"/>
          </p:cNvPicPr>
          <p:nvPr/>
        </p:nvPicPr>
        <p:blipFill rotWithShape="1">
          <a:blip r:embed="rId2"/>
          <a:srcRect l="21737" r="2240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graphicFrame>
        <p:nvGraphicFramePr>
          <p:cNvPr id="4" name="Table 3">
            <a:extLst>
              <a:ext uri="{FF2B5EF4-FFF2-40B4-BE49-F238E27FC236}">
                <a16:creationId xmlns:a16="http://schemas.microsoft.com/office/drawing/2014/main" id="{B7AC557E-DC7D-3CA3-9FE5-DCD6333D097B}"/>
              </a:ext>
            </a:extLst>
          </p:cNvPr>
          <p:cNvGraphicFramePr>
            <a:graphicFrameLocks noGrp="1"/>
          </p:cNvGraphicFramePr>
          <p:nvPr>
            <p:extLst>
              <p:ext uri="{D42A27DB-BD31-4B8C-83A1-F6EECF244321}">
                <p14:modId xmlns:p14="http://schemas.microsoft.com/office/powerpoint/2010/main" val="2239819197"/>
              </p:ext>
            </p:extLst>
          </p:nvPr>
        </p:nvGraphicFramePr>
        <p:xfrm>
          <a:off x="5013776" y="2797219"/>
          <a:ext cx="6879615" cy="3619390"/>
        </p:xfrm>
        <a:graphic>
          <a:graphicData uri="http://schemas.openxmlformats.org/drawingml/2006/table">
            <a:tbl>
              <a:tblPr firstRow="1" bandRow="1">
                <a:tableStyleId>{5C22544A-7EE6-4342-B048-85BDC9FD1C3A}</a:tableStyleId>
              </a:tblPr>
              <a:tblGrid>
                <a:gridCol w="2293205">
                  <a:extLst>
                    <a:ext uri="{9D8B030D-6E8A-4147-A177-3AD203B41FA5}">
                      <a16:colId xmlns:a16="http://schemas.microsoft.com/office/drawing/2014/main" val="3624082556"/>
                    </a:ext>
                  </a:extLst>
                </a:gridCol>
                <a:gridCol w="2293205">
                  <a:extLst>
                    <a:ext uri="{9D8B030D-6E8A-4147-A177-3AD203B41FA5}">
                      <a16:colId xmlns:a16="http://schemas.microsoft.com/office/drawing/2014/main" val="3075997284"/>
                    </a:ext>
                  </a:extLst>
                </a:gridCol>
                <a:gridCol w="2293205">
                  <a:extLst>
                    <a:ext uri="{9D8B030D-6E8A-4147-A177-3AD203B41FA5}">
                      <a16:colId xmlns:a16="http://schemas.microsoft.com/office/drawing/2014/main" val="739334717"/>
                    </a:ext>
                  </a:extLst>
                </a:gridCol>
              </a:tblGrid>
              <a:tr h="379068">
                <a:tc>
                  <a:txBody>
                    <a:bodyPr/>
                    <a:lstStyle/>
                    <a:p>
                      <a:pPr algn="ctr"/>
                      <a:r>
                        <a:rPr lang="en-US" dirty="0">
                          <a:solidFill>
                            <a:schemeClr val="tx1"/>
                          </a:solidFill>
                          <a:latin typeface="Bahnschrift Light SemiCondensed"/>
                        </a:rPr>
                        <a:t>Feature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algn="ctr"/>
                      <a:r>
                        <a:rPr lang="en-US" b="1" err="1">
                          <a:solidFill>
                            <a:schemeClr val="tx1"/>
                          </a:solidFill>
                          <a:latin typeface="Bahnschrift Light SemiCondensed"/>
                        </a:rPr>
                        <a:t>Chatgpt</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b="1" dirty="0">
                          <a:solidFill>
                            <a:schemeClr val="tx1"/>
                          </a:solidFill>
                          <a:latin typeface="Bahnschrift Light SemiCondensed"/>
                        </a:rPr>
                        <a:t>Google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38089729"/>
                  </a:ext>
                </a:extLst>
              </a:tr>
              <a:tr h="379068">
                <a:tc>
                  <a:txBody>
                    <a:bodyPr/>
                    <a:lstStyle/>
                    <a:p>
                      <a:pPr lvl="0" algn="ctr">
                        <a:buNone/>
                      </a:pPr>
                      <a:r>
                        <a:rPr lang="en-US" sz="1800" b="0" i="0" u="none" strike="noStrike" noProof="0" dirty="0">
                          <a:solidFill>
                            <a:srgbClr val="000000"/>
                          </a:solidFill>
                          <a:latin typeface="Bahnschrift Light SemiCondensed"/>
                        </a:rPr>
                        <a:t>Knowledge limitation</a:t>
                      </a:r>
                      <a:endParaRPr lang="en-US">
                        <a:latin typeface="Bahnschrift Light SemiCondensed"/>
                      </a:endParaRP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lgn="ctr">
                        <a:buNone/>
                      </a:pPr>
                      <a:r>
                        <a:rPr lang="en-US" dirty="0">
                          <a:latin typeface="Bahnschrift Light SemiCondensed"/>
                        </a:rPr>
                        <a:t>Till 2021</a:t>
                      </a:r>
                      <a:endParaRPr lang="en-US">
                        <a:latin typeface="Bahnschrift Light SemiCondensed"/>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lvl="0" algn="ctr">
                        <a:buNone/>
                      </a:pPr>
                      <a:r>
                        <a:rPr lang="en-US" dirty="0">
                          <a:latin typeface="Bahnschrift Light SemiCondensed"/>
                        </a:rPr>
                        <a:t>Updated</a:t>
                      </a:r>
                      <a:endParaRPr lang="en-US">
                        <a:latin typeface="Bahnschrift Light SemiCondensed"/>
                      </a:endParaRP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2891824090"/>
                  </a:ext>
                </a:extLst>
              </a:tr>
              <a:tr h="379068">
                <a:tc>
                  <a:txBody>
                    <a:bodyPr/>
                    <a:lstStyle/>
                    <a:p>
                      <a:pPr lvl="0" algn="ctr">
                        <a:buNone/>
                      </a:pPr>
                      <a:r>
                        <a:rPr lang="en-US" sz="1800" b="0" i="0" u="none" strike="noStrike" noProof="0" dirty="0">
                          <a:latin typeface="Bahnschrift Light SemiCondensed"/>
                        </a:rPr>
                        <a:t>Accuracy</a:t>
                      </a:r>
                      <a:endParaRPr lang="en-US">
                        <a:latin typeface="Bahnschrift Light SemiCondensed"/>
                      </a:endParaRPr>
                    </a:p>
                  </a:txBody>
                  <a:tcPr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800" b="0" i="0" u="none" strike="noStrike" noProof="0" dirty="0">
                          <a:latin typeface="Bahnschrift Light SemiCondensed"/>
                        </a:rPr>
                        <a:t>High, but may not always have the most current information</a:t>
                      </a:r>
                      <a:endParaRPr lang="en-US">
                        <a:latin typeface="Bahnschrift Light SemiCondensed"/>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dirty="0">
                          <a:latin typeface="Bahnschrift Light SemiCondensed"/>
                        </a:rPr>
                        <a:t>High can get required information</a:t>
                      </a:r>
                      <a:endParaRPr lang="en-US">
                        <a:latin typeface="Bahnschrift Light SemiCondensed"/>
                      </a:endParaRP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23861901"/>
                  </a:ext>
                </a:extLst>
              </a:tr>
              <a:tr h="379067">
                <a:tc>
                  <a:txBody>
                    <a:bodyPr/>
                    <a:lstStyle/>
                    <a:p>
                      <a:pPr lvl="0" algn="ctr">
                        <a:buNone/>
                      </a:pPr>
                      <a:r>
                        <a:rPr lang="en-US" sz="1800" b="0" i="0" u="none" strike="noStrike" noProof="0" dirty="0">
                          <a:latin typeface="Bahnschrift Light SemiCondensed"/>
                        </a:rPr>
                        <a:t>Format of output</a:t>
                      </a:r>
                      <a:endParaRPr lang="en-US">
                        <a:latin typeface="Bahnschrift Light SemiCondensed"/>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800" b="0" i="0" u="none" strike="noStrike" noProof="0" dirty="0">
                          <a:latin typeface="Bahnschrift Light SemiCondensed"/>
                        </a:rPr>
                        <a:t>Text-based</a:t>
                      </a:r>
                      <a:endParaRPr lang="en-US">
                        <a:latin typeface="Bahnschrift Light SemiCondensed"/>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800" b="0" i="0" u="none" strike="noStrike" noProof="0" dirty="0">
                          <a:latin typeface="Bahnschrift Light SemiCondensed"/>
                        </a:rPr>
                        <a:t>Text, voice, and visual</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6422154"/>
                  </a:ext>
                </a:extLst>
              </a:tr>
              <a:tr h="379067">
                <a:tc>
                  <a:txBody>
                    <a:bodyPr/>
                    <a:lstStyle/>
                    <a:p>
                      <a:pPr lvl="0" algn="ctr">
                        <a:buNone/>
                      </a:pPr>
                      <a:r>
                        <a:rPr lang="en-US" sz="1800" b="0" i="0" u="none" strike="noStrike" noProof="0" dirty="0">
                          <a:latin typeface="Bahnschrift Light SemiCondensed"/>
                        </a:rPr>
                        <a:t>Usability</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800" b="0" i="0" u="none" strike="noStrike" noProof="0" dirty="0">
                          <a:solidFill>
                            <a:srgbClr val="000000"/>
                          </a:solidFill>
                          <a:latin typeface="Bahnschrift Light SemiCondensed"/>
                        </a:rPr>
                        <a:t>More search request is need to get relevant information</a:t>
                      </a:r>
                      <a:endParaRPr lang="en-US" dirty="0"/>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800" b="0" i="0" u="none" strike="noStrike" noProof="0" dirty="0">
                          <a:solidFill>
                            <a:srgbClr val="000000"/>
                          </a:solidFill>
                          <a:latin typeface="Bahnschrift Light SemiCondensed"/>
                        </a:rPr>
                        <a:t>All relevant </a:t>
                      </a:r>
                      <a:r>
                        <a:rPr lang="en-US" sz="1800" b="0" i="0" u="none" strike="noStrike" noProof="0" dirty="0" err="1">
                          <a:solidFill>
                            <a:srgbClr val="000000"/>
                          </a:solidFill>
                          <a:latin typeface="Bahnschrift Light SemiCondensed"/>
                        </a:rPr>
                        <a:t>informations</a:t>
                      </a:r>
                      <a:r>
                        <a:rPr lang="en-US" sz="1800" b="0" i="0" u="none" strike="noStrike" noProof="0" dirty="0">
                          <a:solidFill>
                            <a:srgbClr val="000000"/>
                          </a:solidFill>
                          <a:latin typeface="Bahnschrift Light SemiCondensed"/>
                        </a:rPr>
                        <a:t> will be provided when user searches</a:t>
                      </a:r>
                      <a:endParaRPr lang="en-US" dirty="0"/>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7929183"/>
                  </a:ext>
                </a:extLst>
              </a:tr>
              <a:tr h="379067">
                <a:tc>
                  <a:txBody>
                    <a:bodyPr/>
                    <a:lstStyle/>
                    <a:p>
                      <a:pPr lvl="0" algn="ctr">
                        <a:buNone/>
                      </a:pPr>
                      <a:r>
                        <a:rPr lang="en-US" sz="1800" b="0" i="0" u="none" strike="noStrike" noProof="0" dirty="0">
                          <a:latin typeface="Bahnschrift Light SemiCondensed"/>
                        </a:rPr>
                        <a:t>Working Principle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0" i="0" u="none" strike="noStrike" noProof="0" dirty="0">
                          <a:solidFill>
                            <a:srgbClr val="000000"/>
                          </a:solidFill>
                          <a:latin typeface="Bahnschrift Light SemiCondensed"/>
                        </a:rPr>
                        <a:t>Based on algorithm</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lgn="ctr">
                        <a:buNone/>
                      </a:pPr>
                      <a:r>
                        <a:rPr lang="en-US" sz="1800" b="0" i="0" u="none" strike="noStrike" noProof="0" dirty="0">
                          <a:solidFill>
                            <a:srgbClr val="000000"/>
                          </a:solidFill>
                          <a:latin typeface="Bahnschrift Light SemiCondensed"/>
                        </a:rPr>
                        <a:t>Based on keywords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712843620"/>
                  </a:ext>
                </a:extLst>
              </a:tr>
            </a:tbl>
          </a:graphicData>
        </a:graphic>
      </p:graphicFrame>
    </p:spTree>
    <p:extLst>
      <p:ext uri="{BB962C8B-B14F-4D97-AF65-F5344CB8AC3E}">
        <p14:creationId xmlns:p14="http://schemas.microsoft.com/office/powerpoint/2010/main" val="3638063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77" name="Rectangle 7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39163BE-1F30-6AF9-EFF3-CF6088B4083A}"/>
              </a:ext>
            </a:extLst>
          </p:cNvPr>
          <p:cNvSpPr txBox="1"/>
          <p:nvPr/>
        </p:nvSpPr>
        <p:spPr>
          <a:xfrm>
            <a:off x="5297762" y="1228894"/>
            <a:ext cx="6251110" cy="88337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400" b="1" dirty="0">
                <a:latin typeface="+mj-lt"/>
                <a:ea typeface="+mj-ea"/>
                <a:cs typeface="+mj-cs"/>
              </a:rPr>
              <a:t>CONCLUSION</a:t>
            </a:r>
            <a:endParaRPr lang="en-US" sz="3400" b="1" dirty="0">
              <a:latin typeface="+mj-lt"/>
              <a:ea typeface="Yu Mincho Light"/>
              <a:cs typeface="+mj-cs"/>
            </a:endParaRPr>
          </a:p>
        </p:txBody>
      </p:sp>
      <p:sp>
        <p:nvSpPr>
          <p:cNvPr id="7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151966"/>
          </a:solidFill>
          <a:ln w="38100" cap="rnd">
            <a:solidFill>
              <a:srgbClr val="15196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9A2DF1-3FC4-F70A-BC90-9E3916006130}"/>
              </a:ext>
            </a:extLst>
          </p:cNvPr>
          <p:cNvSpPr txBox="1"/>
          <p:nvPr/>
        </p:nvSpPr>
        <p:spPr>
          <a:xfrm>
            <a:off x="5297762" y="2706624"/>
            <a:ext cx="6251110" cy="34838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85750">
              <a:buFont typeface="Arial"/>
              <a:buChar char="•"/>
            </a:pPr>
            <a:r>
              <a:rPr lang="en-US" sz="1600" dirty="0">
                <a:ea typeface="+mn-lt"/>
                <a:cs typeface="+mn-lt"/>
              </a:rPr>
              <a:t>ChatGPT is a powerful tool that has numerous applications in software development. </a:t>
            </a:r>
          </a:p>
          <a:p>
            <a:pPr marL="285750" indent="-285750">
              <a:buFont typeface="Arial"/>
              <a:buChar char="•"/>
            </a:pPr>
            <a:endParaRPr lang="en-US" sz="1600" dirty="0">
              <a:ea typeface="+mn-lt"/>
              <a:cs typeface="+mn-lt"/>
            </a:endParaRPr>
          </a:p>
          <a:p>
            <a:pPr marL="285750" indent="-285750">
              <a:buFont typeface="Arial"/>
              <a:buChar char="•"/>
            </a:pPr>
            <a:r>
              <a:rPr lang="en-US" sz="1600" dirty="0">
                <a:ea typeface="+mn-lt"/>
                <a:cs typeface="+mn-lt"/>
              </a:rPr>
              <a:t>It can be used for chatbots, automated customer support, and natural language processing, among other things. The advantages of using ChatGPT include increased efficiency, improved customer experience, and reduced costs.</a:t>
            </a:r>
          </a:p>
          <a:p>
            <a:pPr marL="285750" indent="-285750">
              <a:buFont typeface="Arial"/>
              <a:buChar char="•"/>
            </a:pPr>
            <a:endParaRPr lang="en-US" sz="1600" dirty="0">
              <a:ea typeface="+mn-lt"/>
              <a:cs typeface="+mn-lt"/>
            </a:endParaRPr>
          </a:p>
          <a:p>
            <a:pPr marL="285750" indent="-285750">
              <a:buFont typeface="Arial"/>
              <a:buChar char="•"/>
            </a:pPr>
            <a:r>
              <a:rPr lang="en-US" sz="1600" dirty="0">
                <a:ea typeface="+mn-lt"/>
                <a:cs typeface="+mn-lt"/>
              </a:rPr>
              <a:t>However, there are also challenges and limitations to using ChatGPT, such as ethical concerns, accuracy issues, and language barriers. Despite these challenges, the potential benefits of using ChatGPT make it an important technology to explore further.</a:t>
            </a:r>
          </a:p>
          <a:p>
            <a:pPr>
              <a:buFont typeface="Arial" panose="020B0604020202020204" pitchFamily="34" charset="0"/>
              <a:buChar char="•"/>
            </a:pPr>
            <a:endParaRPr lang="en-US" sz="1600" dirty="0">
              <a:ea typeface="Yu Mincho Light"/>
            </a:endParaRPr>
          </a:p>
        </p:txBody>
      </p:sp>
      <p:pic>
        <p:nvPicPr>
          <p:cNvPr id="7" name="Picture 6">
            <a:extLst>
              <a:ext uri="{FF2B5EF4-FFF2-40B4-BE49-F238E27FC236}">
                <a16:creationId xmlns:a16="http://schemas.microsoft.com/office/drawing/2014/main" id="{5340D30F-378B-25A2-BD91-8748B83EF1A9}"/>
              </a:ext>
            </a:extLst>
          </p:cNvPr>
          <p:cNvPicPr>
            <a:picLocks noChangeAspect="1"/>
          </p:cNvPicPr>
          <p:nvPr/>
        </p:nvPicPr>
        <p:blipFill rotWithShape="1">
          <a:blip r:embed="rId2"/>
          <a:srcRect l="21737" r="2240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97519059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Yu Mincho Light"/>
        <a:ea typeface=""/>
        <a:cs typeface=""/>
      </a:majorFont>
      <a:minorFont>
        <a:latin typeface="Yu Minch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SketchyVTI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351</cp:revision>
  <dcterms:created xsi:type="dcterms:W3CDTF">2023-08-25T05:13:20Z</dcterms:created>
  <dcterms:modified xsi:type="dcterms:W3CDTF">2023-08-25T11:11:09Z</dcterms:modified>
</cp:coreProperties>
</file>