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4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244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690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99427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82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2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4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1/25/2017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9265" y="1380530"/>
            <a:ext cx="4974147" cy="1646302"/>
          </a:xfrm>
        </p:spPr>
        <p:txBody>
          <a:bodyPr>
            <a:normAutofit fontScale="90000"/>
          </a:bodyPr>
          <a:lstStyle/>
          <a:p>
            <a:r>
              <a:rPr lang="fr-FR" sz="115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E</a:t>
            </a:r>
            <a:endParaRPr lang="fr-FR" sz="115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88123" y="3321491"/>
            <a:ext cx="5022536" cy="1096899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Détection </a:t>
            </a:r>
            <a:r>
              <a:rPr lang="fr-FR" sz="2400" dirty="0" smtClean="0">
                <a:solidFill>
                  <a:schemeClr val="tx1"/>
                </a:solidFill>
              </a:rPr>
              <a:t>et comptage de </a:t>
            </a:r>
            <a:r>
              <a:rPr lang="fr-FR" sz="2400" dirty="0" smtClean="0">
                <a:solidFill>
                  <a:schemeClr val="tx1"/>
                </a:solidFill>
              </a:rPr>
              <a:t>piétons.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9743" y="5715000"/>
            <a:ext cx="19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Besc</a:t>
            </a:r>
            <a:r>
              <a:rPr lang="fr-FR" dirty="0" err="1" smtClean="0">
                <a:latin typeface="Calibri" panose="020F0502020204030204" pitchFamily="34" charset="0"/>
              </a:rPr>
              <a:t>ó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Torcal</a:t>
            </a:r>
            <a:r>
              <a:rPr lang="fr-FR" dirty="0" smtClean="0"/>
              <a:t> Berta</a:t>
            </a:r>
            <a:br>
              <a:rPr lang="fr-FR" dirty="0" smtClean="0"/>
            </a:br>
            <a:r>
              <a:rPr lang="fr-FR" dirty="0" err="1" smtClean="0"/>
              <a:t>Guichon</a:t>
            </a:r>
            <a:r>
              <a:rPr lang="fr-FR" dirty="0" smtClean="0"/>
              <a:t> Julien</a:t>
            </a:r>
            <a:br>
              <a:rPr lang="fr-FR" dirty="0" smtClean="0"/>
            </a:br>
            <a:r>
              <a:rPr lang="fr-FR" dirty="0" err="1" smtClean="0"/>
              <a:t>Gominski</a:t>
            </a:r>
            <a:r>
              <a:rPr lang="fr-FR" dirty="0" smtClean="0"/>
              <a:t> Dimitri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9" y="1982848"/>
            <a:ext cx="4073285" cy="38862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08" y="3080593"/>
            <a:ext cx="969034" cy="24225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41" y="2646121"/>
            <a:ext cx="969034" cy="24225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31" y="3059496"/>
            <a:ext cx="973893" cy="24347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66" y="2646121"/>
            <a:ext cx="986860" cy="24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ln>
                  <a:solidFill>
                    <a:schemeClr val="tx1"/>
                  </a:solidFill>
                </a:ln>
              </a:rPr>
              <a:t>Morphologie ?</a:t>
            </a:r>
            <a:endParaRPr lang="fr-FR" sz="4000" b="1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6" t="14148" r="44770" b="29668"/>
          <a:stretch/>
        </p:blipFill>
        <p:spPr>
          <a:xfrm>
            <a:off x="3088256" y="2720675"/>
            <a:ext cx="1262677" cy="295376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4506" r="44528" b="32716"/>
          <a:stretch/>
        </p:blipFill>
        <p:spPr>
          <a:xfrm>
            <a:off x="5833067" y="2720675"/>
            <a:ext cx="1276708" cy="28221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1" t="14795" r="45094" b="32867"/>
          <a:stretch/>
        </p:blipFill>
        <p:spPr>
          <a:xfrm>
            <a:off x="8591909" y="2720675"/>
            <a:ext cx="1187226" cy="28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6" r="27413"/>
          <a:stretch/>
        </p:blipFill>
        <p:spPr>
          <a:xfrm>
            <a:off x="2772646" y="3728676"/>
            <a:ext cx="3276600" cy="27051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68" y="449325"/>
            <a:ext cx="4625518" cy="346913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83080" y="1830274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2400" dirty="0" smtClean="0"/>
              <a:t>Un outil urbain de gestion des flux humains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2" y="3728676"/>
            <a:ext cx="1867781" cy="282473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507480" y="4665728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2400" dirty="0" smtClean="0"/>
              <a:t>De nombreuses façons d’aborder le problème</a:t>
            </a:r>
          </a:p>
        </p:txBody>
      </p:sp>
    </p:spTree>
    <p:extLst>
      <p:ext uri="{BB962C8B-B14F-4D97-AF65-F5344CB8AC3E}">
        <p14:creationId xmlns:p14="http://schemas.microsoft.com/office/powerpoint/2010/main" val="30381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277152" cy="777167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Cahier des charges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1883" y="1770283"/>
            <a:ext cx="3855720" cy="614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Deux </a:t>
            </a:r>
            <a:r>
              <a:rPr lang="fr-FR" sz="2400" b="1" u="sng" dirty="0" smtClean="0">
                <a:solidFill>
                  <a:schemeClr val="tx1"/>
                </a:solidFill>
              </a:rPr>
              <a:t>contraintes</a:t>
            </a:r>
            <a:r>
              <a:rPr lang="fr-FR" sz="2400" b="1" dirty="0" smtClean="0">
                <a:solidFill>
                  <a:schemeClr val="tx1"/>
                </a:solidFill>
              </a:rPr>
              <a:t> :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362264" y="2981516"/>
            <a:ext cx="3648891" cy="707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"/>
            </a:pPr>
            <a:r>
              <a:rPr lang="fr-FR" sz="4400" dirty="0"/>
              <a:t> </a:t>
            </a:r>
            <a:r>
              <a:rPr lang="fr-FR" sz="4400" b="1" dirty="0" smtClean="0">
                <a:solidFill>
                  <a:schemeClr val="tx1"/>
                </a:solidFill>
              </a:rPr>
              <a:t>Rapidité</a:t>
            </a:r>
            <a:endParaRPr lang="fr-FR" sz="4400" b="1" dirty="0"/>
          </a:p>
        </p:txBody>
      </p:sp>
      <p:sp>
        <p:nvSpPr>
          <p:cNvPr id="8" name="Flèche à angle droit 7"/>
          <p:cNvSpPr/>
          <p:nvPr/>
        </p:nvSpPr>
        <p:spPr>
          <a:xfrm rot="5400000">
            <a:off x="1160770" y="4826242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6302828" y="4826242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276818" y="4970867"/>
            <a:ext cx="267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95 % de précision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risque de première espèce de 5%)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302719" y="4970867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Temps réel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4 à 20 FPS)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20206" y="2908352"/>
            <a:ext cx="3179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pitchFamily="18" charset="2"/>
              <a:buChar char="u"/>
            </a:pPr>
            <a:r>
              <a:rPr lang="fr-FR" sz="4400" b="1" dirty="0" smtClean="0"/>
              <a:t>Précision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42027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1212" y="556749"/>
            <a:ext cx="10058400" cy="1450757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Etat de l’art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8790" y="1913730"/>
            <a:ext cx="4426381" cy="167728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- 1997 : Début au MIT </a:t>
            </a:r>
          </a:p>
          <a:p>
            <a:r>
              <a:rPr lang="fr-FR" sz="2400" dirty="0" smtClean="0"/>
              <a:t>- 2005 : </a:t>
            </a:r>
            <a:r>
              <a:rPr lang="fr-FR" sz="2400" dirty="0" err="1" smtClean="0"/>
              <a:t>Dalal</a:t>
            </a:r>
            <a:r>
              <a:rPr lang="fr-FR" sz="2400" dirty="0" smtClean="0"/>
              <a:t> &amp; </a:t>
            </a:r>
            <a:r>
              <a:rPr lang="fr-FR" sz="2400" dirty="0" err="1" smtClean="0"/>
              <a:t>Triggs</a:t>
            </a:r>
            <a:endParaRPr lang="fr-FR" sz="2400" dirty="0" smtClean="0"/>
          </a:p>
          <a:p>
            <a:r>
              <a:rPr lang="fr-FR" sz="2400" dirty="0" smtClean="0"/>
              <a:t>- 2017 : Bilan ?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53999" y="2414742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Holistic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267553" y="3006241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Part-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332672" y="4001347"/>
            <a:ext cx="427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Motion-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407395" y="3044685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Data-mining</a:t>
            </a:r>
            <a:endParaRPr lang="fr-FR" sz="24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02639" y="2438344"/>
            <a:ext cx="158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Descriptors</a:t>
            </a:r>
            <a:endParaRPr lang="fr-FR" sz="24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8329606" y="3882652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Classifiers</a:t>
            </a:r>
            <a:endParaRPr lang="fr-FR" sz="24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26480" y="4784719"/>
            <a:ext cx="196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Bootstrapping</a:t>
            </a:r>
            <a:endParaRPr lang="fr-FR" sz="2400" i="1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468835" y="3549409"/>
            <a:ext cx="21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r>
              <a:rPr lang="fr-FR" sz="2000" dirty="0" smtClean="0"/>
              <a:t>EMPS</a:t>
            </a:r>
            <a:r>
              <a:rPr lang="fr-FR" sz="2400" dirty="0" smtClean="0"/>
              <a:t> </a:t>
            </a:r>
            <a:r>
              <a:rPr lang="fr-FR" sz="2000" dirty="0" smtClean="0"/>
              <a:t>DE CALCUL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05351" y="4452691"/>
            <a:ext cx="268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</a:t>
            </a:r>
            <a:r>
              <a:rPr lang="fr-FR" sz="2000" dirty="0" smtClean="0"/>
              <a:t>OUT ALGORITHMIQUE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50797" y="1897144"/>
            <a:ext cx="13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</a:t>
            </a:r>
            <a:r>
              <a:rPr lang="fr-FR" sz="2000" dirty="0" smtClean="0"/>
              <a:t>RECISION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810667" y="5191256"/>
            <a:ext cx="3947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Patch-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73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684" y="283029"/>
            <a:ext cx="8596668" cy="1320800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De m</a:t>
            </a:r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ultiples approches…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52" y="2160588"/>
            <a:ext cx="84089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8097" y="339577"/>
            <a:ext cx="9566123" cy="1320800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.. pour de multiples contraintes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7" y="1937837"/>
            <a:ext cx="3948740" cy="26324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27" y="1937837"/>
            <a:ext cx="4282490" cy="2416449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12" y="3723094"/>
            <a:ext cx="4513023" cy="2743200"/>
          </a:xfrm>
        </p:spPr>
      </p:pic>
    </p:spTree>
    <p:extLst>
      <p:ext uri="{BB962C8B-B14F-4D97-AF65-F5344CB8AC3E}">
        <p14:creationId xmlns:p14="http://schemas.microsoft.com/office/powerpoint/2010/main" val="1997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37457"/>
            <a:ext cx="8596668" cy="925286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Contexte</a:t>
            </a:r>
            <a:endParaRPr lang="fr-FR" sz="44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6227"/>
            <a:ext cx="8596668" cy="221546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"/>
            </a:pPr>
            <a:r>
              <a:rPr lang="fr-FR" dirty="0">
                <a:solidFill>
                  <a:schemeClr val="tx1"/>
                </a:solidFill>
              </a:rPr>
              <a:t>C</a:t>
            </a:r>
            <a:r>
              <a:rPr lang="fr-FR" dirty="0" smtClean="0">
                <a:solidFill>
                  <a:schemeClr val="tx1"/>
                </a:solidFill>
              </a:rPr>
              <a:t>onditions favorables :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Peu voire pas de recouvrement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Classification binaire piéton/fond (pas de vélo, voiture…)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Orientation vers l’horizontale </a:t>
            </a:r>
            <a:r>
              <a:rPr lang="fr-FR" dirty="0" smtClean="0">
                <a:solidFill>
                  <a:schemeClr val="tx1"/>
                </a:solidFill>
                <a:sym typeface="Wingdings 3" panose="05040102010807070707" pitchFamily="18" charset="2"/>
              </a:rPr>
              <a:t></a:t>
            </a:r>
            <a:r>
              <a:rPr lang="fr-FR" dirty="0" smtClean="0">
                <a:solidFill>
                  <a:schemeClr val="tx1"/>
                </a:solidFill>
              </a:rPr>
              <a:t> piétons de profil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Images en couleur et de bonne qualité</a:t>
            </a:r>
          </a:p>
          <a:p>
            <a:pPr marL="201168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179653"/>
            <a:ext cx="4474028" cy="33555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4896322"/>
            <a:ext cx="4691743" cy="78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2668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Piétons serrés</a:t>
            </a:r>
          </a:p>
          <a:p>
            <a:pPr marL="772668" lvl="1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1600" dirty="0" smtClean="0"/>
              <a:t>Végétation </a:t>
            </a:r>
            <a:r>
              <a:rPr lang="fr-FR" sz="1600" dirty="0"/>
              <a:t>mouvante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677334" y="4573157"/>
            <a:ext cx="50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panose="05040102010807070707" pitchFamily="18" charset="2"/>
              <a:buChar char="u"/>
            </a:pPr>
            <a:r>
              <a:rPr lang="fr-FR" dirty="0" smtClean="0"/>
              <a:t> Contraintes à gérer 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4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29191" y="2601685"/>
            <a:ext cx="6507237" cy="1320800"/>
          </a:xfrm>
        </p:spPr>
        <p:txBody>
          <a:bodyPr>
            <a:normAutofit/>
          </a:bodyPr>
          <a:lstStyle/>
          <a:p>
            <a:r>
              <a:rPr lang="fr-FR" sz="6600" b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Notre approche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6596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403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Histogramme des gradients </a:t>
            </a:r>
            <a:r>
              <a:rPr lang="fr-FR" sz="4000" b="1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orientés</a:t>
            </a:r>
            <a:r>
              <a:rPr lang="fr-FR" sz="4000" dirty="0"/>
              <a:t/>
            </a:r>
            <a:br>
              <a:rPr lang="fr-FR" sz="4000" dirty="0"/>
            </a:br>
            <a:endParaRPr lang="fr-FR" sz="4000" b="1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81051"/>
            <a:ext cx="7134225" cy="2752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86" y="2481051"/>
            <a:ext cx="2090677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141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Facette</vt:lpstr>
      <vt:lpstr>Projet E</vt:lpstr>
      <vt:lpstr>Introduction</vt:lpstr>
      <vt:lpstr>Cahier des charges</vt:lpstr>
      <vt:lpstr>Etat de l’art</vt:lpstr>
      <vt:lpstr>De multiples approches…</vt:lpstr>
      <vt:lpstr>... pour de multiples contraintes</vt:lpstr>
      <vt:lpstr>Contexte</vt:lpstr>
      <vt:lpstr>Notre approche</vt:lpstr>
      <vt:lpstr>Histogramme des gradients orientés </vt:lpstr>
      <vt:lpstr>Présentation PowerPoint</vt:lpstr>
      <vt:lpstr>Morphologie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</dc:title>
  <dc:creator>Dimitri GOMINSKI</dc:creator>
  <cp:lastModifiedBy>Dimitri GOMINSKI</cp:lastModifiedBy>
  <cp:revision>23</cp:revision>
  <dcterms:created xsi:type="dcterms:W3CDTF">2017-01-21T14:15:45Z</dcterms:created>
  <dcterms:modified xsi:type="dcterms:W3CDTF">2017-01-25T21:35:39Z</dcterms:modified>
</cp:coreProperties>
</file>