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3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49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02440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690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99427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182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25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8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5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1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2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7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4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1A48-F18A-45B3-BC05-1E27DA3F88AF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8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1/26/2017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7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8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79265" y="1380530"/>
            <a:ext cx="4974147" cy="1646302"/>
          </a:xfrm>
        </p:spPr>
        <p:txBody>
          <a:bodyPr>
            <a:normAutofit fontScale="90000"/>
          </a:bodyPr>
          <a:lstStyle/>
          <a:p>
            <a:r>
              <a:rPr lang="fr-FR" sz="11500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E</a:t>
            </a:r>
            <a:endParaRPr lang="fr-FR" sz="11500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88123" y="3321491"/>
            <a:ext cx="5022536" cy="1096899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tx1"/>
                </a:solidFill>
              </a:rPr>
              <a:t>Détection et comptage de piétons.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19743" y="5715000"/>
            <a:ext cx="1983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Besc</a:t>
            </a:r>
            <a:r>
              <a:rPr lang="fr-FR" dirty="0" err="1" smtClean="0">
                <a:latin typeface="Calibri" panose="020F0502020204030204" pitchFamily="34" charset="0"/>
              </a:rPr>
              <a:t>ó</a:t>
            </a:r>
            <a:r>
              <a:rPr lang="fr-FR" dirty="0" err="1" smtClean="0"/>
              <a:t>s</a:t>
            </a:r>
            <a:r>
              <a:rPr lang="fr-FR" dirty="0" smtClean="0"/>
              <a:t> </a:t>
            </a:r>
            <a:r>
              <a:rPr lang="fr-FR" dirty="0" err="1" smtClean="0"/>
              <a:t>Torcal</a:t>
            </a:r>
            <a:r>
              <a:rPr lang="fr-FR" dirty="0" smtClean="0"/>
              <a:t> Berta</a:t>
            </a:r>
            <a:br>
              <a:rPr lang="fr-FR" dirty="0" smtClean="0"/>
            </a:br>
            <a:r>
              <a:rPr lang="fr-FR" dirty="0" err="1" smtClean="0"/>
              <a:t>Guichon</a:t>
            </a:r>
            <a:r>
              <a:rPr lang="fr-FR" dirty="0" smtClean="0"/>
              <a:t> Julien</a:t>
            </a:r>
            <a:br>
              <a:rPr lang="fr-FR" dirty="0" smtClean="0"/>
            </a:br>
            <a:r>
              <a:rPr lang="fr-FR" dirty="0" err="1" smtClean="0"/>
              <a:t>Gominski</a:t>
            </a:r>
            <a:r>
              <a:rPr lang="fr-FR" dirty="0" smtClean="0"/>
              <a:t> Dimitri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2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76" t="14148" r="44770" b="29668"/>
          <a:stretch/>
        </p:blipFill>
        <p:spPr>
          <a:xfrm>
            <a:off x="1542485" y="3145218"/>
            <a:ext cx="1262677" cy="295376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8" t="14506" r="44528" b="32716"/>
          <a:stretch/>
        </p:blipFill>
        <p:spPr>
          <a:xfrm>
            <a:off x="4287296" y="3145218"/>
            <a:ext cx="1276708" cy="28221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51" t="14795" r="45094" b="32867"/>
          <a:stretch/>
        </p:blipFill>
        <p:spPr>
          <a:xfrm>
            <a:off x="7046138" y="3145218"/>
            <a:ext cx="1187226" cy="2827472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677334" y="337457"/>
            <a:ext cx="8596668" cy="925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b="1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Morphologie ?</a:t>
            </a:r>
            <a:endParaRPr lang="fr-FR" sz="4400" b="1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677334" y="1460402"/>
            <a:ext cx="8596668" cy="2215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  <a:buSzPct val="100000"/>
              <a:buFont typeface="Wingdings 3" panose="05040102010807070707" pitchFamily="18" charset="2"/>
              <a:buChar char=""/>
            </a:pPr>
            <a:r>
              <a:rPr lang="fr-FR" dirty="0" smtClean="0">
                <a:solidFill>
                  <a:schemeClr val="tx1"/>
                </a:solidFill>
              </a:rPr>
              <a:t>Travail sur une image binaire obtenue par seuillage</a:t>
            </a:r>
          </a:p>
          <a:p>
            <a:pPr>
              <a:buClr>
                <a:schemeClr val="accent1">
                  <a:lumMod val="75000"/>
                </a:schemeClr>
              </a:buClr>
              <a:buSzPct val="100000"/>
              <a:buFont typeface="Wingdings 3" panose="05040102010807070707" pitchFamily="18" charset="2"/>
              <a:buChar char=""/>
            </a:pPr>
            <a:r>
              <a:rPr lang="fr-FR" dirty="0" smtClean="0">
                <a:solidFill>
                  <a:schemeClr val="tx1"/>
                </a:solidFill>
              </a:rPr>
              <a:t>Traitement par séquence d’opérations </a:t>
            </a:r>
            <a:r>
              <a:rPr lang="fr-FR" dirty="0" err="1" smtClean="0">
                <a:solidFill>
                  <a:schemeClr val="tx1"/>
                </a:solidFill>
              </a:rPr>
              <a:t>morpholiguqes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SzPct val="100000"/>
              <a:buFont typeface="Wingdings 3" panose="05040102010807070707" pitchFamily="18" charset="2"/>
              <a:buChar char=""/>
            </a:pPr>
            <a:r>
              <a:rPr lang="fr-FR" dirty="0" smtClean="0">
                <a:solidFill>
                  <a:schemeClr val="tx1"/>
                </a:solidFill>
              </a:rPr>
              <a:t>Détection de « blobs »</a:t>
            </a:r>
          </a:p>
          <a:p>
            <a:pPr marL="201168" lvl="1" indent="0">
              <a:buFont typeface="Wingdings 3" charset="2"/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8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77334" y="337457"/>
            <a:ext cx="8596668" cy="925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b="1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Méthodologie de tests</a:t>
            </a:r>
            <a:endParaRPr lang="fr-FR" sz="4400" b="1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 flipH="1">
            <a:off x="5421086" y="1687286"/>
            <a:ext cx="10885" cy="396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77334" y="1687286"/>
            <a:ext cx="4406295" cy="743403"/>
          </a:xfrm>
        </p:spPr>
        <p:txBody>
          <a:bodyPr>
            <a:noAutofit/>
          </a:bodyPr>
          <a:lstStyle/>
          <a:p>
            <a:r>
              <a:rPr lang="fr-FR" sz="1800" b="1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Qualité et robustesse de la description</a:t>
            </a:r>
            <a:r>
              <a:rPr lang="fr-FR" sz="1800" dirty="0"/>
              <a:t/>
            </a:r>
            <a:br>
              <a:rPr lang="fr-FR" sz="1800" dirty="0"/>
            </a:br>
            <a:endParaRPr lang="fr-FR" sz="1800" b="1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5932714" y="1687285"/>
            <a:ext cx="4406295" cy="7434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800" b="1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Algorithme de comptage</a:t>
            </a:r>
            <a:r>
              <a:rPr lang="fr-FR" sz="1800" dirty="0" smtClean="0"/>
              <a:t/>
            </a:r>
            <a:br>
              <a:rPr lang="fr-FR" sz="1800" dirty="0" smtClean="0"/>
            </a:br>
            <a:endParaRPr lang="fr-FR" sz="1800" b="1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677334" y="2430688"/>
            <a:ext cx="4743752" cy="2215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  <a:buSzPct val="100000"/>
              <a:buFont typeface="Wingdings 3" panose="05040102010807070707" pitchFamily="18" charset="2"/>
              <a:buChar char=""/>
            </a:pPr>
            <a:r>
              <a:rPr lang="fr-FR" sz="1400" dirty="0" smtClean="0">
                <a:solidFill>
                  <a:schemeClr val="tx1"/>
                </a:solidFill>
              </a:rPr>
              <a:t>Matrice de confusion</a:t>
            </a:r>
          </a:p>
          <a:p>
            <a:pPr>
              <a:buClr>
                <a:schemeClr val="accent1">
                  <a:lumMod val="75000"/>
                </a:schemeClr>
              </a:buClr>
              <a:buSzPct val="100000"/>
              <a:buFont typeface="Wingdings 3" panose="05040102010807070707" pitchFamily="18" charset="2"/>
              <a:buChar char=""/>
            </a:pPr>
            <a:r>
              <a:rPr lang="fr-FR" sz="1400" dirty="0" smtClean="0">
                <a:solidFill>
                  <a:schemeClr val="tx1"/>
                </a:solidFill>
              </a:rPr>
              <a:t>Taille du vecteur descriptif</a:t>
            </a:r>
          </a:p>
          <a:p>
            <a:pPr>
              <a:buClr>
                <a:schemeClr val="accent1">
                  <a:lumMod val="75000"/>
                </a:schemeClr>
              </a:buClr>
              <a:buSzPct val="100000"/>
              <a:buFont typeface="Wingdings 3" panose="05040102010807070707" pitchFamily="18" charset="2"/>
              <a:buChar char=""/>
            </a:pPr>
            <a:r>
              <a:rPr lang="fr-FR" sz="1400" dirty="0" smtClean="0">
                <a:solidFill>
                  <a:schemeClr val="tx1"/>
                </a:solidFill>
              </a:rPr>
              <a:t>Temps d’exécution</a:t>
            </a:r>
          </a:p>
          <a:p>
            <a:pPr>
              <a:buClr>
                <a:schemeClr val="accent1">
                  <a:lumMod val="75000"/>
                </a:schemeClr>
              </a:buClr>
              <a:buSzPct val="100000"/>
              <a:buFont typeface="Wingdings 3" panose="05040102010807070707" pitchFamily="18" charset="2"/>
              <a:buChar char=""/>
            </a:pPr>
            <a:r>
              <a:rPr lang="fr-FR" sz="1400" dirty="0" smtClean="0">
                <a:solidFill>
                  <a:schemeClr val="tx1"/>
                </a:solidFill>
              </a:rPr>
              <a:t>Influence du contexte</a:t>
            </a:r>
          </a:p>
          <a:p>
            <a:pPr>
              <a:buClr>
                <a:schemeClr val="accent1">
                  <a:lumMod val="75000"/>
                </a:schemeClr>
              </a:buClr>
              <a:buSzPct val="100000"/>
              <a:buFont typeface="Wingdings 3" panose="05040102010807070707" pitchFamily="18" charset="2"/>
              <a:buChar char=""/>
            </a:pPr>
            <a:endParaRPr lang="fr-FR" sz="1400" dirty="0" smtClean="0">
              <a:solidFill>
                <a:schemeClr val="tx1"/>
              </a:solidFill>
            </a:endParaRPr>
          </a:p>
          <a:p>
            <a:pPr marL="201168" lvl="1" indent="0">
              <a:buFont typeface="Wingdings 3" charset="2"/>
              <a:buNone/>
            </a:pP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5932714" y="2430688"/>
            <a:ext cx="4743752" cy="2215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  <a:buSzPct val="100000"/>
              <a:buFont typeface="Wingdings 3" panose="05040102010807070707" pitchFamily="18" charset="2"/>
              <a:buChar char=""/>
            </a:pPr>
            <a:r>
              <a:rPr lang="fr-FR" sz="1400" dirty="0" smtClean="0">
                <a:solidFill>
                  <a:schemeClr val="tx1"/>
                </a:solidFill>
              </a:rPr>
              <a:t>Images par seconde</a:t>
            </a:r>
          </a:p>
          <a:p>
            <a:pPr>
              <a:buClr>
                <a:schemeClr val="accent1">
                  <a:lumMod val="75000"/>
                </a:schemeClr>
              </a:buClr>
              <a:buSzPct val="100000"/>
              <a:buFont typeface="Wingdings 3" panose="05040102010807070707" pitchFamily="18" charset="2"/>
              <a:buChar char=""/>
            </a:pPr>
            <a:r>
              <a:rPr lang="fr-FR" sz="1400" dirty="0" smtClean="0">
                <a:solidFill>
                  <a:schemeClr val="tx1"/>
                </a:solidFill>
              </a:rPr>
              <a:t>Précision</a:t>
            </a:r>
          </a:p>
          <a:p>
            <a:pPr>
              <a:buClr>
                <a:schemeClr val="accent1">
                  <a:lumMod val="75000"/>
                </a:schemeClr>
              </a:buClr>
              <a:buSzPct val="100000"/>
              <a:buFont typeface="Wingdings 3" panose="05040102010807070707" pitchFamily="18" charset="2"/>
              <a:buChar char=""/>
            </a:pPr>
            <a:endParaRPr lang="fr-FR" sz="1400" dirty="0" smtClean="0">
              <a:solidFill>
                <a:schemeClr val="tx1"/>
              </a:solidFill>
            </a:endParaRPr>
          </a:p>
          <a:p>
            <a:pPr marL="201168" lvl="1" indent="0">
              <a:buFont typeface="Wingdings 3" charset="2"/>
              <a:buNone/>
            </a:pP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39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7334" y="337457"/>
            <a:ext cx="8596668" cy="925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b="1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Démonstration</a:t>
            </a:r>
            <a:endParaRPr lang="fr-FR" sz="4400" b="1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0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7334" y="337457"/>
            <a:ext cx="8596668" cy="925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b="1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Résultats</a:t>
            </a:r>
            <a:endParaRPr lang="fr-FR" sz="4400" b="1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33639"/>
              </p:ext>
            </p:extLst>
          </p:nvPr>
        </p:nvGraphicFramePr>
        <p:xfrm>
          <a:off x="1286292" y="2698979"/>
          <a:ext cx="2874055" cy="11525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577"/>
                <a:gridCol w="887739"/>
                <a:gridCol w="887739"/>
              </a:tblGrid>
              <a:tr h="29515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Résultat HOG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8110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>
                          <a:effectLst/>
                        </a:rPr>
                        <a:t> 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>
                          <a:effectLst/>
                        </a:rPr>
                        <a:t>Positif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>
                          <a:effectLst/>
                        </a:rPr>
                        <a:t>Négatif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110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 dirty="0">
                          <a:effectLst/>
                        </a:rPr>
                        <a:t>VRAI (</a:t>
                      </a:r>
                      <a:r>
                        <a:rPr lang="fr-FR" sz="1100" b="1" u="none" strike="noStrike" dirty="0" err="1">
                          <a:effectLst/>
                        </a:rPr>
                        <a:t>pieton</a:t>
                      </a:r>
                      <a:r>
                        <a:rPr lang="fr-FR" sz="1100" b="1" u="none" strike="noStrike" dirty="0">
                          <a:effectLst/>
                        </a:rPr>
                        <a:t>)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100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15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>
                          <a:effectLst/>
                        </a:rPr>
                        <a:t>FAUX (fond)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effectLst/>
                        </a:rPr>
                        <a:t>0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effectLst/>
                        </a:rPr>
                        <a:t>100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483826"/>
              </p:ext>
            </p:extLst>
          </p:nvPr>
        </p:nvGraphicFramePr>
        <p:xfrm>
          <a:off x="1286292" y="4409393"/>
          <a:ext cx="2874055" cy="11525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577"/>
                <a:gridCol w="887739"/>
                <a:gridCol w="887739"/>
              </a:tblGrid>
              <a:tr h="29515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Résultat MORPHO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8110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>
                          <a:effectLst/>
                        </a:rPr>
                        <a:t> 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>
                          <a:effectLst/>
                        </a:rPr>
                        <a:t>Positif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>
                          <a:effectLst/>
                        </a:rPr>
                        <a:t>Négatif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110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>
                          <a:effectLst/>
                        </a:rPr>
                        <a:t>VRAI (pieton)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93,8776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6,1224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15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>
                          <a:effectLst/>
                        </a:rPr>
                        <a:t>FAUX (fond)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effectLst/>
                        </a:rPr>
                        <a:t>17,6471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effectLst/>
                        </a:rPr>
                        <a:t>82,3529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337553"/>
              </p:ext>
            </p:extLst>
          </p:nvPr>
        </p:nvGraphicFramePr>
        <p:xfrm>
          <a:off x="5769428" y="2430958"/>
          <a:ext cx="5340650" cy="1674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950"/>
                <a:gridCol w="762950"/>
                <a:gridCol w="762950"/>
                <a:gridCol w="762950"/>
                <a:gridCol w="762950"/>
                <a:gridCol w="762950"/>
                <a:gridCol w="762950"/>
              </a:tblGrid>
              <a:tr h="200026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DISK - TR %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1244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>
                          <a:effectLst/>
                        </a:rPr>
                        <a:t>            Taille</a:t>
                      </a:r>
                      <a:br>
                        <a:rPr lang="fr-FR" sz="1100" b="1" u="none" strike="noStrike">
                          <a:effectLst/>
                        </a:rPr>
                      </a:br>
                      <a:r>
                        <a:rPr lang="fr-FR" sz="1100" b="1" u="none" strike="noStrike">
                          <a:effectLst/>
                        </a:rPr>
                        <a:t>Seuil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>
                          <a:effectLst/>
                        </a:rPr>
                        <a:t>2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>
                          <a:effectLst/>
                        </a:rPr>
                        <a:t>3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>
                          <a:effectLst/>
                        </a:rPr>
                        <a:t>4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effectLst/>
                        </a:rPr>
                        <a:t>5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>
                          <a:effectLst/>
                        </a:rPr>
                        <a:t>6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effectLst/>
                        </a:rPr>
                        <a:t>7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0,1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60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80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80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70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70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40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0,125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50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80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60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60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60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30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0,15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60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90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70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90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60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30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0,175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60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80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90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80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50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20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6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0,2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60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50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60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80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30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effectLst/>
                        </a:rPr>
                        <a:t>10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8" name="Connecteur droit 7"/>
          <p:cNvCxnSpPr/>
          <p:nvPr/>
        </p:nvCxnSpPr>
        <p:spPr>
          <a:xfrm flipH="1">
            <a:off x="5421086" y="1687286"/>
            <a:ext cx="10885" cy="396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369783" y="1687015"/>
            <a:ext cx="4406295" cy="743403"/>
          </a:xfrm>
        </p:spPr>
        <p:txBody>
          <a:bodyPr>
            <a:noAutofit/>
          </a:bodyPr>
          <a:lstStyle/>
          <a:p>
            <a:r>
              <a:rPr lang="fr-FR" sz="1800" b="1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Description + classification</a:t>
            </a:r>
            <a:r>
              <a:rPr lang="fr-FR" sz="1800" dirty="0"/>
              <a:t/>
            </a:r>
            <a:br>
              <a:rPr lang="fr-FR" sz="1800" dirty="0"/>
            </a:br>
            <a:endParaRPr lang="fr-FR" sz="1800" b="1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5932714" y="1687285"/>
            <a:ext cx="4406295" cy="7434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800" b="1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Comptage</a:t>
            </a:r>
            <a:r>
              <a:rPr lang="fr-FR" sz="1800" dirty="0" smtClean="0"/>
              <a:t/>
            </a:r>
            <a:br>
              <a:rPr lang="fr-FR" sz="1800" dirty="0" smtClean="0"/>
            </a:br>
            <a:endParaRPr lang="fr-FR" sz="1800" b="1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38757"/>
              </p:ext>
            </p:extLst>
          </p:nvPr>
        </p:nvGraphicFramePr>
        <p:xfrm>
          <a:off x="5776078" y="4235221"/>
          <a:ext cx="5334000" cy="1674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200025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DISK - FPS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>
                          <a:effectLst/>
                        </a:rPr>
                        <a:t>            Taille</a:t>
                      </a:r>
                      <a:br>
                        <a:rPr lang="fr-FR" sz="1100" b="1" u="none" strike="noStrike">
                          <a:effectLst/>
                        </a:rPr>
                      </a:br>
                      <a:r>
                        <a:rPr lang="fr-FR" sz="1100" b="1" u="none" strike="noStrike">
                          <a:effectLst/>
                        </a:rPr>
                        <a:t>Seuil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>
                          <a:effectLst/>
                        </a:rPr>
                        <a:t>2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>
                          <a:effectLst/>
                        </a:rPr>
                        <a:t>3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>
                          <a:effectLst/>
                        </a:rPr>
                        <a:t>4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effectLst/>
                        </a:rPr>
                        <a:t>5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>
                          <a:effectLst/>
                        </a:rPr>
                        <a:t>6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>
                          <a:effectLst/>
                        </a:rPr>
                        <a:t>7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0,1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15,5094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12,8094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14,7765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13,7574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14,6925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15,139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0,125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15,2557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13,0961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14,2122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15,0337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15,0531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15,4064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0,15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15,3782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13,3564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14,452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14,8571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15,0595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15,3361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0,175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13,0988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13,6316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16,2087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15,0225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15,4806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15,5745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0,2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15,5323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13,3409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15,9624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15,136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effectLst/>
                        </a:rPr>
                        <a:t>15,6391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effectLst/>
                        </a:rPr>
                        <a:t>15,9866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16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36046"/>
            <a:ext cx="8596668" cy="3880773"/>
          </a:xfrm>
        </p:spPr>
        <p:txBody>
          <a:bodyPr/>
          <a:lstStyle/>
          <a:p>
            <a:r>
              <a:rPr lang="fr-FR" dirty="0" smtClean="0"/>
              <a:t>Une approche à adapter au cahier des charges et au contexte</a:t>
            </a:r>
          </a:p>
          <a:p>
            <a:r>
              <a:rPr lang="fr-FR" dirty="0" smtClean="0"/>
              <a:t>Beaucoup de contraintes</a:t>
            </a:r>
          </a:p>
          <a:p>
            <a:r>
              <a:rPr lang="fr-FR" dirty="0" smtClean="0">
                <a:sym typeface="Wingdings 3" panose="05040102010807070707" pitchFamily="18" charset="2"/>
              </a:rPr>
              <a:t> Les approches « naïves » méritent d’être étudiées</a:t>
            </a:r>
          </a:p>
          <a:p>
            <a:r>
              <a:rPr lang="fr-FR" dirty="0" smtClean="0">
                <a:sym typeface="Wingdings 3" panose="05040102010807070707" pitchFamily="18" charset="2"/>
              </a:rPr>
              <a:t>Une palette d’outils pour la description et la classification</a:t>
            </a:r>
          </a:p>
          <a:p>
            <a:r>
              <a:rPr lang="fr-FR" dirty="0" smtClean="0">
                <a:sym typeface="Wingdings 3" panose="05040102010807070707" pitchFamily="18" charset="2"/>
              </a:rPr>
              <a:t>Approche </a:t>
            </a:r>
            <a:r>
              <a:rPr lang="fr-FR" dirty="0" err="1" smtClean="0">
                <a:sym typeface="Wingdings 3" panose="05040102010807070707" pitchFamily="18" charset="2"/>
              </a:rPr>
              <a:t>data-mining</a:t>
            </a:r>
            <a:r>
              <a:rPr lang="fr-FR" dirty="0" smtClean="0">
                <a:sym typeface="Wingdings 3" panose="05040102010807070707" pitchFamily="18" charset="2"/>
              </a:rPr>
              <a:t> ?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77334" y="337457"/>
            <a:ext cx="8596668" cy="925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b="1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fr-FR" sz="4400" b="1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5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fr-FR" sz="4400" b="1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6" r="27413"/>
          <a:stretch/>
        </p:blipFill>
        <p:spPr>
          <a:xfrm>
            <a:off x="2772646" y="3728676"/>
            <a:ext cx="3276600" cy="270510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68" y="449325"/>
            <a:ext cx="4625518" cy="346913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783080" y="1830274"/>
            <a:ext cx="4115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SzPct val="80000"/>
              <a:buFont typeface="Wingdings 3" panose="05040102010807070707" pitchFamily="18" charset="2"/>
              <a:buChar char="u"/>
            </a:pPr>
            <a:r>
              <a:rPr lang="fr-FR" sz="2400" dirty="0" smtClean="0"/>
              <a:t>Un outil urbain de gestion des flux humains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32" y="3728676"/>
            <a:ext cx="1867781" cy="28247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6507480" y="4665728"/>
            <a:ext cx="4115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SzPct val="80000"/>
              <a:buFont typeface="Wingdings 3" panose="05040102010807070707" pitchFamily="18" charset="2"/>
              <a:buChar char="u"/>
            </a:pPr>
            <a:r>
              <a:rPr lang="fr-FR" sz="2400" dirty="0" smtClean="0"/>
              <a:t>De nombreuses façons d’aborder le problème</a:t>
            </a:r>
          </a:p>
        </p:txBody>
      </p:sp>
    </p:spTree>
    <p:extLst>
      <p:ext uri="{BB962C8B-B14F-4D97-AF65-F5344CB8AC3E}">
        <p14:creationId xmlns:p14="http://schemas.microsoft.com/office/powerpoint/2010/main" val="303815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277152" cy="777167"/>
          </a:xfrm>
        </p:spPr>
        <p:txBody>
          <a:bodyPr>
            <a:noAutofit/>
          </a:bodyPr>
          <a:lstStyle/>
          <a:p>
            <a:r>
              <a:rPr lang="fr-FR" sz="4400" b="1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Cahier des charges</a:t>
            </a:r>
            <a:endParaRPr lang="fr-FR" sz="4400" b="1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81883" y="1770283"/>
            <a:ext cx="3855720" cy="614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u="sng" dirty="0" smtClean="0">
                <a:solidFill>
                  <a:schemeClr val="tx1"/>
                </a:solidFill>
              </a:rPr>
              <a:t>Deux contraintes</a:t>
            </a:r>
            <a:r>
              <a:rPr lang="fr-FR" sz="2400" b="1" dirty="0" smtClean="0">
                <a:solidFill>
                  <a:schemeClr val="tx1"/>
                </a:solidFill>
              </a:rPr>
              <a:t> :</a:t>
            </a:r>
          </a:p>
          <a:p>
            <a:pPr marL="0" indent="0">
              <a:buNone/>
            </a:pPr>
            <a:endParaRPr lang="fr-FR" sz="2800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362264" y="2981516"/>
            <a:ext cx="3648891" cy="7076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fr-FR" sz="4400" dirty="0"/>
              <a:t> </a:t>
            </a:r>
            <a:r>
              <a:rPr lang="fr-FR" sz="4400" b="1" dirty="0" smtClean="0">
                <a:solidFill>
                  <a:schemeClr val="tx1"/>
                </a:solidFill>
              </a:rPr>
              <a:t>Rapidité</a:t>
            </a:r>
            <a:endParaRPr lang="fr-FR" sz="4400" b="1" dirty="0"/>
          </a:p>
        </p:txBody>
      </p:sp>
      <p:sp>
        <p:nvSpPr>
          <p:cNvPr id="8" name="Flèche à angle droit 7"/>
          <p:cNvSpPr/>
          <p:nvPr/>
        </p:nvSpPr>
        <p:spPr>
          <a:xfrm rot="5400000">
            <a:off x="1160770" y="4826242"/>
            <a:ext cx="850392" cy="731520"/>
          </a:xfrm>
          <a:prstGeom prst="bentUpArrow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à angle droit 8"/>
          <p:cNvSpPr/>
          <p:nvPr/>
        </p:nvSpPr>
        <p:spPr>
          <a:xfrm rot="5400000">
            <a:off x="6302828" y="4826242"/>
            <a:ext cx="850392" cy="731520"/>
          </a:xfrm>
          <a:prstGeom prst="bentUpArrow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276818" y="4970867"/>
            <a:ext cx="267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95 % de précision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sz="1400" i="1" dirty="0" smtClean="0"/>
              <a:t>risque de première espèce de 5%)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302719" y="4970867"/>
            <a:ext cx="1200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Temps réel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sz="1400" i="1" dirty="0" smtClean="0"/>
              <a:t>4 à 20 FPS)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220206" y="2908352"/>
            <a:ext cx="3179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Clr>
                <a:schemeClr val="accent1">
                  <a:lumMod val="75000"/>
                </a:schemeClr>
              </a:buClr>
              <a:buSzPct val="80000"/>
              <a:buFont typeface="Wingdings 3" panose="05040102010807070707" pitchFamily="18" charset="2"/>
              <a:buChar char="u"/>
            </a:pPr>
            <a:r>
              <a:rPr lang="fr-FR" sz="4400" b="1" dirty="0" smtClean="0"/>
              <a:t>Précision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420276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1212" y="556749"/>
            <a:ext cx="10058400" cy="1450757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Etat de l’art</a:t>
            </a:r>
            <a:endParaRPr lang="fr-FR" sz="4400" b="1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8790" y="1913730"/>
            <a:ext cx="4426381" cy="1677286"/>
          </a:xfrm>
        </p:spPr>
        <p:txBody>
          <a:bodyPr>
            <a:normAutofit/>
          </a:bodyPr>
          <a:lstStyle/>
          <a:p>
            <a:r>
              <a:rPr lang="fr-FR" sz="2400" dirty="0" smtClean="0"/>
              <a:t>- 1997 : Début au MIT </a:t>
            </a:r>
          </a:p>
          <a:p>
            <a:r>
              <a:rPr lang="fr-FR" sz="2400" dirty="0" smtClean="0"/>
              <a:t>- 2005 : </a:t>
            </a:r>
            <a:r>
              <a:rPr lang="fr-FR" sz="2400" dirty="0" err="1" smtClean="0"/>
              <a:t>Dalal</a:t>
            </a:r>
            <a:r>
              <a:rPr lang="fr-FR" sz="2400" dirty="0" smtClean="0"/>
              <a:t> &amp; </a:t>
            </a:r>
            <a:r>
              <a:rPr lang="fr-FR" sz="2400" dirty="0" err="1" smtClean="0"/>
              <a:t>Triggs</a:t>
            </a:r>
            <a:endParaRPr lang="fr-FR" sz="2400" dirty="0" smtClean="0"/>
          </a:p>
          <a:p>
            <a:r>
              <a:rPr lang="fr-FR" sz="2400" dirty="0" smtClean="0"/>
              <a:t>- 2017 : Bilan ?</a:t>
            </a:r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5553999" y="2414742"/>
            <a:ext cx="3130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 smtClean="0"/>
              <a:t>Holistic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approach</a:t>
            </a:r>
            <a:endParaRPr lang="fr-FR" sz="3200" b="1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7267553" y="3006241"/>
            <a:ext cx="3711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Part-</a:t>
            </a:r>
            <a:r>
              <a:rPr lang="fr-FR" sz="3200" b="1" dirty="0" err="1" smtClean="0"/>
              <a:t>based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approach</a:t>
            </a:r>
            <a:endParaRPr lang="fr-FR" sz="3200" b="1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3332672" y="4001347"/>
            <a:ext cx="4275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Motion-</a:t>
            </a:r>
            <a:r>
              <a:rPr lang="fr-FR" sz="3200" b="1" dirty="0" err="1" smtClean="0"/>
              <a:t>based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approach</a:t>
            </a:r>
            <a:endParaRPr lang="fr-FR" sz="3200" b="1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4407395" y="3044685"/>
            <a:ext cx="1744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err="1" smtClean="0"/>
              <a:t>Data-mining</a:t>
            </a:r>
            <a:endParaRPr lang="fr-FR" sz="2400" i="1" dirty="0"/>
          </a:p>
        </p:txBody>
      </p:sp>
      <p:sp>
        <p:nvSpPr>
          <p:cNvPr id="8" name="ZoneTexte 7"/>
          <p:cNvSpPr txBox="1"/>
          <p:nvPr/>
        </p:nvSpPr>
        <p:spPr>
          <a:xfrm>
            <a:off x="9202639" y="2438344"/>
            <a:ext cx="158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err="1" smtClean="0"/>
              <a:t>Descriptors</a:t>
            </a:r>
            <a:endParaRPr lang="fr-FR" sz="2400" i="1" dirty="0"/>
          </a:p>
        </p:txBody>
      </p:sp>
      <p:sp>
        <p:nvSpPr>
          <p:cNvPr id="9" name="ZoneTexte 8"/>
          <p:cNvSpPr txBox="1"/>
          <p:nvPr/>
        </p:nvSpPr>
        <p:spPr>
          <a:xfrm>
            <a:off x="8329606" y="3882652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err="1" smtClean="0"/>
              <a:t>Classifiers</a:t>
            </a:r>
            <a:endParaRPr lang="fr-FR" sz="2400" i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126480" y="4784719"/>
            <a:ext cx="1960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err="1" smtClean="0"/>
              <a:t>Bootstrapping</a:t>
            </a:r>
            <a:endParaRPr lang="fr-FR" sz="2400" i="1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5468835" y="3549409"/>
            <a:ext cx="2139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T</a:t>
            </a:r>
            <a:r>
              <a:rPr lang="fr-FR" sz="2000" dirty="0" smtClean="0"/>
              <a:t>EMPS</a:t>
            </a:r>
            <a:r>
              <a:rPr lang="fr-FR" sz="2400" dirty="0" smtClean="0"/>
              <a:t> </a:t>
            </a:r>
            <a:r>
              <a:rPr lang="fr-FR" sz="2000" dirty="0" smtClean="0"/>
              <a:t>DE CALCUL</a:t>
            </a:r>
            <a:endParaRPr lang="fr-FR" sz="2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8105351" y="4452691"/>
            <a:ext cx="2684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</a:t>
            </a:r>
            <a:r>
              <a:rPr lang="fr-FR" sz="2000" dirty="0" smtClean="0"/>
              <a:t>OUT ALGORITHMIQUE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850797" y="1897144"/>
            <a:ext cx="1356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P</a:t>
            </a:r>
            <a:r>
              <a:rPr lang="fr-FR" sz="2000" dirty="0" smtClean="0"/>
              <a:t>RECISION</a:t>
            </a: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7810667" y="5191256"/>
            <a:ext cx="3947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Patch-</a:t>
            </a:r>
            <a:r>
              <a:rPr lang="fr-FR" sz="3200" b="1" dirty="0" err="1" smtClean="0"/>
              <a:t>based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approach</a:t>
            </a:r>
            <a:endParaRPr lang="fr-F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87732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684" y="283029"/>
            <a:ext cx="8596668" cy="1320800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De multiples approches…</a:t>
            </a:r>
            <a:endParaRPr lang="fr-FR" sz="4400" b="1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552" y="2160588"/>
            <a:ext cx="840893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8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8097" y="339577"/>
            <a:ext cx="9566123" cy="1320800"/>
          </a:xfrm>
        </p:spPr>
        <p:txBody>
          <a:bodyPr>
            <a:noAutofit/>
          </a:bodyPr>
          <a:lstStyle/>
          <a:p>
            <a:r>
              <a:rPr lang="fr-FR" sz="4400" b="1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... pour de multiples contraintes</a:t>
            </a:r>
            <a:endParaRPr lang="fr-FR" sz="4400" b="1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97" y="1937837"/>
            <a:ext cx="3948740" cy="263249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727" y="1937837"/>
            <a:ext cx="4282490" cy="2416449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212" y="3723094"/>
            <a:ext cx="4513023" cy="2743200"/>
          </a:xfrm>
        </p:spPr>
      </p:pic>
    </p:spTree>
    <p:extLst>
      <p:ext uri="{BB962C8B-B14F-4D97-AF65-F5344CB8AC3E}">
        <p14:creationId xmlns:p14="http://schemas.microsoft.com/office/powerpoint/2010/main" val="19978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37457"/>
            <a:ext cx="8596668" cy="925286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Contexte</a:t>
            </a:r>
            <a:endParaRPr lang="fr-FR" sz="4400" b="1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66227"/>
            <a:ext cx="8596668" cy="221546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00000"/>
              <a:buFont typeface="Wingdings 3" panose="05040102010807070707" pitchFamily="18" charset="2"/>
              <a:buChar char=""/>
            </a:pPr>
            <a:r>
              <a:rPr lang="fr-FR" dirty="0">
                <a:solidFill>
                  <a:schemeClr val="tx1"/>
                </a:solidFill>
              </a:rPr>
              <a:t>C</a:t>
            </a:r>
            <a:r>
              <a:rPr lang="fr-FR" dirty="0" smtClean="0">
                <a:solidFill>
                  <a:schemeClr val="tx1"/>
                </a:solidFill>
              </a:rPr>
              <a:t>onditions favorables :</a:t>
            </a:r>
          </a:p>
          <a:p>
            <a:pPr lvl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Peu voire pas de recouvrement</a:t>
            </a:r>
          </a:p>
          <a:p>
            <a:pPr lvl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Classification binaire piéton/fond (pas de vélo, voiture…)</a:t>
            </a:r>
          </a:p>
          <a:p>
            <a:pPr lvl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Orientation vers l’horizontale </a:t>
            </a:r>
            <a:r>
              <a:rPr lang="fr-FR" dirty="0" smtClean="0">
                <a:solidFill>
                  <a:schemeClr val="tx1"/>
                </a:solidFill>
                <a:sym typeface="Wingdings 3" panose="05040102010807070707" pitchFamily="18" charset="2"/>
              </a:rPr>
              <a:t></a:t>
            </a:r>
            <a:r>
              <a:rPr lang="fr-FR" dirty="0" smtClean="0">
                <a:solidFill>
                  <a:schemeClr val="tx1"/>
                </a:solidFill>
              </a:rPr>
              <a:t> piétons de profil</a:t>
            </a:r>
            <a:endParaRPr lang="fr-FR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Images en couleur et de bonne qualité</a:t>
            </a:r>
          </a:p>
          <a:p>
            <a:pPr marL="201168" lvl="1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29" y="2179653"/>
            <a:ext cx="4474028" cy="335552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77334" y="4896322"/>
            <a:ext cx="4691743" cy="78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2668" lvl="1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600" dirty="0" smtClean="0"/>
              <a:t>Piétons serrés</a:t>
            </a:r>
          </a:p>
          <a:p>
            <a:pPr marL="772668" lvl="1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600" dirty="0" smtClean="0"/>
              <a:t>Végétation </a:t>
            </a:r>
            <a:r>
              <a:rPr lang="fr-FR" sz="1600" dirty="0"/>
              <a:t>mouvante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77334" y="4573157"/>
            <a:ext cx="5007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 3" panose="05040102010807070707" pitchFamily="18" charset="2"/>
              <a:buChar char="u"/>
            </a:pPr>
            <a:r>
              <a:rPr lang="fr-FR" dirty="0" smtClean="0"/>
              <a:t> Contraintes à gérer :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747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4021" y="1181335"/>
            <a:ext cx="8596668" cy="743403"/>
          </a:xfrm>
        </p:spPr>
        <p:txBody>
          <a:bodyPr>
            <a:noAutofit/>
          </a:bodyPr>
          <a:lstStyle/>
          <a:p>
            <a:r>
              <a:rPr lang="fr-FR" sz="2400" b="1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Histogramme des gradients </a:t>
            </a:r>
            <a:r>
              <a:rPr lang="fr-FR" sz="2400" b="1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orientés</a:t>
            </a:r>
            <a:r>
              <a:rPr lang="fr-FR" sz="2400" dirty="0"/>
              <a:t/>
            </a:r>
            <a:br>
              <a:rPr lang="fr-FR" sz="2400" dirty="0"/>
            </a:br>
            <a:endParaRPr lang="fr-FR" sz="2400" b="1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09" y="3330136"/>
            <a:ext cx="7134225" cy="27527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149" y="3330136"/>
            <a:ext cx="2090677" cy="2752725"/>
          </a:xfrm>
          <a:prstGeom prst="rect">
            <a:avLst/>
          </a:prstGeom>
        </p:spPr>
      </p:pic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77334" y="2222402"/>
            <a:ext cx="8596668" cy="221546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00000"/>
              <a:buFont typeface="Wingdings 3" panose="05040102010807070707" pitchFamily="18" charset="2"/>
              <a:buChar char=""/>
            </a:pPr>
            <a:r>
              <a:rPr lang="fr-FR" dirty="0" smtClean="0">
                <a:solidFill>
                  <a:schemeClr val="tx1"/>
                </a:solidFill>
              </a:rPr>
              <a:t>Descripteur de forme basé sur une estimation des directions dominantes par sommation des gradients</a:t>
            </a:r>
            <a:endParaRPr lang="fr-FR" dirty="0" smtClean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77334" y="337457"/>
            <a:ext cx="8596668" cy="925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b="1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Notre approche</a:t>
            </a:r>
            <a:endParaRPr lang="fr-FR" sz="4400" b="1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52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454" y="2792411"/>
            <a:ext cx="4073285" cy="388624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499" y="3638767"/>
            <a:ext cx="969034" cy="242258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732" y="3204295"/>
            <a:ext cx="969034" cy="242258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422" y="3617670"/>
            <a:ext cx="973893" cy="243473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857" y="3204295"/>
            <a:ext cx="986860" cy="2467150"/>
          </a:xfrm>
          <a:prstGeom prst="rect">
            <a:avLst/>
          </a:prstGeom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677334" y="337457"/>
            <a:ext cx="8596668" cy="925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b="1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Notre approche</a:t>
            </a:r>
            <a:endParaRPr lang="fr-FR" sz="4400" b="1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24021" y="1181335"/>
            <a:ext cx="8596668" cy="743403"/>
          </a:xfrm>
        </p:spPr>
        <p:txBody>
          <a:bodyPr>
            <a:noAutofit/>
          </a:bodyPr>
          <a:lstStyle/>
          <a:p>
            <a:r>
              <a:rPr lang="fr-FR" sz="2400" b="1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Support </a:t>
            </a:r>
            <a:r>
              <a:rPr lang="fr-FR" sz="2400" b="1" dirty="0" err="1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Vector</a:t>
            </a:r>
            <a:r>
              <a:rPr lang="fr-FR" sz="2400" b="1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 Machine</a:t>
            </a:r>
            <a:r>
              <a:rPr lang="fr-FR" sz="2400" dirty="0"/>
              <a:t/>
            </a:r>
            <a:br>
              <a:rPr lang="fr-FR" sz="2400" dirty="0"/>
            </a:br>
            <a:endParaRPr lang="fr-FR" sz="2400" b="1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677334" y="2222402"/>
            <a:ext cx="8596668" cy="221546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00000"/>
              <a:buFont typeface="Wingdings 3" panose="05040102010807070707" pitchFamily="18" charset="2"/>
              <a:buChar char=""/>
            </a:pPr>
            <a:r>
              <a:rPr lang="fr-FR" dirty="0" err="1" smtClean="0">
                <a:solidFill>
                  <a:schemeClr val="tx1"/>
                </a:solidFill>
              </a:rPr>
              <a:t>Classifieur</a:t>
            </a:r>
            <a:r>
              <a:rPr lang="fr-FR" dirty="0" smtClean="0">
                <a:solidFill>
                  <a:schemeClr val="tx1"/>
                </a:solidFill>
              </a:rPr>
              <a:t> à apprentissage supervisé</a:t>
            </a:r>
            <a:endParaRPr lang="fr-FR" dirty="0" smtClean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6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391</TotalTime>
  <Words>355</Words>
  <Application>Microsoft Office PowerPoint</Application>
  <PresentationFormat>Grand écran</PresentationFormat>
  <Paragraphs>174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Facette</vt:lpstr>
      <vt:lpstr>Projet E</vt:lpstr>
      <vt:lpstr>Introduction</vt:lpstr>
      <vt:lpstr>Cahier des charges</vt:lpstr>
      <vt:lpstr>Etat de l’art</vt:lpstr>
      <vt:lpstr>De multiples approches…</vt:lpstr>
      <vt:lpstr>... pour de multiples contraintes</vt:lpstr>
      <vt:lpstr>Contexte</vt:lpstr>
      <vt:lpstr>Histogramme des gradients orientés </vt:lpstr>
      <vt:lpstr>Support Vector Machine </vt:lpstr>
      <vt:lpstr>Présentation PowerPoint</vt:lpstr>
      <vt:lpstr>Qualité et robustesse de la description </vt:lpstr>
      <vt:lpstr>Présentation PowerPoint</vt:lpstr>
      <vt:lpstr>Description + classification 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</dc:title>
  <dc:creator>Dimitri GOMINSKI</dc:creator>
  <cp:lastModifiedBy>Dimitri GOMINSKI</cp:lastModifiedBy>
  <cp:revision>30</cp:revision>
  <dcterms:created xsi:type="dcterms:W3CDTF">2017-01-21T14:15:45Z</dcterms:created>
  <dcterms:modified xsi:type="dcterms:W3CDTF">2017-01-26T10:29:07Z</dcterms:modified>
</cp:coreProperties>
</file>