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13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fr-FR" smtClean="0"/>
              <a:t>Modifiez le style du titre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7BC3DD88-9AF5-453B-AD89-F38BE5C62528}" type="datetimeFigureOut">
              <a:rPr lang="fr-FR" smtClean="0"/>
              <a:t>07/10/2018</a:t>
            </a:fld>
            <a:endParaRPr lang="fr-FR"/>
          </a:p>
        </p:txBody>
      </p:sp>
      <p:sp>
        <p:nvSpPr>
          <p:cNvPr id="5" name="Footer Placeholder 4"/>
          <p:cNvSpPr>
            <a:spLocks noGrp="1"/>
          </p:cNvSpPr>
          <p:nvPr>
            <p:ph type="ftr" sz="quarter" idx="11"/>
          </p:nvPr>
        </p:nvSpPr>
        <p:spPr>
          <a:xfrm>
            <a:off x="2396319" y="329308"/>
            <a:ext cx="3086292" cy="309201"/>
          </a:xfrm>
        </p:spPr>
        <p:txBody>
          <a:bodyPr/>
          <a:lstStyle/>
          <a:p>
            <a:endParaRPr lang="fr-FR"/>
          </a:p>
        </p:txBody>
      </p:sp>
      <p:sp>
        <p:nvSpPr>
          <p:cNvPr id="6" name="Slide Number Placeholder 5"/>
          <p:cNvSpPr>
            <a:spLocks noGrp="1"/>
          </p:cNvSpPr>
          <p:nvPr>
            <p:ph type="sldNum" sz="quarter" idx="12"/>
          </p:nvPr>
        </p:nvSpPr>
        <p:spPr>
          <a:xfrm>
            <a:off x="1434703" y="798973"/>
            <a:ext cx="802005" cy="503578"/>
          </a:xfrm>
        </p:spPr>
        <p:txBody>
          <a:bodyPr/>
          <a:lstStyle/>
          <a:p>
            <a:fld id="{E27952C4-BA94-4DBD-95E0-F1510F24E914}" type="slidenum">
              <a:rPr lang="fr-FR" smtClean="0"/>
              <a:t>‹N°›</a:t>
            </a:fld>
            <a:endParaRPr lang="fr-FR"/>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84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BC3DD88-9AF5-453B-AD89-F38BE5C62528}" type="datetimeFigureOut">
              <a:rPr lang="fr-FR" smtClean="0"/>
              <a:t>07/10/2018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7952C4-BA94-4DBD-95E0-F1510F24E914}" type="slidenum">
              <a:rPr lang="fr-FR" smtClean="0"/>
              <a:t>‹N°›</a:t>
            </a:fld>
            <a:endParaRPr lang="fr-FR"/>
          </a:p>
        </p:txBody>
      </p:sp>
    </p:spTree>
    <p:extLst>
      <p:ext uri="{BB962C8B-B14F-4D97-AF65-F5344CB8AC3E}">
        <p14:creationId xmlns:p14="http://schemas.microsoft.com/office/powerpoint/2010/main" val="56158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BC3DD88-9AF5-453B-AD89-F38BE5C62528}" type="datetimeFigureOut">
              <a:rPr lang="fr-FR" smtClean="0"/>
              <a:t>07/10/2018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7952C4-BA94-4DBD-95E0-F1510F24E914}" type="slidenum">
              <a:rPr lang="fr-FR" smtClean="0"/>
              <a:t>‹N°›</a:t>
            </a:fld>
            <a:endParaRPr lang="fr-FR"/>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111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BC3DD88-9AF5-453B-AD89-F38BE5C62528}" type="datetimeFigureOut">
              <a:rPr lang="fr-FR" smtClean="0"/>
              <a:t>07/10/2018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7952C4-BA94-4DBD-95E0-F1510F24E914}" type="slidenum">
              <a:rPr lang="fr-FR" smtClean="0"/>
              <a:t>‹N°›</a:t>
            </a:fld>
            <a:endParaRPr lang="fr-F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840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fr-FR" smtClean="0"/>
              <a:t>Modifiez le style du titre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7BC3DD88-9AF5-453B-AD89-F38BE5C62528}" type="datetimeFigureOut">
              <a:rPr lang="fr-FR" smtClean="0"/>
              <a:t>07/10/2018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7952C4-BA94-4DBD-95E0-F1510F24E914}" type="slidenum">
              <a:rPr lang="fr-FR" smtClean="0"/>
              <a:t>‹N°›</a:t>
            </a:fld>
            <a:endParaRPr lang="fr-FR"/>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260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BC3DD88-9AF5-453B-AD89-F38BE5C62528}" type="datetimeFigureOut">
              <a:rPr lang="fr-FR" smtClean="0"/>
              <a:t>07/10/2018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27952C4-BA94-4DBD-95E0-F1510F24E914}" type="slidenum">
              <a:rPr lang="fr-FR" smtClean="0"/>
              <a:t>‹N°›</a:t>
            </a:fld>
            <a:endParaRPr lang="fr-F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987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4" name="Content Placeholder 3"/>
          <p:cNvSpPr>
            <a:spLocks noGrp="1"/>
          </p:cNvSpPr>
          <p:nvPr>
            <p:ph sz="half" idx="2"/>
          </p:nvPr>
        </p:nvSpPr>
        <p:spPr>
          <a:xfrm>
            <a:off x="1443491" y="2824270"/>
            <a:ext cx="3125766" cy="264445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6" name="Content Placeholder 5"/>
          <p:cNvSpPr>
            <a:spLocks noGrp="1"/>
          </p:cNvSpPr>
          <p:nvPr>
            <p:ph sz="quarter" idx="4"/>
          </p:nvPr>
        </p:nvSpPr>
        <p:spPr>
          <a:xfrm>
            <a:off x="4889182" y="2821491"/>
            <a:ext cx="3125652" cy="263737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BC3DD88-9AF5-453B-AD89-F38BE5C62528}" type="datetimeFigureOut">
              <a:rPr lang="fr-FR" smtClean="0"/>
              <a:t>07/10/2018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27952C4-BA94-4DBD-95E0-F1510F24E914}" type="slidenum">
              <a:rPr lang="fr-FR" smtClean="0"/>
              <a:t>‹N°›</a:t>
            </a:fld>
            <a:endParaRPr lang="fr-FR"/>
          </a:p>
        </p:txBody>
      </p:sp>
    </p:spTree>
    <p:extLst>
      <p:ext uri="{BB962C8B-B14F-4D97-AF65-F5344CB8AC3E}">
        <p14:creationId xmlns:p14="http://schemas.microsoft.com/office/powerpoint/2010/main" val="246947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BC3DD88-9AF5-453B-AD89-F38BE5C62528}" type="datetimeFigureOut">
              <a:rPr lang="fr-FR" smtClean="0"/>
              <a:t>07/10/2018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27952C4-BA94-4DBD-95E0-F1510F24E914}" type="slidenum">
              <a:rPr lang="fr-FR" smtClean="0"/>
              <a:t>‹N°›</a:t>
            </a:fld>
            <a:endParaRPr lang="fr-FR"/>
          </a:p>
        </p:txBody>
      </p:sp>
    </p:spTree>
    <p:extLst>
      <p:ext uri="{BB962C8B-B14F-4D97-AF65-F5344CB8AC3E}">
        <p14:creationId xmlns:p14="http://schemas.microsoft.com/office/powerpoint/2010/main" val="115103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3DD88-9AF5-453B-AD89-F38BE5C62528}" type="datetimeFigureOut">
              <a:rPr lang="fr-FR" smtClean="0"/>
              <a:t>07/10/2018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27952C4-BA94-4DBD-95E0-F1510F24E914}" type="slidenum">
              <a:rPr lang="fr-FR" smtClean="0"/>
              <a:t>‹N°›</a:t>
            </a:fld>
            <a:endParaRPr lang="fr-FR"/>
          </a:p>
        </p:txBody>
      </p:sp>
    </p:spTree>
    <p:extLst>
      <p:ext uri="{BB962C8B-B14F-4D97-AF65-F5344CB8AC3E}">
        <p14:creationId xmlns:p14="http://schemas.microsoft.com/office/powerpoint/2010/main" val="39312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fr-FR" smtClean="0"/>
              <a:t>Modifiez le style du titre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BC3DD88-9AF5-453B-AD89-F38BE5C62528}" type="datetimeFigureOut">
              <a:rPr lang="fr-FR" smtClean="0"/>
              <a:t>07/10/2018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27952C4-BA94-4DBD-95E0-F1510F24E914}" type="slidenum">
              <a:rPr lang="fr-FR" smtClean="0"/>
              <a:t>‹N°›</a:t>
            </a:fld>
            <a:endParaRPr lang="fr-FR"/>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44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Modifier les styles du texte du masque</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7BC3DD88-9AF5-453B-AD89-F38BE5C62528}" type="datetimeFigureOut">
              <a:rPr lang="fr-FR" smtClean="0"/>
              <a:t>07/10/2018</a:t>
            </a:fld>
            <a:endParaRPr lang="fr-FR"/>
          </a:p>
        </p:txBody>
      </p:sp>
      <p:sp>
        <p:nvSpPr>
          <p:cNvPr id="6" name="Footer Placeholder 5"/>
          <p:cNvSpPr>
            <a:spLocks noGrp="1"/>
          </p:cNvSpPr>
          <p:nvPr>
            <p:ph type="ftr" sz="quarter" idx="11"/>
          </p:nvPr>
        </p:nvSpPr>
        <p:spPr>
          <a:xfrm>
            <a:off x="1437530" y="318641"/>
            <a:ext cx="3251553" cy="320931"/>
          </a:xfrm>
        </p:spPr>
        <p:txBody>
          <a:bodyPr/>
          <a:lstStyle/>
          <a:p>
            <a:endParaRPr lang="fr-FR"/>
          </a:p>
        </p:txBody>
      </p:sp>
      <p:sp>
        <p:nvSpPr>
          <p:cNvPr id="7" name="Slide Number Placeholder 6"/>
          <p:cNvSpPr>
            <a:spLocks noGrp="1"/>
          </p:cNvSpPr>
          <p:nvPr>
            <p:ph type="sldNum" sz="quarter" idx="12"/>
          </p:nvPr>
        </p:nvSpPr>
        <p:spPr/>
        <p:txBody>
          <a:bodyPr/>
          <a:lstStyle/>
          <a:p>
            <a:fld id="{E27952C4-BA94-4DBD-95E0-F1510F24E914}" type="slidenum">
              <a:rPr lang="fr-FR" smtClean="0"/>
              <a:t>‹N°›</a:t>
            </a:fld>
            <a:endParaRPr lang="fr-FR"/>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08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BC3DD88-9AF5-453B-AD89-F38BE5C62528}" type="datetimeFigureOut">
              <a:rPr lang="fr-FR" smtClean="0"/>
              <a:t>07/10/2018</a:t>
            </a:fld>
            <a:endParaRPr lang="fr-F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E27952C4-BA94-4DBD-95E0-F1510F24E914}" type="slidenum">
              <a:rPr lang="fr-FR" smtClean="0"/>
              <a:t>‹N°›</a:t>
            </a:fld>
            <a:endParaRPr lang="fr-FR"/>
          </a:p>
        </p:txBody>
      </p:sp>
    </p:spTree>
    <p:extLst>
      <p:ext uri="{BB962C8B-B14F-4D97-AF65-F5344CB8AC3E}">
        <p14:creationId xmlns:p14="http://schemas.microsoft.com/office/powerpoint/2010/main" val="101977178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22528" y="1091822"/>
            <a:ext cx="7772400" cy="3851157"/>
          </a:xfrm>
        </p:spPr>
        <p:txBody>
          <a:bodyPr>
            <a:normAutofit/>
          </a:bodyPr>
          <a:lstStyle/>
          <a:p>
            <a:pPr algn="ctr"/>
            <a:r>
              <a:rPr lang="fr-FR" b="1" dirty="0"/>
              <a:t>La </a:t>
            </a:r>
            <a:r>
              <a:rPr lang="fr-FR" b="1" dirty="0" smtClean="0"/>
              <a:t>CRUQPC</a:t>
            </a:r>
            <a:br>
              <a:rPr lang="fr-FR" b="1" dirty="0" smtClean="0"/>
            </a:br>
            <a:r>
              <a:rPr lang="fr-FR" b="1" dirty="0" smtClean="0"/>
              <a:t> </a:t>
            </a:r>
            <a:r>
              <a:rPr lang="fr-FR" dirty="0" smtClean="0"/>
              <a:t/>
            </a:r>
            <a:br>
              <a:rPr lang="fr-FR" dirty="0" smtClean="0"/>
            </a:br>
            <a:r>
              <a:rPr lang="fr-FR" sz="2800" i="1" dirty="0" smtClean="0"/>
              <a:t>Commission </a:t>
            </a:r>
            <a:r>
              <a:rPr lang="fr-FR" sz="2800" i="1" dirty="0"/>
              <a:t>des relations avec les usagers et de la qualité de la prise en charge</a:t>
            </a:r>
          </a:p>
        </p:txBody>
      </p:sp>
    </p:spTree>
    <p:extLst>
      <p:ext uri="{BB962C8B-B14F-4D97-AF65-F5344CB8AC3E}">
        <p14:creationId xmlns:p14="http://schemas.microsoft.com/office/powerpoint/2010/main" val="310340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a:t>
            </a:r>
            <a:endParaRPr lang="fr-FR"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a:t>La loi de modernisation de notre système de santé du </a:t>
            </a:r>
            <a:r>
              <a:rPr lang="fr-FR" dirty="0" smtClean="0"/>
              <a:t/>
            </a:r>
            <a:br>
              <a:rPr lang="fr-FR" dirty="0" smtClean="0"/>
            </a:br>
            <a:r>
              <a:rPr lang="fr-FR" dirty="0" smtClean="0"/>
              <a:t>26 </a:t>
            </a:r>
            <a:r>
              <a:rPr lang="fr-FR" dirty="0"/>
              <a:t>janvier 2016 a souhaité renforcer les </a:t>
            </a:r>
            <a:r>
              <a:rPr lang="fr-FR" dirty="0" smtClean="0"/>
              <a:t>missions de </a:t>
            </a:r>
            <a:r>
              <a:rPr lang="fr-FR" dirty="0"/>
              <a:t>la commission des usagers des établissements de santé sur le volet qualité des soins et </a:t>
            </a:r>
            <a:r>
              <a:rPr lang="fr-FR" dirty="0" smtClean="0"/>
              <a:t>sécurité des </a:t>
            </a:r>
            <a:r>
              <a:rPr lang="fr-FR" dirty="0"/>
              <a:t>patients</a:t>
            </a:r>
            <a:r>
              <a:rPr lang="fr-FR" dirty="0" smtClean="0"/>
              <a:t>.</a:t>
            </a:r>
          </a:p>
          <a:p>
            <a:pPr marL="0" indent="0" algn="just">
              <a:buNone/>
            </a:pPr>
            <a:endParaRPr lang="fr-FR" dirty="0"/>
          </a:p>
          <a:p>
            <a:pPr marL="0" indent="0" algn="just">
              <a:buNone/>
            </a:pPr>
            <a:r>
              <a:rPr lang="fr-FR" dirty="0"/>
              <a:t>Cette commission prend la suite de la commission de relation avec les usagers et de la qualité de </a:t>
            </a:r>
            <a:r>
              <a:rPr lang="fr-FR" dirty="0" smtClean="0"/>
              <a:t>la prise </a:t>
            </a:r>
            <a:r>
              <a:rPr lang="fr-FR" dirty="0"/>
              <a:t>en charge (CRUQPC) issue de la loi du 4 mars 2002 relative aux droits des malades et à la </a:t>
            </a:r>
            <a:r>
              <a:rPr lang="fr-FR" dirty="0" smtClean="0"/>
              <a:t>qualité du </a:t>
            </a:r>
            <a:r>
              <a:rPr lang="fr-FR" dirty="0"/>
              <a:t>système de santé. </a:t>
            </a:r>
          </a:p>
        </p:txBody>
      </p:sp>
    </p:spTree>
    <p:extLst>
      <p:ext uri="{BB962C8B-B14F-4D97-AF65-F5344CB8AC3E}">
        <p14:creationId xmlns:p14="http://schemas.microsoft.com/office/powerpoint/2010/main" val="10096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 la mission de conciliation à la CRUQPC</a:t>
            </a:r>
          </a:p>
        </p:txBody>
      </p:sp>
      <p:sp>
        <p:nvSpPr>
          <p:cNvPr id="3" name="Espace réservé du contenu 2"/>
          <p:cNvSpPr>
            <a:spLocks noGrp="1"/>
          </p:cNvSpPr>
          <p:nvPr>
            <p:ph idx="1"/>
          </p:nvPr>
        </p:nvSpPr>
        <p:spPr/>
        <p:txBody>
          <a:bodyPr>
            <a:normAutofit fontScale="85000" lnSpcReduction="20000"/>
          </a:bodyPr>
          <a:lstStyle/>
          <a:p>
            <a:pPr marL="0" indent="0" algn="just">
              <a:buNone/>
            </a:pPr>
            <a:r>
              <a:rPr lang="fr-FR" dirty="0"/>
              <a:t>L'ordonnance n°96-346 du 24 avril 1996 a créé dans chaque établissement de santé la commission de conciliation, dont les conditions de mise en œuvre ont été fixées par le décret n° 98-1001 du 2 novembre 1998.</a:t>
            </a:r>
          </a:p>
          <a:p>
            <a:pPr marL="0" indent="0" algn="just">
              <a:buNone/>
            </a:pPr>
            <a:r>
              <a:rPr lang="fr-FR" dirty="0" smtClean="0"/>
              <a:t>C’est </a:t>
            </a:r>
            <a:r>
              <a:rPr lang="fr-FR" dirty="0"/>
              <a:t>un lieu «, d’assistance et d'orientation » mais c'est aussi un « lieu d'information sur les voies et les recours » tant devant l'établissement que les juridictions.</a:t>
            </a:r>
          </a:p>
          <a:p>
            <a:pPr marL="0" indent="0" algn="just">
              <a:buNone/>
            </a:pPr>
            <a:r>
              <a:rPr lang="fr-FR" dirty="0" smtClean="0"/>
              <a:t>Mais </a:t>
            </a:r>
            <a:r>
              <a:rPr lang="fr-FR" dirty="0"/>
              <a:t>cette nouvelle instance n’ayant reçu qu’un accueil en demi teinte et n’ayant qu’un bilan mitigé, les pouvoirs publics l’ont transformée en commission des relations avec les usagers et de la qualité de la prise en charge (CRUQPC - décret n° 2005-213 du 2 mars 2005).</a:t>
            </a:r>
          </a:p>
        </p:txBody>
      </p:sp>
    </p:spTree>
    <p:extLst>
      <p:ext uri="{BB962C8B-B14F-4D97-AF65-F5344CB8AC3E}">
        <p14:creationId xmlns:p14="http://schemas.microsoft.com/office/powerpoint/2010/main" val="262396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missions de la CRUQPC</a:t>
            </a:r>
          </a:p>
        </p:txBody>
      </p:sp>
      <p:sp>
        <p:nvSpPr>
          <p:cNvPr id="3" name="Espace réservé du contenu 2"/>
          <p:cNvSpPr>
            <a:spLocks noGrp="1"/>
          </p:cNvSpPr>
          <p:nvPr>
            <p:ph idx="1"/>
          </p:nvPr>
        </p:nvSpPr>
        <p:spPr>
          <a:xfrm>
            <a:off x="1443491" y="2015733"/>
            <a:ext cx="6571343" cy="4139407"/>
          </a:xfrm>
        </p:spPr>
        <p:txBody>
          <a:bodyPr>
            <a:normAutofit fontScale="77500" lnSpcReduction="20000"/>
          </a:bodyPr>
          <a:lstStyle/>
          <a:p>
            <a:pPr marL="0" indent="0" algn="just">
              <a:buNone/>
            </a:pPr>
            <a:r>
              <a:rPr lang="fr-FR" dirty="0"/>
              <a:t>Ses missions sont de </a:t>
            </a:r>
            <a:r>
              <a:rPr lang="fr-FR" dirty="0" smtClean="0"/>
              <a:t>:</a:t>
            </a:r>
            <a:endParaRPr lang="fr-FR" dirty="0"/>
          </a:p>
          <a:p>
            <a:pPr marL="531813" indent="-176213" algn="just">
              <a:buFont typeface="Courier New" panose="02070309020205020404" pitchFamily="49" charset="0"/>
              <a:buChar char="o"/>
            </a:pPr>
            <a:r>
              <a:rPr lang="fr-FR" dirty="0"/>
              <a:t>veiller au respect des droits des usagers. Elle devient un lieu de dialogue et d’échange, au sein de l’établissement de santé.</a:t>
            </a:r>
          </a:p>
          <a:p>
            <a:pPr marL="531813" indent="-176213" algn="just">
              <a:buFont typeface="Courier New" panose="02070309020205020404" pitchFamily="49" charset="0"/>
              <a:buChar char="o"/>
            </a:pPr>
            <a:r>
              <a:rPr lang="fr-FR" dirty="0"/>
              <a:t>contribuer à l’amélioration de la qualité de l’accueil des personnes malades et de leurs proches et de la prise en charge. Elle est consultée sur la politique de prise en charge menée par l’établissement de santé.</a:t>
            </a:r>
          </a:p>
          <a:p>
            <a:pPr marL="0" indent="0" algn="just">
              <a:buNone/>
            </a:pPr>
            <a:r>
              <a:rPr lang="fr-FR" dirty="0"/>
              <a:t>Les établissements de santé sont tenus de l’informer des mesures relatives à la politique d’amélioration continue de la qualité des soins, des plaintes, des réclamations déposées, mais également des demandes de communications de dossiers et des appréciations portées sur les questionnaires de sortie.</a:t>
            </a:r>
          </a:p>
          <a:p>
            <a:pPr marL="0" indent="0" algn="just">
              <a:buNone/>
            </a:pPr>
            <a:r>
              <a:rPr lang="fr-FR" dirty="0" smtClean="0"/>
              <a:t>Chaque </a:t>
            </a:r>
            <a:r>
              <a:rPr lang="fr-FR" dirty="0"/>
              <a:t>année elle rédige un rapport qui est présenté en conseil d’administration de l’établissement de santé</a:t>
            </a:r>
            <a:r>
              <a:rPr lang="fr-FR" dirty="0" smtClean="0"/>
              <a:t>. Ce </a:t>
            </a:r>
            <a:r>
              <a:rPr lang="fr-FR" dirty="0"/>
              <a:t>rapport et ses conclusions sont transmis à l’ARS, pour qui ils sont un élément de leur vision des politiques de qualité menée par les établissements de santé.</a:t>
            </a:r>
          </a:p>
        </p:txBody>
      </p:sp>
    </p:spTree>
    <p:extLst>
      <p:ext uri="{BB962C8B-B14F-4D97-AF65-F5344CB8AC3E}">
        <p14:creationId xmlns:p14="http://schemas.microsoft.com/office/powerpoint/2010/main" val="311602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composition et fonctionnement</a:t>
            </a:r>
          </a:p>
        </p:txBody>
      </p:sp>
      <p:sp>
        <p:nvSpPr>
          <p:cNvPr id="3" name="Espace réservé du contenu 2"/>
          <p:cNvSpPr>
            <a:spLocks noGrp="1"/>
          </p:cNvSpPr>
          <p:nvPr>
            <p:ph idx="1"/>
          </p:nvPr>
        </p:nvSpPr>
        <p:spPr>
          <a:xfrm>
            <a:off x="245660" y="2015733"/>
            <a:ext cx="8639033" cy="4385067"/>
          </a:xfrm>
        </p:spPr>
        <p:txBody>
          <a:bodyPr>
            <a:normAutofit fontScale="70000" lnSpcReduction="20000"/>
          </a:bodyPr>
          <a:lstStyle/>
          <a:p>
            <a:pPr marL="0" indent="0" algn="just">
              <a:buNone/>
            </a:pPr>
            <a:r>
              <a:rPr lang="fr-FR" dirty="0"/>
              <a:t>La CRUQPC comprend :</a:t>
            </a:r>
          </a:p>
          <a:p>
            <a:pPr algn="just"/>
            <a:r>
              <a:rPr lang="fr-FR" dirty="0" smtClean="0"/>
              <a:t>Le </a:t>
            </a:r>
            <a:r>
              <a:rPr lang="fr-FR" dirty="0"/>
              <a:t>représentant légal de l’établissement</a:t>
            </a:r>
          </a:p>
          <a:p>
            <a:pPr algn="just"/>
            <a:r>
              <a:rPr lang="fr-FR" dirty="0"/>
              <a:t>Deux médiateurs (l’un médecin et l’autre non médecin) et leur suppléants, désignés par le représentant légal de l’établissement.</a:t>
            </a:r>
          </a:p>
          <a:p>
            <a:pPr algn="just"/>
            <a:r>
              <a:rPr lang="fr-FR" dirty="0"/>
              <a:t>Deux représentants des usagers et leurs suppléants. Les deux représentants des usagers sont désignés par le directeur de l’ARH (l’agence régionale de l’hospitalisation). Ils doivent appartenir à des associations agréées.</a:t>
            </a:r>
          </a:p>
          <a:p>
            <a:pPr marL="0" indent="0" algn="just">
              <a:buNone/>
            </a:pPr>
            <a:r>
              <a:rPr lang="fr-FR" dirty="0"/>
              <a:t>La CRUQPC peut être élargie et comporter </a:t>
            </a:r>
            <a:r>
              <a:rPr lang="fr-FR" dirty="0" smtClean="0"/>
              <a:t>:</a:t>
            </a:r>
            <a:endParaRPr lang="fr-FR" dirty="0"/>
          </a:p>
          <a:p>
            <a:pPr algn="just"/>
            <a:r>
              <a:rPr lang="fr-FR" dirty="0"/>
              <a:t>Le président de la Commission médicale</a:t>
            </a:r>
          </a:p>
          <a:p>
            <a:pPr algn="just"/>
            <a:r>
              <a:rPr lang="fr-FR" dirty="0"/>
              <a:t>Un représentant du personnel infirmier ou aide-soignant et son suppléant, désignés par le représentant légal de l’établissement.</a:t>
            </a:r>
          </a:p>
          <a:p>
            <a:pPr algn="just"/>
            <a:r>
              <a:rPr lang="fr-FR" dirty="0"/>
              <a:t>Le responsable de la politique qualité (voix consultative).</a:t>
            </a:r>
          </a:p>
          <a:p>
            <a:pPr marL="0" indent="0" algn="just">
              <a:buNone/>
            </a:pPr>
            <a:r>
              <a:rPr lang="fr-FR" dirty="0"/>
              <a:t>Les membres sont tenus au secret professionnel (articles 226-13 et 226-14 du code pénal). La durée de leur mandat est de trois ans, renouvelables. La CRUQPC se réunit une fois par trimestre et sur convocation du président</a:t>
            </a:r>
          </a:p>
        </p:txBody>
      </p:sp>
    </p:spTree>
    <p:extLst>
      <p:ext uri="{BB962C8B-B14F-4D97-AF65-F5344CB8AC3E}">
        <p14:creationId xmlns:p14="http://schemas.microsoft.com/office/powerpoint/2010/main" val="12887149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Galerie</Template>
  <TotalTime>10</TotalTime>
  <Words>457</Words>
  <Application>Microsoft Office PowerPoint</Application>
  <PresentationFormat>Affichage à l'écran (4:3)</PresentationFormat>
  <Paragraphs>25</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Courier New</vt:lpstr>
      <vt:lpstr>Gill Sans MT</vt:lpstr>
      <vt:lpstr>Gallery</vt:lpstr>
      <vt:lpstr>La CRUQPC   Commission des relations avec les usagers et de la qualité de la prise en charge</vt:lpstr>
      <vt:lpstr>définition</vt:lpstr>
      <vt:lpstr>De la mission de conciliation à la CRUQPC</vt:lpstr>
      <vt:lpstr>Les missions de la CRUQPC</vt:lpstr>
      <vt:lpstr>composition et fonctionnement</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CRUQPC  Commission des relations avec les usagers et de la qualité de la prise en charge</dc:title>
  <dc:creator>Rougny Nadege</dc:creator>
  <cp:lastModifiedBy>Rougny Nadege</cp:lastModifiedBy>
  <cp:revision>5</cp:revision>
  <dcterms:created xsi:type="dcterms:W3CDTF">2018-10-07T17:17:50Z</dcterms:created>
  <dcterms:modified xsi:type="dcterms:W3CDTF">2018-10-07T17:28:38Z</dcterms:modified>
</cp:coreProperties>
</file>