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_rels/notesSlide3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_rels/theme1.xml.rels" ContentType="application/vnd.openxmlformats-package.relationships+xml"/>
  <Override PartName="/ppt/theme/_rels/theme2.xml.rels" ContentType="application/vnd.openxmlformats-package.relationships+xml"/>
  <Override PartName="/ppt/theme/_rels/theme3.xml.rels" ContentType="application/vnd.openxmlformats-package.relationships+xml"/>
  <Override PartName="/ppt/theme/_rels/theme4.xml.rels" ContentType="application/vnd.openxmlformats-package.relationships+xml"/>
  <Override PartName="/ppt/theme/_rels/theme5.xml.rels" ContentType="application/vnd.openxmlformats-package.relationships+xml"/>
  <Override PartName="/ppt/theme/_rels/theme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.jpeg" ContentType="image/jpeg"/>
  <Override PartName="/ppt/media/image2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5.jpeg" ContentType="image/jpeg"/>
  <Override PartName="/ppt/media/image7.jpeg" ContentType="image/jpeg"/>
  <Override PartName="/ppt/media/image8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chemeClr val="dk1"/>
                </a:solidFill>
                <a:latin typeface="Franklin Gothic Book"/>
              </a:rPr>
              <a:t>Cliquez pour déplacer la diapo</a:t>
            </a: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dt" idx="1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ftr" idx="1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sldNum" idx="2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29091FA-1295-40F7-B90C-9B4B0393EE8F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 type="sldNum" idx="11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C97257C-6481-45B1-95B0-D53BB662117D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sldNum" idx="12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B4D9EA-6487-4F4E-9573-047101E3FE1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 type="sldNum" idx="12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74018D-7108-48E7-BB96-2E54026471D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 type="sldNum" idx="12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DEDFD7B-BDF4-4FAD-BEBB-330048E42E9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 type="sldNum" idx="12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DA9A717-6540-4BFC-AF62-1E1446C0DA0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sldNum" idx="12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9EAEE9F-0F59-4FC1-8A95-2116D4704BA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6" name="PlaceHolder 3"/>
          <p:cNvSpPr>
            <a:spLocks noGrp="1"/>
          </p:cNvSpPr>
          <p:nvPr>
            <p:ph type="sldNum" idx="12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77D208-267A-4C1B-94DF-BF1CC168B17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3"/>
          <p:cNvSpPr>
            <a:spLocks noGrp="1"/>
          </p:cNvSpPr>
          <p:nvPr>
            <p:ph type="sldNum" idx="12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9EC4F03-6CE1-49DA-9876-084DD6FB276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sldNum" idx="12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CB15354-CD9C-4545-934B-DCDF0C339B9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PlaceHolder 3"/>
          <p:cNvSpPr>
            <a:spLocks noGrp="1"/>
          </p:cNvSpPr>
          <p:nvPr>
            <p:ph type="sldNum" idx="12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9702EDA-5765-4261-989D-5B8DCDD8F10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sldNum" idx="12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B26721-9E2C-4AB7-82CB-DCF8E31EB26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3"/>
          <p:cNvSpPr>
            <a:spLocks noGrp="1"/>
          </p:cNvSpPr>
          <p:nvPr>
            <p:ph type="sldNum" idx="13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B29778-2A5F-4B87-831A-63F329409AA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sldNum" idx="13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75CE3B-9E62-43ED-A679-6BA1DD3809F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 type="sldNum" idx="13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B2357A-E514-4D31-8A5C-CC24EA3397B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 type="sldNum" idx="13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9B0B43E-B5D8-44D8-B0C3-AE37B18326E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3"/>
          <p:cNvSpPr>
            <a:spLocks noGrp="1"/>
          </p:cNvSpPr>
          <p:nvPr>
            <p:ph type="sldNum" idx="13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9456DC-9C89-4A0B-A6A4-F8BB86014F5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6" name="PlaceHolder 3"/>
          <p:cNvSpPr>
            <a:spLocks noGrp="1"/>
          </p:cNvSpPr>
          <p:nvPr>
            <p:ph type="sldNum" idx="13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CB78AC-ED81-4D94-BE84-CF8B39740231}" type="slidenum">
              <a:rPr b="0" lang="fr-FR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 type="sldNum" idx="13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70C21E4-A7E9-435C-AC89-E74A95DC1BF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 type="sldNum" idx="1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C8F0E10-62A2-402D-A550-C814B2DA95C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 type="sldNum" idx="13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4FC9774-39DC-41B2-BB4D-AC9181D9BF7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8" name="PlaceHolder 3"/>
          <p:cNvSpPr>
            <a:spLocks noGrp="1"/>
          </p:cNvSpPr>
          <p:nvPr>
            <p:ph type="sldNum" idx="13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E0D0FB9-0B04-4D4E-AC9F-F0D55175623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PlaceHolder 3"/>
          <p:cNvSpPr>
            <a:spLocks noGrp="1"/>
          </p:cNvSpPr>
          <p:nvPr>
            <p:ph type="sldNum" idx="14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1AA2731-AFBB-4913-8DD5-AE2DC2D9735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sldNum" idx="14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865A1F1-7E46-4975-B9FA-F0469FB3E44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 type="sldNum" idx="14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D238A4-B918-4FE6-8527-AD45894C355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0" name="PlaceHolder 3"/>
          <p:cNvSpPr>
            <a:spLocks noGrp="1"/>
          </p:cNvSpPr>
          <p:nvPr>
            <p:ph type="sldNum" idx="14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86DFEC8-0392-48C6-9EAB-9B9682DD23F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3" name="PlaceHolder 3"/>
          <p:cNvSpPr>
            <a:spLocks noGrp="1"/>
          </p:cNvSpPr>
          <p:nvPr>
            <p:ph type="sldNum" idx="14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7C8B9CD-4034-4291-912C-62C5D70A67C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 type="sldNum" idx="14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7E5CDB-F82C-45CA-9503-0077D0A90A1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PlaceHolder 3"/>
          <p:cNvSpPr>
            <a:spLocks noGrp="1"/>
          </p:cNvSpPr>
          <p:nvPr>
            <p:ph type="sldNum" idx="14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CEDCE7F-E2EB-4327-8D82-9CA8F709A15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2" name="PlaceHolder 3"/>
          <p:cNvSpPr>
            <a:spLocks noGrp="1"/>
          </p:cNvSpPr>
          <p:nvPr>
            <p:ph type="sldNum" idx="14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5D77BC9-7814-4364-A662-D1C01E07B29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3"/>
          <p:cNvSpPr>
            <a:spLocks noGrp="1"/>
          </p:cNvSpPr>
          <p:nvPr>
            <p:ph type="sldNum" idx="14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76AE325-B49A-4CD9-9F49-FE57B192C21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8" name="PlaceHolder 3"/>
          <p:cNvSpPr>
            <a:spLocks noGrp="1"/>
          </p:cNvSpPr>
          <p:nvPr>
            <p:ph type="sldNum" idx="14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446E56-0AB8-43F6-BFF8-ECA73518294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sldNum" idx="11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738AE9-C436-4E84-A85D-29915EB14F4E}" type="slidenum">
              <a:rPr b="0" lang="fr-FR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470596-16AC-4809-8268-F66B1AAF88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80880" y="23137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DC66A3-79A5-48F4-BC59-674030557A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71492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70A979-34A6-4333-A006-0311B4F91A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4036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10020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8088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4036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10020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D5A560-4F50-4A41-B194-D0CD5BCC09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212757-57A7-4374-8641-78B0F9C044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80880" y="1676520"/>
            <a:ext cx="84578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4C1EB3-4BDF-4F47-A436-CDA105EEB7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84578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95CBE7-6CB9-44C0-B71B-C660BAAC88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A07CE3-9EEB-484D-93E8-0E27550AE0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1E9300-A26B-440E-8F44-B72E8B2E36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80360" y="2946960"/>
            <a:ext cx="8686440" cy="54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CD3616-7575-4749-A5B9-D8FE07E204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46FC48-E01D-4DED-AD0F-17F0F0EF07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80880" y="1676520"/>
            <a:ext cx="84578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BF1B7A-46E7-4D06-938A-7F20F225C8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71492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94C325-90B5-48E0-8CC8-86A6697A83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A5307D-388E-4ADE-8487-21E710A5FA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80880" y="23137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99264D-5C5E-40B6-910F-F62C657059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71492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8F6BC8-9DB1-4AEC-AFD0-197A334E0A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4036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10020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8088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4036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10020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700B24-070E-4142-929F-FF576A97BE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5FCE73-3675-43E1-A271-06BDD3DADF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380880" y="1676520"/>
            <a:ext cx="84578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723DE9-2DEF-4A75-9475-6ED987CA7E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84578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D37130-6FC2-47AB-AA04-819BF967F8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B1FF5A2-562F-4658-A96B-7E4662E0AC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9076D3-D7F6-4576-AD4C-FB1DDDA2F6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84578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EB5641-F795-46C2-A32D-4CC69A0351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80360" y="2946960"/>
            <a:ext cx="8686440" cy="54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0D8603-4BCA-4456-B5C5-7208AFD9DC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F20A751-E902-4A61-94FF-35E688E960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71492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69F612-9C9C-4DB4-ADEE-BD7C34F9F2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A543DDE-4369-4A66-9EE0-4E879B5848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80880" y="23137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EB2E81-33FD-45A1-B280-9399ED286F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71492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81E3BF-DD07-42E7-9AF4-F32D784BDE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4036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10020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38088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4036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10020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185F1D-FA93-4AA6-BA11-3AC92DA5AA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3C1A6F8-4501-42DE-BE70-DE0799AB083D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380880" y="1676520"/>
            <a:ext cx="84578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23A9A91-0C3A-4A06-A1C0-C520906160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84578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FED0710-5B78-4C00-9581-3D7B539856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34E678-3162-439D-A87F-23349F189A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31C1587-87B6-49D6-AEF4-EBAB8EE96E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A7A5784-2ED2-4FDB-A61E-479B969679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180360" y="2946960"/>
            <a:ext cx="8686440" cy="54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2585EED-7062-4612-AA1E-BDC4921C4D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338E1C9-9FAA-4DF2-8C79-76D619218A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71492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B2616E-9F8C-4C3D-B6F6-6EED5BC1C2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9261E37-243E-4827-A0AC-4866B24CE6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80880" y="23137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234746-EAC3-4ACA-9B5F-05EADB4B3D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71492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24645E-2CAF-48C7-B8FF-7A652CD063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24036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10020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38088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24036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610020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08C525D-BEBB-4AC6-AE3B-2EF3D8FA5B28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A06EC8D0-A926-422D-B19B-0D065FC31B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E04164-C8BF-4F35-94D8-B805B61B97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380880" y="1676520"/>
            <a:ext cx="84578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447EA750-9576-4DCB-8147-BF10698BA7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84578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94619FD-C67E-42C2-9AD9-F1FE4704B3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CC4F319-5A64-4262-BBB5-5166A64987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A6096AF-50BD-4EC6-9715-21A5B6ED08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180360" y="2946960"/>
            <a:ext cx="8686440" cy="54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6FEF3E25-535E-49ED-BEF6-FF1D8CED7A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31C8687-8B45-4287-8A5B-D5687FE9CB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71492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6A060B0-D68D-4647-9EB6-44950C1089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6D25091-D9F7-4811-BFD6-88D57713BB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80880" y="23137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2ED9754-071F-4B72-8DAC-05CEBD12C7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71492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0C7B2BA-8A92-4EB8-B8FF-3D8193AAA8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80360" y="2946960"/>
            <a:ext cx="8686440" cy="54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6E9EEB-6A30-4268-937E-14D1C9F7DC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324036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10020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38088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/>
          </p:nvPr>
        </p:nvSpPr>
        <p:spPr>
          <a:xfrm>
            <a:off x="324036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/>
          </p:nvPr>
        </p:nvSpPr>
        <p:spPr>
          <a:xfrm>
            <a:off x="610020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D2E89DE6-B385-4B0C-9F6A-7A00B0A0C3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51DB3AD-7E90-465E-B7E4-778DA1BE1A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380880" y="1676520"/>
            <a:ext cx="84578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F233F91-32DE-45ED-B573-CCC217B8CE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845784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44AC241-C352-45B5-9519-7CB2AA4DA1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A18FC46-255B-4ED5-BF21-9798A4D121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BD661FE-410A-414B-B8E4-A160F7B10D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180360" y="2946960"/>
            <a:ext cx="8686440" cy="54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297A0BA-DC7E-4F29-8622-D0A4B8EF85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2A966FD-4A15-4C66-8D35-71E6F5DE0D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71492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E388529-3338-423C-A103-35DA14C7D1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D5B8A5F-AA18-41B5-B52B-B66C16880B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08DDE1-12D8-420D-AAD3-B262C3E555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80880" y="23137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E38B4B8-ACB8-4417-B2D5-14B96B2D3A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471492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DE64556-CCBB-4626-8D3C-CE358A5AF5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324036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6100200" y="16765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/>
          </p:nvPr>
        </p:nvSpPr>
        <p:spPr>
          <a:xfrm>
            <a:off x="38088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/>
          </p:nvPr>
        </p:nvSpPr>
        <p:spPr>
          <a:xfrm>
            <a:off x="324036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/>
          </p:nvPr>
        </p:nvSpPr>
        <p:spPr>
          <a:xfrm>
            <a:off x="6100200" y="2313720"/>
            <a:ext cx="27230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3D5A29D-DCA6-46ED-B276-0FAF6008A8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714920" y="23137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B215CD-3155-4957-9858-5EC6605CA4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714920" y="1676520"/>
            <a:ext cx="41274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80880" y="2313720"/>
            <a:ext cx="8457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A67ADC-9617-4048-A569-4C020E781A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94858" sy="94858" algn="t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7" descr="AFPA.gif"/>
          <p:cNvPicPr/>
          <p:nvPr/>
        </p:nvPicPr>
        <p:blipFill>
          <a:blip r:embed="rId3"/>
          <a:stretch/>
        </p:blipFill>
        <p:spPr>
          <a:xfrm>
            <a:off x="0" y="0"/>
            <a:ext cx="404280" cy="404280"/>
          </a:xfrm>
          <a:prstGeom prst="rect">
            <a:avLst/>
          </a:prstGeom>
          <a:ln w="9525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23640" y="47664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 cap="all">
                <a:solidFill>
                  <a:schemeClr val="dk2"/>
                </a:solidFill>
                <a:latin typeface="Franklin Gothic Medium"/>
              </a:rPr>
              <a:t>Cliquez pour modifier le style du titre</a:t>
            </a:r>
            <a:endParaRPr b="0" lang="fr-FR" sz="32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fr-FR" sz="3200" spc="-1" strike="noStrike">
                <a:solidFill>
                  <a:schemeClr val="dk2"/>
                </a:solidFill>
                <a:latin typeface="Franklin Gothic Book"/>
              </a:rPr>
              <a:t>Cliquez pour modifier les styles du texte du masque</a:t>
            </a: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b="0" lang="fr-FR" sz="2800" spc="-1" strike="noStrike">
                <a:solidFill>
                  <a:schemeClr val="dk2"/>
                </a:solidFill>
                <a:latin typeface="Franklin Gothic Book"/>
              </a:rPr>
              <a:t>Deuxième niveau</a:t>
            </a:r>
            <a:endParaRPr b="0" lang="fr-FR" sz="28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Wingdings 2" charset="2"/>
              <a:buChar char=""/>
            </a:pPr>
            <a:r>
              <a:rPr b="0" lang="fr-FR" sz="2400" spc="-1" strike="noStrike">
                <a:solidFill>
                  <a:schemeClr val="dk2"/>
                </a:solidFill>
                <a:latin typeface="Franklin Gothic Book"/>
              </a:rPr>
              <a:t>Troisième niveau</a:t>
            </a:r>
            <a:endParaRPr b="0" lang="fr-FR" sz="240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0a22e"/>
              </a:buClr>
              <a:buSzPct val="70000"/>
              <a:buFont typeface="Wingdings 2" charset="2"/>
              <a:buChar char="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Quatrième niveau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ct val="60000"/>
              <a:buFont typeface="Wingdings 2" charset="2"/>
              <a:buChar char=""/>
            </a:pPr>
            <a:r>
              <a:rPr b="0" lang="fr-FR" sz="1800" spc="-1" strike="noStrike">
                <a:solidFill>
                  <a:schemeClr val="dk2"/>
                </a:solidFill>
                <a:latin typeface="Franklin Gothic Book"/>
              </a:rPr>
              <a:t>Cinquième niveau</a:t>
            </a:r>
            <a:endParaRPr b="0" lang="fr-FR" sz="18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0" y="6568920"/>
            <a:ext cx="827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&lt;date/heure&gt;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8028360" y="0"/>
            <a:ext cx="1115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i="1" lang="en-US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i="1" lang="en-US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&lt;pied de page&gt;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8604360" y="661104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4729F8-BCA2-4FD6-9A55-47F71B7A2159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ZoneTexte 6"/>
          <p:cNvSpPr/>
          <p:nvPr/>
        </p:nvSpPr>
        <p:spPr>
          <a:xfrm>
            <a:off x="1331640" y="6413400"/>
            <a:ext cx="6768360" cy="39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fr-FR" sz="1000" spc="-1" strike="noStrike">
                <a:solidFill>
                  <a:schemeClr val="dk2"/>
                </a:solidFill>
                <a:latin typeface="Arial Narrow"/>
              </a:rPr>
              <a:t>© Propriété collective de l’afpa  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fr-FR" sz="1000" spc="-1" strike="noStrike">
                <a:solidFill>
                  <a:schemeClr val="dk2"/>
                </a:solidFill>
                <a:latin typeface="Arial Narrow"/>
              </a:rPr>
              <a:t>réalisée avec la contribution  de Marie Dequeker, afpa Marseille St Jérôme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94858" sy="94858" algn="t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7" descr="AFPA.gif"/>
          <p:cNvPicPr/>
          <p:nvPr/>
        </p:nvPicPr>
        <p:blipFill>
          <a:blip r:embed="rId3"/>
          <a:stretch/>
        </p:blipFill>
        <p:spPr>
          <a:xfrm>
            <a:off x="0" y="0"/>
            <a:ext cx="404280" cy="404280"/>
          </a:xfrm>
          <a:prstGeom prst="rect">
            <a:avLst/>
          </a:prstGeom>
          <a:ln w="9525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3640" y="548640"/>
            <a:ext cx="8457840" cy="122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 cap="all">
                <a:solidFill>
                  <a:schemeClr val="dk2"/>
                </a:solidFill>
                <a:latin typeface="Franklin Gothic Medium"/>
              </a:rPr>
              <a:t>Cliquez pour modifier le style du titre</a:t>
            </a:r>
            <a:endParaRPr b="0" lang="fr-FR" sz="32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4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&lt;date/heure&gt;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5"/>
          </p:nvPr>
        </p:nvSpPr>
        <p:spPr>
          <a:xfrm>
            <a:off x="7812360" y="0"/>
            <a:ext cx="1331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&lt;pied de page&gt;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6"/>
          </p:nvPr>
        </p:nvSpPr>
        <p:spPr>
          <a:xfrm>
            <a:off x="8385120" y="6611040"/>
            <a:ext cx="75852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9ED4E7D-DC1A-4CE9-9604-38236516801E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8" name="Image 14" descr="AFPA.gif"/>
          <p:cNvPicPr/>
          <p:nvPr/>
        </p:nvPicPr>
        <p:blipFill>
          <a:blip r:embed="rId4"/>
          <a:stretch/>
        </p:blipFill>
        <p:spPr>
          <a:xfrm>
            <a:off x="0" y="0"/>
            <a:ext cx="404280" cy="404280"/>
          </a:xfrm>
          <a:prstGeom prst="rect">
            <a:avLst/>
          </a:prstGeom>
          <a:ln w="9525">
            <a:noFill/>
          </a:ln>
        </p:spPr>
      </p:pic>
      <p:sp>
        <p:nvSpPr>
          <p:cNvPr id="49" name="ZoneTexte 6"/>
          <p:cNvSpPr/>
          <p:nvPr/>
        </p:nvSpPr>
        <p:spPr>
          <a:xfrm>
            <a:off x="1331640" y="6453360"/>
            <a:ext cx="6768360" cy="39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fr-FR" sz="1000" spc="-1" strike="noStrike">
                <a:solidFill>
                  <a:schemeClr val="dk2"/>
                </a:solidFill>
                <a:latin typeface="Arial Narrow"/>
              </a:rPr>
              <a:t>© Propriété collective de l’afpa  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fr-FR" sz="1000" spc="-1" strike="noStrike">
                <a:solidFill>
                  <a:schemeClr val="dk2"/>
                </a:solidFill>
                <a:latin typeface="Arial Narrow"/>
              </a:rPr>
              <a:t>réalisée avec la contribution  de Marie Dequeker, afpa Marseille St Jérôme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2"/>
                </a:solidFill>
                <a:latin typeface="Franklin Gothic Book"/>
              </a:rPr>
              <a:t>Cliquez pour éditer le format du plan de texte</a:t>
            </a: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chemeClr val="dk2"/>
                </a:solidFill>
                <a:latin typeface="Franklin Gothic Book"/>
              </a:rPr>
              <a:t>Second niveau de plan</a:t>
            </a:r>
            <a:endParaRPr b="0" lang="fr-FR" sz="24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Troisième niveau de plan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2"/>
                </a:solidFill>
                <a:latin typeface="Franklin Gothic Book"/>
              </a:rPr>
              <a:t>Quatrième niveau de plan</a:t>
            </a:r>
            <a:endParaRPr b="0" lang="fr-FR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Cinquième niveau de plan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Sixième niveau de plan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Septième niveau de plan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94858" sy="94858" algn="t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 7" descr="AFPA.gif"/>
          <p:cNvPicPr/>
          <p:nvPr/>
        </p:nvPicPr>
        <p:blipFill>
          <a:blip r:embed="rId3"/>
          <a:stretch/>
        </p:blipFill>
        <p:spPr>
          <a:xfrm>
            <a:off x="0" y="0"/>
            <a:ext cx="404280" cy="404280"/>
          </a:xfrm>
          <a:prstGeom prst="rect">
            <a:avLst/>
          </a:prstGeom>
          <a:ln w="9525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3640" y="476640"/>
            <a:ext cx="868644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 cap="all">
                <a:solidFill>
                  <a:schemeClr val="dk2"/>
                </a:solidFill>
                <a:latin typeface="Franklin Gothic Medium"/>
              </a:rPr>
              <a:t>Cliquez pour modifier le style du titre</a:t>
            </a:r>
            <a:endParaRPr b="0" lang="fr-FR" sz="32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dt" idx="7"/>
          </p:nvPr>
        </p:nvSpPr>
        <p:spPr>
          <a:xfrm>
            <a:off x="0" y="6568920"/>
            <a:ext cx="89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&lt;date/heure&gt;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8"/>
          </p:nvPr>
        </p:nvSpPr>
        <p:spPr>
          <a:xfrm>
            <a:off x="7884360" y="0"/>
            <a:ext cx="125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&lt;pied de page&gt;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 idx="9"/>
          </p:nvPr>
        </p:nvSpPr>
        <p:spPr>
          <a:xfrm>
            <a:off x="8381880" y="6613560"/>
            <a:ext cx="761760" cy="24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C33A5B6-5C05-46BB-8230-CFB6AD849456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2"/>
                </a:solidFill>
                <a:latin typeface="Franklin Gothic Book"/>
              </a:rPr>
              <a:t>Cliquez pour éditer le format du plan de texte</a:t>
            </a: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chemeClr val="dk2"/>
                </a:solidFill>
                <a:latin typeface="Franklin Gothic Book"/>
              </a:rPr>
              <a:t>Second niveau de plan</a:t>
            </a:r>
            <a:endParaRPr b="0" lang="fr-FR" sz="24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Troisième niveau de plan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2"/>
                </a:solidFill>
                <a:latin typeface="Franklin Gothic Book"/>
              </a:rPr>
              <a:t>Quatrième niveau de plan</a:t>
            </a:r>
            <a:endParaRPr b="0" lang="fr-FR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Cinquième niveau de plan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Sixième niveau de plan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Septième niveau de plan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94858" sy="94858" algn="t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7" descr="AFPA.gif"/>
          <p:cNvPicPr/>
          <p:nvPr/>
        </p:nvPicPr>
        <p:blipFill>
          <a:blip r:embed="rId3"/>
          <a:stretch/>
        </p:blipFill>
        <p:spPr>
          <a:xfrm>
            <a:off x="0" y="0"/>
            <a:ext cx="404280" cy="404280"/>
          </a:xfrm>
          <a:prstGeom prst="rect">
            <a:avLst/>
          </a:prstGeom>
          <a:ln w="9525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251640" y="148464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b="0" lang="fr-FR" sz="3200" spc="-1" strike="noStrike">
                <a:solidFill>
                  <a:schemeClr val="dk2"/>
                </a:solidFill>
                <a:latin typeface="Franklin Gothic Book"/>
              </a:rPr>
              <a:t>Cliquez pour modifier les styles du texte du masque</a:t>
            </a: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b="0" lang="fr-FR" sz="2800" spc="-1" strike="noStrike">
                <a:solidFill>
                  <a:schemeClr val="dk2"/>
                </a:solidFill>
                <a:latin typeface="Franklin Gothic Book"/>
              </a:rPr>
              <a:t>Deuxième niveau</a:t>
            </a:r>
            <a:endParaRPr b="0" lang="fr-FR" sz="28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Wingdings 2" charset="2"/>
              <a:buChar char=""/>
            </a:pPr>
            <a:r>
              <a:rPr b="0" lang="fr-FR" sz="2400" spc="-1" strike="noStrike">
                <a:solidFill>
                  <a:schemeClr val="dk2"/>
                </a:solidFill>
                <a:latin typeface="Franklin Gothic Book"/>
              </a:rPr>
              <a:t>Troisième niveau</a:t>
            </a:r>
            <a:endParaRPr b="0" lang="fr-FR" sz="240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0a22e"/>
              </a:buClr>
              <a:buSzPct val="70000"/>
              <a:buFont typeface="Wingdings 2" charset="2"/>
              <a:buChar char="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Quatrième niveau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ct val="60000"/>
              <a:buFont typeface="Wingdings 2" charset="2"/>
              <a:buChar char=""/>
            </a:pPr>
            <a:r>
              <a:rPr b="0" lang="fr-FR" sz="1800" spc="-1" strike="noStrike">
                <a:solidFill>
                  <a:schemeClr val="dk2"/>
                </a:solidFill>
                <a:latin typeface="Franklin Gothic Book"/>
              </a:rPr>
              <a:t>Cinquième niveau</a:t>
            </a:r>
            <a:endParaRPr b="0" lang="fr-FR" sz="18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812360" y="0"/>
            <a:ext cx="1331280" cy="26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 algn="r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1" i="1" lang="fr-FR" sz="1050" spc="-1" strike="noStrike">
                <a:solidFill>
                  <a:schemeClr val="dk2"/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10"/>
          </p:nvPr>
        </p:nvSpPr>
        <p:spPr>
          <a:xfrm>
            <a:off x="0" y="6597360"/>
            <a:ext cx="1043280" cy="26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&lt;date/heure&gt;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sldNum" idx="11"/>
          </p:nvPr>
        </p:nvSpPr>
        <p:spPr>
          <a:xfrm>
            <a:off x="8381880" y="6613560"/>
            <a:ext cx="761760" cy="24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60E9FC-24E6-4B49-8BC2-C9BF2FB9F0BC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chemeClr val="dk1"/>
                </a:solidFill>
                <a:latin typeface="Franklin Gothic Book"/>
              </a:rPr>
              <a:t>Cliquez pour éditer le format du texte-titre</a:t>
            </a: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94858" sy="94858" algn="t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 7" descr="AFPA.gif"/>
          <p:cNvPicPr/>
          <p:nvPr/>
        </p:nvPicPr>
        <p:blipFill>
          <a:blip r:embed="rId3"/>
          <a:stretch/>
        </p:blipFill>
        <p:spPr>
          <a:xfrm>
            <a:off x="0" y="0"/>
            <a:ext cx="404280" cy="404280"/>
          </a:xfrm>
          <a:prstGeom prst="rect">
            <a:avLst/>
          </a:prstGeom>
          <a:ln w="9525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ftr" idx="12"/>
          </p:nvPr>
        </p:nvSpPr>
        <p:spPr>
          <a:xfrm>
            <a:off x="7884360" y="0"/>
            <a:ext cx="125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&lt;pied de page&gt;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13"/>
          </p:nvPr>
        </p:nvSpPr>
        <p:spPr>
          <a:xfrm>
            <a:off x="8381880" y="6613560"/>
            <a:ext cx="761760" cy="24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4F62ED-B72E-4EE6-87CF-8FE61214E6C6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dt" idx="14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&lt;date/heure&gt;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chemeClr val="dk1"/>
                </a:solidFill>
                <a:latin typeface="Franklin Gothic Book"/>
              </a:rPr>
              <a:t>Cliquez pour éditer le format du texte-titre</a:t>
            </a: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2"/>
                </a:solidFill>
                <a:latin typeface="Franklin Gothic Book"/>
              </a:rPr>
              <a:t>Cliquez pour éditer le format du plan de texte</a:t>
            </a:r>
            <a:endParaRPr b="0" lang="fr-FR" sz="32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chemeClr val="dk2"/>
                </a:solidFill>
                <a:latin typeface="Franklin Gothic Book"/>
              </a:rPr>
              <a:t>Second niveau de plan</a:t>
            </a:r>
            <a:endParaRPr b="0" lang="fr-FR" sz="24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Troisième niveau de plan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2"/>
                </a:solidFill>
                <a:latin typeface="Franklin Gothic Book"/>
              </a:rPr>
              <a:t>Quatrième niveau de plan</a:t>
            </a:r>
            <a:endParaRPr b="0" lang="fr-FR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Cinquième niveau de plan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Sixième niveau de plan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Septième niveau de plan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94858" sy="94858" algn="t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 7" descr="AFPA.gif"/>
          <p:cNvPicPr/>
          <p:nvPr/>
        </p:nvPicPr>
        <p:blipFill>
          <a:blip r:embed="rId3"/>
          <a:stretch/>
        </p:blipFill>
        <p:spPr>
          <a:xfrm>
            <a:off x="0" y="0"/>
            <a:ext cx="404280" cy="404280"/>
          </a:xfrm>
          <a:prstGeom prst="rect">
            <a:avLst/>
          </a:prstGeom>
          <a:ln w="9525">
            <a:noFill/>
          </a:ln>
        </p:spPr>
      </p:pic>
      <p:pic>
        <p:nvPicPr>
          <p:cNvPr id="214" name="Image 14" descr="AFPA.gif"/>
          <p:cNvPicPr/>
          <p:nvPr/>
        </p:nvPicPr>
        <p:blipFill>
          <a:blip r:embed="rId4"/>
          <a:stretch/>
        </p:blipFill>
        <p:spPr>
          <a:xfrm>
            <a:off x="0" y="0"/>
            <a:ext cx="404280" cy="404280"/>
          </a:xfrm>
          <a:prstGeom prst="rect">
            <a:avLst/>
          </a:prstGeom>
          <a:ln w="9525">
            <a:noFill/>
          </a:ln>
        </p:spPr>
      </p:pic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380880" y="1676520"/>
            <a:ext cx="8457840" cy="12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chemeClr val="dk2">
                    <a:shade val="75000"/>
                  </a:schemeClr>
                </a:solidFill>
                <a:latin typeface="Franklin Gothic Book"/>
              </a:rPr>
              <a:t>Cliquez pour modifier les styles du texte du masque</a:t>
            </a: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title"/>
          </p:nvPr>
        </p:nvSpPr>
        <p:spPr>
          <a:xfrm>
            <a:off x="180360" y="2946960"/>
            <a:ext cx="8686440" cy="11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fr-FR" sz="3200" spc="-1" strike="noStrike" cap="all">
                <a:solidFill>
                  <a:schemeClr val="dk2"/>
                </a:solidFill>
                <a:latin typeface="Franklin Gothic Medium"/>
              </a:rPr>
              <a:t>Cliquez pour modifier le style du titre</a:t>
            </a:r>
            <a:endParaRPr b="0" lang="fr-FR" sz="32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dt" idx="15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&lt;date/heure&gt;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ftr" idx="16"/>
          </p:nvPr>
        </p:nvSpPr>
        <p:spPr>
          <a:xfrm>
            <a:off x="7884360" y="0"/>
            <a:ext cx="125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&lt;pied de page&gt;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sldNum" idx="17"/>
          </p:nvPr>
        </p:nvSpPr>
        <p:spPr>
          <a:xfrm>
            <a:off x="8381880" y="6613560"/>
            <a:ext cx="761760" cy="24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2D80AA-D507-4A9D-AA18-99B1DDE74EE3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ZoneTexte 6"/>
          <p:cNvSpPr/>
          <p:nvPr/>
        </p:nvSpPr>
        <p:spPr>
          <a:xfrm>
            <a:off x="1331640" y="6453360"/>
            <a:ext cx="6768360" cy="39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fr-FR" sz="1000" spc="-1" strike="noStrike">
                <a:solidFill>
                  <a:schemeClr val="dk2"/>
                </a:solidFill>
                <a:latin typeface="Arial Narrow"/>
              </a:rPr>
              <a:t>© Propriété collective de l’afpa  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fr-FR" sz="1000" spc="-1" strike="noStrike">
                <a:solidFill>
                  <a:schemeClr val="dk2"/>
                </a:solidFill>
                <a:latin typeface="Arial Narrow"/>
              </a:rPr>
              <a:t>réalisée avec la contribution  de Marie Dequeker, afpa Marseille St Jérôme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187640" y="1052640"/>
            <a:ext cx="6913080" cy="93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br>
              <a:rPr sz="4400"/>
            </a:br>
            <a:br>
              <a:rPr sz="4400"/>
            </a:br>
            <a:br>
              <a:rPr sz="4400"/>
            </a:br>
            <a:r>
              <a:rPr b="1" i="1" lang="fr-FR" sz="4400" spc="-1" strike="noStrike" cap="all">
                <a:solidFill>
                  <a:schemeClr val="dk1">
                    <a:lumMod val="65000"/>
                    <a:lumOff val="35000"/>
                  </a:schemeClr>
                </a:solidFill>
                <a:latin typeface="Franklin Gothic Medium"/>
              </a:rPr>
              <a:t>La formation  </a:t>
            </a:r>
            <a:r>
              <a:rPr b="1" i="1" lang="fr-FR" sz="4400" spc="-1" strike="noStrike" cap="all">
                <a:solidFill>
                  <a:srgbClr val="4fa8b1"/>
                </a:solidFill>
                <a:latin typeface="Franklin Gothic Medium"/>
              </a:rPr>
              <a:t>SAMS</a:t>
            </a:r>
            <a:br>
              <a:rPr sz="4400"/>
            </a:br>
            <a:br>
              <a:rPr sz="4400"/>
            </a:br>
            <a:br>
              <a:rPr sz="4400"/>
            </a:br>
            <a:endParaRPr b="0" lang="fr-FR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dt" idx="21"/>
          </p:nvPr>
        </p:nvSpPr>
        <p:spPr>
          <a:xfrm>
            <a:off x="0" y="6553080"/>
            <a:ext cx="971280" cy="30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Rectangle 10"/>
          <p:cNvSpPr/>
          <p:nvPr/>
        </p:nvSpPr>
        <p:spPr>
          <a:xfrm>
            <a:off x="755640" y="3429000"/>
            <a:ext cx="77054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fr-FR" sz="4800" spc="-1" strike="noStrike" cap="all">
                <a:solidFill>
                  <a:srgbClr val="4fa8b1"/>
                </a:solidFill>
                <a:latin typeface="Franklin Gothic Medium"/>
              </a:rPr>
              <a:t>l’Anatomie </a:t>
            </a:r>
            <a:br>
              <a:rPr sz="4800"/>
            </a:br>
            <a:r>
              <a:rPr b="1" lang="fr-FR" sz="4800" spc="-1" strike="noStrike" cap="all">
                <a:solidFill>
                  <a:srgbClr val="4fa8b1"/>
                </a:solidFill>
                <a:latin typeface="Franklin Gothic Medium"/>
              </a:rPr>
              <a:t>Terminologie médicale 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ZoneTexte 8"/>
          <p:cNvSpPr/>
          <p:nvPr/>
        </p:nvSpPr>
        <p:spPr>
          <a:xfrm>
            <a:off x="3564000" y="2268720"/>
            <a:ext cx="20156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fr-FR" sz="32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Franklin Gothic Medium"/>
              </a:rPr>
              <a:t>présente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ZoneTexte 4"/>
          <p:cNvSpPr/>
          <p:nvPr/>
        </p:nvSpPr>
        <p:spPr>
          <a:xfrm>
            <a:off x="7956360" y="0"/>
            <a:ext cx="1187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22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785D85-2C62-4C67-9884-26317E6FA837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69" name="Image 11" descr=""/>
          <p:cNvPicPr/>
          <p:nvPr/>
        </p:nvPicPr>
        <p:blipFill>
          <a:blip r:embed="rId1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8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dt" idx="41"/>
          </p:nvPr>
        </p:nvSpPr>
        <p:spPr>
          <a:xfrm>
            <a:off x="0" y="6568920"/>
            <a:ext cx="89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339" name="Groupe 11"/>
          <p:cNvGrpSpPr/>
          <p:nvPr/>
        </p:nvGrpSpPr>
        <p:grpSpPr>
          <a:xfrm>
            <a:off x="888840" y="2565000"/>
            <a:ext cx="6707160" cy="1151640"/>
            <a:chOff x="888840" y="2565000"/>
            <a:chExt cx="6707160" cy="1151640"/>
          </a:xfrm>
        </p:grpSpPr>
        <p:sp>
          <p:nvSpPr>
            <p:cNvPr id="340" name="Rectangle à coins arrondis 5"/>
            <p:cNvSpPr/>
            <p:nvPr/>
          </p:nvSpPr>
          <p:spPr>
            <a:xfrm>
              <a:off x="1979640" y="2853000"/>
              <a:ext cx="5616360" cy="573840"/>
            </a:xfrm>
            <a:prstGeom prst="roundRect">
              <a:avLst>
                <a:gd name="adj" fmla="val 16667"/>
              </a:avLst>
            </a:prstGeom>
            <a:solidFill>
              <a:srgbClr val="f0a22e"/>
            </a:solidFill>
            <a:ln>
              <a:solidFill>
                <a:srgbClr val="ffffff"/>
              </a:solidFill>
              <a:round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800" spc="-1" strike="noStrike">
                  <a:solidFill>
                    <a:schemeClr val="lt1"/>
                  </a:solidFill>
                  <a:latin typeface="Arial Narrow"/>
                </a:rPr>
                <a:t>III.- LES PRINCIPAUX RADICAUX</a:t>
              </a:r>
              <a:endParaRPr b="0" lang="fr-FR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341" name="Image 13" descr=""/>
            <p:cNvPicPr/>
            <p:nvPr/>
          </p:nvPicPr>
          <p:blipFill>
            <a:blip r:embed="rId1"/>
            <a:stretch/>
          </p:blipFill>
          <p:spPr>
            <a:xfrm>
              <a:off x="888840" y="2565000"/>
              <a:ext cx="982080" cy="1151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342" name="ZoneTexte 4"/>
          <p:cNvSpPr/>
          <p:nvPr/>
        </p:nvSpPr>
        <p:spPr>
          <a:xfrm>
            <a:off x="8028360" y="0"/>
            <a:ext cx="1115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ldNum" idx="42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4142E09-CDB6-42EC-8B8A-291CD2610F85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4" name="Image 9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5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Rectangle 5"/>
          <p:cNvSpPr/>
          <p:nvPr/>
        </p:nvSpPr>
        <p:spPr>
          <a:xfrm>
            <a:off x="611280" y="242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CÉPHAL(O)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arré corné 6"/>
          <p:cNvSpPr/>
          <p:nvPr/>
        </p:nvSpPr>
        <p:spPr>
          <a:xfrm>
            <a:off x="826920" y="3033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Tête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Rectangle 9"/>
          <p:cNvSpPr/>
          <p:nvPr/>
        </p:nvSpPr>
        <p:spPr>
          <a:xfrm>
            <a:off x="3564000" y="242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CRANI(O)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arré corné 10"/>
          <p:cNvSpPr/>
          <p:nvPr/>
        </p:nvSpPr>
        <p:spPr>
          <a:xfrm>
            <a:off x="3779640" y="3033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Crâne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Rectangle 15"/>
          <p:cNvSpPr/>
          <p:nvPr/>
        </p:nvSpPr>
        <p:spPr>
          <a:xfrm>
            <a:off x="6372360" y="242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FACI(O)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arré corné 16"/>
          <p:cNvSpPr/>
          <p:nvPr/>
        </p:nvSpPr>
        <p:spPr>
          <a:xfrm>
            <a:off x="6660360" y="3033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Face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Rectangle 17"/>
          <p:cNvSpPr/>
          <p:nvPr/>
        </p:nvSpPr>
        <p:spPr>
          <a:xfrm>
            <a:off x="683640" y="386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CERVIC(O)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arré corné 18"/>
          <p:cNvSpPr/>
          <p:nvPr/>
        </p:nvSpPr>
        <p:spPr>
          <a:xfrm>
            <a:off x="899640" y="4473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Cou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3" name="Groupe 19"/>
          <p:cNvGrpSpPr/>
          <p:nvPr/>
        </p:nvGrpSpPr>
        <p:grpSpPr>
          <a:xfrm>
            <a:off x="611640" y="188640"/>
            <a:ext cx="8260560" cy="1366920"/>
            <a:chOff x="611640" y="188640"/>
            <a:chExt cx="8260560" cy="1366920"/>
          </a:xfrm>
        </p:grpSpPr>
        <p:sp>
          <p:nvSpPr>
            <p:cNvPr id="354" name="Rectangle à coins arrondis 20"/>
            <p:cNvSpPr/>
            <p:nvPr/>
          </p:nvSpPr>
          <p:spPr>
            <a:xfrm>
              <a:off x="1691640" y="462960"/>
              <a:ext cx="718056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III.1.- LES PRINCIPAUX RADICAUX </a:t>
              </a: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RÉGIONS 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355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952200" cy="136692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356" name="Rectangle 1"/>
          <p:cNvSpPr/>
          <p:nvPr/>
        </p:nvSpPr>
        <p:spPr>
          <a:xfrm>
            <a:off x="611640" y="1749960"/>
            <a:ext cx="129564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0a2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La tête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Rectangle 21"/>
          <p:cNvSpPr/>
          <p:nvPr/>
        </p:nvSpPr>
        <p:spPr>
          <a:xfrm>
            <a:off x="3564000" y="386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FRONT(O)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arré corné 22"/>
          <p:cNvSpPr/>
          <p:nvPr/>
        </p:nvSpPr>
        <p:spPr>
          <a:xfrm>
            <a:off x="3780000" y="4473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Front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Rectangle 25"/>
          <p:cNvSpPr/>
          <p:nvPr/>
        </p:nvSpPr>
        <p:spPr>
          <a:xfrm>
            <a:off x="6372360" y="386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TRICH(O) / PIL(O)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CAPILL(O)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arré corné 26"/>
          <p:cNvSpPr/>
          <p:nvPr/>
        </p:nvSpPr>
        <p:spPr>
          <a:xfrm>
            <a:off x="6588000" y="4473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Poils, Cheveux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Rectangle 27"/>
          <p:cNvSpPr/>
          <p:nvPr/>
        </p:nvSpPr>
        <p:spPr>
          <a:xfrm>
            <a:off x="611640" y="5301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PARIÉT(O)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arré corné 28"/>
          <p:cNvSpPr/>
          <p:nvPr/>
        </p:nvSpPr>
        <p:spPr>
          <a:xfrm>
            <a:off x="827640" y="591336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Paroi / Os pariétal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Rectangle 29"/>
          <p:cNvSpPr/>
          <p:nvPr/>
        </p:nvSpPr>
        <p:spPr>
          <a:xfrm>
            <a:off x="3562920" y="5301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TEMPOR(O)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Carré corné 30"/>
          <p:cNvSpPr/>
          <p:nvPr/>
        </p:nvSpPr>
        <p:spPr>
          <a:xfrm>
            <a:off x="3778560" y="591336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Tempe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Rectangle 31"/>
          <p:cNvSpPr/>
          <p:nvPr/>
        </p:nvSpPr>
        <p:spPr>
          <a:xfrm>
            <a:off x="6371280" y="5301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OCCIPIT(O)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arré corné 32"/>
          <p:cNvSpPr/>
          <p:nvPr/>
        </p:nvSpPr>
        <p:spPr>
          <a:xfrm>
            <a:off x="6587280" y="591336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Région occipitale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1"/>
          <p:cNvSpPr>
            <a:spLocks noGrp="1"/>
          </p:cNvSpPr>
          <p:nvPr>
            <p:ph type="dt" idx="43"/>
          </p:nvPr>
        </p:nvSpPr>
        <p:spPr>
          <a:xfrm>
            <a:off x="0" y="6553080"/>
            <a:ext cx="755280" cy="30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ldNum" idx="44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CA07A73-5A28-433E-85E9-5683AF28B6DE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70" name="Image 34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7" dur="indefinite" restart="never" nodeType="tmRoot">
          <p:childTnLst>
            <p:seq>
              <p:cTn id="318" dur="indefinite" nodeType="mainSeq">
                <p:childTnLst>
                  <p:par>
                    <p:cTn id="319" nodeType="clickEffect" fill="hold">
                      <p:stCondLst>
                        <p:cond delay="indefinite"/>
                      </p:stCondLst>
                      <p:childTnLst>
                        <p:par>
                          <p:cTn id="3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9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334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339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344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349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354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359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364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369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374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379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384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389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394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399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404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409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414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419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ectangle 5"/>
          <p:cNvSpPr/>
          <p:nvPr/>
        </p:nvSpPr>
        <p:spPr>
          <a:xfrm>
            <a:off x="611280" y="3033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BLÉPHAR(O) PALPÉBR(O)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arré corné 6"/>
          <p:cNvSpPr/>
          <p:nvPr/>
        </p:nvSpPr>
        <p:spPr>
          <a:xfrm>
            <a:off x="826920" y="3645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Paupière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Rectangle 9"/>
          <p:cNvSpPr/>
          <p:nvPr/>
        </p:nvSpPr>
        <p:spPr>
          <a:xfrm>
            <a:off x="3564000" y="3033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OPHTALM(O)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OCUL(O)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Carré corné 10"/>
          <p:cNvSpPr/>
          <p:nvPr/>
        </p:nvSpPr>
        <p:spPr>
          <a:xfrm>
            <a:off x="3779640" y="3645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Œil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Rectangle 15"/>
          <p:cNvSpPr/>
          <p:nvPr/>
        </p:nvSpPr>
        <p:spPr>
          <a:xfrm>
            <a:off x="6372360" y="3033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RHIN(O) /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NAS(O)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Carré corné 16"/>
          <p:cNvSpPr/>
          <p:nvPr/>
        </p:nvSpPr>
        <p:spPr>
          <a:xfrm>
            <a:off x="6588000" y="3645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Nez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Rectangle 17"/>
          <p:cNvSpPr/>
          <p:nvPr/>
        </p:nvSpPr>
        <p:spPr>
          <a:xfrm>
            <a:off x="683640" y="4653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BUCC(O)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STOMAT(O)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arré corné 18"/>
          <p:cNvSpPr/>
          <p:nvPr/>
        </p:nvSpPr>
        <p:spPr>
          <a:xfrm>
            <a:off x="899640" y="526536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Bouche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Rectangle 1"/>
          <p:cNvSpPr/>
          <p:nvPr/>
        </p:nvSpPr>
        <p:spPr>
          <a:xfrm>
            <a:off x="611640" y="2181960"/>
            <a:ext cx="2088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0a2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La région faciale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Rectangle 21"/>
          <p:cNvSpPr/>
          <p:nvPr/>
        </p:nvSpPr>
        <p:spPr>
          <a:xfrm>
            <a:off x="3564000" y="4617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JUG(O)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arré corné 22"/>
          <p:cNvSpPr/>
          <p:nvPr/>
        </p:nvSpPr>
        <p:spPr>
          <a:xfrm>
            <a:off x="3780000" y="522936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Joue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Rectangle 25"/>
          <p:cNvSpPr/>
          <p:nvPr/>
        </p:nvSpPr>
        <p:spPr>
          <a:xfrm>
            <a:off x="6372360" y="4617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OT(O)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AURICUL(O)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arré corné 26"/>
          <p:cNvSpPr/>
          <p:nvPr/>
        </p:nvSpPr>
        <p:spPr>
          <a:xfrm>
            <a:off x="6588000" y="522936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Oreille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4" name="Groupe 19"/>
          <p:cNvGrpSpPr/>
          <p:nvPr/>
        </p:nvGrpSpPr>
        <p:grpSpPr>
          <a:xfrm>
            <a:off x="611640" y="188640"/>
            <a:ext cx="8260560" cy="1366920"/>
            <a:chOff x="611640" y="188640"/>
            <a:chExt cx="8260560" cy="1366920"/>
          </a:xfrm>
        </p:grpSpPr>
        <p:sp>
          <p:nvSpPr>
            <p:cNvPr id="385" name="Rectangle à coins arrondis 24"/>
            <p:cNvSpPr/>
            <p:nvPr/>
          </p:nvSpPr>
          <p:spPr>
            <a:xfrm>
              <a:off x="1691640" y="462960"/>
              <a:ext cx="718056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III.1.- LES PRINCIPAUX RADICAUX </a:t>
              </a: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RÉGIONS 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386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952200" cy="136692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387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1"/>
          <p:cNvSpPr>
            <a:spLocks noGrp="1"/>
          </p:cNvSpPr>
          <p:nvPr>
            <p:ph type="dt" idx="45"/>
          </p:nvPr>
        </p:nvSpPr>
        <p:spPr>
          <a:xfrm>
            <a:off x="0" y="6553080"/>
            <a:ext cx="755280" cy="30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sldNum" idx="46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DC356E-CFBF-467C-8C63-039E050525C4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0" name="Image 29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0" dur="indefinite" restart="never" nodeType="tmRoot">
          <p:childTnLst>
            <p:seq>
              <p:cTn id="421" dur="indefinite" nodeType="mainSeq">
                <p:childTnLst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6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7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32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43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442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447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4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45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462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46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472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47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482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487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492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ctangle 5"/>
          <p:cNvSpPr/>
          <p:nvPr/>
        </p:nvSpPr>
        <p:spPr>
          <a:xfrm>
            <a:off x="611280" y="2565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CERVIC(O)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Carré corné 6"/>
          <p:cNvSpPr/>
          <p:nvPr/>
        </p:nvSpPr>
        <p:spPr>
          <a:xfrm>
            <a:off x="826920" y="3177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Cou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Rectangle 9"/>
          <p:cNvSpPr/>
          <p:nvPr/>
        </p:nvSpPr>
        <p:spPr>
          <a:xfrm>
            <a:off x="3564000" y="2565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DORS(O)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Carré corné 10"/>
          <p:cNvSpPr/>
          <p:nvPr/>
        </p:nvSpPr>
        <p:spPr>
          <a:xfrm>
            <a:off x="3779640" y="3177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Dos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Rectangle 15"/>
          <p:cNvSpPr/>
          <p:nvPr/>
        </p:nvSpPr>
        <p:spPr>
          <a:xfrm>
            <a:off x="6372360" y="2565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RACHI-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Carré corné 16"/>
          <p:cNvSpPr/>
          <p:nvPr/>
        </p:nvSpPr>
        <p:spPr>
          <a:xfrm>
            <a:off x="6588000" y="3177000"/>
            <a:ext cx="169164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Colonne vertébrale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Rectangle 17"/>
          <p:cNvSpPr/>
          <p:nvPr/>
        </p:nvSpPr>
        <p:spPr>
          <a:xfrm>
            <a:off x="683640" y="4077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LOMB(O)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arré corné 18"/>
          <p:cNvSpPr/>
          <p:nvPr/>
        </p:nvSpPr>
        <p:spPr>
          <a:xfrm>
            <a:off x="899640" y="4689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Lombaire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Rectangle 1"/>
          <p:cNvSpPr/>
          <p:nvPr/>
        </p:nvSpPr>
        <p:spPr>
          <a:xfrm>
            <a:off x="611640" y="1909440"/>
            <a:ext cx="2160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0a2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La région dorsale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Rectangle 21"/>
          <p:cNvSpPr/>
          <p:nvPr/>
        </p:nvSpPr>
        <p:spPr>
          <a:xfrm>
            <a:off x="3564000" y="414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SACR(O)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Carré corné 22"/>
          <p:cNvSpPr/>
          <p:nvPr/>
        </p:nvSpPr>
        <p:spPr>
          <a:xfrm>
            <a:off x="3780000" y="476136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Sacrum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Rectangle 25"/>
          <p:cNvSpPr/>
          <p:nvPr/>
        </p:nvSpPr>
        <p:spPr>
          <a:xfrm>
            <a:off x="6372360" y="414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COCCYG(O)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arré corné 26"/>
          <p:cNvSpPr/>
          <p:nvPr/>
        </p:nvSpPr>
        <p:spPr>
          <a:xfrm>
            <a:off x="6588000" y="476136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Coccyx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4" name="Groupe 19"/>
          <p:cNvGrpSpPr/>
          <p:nvPr/>
        </p:nvGrpSpPr>
        <p:grpSpPr>
          <a:xfrm>
            <a:off x="611640" y="188640"/>
            <a:ext cx="8260560" cy="1366920"/>
            <a:chOff x="611640" y="188640"/>
            <a:chExt cx="8260560" cy="1366920"/>
          </a:xfrm>
        </p:grpSpPr>
        <p:sp>
          <p:nvSpPr>
            <p:cNvPr id="405" name="Rectangle à coins arrondis 24"/>
            <p:cNvSpPr/>
            <p:nvPr/>
          </p:nvSpPr>
          <p:spPr>
            <a:xfrm>
              <a:off x="1691640" y="462960"/>
              <a:ext cx="718056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III.1.- LES PRINCIPAUX RADICAUX </a:t>
              </a: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RÉGIONS 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06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952200" cy="136692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407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 type="dt" idx="47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ldNum" idx="48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B16AC79-B35D-4AF5-A89A-A0B6E53FAAA0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0" name="Image 29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3" dur="indefinite" restart="never" nodeType="tmRoot">
          <p:childTnLst>
            <p:seq>
              <p:cTn id="494" dur="indefinite" nodeType="mainSeq">
                <p:childTnLst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9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0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05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510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515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520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525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530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535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5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545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550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555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560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565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 5"/>
          <p:cNvSpPr/>
          <p:nvPr/>
        </p:nvSpPr>
        <p:spPr>
          <a:xfrm>
            <a:off x="611280" y="234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MÉDIASTIN(O)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Carré corné 6"/>
          <p:cNvSpPr/>
          <p:nvPr/>
        </p:nvSpPr>
        <p:spPr>
          <a:xfrm>
            <a:off x="826920" y="2961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Médiastin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Rectangle 9"/>
          <p:cNvSpPr/>
          <p:nvPr/>
        </p:nvSpPr>
        <p:spPr>
          <a:xfrm>
            <a:off x="3564000" y="234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ABDOMIN(O)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COELI(O) / LAPAR(O)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arré corné 10"/>
          <p:cNvSpPr/>
          <p:nvPr/>
        </p:nvSpPr>
        <p:spPr>
          <a:xfrm>
            <a:off x="3779640" y="2961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Abdomen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Rectangle 15"/>
          <p:cNvSpPr/>
          <p:nvPr/>
        </p:nvSpPr>
        <p:spPr>
          <a:xfrm>
            <a:off x="6372360" y="234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PELVI-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arré corné 16"/>
          <p:cNvSpPr/>
          <p:nvPr/>
        </p:nvSpPr>
        <p:spPr>
          <a:xfrm>
            <a:off x="6588000" y="2961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Bassin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Rectangle 17"/>
          <p:cNvSpPr/>
          <p:nvPr/>
        </p:nvSpPr>
        <p:spPr>
          <a:xfrm>
            <a:off x="611640" y="3573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COX(O)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arré corné 18"/>
          <p:cNvSpPr/>
          <p:nvPr/>
        </p:nvSpPr>
        <p:spPr>
          <a:xfrm>
            <a:off x="827640" y="4185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Hanche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Rectangle 1"/>
          <p:cNvSpPr/>
          <p:nvPr/>
        </p:nvSpPr>
        <p:spPr>
          <a:xfrm>
            <a:off x="611640" y="1780560"/>
            <a:ext cx="129564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0a2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Le tronc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Rectangle 21"/>
          <p:cNvSpPr/>
          <p:nvPr/>
        </p:nvSpPr>
        <p:spPr>
          <a:xfrm>
            <a:off x="3564000" y="3573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INGUIN(O)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arré corné 22"/>
          <p:cNvSpPr/>
          <p:nvPr/>
        </p:nvSpPr>
        <p:spPr>
          <a:xfrm>
            <a:off x="3780000" y="4185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Aine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Rectangle 1"/>
          <p:cNvSpPr/>
          <p:nvPr/>
        </p:nvSpPr>
        <p:spPr>
          <a:xfrm>
            <a:off x="539640" y="4876920"/>
            <a:ext cx="2736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0a2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Les membres inférieurs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Rectangle 24"/>
          <p:cNvSpPr/>
          <p:nvPr/>
        </p:nvSpPr>
        <p:spPr>
          <a:xfrm>
            <a:off x="611640" y="540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CRUR(O)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arré corné 27"/>
          <p:cNvSpPr/>
          <p:nvPr/>
        </p:nvSpPr>
        <p:spPr>
          <a:xfrm>
            <a:off x="827640" y="602136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Cuisse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Rectangle 28"/>
          <p:cNvSpPr/>
          <p:nvPr/>
        </p:nvSpPr>
        <p:spPr>
          <a:xfrm>
            <a:off x="3564360" y="540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GON(O)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arré corné 29"/>
          <p:cNvSpPr/>
          <p:nvPr/>
        </p:nvSpPr>
        <p:spPr>
          <a:xfrm>
            <a:off x="3780000" y="602136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Genou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Rectangle 30"/>
          <p:cNvSpPr/>
          <p:nvPr/>
        </p:nvSpPr>
        <p:spPr>
          <a:xfrm>
            <a:off x="6372720" y="540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PÉD(O)- / PÉDIE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arré corné 31"/>
          <p:cNvSpPr/>
          <p:nvPr/>
        </p:nvSpPr>
        <p:spPr>
          <a:xfrm>
            <a:off x="6588360" y="602136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Pied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9" name="Groupe 19"/>
          <p:cNvGrpSpPr/>
          <p:nvPr/>
        </p:nvGrpSpPr>
        <p:grpSpPr>
          <a:xfrm>
            <a:off x="611640" y="188640"/>
            <a:ext cx="8260560" cy="1366920"/>
            <a:chOff x="611640" y="188640"/>
            <a:chExt cx="8260560" cy="1366920"/>
          </a:xfrm>
        </p:grpSpPr>
        <p:sp>
          <p:nvSpPr>
            <p:cNvPr id="430" name="Rectangle à coins arrondis 33"/>
            <p:cNvSpPr/>
            <p:nvPr/>
          </p:nvSpPr>
          <p:spPr>
            <a:xfrm>
              <a:off x="1691640" y="462960"/>
              <a:ext cx="718056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III.1.- LES PRINCIPAUX RADICAUX </a:t>
              </a: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RÉGIONS 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1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952200" cy="136692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432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1"/>
          <p:cNvSpPr>
            <a:spLocks noGrp="1"/>
          </p:cNvSpPr>
          <p:nvPr>
            <p:ph type="dt" idx="49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sldNum" idx="50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363811-56FC-4741-A52A-240C534E31C4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35" name="Image 36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6" dur="indefinite" restart="never" nodeType="tmRoot">
          <p:childTnLst>
            <p:seq>
              <p:cTn id="567" dur="indefinite" nodeType="mainSeq">
                <p:childTnLst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2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3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78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583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588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593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598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603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608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613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618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623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628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33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638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643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648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653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658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663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ctangle 5"/>
          <p:cNvSpPr/>
          <p:nvPr/>
        </p:nvSpPr>
        <p:spPr>
          <a:xfrm>
            <a:off x="611280" y="2457000"/>
            <a:ext cx="2088720" cy="539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SCAPUL(O)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Carré corné 6"/>
          <p:cNvSpPr/>
          <p:nvPr/>
        </p:nvSpPr>
        <p:spPr>
          <a:xfrm>
            <a:off x="826920" y="2997000"/>
            <a:ext cx="1657080" cy="35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Epaule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Rectangle 9"/>
          <p:cNvSpPr/>
          <p:nvPr/>
        </p:nvSpPr>
        <p:spPr>
          <a:xfrm>
            <a:off x="3564000" y="2457000"/>
            <a:ext cx="2088720" cy="539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AXILL(O)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arré corné 10"/>
          <p:cNvSpPr/>
          <p:nvPr/>
        </p:nvSpPr>
        <p:spPr>
          <a:xfrm>
            <a:off x="3779640" y="2997000"/>
            <a:ext cx="1657080" cy="35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Aisselle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Rectangle 15"/>
          <p:cNvSpPr/>
          <p:nvPr/>
        </p:nvSpPr>
        <p:spPr>
          <a:xfrm>
            <a:off x="6372360" y="2457000"/>
            <a:ext cx="2088720" cy="539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BRACHI(O)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arré corné 16"/>
          <p:cNvSpPr/>
          <p:nvPr/>
        </p:nvSpPr>
        <p:spPr>
          <a:xfrm>
            <a:off x="6588000" y="2997000"/>
            <a:ext cx="1657080" cy="35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Bras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Rectangle 17"/>
          <p:cNvSpPr/>
          <p:nvPr/>
        </p:nvSpPr>
        <p:spPr>
          <a:xfrm>
            <a:off x="683640" y="3717000"/>
            <a:ext cx="2088720" cy="539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CHIR(O) / MAN(O)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arré corné 18"/>
          <p:cNvSpPr/>
          <p:nvPr/>
        </p:nvSpPr>
        <p:spPr>
          <a:xfrm>
            <a:off x="899640" y="4293000"/>
            <a:ext cx="1657080" cy="35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Main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Rectangle 21"/>
          <p:cNvSpPr/>
          <p:nvPr/>
        </p:nvSpPr>
        <p:spPr>
          <a:xfrm>
            <a:off x="3564000" y="3717000"/>
            <a:ext cx="2088720" cy="539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PALM(O)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arré corné 22"/>
          <p:cNvSpPr/>
          <p:nvPr/>
        </p:nvSpPr>
        <p:spPr>
          <a:xfrm>
            <a:off x="3780000" y="4293000"/>
            <a:ext cx="1657080" cy="35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Paume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Rectangle 25"/>
          <p:cNvSpPr/>
          <p:nvPr/>
        </p:nvSpPr>
        <p:spPr>
          <a:xfrm>
            <a:off x="6372360" y="3717000"/>
            <a:ext cx="2088720" cy="539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DIGIT(O)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arré corné 26"/>
          <p:cNvSpPr/>
          <p:nvPr/>
        </p:nvSpPr>
        <p:spPr>
          <a:xfrm>
            <a:off x="6588000" y="4293000"/>
            <a:ext cx="1657080" cy="35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Doigt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Rectangle 27"/>
          <p:cNvSpPr/>
          <p:nvPr/>
        </p:nvSpPr>
        <p:spPr>
          <a:xfrm>
            <a:off x="682560" y="5013000"/>
            <a:ext cx="2088720" cy="539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ONYCH(O) UNGUÉ(O)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Carré corné 28"/>
          <p:cNvSpPr/>
          <p:nvPr/>
        </p:nvSpPr>
        <p:spPr>
          <a:xfrm>
            <a:off x="898560" y="5589360"/>
            <a:ext cx="1657080" cy="35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Ongle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Rectangle 1"/>
          <p:cNvSpPr/>
          <p:nvPr/>
        </p:nvSpPr>
        <p:spPr>
          <a:xfrm>
            <a:off x="611640" y="1789920"/>
            <a:ext cx="2808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0a2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Les membres supérieurs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Rectangle 35"/>
          <p:cNvSpPr/>
          <p:nvPr/>
        </p:nvSpPr>
        <p:spPr>
          <a:xfrm>
            <a:off x="3564000" y="5013000"/>
            <a:ext cx="2088720" cy="539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ACR(O)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arré corné 36"/>
          <p:cNvSpPr/>
          <p:nvPr/>
        </p:nvSpPr>
        <p:spPr>
          <a:xfrm>
            <a:off x="3780000" y="5589360"/>
            <a:ext cx="1691640" cy="35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Extrémité du corps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3" name="Groupe 19"/>
          <p:cNvGrpSpPr/>
          <p:nvPr/>
        </p:nvGrpSpPr>
        <p:grpSpPr>
          <a:xfrm>
            <a:off x="611640" y="188640"/>
            <a:ext cx="8260560" cy="1366920"/>
            <a:chOff x="611640" y="188640"/>
            <a:chExt cx="8260560" cy="1366920"/>
          </a:xfrm>
        </p:grpSpPr>
        <p:sp>
          <p:nvSpPr>
            <p:cNvPr id="454" name="Rectangle à coins arrondis 38"/>
            <p:cNvSpPr/>
            <p:nvPr/>
          </p:nvSpPr>
          <p:spPr>
            <a:xfrm>
              <a:off x="1691640" y="462960"/>
              <a:ext cx="718056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III.1.- LES PRINCIPAUX RADICAUX </a:t>
              </a: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RÉGIONS 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55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952200" cy="136692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456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1"/>
          <p:cNvSpPr>
            <a:spLocks noGrp="1"/>
          </p:cNvSpPr>
          <p:nvPr>
            <p:ph type="dt" idx="51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sldNum" idx="52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FB243D-0DDC-4EBF-B79C-AE64C4679337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59" name="Image 31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4" dur="indefinite" restart="never" nodeType="tmRoot">
          <p:childTnLst>
            <p:seq>
              <p:cTn id="665" dur="indefinite" nodeType="mainSeq">
                <p:childTnLst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0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1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76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681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686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691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69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701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706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711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716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721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726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731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736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741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746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751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756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Rectangle 5"/>
          <p:cNvSpPr/>
          <p:nvPr/>
        </p:nvSpPr>
        <p:spPr>
          <a:xfrm>
            <a:off x="611280" y="242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CARDI(O)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arré corné 6"/>
          <p:cNvSpPr/>
          <p:nvPr/>
        </p:nvSpPr>
        <p:spPr>
          <a:xfrm>
            <a:off x="826920" y="3033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Coeur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Rectangle 9"/>
          <p:cNvSpPr/>
          <p:nvPr/>
        </p:nvSpPr>
        <p:spPr>
          <a:xfrm>
            <a:off x="3564000" y="242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VENTRICUL(O)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Carré corné 10"/>
          <p:cNvSpPr/>
          <p:nvPr/>
        </p:nvSpPr>
        <p:spPr>
          <a:xfrm>
            <a:off x="3779640" y="3033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Ventricule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Rectangle 15"/>
          <p:cNvSpPr/>
          <p:nvPr/>
        </p:nvSpPr>
        <p:spPr>
          <a:xfrm>
            <a:off x="6372360" y="242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AURICUL(O)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arré corné 16"/>
          <p:cNvSpPr/>
          <p:nvPr/>
        </p:nvSpPr>
        <p:spPr>
          <a:xfrm>
            <a:off x="6588000" y="3033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Oreillette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Rectangle 17"/>
          <p:cNvSpPr/>
          <p:nvPr/>
        </p:nvSpPr>
        <p:spPr>
          <a:xfrm>
            <a:off x="683640" y="386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VALVUL(O)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arré corné 18"/>
          <p:cNvSpPr/>
          <p:nvPr/>
        </p:nvSpPr>
        <p:spPr>
          <a:xfrm>
            <a:off x="899640" y="4473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Valvule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8" name="Groupe 19"/>
          <p:cNvGrpSpPr/>
          <p:nvPr/>
        </p:nvGrpSpPr>
        <p:grpSpPr>
          <a:xfrm>
            <a:off x="611640" y="188640"/>
            <a:ext cx="8136720" cy="1295640"/>
            <a:chOff x="611640" y="188640"/>
            <a:chExt cx="8136720" cy="1295640"/>
          </a:xfrm>
        </p:grpSpPr>
        <p:sp>
          <p:nvSpPr>
            <p:cNvPr id="469" name="Rectangle à coins arrondis 20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c17529"/>
              </a:solidFill>
              <a:round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III.2.- LES PRINCIPAUX RADICAUX 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ORGANES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 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70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886680" cy="1295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471" name="Rectangle 1"/>
          <p:cNvSpPr/>
          <p:nvPr/>
        </p:nvSpPr>
        <p:spPr>
          <a:xfrm>
            <a:off x="611640" y="1789920"/>
            <a:ext cx="2736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0a2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L’appareil circulatoire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Rectangle 21"/>
          <p:cNvSpPr/>
          <p:nvPr/>
        </p:nvSpPr>
        <p:spPr>
          <a:xfrm>
            <a:off x="3564000" y="391608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APIC(O)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Carré corné 22"/>
          <p:cNvSpPr/>
          <p:nvPr/>
        </p:nvSpPr>
        <p:spPr>
          <a:xfrm>
            <a:off x="3780000" y="4545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Apex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Rectangle 25"/>
          <p:cNvSpPr/>
          <p:nvPr/>
        </p:nvSpPr>
        <p:spPr>
          <a:xfrm>
            <a:off x="6372360" y="3933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AORT(O)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Carré corné 26"/>
          <p:cNvSpPr/>
          <p:nvPr/>
        </p:nvSpPr>
        <p:spPr>
          <a:xfrm>
            <a:off x="6588000" y="4545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Aorte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Rectangle 27"/>
          <p:cNvSpPr/>
          <p:nvPr/>
        </p:nvSpPr>
        <p:spPr>
          <a:xfrm>
            <a:off x="611640" y="5301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ARTÉRI(O)-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Carré corné 28"/>
          <p:cNvSpPr/>
          <p:nvPr/>
        </p:nvSpPr>
        <p:spPr>
          <a:xfrm>
            <a:off x="827640" y="591336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Artère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Rectangle 29"/>
          <p:cNvSpPr/>
          <p:nvPr/>
        </p:nvSpPr>
        <p:spPr>
          <a:xfrm>
            <a:off x="3562920" y="5301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VEIN(O)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PHLÉB(O)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Carré corné 30"/>
          <p:cNvSpPr/>
          <p:nvPr/>
        </p:nvSpPr>
        <p:spPr>
          <a:xfrm>
            <a:off x="3778560" y="591336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Veine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Rectangle 31"/>
          <p:cNvSpPr/>
          <p:nvPr/>
        </p:nvSpPr>
        <p:spPr>
          <a:xfrm>
            <a:off x="6443280" y="5301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ANGI(O)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Carré corné 32"/>
          <p:cNvSpPr/>
          <p:nvPr/>
        </p:nvSpPr>
        <p:spPr>
          <a:xfrm>
            <a:off x="6659280" y="5913000"/>
            <a:ext cx="1657080" cy="395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Vaisseaux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1"/>
          <p:cNvSpPr>
            <a:spLocks noGrp="1"/>
          </p:cNvSpPr>
          <p:nvPr>
            <p:ph type="dt" idx="53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sldNum" idx="54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FD2227A-A35C-4C0D-8241-6C98BEED1A5D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85" name="Image 34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7" dur="indefinite" restart="never" nodeType="tmRoot">
          <p:childTnLst>
            <p:seq>
              <p:cTn id="758" dur="indefinite" nodeType="mainSeq">
                <p:childTnLst>
                  <p:par>
                    <p:cTn id="759" nodeType="clickEffect" fill="hold">
                      <p:stCondLst>
                        <p:cond delay="indefinite"/>
                      </p:stCondLst>
                      <p:childTnLst>
                        <p:par>
                          <p:cTn id="7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3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4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69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774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779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784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789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794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799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804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809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814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819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824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829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834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839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844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849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854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859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Rectangle 5"/>
          <p:cNvSpPr/>
          <p:nvPr/>
        </p:nvSpPr>
        <p:spPr>
          <a:xfrm>
            <a:off x="611280" y="234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NAS(O)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RHIN(O)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Carré corné 6"/>
          <p:cNvSpPr/>
          <p:nvPr/>
        </p:nvSpPr>
        <p:spPr>
          <a:xfrm>
            <a:off x="826920" y="296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Fosses nasales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Nez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Rectangle 9"/>
          <p:cNvSpPr/>
          <p:nvPr/>
        </p:nvSpPr>
        <p:spPr>
          <a:xfrm>
            <a:off x="3564000" y="234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PHARYNG(O)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Carré corné 10"/>
          <p:cNvSpPr/>
          <p:nvPr/>
        </p:nvSpPr>
        <p:spPr>
          <a:xfrm>
            <a:off x="3779640" y="296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Pharynx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Rectangle 15"/>
          <p:cNvSpPr/>
          <p:nvPr/>
        </p:nvSpPr>
        <p:spPr>
          <a:xfrm>
            <a:off x="6372360" y="234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TUB(O)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Carré corné 16"/>
          <p:cNvSpPr/>
          <p:nvPr/>
        </p:nvSpPr>
        <p:spPr>
          <a:xfrm>
            <a:off x="6588000" y="296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Trompe d’Eustache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Rectangle 17"/>
          <p:cNvSpPr/>
          <p:nvPr/>
        </p:nvSpPr>
        <p:spPr>
          <a:xfrm>
            <a:off x="683640" y="3933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LARYNG(O)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Carré corné 18"/>
          <p:cNvSpPr/>
          <p:nvPr/>
        </p:nvSpPr>
        <p:spPr>
          <a:xfrm>
            <a:off x="899640" y="454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Larynx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Rectangle 1"/>
          <p:cNvSpPr/>
          <p:nvPr/>
        </p:nvSpPr>
        <p:spPr>
          <a:xfrm>
            <a:off x="683640" y="1630440"/>
            <a:ext cx="2592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0a2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L’appareil respiratoire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Rectangle 21"/>
          <p:cNvSpPr/>
          <p:nvPr/>
        </p:nvSpPr>
        <p:spPr>
          <a:xfrm>
            <a:off x="3564000" y="3933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 </a:t>
            </a: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TRACHÉ(O)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Carré corné 22"/>
          <p:cNvSpPr/>
          <p:nvPr/>
        </p:nvSpPr>
        <p:spPr>
          <a:xfrm>
            <a:off x="3780000" y="4545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Trachée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Rectangle 27"/>
          <p:cNvSpPr/>
          <p:nvPr/>
        </p:nvSpPr>
        <p:spPr>
          <a:xfrm>
            <a:off x="6372360" y="3933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PNEUM(O) / PULM(O)-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Carré corné 28"/>
          <p:cNvSpPr/>
          <p:nvPr/>
        </p:nvSpPr>
        <p:spPr>
          <a:xfrm>
            <a:off x="6588000" y="4545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Poumon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Rectangle 29"/>
          <p:cNvSpPr/>
          <p:nvPr/>
        </p:nvSpPr>
        <p:spPr>
          <a:xfrm>
            <a:off x="682560" y="540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PLEUR(O)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Carré corné 30"/>
          <p:cNvSpPr/>
          <p:nvPr/>
        </p:nvSpPr>
        <p:spPr>
          <a:xfrm>
            <a:off x="898200" y="6021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Plèvre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Rectangle 31"/>
          <p:cNvSpPr/>
          <p:nvPr/>
        </p:nvSpPr>
        <p:spPr>
          <a:xfrm>
            <a:off x="6371280" y="540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BRONCH(O)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BRONCHIOL(O)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Carré corné 32"/>
          <p:cNvSpPr/>
          <p:nvPr/>
        </p:nvSpPr>
        <p:spPr>
          <a:xfrm>
            <a:off x="6587280" y="6021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Bronche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Bronchiole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Rectangle 23"/>
          <p:cNvSpPr/>
          <p:nvPr/>
        </p:nvSpPr>
        <p:spPr>
          <a:xfrm>
            <a:off x="3564000" y="540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DIAPHRAGM(O)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PHREN(O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Carré corné 24"/>
          <p:cNvSpPr/>
          <p:nvPr/>
        </p:nvSpPr>
        <p:spPr>
          <a:xfrm>
            <a:off x="3779280" y="6021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Diaphragme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05" name="Groupe 19"/>
          <p:cNvGrpSpPr/>
          <p:nvPr/>
        </p:nvGrpSpPr>
        <p:grpSpPr>
          <a:xfrm>
            <a:off x="611640" y="188640"/>
            <a:ext cx="8136720" cy="1295640"/>
            <a:chOff x="611640" y="188640"/>
            <a:chExt cx="8136720" cy="1295640"/>
          </a:xfrm>
        </p:grpSpPr>
        <p:sp>
          <p:nvSpPr>
            <p:cNvPr id="506" name="Rectangle à coins arrondis 37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c17529"/>
              </a:solidFill>
              <a:round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III.2.- LES PRINCIPAUX RADICAUX 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ORGANES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 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07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886680" cy="1295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508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1"/>
          <p:cNvSpPr>
            <a:spLocks noGrp="1"/>
          </p:cNvSpPr>
          <p:nvPr>
            <p:ph type="dt" idx="55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sldNum" idx="56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24AFCFB-68A5-4A03-98C4-DF93B829988D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11" name="Image 34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0" dur="indefinite" restart="never" nodeType="tmRoot">
          <p:childTnLst>
            <p:seq>
              <p:cTn id="861" dur="indefinite" nodeType="mainSeq">
                <p:childTnLst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6" dur="1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7" dur="1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8" fill="hold">
                      <p:stCondLst>
                        <p:cond delay="indefinite"/>
                      </p:stCondLst>
                      <p:childTnLst>
                        <p:par>
                          <p:cTn id="869" fill="hold">
                            <p:stCondLst>
                              <p:cond delay="0"/>
                            </p:stCondLst>
                            <p:childTnLst>
                              <p:par>
                                <p:cTn id="87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72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>
                      <p:stCondLst>
                        <p:cond delay="indefinite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877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882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88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892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897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8" fill="hold">
                      <p:stCondLst>
                        <p:cond delay="indefinite"/>
                      </p:stCondLst>
                      <p:childTnLst>
                        <p:par>
                          <p:cTn id="899" fill="hold">
                            <p:stCondLst>
                              <p:cond delay="0"/>
                            </p:stCondLst>
                            <p:childTnLst>
                              <p:par>
                                <p:cTn id="90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902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907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912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3" fill="hold">
                      <p:stCondLst>
                        <p:cond delay="indefinite"/>
                      </p:stCondLst>
                      <p:childTnLst>
                        <p:par>
                          <p:cTn id="914" fill="hold">
                            <p:stCondLst>
                              <p:cond delay="0"/>
                            </p:stCondLst>
                            <p:childTnLst>
                              <p:par>
                                <p:cTn id="91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917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8" fill="hold">
                      <p:stCondLst>
                        <p:cond delay="indefinite"/>
                      </p:stCondLst>
                      <p:childTnLst>
                        <p:par>
                          <p:cTn id="919" fill="hold">
                            <p:stCondLst>
                              <p:cond delay="0"/>
                            </p:stCondLst>
                            <p:childTnLst>
                              <p:par>
                                <p:cTn id="92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922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92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>
                      <p:stCondLst>
                        <p:cond delay="indefinite"/>
                      </p:stCondLst>
                      <p:childTnLst>
                        <p:par>
                          <p:cTn id="929" fill="hold">
                            <p:stCondLst>
                              <p:cond delay="0"/>
                            </p:stCondLst>
                            <p:childTnLst>
                              <p:par>
                                <p:cTn id="93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932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937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8" fill="hold">
                      <p:stCondLst>
                        <p:cond delay="indefinite"/>
                      </p:stCondLst>
                      <p:childTnLst>
                        <p:par>
                          <p:cTn id="939" fill="hold">
                            <p:stCondLst>
                              <p:cond delay="0"/>
                            </p:stCondLst>
                            <p:childTnLst>
                              <p:par>
                                <p:cTn id="94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942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947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" fill="hold">
                      <p:stCondLst>
                        <p:cond delay="indefinite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952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957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962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Rectangle 5"/>
          <p:cNvSpPr/>
          <p:nvPr/>
        </p:nvSpPr>
        <p:spPr>
          <a:xfrm>
            <a:off x="611280" y="234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BUCC(O)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STOMAT(O)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Carré corné 6"/>
          <p:cNvSpPr/>
          <p:nvPr/>
        </p:nvSpPr>
        <p:spPr>
          <a:xfrm>
            <a:off x="826920" y="296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Cavité buccale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Bouche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Rectangle 9"/>
          <p:cNvSpPr/>
          <p:nvPr/>
        </p:nvSpPr>
        <p:spPr>
          <a:xfrm>
            <a:off x="3564000" y="234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GLOSS(O)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LINGU(O)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Carré corné 10"/>
          <p:cNvSpPr/>
          <p:nvPr/>
        </p:nvSpPr>
        <p:spPr>
          <a:xfrm>
            <a:off x="3779640" y="296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Langue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Rectangle 15"/>
          <p:cNvSpPr/>
          <p:nvPr/>
        </p:nvSpPr>
        <p:spPr>
          <a:xfrm>
            <a:off x="6372360" y="234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ONDOT(O)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Carré corné 16"/>
          <p:cNvSpPr/>
          <p:nvPr/>
        </p:nvSpPr>
        <p:spPr>
          <a:xfrm>
            <a:off x="6588000" y="296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Dents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Rectangle 17"/>
          <p:cNvSpPr/>
          <p:nvPr/>
        </p:nvSpPr>
        <p:spPr>
          <a:xfrm>
            <a:off x="611640" y="3717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SIAL(O)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PTYAL(O)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Carré corné 18"/>
          <p:cNvSpPr/>
          <p:nvPr/>
        </p:nvSpPr>
        <p:spPr>
          <a:xfrm>
            <a:off x="827640" y="4329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Glandes salivaires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Rectangle 1"/>
          <p:cNvSpPr/>
          <p:nvPr/>
        </p:nvSpPr>
        <p:spPr>
          <a:xfrm>
            <a:off x="611640" y="1717920"/>
            <a:ext cx="2232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L’appareil digestif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Rectangle 21"/>
          <p:cNvSpPr/>
          <p:nvPr/>
        </p:nvSpPr>
        <p:spPr>
          <a:xfrm>
            <a:off x="3492000" y="378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 </a:t>
            </a: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PHARYNG(O)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Carré corné 22"/>
          <p:cNvSpPr/>
          <p:nvPr/>
        </p:nvSpPr>
        <p:spPr>
          <a:xfrm>
            <a:off x="3708000" y="440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Pharynx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Rectangle 27"/>
          <p:cNvSpPr/>
          <p:nvPr/>
        </p:nvSpPr>
        <p:spPr>
          <a:xfrm>
            <a:off x="6300360" y="378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OESOPHAG(O)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Carré corné 28"/>
          <p:cNvSpPr/>
          <p:nvPr/>
        </p:nvSpPr>
        <p:spPr>
          <a:xfrm>
            <a:off x="6516000" y="440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Œsophage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Rectangle 29"/>
          <p:cNvSpPr/>
          <p:nvPr/>
        </p:nvSpPr>
        <p:spPr>
          <a:xfrm>
            <a:off x="611640" y="522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GASTR(O)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Carré corné 30"/>
          <p:cNvSpPr/>
          <p:nvPr/>
        </p:nvSpPr>
        <p:spPr>
          <a:xfrm>
            <a:off x="826920" y="5841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Estomac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Rectangle 31"/>
          <p:cNvSpPr/>
          <p:nvPr/>
        </p:nvSpPr>
        <p:spPr>
          <a:xfrm>
            <a:off x="6371280" y="522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CHOLÉCYST(O)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Carré corné 32"/>
          <p:cNvSpPr/>
          <p:nvPr/>
        </p:nvSpPr>
        <p:spPr>
          <a:xfrm>
            <a:off x="6587280" y="584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Vésicule biliaire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Rectangle 23"/>
          <p:cNvSpPr/>
          <p:nvPr/>
        </p:nvSpPr>
        <p:spPr>
          <a:xfrm>
            <a:off x="3564000" y="522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HÉPAT(O)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Carré corné 24"/>
          <p:cNvSpPr/>
          <p:nvPr/>
        </p:nvSpPr>
        <p:spPr>
          <a:xfrm>
            <a:off x="3779280" y="5841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Foie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1" name="Groupe 19"/>
          <p:cNvGrpSpPr/>
          <p:nvPr/>
        </p:nvGrpSpPr>
        <p:grpSpPr>
          <a:xfrm>
            <a:off x="611640" y="188640"/>
            <a:ext cx="8136720" cy="1295640"/>
            <a:chOff x="611640" y="188640"/>
            <a:chExt cx="8136720" cy="1295640"/>
          </a:xfrm>
        </p:grpSpPr>
        <p:sp>
          <p:nvSpPr>
            <p:cNvPr id="532" name="Rectangle à coins arrondis 35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c17529"/>
              </a:solidFill>
              <a:round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III.2.- LES PRINCIPAUX RADICAUX 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ORGANES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 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33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886680" cy="1295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534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1"/>
          <p:cNvSpPr>
            <a:spLocks noGrp="1"/>
          </p:cNvSpPr>
          <p:nvPr>
            <p:ph type="dt" idx="57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sldNum" idx="58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B54FB9-C7F6-4001-A381-A13B3CDBFEFE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7" name="Image 37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3" dur="indefinite" restart="never" nodeType="tmRoot">
          <p:childTnLst>
            <p:seq>
              <p:cTn id="964" dur="indefinite" nodeType="mainSeq">
                <p:childTnLst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9" dur="10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0" dur="10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75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6" fill="hold">
                      <p:stCondLst>
                        <p:cond delay="indefinite"/>
                      </p:stCondLst>
                      <p:childTnLst>
                        <p:par>
                          <p:cTn id="977" fill="hold">
                            <p:stCondLst>
                              <p:cond delay="0"/>
                            </p:stCondLst>
                            <p:childTnLst>
                              <p:par>
                                <p:cTn id="97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980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1" fill="hold">
                      <p:stCondLst>
                        <p:cond delay="indefinite"/>
                      </p:stCondLst>
                      <p:childTnLst>
                        <p:par>
                          <p:cTn id="982" fill="hold">
                            <p:stCondLst>
                              <p:cond delay="0"/>
                            </p:stCondLst>
                            <p:childTnLst>
                              <p:par>
                                <p:cTn id="98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985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6" fill="hold">
                      <p:stCondLst>
                        <p:cond delay="indefinite"/>
                      </p:stCondLst>
                      <p:childTnLst>
                        <p:par>
                          <p:cTn id="987" fill="hold">
                            <p:stCondLst>
                              <p:cond delay="0"/>
                            </p:stCondLst>
                            <p:childTnLst>
                              <p:par>
                                <p:cTn id="98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990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995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6" fill="hold">
                      <p:stCondLst>
                        <p:cond delay="indefinite"/>
                      </p:stCondLst>
                      <p:childTnLst>
                        <p:par>
                          <p:cTn id="997" fill="hold">
                            <p:stCondLst>
                              <p:cond delay="0"/>
                            </p:stCondLst>
                            <p:childTnLst>
                              <p:par>
                                <p:cTn id="99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000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1" fill="hold">
                      <p:stCondLst>
                        <p:cond delay="indefinite"/>
                      </p:stCondLst>
                      <p:childTnLst>
                        <p:par>
                          <p:cTn id="1002" fill="hold">
                            <p:stCondLst>
                              <p:cond delay="0"/>
                            </p:stCondLst>
                            <p:childTnLst>
                              <p:par>
                                <p:cTn id="100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005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6" fill="hold">
                      <p:stCondLst>
                        <p:cond delay="indefinite"/>
                      </p:stCondLst>
                      <p:childTnLst>
                        <p:par>
                          <p:cTn id="1007" fill="hold">
                            <p:stCondLst>
                              <p:cond delay="0"/>
                            </p:stCondLst>
                            <p:childTnLst>
                              <p:par>
                                <p:cTn id="100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010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015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6" fill="hold">
                      <p:stCondLst>
                        <p:cond delay="indefinite"/>
                      </p:stCondLst>
                      <p:childTnLst>
                        <p:par>
                          <p:cTn id="1017" fill="hold">
                            <p:stCondLst>
                              <p:cond delay="0"/>
                            </p:stCondLst>
                            <p:childTnLst>
                              <p:par>
                                <p:cTn id="101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020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1" fill="hold">
                      <p:stCondLst>
                        <p:cond delay="indefinite"/>
                      </p:stCondLst>
                      <p:childTnLst>
                        <p:par>
                          <p:cTn id="1022" fill="hold">
                            <p:stCondLst>
                              <p:cond delay="0"/>
                            </p:stCondLst>
                            <p:childTnLst>
                              <p:par>
                                <p:cTn id="102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025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6" fill="hold">
                      <p:stCondLst>
                        <p:cond delay="indefinite"/>
                      </p:stCondLst>
                      <p:childTnLst>
                        <p:par>
                          <p:cTn id="1027" fill="hold">
                            <p:stCondLst>
                              <p:cond delay="0"/>
                            </p:stCondLst>
                            <p:childTnLst>
                              <p:par>
                                <p:cTn id="102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030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035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6" fill="hold">
                      <p:stCondLst>
                        <p:cond delay="indefinite"/>
                      </p:stCondLst>
                      <p:childTnLst>
                        <p:par>
                          <p:cTn id="1037" fill="hold">
                            <p:stCondLst>
                              <p:cond delay="0"/>
                            </p:stCondLst>
                            <p:childTnLst>
                              <p:par>
                                <p:cTn id="103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040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1" fill="hold">
                      <p:stCondLst>
                        <p:cond delay="indefinite"/>
                      </p:stCondLst>
                      <p:childTnLst>
                        <p:par>
                          <p:cTn id="1042" fill="hold">
                            <p:stCondLst>
                              <p:cond delay="0"/>
                            </p:stCondLst>
                            <p:childTnLst>
                              <p:par>
                                <p:cTn id="104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045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6" fill="hold">
                      <p:stCondLst>
                        <p:cond delay="indefinite"/>
                      </p:stCondLst>
                      <p:childTnLst>
                        <p:par>
                          <p:cTn id="1047" fill="hold">
                            <p:stCondLst>
                              <p:cond delay="0"/>
                            </p:stCondLst>
                            <p:childTnLst>
                              <p:par>
                                <p:cTn id="104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050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fill="hold">
                      <p:stCondLst>
                        <p:cond delay="indefinite"/>
                      </p:stCondLst>
                      <p:childTnLst>
                        <p:par>
                          <p:cTn id="1052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055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6" fill="hold">
                      <p:stCondLst>
                        <p:cond delay="indefinite"/>
                      </p:stCondLst>
                      <p:childTnLst>
                        <p:par>
                          <p:cTn id="1057" fill="hold">
                            <p:stCondLst>
                              <p:cond delay="0"/>
                            </p:stCondLst>
                            <p:childTnLst>
                              <p:par>
                                <p:cTn id="105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060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1" fill="hold">
                      <p:stCondLst>
                        <p:cond delay="indefinite"/>
                      </p:stCondLst>
                      <p:childTnLst>
                        <p:par>
                          <p:cTn id="1062" fill="hold">
                            <p:stCondLst>
                              <p:cond delay="0"/>
                            </p:stCondLst>
                            <p:childTnLst>
                              <p:par>
                                <p:cTn id="106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065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"/>
          <p:cNvSpPr/>
          <p:nvPr/>
        </p:nvSpPr>
        <p:spPr>
          <a:xfrm>
            <a:off x="611280" y="2493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CHOLÉ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Carré corné 6"/>
          <p:cNvSpPr/>
          <p:nvPr/>
        </p:nvSpPr>
        <p:spPr>
          <a:xfrm>
            <a:off x="826920" y="3105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Canal du cholédoque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Rectangle 9"/>
          <p:cNvSpPr/>
          <p:nvPr/>
        </p:nvSpPr>
        <p:spPr>
          <a:xfrm>
            <a:off x="3564000" y="2493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PANCRÉAT(O)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Carré corné 10"/>
          <p:cNvSpPr/>
          <p:nvPr/>
        </p:nvSpPr>
        <p:spPr>
          <a:xfrm>
            <a:off x="3779640" y="3105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Pancréas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Rectangle 15"/>
          <p:cNvSpPr/>
          <p:nvPr/>
        </p:nvSpPr>
        <p:spPr>
          <a:xfrm>
            <a:off x="6372360" y="2493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COL(O)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COLON(O)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Carré corné 16"/>
          <p:cNvSpPr/>
          <p:nvPr/>
        </p:nvSpPr>
        <p:spPr>
          <a:xfrm>
            <a:off x="6588000" y="3105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Colon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Rectangle 17"/>
          <p:cNvSpPr/>
          <p:nvPr/>
        </p:nvSpPr>
        <p:spPr>
          <a:xfrm>
            <a:off x="683640" y="4005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CAEC(O)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Carré corné 18"/>
          <p:cNvSpPr/>
          <p:nvPr/>
        </p:nvSpPr>
        <p:spPr>
          <a:xfrm>
            <a:off x="899640" y="4617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Caecum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Rectangle 1"/>
          <p:cNvSpPr/>
          <p:nvPr/>
        </p:nvSpPr>
        <p:spPr>
          <a:xfrm>
            <a:off x="611640" y="1749960"/>
            <a:ext cx="2160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L’appareil digestif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Rectangle 21"/>
          <p:cNvSpPr/>
          <p:nvPr/>
        </p:nvSpPr>
        <p:spPr>
          <a:xfrm>
            <a:off x="3564000" y="4005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 </a:t>
            </a: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APPENDIC(O)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Carré corné 22"/>
          <p:cNvSpPr/>
          <p:nvPr/>
        </p:nvSpPr>
        <p:spPr>
          <a:xfrm>
            <a:off x="3780000" y="4617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Appendice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Rectangle 27"/>
          <p:cNvSpPr/>
          <p:nvPr/>
        </p:nvSpPr>
        <p:spPr>
          <a:xfrm>
            <a:off x="6372360" y="4005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RECT(O)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Carré corné 28"/>
          <p:cNvSpPr/>
          <p:nvPr/>
        </p:nvSpPr>
        <p:spPr>
          <a:xfrm>
            <a:off x="6588000" y="4617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Rectum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Rectangle 29"/>
          <p:cNvSpPr/>
          <p:nvPr/>
        </p:nvSpPr>
        <p:spPr>
          <a:xfrm>
            <a:off x="682560" y="540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AN(O)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PROCT(O)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Carré corné 30"/>
          <p:cNvSpPr/>
          <p:nvPr/>
        </p:nvSpPr>
        <p:spPr>
          <a:xfrm>
            <a:off x="898200" y="6021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Orifice de l’anus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3" name="Groupe 19"/>
          <p:cNvGrpSpPr/>
          <p:nvPr/>
        </p:nvGrpSpPr>
        <p:grpSpPr>
          <a:xfrm>
            <a:off x="611640" y="188640"/>
            <a:ext cx="8136720" cy="1295640"/>
            <a:chOff x="611640" y="188640"/>
            <a:chExt cx="8136720" cy="1295640"/>
          </a:xfrm>
        </p:grpSpPr>
        <p:sp>
          <p:nvSpPr>
            <p:cNvPr id="554" name="Rectangle à coins arrondis 35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c17529"/>
              </a:solidFill>
              <a:round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III.2.- LES PRINCIPAUX RADICAUX 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ORGANES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 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55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886680" cy="1295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556" name="PlaceHolder 1"/>
          <p:cNvSpPr>
            <a:spLocks noGrp="1"/>
          </p:cNvSpPr>
          <p:nvPr>
            <p:ph type="dt" idx="59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ftr" idx="60"/>
          </p:nvPr>
        </p:nvSpPr>
        <p:spPr>
          <a:xfrm>
            <a:off x="7884360" y="0"/>
            <a:ext cx="125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61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B937742-4E38-4F48-8A0D-C8C62431BED6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59" name="Image 25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66" dur="indefinite" restart="never" nodeType="tmRoot">
          <p:childTnLst>
            <p:seq>
              <p:cTn id="1067" dur="indefinite" nodeType="mainSeq">
                <p:childTnLst>
                  <p:par>
                    <p:cTn id="1068" fill="hold">
                      <p:stCondLst>
                        <p:cond delay="indefinite"/>
                      </p:stCondLst>
                      <p:childTnLst>
                        <p:par>
                          <p:cTn id="1069" fill="hold">
                            <p:stCondLst>
                              <p:cond delay="0"/>
                            </p:stCondLst>
                            <p:childTnLst>
                              <p:par>
                                <p:cTn id="107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2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3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4" fill="hold">
                      <p:stCondLst>
                        <p:cond delay="indefinite"/>
                      </p:stCondLst>
                      <p:childTnLst>
                        <p:par>
                          <p:cTn id="1075" fill="hold">
                            <p:stCondLst>
                              <p:cond delay="0"/>
                            </p:stCondLst>
                            <p:childTnLst>
                              <p:par>
                                <p:cTn id="107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78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>
                      <p:stCondLst>
                        <p:cond delay="indefinite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083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4" fill="hold">
                      <p:stCondLst>
                        <p:cond delay="indefinite"/>
                      </p:stCondLst>
                      <p:childTnLst>
                        <p:par>
                          <p:cTn id="1085" fill="hold">
                            <p:stCondLst>
                              <p:cond delay="0"/>
                            </p:stCondLst>
                            <p:childTnLst>
                              <p:par>
                                <p:cTn id="108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088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9" fill="hold">
                      <p:stCondLst>
                        <p:cond delay="indefinite"/>
                      </p:stCondLst>
                      <p:childTnLst>
                        <p:par>
                          <p:cTn id="1090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093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4" fill="hold">
                      <p:stCondLst>
                        <p:cond delay="indefinite"/>
                      </p:stCondLst>
                      <p:childTnLst>
                        <p:par>
                          <p:cTn id="1095" fill="hold">
                            <p:stCondLst>
                              <p:cond delay="0"/>
                            </p:stCondLst>
                            <p:childTnLst>
                              <p:par>
                                <p:cTn id="109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098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9" fill="hold">
                      <p:stCondLst>
                        <p:cond delay="indefinite"/>
                      </p:stCondLst>
                      <p:childTnLst>
                        <p:par>
                          <p:cTn id="1100" fill="hold">
                            <p:stCondLst>
                              <p:cond delay="0"/>
                            </p:stCondLst>
                            <p:childTnLst>
                              <p:par>
                                <p:cTn id="110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103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4" fill="hold">
                      <p:stCondLst>
                        <p:cond delay="indefinite"/>
                      </p:stCondLst>
                      <p:childTnLst>
                        <p:par>
                          <p:cTn id="1105" fill="hold">
                            <p:stCondLst>
                              <p:cond delay="0"/>
                            </p:stCondLst>
                            <p:childTnLst>
                              <p:par>
                                <p:cTn id="110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108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9" fill="hold">
                      <p:stCondLst>
                        <p:cond delay="indefinite"/>
                      </p:stCondLst>
                      <p:childTnLst>
                        <p:par>
                          <p:cTn id="1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113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4" fill="hold">
                      <p:stCondLst>
                        <p:cond delay="indefinite"/>
                      </p:stCondLst>
                      <p:childTnLst>
                        <p:par>
                          <p:cTn id="1115" fill="hold">
                            <p:stCondLst>
                              <p:cond delay="0"/>
                            </p:stCondLst>
                            <p:childTnLst>
                              <p:par>
                                <p:cTn id="111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118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9" fill="hold">
                      <p:stCondLst>
                        <p:cond delay="indefinite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123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4" fill="hold">
                      <p:stCondLst>
                        <p:cond delay="indefinite"/>
                      </p:stCondLst>
                      <p:childTnLst>
                        <p:par>
                          <p:cTn id="1125" fill="hold">
                            <p:stCondLst>
                              <p:cond delay="0"/>
                            </p:stCondLst>
                            <p:childTnLst>
                              <p:par>
                                <p:cTn id="112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128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fill="hold">
                      <p:stCondLst>
                        <p:cond delay="indefinite"/>
                      </p:stCondLst>
                      <p:childTnLst>
                        <p:par>
                          <p:cTn id="1130" fill="hold">
                            <p:stCondLst>
                              <p:cond delay="0"/>
                            </p:stCondLst>
                            <p:childTnLst>
                              <p:par>
                                <p:cTn id="113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133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4" fill="hold">
                      <p:stCondLst>
                        <p:cond delay="indefinite"/>
                      </p:stCondLst>
                      <p:childTnLst>
                        <p:par>
                          <p:cTn id="1135" fill="hold">
                            <p:stCondLst>
                              <p:cond delay="0"/>
                            </p:stCondLst>
                            <p:childTnLst>
                              <p:par>
                                <p:cTn id="113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138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143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4" fill="hold">
                      <p:stCondLst>
                        <p:cond delay="indefinite"/>
                      </p:stCondLst>
                      <p:childTnLst>
                        <p:par>
                          <p:cTn id="1145" fill="hold">
                            <p:stCondLst>
                              <p:cond delay="0"/>
                            </p:stCondLst>
                            <p:childTnLst>
                              <p:par>
                                <p:cTn id="114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148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dt" idx="23"/>
          </p:nvPr>
        </p:nvSpPr>
        <p:spPr>
          <a:xfrm>
            <a:off x="0" y="6553080"/>
            <a:ext cx="755280" cy="30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1" name="Image 5" descr="ety quoi.jpg"/>
          <p:cNvPicPr/>
          <p:nvPr/>
        </p:nvPicPr>
        <p:blipFill>
          <a:blip r:embed="rId1"/>
          <a:stretch/>
        </p:blipFill>
        <p:spPr>
          <a:xfrm>
            <a:off x="1907640" y="1268640"/>
            <a:ext cx="5328360" cy="4407480"/>
          </a:xfrm>
          <a:prstGeom prst="rect">
            <a:avLst/>
          </a:prstGeom>
          <a:ln w="0">
            <a:noFill/>
          </a:ln>
        </p:spPr>
      </p:pic>
      <p:sp>
        <p:nvSpPr>
          <p:cNvPr id="272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itre 1"/>
          <p:cNvSpPr/>
          <p:nvPr/>
        </p:nvSpPr>
        <p:spPr>
          <a:xfrm>
            <a:off x="683640" y="404640"/>
            <a:ext cx="7920360" cy="5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fr-FR" sz="4400" spc="-1" strike="noStrike" cap="small">
                <a:solidFill>
                  <a:srgbClr val="4fa8b1"/>
                </a:solidFill>
                <a:latin typeface="Arial Narrow"/>
              </a:rPr>
              <a:t>anatomie - terminologie médicale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itre 1"/>
          <p:cNvSpPr/>
          <p:nvPr/>
        </p:nvSpPr>
        <p:spPr>
          <a:xfrm>
            <a:off x="827640" y="5661360"/>
            <a:ext cx="7307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4000" spc="-1" strike="noStrike" cap="small">
                <a:solidFill>
                  <a:srgbClr val="4fa8b1"/>
                </a:solidFill>
                <a:latin typeface="Franklin Gothic Medium"/>
              </a:rPr>
              <a:t>L’étymologie médicale  1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Num" idx="24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80BC03-0416-441B-8E59-EAF445823BA9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6" name="Image 10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Rectangle 5"/>
          <p:cNvSpPr/>
          <p:nvPr/>
        </p:nvSpPr>
        <p:spPr>
          <a:xfrm>
            <a:off x="611280" y="2493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HYPOTHALAM(O)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Carré corné 6"/>
          <p:cNvSpPr/>
          <p:nvPr/>
        </p:nvSpPr>
        <p:spPr>
          <a:xfrm>
            <a:off x="826920" y="310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Hypothalamus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Rectangle 9"/>
          <p:cNvSpPr/>
          <p:nvPr/>
        </p:nvSpPr>
        <p:spPr>
          <a:xfrm>
            <a:off x="3564000" y="2493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HYPOPHYS(O)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Carré corné 10"/>
          <p:cNvSpPr/>
          <p:nvPr/>
        </p:nvSpPr>
        <p:spPr>
          <a:xfrm>
            <a:off x="3779640" y="310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Hypophyse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Rectangle 15"/>
          <p:cNvSpPr/>
          <p:nvPr/>
        </p:nvSpPr>
        <p:spPr>
          <a:xfrm>
            <a:off x="6372360" y="2493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THYROÏD(O)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Carré corné 16"/>
          <p:cNvSpPr/>
          <p:nvPr/>
        </p:nvSpPr>
        <p:spPr>
          <a:xfrm>
            <a:off x="6588000" y="310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Thyroïde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Rectangle 17"/>
          <p:cNvSpPr/>
          <p:nvPr/>
        </p:nvSpPr>
        <p:spPr>
          <a:xfrm>
            <a:off x="683640" y="3933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PARATHYROÏD(O)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Carré corné 18"/>
          <p:cNvSpPr/>
          <p:nvPr/>
        </p:nvSpPr>
        <p:spPr>
          <a:xfrm>
            <a:off x="899640" y="454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Parathyroïde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Rectangle 1"/>
          <p:cNvSpPr/>
          <p:nvPr/>
        </p:nvSpPr>
        <p:spPr>
          <a:xfrm>
            <a:off x="611640" y="1821960"/>
            <a:ext cx="2736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Le système endocrinien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Rectangle 21"/>
          <p:cNvSpPr/>
          <p:nvPr/>
        </p:nvSpPr>
        <p:spPr>
          <a:xfrm>
            <a:off x="3564000" y="3933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 </a:t>
            </a: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SPLÉN(O)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Carré corné 22"/>
          <p:cNvSpPr/>
          <p:nvPr/>
        </p:nvSpPr>
        <p:spPr>
          <a:xfrm>
            <a:off x="3780000" y="4545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Rate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Rectangle 27"/>
          <p:cNvSpPr/>
          <p:nvPr/>
        </p:nvSpPr>
        <p:spPr>
          <a:xfrm>
            <a:off x="6372360" y="3933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PANCRÉAT(O)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Carré corné 28"/>
          <p:cNvSpPr/>
          <p:nvPr/>
        </p:nvSpPr>
        <p:spPr>
          <a:xfrm>
            <a:off x="6588000" y="4545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Pancréas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Rectangle 29"/>
          <p:cNvSpPr/>
          <p:nvPr/>
        </p:nvSpPr>
        <p:spPr>
          <a:xfrm>
            <a:off x="611640" y="540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OVARI(O)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Carré corné 30"/>
          <p:cNvSpPr/>
          <p:nvPr/>
        </p:nvSpPr>
        <p:spPr>
          <a:xfrm>
            <a:off x="826920" y="6021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Ovaires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(gonades)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Rectangle 23"/>
          <p:cNvSpPr/>
          <p:nvPr/>
        </p:nvSpPr>
        <p:spPr>
          <a:xfrm>
            <a:off x="3564000" y="540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ORCHI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Carré corné 24"/>
          <p:cNvSpPr/>
          <p:nvPr/>
        </p:nvSpPr>
        <p:spPr>
          <a:xfrm>
            <a:off x="3779280" y="6021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Testicules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(gonades)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77" name="Groupe 19"/>
          <p:cNvGrpSpPr/>
          <p:nvPr/>
        </p:nvGrpSpPr>
        <p:grpSpPr>
          <a:xfrm>
            <a:off x="611640" y="188640"/>
            <a:ext cx="8136720" cy="1295640"/>
            <a:chOff x="611640" y="188640"/>
            <a:chExt cx="8136720" cy="1295640"/>
          </a:xfrm>
        </p:grpSpPr>
        <p:sp>
          <p:nvSpPr>
            <p:cNvPr id="578" name="Rectangle à coins arrondis 35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c17529"/>
              </a:solidFill>
              <a:round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III.2.- LES PRINCIPAUX RADICAUX 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ORGANES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 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79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886680" cy="1295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580" name="PlaceHolder 1"/>
          <p:cNvSpPr>
            <a:spLocks noGrp="1"/>
          </p:cNvSpPr>
          <p:nvPr>
            <p:ph type="dt" idx="62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ftr" idx="63"/>
          </p:nvPr>
        </p:nvSpPr>
        <p:spPr>
          <a:xfrm>
            <a:off x="7884360" y="0"/>
            <a:ext cx="125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64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15567D-773F-4AFB-A174-277B3215F935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83" name="Image 32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49" dur="indefinite" restart="never" nodeType="tmRoot">
          <p:childTnLst>
            <p:seq>
              <p:cTn id="1150" dur="indefinite" nodeType="mainSeq">
                <p:childTnLst>
                  <p:par>
                    <p:cTn id="1151" fill="hold">
                      <p:stCondLst>
                        <p:cond delay="indefinite"/>
                      </p:stCondLst>
                      <p:childTnLst>
                        <p:par>
                          <p:cTn id="1152" fill="hold">
                            <p:stCondLst>
                              <p:cond delay="0"/>
                            </p:stCondLst>
                            <p:childTnLst>
                              <p:par>
                                <p:cTn id="11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5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6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7" fill="hold">
                      <p:stCondLst>
                        <p:cond delay="indefinite"/>
                      </p:stCondLst>
                      <p:childTnLst>
                        <p:par>
                          <p:cTn id="1158" fill="hold">
                            <p:stCondLst>
                              <p:cond delay="0"/>
                            </p:stCondLst>
                            <p:childTnLst>
                              <p:par>
                                <p:cTn id="115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61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2" fill="hold">
                      <p:stCondLst>
                        <p:cond delay="indefinite"/>
                      </p:stCondLst>
                      <p:childTnLst>
                        <p:par>
                          <p:cTn id="1163" fill="hold">
                            <p:stCondLst>
                              <p:cond delay="0"/>
                            </p:stCondLst>
                            <p:childTnLst>
                              <p:par>
                                <p:cTn id="116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166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7" fill="hold">
                      <p:stCondLst>
                        <p:cond delay="indefinite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171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2" fill="hold">
                      <p:stCondLst>
                        <p:cond delay="indefinite"/>
                      </p:stCondLst>
                      <p:childTnLst>
                        <p:par>
                          <p:cTn id="1173" fill="hold">
                            <p:stCondLst>
                              <p:cond delay="0"/>
                            </p:stCondLst>
                            <p:childTnLst>
                              <p:par>
                                <p:cTn id="117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176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7" fill="hold">
                      <p:stCondLst>
                        <p:cond delay="indefinite"/>
                      </p:stCondLst>
                      <p:childTnLst>
                        <p:par>
                          <p:cTn id="1178" fill="hold">
                            <p:stCondLst>
                              <p:cond delay="0"/>
                            </p:stCondLst>
                            <p:childTnLst>
                              <p:par>
                                <p:cTn id="117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181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2" fill="hold">
                      <p:stCondLst>
                        <p:cond delay="indefinite"/>
                      </p:stCondLst>
                      <p:childTnLst>
                        <p:par>
                          <p:cTn id="1183" fill="hold">
                            <p:stCondLst>
                              <p:cond delay="0"/>
                            </p:stCondLst>
                            <p:childTnLst>
                              <p:par>
                                <p:cTn id="118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186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7" fill="hold">
                      <p:stCondLst>
                        <p:cond delay="indefinite"/>
                      </p:stCondLst>
                      <p:childTnLst>
                        <p:par>
                          <p:cTn id="1188" fill="hold">
                            <p:stCondLst>
                              <p:cond delay="0"/>
                            </p:stCondLst>
                            <p:childTnLst>
                              <p:par>
                                <p:cTn id="118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191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2" fill="hold">
                      <p:stCondLst>
                        <p:cond delay="indefinite"/>
                      </p:stCondLst>
                      <p:childTnLst>
                        <p:par>
                          <p:cTn id="1193" fill="hold">
                            <p:stCondLst>
                              <p:cond delay="0"/>
                            </p:stCondLst>
                            <p:childTnLst>
                              <p:par>
                                <p:cTn id="119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196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7" fill="hold">
                      <p:stCondLst>
                        <p:cond delay="indefinite"/>
                      </p:stCondLst>
                      <p:childTnLst>
                        <p:par>
                          <p:cTn id="1198" fill="hold">
                            <p:stCondLst>
                              <p:cond delay="0"/>
                            </p:stCondLst>
                            <p:childTnLst>
                              <p:par>
                                <p:cTn id="119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201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2" fill="hold">
                      <p:stCondLst>
                        <p:cond delay="indefinite"/>
                      </p:stCondLst>
                      <p:childTnLst>
                        <p:par>
                          <p:cTn id="1203" fill="hold">
                            <p:stCondLst>
                              <p:cond delay="0"/>
                            </p:stCondLst>
                            <p:childTnLst>
                              <p:par>
                                <p:cTn id="120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206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7" fill="hold">
                      <p:stCondLst>
                        <p:cond delay="indefinite"/>
                      </p:stCondLst>
                      <p:childTnLst>
                        <p:par>
                          <p:cTn id="1208" fill="hold">
                            <p:stCondLst>
                              <p:cond delay="0"/>
                            </p:stCondLst>
                            <p:childTnLst>
                              <p:par>
                                <p:cTn id="120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211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2" fill="hold">
                      <p:stCondLst>
                        <p:cond delay="indefinite"/>
                      </p:stCondLst>
                      <p:childTnLst>
                        <p:par>
                          <p:cTn id="1213" fill="hold">
                            <p:stCondLst>
                              <p:cond delay="0"/>
                            </p:stCondLst>
                            <p:childTnLst>
                              <p:par>
                                <p:cTn id="121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216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7" fill="hold">
                      <p:stCondLst>
                        <p:cond delay="indefinite"/>
                      </p:stCondLst>
                      <p:childTnLst>
                        <p:par>
                          <p:cTn id="1218" fill="hold">
                            <p:stCondLst>
                              <p:cond delay="0"/>
                            </p:stCondLst>
                            <p:childTnLst>
                              <p:par>
                                <p:cTn id="121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221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2" fill="hold">
                      <p:stCondLst>
                        <p:cond delay="indefinite"/>
                      </p:stCondLst>
                      <p:childTnLst>
                        <p:par>
                          <p:cTn id="1223" fill="hold">
                            <p:stCondLst>
                              <p:cond delay="0"/>
                            </p:stCondLst>
                            <p:childTnLst>
                              <p:par>
                                <p:cTn id="122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226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7" fill="hold">
                      <p:stCondLst>
                        <p:cond delay="indefinite"/>
                      </p:stCondLst>
                      <p:childTnLst>
                        <p:par>
                          <p:cTn id="1228" fill="hold">
                            <p:stCondLst>
                              <p:cond delay="0"/>
                            </p:stCondLst>
                            <p:childTnLst>
                              <p:par>
                                <p:cTn id="122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231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2" fill="hold">
                      <p:stCondLst>
                        <p:cond delay="indefinite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236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7" fill="hold">
                      <p:stCondLst>
                        <p:cond delay="indefinite"/>
                      </p:stCondLst>
                      <p:childTnLst>
                        <p:par>
                          <p:cTn id="1238" fill="hold">
                            <p:stCondLst>
                              <p:cond delay="0"/>
                            </p:stCondLst>
                            <p:childTnLst>
                              <p:par>
                                <p:cTn id="123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241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Rectangle 5"/>
          <p:cNvSpPr/>
          <p:nvPr/>
        </p:nvSpPr>
        <p:spPr>
          <a:xfrm>
            <a:off x="611280" y="2817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NÉPHR(O)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Carré corné 6"/>
          <p:cNvSpPr/>
          <p:nvPr/>
        </p:nvSpPr>
        <p:spPr>
          <a:xfrm>
            <a:off x="826920" y="3429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Rein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Rectangle 9"/>
          <p:cNvSpPr/>
          <p:nvPr/>
        </p:nvSpPr>
        <p:spPr>
          <a:xfrm>
            <a:off x="3564000" y="2817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PYÉL(O)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Carré corné 10"/>
          <p:cNvSpPr/>
          <p:nvPr/>
        </p:nvSpPr>
        <p:spPr>
          <a:xfrm>
            <a:off x="3779640" y="3429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Bassinet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Rectangle 15"/>
          <p:cNvSpPr/>
          <p:nvPr/>
        </p:nvSpPr>
        <p:spPr>
          <a:xfrm>
            <a:off x="6372360" y="2817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URÉTÉR(O)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Carré corné 16"/>
          <p:cNvSpPr/>
          <p:nvPr/>
        </p:nvSpPr>
        <p:spPr>
          <a:xfrm>
            <a:off x="6588000" y="3429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Uretère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Rectangle 17"/>
          <p:cNvSpPr/>
          <p:nvPr/>
        </p:nvSpPr>
        <p:spPr>
          <a:xfrm>
            <a:off x="683640" y="4437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CYST(O)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Carré corné 18"/>
          <p:cNvSpPr/>
          <p:nvPr/>
        </p:nvSpPr>
        <p:spPr>
          <a:xfrm>
            <a:off x="899640" y="5049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Vessie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Rectangle 1"/>
          <p:cNvSpPr/>
          <p:nvPr/>
        </p:nvSpPr>
        <p:spPr>
          <a:xfrm>
            <a:off x="539640" y="1893960"/>
            <a:ext cx="2160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L’appareil urinaire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Rectangle 21"/>
          <p:cNvSpPr/>
          <p:nvPr/>
        </p:nvSpPr>
        <p:spPr>
          <a:xfrm>
            <a:off x="3564000" y="440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URÈTR(O)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Carré corné 22"/>
          <p:cNvSpPr/>
          <p:nvPr/>
        </p:nvSpPr>
        <p:spPr>
          <a:xfrm>
            <a:off x="3780000" y="5013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Urètre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5" name="Groupe 19"/>
          <p:cNvGrpSpPr/>
          <p:nvPr/>
        </p:nvGrpSpPr>
        <p:grpSpPr>
          <a:xfrm>
            <a:off x="611640" y="188640"/>
            <a:ext cx="8136720" cy="1295640"/>
            <a:chOff x="611640" y="188640"/>
            <a:chExt cx="8136720" cy="1295640"/>
          </a:xfrm>
        </p:grpSpPr>
        <p:sp>
          <p:nvSpPr>
            <p:cNvPr id="596" name="Rectangle à coins arrondis 35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c17529"/>
              </a:solidFill>
              <a:round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III.2.- LES PRINCIPAUX RADICAUX 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ORGANES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 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97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886680" cy="1295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598" name="PlaceHolder 1"/>
          <p:cNvSpPr>
            <a:spLocks noGrp="1"/>
          </p:cNvSpPr>
          <p:nvPr>
            <p:ph type="dt" idx="65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ftr" idx="66"/>
          </p:nvPr>
        </p:nvSpPr>
        <p:spPr>
          <a:xfrm>
            <a:off x="7884360" y="0"/>
            <a:ext cx="125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67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575E22-40DD-43AE-8F45-88C03E43AF78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01" name="Image 25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42" dur="indefinite" restart="never" nodeType="tmRoot">
          <p:childTnLst>
            <p:seq>
              <p:cTn id="1243" dur="indefinite" nodeType="mainSeq">
                <p:childTnLst>
                  <p:par>
                    <p:cTn id="1244" fill="hold">
                      <p:stCondLst>
                        <p:cond delay="indefinite"/>
                      </p:stCondLst>
                      <p:childTnLst>
                        <p:par>
                          <p:cTn id="1245" fill="hold">
                            <p:stCondLst>
                              <p:cond delay="0"/>
                            </p:stCondLst>
                            <p:childTnLst>
                              <p:par>
                                <p:cTn id="124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8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9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0" fill="hold">
                      <p:stCondLst>
                        <p:cond delay="indefinite"/>
                      </p:stCondLst>
                      <p:childTnLst>
                        <p:par>
                          <p:cTn id="1251" fill="hold">
                            <p:stCondLst>
                              <p:cond delay="0"/>
                            </p:stCondLst>
                            <p:childTnLst>
                              <p:par>
                                <p:cTn id="125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54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5" fill="hold">
                      <p:stCondLst>
                        <p:cond delay="indefinite"/>
                      </p:stCondLst>
                      <p:childTnLst>
                        <p:par>
                          <p:cTn id="1256" fill="hold">
                            <p:stCondLst>
                              <p:cond delay="0"/>
                            </p:stCondLst>
                            <p:childTnLst>
                              <p:par>
                                <p:cTn id="1257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259"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0" fill="hold">
                      <p:stCondLst>
                        <p:cond delay="indefinite"/>
                      </p:stCondLst>
                      <p:childTnLst>
                        <p:par>
                          <p:cTn id="1261" fill="hold">
                            <p:stCondLst>
                              <p:cond delay="0"/>
                            </p:stCondLst>
                            <p:childTnLst>
                              <p:par>
                                <p:cTn id="1262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264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5" fill="hold">
                      <p:stCondLst>
                        <p:cond delay="indefinite"/>
                      </p:stCondLst>
                      <p:childTnLst>
                        <p:par>
                          <p:cTn id="1266" fill="hold">
                            <p:stCondLst>
                              <p:cond delay="0"/>
                            </p:stCondLst>
                            <p:childTnLst>
                              <p:par>
                                <p:cTn id="1267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269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0" fill="hold">
                      <p:stCondLst>
                        <p:cond delay="indefinite"/>
                      </p:stCondLst>
                      <p:childTnLst>
                        <p:par>
                          <p:cTn id="1271" fill="hold">
                            <p:stCondLst>
                              <p:cond delay="0"/>
                            </p:stCondLst>
                            <p:childTnLst>
                              <p:par>
                                <p:cTn id="1272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274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>
                      <p:stCondLst>
                        <p:cond delay="indefinite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279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0" fill="hold">
                      <p:stCondLst>
                        <p:cond delay="indefinite"/>
                      </p:stCondLst>
                      <p:childTnLst>
                        <p:par>
                          <p:cTn id="1281" fill="hold">
                            <p:stCondLst>
                              <p:cond delay="0"/>
                            </p:stCondLst>
                            <p:childTnLst>
                              <p:par>
                                <p:cTn id="1282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284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5" fill="hold">
                      <p:stCondLst>
                        <p:cond delay="indefinite"/>
                      </p:stCondLst>
                      <p:childTnLst>
                        <p:par>
                          <p:cTn id="1286" fill="hold">
                            <p:stCondLst>
                              <p:cond delay="0"/>
                            </p:stCondLst>
                            <p:childTnLst>
                              <p:par>
                                <p:cTn id="1287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289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0" fill="hold">
                      <p:stCondLst>
                        <p:cond delay="indefinite"/>
                      </p:stCondLst>
                      <p:childTnLst>
                        <p:par>
                          <p:cTn id="1291" fill="hold">
                            <p:stCondLst>
                              <p:cond delay="0"/>
                            </p:stCondLst>
                            <p:childTnLst>
                              <p:par>
                                <p:cTn id="1292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294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5" fill="hold">
                      <p:stCondLst>
                        <p:cond delay="indefinite"/>
                      </p:stCondLst>
                      <p:childTnLst>
                        <p:par>
                          <p:cTn id="1296" fill="hold">
                            <p:stCondLst>
                              <p:cond delay="0"/>
                            </p:stCondLst>
                            <p:childTnLst>
                              <p:par>
                                <p:cTn id="1297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299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0" fill="hold">
                      <p:stCondLst>
                        <p:cond delay="indefinite"/>
                      </p:stCondLst>
                      <p:childTnLst>
                        <p:par>
                          <p:cTn id="1301" fill="hold">
                            <p:stCondLst>
                              <p:cond delay="0"/>
                            </p:stCondLst>
                            <p:childTnLst>
                              <p:par>
                                <p:cTn id="1302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304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Rectangle 5"/>
          <p:cNvSpPr/>
          <p:nvPr/>
        </p:nvSpPr>
        <p:spPr>
          <a:xfrm>
            <a:off x="611280" y="2925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UTÉR(O)/HYSTÉR(O)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MÉTR(O)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Carré corné 6"/>
          <p:cNvSpPr/>
          <p:nvPr/>
        </p:nvSpPr>
        <p:spPr>
          <a:xfrm>
            <a:off x="826920" y="3537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Utérus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Rectangle 9"/>
          <p:cNvSpPr/>
          <p:nvPr/>
        </p:nvSpPr>
        <p:spPr>
          <a:xfrm>
            <a:off x="3564000" y="2925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SALPING(O)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Carré corné 10"/>
          <p:cNvSpPr/>
          <p:nvPr/>
        </p:nvSpPr>
        <p:spPr>
          <a:xfrm>
            <a:off x="3779640" y="3537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Trompe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Rectangle 15"/>
          <p:cNvSpPr/>
          <p:nvPr/>
        </p:nvSpPr>
        <p:spPr>
          <a:xfrm>
            <a:off x="6372360" y="2925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CERVIC(O)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Carré corné 16"/>
          <p:cNvSpPr/>
          <p:nvPr/>
        </p:nvSpPr>
        <p:spPr>
          <a:xfrm>
            <a:off x="6588000" y="3537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Col de l’utérus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Rectangle 17"/>
          <p:cNvSpPr/>
          <p:nvPr/>
        </p:nvSpPr>
        <p:spPr>
          <a:xfrm>
            <a:off x="683640" y="4437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VULV(O)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Carré corné 18"/>
          <p:cNvSpPr/>
          <p:nvPr/>
        </p:nvSpPr>
        <p:spPr>
          <a:xfrm>
            <a:off x="899640" y="5049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Vulve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Rectangle 1"/>
          <p:cNvSpPr/>
          <p:nvPr/>
        </p:nvSpPr>
        <p:spPr>
          <a:xfrm>
            <a:off x="683640" y="1893960"/>
            <a:ext cx="2736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L’appareil génital féminin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Rectangle 21"/>
          <p:cNvSpPr/>
          <p:nvPr/>
        </p:nvSpPr>
        <p:spPr>
          <a:xfrm>
            <a:off x="3564000" y="450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 </a:t>
            </a: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VAGIN(O)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COLP(O)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Carré corné 22"/>
          <p:cNvSpPr/>
          <p:nvPr/>
        </p:nvSpPr>
        <p:spPr>
          <a:xfrm>
            <a:off x="3780000" y="5121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Vagin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Rectangle 27"/>
          <p:cNvSpPr/>
          <p:nvPr/>
        </p:nvSpPr>
        <p:spPr>
          <a:xfrm>
            <a:off x="6372360" y="4509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OVARI(O)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Carré corné 28"/>
          <p:cNvSpPr/>
          <p:nvPr/>
        </p:nvSpPr>
        <p:spPr>
          <a:xfrm>
            <a:off x="6588000" y="5121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Ovaires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5" name="Groupe 19"/>
          <p:cNvGrpSpPr/>
          <p:nvPr/>
        </p:nvGrpSpPr>
        <p:grpSpPr>
          <a:xfrm>
            <a:off x="683640" y="188640"/>
            <a:ext cx="8136720" cy="1295640"/>
            <a:chOff x="683640" y="188640"/>
            <a:chExt cx="8136720" cy="1295640"/>
          </a:xfrm>
        </p:grpSpPr>
        <p:sp>
          <p:nvSpPr>
            <p:cNvPr id="616" name="Rectangle à coins arrondis 35"/>
            <p:cNvSpPr/>
            <p:nvPr/>
          </p:nvSpPr>
          <p:spPr>
            <a:xfrm>
              <a:off x="1764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c17529"/>
              </a:solidFill>
              <a:round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III.2.- LES PRINCIPAUX RADICAUX 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ORGANES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 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17" name="Image 21" descr=""/>
            <p:cNvPicPr/>
            <p:nvPr/>
          </p:nvPicPr>
          <p:blipFill>
            <a:blip r:embed="rId1"/>
            <a:stretch/>
          </p:blipFill>
          <p:spPr>
            <a:xfrm>
              <a:off x="683640" y="188640"/>
              <a:ext cx="886680" cy="1295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618" name="PlaceHolder 1"/>
          <p:cNvSpPr>
            <a:spLocks noGrp="1"/>
          </p:cNvSpPr>
          <p:nvPr>
            <p:ph type="dt" idx="68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ftr" idx="69"/>
          </p:nvPr>
        </p:nvSpPr>
        <p:spPr>
          <a:xfrm>
            <a:off x="7884360" y="0"/>
            <a:ext cx="125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70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44BDA0-EA9D-4867-8E46-CA9CFE2B9507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21" name="Image 25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05" dur="indefinite" restart="never" nodeType="tmRoot">
          <p:childTnLst>
            <p:seq>
              <p:cTn id="1306" dur="indefinite" nodeType="mainSeq">
                <p:childTnLst>
                  <p:par>
                    <p:cTn id="1307" fill="hold">
                      <p:stCondLst>
                        <p:cond delay="indefinite"/>
                      </p:stCondLst>
                      <p:childTnLst>
                        <p:par>
                          <p:cTn id="1308" fill="hold">
                            <p:stCondLst>
                              <p:cond delay="0"/>
                            </p:stCondLst>
                            <p:childTnLst>
                              <p:par>
                                <p:cTn id="13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1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2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3" fill="hold">
                      <p:stCondLst>
                        <p:cond delay="indefinite"/>
                      </p:stCondLst>
                      <p:childTnLst>
                        <p:par>
                          <p:cTn id="1314" fill="hold">
                            <p:stCondLst>
                              <p:cond delay="0"/>
                            </p:stCondLst>
                            <p:childTnLst>
                              <p:par>
                                <p:cTn id="131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17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8" fill="hold">
                      <p:stCondLst>
                        <p:cond delay="indefinite"/>
                      </p:stCondLst>
                      <p:childTnLst>
                        <p:par>
                          <p:cTn id="1319" fill="hold">
                            <p:stCondLst>
                              <p:cond delay="0"/>
                            </p:stCondLst>
                            <p:childTnLst>
                              <p:par>
                                <p:cTn id="132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322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3" fill="hold">
                      <p:stCondLst>
                        <p:cond delay="indefinite"/>
                      </p:stCondLst>
                      <p:childTnLst>
                        <p:par>
                          <p:cTn id="1324" fill="hold">
                            <p:stCondLst>
                              <p:cond delay="0"/>
                            </p:stCondLst>
                            <p:childTnLst>
                              <p:par>
                                <p:cTn id="132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327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8" fill="hold">
                      <p:stCondLst>
                        <p:cond delay="indefinite"/>
                      </p:stCondLst>
                      <p:childTnLst>
                        <p:par>
                          <p:cTn id="1329" fill="hold">
                            <p:stCondLst>
                              <p:cond delay="0"/>
                            </p:stCondLst>
                            <p:childTnLst>
                              <p:par>
                                <p:cTn id="133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332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3" fill="hold">
                      <p:stCondLst>
                        <p:cond delay="indefinite"/>
                      </p:stCondLst>
                      <p:childTnLst>
                        <p:par>
                          <p:cTn id="1334" fill="hold">
                            <p:stCondLst>
                              <p:cond delay="0"/>
                            </p:stCondLst>
                            <p:childTnLst>
                              <p:par>
                                <p:cTn id="133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337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8" fill="hold">
                      <p:stCondLst>
                        <p:cond delay="indefinite"/>
                      </p:stCondLst>
                      <p:childTnLst>
                        <p:par>
                          <p:cTn id="1339" fill="hold">
                            <p:stCondLst>
                              <p:cond delay="0"/>
                            </p:stCondLst>
                            <p:childTnLst>
                              <p:par>
                                <p:cTn id="134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342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3" fill="hold">
                      <p:stCondLst>
                        <p:cond delay="indefinite"/>
                      </p:stCondLst>
                      <p:childTnLst>
                        <p:par>
                          <p:cTn id="1344" fill="hold">
                            <p:stCondLst>
                              <p:cond delay="0"/>
                            </p:stCondLst>
                            <p:childTnLst>
                              <p:par>
                                <p:cTn id="134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34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8" fill="hold">
                      <p:stCondLst>
                        <p:cond delay="indefinite"/>
                      </p:stCondLst>
                      <p:childTnLst>
                        <p:par>
                          <p:cTn id="1349" fill="hold">
                            <p:stCondLst>
                              <p:cond delay="0"/>
                            </p:stCondLst>
                            <p:childTnLst>
                              <p:par>
                                <p:cTn id="135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352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3" fill="hold">
                      <p:stCondLst>
                        <p:cond delay="indefinite"/>
                      </p:stCondLst>
                      <p:childTnLst>
                        <p:par>
                          <p:cTn id="1354" fill="hold">
                            <p:stCondLst>
                              <p:cond delay="0"/>
                            </p:stCondLst>
                            <p:childTnLst>
                              <p:par>
                                <p:cTn id="135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357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8" fill="hold">
                      <p:stCondLst>
                        <p:cond delay="indefinite"/>
                      </p:stCondLst>
                      <p:childTnLst>
                        <p:par>
                          <p:cTn id="1359" fill="hold">
                            <p:stCondLst>
                              <p:cond delay="0"/>
                            </p:stCondLst>
                            <p:childTnLst>
                              <p:par>
                                <p:cTn id="136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362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3" fill="hold">
                      <p:stCondLst>
                        <p:cond delay="indefinite"/>
                      </p:stCondLst>
                      <p:childTnLst>
                        <p:par>
                          <p:cTn id="1364" fill="hold">
                            <p:stCondLst>
                              <p:cond delay="0"/>
                            </p:stCondLst>
                            <p:childTnLst>
                              <p:par>
                                <p:cTn id="136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367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8" fill="hold">
                      <p:stCondLst>
                        <p:cond delay="indefinite"/>
                      </p:stCondLst>
                      <p:childTnLst>
                        <p:par>
                          <p:cTn id="1369" fill="hold">
                            <p:stCondLst>
                              <p:cond delay="0"/>
                            </p:stCondLst>
                            <p:childTnLst>
                              <p:par>
                                <p:cTn id="137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372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3" fill="hold">
                      <p:stCondLst>
                        <p:cond delay="indefinite"/>
                      </p:stCondLst>
                      <p:childTnLst>
                        <p:par>
                          <p:cTn id="1374" fill="hold">
                            <p:stCondLst>
                              <p:cond delay="0"/>
                            </p:stCondLst>
                            <p:childTnLst>
                              <p:par>
                                <p:cTn id="137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377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Rectangle 5"/>
          <p:cNvSpPr/>
          <p:nvPr/>
        </p:nvSpPr>
        <p:spPr>
          <a:xfrm>
            <a:off x="611280" y="242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PROSTAT(O)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Carré corné 6"/>
          <p:cNvSpPr/>
          <p:nvPr/>
        </p:nvSpPr>
        <p:spPr>
          <a:xfrm>
            <a:off x="826920" y="3033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Prostate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Rectangle 9"/>
          <p:cNvSpPr/>
          <p:nvPr/>
        </p:nvSpPr>
        <p:spPr>
          <a:xfrm>
            <a:off x="3564000" y="242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URÉTR(O)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Carré corné 10"/>
          <p:cNvSpPr/>
          <p:nvPr/>
        </p:nvSpPr>
        <p:spPr>
          <a:xfrm>
            <a:off x="3779640" y="3033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Urètre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Rectangle 15"/>
          <p:cNvSpPr/>
          <p:nvPr/>
        </p:nvSpPr>
        <p:spPr>
          <a:xfrm>
            <a:off x="6372360" y="242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SPERMACYT(O)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Carré corné 16"/>
          <p:cNvSpPr/>
          <p:nvPr/>
        </p:nvSpPr>
        <p:spPr>
          <a:xfrm>
            <a:off x="6588000" y="3033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Vésicule séminale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Rectangle 17"/>
          <p:cNvSpPr/>
          <p:nvPr/>
        </p:nvSpPr>
        <p:spPr>
          <a:xfrm>
            <a:off x="611640" y="3825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VAS(O)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DEFERENT(O)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Carré corné 18"/>
          <p:cNvSpPr/>
          <p:nvPr/>
        </p:nvSpPr>
        <p:spPr>
          <a:xfrm>
            <a:off x="898560" y="4437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Canal déférent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Rectangle 1"/>
          <p:cNvSpPr/>
          <p:nvPr/>
        </p:nvSpPr>
        <p:spPr>
          <a:xfrm>
            <a:off x="539640" y="1789920"/>
            <a:ext cx="2952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L’appareil génital masculin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Rectangle 21"/>
          <p:cNvSpPr/>
          <p:nvPr/>
        </p:nvSpPr>
        <p:spPr>
          <a:xfrm>
            <a:off x="3564000" y="386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 </a:t>
            </a: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BALAN(O)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Carré corné 22"/>
          <p:cNvSpPr/>
          <p:nvPr/>
        </p:nvSpPr>
        <p:spPr>
          <a:xfrm>
            <a:off x="3780000" y="4473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Gland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Rectangle 27"/>
          <p:cNvSpPr/>
          <p:nvPr/>
        </p:nvSpPr>
        <p:spPr>
          <a:xfrm>
            <a:off x="6372360" y="3861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POSTH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Carré corné 28"/>
          <p:cNvSpPr/>
          <p:nvPr/>
        </p:nvSpPr>
        <p:spPr>
          <a:xfrm>
            <a:off x="6588000" y="4473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Prépuce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Rectangle 25"/>
          <p:cNvSpPr/>
          <p:nvPr/>
        </p:nvSpPr>
        <p:spPr>
          <a:xfrm>
            <a:off x="611640" y="5193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ORCHI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Carré corné 26"/>
          <p:cNvSpPr/>
          <p:nvPr/>
        </p:nvSpPr>
        <p:spPr>
          <a:xfrm>
            <a:off x="827640" y="5805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Testicule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7" name="Groupe 19"/>
          <p:cNvGrpSpPr/>
          <p:nvPr/>
        </p:nvGrpSpPr>
        <p:grpSpPr>
          <a:xfrm>
            <a:off x="611640" y="188640"/>
            <a:ext cx="8136720" cy="1295640"/>
            <a:chOff x="611640" y="188640"/>
            <a:chExt cx="8136720" cy="1295640"/>
          </a:xfrm>
        </p:grpSpPr>
        <p:sp>
          <p:nvSpPr>
            <p:cNvPr id="638" name="Rectangle à coins arrondis 33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c17529"/>
              </a:solidFill>
              <a:round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III.2.- LES PRINCIPAUX RADICAUX 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ORGANES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 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39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886680" cy="1295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640" name="PlaceHolder 1"/>
          <p:cNvSpPr>
            <a:spLocks noGrp="1"/>
          </p:cNvSpPr>
          <p:nvPr>
            <p:ph type="dt" idx="71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ftr" idx="72"/>
          </p:nvPr>
        </p:nvSpPr>
        <p:spPr>
          <a:xfrm>
            <a:off x="7884360" y="0"/>
            <a:ext cx="125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73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B39E25-ABEA-4B62-B824-E7F2E2C2A04D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43" name="Image 29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8" dur="indefinite" restart="never" nodeType="tmRoot">
          <p:childTnLst>
            <p:seq>
              <p:cTn id="1379" dur="indefinite" nodeType="mainSeq">
                <p:childTnLst>
                  <p:par>
                    <p:cTn id="1380" fill="hold">
                      <p:stCondLst>
                        <p:cond delay="indefinite"/>
                      </p:stCondLst>
                      <p:childTnLst>
                        <p:par>
                          <p:cTn id="1381" fill="hold">
                            <p:stCondLst>
                              <p:cond delay="0"/>
                            </p:stCondLst>
                            <p:childTnLst>
                              <p:par>
                                <p:cTn id="13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4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5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6" fill="hold">
                      <p:stCondLst>
                        <p:cond delay="indefinite"/>
                      </p:stCondLst>
                      <p:childTnLst>
                        <p:par>
                          <p:cTn id="1387" fill="hold">
                            <p:stCondLst>
                              <p:cond delay="0"/>
                            </p:stCondLst>
                            <p:childTnLst>
                              <p:par>
                                <p:cTn id="138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90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395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6" fill="hold">
                      <p:stCondLst>
                        <p:cond delay="indefinite"/>
                      </p:stCondLst>
                      <p:childTnLst>
                        <p:par>
                          <p:cTn id="1397" fill="hold">
                            <p:stCondLst>
                              <p:cond delay="0"/>
                            </p:stCondLst>
                            <p:childTnLst>
                              <p:par>
                                <p:cTn id="139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400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1" fill="hold">
                      <p:stCondLst>
                        <p:cond delay="indefinite"/>
                      </p:stCondLst>
                      <p:childTnLst>
                        <p:par>
                          <p:cTn id="1402" fill="hold">
                            <p:stCondLst>
                              <p:cond delay="0"/>
                            </p:stCondLst>
                            <p:childTnLst>
                              <p:par>
                                <p:cTn id="140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405"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6" fill="hold">
                      <p:stCondLst>
                        <p:cond delay="indefinite"/>
                      </p:stCondLst>
                      <p:childTnLst>
                        <p:par>
                          <p:cTn id="1407" fill="hold">
                            <p:stCondLst>
                              <p:cond delay="0"/>
                            </p:stCondLst>
                            <p:childTnLst>
                              <p:par>
                                <p:cTn id="140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410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1" fill="hold">
                      <p:stCondLst>
                        <p:cond delay="indefinite"/>
                      </p:stCondLst>
                      <p:childTnLst>
                        <p:par>
                          <p:cTn id="1412" fill="hold">
                            <p:stCondLst>
                              <p:cond delay="0"/>
                            </p:stCondLst>
                            <p:childTnLst>
                              <p:par>
                                <p:cTn id="141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415"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6" fill="hold">
                      <p:stCondLst>
                        <p:cond delay="indefinite"/>
                      </p:stCondLst>
                      <p:childTnLst>
                        <p:par>
                          <p:cTn id="1417" fill="hold">
                            <p:stCondLst>
                              <p:cond delay="0"/>
                            </p:stCondLst>
                            <p:childTnLst>
                              <p:par>
                                <p:cTn id="141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420"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1" fill="hold">
                      <p:stCondLst>
                        <p:cond delay="indefinite"/>
                      </p:stCondLst>
                      <p:childTnLst>
                        <p:par>
                          <p:cTn id="1422" fill="hold">
                            <p:stCondLst>
                              <p:cond delay="0"/>
                            </p:stCondLst>
                            <p:childTnLst>
                              <p:par>
                                <p:cTn id="142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425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6" fill="hold">
                      <p:stCondLst>
                        <p:cond delay="indefinite"/>
                      </p:stCondLst>
                      <p:childTnLst>
                        <p:par>
                          <p:cTn id="1427" fill="hold">
                            <p:stCondLst>
                              <p:cond delay="0"/>
                            </p:stCondLst>
                            <p:childTnLst>
                              <p:par>
                                <p:cTn id="142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430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1" fill="hold">
                      <p:stCondLst>
                        <p:cond delay="indefinite"/>
                      </p:stCondLst>
                      <p:childTnLst>
                        <p:par>
                          <p:cTn id="1432" fill="hold">
                            <p:stCondLst>
                              <p:cond delay="0"/>
                            </p:stCondLst>
                            <p:childTnLst>
                              <p:par>
                                <p:cTn id="143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435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6" fill="hold">
                      <p:stCondLst>
                        <p:cond delay="indefinite"/>
                      </p:stCondLst>
                      <p:childTnLst>
                        <p:par>
                          <p:cTn id="1437" fill="hold">
                            <p:stCondLst>
                              <p:cond delay="0"/>
                            </p:stCondLst>
                            <p:childTnLst>
                              <p:par>
                                <p:cTn id="143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440"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1" fill="hold">
                      <p:stCondLst>
                        <p:cond delay="indefinite"/>
                      </p:stCondLst>
                      <p:childTnLst>
                        <p:par>
                          <p:cTn id="1442" fill="hold">
                            <p:stCondLst>
                              <p:cond delay="0"/>
                            </p:stCondLst>
                            <p:childTnLst>
                              <p:par>
                                <p:cTn id="144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445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6" fill="hold">
                      <p:stCondLst>
                        <p:cond delay="indefinite"/>
                      </p:stCondLst>
                      <p:childTnLst>
                        <p:par>
                          <p:cTn id="1447" fill="hold">
                            <p:stCondLst>
                              <p:cond delay="0"/>
                            </p:stCondLst>
                            <p:childTnLst>
                              <p:par>
                                <p:cTn id="144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450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1" fill="hold">
                      <p:stCondLst>
                        <p:cond delay="indefinite"/>
                      </p:stCondLst>
                      <p:childTnLst>
                        <p:par>
                          <p:cTn id="1452" fill="hold">
                            <p:stCondLst>
                              <p:cond delay="0"/>
                            </p:stCondLst>
                            <p:childTnLst>
                              <p:par>
                                <p:cTn id="145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455"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6" fill="hold">
                      <p:stCondLst>
                        <p:cond delay="indefinite"/>
                      </p:stCondLst>
                      <p:childTnLst>
                        <p:par>
                          <p:cTn id="1457" fill="hold">
                            <p:stCondLst>
                              <p:cond delay="0"/>
                            </p:stCondLst>
                            <p:childTnLst>
                              <p:par>
                                <p:cTn id="145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460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Rectangle 5"/>
          <p:cNvSpPr/>
          <p:nvPr/>
        </p:nvSpPr>
        <p:spPr>
          <a:xfrm>
            <a:off x="610560" y="2277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RACHI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Carré corné 6"/>
          <p:cNvSpPr/>
          <p:nvPr/>
        </p:nvSpPr>
        <p:spPr>
          <a:xfrm>
            <a:off x="826560" y="2889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Colonne vertébrale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Rectangle 9"/>
          <p:cNvSpPr/>
          <p:nvPr/>
        </p:nvSpPr>
        <p:spPr>
          <a:xfrm>
            <a:off x="3492000" y="2277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SCAPUL(O)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Carré corné 10"/>
          <p:cNvSpPr/>
          <p:nvPr/>
        </p:nvSpPr>
        <p:spPr>
          <a:xfrm>
            <a:off x="3707640" y="2889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Epaule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Rectangle 15"/>
          <p:cNvSpPr/>
          <p:nvPr/>
        </p:nvSpPr>
        <p:spPr>
          <a:xfrm>
            <a:off x="6300360" y="2277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CLEÏD(O)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Carré corné 16"/>
          <p:cNvSpPr/>
          <p:nvPr/>
        </p:nvSpPr>
        <p:spPr>
          <a:xfrm>
            <a:off x="6516000" y="2889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Clavicule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Rectangle 17"/>
          <p:cNvSpPr/>
          <p:nvPr/>
        </p:nvSpPr>
        <p:spPr>
          <a:xfrm>
            <a:off x="611640" y="3717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SPONDYL(O)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VERTÉBR(O)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Carré corné 18"/>
          <p:cNvSpPr/>
          <p:nvPr/>
        </p:nvSpPr>
        <p:spPr>
          <a:xfrm>
            <a:off x="827640" y="4329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Vertèbre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Rectangle 1"/>
          <p:cNvSpPr/>
          <p:nvPr/>
        </p:nvSpPr>
        <p:spPr>
          <a:xfrm>
            <a:off x="539640" y="1621440"/>
            <a:ext cx="2520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Le squelette humain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Rectangle 21"/>
          <p:cNvSpPr/>
          <p:nvPr/>
        </p:nvSpPr>
        <p:spPr>
          <a:xfrm>
            <a:off x="3492000" y="3717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 </a:t>
            </a: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STERN(O)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Carré corné 22"/>
          <p:cNvSpPr/>
          <p:nvPr/>
        </p:nvSpPr>
        <p:spPr>
          <a:xfrm>
            <a:off x="3708000" y="4329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Sternum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Rectangle 27"/>
          <p:cNvSpPr/>
          <p:nvPr/>
        </p:nvSpPr>
        <p:spPr>
          <a:xfrm>
            <a:off x="6300360" y="371700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COST(O)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Carré corné 28"/>
          <p:cNvSpPr/>
          <p:nvPr/>
        </p:nvSpPr>
        <p:spPr>
          <a:xfrm>
            <a:off x="6516000" y="4329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Côte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Rectangle 29"/>
          <p:cNvSpPr/>
          <p:nvPr/>
        </p:nvSpPr>
        <p:spPr>
          <a:xfrm>
            <a:off x="611640" y="522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DISC(O)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Carré corné 30"/>
          <p:cNvSpPr/>
          <p:nvPr/>
        </p:nvSpPr>
        <p:spPr>
          <a:xfrm>
            <a:off x="826920" y="5841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Disque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Rectangle 31"/>
          <p:cNvSpPr/>
          <p:nvPr/>
        </p:nvSpPr>
        <p:spPr>
          <a:xfrm>
            <a:off x="6371280" y="522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PATELL(O)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Carré corné 32"/>
          <p:cNvSpPr/>
          <p:nvPr/>
        </p:nvSpPr>
        <p:spPr>
          <a:xfrm>
            <a:off x="6587280" y="584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Rotule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Rectangle 23"/>
          <p:cNvSpPr/>
          <p:nvPr/>
        </p:nvSpPr>
        <p:spPr>
          <a:xfrm>
            <a:off x="3564000" y="5229360"/>
            <a:ext cx="2088720" cy="611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PELVI-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Carré corné 24"/>
          <p:cNvSpPr/>
          <p:nvPr/>
        </p:nvSpPr>
        <p:spPr>
          <a:xfrm>
            <a:off x="3779280" y="5841360"/>
            <a:ext cx="172836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Ceinture pelvienne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3" name="Groupe 19"/>
          <p:cNvGrpSpPr/>
          <p:nvPr/>
        </p:nvGrpSpPr>
        <p:grpSpPr>
          <a:xfrm>
            <a:off x="611640" y="188640"/>
            <a:ext cx="8136720" cy="1295640"/>
            <a:chOff x="611640" y="188640"/>
            <a:chExt cx="8136720" cy="1295640"/>
          </a:xfrm>
        </p:grpSpPr>
        <p:sp>
          <p:nvSpPr>
            <p:cNvPr id="664" name="Rectangle à coins arrondis 35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c17529"/>
              </a:solidFill>
              <a:round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III.2.- LES PRINCIPAUX RADICAUX 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ORGANES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 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65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886680" cy="1295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666" name="PlaceHolder 1"/>
          <p:cNvSpPr>
            <a:spLocks noGrp="1"/>
          </p:cNvSpPr>
          <p:nvPr>
            <p:ph type="dt" idx="74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 type="ftr" idx="75"/>
          </p:nvPr>
        </p:nvSpPr>
        <p:spPr>
          <a:xfrm>
            <a:off x="7884360" y="0"/>
            <a:ext cx="125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76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280337-D84D-4B92-8756-5ABF83FCC9F3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69" name="Image 37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61" dur="indefinite" restart="never" nodeType="tmRoot">
          <p:childTnLst>
            <p:seq>
              <p:cTn id="1462" dur="indefinite" nodeType="mainSeq">
                <p:childTnLst>
                  <p:par>
                    <p:cTn id="1463" fill="hold">
                      <p:stCondLst>
                        <p:cond delay="indefinite"/>
                      </p:stCondLst>
                      <p:childTnLst>
                        <p:par>
                          <p:cTn id="1464" fill="hold">
                            <p:stCondLst>
                              <p:cond delay="0"/>
                            </p:stCondLst>
                            <p:childTnLst>
                              <p:par>
                                <p:cTn id="14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67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8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9" fill="hold">
                      <p:stCondLst>
                        <p:cond delay="indefinite"/>
                      </p:stCondLst>
                      <p:childTnLst>
                        <p:par>
                          <p:cTn id="1470" fill="hold">
                            <p:stCondLst>
                              <p:cond delay="0"/>
                            </p:stCondLst>
                            <p:childTnLst>
                              <p:par>
                                <p:cTn id="147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73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4" fill="hold">
                      <p:stCondLst>
                        <p:cond delay="indefinite"/>
                      </p:stCondLst>
                      <p:childTnLst>
                        <p:par>
                          <p:cTn id="1475" fill="hold">
                            <p:stCondLst>
                              <p:cond delay="0"/>
                            </p:stCondLst>
                            <p:childTnLst>
                              <p:par>
                                <p:cTn id="147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478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9" fill="hold">
                      <p:stCondLst>
                        <p:cond delay="indefinite"/>
                      </p:stCondLst>
                      <p:childTnLst>
                        <p:par>
                          <p:cTn id="1480" fill="hold">
                            <p:stCondLst>
                              <p:cond delay="0"/>
                            </p:stCondLst>
                            <p:childTnLst>
                              <p:par>
                                <p:cTn id="148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483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4" fill="hold">
                      <p:stCondLst>
                        <p:cond delay="indefinite"/>
                      </p:stCondLst>
                      <p:childTnLst>
                        <p:par>
                          <p:cTn id="1485" fill="hold">
                            <p:stCondLst>
                              <p:cond delay="0"/>
                            </p:stCondLst>
                            <p:childTnLst>
                              <p:par>
                                <p:cTn id="148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488"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9" fill="hold">
                      <p:stCondLst>
                        <p:cond delay="indefinite"/>
                      </p:stCondLst>
                      <p:childTnLst>
                        <p:par>
                          <p:cTn id="1490" fill="hold">
                            <p:stCondLst>
                              <p:cond delay="0"/>
                            </p:stCondLst>
                            <p:childTnLst>
                              <p:par>
                                <p:cTn id="149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493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4" fill="hold">
                      <p:stCondLst>
                        <p:cond delay="indefinite"/>
                      </p:stCondLst>
                      <p:childTnLst>
                        <p:par>
                          <p:cTn id="1495" fill="hold">
                            <p:stCondLst>
                              <p:cond delay="0"/>
                            </p:stCondLst>
                            <p:childTnLst>
                              <p:par>
                                <p:cTn id="149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498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9" fill="hold">
                      <p:stCondLst>
                        <p:cond delay="indefinite"/>
                      </p:stCondLst>
                      <p:childTnLst>
                        <p:par>
                          <p:cTn id="1500" fill="hold">
                            <p:stCondLst>
                              <p:cond delay="0"/>
                            </p:stCondLst>
                            <p:childTnLst>
                              <p:par>
                                <p:cTn id="150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503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4" fill="hold">
                      <p:stCondLst>
                        <p:cond delay="indefinite"/>
                      </p:stCondLst>
                      <p:childTnLst>
                        <p:par>
                          <p:cTn id="1505" fill="hold">
                            <p:stCondLst>
                              <p:cond delay="0"/>
                            </p:stCondLst>
                            <p:childTnLst>
                              <p:par>
                                <p:cTn id="150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508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9" fill="hold">
                      <p:stCondLst>
                        <p:cond delay="indefinite"/>
                      </p:stCondLst>
                      <p:childTnLst>
                        <p:par>
                          <p:cTn id="1510" fill="hold">
                            <p:stCondLst>
                              <p:cond delay="0"/>
                            </p:stCondLst>
                            <p:childTnLst>
                              <p:par>
                                <p:cTn id="151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513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4" fill="hold">
                      <p:stCondLst>
                        <p:cond delay="indefinite"/>
                      </p:stCondLst>
                      <p:childTnLst>
                        <p:par>
                          <p:cTn id="1515" fill="hold">
                            <p:stCondLst>
                              <p:cond delay="0"/>
                            </p:stCondLst>
                            <p:childTnLst>
                              <p:par>
                                <p:cTn id="151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518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9" fill="hold">
                      <p:stCondLst>
                        <p:cond delay="indefinite"/>
                      </p:stCondLst>
                      <p:childTnLst>
                        <p:par>
                          <p:cTn id="1520" fill="hold">
                            <p:stCondLst>
                              <p:cond delay="0"/>
                            </p:stCondLst>
                            <p:childTnLst>
                              <p:par>
                                <p:cTn id="152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523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4" fill="hold">
                      <p:stCondLst>
                        <p:cond delay="indefinite"/>
                      </p:stCondLst>
                      <p:childTnLst>
                        <p:par>
                          <p:cTn id="1525" fill="hold">
                            <p:stCondLst>
                              <p:cond delay="0"/>
                            </p:stCondLst>
                            <p:childTnLst>
                              <p:par>
                                <p:cTn id="152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528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9" fill="hold">
                      <p:stCondLst>
                        <p:cond delay="indefinite"/>
                      </p:stCondLst>
                      <p:childTnLst>
                        <p:par>
                          <p:cTn id="1530" fill="hold">
                            <p:stCondLst>
                              <p:cond delay="0"/>
                            </p:stCondLst>
                            <p:childTnLst>
                              <p:par>
                                <p:cTn id="153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533"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4" fill="hold">
                      <p:stCondLst>
                        <p:cond delay="indefinite"/>
                      </p:stCondLst>
                      <p:childTnLst>
                        <p:par>
                          <p:cTn id="1535" fill="hold">
                            <p:stCondLst>
                              <p:cond delay="0"/>
                            </p:stCondLst>
                            <p:childTnLst>
                              <p:par>
                                <p:cTn id="153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538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9" fill="hold">
                      <p:stCondLst>
                        <p:cond delay="indefinite"/>
                      </p:stCondLst>
                      <p:childTnLst>
                        <p:par>
                          <p:cTn id="1540" fill="hold">
                            <p:stCondLst>
                              <p:cond delay="0"/>
                            </p:stCondLst>
                            <p:childTnLst>
                              <p:par>
                                <p:cTn id="154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543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4" fill="hold">
                      <p:stCondLst>
                        <p:cond delay="indefinite"/>
                      </p:stCondLst>
                      <p:childTnLst>
                        <p:par>
                          <p:cTn id="1545" fill="hold">
                            <p:stCondLst>
                              <p:cond delay="0"/>
                            </p:stCondLst>
                            <p:childTnLst>
                              <p:par>
                                <p:cTn id="154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548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9" fill="hold">
                      <p:stCondLst>
                        <p:cond delay="indefinite"/>
                      </p:stCondLst>
                      <p:childTnLst>
                        <p:par>
                          <p:cTn id="1550" fill="hold">
                            <p:stCondLst>
                              <p:cond delay="0"/>
                            </p:stCondLst>
                            <p:childTnLst>
                              <p:par>
                                <p:cTn id="155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553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4" fill="hold">
                      <p:stCondLst>
                        <p:cond delay="indefinite"/>
                      </p:stCondLst>
                      <p:childTnLst>
                        <p:par>
                          <p:cTn id="1555" fill="hold">
                            <p:stCondLst>
                              <p:cond delay="0"/>
                            </p:stCondLst>
                            <p:childTnLst>
                              <p:par>
                                <p:cTn id="155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558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9" fill="hold">
                      <p:stCondLst>
                        <p:cond delay="indefinite"/>
                      </p:stCondLst>
                      <p:childTnLst>
                        <p:par>
                          <p:cTn id="1560" fill="hold">
                            <p:stCondLst>
                              <p:cond delay="0"/>
                            </p:stCondLst>
                            <p:childTnLst>
                              <p:par>
                                <p:cTn id="156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563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Rectangle 5"/>
          <p:cNvSpPr/>
          <p:nvPr/>
        </p:nvSpPr>
        <p:spPr>
          <a:xfrm>
            <a:off x="611280" y="2529000"/>
            <a:ext cx="2088720" cy="719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CHIR(O)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MANU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Carré corné 6"/>
          <p:cNvSpPr/>
          <p:nvPr/>
        </p:nvSpPr>
        <p:spPr>
          <a:xfrm>
            <a:off x="826920" y="3249000"/>
            <a:ext cx="1657080" cy="467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Main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Rectangle 9"/>
          <p:cNvSpPr/>
          <p:nvPr/>
        </p:nvSpPr>
        <p:spPr>
          <a:xfrm>
            <a:off x="3564000" y="2529000"/>
            <a:ext cx="2088720" cy="719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POD(O)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PÉDI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Carré corné 10"/>
          <p:cNvSpPr/>
          <p:nvPr/>
        </p:nvSpPr>
        <p:spPr>
          <a:xfrm>
            <a:off x="3779640" y="3249000"/>
            <a:ext cx="1657080" cy="467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Pied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Rectangle 1"/>
          <p:cNvSpPr/>
          <p:nvPr/>
        </p:nvSpPr>
        <p:spPr>
          <a:xfrm>
            <a:off x="611640" y="1896120"/>
            <a:ext cx="2952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Le squelette humain (suite)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Rectangle 29"/>
          <p:cNvSpPr/>
          <p:nvPr/>
        </p:nvSpPr>
        <p:spPr>
          <a:xfrm>
            <a:off x="611640" y="4725000"/>
            <a:ext cx="2088720" cy="719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MYÉL(O)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MÉDULL(O)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Carré corné 30"/>
          <p:cNvSpPr/>
          <p:nvPr/>
        </p:nvSpPr>
        <p:spPr>
          <a:xfrm>
            <a:off x="826920" y="5445360"/>
            <a:ext cx="1657080" cy="467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Moelle épinière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Rectangle 23"/>
          <p:cNvSpPr/>
          <p:nvPr/>
        </p:nvSpPr>
        <p:spPr>
          <a:xfrm>
            <a:off x="3564000" y="4725000"/>
            <a:ext cx="2088720" cy="719640"/>
          </a:xfrm>
          <a:prstGeom prst="rect">
            <a:avLst/>
          </a:prstGeom>
          <a:gradFill rotWithShape="0">
            <a:gsLst>
              <a:gs pos="0">
                <a:srgbClr val="ffaf69"/>
              </a:gs>
              <a:gs pos="25000">
                <a:srgbClr val="ff9725"/>
              </a:gs>
              <a:gs pos="50000">
                <a:srgbClr val="ff8c0e"/>
              </a:gs>
              <a:gs pos="65000">
                <a:srgbClr val="ff8c0e"/>
              </a:gs>
              <a:gs pos="80000">
                <a:srgbClr val="ff9723"/>
              </a:gs>
              <a:gs pos="100000">
                <a:srgbClr val="ffaa5b"/>
              </a:gs>
            </a:gsLst>
            <a:lin ang="5400000"/>
          </a:gradFill>
          <a:ln>
            <a:solidFill>
              <a:srgbClr val="f0a22e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NÉVR(O)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NEUR(O)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Carré corné 24"/>
          <p:cNvSpPr/>
          <p:nvPr/>
        </p:nvSpPr>
        <p:spPr>
          <a:xfrm>
            <a:off x="3779280" y="5445360"/>
            <a:ext cx="1728360" cy="467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Nerf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Rectangle 1"/>
          <p:cNvSpPr/>
          <p:nvPr/>
        </p:nvSpPr>
        <p:spPr>
          <a:xfrm>
            <a:off x="539640" y="4126320"/>
            <a:ext cx="3024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chemeClr val="accent1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Le système nerveux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0" name="Groupe 19"/>
          <p:cNvGrpSpPr/>
          <p:nvPr/>
        </p:nvGrpSpPr>
        <p:grpSpPr>
          <a:xfrm>
            <a:off x="611640" y="188640"/>
            <a:ext cx="8136720" cy="1295640"/>
            <a:chOff x="611640" y="188640"/>
            <a:chExt cx="8136720" cy="1295640"/>
          </a:xfrm>
        </p:grpSpPr>
        <p:sp>
          <p:nvSpPr>
            <p:cNvPr id="681" name="Rectangle à coins arrondis 36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c17529"/>
              </a:solidFill>
              <a:round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III.2.- LES PRINCIPAUX RADICAUX 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ln>
                    <a:solidFill>
                      <a:srgbClr val="ffc000"/>
                    </a:solidFill>
                  </a:ln>
                  <a:solidFill>
                    <a:srgbClr val="ffffff"/>
                  </a:solidFill>
                  <a:latin typeface="Arial Narrow"/>
                </a:rPr>
                <a:t>DES ORGANES</a:t>
              </a:r>
              <a:r>
                <a:rPr b="0" lang="fr-FR" sz="2000" spc="-1" strike="noStrike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latin typeface="Arial Narrow"/>
                </a:rPr>
                <a:t> DU CORPS HUMAIN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82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886680" cy="1295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683" name="PlaceHolder 1"/>
          <p:cNvSpPr>
            <a:spLocks noGrp="1"/>
          </p:cNvSpPr>
          <p:nvPr>
            <p:ph type="dt" idx="77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ftr" idx="78"/>
          </p:nvPr>
        </p:nvSpPr>
        <p:spPr>
          <a:xfrm>
            <a:off x="7884360" y="0"/>
            <a:ext cx="125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79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3D28D7-FB4C-46EB-B57A-DB3793CE6D78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86" name="Image 17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64" dur="indefinite" restart="never" nodeType="tmRoot">
          <p:childTnLst>
            <p:seq>
              <p:cTn id="1565" dur="indefinite" nodeType="mainSeq">
                <p:childTnLst>
                  <p:par>
                    <p:cTn id="1566" fill="hold">
                      <p:stCondLst>
                        <p:cond delay="indefinite"/>
                      </p:stCondLst>
                      <p:childTnLst>
                        <p:par>
                          <p:cTn id="1567" fill="hold">
                            <p:stCondLst>
                              <p:cond delay="0"/>
                            </p:stCondLst>
                            <p:childTnLst>
                              <p:par>
                                <p:cTn id="15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0" dur="10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1" dur="10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2" fill="hold">
                      <p:stCondLst>
                        <p:cond delay="indefinite"/>
                      </p:stCondLst>
                      <p:childTnLst>
                        <p:par>
                          <p:cTn id="1573" fill="hold">
                            <p:stCondLst>
                              <p:cond delay="0"/>
                            </p:stCondLst>
                            <p:childTnLst>
                              <p:par>
                                <p:cTn id="157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76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7" fill="hold">
                      <p:stCondLst>
                        <p:cond delay="indefinite"/>
                      </p:stCondLst>
                      <p:childTnLst>
                        <p:par>
                          <p:cTn id="1578" fill="hold">
                            <p:stCondLst>
                              <p:cond delay="0"/>
                            </p:stCondLst>
                            <p:childTnLst>
                              <p:par>
                                <p:cTn id="1579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581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2" fill="hold">
                      <p:stCondLst>
                        <p:cond delay="indefinite"/>
                      </p:stCondLst>
                      <p:childTnLst>
                        <p:par>
                          <p:cTn id="1583" fill="hold">
                            <p:stCondLst>
                              <p:cond delay="0"/>
                            </p:stCondLst>
                            <p:childTnLst>
                              <p:par>
                                <p:cTn id="1584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586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7" fill="hold">
                      <p:stCondLst>
                        <p:cond delay="indefinite"/>
                      </p:stCondLst>
                      <p:childTnLst>
                        <p:par>
                          <p:cTn id="1588" fill="hold">
                            <p:stCondLst>
                              <p:cond delay="0"/>
                            </p:stCondLst>
                            <p:childTnLst>
                              <p:par>
                                <p:cTn id="1589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591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2" fill="hold">
                      <p:stCondLst>
                        <p:cond delay="indefinite"/>
                      </p:stCondLst>
                      <p:childTnLst>
                        <p:par>
                          <p:cTn id="1593" fill="hold">
                            <p:stCondLst>
                              <p:cond delay="0"/>
                            </p:stCondLst>
                            <p:childTnLst>
                              <p:par>
                                <p:cTn id="1594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596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7" fill="hold">
                      <p:stCondLst>
                        <p:cond delay="indefinite"/>
                      </p:stCondLst>
                      <p:childTnLst>
                        <p:par>
                          <p:cTn id="1598" fill="hold">
                            <p:stCondLst>
                              <p:cond delay="0"/>
                            </p:stCondLst>
                            <p:childTnLst>
                              <p:par>
                                <p:cTn id="159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01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2" fill="hold">
                      <p:stCondLst>
                        <p:cond delay="indefinite"/>
                      </p:stCondLst>
                      <p:childTnLst>
                        <p:par>
                          <p:cTn id="1603" fill="hold">
                            <p:stCondLst>
                              <p:cond delay="0"/>
                            </p:stCondLst>
                            <p:childTnLst>
                              <p:par>
                                <p:cTn id="160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606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7" fill="hold">
                      <p:stCondLst>
                        <p:cond delay="indefinite"/>
                      </p:stCondLst>
                      <p:childTnLst>
                        <p:par>
                          <p:cTn id="1608" fill="hold">
                            <p:stCondLst>
                              <p:cond delay="0"/>
                            </p:stCondLst>
                            <p:childTnLst>
                              <p:par>
                                <p:cTn id="160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611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2" fill="hold">
                      <p:stCondLst>
                        <p:cond delay="indefinite"/>
                      </p:stCondLst>
                      <p:childTnLst>
                        <p:par>
                          <p:cTn id="1613" fill="hold">
                            <p:stCondLst>
                              <p:cond delay="0"/>
                            </p:stCondLst>
                            <p:childTnLst>
                              <p:par>
                                <p:cTn id="161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616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7" fill="hold">
                      <p:stCondLst>
                        <p:cond delay="indefinite"/>
                      </p:stCondLst>
                      <p:childTnLst>
                        <p:par>
                          <p:cTn id="1618" fill="hold">
                            <p:stCondLst>
                              <p:cond delay="0"/>
                            </p:stCondLst>
                            <p:childTnLst>
                              <p:par>
                                <p:cTn id="161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621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dt" idx="80"/>
          </p:nvPr>
        </p:nvSpPr>
        <p:spPr>
          <a:xfrm>
            <a:off x="0" y="6568920"/>
            <a:ext cx="89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688" name="Groupe 11"/>
          <p:cNvGrpSpPr/>
          <p:nvPr/>
        </p:nvGrpSpPr>
        <p:grpSpPr>
          <a:xfrm>
            <a:off x="611640" y="2565000"/>
            <a:ext cx="6707160" cy="1151640"/>
            <a:chOff x="611640" y="2565000"/>
            <a:chExt cx="6707160" cy="1151640"/>
          </a:xfrm>
        </p:grpSpPr>
        <p:sp>
          <p:nvSpPr>
            <p:cNvPr id="689" name="Rectangle à coins arrondis 5"/>
            <p:cNvSpPr/>
            <p:nvPr/>
          </p:nvSpPr>
          <p:spPr>
            <a:xfrm>
              <a:off x="1702440" y="2853000"/>
              <a:ext cx="5616360" cy="573840"/>
            </a:xfrm>
            <a:prstGeom prst="roundRect">
              <a:avLst>
                <a:gd name="adj" fmla="val 16667"/>
              </a:avLst>
            </a:prstGeom>
            <a:solidFill>
              <a:srgbClr val="f0a22e"/>
            </a:solidFill>
            <a:ln>
              <a:solidFill>
                <a:srgbClr val="ffffff"/>
              </a:solidFill>
              <a:round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800" spc="-1" strike="noStrike">
                  <a:solidFill>
                    <a:schemeClr val="lt1"/>
                  </a:solidFill>
                  <a:latin typeface="Arial Narrow"/>
                </a:rPr>
                <a:t>IV.- LES PRINCIPAUX AFFIXES</a:t>
              </a:r>
              <a:endParaRPr b="0" lang="fr-FR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90" name="Image 13" descr=""/>
            <p:cNvPicPr/>
            <p:nvPr/>
          </p:nvPicPr>
          <p:blipFill>
            <a:blip r:embed="rId1"/>
            <a:stretch/>
          </p:blipFill>
          <p:spPr>
            <a:xfrm>
              <a:off x="611640" y="2565000"/>
              <a:ext cx="982080" cy="1151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691" name="ZoneTexte 4"/>
          <p:cNvSpPr/>
          <p:nvPr/>
        </p:nvSpPr>
        <p:spPr>
          <a:xfrm>
            <a:off x="8028360" y="0"/>
            <a:ext cx="1115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sldNum" idx="81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BCC831-FD3F-430D-811F-2F4D88134A5B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93" name="Image 9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22" dur="indefinite" restart="never" nodeType="tmRoot">
          <p:childTnLst>
            <p:seq>
              <p:cTn id="1623" dur="indefinite" nodeType="mainSeq">
                <p:childTnLst>
                  <p:par>
                    <p:cTn id="1624" fill="hold">
                      <p:stCondLst>
                        <p:cond delay="indefinite"/>
                      </p:stCondLst>
                      <p:childTnLst>
                        <p:par>
                          <p:cTn id="1625" fill="hold">
                            <p:stCondLst>
                              <p:cond delay="0"/>
                            </p:stCondLst>
                            <p:childTnLst>
                              <p:par>
                                <p:cTn id="162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628" dur="2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dt" idx="82"/>
          </p:nvPr>
        </p:nvSpPr>
        <p:spPr>
          <a:xfrm>
            <a:off x="0" y="6568920"/>
            <a:ext cx="89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Rectangle 1"/>
          <p:cNvSpPr/>
          <p:nvPr/>
        </p:nvSpPr>
        <p:spPr>
          <a:xfrm>
            <a:off x="467640" y="2077920"/>
            <a:ext cx="8064360" cy="2559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Nous présentons ici la liste des </a:t>
            </a:r>
            <a:r>
              <a:rPr b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affixes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 </a:t>
            </a:r>
            <a:r>
              <a:rPr b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(</a:t>
            </a:r>
            <a:r>
              <a:rPr b="1" lang="fr-FR" sz="1800" spc="-1" strike="noStrike">
                <a:solidFill>
                  <a:srgbClr val="147627"/>
                </a:solidFill>
                <a:latin typeface="Arial Narrow"/>
                <a:ea typeface="Times New Roman"/>
              </a:rPr>
              <a:t>préfixes et suffixes)</a:t>
            </a:r>
            <a:r>
              <a:rPr b="1" lang="fr-FR" sz="1800" spc="-1" strike="noStrike">
                <a:solidFill>
                  <a:srgbClr val="0060a8"/>
                </a:solidFill>
                <a:latin typeface="Arial Narrow"/>
                <a:ea typeface="Times New Roman"/>
              </a:rPr>
              <a:t> 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les plus souvent rencontrés et </a:t>
            </a:r>
            <a:r>
              <a:rPr b="1" lang="fr-F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 Narrow"/>
                <a:ea typeface="Times New Roman"/>
              </a:rPr>
              <a:t>qui vous permettront de retrouver le sens d’un mot même si vous ne le connaissez pas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en rapprochant le sens d’un</a:t>
            </a:r>
            <a:r>
              <a:rPr b="1" lang="fr-FR" sz="1800" spc="-1" strike="noStrike">
                <a:solidFill>
                  <a:srgbClr val="147627"/>
                </a:solidFill>
                <a:latin typeface="Arial Narrow"/>
                <a:ea typeface="Times New Roman"/>
              </a:rPr>
              <a:t> préfixe </a:t>
            </a:r>
            <a:r>
              <a:rPr b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ou 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d’un</a:t>
            </a:r>
            <a:r>
              <a:rPr b="1" lang="fr-FR" sz="1800" spc="-1" strike="noStrike">
                <a:solidFill>
                  <a:srgbClr val="0060a8"/>
                </a:solidFill>
                <a:latin typeface="Arial Narrow"/>
                <a:ea typeface="Times New Roman"/>
              </a:rPr>
              <a:t> suffixe</a:t>
            </a:r>
            <a:r>
              <a:rPr b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 avec une </a:t>
            </a:r>
            <a:r>
              <a:rPr b="1" lang="fr-FR" sz="1800" spc="-1" strike="noStrike">
                <a:solidFill>
                  <a:srgbClr val="f6800a"/>
                </a:solidFill>
                <a:latin typeface="Arial Narrow"/>
                <a:ea typeface="Times New Roman"/>
              </a:rPr>
              <a:t>racine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, vous pouvez élargir votre vocabulaire médical </a:t>
            </a:r>
            <a:r>
              <a:rPr b="1" lang="fr-F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 Narrow"/>
                <a:ea typeface="Times New Roman"/>
              </a:rPr>
              <a:t>sans avoir à apprendre par cœur des listes de mots.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Pour une facilité de mémorisation, les </a:t>
            </a:r>
            <a:r>
              <a:rPr b="1" lang="fr-FR" sz="1800" spc="-1" strike="noStrike">
                <a:solidFill>
                  <a:srgbClr val="147627"/>
                </a:solidFill>
                <a:latin typeface="Arial Narrow"/>
                <a:ea typeface="Times New Roman"/>
              </a:rPr>
              <a:t>préfixes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 et les </a:t>
            </a:r>
            <a:r>
              <a:rPr b="1" lang="fr-FR" sz="1800" spc="-1" strike="noStrike">
                <a:solidFill>
                  <a:srgbClr val="0070c0"/>
                </a:solidFill>
                <a:latin typeface="Arial Narrow"/>
                <a:ea typeface="Times New Roman"/>
              </a:rPr>
              <a:t>suffixes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 sont classés </a:t>
            </a:r>
            <a:r>
              <a:rPr b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par thèmes 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puis par ordre alphabétique.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ZoneTexte 4"/>
          <p:cNvSpPr/>
          <p:nvPr/>
        </p:nvSpPr>
        <p:spPr>
          <a:xfrm>
            <a:off x="8028360" y="0"/>
            <a:ext cx="1115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sldNum" idx="83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F86A261-D8E6-4F06-BA47-796B48C414A7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98" name="Image 6" descr=""/>
          <p:cNvPicPr/>
          <p:nvPr/>
        </p:nvPicPr>
        <p:blipFill>
          <a:blip r:embed="rId1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29" dur="indefinite" restart="never" nodeType="tmRoot">
          <p:childTnLst>
            <p:seq>
              <p:cTn id="1630" dur="indefinite" nodeType="mainSeq">
                <p:childTnLst>
                  <p:par>
                    <p:cTn id="1631" fill="hold">
                      <p:stCondLst>
                        <p:cond delay="indefinite"/>
                      </p:stCondLst>
                      <p:childTnLst>
                        <p:par>
                          <p:cTn id="1632" fill="hold">
                            <p:stCondLst>
                              <p:cond delay="0"/>
                            </p:stCondLst>
                            <p:childTnLst>
                              <p:par>
                                <p:cTn id="16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5" dur="2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6" dur="2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Rectangle 7"/>
          <p:cNvSpPr/>
          <p:nvPr/>
        </p:nvSpPr>
        <p:spPr>
          <a:xfrm>
            <a:off x="755640" y="2709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PRIM- / UNI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1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Carré corné 8"/>
          <p:cNvSpPr/>
          <p:nvPr/>
        </p:nvSpPr>
        <p:spPr>
          <a:xfrm>
            <a:off x="971640" y="332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Primipare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Unilatéral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Rectangle 9"/>
          <p:cNvSpPr/>
          <p:nvPr/>
        </p:nvSpPr>
        <p:spPr>
          <a:xfrm>
            <a:off x="755640" y="4437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QUADRI- / TÉTRA-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4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Carré corné 10"/>
          <p:cNvSpPr/>
          <p:nvPr/>
        </p:nvSpPr>
        <p:spPr>
          <a:xfrm>
            <a:off x="971640" y="5049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Quadrantectomie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Tétraplégie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3" name="Groupe 19"/>
          <p:cNvGrpSpPr/>
          <p:nvPr/>
        </p:nvGrpSpPr>
        <p:grpSpPr>
          <a:xfrm>
            <a:off x="611640" y="188640"/>
            <a:ext cx="8136720" cy="1501560"/>
            <a:chOff x="611640" y="188640"/>
            <a:chExt cx="8136720" cy="1501560"/>
          </a:xfrm>
        </p:grpSpPr>
        <p:sp>
          <p:nvSpPr>
            <p:cNvPr id="704" name="Rectangle à coins arrondis 20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rgbClr val="b4de86"/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147627"/>
                  </a:solidFill>
                  <a:latin typeface="Arial Narrow"/>
                </a:rPr>
                <a:t>IV.1.- LES PRINCIPAUX PRÉFIXES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705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1027800" cy="150156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706" name="Rectangle 1"/>
          <p:cNvSpPr/>
          <p:nvPr/>
        </p:nvSpPr>
        <p:spPr>
          <a:xfrm>
            <a:off x="755640" y="1968120"/>
            <a:ext cx="3240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1800" spc="-1" strike="noStrike">
                <a:solidFill>
                  <a:srgbClr val="92d050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Préfixes marquant le nombre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Rectangle 21"/>
          <p:cNvSpPr/>
          <p:nvPr/>
        </p:nvSpPr>
        <p:spPr>
          <a:xfrm>
            <a:off x="6372360" y="2709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TRI-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3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Carré corné 22"/>
          <p:cNvSpPr/>
          <p:nvPr/>
        </p:nvSpPr>
        <p:spPr>
          <a:xfrm>
            <a:off x="6588360" y="332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Tricuspide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Rectangle 25"/>
          <p:cNvSpPr/>
          <p:nvPr/>
        </p:nvSpPr>
        <p:spPr>
          <a:xfrm>
            <a:off x="3564000" y="2709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AMBI- / BI- / DI-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2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Carré corné 26"/>
          <p:cNvSpPr/>
          <p:nvPr/>
        </p:nvSpPr>
        <p:spPr>
          <a:xfrm>
            <a:off x="3779280" y="332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Ambidextre Bigamie / Diplopie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Rectangle 27"/>
          <p:cNvSpPr/>
          <p:nvPr/>
        </p:nvSpPr>
        <p:spPr>
          <a:xfrm>
            <a:off x="3492000" y="4437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QUINT-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5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Carré corné 28"/>
          <p:cNvSpPr/>
          <p:nvPr/>
        </p:nvSpPr>
        <p:spPr>
          <a:xfrm>
            <a:off x="3708000" y="5049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 Narrow"/>
              </a:rPr>
              <a:t>Quinte de toux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Rectangle 29"/>
          <p:cNvSpPr/>
          <p:nvPr/>
        </p:nvSpPr>
        <p:spPr>
          <a:xfrm>
            <a:off x="6372360" y="443736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HEXA-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6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Carré corné 30"/>
          <p:cNvSpPr/>
          <p:nvPr/>
        </p:nvSpPr>
        <p:spPr>
          <a:xfrm>
            <a:off x="6588000" y="5049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 Narrow"/>
              </a:rPr>
              <a:t>Hexagonal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 Narrow"/>
              </a:rPr>
              <a:t>Hexadactylie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1"/>
          <p:cNvSpPr>
            <a:spLocks noGrp="1"/>
          </p:cNvSpPr>
          <p:nvPr>
            <p:ph type="dt" idx="84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 type="sldNum" idx="85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AFE2112-444D-4D02-BF6B-28B2311AB4E7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18" name="Image 24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7" dur="indefinite" restart="never" nodeType="tmRoot">
          <p:childTnLst>
            <p:seq>
              <p:cTn id="1638" dur="indefinite" nodeType="mainSeq">
                <p:childTnLst>
                  <p:par>
                    <p:cTn id="1639" nodeType="clickEffect" fill="hold">
                      <p:stCondLst>
                        <p:cond delay="indefinite"/>
                      </p:stCondLst>
                      <p:childTnLst>
                        <p:par>
                          <p:cTn id="16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3" dur="1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4" dur="1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5" fill="hold">
                      <p:stCondLst>
                        <p:cond delay="indefinite"/>
                      </p:stCondLst>
                      <p:childTnLst>
                        <p:par>
                          <p:cTn id="1646" fill="hold">
                            <p:stCondLst>
                              <p:cond delay="0"/>
                            </p:stCondLst>
                            <p:childTnLst>
                              <p:par>
                                <p:cTn id="164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49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0" fill="hold">
                      <p:stCondLst>
                        <p:cond delay="indefinite"/>
                      </p:stCondLst>
                      <p:childTnLst>
                        <p:par>
                          <p:cTn id="1651" fill="hold">
                            <p:stCondLst>
                              <p:cond delay="0"/>
                            </p:stCondLst>
                            <p:childTnLst>
                              <p:par>
                                <p:cTn id="165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654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5" fill="hold">
                      <p:stCondLst>
                        <p:cond delay="indefinite"/>
                      </p:stCondLst>
                      <p:childTnLst>
                        <p:par>
                          <p:cTn id="1656" fill="hold">
                            <p:stCondLst>
                              <p:cond delay="0"/>
                            </p:stCondLst>
                            <p:childTnLst>
                              <p:par>
                                <p:cTn id="165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659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0" fill="hold">
                      <p:stCondLst>
                        <p:cond delay="indefinite"/>
                      </p:stCondLst>
                      <p:childTnLst>
                        <p:par>
                          <p:cTn id="1661" fill="hold">
                            <p:stCondLst>
                              <p:cond delay="0"/>
                            </p:stCondLst>
                            <p:childTnLst>
                              <p:par>
                                <p:cTn id="166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664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5" fill="hold">
                      <p:stCondLst>
                        <p:cond delay="indefinite"/>
                      </p:stCondLst>
                      <p:childTnLst>
                        <p:par>
                          <p:cTn id="1666" fill="hold">
                            <p:stCondLst>
                              <p:cond delay="0"/>
                            </p:stCondLst>
                            <p:childTnLst>
                              <p:par>
                                <p:cTn id="166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669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0" fill="hold">
                      <p:stCondLst>
                        <p:cond delay="indefinite"/>
                      </p:stCondLst>
                      <p:childTnLst>
                        <p:par>
                          <p:cTn id="1671" fill="hold">
                            <p:stCondLst>
                              <p:cond delay="0"/>
                            </p:stCondLst>
                            <p:childTnLst>
                              <p:par>
                                <p:cTn id="167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674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5" fill="hold">
                      <p:stCondLst>
                        <p:cond delay="indefinite"/>
                      </p:stCondLst>
                      <p:childTnLst>
                        <p:par>
                          <p:cTn id="1676" fill="hold">
                            <p:stCondLst>
                              <p:cond delay="0"/>
                            </p:stCondLst>
                            <p:childTnLst>
                              <p:par>
                                <p:cTn id="167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679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0" fill="hold">
                      <p:stCondLst>
                        <p:cond delay="indefinite"/>
                      </p:stCondLst>
                      <p:childTnLst>
                        <p:par>
                          <p:cTn id="1681" fill="hold">
                            <p:stCondLst>
                              <p:cond delay="0"/>
                            </p:stCondLst>
                            <p:childTnLst>
                              <p:par>
                                <p:cTn id="168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684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5" fill="hold">
                      <p:stCondLst>
                        <p:cond delay="indefinite"/>
                      </p:stCondLst>
                      <p:childTnLst>
                        <p:par>
                          <p:cTn id="1686" fill="hold">
                            <p:stCondLst>
                              <p:cond delay="0"/>
                            </p:stCondLst>
                            <p:childTnLst>
                              <p:par>
                                <p:cTn id="168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689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0" fill="hold">
                      <p:stCondLst>
                        <p:cond delay="indefinite"/>
                      </p:stCondLst>
                      <p:childTnLst>
                        <p:par>
                          <p:cTn id="1691" fill="hold">
                            <p:stCondLst>
                              <p:cond delay="0"/>
                            </p:stCondLst>
                            <p:childTnLst>
                              <p:par>
                                <p:cTn id="169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694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5" fill="hold">
                      <p:stCondLst>
                        <p:cond delay="indefinite"/>
                      </p:stCondLst>
                      <p:childTnLst>
                        <p:par>
                          <p:cTn id="1696" fill="hold">
                            <p:stCondLst>
                              <p:cond delay="0"/>
                            </p:stCondLst>
                            <p:childTnLst>
                              <p:par>
                                <p:cTn id="169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699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0" fill="hold">
                      <p:stCondLst>
                        <p:cond delay="indefinite"/>
                      </p:stCondLst>
                      <p:childTnLst>
                        <p:par>
                          <p:cTn id="1701" fill="hold">
                            <p:stCondLst>
                              <p:cond delay="0"/>
                            </p:stCondLst>
                            <p:childTnLst>
                              <p:par>
                                <p:cTn id="170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704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5" fill="hold">
                      <p:stCondLst>
                        <p:cond delay="indefinite"/>
                      </p:stCondLst>
                      <p:childTnLst>
                        <p:par>
                          <p:cTn id="1706" fill="hold">
                            <p:stCondLst>
                              <p:cond delay="0"/>
                            </p:stCondLst>
                            <p:childTnLst>
                              <p:par>
                                <p:cTn id="170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709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Rectangle 5"/>
          <p:cNvSpPr/>
          <p:nvPr/>
        </p:nvSpPr>
        <p:spPr>
          <a:xfrm>
            <a:off x="611280" y="2457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A- ou AN-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600" spc="-1" strike="noStrike">
                <a:solidFill>
                  <a:schemeClr val="lt1"/>
                </a:solidFill>
                <a:latin typeface="Arial Narrow"/>
              </a:rPr>
              <a:t>Absence, manque de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Carré corné 6"/>
          <p:cNvSpPr/>
          <p:nvPr/>
        </p:nvSpPr>
        <p:spPr>
          <a:xfrm>
            <a:off x="826920" y="3069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Apnée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Anorexie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Rectangle 9"/>
          <p:cNvSpPr/>
          <p:nvPr/>
        </p:nvSpPr>
        <p:spPr>
          <a:xfrm>
            <a:off x="3564000" y="2457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BRADY-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600" spc="-1" strike="noStrike">
                <a:solidFill>
                  <a:schemeClr val="lt1"/>
                </a:solidFill>
                <a:latin typeface="Arial Narrow"/>
              </a:rPr>
              <a:t>Lent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Carré corné 10"/>
          <p:cNvSpPr/>
          <p:nvPr/>
        </p:nvSpPr>
        <p:spPr>
          <a:xfrm>
            <a:off x="3779640" y="3069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Bradycardie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Bradypnée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Rectangle 15"/>
          <p:cNvSpPr/>
          <p:nvPr/>
        </p:nvSpPr>
        <p:spPr>
          <a:xfrm>
            <a:off x="6372360" y="2457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HÉMI-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600" spc="-1" strike="noStrike">
                <a:solidFill>
                  <a:schemeClr val="lt1"/>
                </a:solidFill>
                <a:latin typeface="Arial Narrow"/>
              </a:rPr>
              <a:t>Moitié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Carré corné 16"/>
          <p:cNvSpPr/>
          <p:nvPr/>
        </p:nvSpPr>
        <p:spPr>
          <a:xfrm>
            <a:off x="6588000" y="3069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Hémiplégie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Rectangle 17"/>
          <p:cNvSpPr/>
          <p:nvPr/>
        </p:nvSpPr>
        <p:spPr>
          <a:xfrm>
            <a:off x="683640" y="3897000"/>
            <a:ext cx="2088720" cy="755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HYPER-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600" spc="-1" strike="noStrike">
                <a:solidFill>
                  <a:schemeClr val="lt1"/>
                </a:solidFill>
                <a:latin typeface="Arial Narrow"/>
              </a:rPr>
              <a:t>En excès, trop, augmentation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Carré corné 18"/>
          <p:cNvSpPr/>
          <p:nvPr/>
        </p:nvSpPr>
        <p:spPr>
          <a:xfrm>
            <a:off x="899640" y="4653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Hyperglycémie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Hyperuricémie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27" name="Groupe 19"/>
          <p:cNvGrpSpPr/>
          <p:nvPr/>
        </p:nvGrpSpPr>
        <p:grpSpPr>
          <a:xfrm>
            <a:off x="611640" y="188640"/>
            <a:ext cx="8136720" cy="1501560"/>
            <a:chOff x="611640" y="188640"/>
            <a:chExt cx="8136720" cy="1501560"/>
          </a:xfrm>
        </p:grpSpPr>
        <p:sp>
          <p:nvSpPr>
            <p:cNvPr id="728" name="Rectangle à coins arrondis 20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rgbClr val="b4de86"/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147627"/>
                  </a:solidFill>
                  <a:latin typeface="Arial Narrow"/>
                </a:rPr>
                <a:t>IV.1.- LES PRINCIPAUX PRÉFIXES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729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1027800" cy="150156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730" name="Rectangle 1"/>
          <p:cNvSpPr/>
          <p:nvPr/>
        </p:nvSpPr>
        <p:spPr>
          <a:xfrm>
            <a:off x="611640" y="1837440"/>
            <a:ext cx="4824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1800" spc="-1" strike="noStrike">
                <a:solidFill>
                  <a:srgbClr val="92d050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Préfixes marquant la quantité et/ou la fréquence 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Rectangle 21"/>
          <p:cNvSpPr/>
          <p:nvPr/>
        </p:nvSpPr>
        <p:spPr>
          <a:xfrm>
            <a:off x="3564000" y="3897000"/>
            <a:ext cx="2088720" cy="755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HYPO-  / OLIGO-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600" spc="-1" strike="noStrike">
                <a:solidFill>
                  <a:schemeClr val="lt1"/>
                </a:solidFill>
                <a:latin typeface="Arial Narrow"/>
              </a:rPr>
              <a:t>Peu, diminution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Carré corné 22"/>
          <p:cNvSpPr/>
          <p:nvPr/>
        </p:nvSpPr>
        <p:spPr>
          <a:xfrm>
            <a:off x="3780000" y="4653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Hypoplaquettose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Oligurie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Rectangle 25"/>
          <p:cNvSpPr/>
          <p:nvPr/>
        </p:nvSpPr>
        <p:spPr>
          <a:xfrm>
            <a:off x="6372360" y="3897000"/>
            <a:ext cx="2088720" cy="755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POLLAKI-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600" spc="-1" strike="noStrike">
                <a:solidFill>
                  <a:schemeClr val="lt1"/>
                </a:solidFill>
                <a:latin typeface="Arial Narrow"/>
              </a:rPr>
              <a:t>Souvent, fréquent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Carré corné 26"/>
          <p:cNvSpPr/>
          <p:nvPr/>
        </p:nvSpPr>
        <p:spPr>
          <a:xfrm>
            <a:off x="6588360" y="4653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Pollakiurie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Rectangle 27"/>
          <p:cNvSpPr/>
          <p:nvPr/>
        </p:nvSpPr>
        <p:spPr>
          <a:xfrm>
            <a:off x="611640" y="540936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POLY-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600" spc="-1" strike="noStrike">
                <a:solidFill>
                  <a:schemeClr val="lt1"/>
                </a:solidFill>
                <a:latin typeface="Arial Narrow"/>
              </a:rPr>
              <a:t>Plusieurs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Carré corné 28"/>
          <p:cNvSpPr/>
          <p:nvPr/>
        </p:nvSpPr>
        <p:spPr>
          <a:xfrm>
            <a:off x="827640" y="6021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Polyarthrite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Rectangle 29"/>
          <p:cNvSpPr/>
          <p:nvPr/>
        </p:nvSpPr>
        <p:spPr>
          <a:xfrm>
            <a:off x="3562920" y="540936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SPANIO-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600" spc="-1" strike="noStrike">
                <a:solidFill>
                  <a:schemeClr val="lt1"/>
                </a:solidFill>
                <a:latin typeface="Arial Narrow"/>
              </a:rPr>
              <a:t>Rare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Carré corné 30"/>
          <p:cNvSpPr/>
          <p:nvPr/>
        </p:nvSpPr>
        <p:spPr>
          <a:xfrm>
            <a:off x="3778560" y="6021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Spanioménorrhée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Rectangle 31"/>
          <p:cNvSpPr/>
          <p:nvPr/>
        </p:nvSpPr>
        <p:spPr>
          <a:xfrm>
            <a:off x="6371280" y="540936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TACHY-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600" spc="-1" strike="noStrike">
                <a:solidFill>
                  <a:schemeClr val="lt1"/>
                </a:solidFill>
                <a:latin typeface="Arial Narrow"/>
              </a:rPr>
              <a:t>Rapide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Carré corné 32"/>
          <p:cNvSpPr/>
          <p:nvPr/>
        </p:nvSpPr>
        <p:spPr>
          <a:xfrm>
            <a:off x="6587280" y="6021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Tachycardie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1"/>
          <p:cNvSpPr>
            <a:spLocks noGrp="1"/>
          </p:cNvSpPr>
          <p:nvPr>
            <p:ph type="dt" idx="86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ldNum" idx="87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20073F9-8AEE-4874-9581-40656E9ED9B6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44" name="Image 34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0" dur="indefinite" restart="never" nodeType="tmRoot">
          <p:childTnLst>
            <p:seq>
              <p:cTn id="1711" dur="indefinite" nodeType="mainSeq">
                <p:childTnLst>
                  <p:par>
                    <p:cTn id="1712" nodeType="clickEffect" fill="hold">
                      <p:stCondLst>
                        <p:cond delay="indefinite"/>
                      </p:stCondLst>
                      <p:childTnLst>
                        <p:par>
                          <p:cTn id="17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6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7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8" fill="hold">
                      <p:stCondLst>
                        <p:cond delay="indefinite"/>
                      </p:stCondLst>
                      <p:childTnLst>
                        <p:par>
                          <p:cTn id="1719" fill="hold">
                            <p:stCondLst>
                              <p:cond delay="0"/>
                            </p:stCondLst>
                            <p:childTnLst>
                              <p:par>
                                <p:cTn id="172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22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3" fill="hold">
                      <p:stCondLst>
                        <p:cond delay="indefinite"/>
                      </p:stCondLst>
                      <p:childTnLst>
                        <p:par>
                          <p:cTn id="1724" fill="hold">
                            <p:stCondLst>
                              <p:cond delay="0"/>
                            </p:stCondLst>
                            <p:childTnLst>
                              <p:par>
                                <p:cTn id="172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727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8" fill="hold">
                      <p:stCondLst>
                        <p:cond delay="indefinite"/>
                      </p:stCondLst>
                      <p:childTnLst>
                        <p:par>
                          <p:cTn id="1729" fill="hold">
                            <p:stCondLst>
                              <p:cond delay="0"/>
                            </p:stCondLst>
                            <p:childTnLst>
                              <p:par>
                                <p:cTn id="173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732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3" fill="hold">
                      <p:stCondLst>
                        <p:cond delay="indefinite"/>
                      </p:stCondLst>
                      <p:childTnLst>
                        <p:par>
                          <p:cTn id="1734" fill="hold">
                            <p:stCondLst>
                              <p:cond delay="0"/>
                            </p:stCondLst>
                            <p:childTnLst>
                              <p:par>
                                <p:cTn id="173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737"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8" fill="hold">
                      <p:stCondLst>
                        <p:cond delay="indefinite"/>
                      </p:stCondLst>
                      <p:childTnLst>
                        <p:par>
                          <p:cTn id="1739" fill="hold">
                            <p:stCondLst>
                              <p:cond delay="0"/>
                            </p:stCondLst>
                            <p:childTnLst>
                              <p:par>
                                <p:cTn id="174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742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3" fill="hold">
                      <p:stCondLst>
                        <p:cond delay="indefinite"/>
                      </p:stCondLst>
                      <p:childTnLst>
                        <p:par>
                          <p:cTn id="1744" fill="hold">
                            <p:stCondLst>
                              <p:cond delay="0"/>
                            </p:stCondLst>
                            <p:childTnLst>
                              <p:par>
                                <p:cTn id="174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747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8" fill="hold">
                      <p:stCondLst>
                        <p:cond delay="indefinite"/>
                      </p:stCondLst>
                      <p:childTnLst>
                        <p:par>
                          <p:cTn id="1749" fill="hold">
                            <p:stCondLst>
                              <p:cond delay="0"/>
                            </p:stCondLst>
                            <p:childTnLst>
                              <p:par>
                                <p:cTn id="175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752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3" fill="hold">
                      <p:stCondLst>
                        <p:cond delay="indefinite"/>
                      </p:stCondLst>
                      <p:childTnLst>
                        <p:par>
                          <p:cTn id="1754" fill="hold">
                            <p:stCondLst>
                              <p:cond delay="0"/>
                            </p:stCondLst>
                            <p:childTnLst>
                              <p:par>
                                <p:cTn id="175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757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8" fill="hold">
                      <p:stCondLst>
                        <p:cond delay="indefinite"/>
                      </p:stCondLst>
                      <p:childTnLst>
                        <p:par>
                          <p:cTn id="1759" fill="hold">
                            <p:stCondLst>
                              <p:cond delay="0"/>
                            </p:stCondLst>
                            <p:childTnLst>
                              <p:par>
                                <p:cTn id="176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762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3" fill="hold">
                      <p:stCondLst>
                        <p:cond delay="indefinite"/>
                      </p:stCondLst>
                      <p:childTnLst>
                        <p:par>
                          <p:cTn id="1764" fill="hold">
                            <p:stCondLst>
                              <p:cond delay="0"/>
                            </p:stCondLst>
                            <p:childTnLst>
                              <p:par>
                                <p:cTn id="176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767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8" fill="hold">
                      <p:stCondLst>
                        <p:cond delay="indefinite"/>
                      </p:stCondLst>
                      <p:childTnLst>
                        <p:par>
                          <p:cTn id="1769" fill="hold">
                            <p:stCondLst>
                              <p:cond delay="0"/>
                            </p:stCondLst>
                            <p:childTnLst>
                              <p:par>
                                <p:cTn id="177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772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3" fill="hold">
                      <p:stCondLst>
                        <p:cond delay="indefinite"/>
                      </p:stCondLst>
                      <p:childTnLst>
                        <p:par>
                          <p:cTn id="1774" fill="hold">
                            <p:stCondLst>
                              <p:cond delay="0"/>
                            </p:stCondLst>
                            <p:childTnLst>
                              <p:par>
                                <p:cTn id="177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777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8" fill="hold">
                      <p:stCondLst>
                        <p:cond delay="indefinite"/>
                      </p:stCondLst>
                      <p:childTnLst>
                        <p:par>
                          <p:cTn id="1779" fill="hold">
                            <p:stCondLst>
                              <p:cond delay="0"/>
                            </p:stCondLst>
                            <p:childTnLst>
                              <p:par>
                                <p:cTn id="178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782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3" fill="hold">
                      <p:stCondLst>
                        <p:cond delay="indefinite"/>
                      </p:stCondLst>
                      <p:childTnLst>
                        <p:par>
                          <p:cTn id="1784" fill="hold">
                            <p:stCondLst>
                              <p:cond delay="0"/>
                            </p:stCondLst>
                            <p:childTnLst>
                              <p:par>
                                <p:cTn id="178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787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8" fill="hold">
                      <p:stCondLst>
                        <p:cond delay="indefinite"/>
                      </p:stCondLst>
                      <p:childTnLst>
                        <p:par>
                          <p:cTn id="1789" fill="hold">
                            <p:stCondLst>
                              <p:cond delay="0"/>
                            </p:stCondLst>
                            <p:childTnLst>
                              <p:par>
                                <p:cTn id="179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792"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3" fill="hold">
                      <p:stCondLst>
                        <p:cond delay="indefinite"/>
                      </p:stCondLst>
                      <p:childTnLst>
                        <p:par>
                          <p:cTn id="1794" fill="hold">
                            <p:stCondLst>
                              <p:cond delay="0"/>
                            </p:stCondLst>
                            <p:childTnLst>
                              <p:par>
                                <p:cTn id="179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797"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8" fill="hold">
                      <p:stCondLst>
                        <p:cond delay="indefinite"/>
                      </p:stCondLst>
                      <p:childTnLst>
                        <p:par>
                          <p:cTn id="1799" fill="hold">
                            <p:stCondLst>
                              <p:cond delay="0"/>
                            </p:stCondLst>
                            <p:childTnLst>
                              <p:par>
                                <p:cTn id="180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802"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3" fill="hold">
                      <p:stCondLst>
                        <p:cond delay="indefinite"/>
                      </p:stCondLst>
                      <p:childTnLst>
                        <p:par>
                          <p:cTn id="1804" fill="hold">
                            <p:stCondLst>
                              <p:cond delay="0"/>
                            </p:stCondLst>
                            <p:childTnLst>
                              <p:par>
                                <p:cTn id="180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807"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8" fill="hold">
                      <p:stCondLst>
                        <p:cond delay="indefinite"/>
                      </p:stCondLst>
                      <p:childTnLst>
                        <p:par>
                          <p:cTn id="1809" fill="hold">
                            <p:stCondLst>
                              <p:cond delay="0"/>
                            </p:stCondLst>
                            <p:childTnLst>
                              <p:par>
                                <p:cTn id="181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812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dt" idx="25"/>
          </p:nvPr>
        </p:nvSpPr>
        <p:spPr>
          <a:xfrm>
            <a:off x="0" y="6568920"/>
            <a:ext cx="89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ZoneTexte 4"/>
          <p:cNvSpPr/>
          <p:nvPr/>
        </p:nvSpPr>
        <p:spPr>
          <a:xfrm>
            <a:off x="683640" y="1772640"/>
            <a:ext cx="756036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fr-FR" sz="2000" spc="-1" strike="noStrike">
                <a:solidFill>
                  <a:schemeClr val="dk1"/>
                </a:solidFill>
                <a:latin typeface="Arial Narrow"/>
              </a:rPr>
              <a:t>Pour une meilleure compréhension, nous vous proposons de découper le chapitre « étymologie médicale » en deux séquences :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fr-FR" sz="2000" spc="-1" strike="noStrike">
                <a:solidFill>
                  <a:srgbClr val="4fa8b1"/>
                </a:solidFill>
                <a:latin typeface="Arial Narrow"/>
              </a:rPr>
              <a:t>1.- L’étude des radicaux et des affixes (préfixes et suffixes)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fr-FR" sz="2000" spc="-1" strike="noStrike">
                <a:solidFill>
                  <a:srgbClr val="4fa8b1"/>
                </a:solidFill>
                <a:latin typeface="Arial Narrow"/>
              </a:rPr>
              <a:t>2.- Le découpage du mot : l’étude des unités de sens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Num" idx="26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2E988E-BA35-41E7-8245-F1D36A249C3B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1" name="Image 7" descr=""/>
          <p:cNvPicPr/>
          <p:nvPr/>
        </p:nvPicPr>
        <p:blipFill>
          <a:blip r:embed="rId1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2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2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" dur="2000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2000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2000" fill="hold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2000" fill="hold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Rectangle 5"/>
          <p:cNvSpPr/>
          <p:nvPr/>
        </p:nvSpPr>
        <p:spPr>
          <a:xfrm>
            <a:off x="611280" y="2421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ANISO-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Inégal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Carré corné 6"/>
          <p:cNvSpPr/>
          <p:nvPr/>
        </p:nvSpPr>
        <p:spPr>
          <a:xfrm>
            <a:off x="826920" y="3033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Anisocytose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Rectangle 7"/>
          <p:cNvSpPr/>
          <p:nvPr/>
        </p:nvSpPr>
        <p:spPr>
          <a:xfrm>
            <a:off x="3635280" y="2421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BRACHY-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Court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Carré corné 8"/>
          <p:cNvSpPr/>
          <p:nvPr/>
        </p:nvSpPr>
        <p:spPr>
          <a:xfrm>
            <a:off x="3851280" y="3033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Brachypnée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Rectangle 9"/>
          <p:cNvSpPr/>
          <p:nvPr/>
        </p:nvSpPr>
        <p:spPr>
          <a:xfrm>
            <a:off x="6443640" y="2421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DOLICHO-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Long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Carré corné 10"/>
          <p:cNvSpPr/>
          <p:nvPr/>
        </p:nvSpPr>
        <p:spPr>
          <a:xfrm>
            <a:off x="6659640" y="3033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Dolichocéphale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Rectangle 13"/>
          <p:cNvSpPr/>
          <p:nvPr/>
        </p:nvSpPr>
        <p:spPr>
          <a:xfrm>
            <a:off x="611640" y="3753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HÉTÉRO-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Différent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Carré corné 14"/>
          <p:cNvSpPr/>
          <p:nvPr/>
        </p:nvSpPr>
        <p:spPr>
          <a:xfrm>
            <a:off x="826920" y="4365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Hétérosexuel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Rectangle 15"/>
          <p:cNvSpPr/>
          <p:nvPr/>
        </p:nvSpPr>
        <p:spPr>
          <a:xfrm>
            <a:off x="3635280" y="3753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HOMÉO- / HOMO-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Semblable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Carré corné 16"/>
          <p:cNvSpPr/>
          <p:nvPr/>
        </p:nvSpPr>
        <p:spPr>
          <a:xfrm>
            <a:off x="3852000" y="4365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Homéopathie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Homosexuel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Rectangle 17"/>
          <p:cNvSpPr/>
          <p:nvPr/>
        </p:nvSpPr>
        <p:spPr>
          <a:xfrm>
            <a:off x="6443640" y="3753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MACRO- / MÉGA-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Grand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Carré corné 18"/>
          <p:cNvSpPr/>
          <p:nvPr/>
        </p:nvSpPr>
        <p:spPr>
          <a:xfrm>
            <a:off x="6659640" y="4365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Macrophage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Méga-oesophage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Rectangle 1"/>
          <p:cNvSpPr/>
          <p:nvPr/>
        </p:nvSpPr>
        <p:spPr>
          <a:xfrm>
            <a:off x="611640" y="1765440"/>
            <a:ext cx="3600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rgbClr val="92d050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Préfixes marquant la morphologie 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Rectangle 21"/>
          <p:cNvSpPr/>
          <p:nvPr/>
        </p:nvSpPr>
        <p:spPr>
          <a:xfrm>
            <a:off x="611640" y="519336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MICRO-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Petit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Carré corné 22"/>
          <p:cNvSpPr/>
          <p:nvPr/>
        </p:nvSpPr>
        <p:spPr>
          <a:xfrm>
            <a:off x="827640" y="5805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Microcosme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Rectangle 23"/>
          <p:cNvSpPr/>
          <p:nvPr/>
        </p:nvSpPr>
        <p:spPr>
          <a:xfrm>
            <a:off x="3636000" y="519336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ORTHO-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Droit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Carré corné 24"/>
          <p:cNvSpPr/>
          <p:nvPr/>
        </p:nvSpPr>
        <p:spPr>
          <a:xfrm>
            <a:off x="3851640" y="5805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Orthoptie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Orthographe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Rectangle 25"/>
          <p:cNvSpPr/>
          <p:nvPr/>
        </p:nvSpPr>
        <p:spPr>
          <a:xfrm>
            <a:off x="6516360" y="519336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 </a:t>
            </a: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PACHY-: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Epais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Carré corné 26"/>
          <p:cNvSpPr/>
          <p:nvPr/>
        </p:nvSpPr>
        <p:spPr>
          <a:xfrm>
            <a:off x="6732000" y="5805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Pachydermie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4" name="Groupe 19"/>
          <p:cNvGrpSpPr/>
          <p:nvPr/>
        </p:nvGrpSpPr>
        <p:grpSpPr>
          <a:xfrm>
            <a:off x="611640" y="188640"/>
            <a:ext cx="8136720" cy="1501560"/>
            <a:chOff x="611640" y="188640"/>
            <a:chExt cx="8136720" cy="1501560"/>
          </a:xfrm>
        </p:grpSpPr>
        <p:sp>
          <p:nvSpPr>
            <p:cNvPr id="765" name="Rectangle à coins arrondis 28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rgbClr val="b4de86"/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147627"/>
                  </a:solidFill>
                  <a:latin typeface="Arial Narrow"/>
                </a:rPr>
                <a:t>IV.1.- LES PRINCIPAUX PRÉFIXES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766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1027800" cy="150156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767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1"/>
          <p:cNvSpPr>
            <a:spLocks noGrp="1"/>
          </p:cNvSpPr>
          <p:nvPr>
            <p:ph type="dt" idx="88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 type="sldNum" idx="89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8F08D0-B47C-4F5D-B897-57700C324DC6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70" name="Image 33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3" dur="indefinite" restart="never" nodeType="tmRoot">
          <p:childTnLst>
            <p:seq>
              <p:cTn id="1814" dur="indefinite" nodeType="mainSeq">
                <p:childTnLst>
                  <p:par>
                    <p:cTn id="1815" fill="hold">
                      <p:stCondLst>
                        <p:cond delay="indefinite"/>
                      </p:stCondLst>
                      <p:childTnLst>
                        <p:par>
                          <p:cTn id="1816" fill="hold">
                            <p:stCondLst>
                              <p:cond delay="0"/>
                            </p:stCondLst>
                            <p:childTnLst>
                              <p:par>
                                <p:cTn id="18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9" dur="10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0" dur="10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1" fill="hold">
                      <p:stCondLst>
                        <p:cond delay="indefinite"/>
                      </p:stCondLst>
                      <p:childTnLst>
                        <p:par>
                          <p:cTn id="1822" fill="hold">
                            <p:stCondLst>
                              <p:cond delay="0"/>
                            </p:stCondLst>
                            <p:childTnLst>
                              <p:par>
                                <p:cTn id="18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25"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6" fill="hold">
                      <p:stCondLst>
                        <p:cond delay="indefinite"/>
                      </p:stCondLst>
                      <p:childTnLst>
                        <p:par>
                          <p:cTn id="1827" fill="hold">
                            <p:stCondLst>
                              <p:cond delay="0"/>
                            </p:stCondLst>
                            <p:childTnLst>
                              <p:par>
                                <p:cTn id="182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830"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1" fill="hold">
                      <p:stCondLst>
                        <p:cond delay="indefinite"/>
                      </p:stCondLst>
                      <p:childTnLst>
                        <p:par>
                          <p:cTn id="1832" fill="hold">
                            <p:stCondLst>
                              <p:cond delay="0"/>
                            </p:stCondLst>
                            <p:childTnLst>
                              <p:par>
                                <p:cTn id="183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835"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6" fill="hold">
                      <p:stCondLst>
                        <p:cond delay="indefinite"/>
                      </p:stCondLst>
                      <p:childTnLst>
                        <p:par>
                          <p:cTn id="1837" fill="hold">
                            <p:stCondLst>
                              <p:cond delay="0"/>
                            </p:stCondLst>
                            <p:childTnLst>
                              <p:par>
                                <p:cTn id="183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840"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1" fill="hold">
                      <p:stCondLst>
                        <p:cond delay="indefinite"/>
                      </p:stCondLst>
                      <p:childTnLst>
                        <p:par>
                          <p:cTn id="1842" fill="hold">
                            <p:stCondLst>
                              <p:cond delay="0"/>
                            </p:stCondLst>
                            <p:childTnLst>
                              <p:par>
                                <p:cTn id="184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845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6" fill="hold">
                      <p:stCondLst>
                        <p:cond delay="indefinite"/>
                      </p:stCondLst>
                      <p:childTnLst>
                        <p:par>
                          <p:cTn id="1847" fill="hold">
                            <p:stCondLst>
                              <p:cond delay="0"/>
                            </p:stCondLst>
                            <p:childTnLst>
                              <p:par>
                                <p:cTn id="184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850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1" fill="hold">
                      <p:stCondLst>
                        <p:cond delay="indefinite"/>
                      </p:stCondLst>
                      <p:childTnLst>
                        <p:par>
                          <p:cTn id="1852" fill="hold">
                            <p:stCondLst>
                              <p:cond delay="0"/>
                            </p:stCondLst>
                            <p:childTnLst>
                              <p:par>
                                <p:cTn id="185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855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6" fill="hold">
                      <p:stCondLst>
                        <p:cond delay="indefinite"/>
                      </p:stCondLst>
                      <p:childTnLst>
                        <p:par>
                          <p:cTn id="1857" fill="hold">
                            <p:stCondLst>
                              <p:cond delay="0"/>
                            </p:stCondLst>
                            <p:childTnLst>
                              <p:par>
                                <p:cTn id="185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860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1" fill="hold">
                      <p:stCondLst>
                        <p:cond delay="indefinite"/>
                      </p:stCondLst>
                      <p:childTnLst>
                        <p:par>
                          <p:cTn id="1862" fill="hold">
                            <p:stCondLst>
                              <p:cond delay="0"/>
                            </p:stCondLst>
                            <p:childTnLst>
                              <p:par>
                                <p:cTn id="186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865"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6" fill="hold">
                      <p:stCondLst>
                        <p:cond delay="indefinite"/>
                      </p:stCondLst>
                      <p:childTnLst>
                        <p:par>
                          <p:cTn id="1867" fill="hold">
                            <p:stCondLst>
                              <p:cond delay="0"/>
                            </p:stCondLst>
                            <p:childTnLst>
                              <p:par>
                                <p:cTn id="186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870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1" fill="hold">
                      <p:stCondLst>
                        <p:cond delay="indefinite"/>
                      </p:stCondLst>
                      <p:childTnLst>
                        <p:par>
                          <p:cTn id="1872" fill="hold">
                            <p:stCondLst>
                              <p:cond delay="0"/>
                            </p:stCondLst>
                            <p:childTnLst>
                              <p:par>
                                <p:cTn id="187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875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6" fill="hold">
                      <p:stCondLst>
                        <p:cond delay="indefinite"/>
                      </p:stCondLst>
                      <p:childTnLst>
                        <p:par>
                          <p:cTn id="1877" fill="hold">
                            <p:stCondLst>
                              <p:cond delay="0"/>
                            </p:stCondLst>
                            <p:childTnLst>
                              <p:par>
                                <p:cTn id="187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880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1" fill="hold">
                      <p:stCondLst>
                        <p:cond delay="indefinite"/>
                      </p:stCondLst>
                      <p:childTnLst>
                        <p:par>
                          <p:cTn id="1882" fill="hold">
                            <p:stCondLst>
                              <p:cond delay="0"/>
                            </p:stCondLst>
                            <p:childTnLst>
                              <p:par>
                                <p:cTn id="188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885"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6" fill="hold">
                      <p:stCondLst>
                        <p:cond delay="indefinite"/>
                      </p:stCondLst>
                      <p:childTnLst>
                        <p:par>
                          <p:cTn id="1887" fill="hold">
                            <p:stCondLst>
                              <p:cond delay="0"/>
                            </p:stCondLst>
                            <p:childTnLst>
                              <p:par>
                                <p:cTn id="188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890"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1" fill="hold">
                      <p:stCondLst>
                        <p:cond delay="indefinite"/>
                      </p:stCondLst>
                      <p:childTnLst>
                        <p:par>
                          <p:cTn id="1892" fill="hold">
                            <p:stCondLst>
                              <p:cond delay="0"/>
                            </p:stCondLst>
                            <p:childTnLst>
                              <p:par>
                                <p:cTn id="189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895"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6" fill="hold">
                      <p:stCondLst>
                        <p:cond delay="indefinite"/>
                      </p:stCondLst>
                      <p:childTnLst>
                        <p:par>
                          <p:cTn id="1897" fill="hold">
                            <p:stCondLst>
                              <p:cond delay="0"/>
                            </p:stCondLst>
                            <p:childTnLst>
                              <p:par>
                                <p:cTn id="189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900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1" fill="hold">
                      <p:stCondLst>
                        <p:cond delay="indefinite"/>
                      </p:stCondLst>
                      <p:childTnLst>
                        <p:par>
                          <p:cTn id="1902" fill="hold">
                            <p:stCondLst>
                              <p:cond delay="0"/>
                            </p:stCondLst>
                            <p:childTnLst>
                              <p:par>
                                <p:cTn id="190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905"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6" fill="hold">
                      <p:stCondLst>
                        <p:cond delay="indefinite"/>
                      </p:stCondLst>
                      <p:childTnLst>
                        <p:par>
                          <p:cTn id="1907" fill="hold">
                            <p:stCondLst>
                              <p:cond delay="0"/>
                            </p:stCondLst>
                            <p:childTnLst>
                              <p:par>
                                <p:cTn id="190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910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1" fill="hold">
                      <p:stCondLst>
                        <p:cond delay="indefinite"/>
                      </p:stCondLst>
                      <p:childTnLst>
                        <p:par>
                          <p:cTn id="1912" fill="hold">
                            <p:stCondLst>
                              <p:cond delay="0"/>
                            </p:stCondLst>
                            <p:childTnLst>
                              <p:par>
                                <p:cTn id="191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915"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Rectangle 5"/>
          <p:cNvSpPr/>
          <p:nvPr/>
        </p:nvSpPr>
        <p:spPr>
          <a:xfrm>
            <a:off x="611280" y="2349000"/>
            <a:ext cx="2088720" cy="647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AB-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Hors 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Carré corné 6"/>
          <p:cNvSpPr/>
          <p:nvPr/>
        </p:nvSpPr>
        <p:spPr>
          <a:xfrm>
            <a:off x="826920" y="2997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Abduction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Rectangle 7"/>
          <p:cNvSpPr/>
          <p:nvPr/>
        </p:nvSpPr>
        <p:spPr>
          <a:xfrm>
            <a:off x="3635280" y="2349000"/>
            <a:ext cx="2088720" cy="647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AD-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Prés de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Carré corné 8"/>
          <p:cNvSpPr/>
          <p:nvPr/>
        </p:nvSpPr>
        <p:spPr>
          <a:xfrm>
            <a:off x="3851280" y="2997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Adduction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Rectangle 9"/>
          <p:cNvSpPr/>
          <p:nvPr/>
        </p:nvSpPr>
        <p:spPr>
          <a:xfrm>
            <a:off x="6443640" y="2349000"/>
            <a:ext cx="2088720" cy="647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ACR(O)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 l’extrémité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Carré corné 10"/>
          <p:cNvSpPr/>
          <p:nvPr/>
        </p:nvSpPr>
        <p:spPr>
          <a:xfrm>
            <a:off x="6659640" y="2997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Acronyme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Acromégalie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Rectangle 13"/>
          <p:cNvSpPr/>
          <p:nvPr/>
        </p:nvSpPr>
        <p:spPr>
          <a:xfrm>
            <a:off x="611640" y="3933000"/>
            <a:ext cx="2088720" cy="647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ANTÉ-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Avant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Carré corné 14"/>
          <p:cNvSpPr/>
          <p:nvPr/>
        </p:nvSpPr>
        <p:spPr>
          <a:xfrm>
            <a:off x="826920" y="4581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Anténatal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Rectangle 15"/>
          <p:cNvSpPr/>
          <p:nvPr/>
        </p:nvSpPr>
        <p:spPr>
          <a:xfrm>
            <a:off x="3564000" y="3933000"/>
            <a:ext cx="2088720" cy="647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ANTI-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Contre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Carré corné 16"/>
          <p:cNvSpPr/>
          <p:nvPr/>
        </p:nvSpPr>
        <p:spPr>
          <a:xfrm>
            <a:off x="3851280" y="4581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Antibiotique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Rectangle 17"/>
          <p:cNvSpPr/>
          <p:nvPr/>
        </p:nvSpPr>
        <p:spPr>
          <a:xfrm>
            <a:off x="6443640" y="3933000"/>
            <a:ext cx="2088720" cy="647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ECT(O)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Hors 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Carré corné 18"/>
          <p:cNvSpPr/>
          <p:nvPr/>
        </p:nvSpPr>
        <p:spPr>
          <a:xfrm>
            <a:off x="6659640" y="4581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Ectopie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Rectangle 1"/>
          <p:cNvSpPr/>
          <p:nvPr/>
        </p:nvSpPr>
        <p:spPr>
          <a:xfrm>
            <a:off x="611640" y="1765440"/>
            <a:ext cx="2808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rgbClr val="92d050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Préfixes marquant le lieu 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Rectangle 21"/>
          <p:cNvSpPr/>
          <p:nvPr/>
        </p:nvSpPr>
        <p:spPr>
          <a:xfrm>
            <a:off x="611640" y="5445360"/>
            <a:ext cx="2088720" cy="647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END(O)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Dedans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Carré corné 22"/>
          <p:cNvSpPr/>
          <p:nvPr/>
        </p:nvSpPr>
        <p:spPr>
          <a:xfrm>
            <a:off x="827640" y="6093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Endoscopique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Rectangle 23"/>
          <p:cNvSpPr/>
          <p:nvPr/>
        </p:nvSpPr>
        <p:spPr>
          <a:xfrm>
            <a:off x="3636000" y="5445360"/>
            <a:ext cx="2088720" cy="647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ÉPI-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Dessus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Carré corné 24"/>
          <p:cNvSpPr/>
          <p:nvPr/>
        </p:nvSpPr>
        <p:spPr>
          <a:xfrm>
            <a:off x="3851640" y="6093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Epiderme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Rectangle 25"/>
          <p:cNvSpPr/>
          <p:nvPr/>
        </p:nvSpPr>
        <p:spPr>
          <a:xfrm>
            <a:off x="6516360" y="5445360"/>
            <a:ext cx="2088720" cy="647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 </a:t>
            </a: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EX(O)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En dehors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Carré corné 26"/>
          <p:cNvSpPr/>
          <p:nvPr/>
        </p:nvSpPr>
        <p:spPr>
          <a:xfrm>
            <a:off x="6732000" y="6093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Exophtalmie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0" name="Groupe 19"/>
          <p:cNvGrpSpPr/>
          <p:nvPr/>
        </p:nvGrpSpPr>
        <p:grpSpPr>
          <a:xfrm>
            <a:off x="611640" y="188640"/>
            <a:ext cx="8136720" cy="1501560"/>
            <a:chOff x="611640" y="188640"/>
            <a:chExt cx="8136720" cy="1501560"/>
          </a:xfrm>
        </p:grpSpPr>
        <p:sp>
          <p:nvSpPr>
            <p:cNvPr id="791" name="Rectangle à coins arrondis 28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rgbClr val="b4de86"/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147627"/>
                  </a:solidFill>
                  <a:latin typeface="Arial Narrow"/>
                </a:rPr>
                <a:t>IV.1.- LES PRINCIPAUX PRÉFIXES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792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1027800" cy="150156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793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1"/>
          <p:cNvSpPr>
            <a:spLocks noGrp="1"/>
          </p:cNvSpPr>
          <p:nvPr>
            <p:ph type="dt" idx="90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 type="sldNum" idx="91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EAF36E-C0CE-43A7-BCAE-41E03AECF116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96" name="Image 33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6" dur="indefinite" restart="never" nodeType="tmRoot">
          <p:childTnLst>
            <p:seq>
              <p:cTn id="1917" dur="indefinite" nodeType="mainSeq">
                <p:childTnLst>
                  <p:par>
                    <p:cTn id="1918" fill="hold">
                      <p:stCondLst>
                        <p:cond delay="indefinite"/>
                      </p:stCondLst>
                      <p:childTnLst>
                        <p:par>
                          <p:cTn id="1919" fill="hold">
                            <p:stCondLst>
                              <p:cond delay="0"/>
                            </p:stCondLst>
                            <p:childTnLst>
                              <p:par>
                                <p:cTn id="192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2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3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4" fill="hold">
                      <p:stCondLst>
                        <p:cond delay="indefinite"/>
                      </p:stCondLst>
                      <p:childTnLst>
                        <p:par>
                          <p:cTn id="1925" fill="hold">
                            <p:stCondLst>
                              <p:cond delay="0"/>
                            </p:stCondLst>
                            <p:childTnLst>
                              <p:par>
                                <p:cTn id="192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28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9" fill="hold">
                      <p:stCondLst>
                        <p:cond delay="indefinite"/>
                      </p:stCondLst>
                      <p:childTnLst>
                        <p:par>
                          <p:cTn id="1930" fill="hold">
                            <p:stCondLst>
                              <p:cond delay="0"/>
                            </p:stCondLst>
                            <p:childTnLst>
                              <p:par>
                                <p:cTn id="193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933"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4" fill="hold">
                      <p:stCondLst>
                        <p:cond delay="indefinite"/>
                      </p:stCondLst>
                      <p:childTnLst>
                        <p:par>
                          <p:cTn id="1935" fill="hold">
                            <p:stCondLst>
                              <p:cond delay="0"/>
                            </p:stCondLst>
                            <p:childTnLst>
                              <p:par>
                                <p:cTn id="193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938"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9" fill="hold">
                      <p:stCondLst>
                        <p:cond delay="indefinite"/>
                      </p:stCondLst>
                      <p:childTnLst>
                        <p:par>
                          <p:cTn id="1940" fill="hold">
                            <p:stCondLst>
                              <p:cond delay="0"/>
                            </p:stCondLst>
                            <p:childTnLst>
                              <p:par>
                                <p:cTn id="194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943"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4" fill="hold">
                      <p:stCondLst>
                        <p:cond delay="indefinite"/>
                      </p:stCondLst>
                      <p:childTnLst>
                        <p:par>
                          <p:cTn id="1945" fill="hold">
                            <p:stCondLst>
                              <p:cond delay="0"/>
                            </p:stCondLst>
                            <p:childTnLst>
                              <p:par>
                                <p:cTn id="194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948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9" fill="hold">
                      <p:stCondLst>
                        <p:cond delay="indefinite"/>
                      </p:stCondLst>
                      <p:childTnLst>
                        <p:par>
                          <p:cTn id="1950" fill="hold">
                            <p:stCondLst>
                              <p:cond delay="0"/>
                            </p:stCondLst>
                            <p:childTnLst>
                              <p:par>
                                <p:cTn id="195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953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4" fill="hold">
                      <p:stCondLst>
                        <p:cond delay="indefinite"/>
                      </p:stCondLst>
                      <p:childTnLst>
                        <p:par>
                          <p:cTn id="1955" fill="hold">
                            <p:stCondLst>
                              <p:cond delay="0"/>
                            </p:stCondLst>
                            <p:childTnLst>
                              <p:par>
                                <p:cTn id="195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958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9" fill="hold">
                      <p:stCondLst>
                        <p:cond delay="indefinite"/>
                      </p:stCondLst>
                      <p:childTnLst>
                        <p:par>
                          <p:cTn id="1960" fill="hold">
                            <p:stCondLst>
                              <p:cond delay="0"/>
                            </p:stCondLst>
                            <p:childTnLst>
                              <p:par>
                                <p:cTn id="196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963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4" fill="hold">
                      <p:stCondLst>
                        <p:cond delay="indefinite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968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9" fill="hold">
                      <p:stCondLst>
                        <p:cond delay="indefinite"/>
                      </p:stCondLst>
                      <p:childTnLst>
                        <p:par>
                          <p:cTn id="1970" fill="hold">
                            <p:stCondLst>
                              <p:cond delay="0"/>
                            </p:stCondLst>
                            <p:childTnLst>
                              <p:par>
                                <p:cTn id="197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973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4" fill="hold">
                      <p:stCondLst>
                        <p:cond delay="indefinite"/>
                      </p:stCondLst>
                      <p:childTnLst>
                        <p:par>
                          <p:cTn id="1975" fill="hold">
                            <p:stCondLst>
                              <p:cond delay="0"/>
                            </p:stCondLst>
                            <p:childTnLst>
                              <p:par>
                                <p:cTn id="197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978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9" fill="hold">
                      <p:stCondLst>
                        <p:cond delay="indefinite"/>
                      </p:stCondLst>
                      <p:childTnLst>
                        <p:par>
                          <p:cTn id="1980" fill="hold">
                            <p:stCondLst>
                              <p:cond delay="0"/>
                            </p:stCondLst>
                            <p:childTnLst>
                              <p:par>
                                <p:cTn id="198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983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4" fill="hold">
                      <p:stCondLst>
                        <p:cond delay="indefinite"/>
                      </p:stCondLst>
                      <p:childTnLst>
                        <p:par>
                          <p:cTn id="1985" fill="hold">
                            <p:stCondLst>
                              <p:cond delay="0"/>
                            </p:stCondLst>
                            <p:childTnLst>
                              <p:par>
                                <p:cTn id="198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988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9" fill="hold">
                      <p:stCondLst>
                        <p:cond delay="indefinite"/>
                      </p:stCondLst>
                      <p:childTnLst>
                        <p:par>
                          <p:cTn id="1990" fill="hold">
                            <p:stCondLst>
                              <p:cond delay="0"/>
                            </p:stCondLst>
                            <p:childTnLst>
                              <p:par>
                                <p:cTn id="199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993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4" fill="hold">
                      <p:stCondLst>
                        <p:cond delay="indefinite"/>
                      </p:stCondLst>
                      <p:childTnLst>
                        <p:par>
                          <p:cTn id="1995" fill="hold">
                            <p:stCondLst>
                              <p:cond delay="0"/>
                            </p:stCondLst>
                            <p:childTnLst>
                              <p:par>
                                <p:cTn id="199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998"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9" fill="hold">
                      <p:stCondLst>
                        <p:cond delay="indefinite"/>
                      </p:stCondLst>
                      <p:childTnLst>
                        <p:par>
                          <p:cTn id="2000" fill="hold">
                            <p:stCondLst>
                              <p:cond delay="0"/>
                            </p:stCondLst>
                            <p:childTnLst>
                              <p:par>
                                <p:cTn id="200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003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4" fill="hold">
                      <p:stCondLst>
                        <p:cond delay="indefinite"/>
                      </p:stCondLst>
                      <p:childTnLst>
                        <p:par>
                          <p:cTn id="2005" fill="hold">
                            <p:stCondLst>
                              <p:cond delay="0"/>
                            </p:stCondLst>
                            <p:childTnLst>
                              <p:par>
                                <p:cTn id="200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008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9" fill="hold">
                      <p:stCondLst>
                        <p:cond delay="indefinite"/>
                      </p:stCondLst>
                      <p:childTnLst>
                        <p:par>
                          <p:cTn id="2010" fill="hold">
                            <p:stCondLst>
                              <p:cond delay="0"/>
                            </p:stCondLst>
                            <p:childTnLst>
                              <p:par>
                                <p:cTn id="201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013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4" fill="hold">
                      <p:stCondLst>
                        <p:cond delay="indefinite"/>
                      </p:stCondLst>
                      <p:childTnLst>
                        <p:par>
                          <p:cTn id="2015" fill="hold">
                            <p:stCondLst>
                              <p:cond delay="0"/>
                            </p:stCondLst>
                            <p:childTnLst>
                              <p:par>
                                <p:cTn id="201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018"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Rectangle 5"/>
          <p:cNvSpPr/>
          <p:nvPr/>
        </p:nvSpPr>
        <p:spPr>
          <a:xfrm>
            <a:off x="611280" y="1989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EXTRA-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Hors 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Carré corné 6"/>
          <p:cNvSpPr/>
          <p:nvPr/>
        </p:nvSpPr>
        <p:spPr>
          <a:xfrm>
            <a:off x="826920" y="278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Extrasystole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Rectangle 7"/>
          <p:cNvSpPr/>
          <p:nvPr/>
        </p:nvSpPr>
        <p:spPr>
          <a:xfrm>
            <a:off x="3635280" y="1989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HYPO- / INFRA-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Dessous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Carré corné 8"/>
          <p:cNvSpPr/>
          <p:nvPr/>
        </p:nvSpPr>
        <p:spPr>
          <a:xfrm>
            <a:off x="3851280" y="278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Hypogastre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Infraduction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Rectangle 9"/>
          <p:cNvSpPr/>
          <p:nvPr/>
        </p:nvSpPr>
        <p:spPr>
          <a:xfrm>
            <a:off x="6443640" y="1989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INTER-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Entre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Carré corné 10"/>
          <p:cNvSpPr/>
          <p:nvPr/>
        </p:nvSpPr>
        <p:spPr>
          <a:xfrm>
            <a:off x="6659640" y="278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Intercostal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Rectangle 13"/>
          <p:cNvSpPr/>
          <p:nvPr/>
        </p:nvSpPr>
        <p:spPr>
          <a:xfrm>
            <a:off x="611640" y="3573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INTRA-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Dans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Carré corné 14"/>
          <p:cNvSpPr/>
          <p:nvPr/>
        </p:nvSpPr>
        <p:spPr>
          <a:xfrm>
            <a:off x="827640" y="436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Intradermique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Rectangle 15"/>
          <p:cNvSpPr/>
          <p:nvPr/>
        </p:nvSpPr>
        <p:spPr>
          <a:xfrm>
            <a:off x="3635280" y="3573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MÉDIA-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Milieu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Carré corné 16"/>
          <p:cNvSpPr/>
          <p:nvPr/>
        </p:nvSpPr>
        <p:spPr>
          <a:xfrm>
            <a:off x="3851280" y="436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Médiastin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Rectangle 17"/>
          <p:cNvSpPr/>
          <p:nvPr/>
        </p:nvSpPr>
        <p:spPr>
          <a:xfrm>
            <a:off x="6443640" y="3573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PARA-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 côté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Carré corné 18"/>
          <p:cNvSpPr/>
          <p:nvPr/>
        </p:nvSpPr>
        <p:spPr>
          <a:xfrm>
            <a:off x="6659640" y="436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Parentérale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Rectangle 1"/>
          <p:cNvSpPr/>
          <p:nvPr/>
        </p:nvSpPr>
        <p:spPr>
          <a:xfrm>
            <a:off x="1691640" y="1429920"/>
            <a:ext cx="2808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rgbClr val="92d050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Préfixes marquant le lieu 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Rectangle 21"/>
          <p:cNvSpPr/>
          <p:nvPr/>
        </p:nvSpPr>
        <p:spPr>
          <a:xfrm>
            <a:off x="611640" y="508536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PER-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 travers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Carré corné 22"/>
          <p:cNvSpPr/>
          <p:nvPr/>
        </p:nvSpPr>
        <p:spPr>
          <a:xfrm>
            <a:off x="827640" y="5877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Percutané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Rectangle 23"/>
          <p:cNvSpPr/>
          <p:nvPr/>
        </p:nvSpPr>
        <p:spPr>
          <a:xfrm>
            <a:off x="3636000" y="508536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PÉRI-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Autour 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Carré corné 24"/>
          <p:cNvSpPr/>
          <p:nvPr/>
        </p:nvSpPr>
        <p:spPr>
          <a:xfrm>
            <a:off x="3851640" y="5877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Péricarde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Rectangle 25"/>
          <p:cNvSpPr/>
          <p:nvPr/>
        </p:nvSpPr>
        <p:spPr>
          <a:xfrm>
            <a:off x="6516360" y="508536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POST-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Après, derrière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Carré corné 26"/>
          <p:cNvSpPr/>
          <p:nvPr/>
        </p:nvSpPr>
        <p:spPr>
          <a:xfrm>
            <a:off x="6732000" y="5877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Post-prandial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6" name="Groupe 19"/>
          <p:cNvGrpSpPr/>
          <p:nvPr/>
        </p:nvGrpSpPr>
        <p:grpSpPr>
          <a:xfrm>
            <a:off x="611640" y="188640"/>
            <a:ext cx="8136720" cy="1501560"/>
            <a:chOff x="611640" y="188640"/>
            <a:chExt cx="8136720" cy="1501560"/>
          </a:xfrm>
        </p:grpSpPr>
        <p:sp>
          <p:nvSpPr>
            <p:cNvPr id="817" name="Rectangle à coins arrondis 28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rgbClr val="b4de86"/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147627"/>
                  </a:solidFill>
                  <a:latin typeface="Arial Narrow"/>
                </a:rPr>
                <a:t>IV.1.- LES PRINCIPAUX PRÉFIXES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18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1027800" cy="150156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819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1"/>
          <p:cNvSpPr>
            <a:spLocks noGrp="1"/>
          </p:cNvSpPr>
          <p:nvPr>
            <p:ph type="dt" idx="92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sldNum" idx="93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B23A0B-1521-4580-B43F-CC1585A78FD4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22" name="Image 33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9" dur="indefinite" restart="never" nodeType="tmRoot">
          <p:childTnLst>
            <p:seq>
              <p:cTn id="2020" dur="indefinite" nodeType="mainSeq">
                <p:childTnLst>
                  <p:par>
                    <p:cTn id="2021" fill="hold">
                      <p:stCondLst>
                        <p:cond delay="indefinite"/>
                      </p:stCondLst>
                      <p:childTnLst>
                        <p:par>
                          <p:cTn id="2022" fill="hold">
                            <p:stCondLst>
                              <p:cond delay="0"/>
                            </p:stCondLst>
                            <p:childTnLst>
                              <p:par>
                                <p:cTn id="20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5" dur="1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6" dur="1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7" fill="hold">
                      <p:stCondLst>
                        <p:cond delay="indefinite"/>
                      </p:stCondLst>
                      <p:childTnLst>
                        <p:par>
                          <p:cTn id="2028" fill="hold">
                            <p:stCondLst>
                              <p:cond delay="0"/>
                            </p:stCondLst>
                            <p:childTnLst>
                              <p:par>
                                <p:cTn id="202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31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2" fill="hold">
                      <p:stCondLst>
                        <p:cond delay="indefinite"/>
                      </p:stCondLst>
                      <p:childTnLst>
                        <p:par>
                          <p:cTn id="2033" fill="hold">
                            <p:stCondLst>
                              <p:cond delay="0"/>
                            </p:stCondLst>
                            <p:childTnLst>
                              <p:par>
                                <p:cTn id="203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036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7" fill="hold">
                      <p:stCondLst>
                        <p:cond delay="indefinite"/>
                      </p:stCondLst>
                      <p:childTnLst>
                        <p:par>
                          <p:cTn id="2038" fill="hold">
                            <p:stCondLst>
                              <p:cond delay="0"/>
                            </p:stCondLst>
                            <p:childTnLst>
                              <p:par>
                                <p:cTn id="203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041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2" fill="hold">
                      <p:stCondLst>
                        <p:cond delay="indefinite"/>
                      </p:stCondLst>
                      <p:childTnLst>
                        <p:par>
                          <p:cTn id="2043" fill="hold">
                            <p:stCondLst>
                              <p:cond delay="0"/>
                            </p:stCondLst>
                            <p:childTnLst>
                              <p:par>
                                <p:cTn id="204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046"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7" fill="hold">
                      <p:stCondLst>
                        <p:cond delay="indefinite"/>
                      </p:stCondLst>
                      <p:childTnLst>
                        <p:par>
                          <p:cTn id="2048" fill="hold">
                            <p:stCondLst>
                              <p:cond delay="0"/>
                            </p:stCondLst>
                            <p:childTnLst>
                              <p:par>
                                <p:cTn id="204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051"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2" fill="hold">
                      <p:stCondLst>
                        <p:cond delay="indefinite"/>
                      </p:stCondLst>
                      <p:childTnLst>
                        <p:par>
                          <p:cTn id="2053" fill="hold">
                            <p:stCondLst>
                              <p:cond delay="0"/>
                            </p:stCondLst>
                            <p:childTnLst>
                              <p:par>
                                <p:cTn id="205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056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7" fill="hold">
                      <p:stCondLst>
                        <p:cond delay="indefinite"/>
                      </p:stCondLst>
                      <p:childTnLst>
                        <p:par>
                          <p:cTn id="2058" fill="hold">
                            <p:stCondLst>
                              <p:cond delay="0"/>
                            </p:stCondLst>
                            <p:childTnLst>
                              <p:par>
                                <p:cTn id="205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061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2" fill="hold">
                      <p:stCondLst>
                        <p:cond delay="indefinite"/>
                      </p:stCondLst>
                      <p:childTnLst>
                        <p:par>
                          <p:cTn id="2063" fill="hold">
                            <p:stCondLst>
                              <p:cond delay="0"/>
                            </p:stCondLst>
                            <p:childTnLst>
                              <p:par>
                                <p:cTn id="206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066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7" fill="hold">
                      <p:stCondLst>
                        <p:cond delay="indefinite"/>
                      </p:stCondLst>
                      <p:childTnLst>
                        <p:par>
                          <p:cTn id="2068" fill="hold">
                            <p:stCondLst>
                              <p:cond delay="0"/>
                            </p:stCondLst>
                            <p:childTnLst>
                              <p:par>
                                <p:cTn id="206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071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2" fill="hold">
                      <p:stCondLst>
                        <p:cond delay="indefinite"/>
                      </p:stCondLst>
                      <p:childTnLst>
                        <p:par>
                          <p:cTn id="2073" fill="hold">
                            <p:stCondLst>
                              <p:cond delay="0"/>
                            </p:stCondLst>
                            <p:childTnLst>
                              <p:par>
                                <p:cTn id="207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076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7" fill="hold">
                      <p:stCondLst>
                        <p:cond delay="indefinite"/>
                      </p:stCondLst>
                      <p:childTnLst>
                        <p:par>
                          <p:cTn id="2078" fill="hold">
                            <p:stCondLst>
                              <p:cond delay="0"/>
                            </p:stCondLst>
                            <p:childTnLst>
                              <p:par>
                                <p:cTn id="207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081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2" fill="hold">
                      <p:stCondLst>
                        <p:cond delay="indefinite"/>
                      </p:stCondLst>
                      <p:childTnLst>
                        <p:par>
                          <p:cTn id="2083" fill="hold">
                            <p:stCondLst>
                              <p:cond delay="0"/>
                            </p:stCondLst>
                            <p:childTnLst>
                              <p:par>
                                <p:cTn id="208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086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7" fill="hold">
                      <p:stCondLst>
                        <p:cond delay="indefinite"/>
                      </p:stCondLst>
                      <p:childTnLst>
                        <p:par>
                          <p:cTn id="2088" fill="hold">
                            <p:stCondLst>
                              <p:cond delay="0"/>
                            </p:stCondLst>
                            <p:childTnLst>
                              <p:par>
                                <p:cTn id="208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091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2" fill="hold">
                      <p:stCondLst>
                        <p:cond delay="indefinite"/>
                      </p:stCondLst>
                      <p:childTnLst>
                        <p:par>
                          <p:cTn id="2093" fill="hold">
                            <p:stCondLst>
                              <p:cond delay="0"/>
                            </p:stCondLst>
                            <p:childTnLst>
                              <p:par>
                                <p:cTn id="209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096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7" fill="hold">
                      <p:stCondLst>
                        <p:cond delay="indefinite"/>
                      </p:stCondLst>
                      <p:childTnLst>
                        <p:par>
                          <p:cTn id="2098" fill="hold">
                            <p:stCondLst>
                              <p:cond delay="0"/>
                            </p:stCondLst>
                            <p:childTnLst>
                              <p:par>
                                <p:cTn id="209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101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2" fill="hold">
                      <p:stCondLst>
                        <p:cond delay="indefinite"/>
                      </p:stCondLst>
                      <p:childTnLst>
                        <p:par>
                          <p:cTn id="2103" fill="hold">
                            <p:stCondLst>
                              <p:cond delay="0"/>
                            </p:stCondLst>
                            <p:childTnLst>
                              <p:par>
                                <p:cTn id="210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106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7" fill="hold">
                      <p:stCondLst>
                        <p:cond delay="indefinite"/>
                      </p:stCondLst>
                      <p:childTnLst>
                        <p:par>
                          <p:cTn id="2108" fill="hold">
                            <p:stCondLst>
                              <p:cond delay="0"/>
                            </p:stCondLst>
                            <p:childTnLst>
                              <p:par>
                                <p:cTn id="210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111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2" fill="hold">
                      <p:stCondLst>
                        <p:cond delay="indefinite"/>
                      </p:stCondLst>
                      <p:childTnLst>
                        <p:par>
                          <p:cTn id="2113" fill="hold">
                            <p:stCondLst>
                              <p:cond delay="0"/>
                            </p:stCondLst>
                            <p:childTnLst>
                              <p:par>
                                <p:cTn id="2114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116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7" fill="hold">
                      <p:stCondLst>
                        <p:cond delay="indefinite"/>
                      </p:stCondLst>
                      <p:childTnLst>
                        <p:par>
                          <p:cTn id="2118" fill="hold">
                            <p:stCondLst>
                              <p:cond delay="0"/>
                            </p:stCondLst>
                            <p:childTnLst>
                              <p:par>
                                <p:cTn id="2119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121"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Rectangle 5"/>
          <p:cNvSpPr/>
          <p:nvPr/>
        </p:nvSpPr>
        <p:spPr>
          <a:xfrm>
            <a:off x="611280" y="2817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PRÉ-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Avant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Carré corné 6"/>
          <p:cNvSpPr/>
          <p:nvPr/>
        </p:nvSpPr>
        <p:spPr>
          <a:xfrm>
            <a:off x="826920" y="3609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Préopératoire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Prémenstruel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Rectangle 7"/>
          <p:cNvSpPr/>
          <p:nvPr/>
        </p:nvSpPr>
        <p:spPr>
          <a:xfrm>
            <a:off x="3635280" y="2817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PRO-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Devant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Carré corné 8"/>
          <p:cNvSpPr/>
          <p:nvPr/>
        </p:nvSpPr>
        <p:spPr>
          <a:xfrm>
            <a:off x="3851280" y="3609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Prognathisme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Rectangle 9"/>
          <p:cNvSpPr/>
          <p:nvPr/>
        </p:nvSpPr>
        <p:spPr>
          <a:xfrm>
            <a:off x="6443640" y="2817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RÉTRO-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Derrière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Carré corné 10"/>
          <p:cNvSpPr/>
          <p:nvPr/>
        </p:nvSpPr>
        <p:spPr>
          <a:xfrm>
            <a:off x="6659640" y="3609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Rétrocolis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Rectangle 13"/>
          <p:cNvSpPr/>
          <p:nvPr/>
        </p:nvSpPr>
        <p:spPr>
          <a:xfrm>
            <a:off x="611640" y="4401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SUB-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Dessous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Carré corné 14"/>
          <p:cNvSpPr/>
          <p:nvPr/>
        </p:nvSpPr>
        <p:spPr>
          <a:xfrm>
            <a:off x="827640" y="5193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Subaiguë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Rectangle 15"/>
          <p:cNvSpPr/>
          <p:nvPr/>
        </p:nvSpPr>
        <p:spPr>
          <a:xfrm>
            <a:off x="3635280" y="440136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SUS-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Dessus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Carré corné 16"/>
          <p:cNvSpPr/>
          <p:nvPr/>
        </p:nvSpPr>
        <p:spPr>
          <a:xfrm>
            <a:off x="3851280" y="5193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Sus-ombilical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Rectangle 17"/>
          <p:cNvSpPr/>
          <p:nvPr/>
        </p:nvSpPr>
        <p:spPr>
          <a:xfrm>
            <a:off x="6443640" y="440136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TRANS-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 travers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Carré corné 18"/>
          <p:cNvSpPr/>
          <p:nvPr/>
        </p:nvSpPr>
        <p:spPr>
          <a:xfrm>
            <a:off x="6659640" y="5193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Transcutané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Rectangle 1"/>
          <p:cNvSpPr/>
          <p:nvPr/>
        </p:nvSpPr>
        <p:spPr>
          <a:xfrm>
            <a:off x="611640" y="1909440"/>
            <a:ext cx="2808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rgbClr val="92d050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Préfixes marquant le lieu 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6" name="Groupe 19"/>
          <p:cNvGrpSpPr/>
          <p:nvPr/>
        </p:nvGrpSpPr>
        <p:grpSpPr>
          <a:xfrm>
            <a:off x="611640" y="188640"/>
            <a:ext cx="8136720" cy="1501560"/>
            <a:chOff x="611640" y="188640"/>
            <a:chExt cx="8136720" cy="1501560"/>
          </a:xfrm>
        </p:grpSpPr>
        <p:sp>
          <p:nvSpPr>
            <p:cNvPr id="837" name="Rectangle à coins arrondis 28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rgbClr val="b4de86"/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147627"/>
                  </a:solidFill>
                  <a:latin typeface="Arial Narrow"/>
                </a:rPr>
                <a:t>IV.1.- LES PRINCIPAUX PRÉFIXES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38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1027800" cy="150156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839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1"/>
          <p:cNvSpPr>
            <a:spLocks noGrp="1"/>
          </p:cNvSpPr>
          <p:nvPr>
            <p:ph type="dt" idx="94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sldNum" idx="95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8777624-A38B-4F57-9FFF-78C3DFCF7897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42" name="Image 23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22" dur="indefinite" restart="never" nodeType="tmRoot">
          <p:childTnLst>
            <p:seq>
              <p:cTn id="2123" dur="indefinite" nodeType="mainSeq">
                <p:childTnLst>
                  <p:par>
                    <p:cTn id="2124" fill="hold">
                      <p:stCondLst>
                        <p:cond delay="indefinite"/>
                      </p:stCondLst>
                      <p:childTnLst>
                        <p:par>
                          <p:cTn id="2125" fill="hold">
                            <p:stCondLst>
                              <p:cond delay="0"/>
                            </p:stCondLst>
                            <p:childTnLst>
                              <p:par>
                                <p:cTn id="21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8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9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0" fill="hold">
                      <p:stCondLst>
                        <p:cond delay="indefinite"/>
                      </p:stCondLst>
                      <p:childTnLst>
                        <p:par>
                          <p:cTn id="2131" fill="hold">
                            <p:stCondLst>
                              <p:cond delay="0"/>
                            </p:stCondLst>
                            <p:childTnLst>
                              <p:par>
                                <p:cTn id="213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34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5" fill="hold">
                      <p:stCondLst>
                        <p:cond delay="indefinite"/>
                      </p:stCondLst>
                      <p:childTnLst>
                        <p:par>
                          <p:cTn id="2136" fill="hold">
                            <p:stCondLst>
                              <p:cond delay="0"/>
                            </p:stCondLst>
                            <p:childTnLst>
                              <p:par>
                                <p:cTn id="2137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139"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0" fill="hold">
                      <p:stCondLst>
                        <p:cond delay="indefinite"/>
                      </p:stCondLst>
                      <p:childTnLst>
                        <p:par>
                          <p:cTn id="2141" fill="hold">
                            <p:stCondLst>
                              <p:cond delay="0"/>
                            </p:stCondLst>
                            <p:childTnLst>
                              <p:par>
                                <p:cTn id="2142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144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5" fill="hold">
                      <p:stCondLst>
                        <p:cond delay="indefinite"/>
                      </p:stCondLst>
                      <p:childTnLst>
                        <p:par>
                          <p:cTn id="2146" fill="hold">
                            <p:stCondLst>
                              <p:cond delay="0"/>
                            </p:stCondLst>
                            <p:childTnLst>
                              <p:par>
                                <p:cTn id="2147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149"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0" fill="hold">
                      <p:stCondLst>
                        <p:cond delay="indefinite"/>
                      </p:stCondLst>
                      <p:childTnLst>
                        <p:par>
                          <p:cTn id="2151" fill="hold">
                            <p:stCondLst>
                              <p:cond delay="0"/>
                            </p:stCondLst>
                            <p:childTnLst>
                              <p:par>
                                <p:cTn id="2152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154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5" fill="hold">
                      <p:stCondLst>
                        <p:cond delay="indefinite"/>
                      </p:stCondLst>
                      <p:childTnLst>
                        <p:par>
                          <p:cTn id="2156" fill="hold">
                            <p:stCondLst>
                              <p:cond delay="0"/>
                            </p:stCondLst>
                            <p:childTnLst>
                              <p:par>
                                <p:cTn id="2157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159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0" fill="hold">
                      <p:stCondLst>
                        <p:cond delay="indefinite"/>
                      </p:stCondLst>
                      <p:childTnLst>
                        <p:par>
                          <p:cTn id="2161" fill="hold">
                            <p:stCondLst>
                              <p:cond delay="0"/>
                            </p:stCondLst>
                            <p:childTnLst>
                              <p:par>
                                <p:cTn id="2162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164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5" fill="hold">
                      <p:stCondLst>
                        <p:cond delay="indefinite"/>
                      </p:stCondLst>
                      <p:childTnLst>
                        <p:par>
                          <p:cTn id="2166" fill="hold">
                            <p:stCondLst>
                              <p:cond delay="0"/>
                            </p:stCondLst>
                            <p:childTnLst>
                              <p:par>
                                <p:cTn id="2167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169"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0" fill="hold">
                      <p:stCondLst>
                        <p:cond delay="indefinite"/>
                      </p:stCondLst>
                      <p:childTnLst>
                        <p:par>
                          <p:cTn id="2171" fill="hold">
                            <p:stCondLst>
                              <p:cond delay="0"/>
                            </p:stCondLst>
                            <p:childTnLst>
                              <p:par>
                                <p:cTn id="2172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174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5" fill="hold">
                      <p:stCondLst>
                        <p:cond delay="indefinite"/>
                      </p:stCondLst>
                      <p:childTnLst>
                        <p:par>
                          <p:cTn id="2176" fill="hold">
                            <p:stCondLst>
                              <p:cond delay="0"/>
                            </p:stCondLst>
                            <p:childTnLst>
                              <p:par>
                                <p:cTn id="2177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179"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0" fill="hold">
                      <p:stCondLst>
                        <p:cond delay="indefinite"/>
                      </p:stCondLst>
                      <p:childTnLst>
                        <p:par>
                          <p:cTn id="2181" fill="hold">
                            <p:stCondLst>
                              <p:cond delay="0"/>
                            </p:stCondLst>
                            <p:childTnLst>
                              <p:par>
                                <p:cTn id="2182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184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5" fill="hold">
                      <p:stCondLst>
                        <p:cond delay="indefinite"/>
                      </p:stCondLst>
                      <p:childTnLst>
                        <p:par>
                          <p:cTn id="2186" fill="hold">
                            <p:stCondLst>
                              <p:cond delay="0"/>
                            </p:stCondLst>
                            <p:childTnLst>
                              <p:par>
                                <p:cTn id="2187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189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0" fill="hold">
                      <p:stCondLst>
                        <p:cond delay="indefinite"/>
                      </p:stCondLst>
                      <p:childTnLst>
                        <p:par>
                          <p:cTn id="2191" fill="hold">
                            <p:stCondLst>
                              <p:cond delay="0"/>
                            </p:stCondLst>
                            <p:childTnLst>
                              <p:par>
                                <p:cTn id="2192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194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Rectangle 5"/>
          <p:cNvSpPr/>
          <p:nvPr/>
        </p:nvSpPr>
        <p:spPr>
          <a:xfrm>
            <a:off x="611280" y="1989000"/>
            <a:ext cx="216036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ANA-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En arrière,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de nouveau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Carré corné 6"/>
          <p:cNvSpPr/>
          <p:nvPr/>
        </p:nvSpPr>
        <p:spPr>
          <a:xfrm>
            <a:off x="826920" y="278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Anamnèse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Anatomie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Rectangle 7"/>
          <p:cNvSpPr/>
          <p:nvPr/>
        </p:nvSpPr>
        <p:spPr>
          <a:xfrm>
            <a:off x="3635280" y="1989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BRADY-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Lent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Carré corné 8"/>
          <p:cNvSpPr/>
          <p:nvPr/>
        </p:nvSpPr>
        <p:spPr>
          <a:xfrm>
            <a:off x="3851280" y="278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Bradypnée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Rectangle 9"/>
          <p:cNvSpPr/>
          <p:nvPr/>
        </p:nvSpPr>
        <p:spPr>
          <a:xfrm>
            <a:off x="6443640" y="1989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DES-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Manque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Carré corné 10"/>
          <p:cNvSpPr/>
          <p:nvPr/>
        </p:nvSpPr>
        <p:spPr>
          <a:xfrm>
            <a:off x="6659640" y="278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Déshydratation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Rectangle 13"/>
          <p:cNvSpPr/>
          <p:nvPr/>
        </p:nvSpPr>
        <p:spPr>
          <a:xfrm>
            <a:off x="611640" y="3573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DYS-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Difficulté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Carré corné 14"/>
          <p:cNvSpPr/>
          <p:nvPr/>
        </p:nvSpPr>
        <p:spPr>
          <a:xfrm>
            <a:off x="827640" y="436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Dysarthrie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Dyslexie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Rectangle 15"/>
          <p:cNvSpPr/>
          <p:nvPr/>
        </p:nvSpPr>
        <p:spPr>
          <a:xfrm>
            <a:off x="3635280" y="3573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EU-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Normal, bon, bien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Carré corné 16"/>
          <p:cNvSpPr/>
          <p:nvPr/>
        </p:nvSpPr>
        <p:spPr>
          <a:xfrm>
            <a:off x="3851280" y="436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Eutonie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Eupnée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Rectangle 17"/>
          <p:cNvSpPr/>
          <p:nvPr/>
        </p:nvSpPr>
        <p:spPr>
          <a:xfrm>
            <a:off x="6443640" y="3573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HYPER-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Beaucoup, excès, augmentation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Carré corné 18"/>
          <p:cNvSpPr/>
          <p:nvPr/>
        </p:nvSpPr>
        <p:spPr>
          <a:xfrm>
            <a:off x="6659640" y="436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Hyperkaliémie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Rectangle 1"/>
          <p:cNvSpPr/>
          <p:nvPr/>
        </p:nvSpPr>
        <p:spPr>
          <a:xfrm>
            <a:off x="1691640" y="1429920"/>
            <a:ext cx="4392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rgbClr val="92d050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Préfixes marquant le fonctionnement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Rectangle 21"/>
          <p:cNvSpPr/>
          <p:nvPr/>
        </p:nvSpPr>
        <p:spPr>
          <a:xfrm>
            <a:off x="611640" y="508536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HYPO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Insuffisant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Carré corné 22"/>
          <p:cNvSpPr/>
          <p:nvPr/>
        </p:nvSpPr>
        <p:spPr>
          <a:xfrm>
            <a:off x="827640" y="5877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Hypothermie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Rectangle 23"/>
          <p:cNvSpPr/>
          <p:nvPr/>
        </p:nvSpPr>
        <p:spPr>
          <a:xfrm>
            <a:off x="3636000" y="508536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POLY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Beaucoup, nombreux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Carré corné 24"/>
          <p:cNvSpPr/>
          <p:nvPr/>
        </p:nvSpPr>
        <p:spPr>
          <a:xfrm>
            <a:off x="3851640" y="5877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Polypnée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Rectangle 25"/>
          <p:cNvSpPr/>
          <p:nvPr/>
        </p:nvSpPr>
        <p:spPr>
          <a:xfrm>
            <a:off x="6516360" y="508536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TACHY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Rapide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Carré corné 26"/>
          <p:cNvSpPr/>
          <p:nvPr/>
        </p:nvSpPr>
        <p:spPr>
          <a:xfrm>
            <a:off x="6732000" y="5877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Tachycardie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62" name="Groupe 19"/>
          <p:cNvGrpSpPr/>
          <p:nvPr/>
        </p:nvGrpSpPr>
        <p:grpSpPr>
          <a:xfrm>
            <a:off x="611640" y="188640"/>
            <a:ext cx="8136720" cy="1501560"/>
            <a:chOff x="611640" y="188640"/>
            <a:chExt cx="8136720" cy="1501560"/>
          </a:xfrm>
        </p:grpSpPr>
        <p:sp>
          <p:nvSpPr>
            <p:cNvPr id="863" name="Rectangle à coins arrondis 28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rgbClr val="b4de86"/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147627"/>
                  </a:solidFill>
                  <a:latin typeface="Arial Narrow"/>
                </a:rPr>
                <a:t>IV.1.- LES PRINCIPAUX PRÉFIXES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64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1027800" cy="150156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865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1"/>
          <p:cNvSpPr>
            <a:spLocks noGrp="1"/>
          </p:cNvSpPr>
          <p:nvPr>
            <p:ph type="dt" idx="96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sldNum" idx="97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DAABCC-A149-4563-BC81-D7397EDCEADC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68" name="Image 32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95" dur="indefinite" restart="never" nodeType="tmRoot">
          <p:childTnLst>
            <p:seq>
              <p:cTn id="2196" dur="indefinite" nodeType="mainSeq">
                <p:childTnLst>
                  <p:par>
                    <p:cTn id="2197" fill="hold">
                      <p:stCondLst>
                        <p:cond delay="indefinite"/>
                      </p:stCondLst>
                      <p:childTnLst>
                        <p:par>
                          <p:cTn id="2198" fill="hold">
                            <p:stCondLst>
                              <p:cond delay="0"/>
                            </p:stCondLst>
                            <p:childTnLst>
                              <p:par>
                                <p:cTn id="21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01" dur="1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2" dur="1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3" fill="hold">
                      <p:stCondLst>
                        <p:cond delay="indefinite"/>
                      </p:stCondLst>
                      <p:childTnLst>
                        <p:par>
                          <p:cTn id="2204" fill="hold">
                            <p:stCondLst>
                              <p:cond delay="0"/>
                            </p:stCondLst>
                            <p:childTnLst>
                              <p:par>
                                <p:cTn id="220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07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8" fill="hold">
                      <p:stCondLst>
                        <p:cond delay="indefinite"/>
                      </p:stCondLst>
                      <p:childTnLst>
                        <p:par>
                          <p:cTn id="2209" fill="hold">
                            <p:stCondLst>
                              <p:cond delay="0"/>
                            </p:stCondLst>
                            <p:childTnLst>
                              <p:par>
                                <p:cTn id="221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212"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3" fill="hold">
                      <p:stCondLst>
                        <p:cond delay="indefinite"/>
                      </p:stCondLst>
                      <p:childTnLst>
                        <p:par>
                          <p:cTn id="2214" fill="hold">
                            <p:stCondLst>
                              <p:cond delay="0"/>
                            </p:stCondLst>
                            <p:childTnLst>
                              <p:par>
                                <p:cTn id="221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217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8" fill="hold">
                      <p:stCondLst>
                        <p:cond delay="indefinite"/>
                      </p:stCondLst>
                      <p:childTnLst>
                        <p:par>
                          <p:cTn id="2219" fill="hold">
                            <p:stCondLst>
                              <p:cond delay="0"/>
                            </p:stCondLst>
                            <p:childTnLst>
                              <p:par>
                                <p:cTn id="222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222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3" fill="hold">
                      <p:stCondLst>
                        <p:cond delay="indefinite"/>
                      </p:stCondLst>
                      <p:childTnLst>
                        <p:par>
                          <p:cTn id="2224" fill="hold">
                            <p:stCondLst>
                              <p:cond delay="0"/>
                            </p:stCondLst>
                            <p:childTnLst>
                              <p:par>
                                <p:cTn id="222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227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8" fill="hold">
                      <p:stCondLst>
                        <p:cond delay="indefinite"/>
                      </p:stCondLst>
                      <p:childTnLst>
                        <p:par>
                          <p:cTn id="2229" fill="hold">
                            <p:stCondLst>
                              <p:cond delay="0"/>
                            </p:stCondLst>
                            <p:childTnLst>
                              <p:par>
                                <p:cTn id="223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232"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3" fill="hold">
                      <p:stCondLst>
                        <p:cond delay="indefinite"/>
                      </p:stCondLst>
                      <p:childTnLst>
                        <p:par>
                          <p:cTn id="2234" fill="hold">
                            <p:stCondLst>
                              <p:cond delay="0"/>
                            </p:stCondLst>
                            <p:childTnLst>
                              <p:par>
                                <p:cTn id="223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237"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8" fill="hold">
                      <p:stCondLst>
                        <p:cond delay="indefinite"/>
                      </p:stCondLst>
                      <p:childTnLst>
                        <p:par>
                          <p:cTn id="2239" fill="hold">
                            <p:stCondLst>
                              <p:cond delay="0"/>
                            </p:stCondLst>
                            <p:childTnLst>
                              <p:par>
                                <p:cTn id="224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242"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3" fill="hold">
                      <p:stCondLst>
                        <p:cond delay="indefinite"/>
                      </p:stCondLst>
                      <p:childTnLst>
                        <p:par>
                          <p:cTn id="2244" fill="hold">
                            <p:stCondLst>
                              <p:cond delay="0"/>
                            </p:stCondLst>
                            <p:childTnLst>
                              <p:par>
                                <p:cTn id="224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247"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8" fill="hold">
                      <p:stCondLst>
                        <p:cond delay="indefinite"/>
                      </p:stCondLst>
                      <p:childTnLst>
                        <p:par>
                          <p:cTn id="2249" fill="hold">
                            <p:stCondLst>
                              <p:cond delay="0"/>
                            </p:stCondLst>
                            <p:childTnLst>
                              <p:par>
                                <p:cTn id="225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252"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3" fill="hold">
                      <p:stCondLst>
                        <p:cond delay="indefinite"/>
                      </p:stCondLst>
                      <p:childTnLst>
                        <p:par>
                          <p:cTn id="2254" fill="hold">
                            <p:stCondLst>
                              <p:cond delay="0"/>
                            </p:stCondLst>
                            <p:childTnLst>
                              <p:par>
                                <p:cTn id="225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257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8" fill="hold">
                      <p:stCondLst>
                        <p:cond delay="indefinite"/>
                      </p:stCondLst>
                      <p:childTnLst>
                        <p:par>
                          <p:cTn id="2259" fill="hold">
                            <p:stCondLst>
                              <p:cond delay="0"/>
                            </p:stCondLst>
                            <p:childTnLst>
                              <p:par>
                                <p:cTn id="226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262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3" fill="hold">
                      <p:stCondLst>
                        <p:cond delay="indefinite"/>
                      </p:stCondLst>
                      <p:childTnLst>
                        <p:par>
                          <p:cTn id="2264" fill="hold">
                            <p:stCondLst>
                              <p:cond delay="0"/>
                            </p:stCondLst>
                            <p:childTnLst>
                              <p:par>
                                <p:cTn id="226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267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8" fill="hold">
                      <p:stCondLst>
                        <p:cond delay="indefinite"/>
                      </p:stCondLst>
                      <p:childTnLst>
                        <p:par>
                          <p:cTn id="2269" fill="hold">
                            <p:stCondLst>
                              <p:cond delay="0"/>
                            </p:stCondLst>
                            <p:childTnLst>
                              <p:par>
                                <p:cTn id="227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272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3" fill="hold">
                      <p:stCondLst>
                        <p:cond delay="indefinite"/>
                      </p:stCondLst>
                      <p:childTnLst>
                        <p:par>
                          <p:cTn id="2274" fill="hold">
                            <p:stCondLst>
                              <p:cond delay="0"/>
                            </p:stCondLst>
                            <p:childTnLst>
                              <p:par>
                                <p:cTn id="227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277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8" fill="hold">
                      <p:stCondLst>
                        <p:cond delay="indefinite"/>
                      </p:stCondLst>
                      <p:childTnLst>
                        <p:par>
                          <p:cTn id="2279" fill="hold">
                            <p:stCondLst>
                              <p:cond delay="0"/>
                            </p:stCondLst>
                            <p:childTnLst>
                              <p:par>
                                <p:cTn id="228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282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3" fill="hold">
                      <p:stCondLst>
                        <p:cond delay="indefinite"/>
                      </p:stCondLst>
                      <p:childTnLst>
                        <p:par>
                          <p:cTn id="2284" fill="hold">
                            <p:stCondLst>
                              <p:cond delay="0"/>
                            </p:stCondLst>
                            <p:childTnLst>
                              <p:par>
                                <p:cTn id="228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287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8" fill="hold">
                      <p:stCondLst>
                        <p:cond delay="indefinite"/>
                      </p:stCondLst>
                      <p:childTnLst>
                        <p:par>
                          <p:cTn id="2289" fill="hold">
                            <p:stCondLst>
                              <p:cond delay="0"/>
                            </p:stCondLst>
                            <p:childTnLst>
                              <p:par>
                                <p:cTn id="2290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292"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3" fill="hold">
                      <p:stCondLst>
                        <p:cond delay="indefinite"/>
                      </p:stCondLst>
                      <p:childTnLst>
                        <p:par>
                          <p:cTn id="2294" fill="hold">
                            <p:stCondLst>
                              <p:cond delay="0"/>
                            </p:stCondLst>
                            <p:childTnLst>
                              <p:par>
                                <p:cTn id="2295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297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5"/>
          <p:cNvSpPr/>
          <p:nvPr/>
        </p:nvSpPr>
        <p:spPr>
          <a:xfrm>
            <a:off x="610200" y="2241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CHLORO-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Vert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Carré corné 6"/>
          <p:cNvSpPr/>
          <p:nvPr/>
        </p:nvSpPr>
        <p:spPr>
          <a:xfrm>
            <a:off x="826920" y="2853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Chloronychie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Rectangle 7"/>
          <p:cNvSpPr/>
          <p:nvPr/>
        </p:nvSpPr>
        <p:spPr>
          <a:xfrm>
            <a:off x="3634560" y="2241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CYANO-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Bleu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Carré corné 8"/>
          <p:cNvSpPr/>
          <p:nvPr/>
        </p:nvSpPr>
        <p:spPr>
          <a:xfrm>
            <a:off x="3851280" y="2853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Cyanose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Cyanurie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Rectangle 9"/>
          <p:cNvSpPr/>
          <p:nvPr/>
        </p:nvSpPr>
        <p:spPr>
          <a:xfrm>
            <a:off x="6442920" y="2241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ÉRYTHRO-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Rouge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Carré corné 10"/>
          <p:cNvSpPr/>
          <p:nvPr/>
        </p:nvSpPr>
        <p:spPr>
          <a:xfrm>
            <a:off x="6659640" y="2853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Erythème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Erythrocyte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Rectangle 13"/>
          <p:cNvSpPr/>
          <p:nvPr/>
        </p:nvSpPr>
        <p:spPr>
          <a:xfrm>
            <a:off x="610560" y="3825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HYALO-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Transparent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Carré corné 14"/>
          <p:cNvSpPr/>
          <p:nvPr/>
        </p:nvSpPr>
        <p:spPr>
          <a:xfrm>
            <a:off x="827640" y="4437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Hyaloïde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Rectangle 15"/>
          <p:cNvSpPr/>
          <p:nvPr/>
        </p:nvSpPr>
        <p:spPr>
          <a:xfrm>
            <a:off x="3634560" y="3825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LEUCO-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Blanc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Carré corné 16"/>
          <p:cNvSpPr/>
          <p:nvPr/>
        </p:nvSpPr>
        <p:spPr>
          <a:xfrm>
            <a:off x="3851280" y="4437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Leucocyte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Rectangle 17"/>
          <p:cNvSpPr/>
          <p:nvPr/>
        </p:nvSpPr>
        <p:spPr>
          <a:xfrm>
            <a:off x="6442920" y="3825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MÉLANO-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Noir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Carré corné 18"/>
          <p:cNvSpPr/>
          <p:nvPr/>
        </p:nvSpPr>
        <p:spPr>
          <a:xfrm>
            <a:off x="6659640" y="4437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Mélanodermie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Rectangle 1"/>
          <p:cNvSpPr/>
          <p:nvPr/>
        </p:nvSpPr>
        <p:spPr>
          <a:xfrm>
            <a:off x="611640" y="1677960"/>
            <a:ext cx="3384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rgbClr val="92d050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Préfixes marquant la couleur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Rectangle 21"/>
          <p:cNvSpPr/>
          <p:nvPr/>
        </p:nvSpPr>
        <p:spPr>
          <a:xfrm>
            <a:off x="610560" y="533736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POLI(O)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Gris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Carré corné 22"/>
          <p:cNvSpPr/>
          <p:nvPr/>
        </p:nvSpPr>
        <p:spPr>
          <a:xfrm>
            <a:off x="827640" y="5949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Poliomyélite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Poliose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Rectangle 23"/>
          <p:cNvSpPr/>
          <p:nvPr/>
        </p:nvSpPr>
        <p:spPr>
          <a:xfrm>
            <a:off x="3634920" y="533736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PURPURA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Pourpre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Carré corné 24"/>
          <p:cNvSpPr/>
          <p:nvPr/>
        </p:nvSpPr>
        <p:spPr>
          <a:xfrm>
            <a:off x="3851640" y="5949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Purpura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Rectangle 25"/>
          <p:cNvSpPr/>
          <p:nvPr/>
        </p:nvSpPr>
        <p:spPr>
          <a:xfrm>
            <a:off x="6515280" y="533736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XANTH(O)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Jaune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Carré corné 26"/>
          <p:cNvSpPr/>
          <p:nvPr/>
        </p:nvSpPr>
        <p:spPr>
          <a:xfrm>
            <a:off x="6732000" y="5949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Xanthopsie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88" name="Groupe 19"/>
          <p:cNvGrpSpPr/>
          <p:nvPr/>
        </p:nvGrpSpPr>
        <p:grpSpPr>
          <a:xfrm>
            <a:off x="611640" y="116640"/>
            <a:ext cx="8136720" cy="1501560"/>
            <a:chOff x="611640" y="116640"/>
            <a:chExt cx="8136720" cy="1501560"/>
          </a:xfrm>
        </p:grpSpPr>
        <p:sp>
          <p:nvSpPr>
            <p:cNvPr id="889" name="Rectangle à coins arrondis 28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rgbClr val="b4de86"/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147627"/>
                  </a:solidFill>
                  <a:latin typeface="Arial Narrow"/>
                </a:rPr>
                <a:t>IV.1.- LES PRINCIPAUX PRÉFIXES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90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16640"/>
              <a:ext cx="1027800" cy="150156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891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1"/>
          <p:cNvSpPr>
            <a:spLocks noGrp="1"/>
          </p:cNvSpPr>
          <p:nvPr>
            <p:ph type="dt" idx="98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sldNum" idx="99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2D3C58C-4C81-40EF-A073-3A49CE0315B3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94" name="Image 33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98" dur="indefinite" restart="never" nodeType="tmRoot">
          <p:childTnLst>
            <p:seq>
              <p:cTn id="2299" dur="indefinite" nodeType="mainSeq">
                <p:childTnLst>
                  <p:par>
                    <p:cTn id="2300" fill="hold">
                      <p:stCondLst>
                        <p:cond delay="indefinite"/>
                      </p:stCondLst>
                      <p:childTnLst>
                        <p:par>
                          <p:cTn id="2301" fill="hold">
                            <p:stCondLst>
                              <p:cond delay="0"/>
                            </p:stCondLst>
                            <p:childTnLst>
                              <p:par>
                                <p:cTn id="230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04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5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6" fill="hold">
                      <p:stCondLst>
                        <p:cond delay="indefinite"/>
                      </p:stCondLst>
                      <p:childTnLst>
                        <p:par>
                          <p:cTn id="2307" fill="hold">
                            <p:stCondLst>
                              <p:cond delay="0"/>
                            </p:stCondLst>
                            <p:childTnLst>
                              <p:par>
                                <p:cTn id="230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10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1" fill="hold">
                      <p:stCondLst>
                        <p:cond delay="indefinite"/>
                      </p:stCondLst>
                      <p:childTnLst>
                        <p:par>
                          <p:cTn id="2312" fill="hold">
                            <p:stCondLst>
                              <p:cond delay="0"/>
                            </p:stCondLst>
                            <p:childTnLst>
                              <p:par>
                                <p:cTn id="231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315"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6" fill="hold">
                      <p:stCondLst>
                        <p:cond delay="indefinite"/>
                      </p:stCondLst>
                      <p:childTnLst>
                        <p:par>
                          <p:cTn id="2317" fill="hold">
                            <p:stCondLst>
                              <p:cond delay="0"/>
                            </p:stCondLst>
                            <p:childTnLst>
                              <p:par>
                                <p:cTn id="231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320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1" fill="hold">
                      <p:stCondLst>
                        <p:cond delay="indefinite"/>
                      </p:stCondLst>
                      <p:childTnLst>
                        <p:par>
                          <p:cTn id="2322" fill="hold">
                            <p:stCondLst>
                              <p:cond delay="0"/>
                            </p:stCondLst>
                            <p:childTnLst>
                              <p:par>
                                <p:cTn id="232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325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6" fill="hold">
                      <p:stCondLst>
                        <p:cond delay="indefinite"/>
                      </p:stCondLst>
                      <p:childTnLst>
                        <p:par>
                          <p:cTn id="2327" fill="hold">
                            <p:stCondLst>
                              <p:cond delay="0"/>
                            </p:stCondLst>
                            <p:childTnLst>
                              <p:par>
                                <p:cTn id="232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330"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1" fill="hold">
                      <p:stCondLst>
                        <p:cond delay="indefinite"/>
                      </p:stCondLst>
                      <p:childTnLst>
                        <p:par>
                          <p:cTn id="2332" fill="hold">
                            <p:stCondLst>
                              <p:cond delay="0"/>
                            </p:stCondLst>
                            <p:childTnLst>
                              <p:par>
                                <p:cTn id="233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335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6" fill="hold">
                      <p:stCondLst>
                        <p:cond delay="indefinite"/>
                      </p:stCondLst>
                      <p:childTnLst>
                        <p:par>
                          <p:cTn id="2337" fill="hold">
                            <p:stCondLst>
                              <p:cond delay="0"/>
                            </p:stCondLst>
                            <p:childTnLst>
                              <p:par>
                                <p:cTn id="233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340"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1" fill="hold">
                      <p:stCondLst>
                        <p:cond delay="indefinite"/>
                      </p:stCondLst>
                      <p:childTnLst>
                        <p:par>
                          <p:cTn id="2342" fill="hold">
                            <p:stCondLst>
                              <p:cond delay="0"/>
                            </p:stCondLst>
                            <p:childTnLst>
                              <p:par>
                                <p:cTn id="234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345"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6" fill="hold">
                      <p:stCondLst>
                        <p:cond delay="indefinite"/>
                      </p:stCondLst>
                      <p:childTnLst>
                        <p:par>
                          <p:cTn id="2347" fill="hold">
                            <p:stCondLst>
                              <p:cond delay="0"/>
                            </p:stCondLst>
                            <p:childTnLst>
                              <p:par>
                                <p:cTn id="234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350"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1" fill="hold">
                      <p:stCondLst>
                        <p:cond delay="indefinite"/>
                      </p:stCondLst>
                      <p:childTnLst>
                        <p:par>
                          <p:cTn id="2352" fill="hold">
                            <p:stCondLst>
                              <p:cond delay="0"/>
                            </p:stCondLst>
                            <p:childTnLst>
                              <p:par>
                                <p:cTn id="235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355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6" fill="hold">
                      <p:stCondLst>
                        <p:cond delay="indefinite"/>
                      </p:stCondLst>
                      <p:childTnLst>
                        <p:par>
                          <p:cTn id="2357" fill="hold">
                            <p:stCondLst>
                              <p:cond delay="0"/>
                            </p:stCondLst>
                            <p:childTnLst>
                              <p:par>
                                <p:cTn id="235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360"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1" fill="hold">
                      <p:stCondLst>
                        <p:cond delay="indefinite"/>
                      </p:stCondLst>
                      <p:childTnLst>
                        <p:par>
                          <p:cTn id="2362" fill="hold">
                            <p:stCondLst>
                              <p:cond delay="0"/>
                            </p:stCondLst>
                            <p:childTnLst>
                              <p:par>
                                <p:cTn id="236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365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6" fill="hold">
                      <p:stCondLst>
                        <p:cond delay="indefinite"/>
                      </p:stCondLst>
                      <p:childTnLst>
                        <p:par>
                          <p:cTn id="2367" fill="hold">
                            <p:stCondLst>
                              <p:cond delay="0"/>
                            </p:stCondLst>
                            <p:childTnLst>
                              <p:par>
                                <p:cTn id="236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370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1" fill="hold">
                      <p:stCondLst>
                        <p:cond delay="indefinite"/>
                      </p:stCondLst>
                      <p:childTnLst>
                        <p:par>
                          <p:cTn id="2372" fill="hold">
                            <p:stCondLst>
                              <p:cond delay="0"/>
                            </p:stCondLst>
                            <p:childTnLst>
                              <p:par>
                                <p:cTn id="237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375"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6" fill="hold">
                      <p:stCondLst>
                        <p:cond delay="indefinite"/>
                      </p:stCondLst>
                      <p:childTnLst>
                        <p:par>
                          <p:cTn id="2377" fill="hold">
                            <p:stCondLst>
                              <p:cond delay="0"/>
                            </p:stCondLst>
                            <p:childTnLst>
                              <p:par>
                                <p:cTn id="237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380"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1" fill="hold">
                      <p:stCondLst>
                        <p:cond delay="indefinite"/>
                      </p:stCondLst>
                      <p:childTnLst>
                        <p:par>
                          <p:cTn id="2382" fill="hold">
                            <p:stCondLst>
                              <p:cond delay="0"/>
                            </p:stCondLst>
                            <p:childTnLst>
                              <p:par>
                                <p:cTn id="238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385"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6" fill="hold">
                      <p:stCondLst>
                        <p:cond delay="indefinite"/>
                      </p:stCondLst>
                      <p:childTnLst>
                        <p:par>
                          <p:cTn id="2387" fill="hold">
                            <p:stCondLst>
                              <p:cond delay="0"/>
                            </p:stCondLst>
                            <p:childTnLst>
                              <p:par>
                                <p:cTn id="238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390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1" fill="hold">
                      <p:stCondLst>
                        <p:cond delay="indefinite"/>
                      </p:stCondLst>
                      <p:childTnLst>
                        <p:par>
                          <p:cTn id="2392" fill="hold">
                            <p:stCondLst>
                              <p:cond delay="0"/>
                            </p:stCondLst>
                            <p:childTnLst>
                              <p:par>
                                <p:cTn id="2393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395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6" fill="hold">
                      <p:stCondLst>
                        <p:cond delay="indefinite"/>
                      </p:stCondLst>
                      <p:childTnLst>
                        <p:par>
                          <p:cTn id="2397" fill="hold">
                            <p:stCondLst>
                              <p:cond delay="0"/>
                            </p:stCondLst>
                            <p:childTnLst>
                              <p:par>
                                <p:cTn id="2398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400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Rectangle 5"/>
          <p:cNvSpPr/>
          <p:nvPr/>
        </p:nvSpPr>
        <p:spPr>
          <a:xfrm>
            <a:off x="611280" y="2169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AÉR(O)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Air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Carré corné 6"/>
          <p:cNvSpPr/>
          <p:nvPr/>
        </p:nvSpPr>
        <p:spPr>
          <a:xfrm>
            <a:off x="826920" y="278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Aérogastrie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Rectangle 7"/>
          <p:cNvSpPr/>
          <p:nvPr/>
        </p:nvSpPr>
        <p:spPr>
          <a:xfrm>
            <a:off x="3635280" y="2169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BALNÉ(O)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Bain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Carré corné 8"/>
          <p:cNvSpPr/>
          <p:nvPr/>
        </p:nvSpPr>
        <p:spPr>
          <a:xfrm>
            <a:off x="3851280" y="278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Balnéothérapie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Rectangle 9"/>
          <p:cNvSpPr/>
          <p:nvPr/>
        </p:nvSpPr>
        <p:spPr>
          <a:xfrm>
            <a:off x="6443640" y="2169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CRY(O)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Froid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Carré corné 10"/>
          <p:cNvSpPr/>
          <p:nvPr/>
        </p:nvSpPr>
        <p:spPr>
          <a:xfrm>
            <a:off x="6659640" y="278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Cryothérapie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Rectangle 13"/>
          <p:cNvSpPr/>
          <p:nvPr/>
        </p:nvSpPr>
        <p:spPr>
          <a:xfrm>
            <a:off x="611640" y="3753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ÉCH(O)-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Ultrasons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Carré corné 14"/>
          <p:cNvSpPr/>
          <p:nvPr/>
        </p:nvSpPr>
        <p:spPr>
          <a:xfrm>
            <a:off x="827640" y="436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Echographie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Rectangle 15"/>
          <p:cNvSpPr/>
          <p:nvPr/>
        </p:nvSpPr>
        <p:spPr>
          <a:xfrm>
            <a:off x="3635280" y="3753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HÉLI(O)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Soleil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Carré corné 16"/>
          <p:cNvSpPr/>
          <p:nvPr/>
        </p:nvSpPr>
        <p:spPr>
          <a:xfrm>
            <a:off x="3851280" y="436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Héliothérapie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Rectangle 17"/>
          <p:cNvSpPr/>
          <p:nvPr/>
        </p:nvSpPr>
        <p:spPr>
          <a:xfrm>
            <a:off x="6443640" y="375300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HYD / HYDR(O)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Eau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Carré corné 18"/>
          <p:cNvSpPr/>
          <p:nvPr/>
        </p:nvSpPr>
        <p:spPr>
          <a:xfrm>
            <a:off x="6659640" y="436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Hydrothérapie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Hydropénie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Rectangle 1"/>
          <p:cNvSpPr/>
          <p:nvPr/>
        </p:nvSpPr>
        <p:spPr>
          <a:xfrm>
            <a:off x="611640" y="1573920"/>
            <a:ext cx="4680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rgbClr val="92d050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Préfixes marquant les agents physiques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Rectangle 21"/>
          <p:cNvSpPr/>
          <p:nvPr/>
        </p:nvSpPr>
        <p:spPr>
          <a:xfrm>
            <a:off x="611640" y="526536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LITH(O)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Pierre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Carré corné 22"/>
          <p:cNvSpPr/>
          <p:nvPr/>
        </p:nvSpPr>
        <p:spPr>
          <a:xfrm>
            <a:off x="827640" y="5877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Lithiase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Rectangle 23"/>
          <p:cNvSpPr/>
          <p:nvPr/>
        </p:nvSpPr>
        <p:spPr>
          <a:xfrm>
            <a:off x="3636000" y="526536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LUX(O)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Lumière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Carré corné 24"/>
          <p:cNvSpPr/>
          <p:nvPr/>
        </p:nvSpPr>
        <p:spPr>
          <a:xfrm>
            <a:off x="3851640" y="5877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Luxothérapie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Lucite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Rectangle 25"/>
          <p:cNvSpPr/>
          <p:nvPr/>
        </p:nvSpPr>
        <p:spPr>
          <a:xfrm>
            <a:off x="6516360" y="5265360"/>
            <a:ext cx="2088720" cy="61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PHOT(O)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Lumière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Carré corné 26"/>
          <p:cNvSpPr/>
          <p:nvPr/>
        </p:nvSpPr>
        <p:spPr>
          <a:xfrm>
            <a:off x="6732000" y="5877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Photophobie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4" name="Groupe 19"/>
          <p:cNvGrpSpPr/>
          <p:nvPr/>
        </p:nvGrpSpPr>
        <p:grpSpPr>
          <a:xfrm>
            <a:off x="611640" y="188640"/>
            <a:ext cx="8136720" cy="1223640"/>
            <a:chOff x="611640" y="188640"/>
            <a:chExt cx="8136720" cy="1223640"/>
          </a:xfrm>
        </p:grpSpPr>
        <p:sp>
          <p:nvSpPr>
            <p:cNvPr id="915" name="Rectangle à coins arrondis 28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rgbClr val="b4de86"/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147627"/>
                  </a:solidFill>
                  <a:latin typeface="Arial Narrow"/>
                </a:rPr>
                <a:t>IV.1.- LES PRINCIPAUX PRÉFIXES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16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837360" cy="1223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917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1"/>
          <p:cNvSpPr>
            <a:spLocks noGrp="1"/>
          </p:cNvSpPr>
          <p:nvPr>
            <p:ph type="dt" idx="100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 type="sldNum" idx="101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7264FE-385C-4353-9943-17687946E321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20" name="Image 33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01" dur="indefinite" restart="never" nodeType="tmRoot">
          <p:childTnLst>
            <p:seq>
              <p:cTn id="2402" dur="indefinite" nodeType="mainSeq">
                <p:childTnLst>
                  <p:par>
                    <p:cTn id="2403" fill="hold">
                      <p:stCondLst>
                        <p:cond delay="indefinite"/>
                      </p:stCondLst>
                      <p:childTnLst>
                        <p:par>
                          <p:cTn id="2404" fill="hold">
                            <p:stCondLst>
                              <p:cond delay="0"/>
                            </p:stCondLst>
                            <p:childTnLst>
                              <p:par>
                                <p:cTn id="24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07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8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9" fill="hold">
                      <p:stCondLst>
                        <p:cond delay="indefinite"/>
                      </p:stCondLst>
                      <p:childTnLst>
                        <p:par>
                          <p:cTn id="2410" fill="hold">
                            <p:stCondLst>
                              <p:cond delay="0"/>
                            </p:stCondLst>
                            <p:childTnLst>
                              <p:par>
                                <p:cTn id="241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13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4" fill="hold">
                      <p:stCondLst>
                        <p:cond delay="indefinite"/>
                      </p:stCondLst>
                      <p:childTnLst>
                        <p:par>
                          <p:cTn id="2415" fill="hold">
                            <p:stCondLst>
                              <p:cond delay="0"/>
                            </p:stCondLst>
                            <p:childTnLst>
                              <p:par>
                                <p:cTn id="241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418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9" fill="hold">
                      <p:stCondLst>
                        <p:cond delay="indefinite"/>
                      </p:stCondLst>
                      <p:childTnLst>
                        <p:par>
                          <p:cTn id="2420" fill="hold">
                            <p:stCondLst>
                              <p:cond delay="0"/>
                            </p:stCondLst>
                            <p:childTnLst>
                              <p:par>
                                <p:cTn id="242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423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4" fill="hold">
                      <p:stCondLst>
                        <p:cond delay="indefinite"/>
                      </p:stCondLst>
                      <p:childTnLst>
                        <p:par>
                          <p:cTn id="2425" fill="hold">
                            <p:stCondLst>
                              <p:cond delay="0"/>
                            </p:stCondLst>
                            <p:childTnLst>
                              <p:par>
                                <p:cTn id="242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428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9" fill="hold">
                      <p:stCondLst>
                        <p:cond delay="indefinite"/>
                      </p:stCondLst>
                      <p:childTnLst>
                        <p:par>
                          <p:cTn id="2430" fill="hold">
                            <p:stCondLst>
                              <p:cond delay="0"/>
                            </p:stCondLst>
                            <p:childTnLst>
                              <p:par>
                                <p:cTn id="243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433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4" fill="hold">
                      <p:stCondLst>
                        <p:cond delay="indefinite"/>
                      </p:stCondLst>
                      <p:childTnLst>
                        <p:par>
                          <p:cTn id="2435" fill="hold">
                            <p:stCondLst>
                              <p:cond delay="0"/>
                            </p:stCondLst>
                            <p:childTnLst>
                              <p:par>
                                <p:cTn id="243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438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9" fill="hold">
                      <p:stCondLst>
                        <p:cond delay="indefinite"/>
                      </p:stCondLst>
                      <p:childTnLst>
                        <p:par>
                          <p:cTn id="2440" fill="hold">
                            <p:stCondLst>
                              <p:cond delay="0"/>
                            </p:stCondLst>
                            <p:childTnLst>
                              <p:par>
                                <p:cTn id="244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443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4" fill="hold">
                      <p:stCondLst>
                        <p:cond delay="indefinite"/>
                      </p:stCondLst>
                      <p:childTnLst>
                        <p:par>
                          <p:cTn id="2445" fill="hold">
                            <p:stCondLst>
                              <p:cond delay="0"/>
                            </p:stCondLst>
                            <p:childTnLst>
                              <p:par>
                                <p:cTn id="244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448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9" fill="hold">
                      <p:stCondLst>
                        <p:cond delay="indefinite"/>
                      </p:stCondLst>
                      <p:childTnLst>
                        <p:par>
                          <p:cTn id="2450" fill="hold">
                            <p:stCondLst>
                              <p:cond delay="0"/>
                            </p:stCondLst>
                            <p:childTnLst>
                              <p:par>
                                <p:cTn id="245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453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4" fill="hold">
                      <p:stCondLst>
                        <p:cond delay="indefinite"/>
                      </p:stCondLst>
                      <p:childTnLst>
                        <p:par>
                          <p:cTn id="2455" fill="hold">
                            <p:stCondLst>
                              <p:cond delay="0"/>
                            </p:stCondLst>
                            <p:childTnLst>
                              <p:par>
                                <p:cTn id="245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458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9" fill="hold">
                      <p:stCondLst>
                        <p:cond delay="indefinite"/>
                      </p:stCondLst>
                      <p:childTnLst>
                        <p:par>
                          <p:cTn id="2460" fill="hold">
                            <p:stCondLst>
                              <p:cond delay="0"/>
                            </p:stCondLst>
                            <p:childTnLst>
                              <p:par>
                                <p:cTn id="246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463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4" fill="hold">
                      <p:stCondLst>
                        <p:cond delay="indefinite"/>
                      </p:stCondLst>
                      <p:childTnLst>
                        <p:par>
                          <p:cTn id="2465" fill="hold">
                            <p:stCondLst>
                              <p:cond delay="0"/>
                            </p:stCondLst>
                            <p:childTnLst>
                              <p:par>
                                <p:cTn id="246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468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9" fill="hold">
                      <p:stCondLst>
                        <p:cond delay="indefinite"/>
                      </p:stCondLst>
                      <p:childTnLst>
                        <p:par>
                          <p:cTn id="2470" fill="hold">
                            <p:stCondLst>
                              <p:cond delay="0"/>
                            </p:stCondLst>
                            <p:childTnLst>
                              <p:par>
                                <p:cTn id="247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473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4" fill="hold">
                      <p:stCondLst>
                        <p:cond delay="indefinite"/>
                      </p:stCondLst>
                      <p:childTnLst>
                        <p:par>
                          <p:cTn id="2475" fill="hold">
                            <p:stCondLst>
                              <p:cond delay="0"/>
                            </p:stCondLst>
                            <p:childTnLst>
                              <p:par>
                                <p:cTn id="247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478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9" fill="hold">
                      <p:stCondLst>
                        <p:cond delay="indefinite"/>
                      </p:stCondLst>
                      <p:childTnLst>
                        <p:par>
                          <p:cTn id="2480" fill="hold">
                            <p:stCondLst>
                              <p:cond delay="0"/>
                            </p:stCondLst>
                            <p:childTnLst>
                              <p:par>
                                <p:cTn id="248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48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4" fill="hold">
                      <p:stCondLst>
                        <p:cond delay="indefinite"/>
                      </p:stCondLst>
                      <p:childTnLst>
                        <p:par>
                          <p:cTn id="2485" fill="hold">
                            <p:stCondLst>
                              <p:cond delay="0"/>
                            </p:stCondLst>
                            <p:childTnLst>
                              <p:par>
                                <p:cTn id="248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488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9" fill="hold">
                      <p:stCondLst>
                        <p:cond delay="indefinite"/>
                      </p:stCondLst>
                      <p:childTnLst>
                        <p:par>
                          <p:cTn id="2490" fill="hold">
                            <p:stCondLst>
                              <p:cond delay="0"/>
                            </p:stCondLst>
                            <p:childTnLst>
                              <p:par>
                                <p:cTn id="249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493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4" fill="hold">
                      <p:stCondLst>
                        <p:cond delay="indefinite"/>
                      </p:stCondLst>
                      <p:childTnLst>
                        <p:par>
                          <p:cTn id="2495" fill="hold">
                            <p:stCondLst>
                              <p:cond delay="0"/>
                            </p:stCondLst>
                            <p:childTnLst>
                              <p:par>
                                <p:cTn id="2496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498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9" fill="hold">
                      <p:stCondLst>
                        <p:cond delay="indefinite"/>
                      </p:stCondLst>
                      <p:childTnLst>
                        <p:par>
                          <p:cTn id="2500" fill="hold">
                            <p:stCondLst>
                              <p:cond delay="0"/>
                            </p:stCondLst>
                            <p:childTnLst>
                              <p:par>
                                <p:cTn id="2501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503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Rectangle 5"/>
          <p:cNvSpPr/>
          <p:nvPr/>
        </p:nvSpPr>
        <p:spPr>
          <a:xfrm>
            <a:off x="611280" y="2601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PYRÉT(O) / PYR(O)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Fièvre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Carré corné 6"/>
          <p:cNvSpPr/>
          <p:nvPr/>
        </p:nvSpPr>
        <p:spPr>
          <a:xfrm>
            <a:off x="826920" y="3393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Apyrétique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Pyrogène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Rectangle 7"/>
          <p:cNvSpPr/>
          <p:nvPr/>
        </p:nvSpPr>
        <p:spPr>
          <a:xfrm>
            <a:off x="3635280" y="2601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RADI(O)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Rayon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Carré corné 8"/>
          <p:cNvSpPr/>
          <p:nvPr/>
        </p:nvSpPr>
        <p:spPr>
          <a:xfrm>
            <a:off x="3851280" y="3393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Radiothérapie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Radiographie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Rectangle 9"/>
          <p:cNvSpPr/>
          <p:nvPr/>
        </p:nvSpPr>
        <p:spPr>
          <a:xfrm>
            <a:off x="6443640" y="2601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THALASS(O)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Carré corné 10"/>
          <p:cNvSpPr/>
          <p:nvPr/>
        </p:nvSpPr>
        <p:spPr>
          <a:xfrm>
            <a:off x="6659640" y="3393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Thalassothérapie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Thalassémie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Rectangle 13"/>
          <p:cNvSpPr/>
          <p:nvPr/>
        </p:nvSpPr>
        <p:spPr>
          <a:xfrm>
            <a:off x="611640" y="4185000"/>
            <a:ext cx="2088720" cy="791640"/>
          </a:xfrm>
          <a:prstGeom prst="rect">
            <a:avLst/>
          </a:prstGeom>
          <a:solidFill>
            <a:srgbClr val="92d050"/>
          </a:solidFill>
          <a:ln>
            <a:solidFill>
              <a:srgbClr val="1476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THERMO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Chaleur/température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8" name="Carré corné 14"/>
          <p:cNvSpPr/>
          <p:nvPr/>
        </p:nvSpPr>
        <p:spPr>
          <a:xfrm>
            <a:off x="827640" y="4977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Thermomètre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Rectangle 1"/>
          <p:cNvSpPr/>
          <p:nvPr/>
        </p:nvSpPr>
        <p:spPr>
          <a:xfrm>
            <a:off x="611640" y="1909440"/>
            <a:ext cx="4104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rgbClr val="92d050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Préfixes marquant les agents physiques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0" name="Groupe 19"/>
          <p:cNvGrpSpPr/>
          <p:nvPr/>
        </p:nvGrpSpPr>
        <p:grpSpPr>
          <a:xfrm>
            <a:off x="611640" y="188640"/>
            <a:ext cx="8136720" cy="1501560"/>
            <a:chOff x="611640" y="188640"/>
            <a:chExt cx="8136720" cy="1501560"/>
          </a:xfrm>
        </p:grpSpPr>
        <p:sp>
          <p:nvSpPr>
            <p:cNvPr id="931" name="Rectangle à coins arrondis 26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rgbClr val="b4de86"/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147627"/>
                  </a:solidFill>
                  <a:latin typeface="Arial Narrow"/>
                </a:rPr>
                <a:t>IV.1.- LES PRINCIPAUX PRÉFIXES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32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1027800" cy="150156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933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4" name="PlaceHolder 1"/>
          <p:cNvSpPr>
            <a:spLocks noGrp="1"/>
          </p:cNvSpPr>
          <p:nvPr>
            <p:ph type="dt" idx="102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 type="sldNum" idx="103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53E04F-8DA6-4A5F-A103-81E1E6290427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36" name="Image 18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04" dur="indefinite" restart="never" nodeType="tmRoot">
          <p:childTnLst>
            <p:seq>
              <p:cTn id="2505" dur="indefinite" nodeType="mainSeq">
                <p:childTnLst>
                  <p:par>
                    <p:cTn id="2506" fill="hold">
                      <p:stCondLst>
                        <p:cond delay="indefinite"/>
                      </p:stCondLst>
                      <p:childTnLst>
                        <p:par>
                          <p:cTn id="2507" fill="hold">
                            <p:stCondLst>
                              <p:cond delay="0"/>
                            </p:stCondLst>
                            <p:childTnLst>
                              <p:par>
                                <p:cTn id="25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0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11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2" fill="hold">
                      <p:stCondLst>
                        <p:cond delay="indefinite"/>
                      </p:stCondLst>
                      <p:childTnLst>
                        <p:par>
                          <p:cTn id="2513" fill="hold">
                            <p:stCondLst>
                              <p:cond delay="0"/>
                            </p:stCondLst>
                            <p:childTnLst>
                              <p:par>
                                <p:cTn id="251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16"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7" fill="hold">
                      <p:stCondLst>
                        <p:cond delay="indefinite"/>
                      </p:stCondLst>
                      <p:childTnLst>
                        <p:par>
                          <p:cTn id="2518" fill="hold">
                            <p:stCondLst>
                              <p:cond delay="0"/>
                            </p:stCondLst>
                            <p:childTnLst>
                              <p:par>
                                <p:cTn id="2519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521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2" fill="hold">
                      <p:stCondLst>
                        <p:cond delay="indefinite"/>
                      </p:stCondLst>
                      <p:childTnLst>
                        <p:par>
                          <p:cTn id="2523" fill="hold">
                            <p:stCondLst>
                              <p:cond delay="0"/>
                            </p:stCondLst>
                            <p:childTnLst>
                              <p:par>
                                <p:cTn id="2524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526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7" fill="hold">
                      <p:stCondLst>
                        <p:cond delay="indefinite"/>
                      </p:stCondLst>
                      <p:childTnLst>
                        <p:par>
                          <p:cTn id="2528" fill="hold">
                            <p:stCondLst>
                              <p:cond delay="0"/>
                            </p:stCondLst>
                            <p:childTnLst>
                              <p:par>
                                <p:cTn id="2529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531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2" fill="hold">
                      <p:stCondLst>
                        <p:cond delay="indefinite"/>
                      </p:stCondLst>
                      <p:childTnLst>
                        <p:par>
                          <p:cTn id="2533" fill="hold">
                            <p:stCondLst>
                              <p:cond delay="0"/>
                            </p:stCondLst>
                            <p:childTnLst>
                              <p:par>
                                <p:cTn id="2534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536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7" fill="hold">
                      <p:stCondLst>
                        <p:cond delay="indefinite"/>
                      </p:stCondLst>
                      <p:childTnLst>
                        <p:par>
                          <p:cTn id="2538" fill="hold">
                            <p:stCondLst>
                              <p:cond delay="0"/>
                            </p:stCondLst>
                            <p:childTnLst>
                              <p:par>
                                <p:cTn id="2539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541"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2" fill="hold">
                      <p:stCondLst>
                        <p:cond delay="indefinite"/>
                      </p:stCondLst>
                      <p:childTnLst>
                        <p:par>
                          <p:cTn id="2543" fill="hold">
                            <p:stCondLst>
                              <p:cond delay="0"/>
                            </p:stCondLst>
                            <p:childTnLst>
                              <p:par>
                                <p:cTn id="2544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546"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7" fill="hold">
                      <p:stCondLst>
                        <p:cond delay="indefinite"/>
                      </p:stCondLst>
                      <p:childTnLst>
                        <p:par>
                          <p:cTn id="2548" fill="hold">
                            <p:stCondLst>
                              <p:cond delay="0"/>
                            </p:stCondLst>
                            <p:childTnLst>
                              <p:par>
                                <p:cTn id="2549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551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2" fill="hold">
                      <p:stCondLst>
                        <p:cond delay="indefinite"/>
                      </p:stCondLst>
                      <p:childTnLst>
                        <p:par>
                          <p:cTn id="2553" fill="hold">
                            <p:stCondLst>
                              <p:cond delay="0"/>
                            </p:stCondLst>
                            <p:childTnLst>
                              <p:par>
                                <p:cTn id="2554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556"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Rectangle 5"/>
          <p:cNvSpPr/>
          <p:nvPr/>
        </p:nvSpPr>
        <p:spPr>
          <a:xfrm>
            <a:off x="611280" y="1989000"/>
            <a:ext cx="2088720" cy="79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-CENTÈSE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Ponction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8" name="Carré corné 6"/>
          <p:cNvSpPr/>
          <p:nvPr/>
        </p:nvSpPr>
        <p:spPr>
          <a:xfrm>
            <a:off x="826920" y="278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Rachicentèse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Rectangle 7"/>
          <p:cNvSpPr/>
          <p:nvPr/>
        </p:nvSpPr>
        <p:spPr>
          <a:xfrm>
            <a:off x="3635280" y="1989000"/>
            <a:ext cx="2088720" cy="79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-DÈSE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Relier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Carré corné 8"/>
          <p:cNvSpPr/>
          <p:nvPr/>
        </p:nvSpPr>
        <p:spPr>
          <a:xfrm>
            <a:off x="3851280" y="278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Arthrodèse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Rectangle 9"/>
          <p:cNvSpPr/>
          <p:nvPr/>
        </p:nvSpPr>
        <p:spPr>
          <a:xfrm>
            <a:off x="6443640" y="1989000"/>
            <a:ext cx="2088720" cy="79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-ECTOMIE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Ablation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2" name="Carré corné 10"/>
          <p:cNvSpPr/>
          <p:nvPr/>
        </p:nvSpPr>
        <p:spPr>
          <a:xfrm>
            <a:off x="6659640" y="2781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Appendicectomie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Rectangle 13"/>
          <p:cNvSpPr/>
          <p:nvPr/>
        </p:nvSpPr>
        <p:spPr>
          <a:xfrm>
            <a:off x="611640" y="3573000"/>
            <a:ext cx="2088720" cy="79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-PEXIE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Fixer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4" name="Carré corné 14"/>
          <p:cNvSpPr/>
          <p:nvPr/>
        </p:nvSpPr>
        <p:spPr>
          <a:xfrm>
            <a:off x="827640" y="436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Hystéropexie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Rectangle 15"/>
          <p:cNvSpPr/>
          <p:nvPr/>
        </p:nvSpPr>
        <p:spPr>
          <a:xfrm>
            <a:off x="3635280" y="3573000"/>
            <a:ext cx="2088720" cy="791640"/>
          </a:xfrm>
          <a:prstGeom prst="rect">
            <a:avLst/>
          </a:prstGeom>
          <a:solidFill>
            <a:srgbClr val="0070c0"/>
          </a:solidFill>
          <a:ln>
            <a:solidFill>
              <a:srgbClr val="b17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-PLASTIE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Remodeler/Réfection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6" name="Carré corné 16"/>
          <p:cNvSpPr/>
          <p:nvPr/>
        </p:nvSpPr>
        <p:spPr>
          <a:xfrm>
            <a:off x="3851280" y="436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Rhinoplastie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Kératoplastie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Rectangle 17"/>
          <p:cNvSpPr/>
          <p:nvPr/>
        </p:nvSpPr>
        <p:spPr>
          <a:xfrm>
            <a:off x="6443640" y="3573000"/>
            <a:ext cx="2088720" cy="79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-RRAPHIE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Suturer/recoudre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8" name="Carré corné 18"/>
          <p:cNvSpPr/>
          <p:nvPr/>
        </p:nvSpPr>
        <p:spPr>
          <a:xfrm>
            <a:off x="6659640" y="436500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Blépharroraphie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49" name="Groupe 19"/>
          <p:cNvGrpSpPr/>
          <p:nvPr/>
        </p:nvGrpSpPr>
        <p:grpSpPr>
          <a:xfrm>
            <a:off x="611640" y="188640"/>
            <a:ext cx="8136720" cy="1501560"/>
            <a:chOff x="611640" y="188640"/>
            <a:chExt cx="8136720" cy="1501560"/>
          </a:xfrm>
        </p:grpSpPr>
        <p:sp>
          <p:nvSpPr>
            <p:cNvPr id="950" name="Rectangle à coins arrondis 20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rgbClr val="69bfff"/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0070c0"/>
                  </a:solidFill>
                  <a:latin typeface="Arial Narrow"/>
                </a:rPr>
                <a:t>IV.2.- LES PRINCIPAUX SUFFIXES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51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1027800" cy="150156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952" name="Rectangle 1"/>
          <p:cNvSpPr/>
          <p:nvPr/>
        </p:nvSpPr>
        <p:spPr>
          <a:xfrm>
            <a:off x="1691640" y="1429920"/>
            <a:ext cx="2664000" cy="36504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1800" spc="-1" strike="noStrike">
                <a:solidFill>
                  <a:srgbClr val="0070c0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rgbClr val="0070c0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rgbClr val="0070c0"/>
                </a:solidFill>
                <a:latin typeface="Arial Narrow"/>
                <a:ea typeface="Times New Roman"/>
              </a:rPr>
              <a:t>Les actes chirurgicaux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Rectangle 21"/>
          <p:cNvSpPr/>
          <p:nvPr/>
        </p:nvSpPr>
        <p:spPr>
          <a:xfrm>
            <a:off x="611640" y="5085360"/>
            <a:ext cx="2088720" cy="79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-STOMIE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Abouchement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4" name="Carré corné 22"/>
          <p:cNvSpPr/>
          <p:nvPr/>
        </p:nvSpPr>
        <p:spPr>
          <a:xfrm>
            <a:off x="827640" y="5877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Gastrostomie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Rectangle 23"/>
          <p:cNvSpPr/>
          <p:nvPr/>
        </p:nvSpPr>
        <p:spPr>
          <a:xfrm>
            <a:off x="3636000" y="5085360"/>
            <a:ext cx="2088720" cy="79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-SYNTHÈSE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Réunir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Carré corné 24"/>
          <p:cNvSpPr/>
          <p:nvPr/>
        </p:nvSpPr>
        <p:spPr>
          <a:xfrm>
            <a:off x="3851640" y="5877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Ostéosynthèse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Rectangle 25"/>
          <p:cNvSpPr/>
          <p:nvPr/>
        </p:nvSpPr>
        <p:spPr>
          <a:xfrm>
            <a:off x="6516360" y="5085360"/>
            <a:ext cx="2088720" cy="79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-TOMIE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Inciser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Carré corné 26"/>
          <p:cNvSpPr/>
          <p:nvPr/>
        </p:nvSpPr>
        <p:spPr>
          <a:xfrm>
            <a:off x="6732000" y="5877360"/>
            <a:ext cx="165708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Laparotomie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PlaceHolder 1"/>
          <p:cNvSpPr>
            <a:spLocks noGrp="1"/>
          </p:cNvSpPr>
          <p:nvPr>
            <p:ph type="dt" idx="104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 type="sldNum" idx="105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A7404D2-2F52-4A09-A1A3-ED4A1C991A77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62" name="Image 30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57" dur="indefinite" restart="never" nodeType="tmRoot">
          <p:childTnLst>
            <p:seq>
              <p:cTn id="2558" dur="indefinite" nodeType="mainSeq">
                <p:childTnLst>
                  <p:par>
                    <p:cTn id="2559" nodeType="clickEffect" fill="hold">
                      <p:stCondLst>
                        <p:cond delay="indefinite"/>
                      </p:stCondLst>
                      <p:childTnLst>
                        <p:par>
                          <p:cTn id="25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63" dur="10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4" dur="10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5" fill="hold">
                      <p:stCondLst>
                        <p:cond delay="indefinite"/>
                      </p:stCondLst>
                      <p:childTnLst>
                        <p:par>
                          <p:cTn id="2566" fill="hold">
                            <p:stCondLst>
                              <p:cond delay="0"/>
                            </p:stCondLst>
                            <p:childTnLst>
                              <p:par>
                                <p:cTn id="256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69"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0" fill="hold">
                      <p:stCondLst>
                        <p:cond delay="indefinite"/>
                      </p:stCondLst>
                      <p:childTnLst>
                        <p:par>
                          <p:cTn id="2571" fill="hold">
                            <p:stCondLst>
                              <p:cond delay="0"/>
                            </p:stCondLst>
                            <p:childTnLst>
                              <p:par>
                                <p:cTn id="257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574"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5" fill="hold">
                      <p:stCondLst>
                        <p:cond delay="indefinite"/>
                      </p:stCondLst>
                      <p:childTnLst>
                        <p:par>
                          <p:cTn id="2576" fill="hold">
                            <p:stCondLst>
                              <p:cond delay="0"/>
                            </p:stCondLst>
                            <p:childTnLst>
                              <p:par>
                                <p:cTn id="257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579"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0" fill="hold">
                      <p:stCondLst>
                        <p:cond delay="indefinite"/>
                      </p:stCondLst>
                      <p:childTnLst>
                        <p:par>
                          <p:cTn id="2581" fill="hold">
                            <p:stCondLst>
                              <p:cond delay="0"/>
                            </p:stCondLst>
                            <p:childTnLst>
                              <p:par>
                                <p:cTn id="258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584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5" fill="hold">
                      <p:stCondLst>
                        <p:cond delay="indefinite"/>
                      </p:stCondLst>
                      <p:childTnLst>
                        <p:par>
                          <p:cTn id="2586" fill="hold">
                            <p:stCondLst>
                              <p:cond delay="0"/>
                            </p:stCondLst>
                            <p:childTnLst>
                              <p:par>
                                <p:cTn id="258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589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0" fill="hold">
                      <p:stCondLst>
                        <p:cond delay="indefinite"/>
                      </p:stCondLst>
                      <p:childTnLst>
                        <p:par>
                          <p:cTn id="2591" fill="hold">
                            <p:stCondLst>
                              <p:cond delay="0"/>
                            </p:stCondLst>
                            <p:childTnLst>
                              <p:par>
                                <p:cTn id="259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594"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5" fill="hold">
                      <p:stCondLst>
                        <p:cond delay="indefinite"/>
                      </p:stCondLst>
                      <p:childTnLst>
                        <p:par>
                          <p:cTn id="2596" fill="hold">
                            <p:stCondLst>
                              <p:cond delay="0"/>
                            </p:stCondLst>
                            <p:childTnLst>
                              <p:par>
                                <p:cTn id="259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599"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0" fill="hold">
                      <p:stCondLst>
                        <p:cond delay="indefinite"/>
                      </p:stCondLst>
                      <p:childTnLst>
                        <p:par>
                          <p:cTn id="2601" fill="hold">
                            <p:stCondLst>
                              <p:cond delay="0"/>
                            </p:stCondLst>
                            <p:childTnLst>
                              <p:par>
                                <p:cTn id="260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604"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5" fill="hold">
                      <p:stCondLst>
                        <p:cond delay="indefinite"/>
                      </p:stCondLst>
                      <p:childTnLst>
                        <p:par>
                          <p:cTn id="2606" fill="hold">
                            <p:stCondLst>
                              <p:cond delay="0"/>
                            </p:stCondLst>
                            <p:childTnLst>
                              <p:par>
                                <p:cTn id="260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609"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0" fill="hold">
                      <p:stCondLst>
                        <p:cond delay="indefinite"/>
                      </p:stCondLst>
                      <p:childTnLst>
                        <p:par>
                          <p:cTn id="2611" fill="hold">
                            <p:stCondLst>
                              <p:cond delay="0"/>
                            </p:stCondLst>
                            <p:childTnLst>
                              <p:par>
                                <p:cTn id="261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614"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5" fill="hold">
                      <p:stCondLst>
                        <p:cond delay="indefinite"/>
                      </p:stCondLst>
                      <p:childTnLst>
                        <p:par>
                          <p:cTn id="2616" fill="hold">
                            <p:stCondLst>
                              <p:cond delay="0"/>
                            </p:stCondLst>
                            <p:childTnLst>
                              <p:par>
                                <p:cTn id="261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619"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0" fill="hold">
                      <p:stCondLst>
                        <p:cond delay="indefinite"/>
                      </p:stCondLst>
                      <p:childTnLst>
                        <p:par>
                          <p:cTn id="2621" fill="hold">
                            <p:stCondLst>
                              <p:cond delay="0"/>
                            </p:stCondLst>
                            <p:childTnLst>
                              <p:par>
                                <p:cTn id="262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624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5" fill="hold">
                      <p:stCondLst>
                        <p:cond delay="indefinite"/>
                      </p:stCondLst>
                      <p:childTnLst>
                        <p:par>
                          <p:cTn id="2626" fill="hold">
                            <p:stCondLst>
                              <p:cond delay="0"/>
                            </p:stCondLst>
                            <p:childTnLst>
                              <p:par>
                                <p:cTn id="262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629"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0" fill="hold">
                      <p:stCondLst>
                        <p:cond delay="indefinite"/>
                      </p:stCondLst>
                      <p:childTnLst>
                        <p:par>
                          <p:cTn id="2631" fill="hold">
                            <p:stCondLst>
                              <p:cond delay="0"/>
                            </p:stCondLst>
                            <p:childTnLst>
                              <p:par>
                                <p:cTn id="263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634" dur="10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5" fill="hold">
                      <p:stCondLst>
                        <p:cond delay="indefinite"/>
                      </p:stCondLst>
                      <p:childTnLst>
                        <p:par>
                          <p:cTn id="2636" fill="hold">
                            <p:stCondLst>
                              <p:cond delay="0"/>
                            </p:stCondLst>
                            <p:childTnLst>
                              <p:par>
                                <p:cTn id="263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639" dur="1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0" fill="hold">
                      <p:stCondLst>
                        <p:cond delay="indefinite"/>
                      </p:stCondLst>
                      <p:childTnLst>
                        <p:par>
                          <p:cTn id="2641" fill="hold">
                            <p:stCondLst>
                              <p:cond delay="0"/>
                            </p:stCondLst>
                            <p:childTnLst>
                              <p:par>
                                <p:cTn id="264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644"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5" fill="hold">
                      <p:stCondLst>
                        <p:cond delay="indefinite"/>
                      </p:stCondLst>
                      <p:childTnLst>
                        <p:par>
                          <p:cTn id="2646" fill="hold">
                            <p:stCondLst>
                              <p:cond delay="0"/>
                            </p:stCondLst>
                            <p:childTnLst>
                              <p:par>
                                <p:cTn id="264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649" dur="10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0" fill="hold">
                      <p:stCondLst>
                        <p:cond delay="indefinite"/>
                      </p:stCondLst>
                      <p:childTnLst>
                        <p:par>
                          <p:cTn id="2651" fill="hold">
                            <p:stCondLst>
                              <p:cond delay="0"/>
                            </p:stCondLst>
                            <p:childTnLst>
                              <p:par>
                                <p:cTn id="265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654"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5" fill="hold">
                      <p:stCondLst>
                        <p:cond delay="indefinite"/>
                      </p:stCondLst>
                      <p:childTnLst>
                        <p:par>
                          <p:cTn id="2656" fill="hold">
                            <p:stCondLst>
                              <p:cond delay="0"/>
                            </p:stCondLst>
                            <p:childTnLst>
                              <p:par>
                                <p:cTn id="2657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659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Rectangle 5"/>
          <p:cNvSpPr/>
          <p:nvPr/>
        </p:nvSpPr>
        <p:spPr>
          <a:xfrm>
            <a:off x="611280" y="2601000"/>
            <a:ext cx="2088720" cy="79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-GRAMME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Résultat écrit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Carré corné 6"/>
          <p:cNvSpPr/>
          <p:nvPr/>
        </p:nvSpPr>
        <p:spPr>
          <a:xfrm>
            <a:off x="611640" y="3393000"/>
            <a:ext cx="208800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600" spc="-1" strike="noStrike">
                <a:solidFill>
                  <a:schemeClr val="dk1"/>
                </a:solidFill>
                <a:latin typeface="Arial Narrow"/>
              </a:rPr>
              <a:t>Electroencéphalogramme</a:t>
            </a:r>
            <a:r>
              <a:rPr b="0" lang="fr-FR" sz="1600" spc="-1" strike="noStrike">
                <a:solidFill>
                  <a:schemeClr val="dk1"/>
                </a:solidFill>
                <a:latin typeface="Arial Narrow"/>
              </a:rPr>
              <a:t>	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Rectangle 7"/>
          <p:cNvSpPr/>
          <p:nvPr/>
        </p:nvSpPr>
        <p:spPr>
          <a:xfrm>
            <a:off x="3635280" y="2601000"/>
            <a:ext cx="2088720" cy="79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-GRAPHIE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Enregistrement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tracé/écriture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Carré corné 8"/>
          <p:cNvSpPr/>
          <p:nvPr/>
        </p:nvSpPr>
        <p:spPr>
          <a:xfrm>
            <a:off x="3636000" y="3393000"/>
            <a:ext cx="208800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600" spc="-1" strike="noStrike">
                <a:solidFill>
                  <a:schemeClr val="dk1"/>
                </a:solidFill>
                <a:latin typeface="Arial Narrow"/>
              </a:rPr>
              <a:t>Radiographie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600" spc="-1" strike="noStrike">
                <a:solidFill>
                  <a:schemeClr val="dk1"/>
                </a:solidFill>
                <a:latin typeface="Arial Narrow"/>
              </a:rPr>
              <a:t>Echographie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Rectangle 9"/>
          <p:cNvSpPr/>
          <p:nvPr/>
        </p:nvSpPr>
        <p:spPr>
          <a:xfrm>
            <a:off x="6443640" y="2601000"/>
            <a:ext cx="2088720" cy="79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-MÉTRIE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Mesure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Carré corné 10"/>
          <p:cNvSpPr/>
          <p:nvPr/>
        </p:nvSpPr>
        <p:spPr>
          <a:xfrm>
            <a:off x="6444360" y="3393000"/>
            <a:ext cx="208800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600" spc="-1" strike="noStrike">
                <a:solidFill>
                  <a:schemeClr val="dk1"/>
                </a:solidFill>
                <a:latin typeface="Arial Narrow"/>
              </a:rPr>
              <a:t>Thermomètre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Rectangle 13"/>
          <p:cNvSpPr/>
          <p:nvPr/>
        </p:nvSpPr>
        <p:spPr>
          <a:xfrm>
            <a:off x="611640" y="4185000"/>
            <a:ext cx="2088720" cy="79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-SCOPIE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Examen visuel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Carré corné 14"/>
          <p:cNvSpPr/>
          <p:nvPr/>
        </p:nvSpPr>
        <p:spPr>
          <a:xfrm>
            <a:off x="611640" y="4977360"/>
            <a:ext cx="2088000" cy="539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600" spc="-1" strike="noStrike">
                <a:solidFill>
                  <a:schemeClr val="dk1"/>
                </a:solidFill>
                <a:latin typeface="Arial Narrow"/>
              </a:rPr>
              <a:t>Endoscopie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600" spc="-1" strike="noStrike">
                <a:solidFill>
                  <a:schemeClr val="dk1"/>
                </a:solidFill>
                <a:latin typeface="Arial Narrow"/>
              </a:rPr>
              <a:t>Coloscopie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Rectangle 1"/>
          <p:cNvSpPr/>
          <p:nvPr/>
        </p:nvSpPr>
        <p:spPr>
          <a:xfrm>
            <a:off x="611640" y="1933920"/>
            <a:ext cx="2088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1800" spc="-1" strike="noStrike">
                <a:solidFill>
                  <a:srgbClr val="0070c0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rgbClr val="0070c0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rgbClr val="0070c0"/>
                </a:solidFill>
                <a:latin typeface="Arial Narrow"/>
                <a:ea typeface="Times New Roman"/>
              </a:rPr>
              <a:t>Les examens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72" name="Groupe 19"/>
          <p:cNvGrpSpPr/>
          <p:nvPr/>
        </p:nvGrpSpPr>
        <p:grpSpPr>
          <a:xfrm>
            <a:off x="611640" y="188640"/>
            <a:ext cx="8136720" cy="1501560"/>
            <a:chOff x="611640" y="188640"/>
            <a:chExt cx="8136720" cy="1501560"/>
          </a:xfrm>
        </p:grpSpPr>
        <p:sp>
          <p:nvSpPr>
            <p:cNvPr id="973" name="Rectangle à coins arrondis 28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rgbClr val="69bfff"/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0070c0"/>
                  </a:solidFill>
                  <a:latin typeface="Arial Narrow"/>
                </a:rPr>
                <a:t>IV.2.- LES PRINCIPAUX SUFFIXES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74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1027800" cy="150156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975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PlaceHolder 1"/>
          <p:cNvSpPr>
            <a:spLocks noGrp="1"/>
          </p:cNvSpPr>
          <p:nvPr>
            <p:ph type="dt" idx="106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 type="sldNum" idx="107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283E73-0B3F-42CB-B60A-4851385FDDDE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78" name="Image 18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60" dur="indefinite" restart="never" nodeType="tmRoot">
          <p:childTnLst>
            <p:seq>
              <p:cTn id="2661" dur="indefinite" nodeType="mainSeq">
                <p:childTnLst>
                  <p:par>
                    <p:cTn id="2662" fill="hold">
                      <p:stCondLst>
                        <p:cond delay="indefinite"/>
                      </p:stCondLst>
                      <p:childTnLst>
                        <p:par>
                          <p:cTn id="2663" fill="hold">
                            <p:stCondLst>
                              <p:cond delay="0"/>
                            </p:stCondLst>
                            <p:childTnLst>
                              <p:par>
                                <p:cTn id="266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66" dur="10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7" dur="10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8" fill="hold">
                      <p:stCondLst>
                        <p:cond delay="indefinite"/>
                      </p:stCondLst>
                      <p:childTnLst>
                        <p:par>
                          <p:cTn id="2669" fill="hold">
                            <p:stCondLst>
                              <p:cond delay="0"/>
                            </p:stCondLst>
                            <p:childTnLst>
                              <p:par>
                                <p:cTn id="267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72"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3" fill="hold">
                      <p:stCondLst>
                        <p:cond delay="indefinite"/>
                      </p:stCondLst>
                      <p:childTnLst>
                        <p:par>
                          <p:cTn id="2674" fill="hold">
                            <p:stCondLst>
                              <p:cond delay="0"/>
                            </p:stCondLst>
                            <p:childTnLst>
                              <p:par>
                                <p:cTn id="267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677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8" fill="hold">
                      <p:stCondLst>
                        <p:cond delay="indefinite"/>
                      </p:stCondLst>
                      <p:childTnLst>
                        <p:par>
                          <p:cTn id="2679" fill="hold">
                            <p:stCondLst>
                              <p:cond delay="0"/>
                            </p:stCondLst>
                            <p:childTnLst>
                              <p:par>
                                <p:cTn id="268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682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3" fill="hold">
                      <p:stCondLst>
                        <p:cond delay="indefinite"/>
                      </p:stCondLst>
                      <p:childTnLst>
                        <p:par>
                          <p:cTn id="2684" fill="hold">
                            <p:stCondLst>
                              <p:cond delay="0"/>
                            </p:stCondLst>
                            <p:childTnLst>
                              <p:par>
                                <p:cTn id="268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687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8" fill="hold">
                      <p:stCondLst>
                        <p:cond delay="indefinite"/>
                      </p:stCondLst>
                      <p:childTnLst>
                        <p:par>
                          <p:cTn id="2689" fill="hold">
                            <p:stCondLst>
                              <p:cond delay="0"/>
                            </p:stCondLst>
                            <p:childTnLst>
                              <p:par>
                                <p:cTn id="269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692"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3" fill="hold">
                      <p:stCondLst>
                        <p:cond delay="indefinite"/>
                      </p:stCondLst>
                      <p:childTnLst>
                        <p:par>
                          <p:cTn id="2694" fill="hold">
                            <p:stCondLst>
                              <p:cond delay="0"/>
                            </p:stCondLst>
                            <p:childTnLst>
                              <p:par>
                                <p:cTn id="269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697"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8" fill="hold">
                      <p:stCondLst>
                        <p:cond delay="indefinite"/>
                      </p:stCondLst>
                      <p:childTnLst>
                        <p:par>
                          <p:cTn id="2699" fill="hold">
                            <p:stCondLst>
                              <p:cond delay="0"/>
                            </p:stCondLst>
                            <p:childTnLst>
                              <p:par>
                                <p:cTn id="270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702"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3" fill="hold">
                      <p:stCondLst>
                        <p:cond delay="indefinite"/>
                      </p:stCondLst>
                      <p:childTnLst>
                        <p:par>
                          <p:cTn id="2704" fill="hold">
                            <p:stCondLst>
                              <p:cond delay="0"/>
                            </p:stCondLst>
                            <p:childTnLst>
                              <p:par>
                                <p:cTn id="2705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707"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8" fill="hold">
                      <p:stCondLst>
                        <p:cond delay="indefinite"/>
                      </p:stCondLst>
                      <p:childTnLst>
                        <p:par>
                          <p:cTn id="2709" fill="hold">
                            <p:stCondLst>
                              <p:cond delay="0"/>
                            </p:stCondLst>
                            <p:childTnLst>
                              <p:par>
                                <p:cTn id="2710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712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dt" idx="27"/>
          </p:nvPr>
        </p:nvSpPr>
        <p:spPr>
          <a:xfrm>
            <a:off x="0" y="6553080"/>
            <a:ext cx="1258560" cy="30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ZoneTexte 7"/>
          <p:cNvSpPr/>
          <p:nvPr/>
        </p:nvSpPr>
        <p:spPr>
          <a:xfrm>
            <a:off x="1475640" y="2529000"/>
            <a:ext cx="5760360" cy="1734840"/>
          </a:xfrm>
          <a:prstGeom prst="rect">
            <a:avLst/>
          </a:prstGeom>
          <a:noFill/>
          <a:ln w="38100">
            <a:solidFill>
              <a:srgbClr val="f0a2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90000"/>
              </a:lnSpc>
            </a:pPr>
            <a:r>
              <a:rPr b="1" lang="fr-FR" sz="2400" spc="-1" strike="noStrike" cap="small">
                <a:solidFill>
                  <a:schemeClr val="accent1"/>
                </a:solidFill>
                <a:latin typeface="Arial Narrow"/>
              </a:rPr>
              <a:t>Séquence 1 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</a:pPr>
            <a:r>
              <a:rPr b="1" lang="fr-FR" sz="2400" spc="-1" strike="noStrike" cap="small">
                <a:solidFill>
                  <a:schemeClr val="accent1"/>
                </a:solidFill>
                <a:latin typeface="Arial Narrow"/>
              </a:rPr>
              <a:t>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Rectangle 5"/>
          <p:cNvSpPr/>
          <p:nvPr/>
        </p:nvSpPr>
        <p:spPr>
          <a:xfrm>
            <a:off x="1979640" y="3213000"/>
            <a:ext cx="4824000" cy="12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90000"/>
              </a:lnSpc>
            </a:pPr>
            <a:r>
              <a:rPr b="1" lang="fr-FR" sz="3600" spc="-1" strike="noStrike" u="sng" cap="small">
                <a:solidFill>
                  <a:srgbClr val="595959"/>
                </a:solidFill>
                <a:uFillTx/>
                <a:latin typeface="Arial Narrow"/>
              </a:rPr>
              <a:t>les unités de sens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</a:pPr>
            <a:r>
              <a:rPr b="1" i="1" lang="fr-FR" sz="2400" spc="-1" strike="noStrike" cap="small">
                <a:solidFill>
                  <a:srgbClr val="595959"/>
                </a:solidFill>
                <a:latin typeface="Arial Narrow"/>
              </a:rPr>
              <a:t>(radicaux et affixes)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itre 1"/>
          <p:cNvSpPr/>
          <p:nvPr/>
        </p:nvSpPr>
        <p:spPr>
          <a:xfrm>
            <a:off x="1619640" y="1268640"/>
            <a:ext cx="547236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4000" spc="-1" strike="noStrike" cap="small">
                <a:solidFill>
                  <a:srgbClr val="4fa8b1"/>
                </a:solidFill>
                <a:latin typeface="Arial Narrow"/>
              </a:rPr>
              <a:t>L’étymologie</a:t>
            </a:r>
            <a:r>
              <a:rPr b="1" i="1" lang="fr-FR" sz="4800" spc="-1" strike="noStrike" cap="small">
                <a:solidFill>
                  <a:srgbClr val="4fa8b1"/>
                </a:solidFill>
                <a:latin typeface="Arial Narrow"/>
              </a:rPr>
              <a:t> </a:t>
            </a:r>
            <a:r>
              <a:rPr b="1" i="1" lang="fr-FR" sz="4000" spc="-1" strike="noStrike" cap="small">
                <a:solidFill>
                  <a:srgbClr val="4fa8b1"/>
                </a:solidFill>
                <a:latin typeface="Arial Narrow"/>
              </a:rPr>
              <a:t>médicale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ldNum" idx="28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148B43-E840-434F-A9DA-FB3ED6EAD576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8" name="Image 10" descr=""/>
          <p:cNvPicPr/>
          <p:nvPr/>
        </p:nvPicPr>
        <p:blipFill>
          <a:blip r:embed="rId1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2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67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72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Rectangle 5"/>
          <p:cNvSpPr/>
          <p:nvPr/>
        </p:nvSpPr>
        <p:spPr>
          <a:xfrm>
            <a:off x="611280" y="2133000"/>
            <a:ext cx="2088720" cy="755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-ALGIE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Douleur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0" name="Carré corné 6"/>
          <p:cNvSpPr/>
          <p:nvPr/>
        </p:nvSpPr>
        <p:spPr>
          <a:xfrm>
            <a:off x="826920" y="2889000"/>
            <a:ext cx="1657080" cy="467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Dorsalgie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Myalgie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Rectangle 7"/>
          <p:cNvSpPr/>
          <p:nvPr/>
        </p:nvSpPr>
        <p:spPr>
          <a:xfrm>
            <a:off x="3635280" y="2133000"/>
            <a:ext cx="2088720" cy="755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-CÈLE / -ECTASIE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Dilatation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2" name="Carré corné 8"/>
          <p:cNvSpPr/>
          <p:nvPr/>
        </p:nvSpPr>
        <p:spPr>
          <a:xfrm>
            <a:off x="3851280" y="2889000"/>
            <a:ext cx="1657080" cy="467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Hydrocèle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Bronchectasie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Rectangle 9"/>
          <p:cNvSpPr/>
          <p:nvPr/>
        </p:nvSpPr>
        <p:spPr>
          <a:xfrm>
            <a:off x="6443640" y="2133000"/>
            <a:ext cx="2088720" cy="755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-ITE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Inflammation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Infection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4" name="Carré corné 10"/>
          <p:cNvSpPr/>
          <p:nvPr/>
        </p:nvSpPr>
        <p:spPr>
          <a:xfrm>
            <a:off x="6659640" y="2889000"/>
            <a:ext cx="1657080" cy="467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Appendicite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Otite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Rectangle 13"/>
          <p:cNvSpPr/>
          <p:nvPr/>
        </p:nvSpPr>
        <p:spPr>
          <a:xfrm>
            <a:off x="611640" y="3717000"/>
            <a:ext cx="2088720" cy="755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-LYSE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Dissolution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Carré corné 14"/>
          <p:cNvSpPr/>
          <p:nvPr/>
        </p:nvSpPr>
        <p:spPr>
          <a:xfrm>
            <a:off x="827640" y="4473000"/>
            <a:ext cx="1657080" cy="467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Hémolyse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Rectangle 15"/>
          <p:cNvSpPr/>
          <p:nvPr/>
        </p:nvSpPr>
        <p:spPr>
          <a:xfrm>
            <a:off x="3635280" y="3717000"/>
            <a:ext cx="2088720" cy="755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-MÉGALIE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Augmentation de volume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8" name="Carré corné 16"/>
          <p:cNvSpPr/>
          <p:nvPr/>
        </p:nvSpPr>
        <p:spPr>
          <a:xfrm>
            <a:off x="3851280" y="4473000"/>
            <a:ext cx="1657080" cy="467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Splénomégalie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Rectangle 17"/>
          <p:cNvSpPr/>
          <p:nvPr/>
        </p:nvSpPr>
        <p:spPr>
          <a:xfrm>
            <a:off x="6443640" y="3717000"/>
            <a:ext cx="2088720" cy="755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-OSE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Etat, condition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Non inflammatoire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0" name="Carré corné 18"/>
          <p:cNvSpPr/>
          <p:nvPr/>
        </p:nvSpPr>
        <p:spPr>
          <a:xfrm>
            <a:off x="6730920" y="4473000"/>
            <a:ext cx="1657080" cy="467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Arthrose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Rectangle 1"/>
          <p:cNvSpPr/>
          <p:nvPr/>
        </p:nvSpPr>
        <p:spPr>
          <a:xfrm>
            <a:off x="611640" y="1605960"/>
            <a:ext cx="2520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1800" spc="-1" strike="noStrike">
                <a:solidFill>
                  <a:srgbClr val="0070c0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rgbClr val="0070c0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rgbClr val="0070c0"/>
                </a:solidFill>
                <a:latin typeface="Arial Narrow"/>
                <a:ea typeface="Times New Roman"/>
              </a:rPr>
              <a:t>Les pathologies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Rectangle 21"/>
          <p:cNvSpPr/>
          <p:nvPr/>
        </p:nvSpPr>
        <p:spPr>
          <a:xfrm>
            <a:off x="611640" y="5265360"/>
            <a:ext cx="2088720" cy="755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-PATHIE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Maladie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Carré corné 22"/>
          <p:cNvSpPr/>
          <p:nvPr/>
        </p:nvSpPr>
        <p:spPr>
          <a:xfrm>
            <a:off x="827640" y="6021360"/>
            <a:ext cx="1657080" cy="467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Cardiopathie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4" name="Rectangle 23"/>
          <p:cNvSpPr/>
          <p:nvPr/>
        </p:nvSpPr>
        <p:spPr>
          <a:xfrm>
            <a:off x="3636000" y="5229360"/>
            <a:ext cx="2088720" cy="755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-PEPSIE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Digérer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Carré corné 24"/>
          <p:cNvSpPr/>
          <p:nvPr/>
        </p:nvSpPr>
        <p:spPr>
          <a:xfrm>
            <a:off x="3851640" y="5985360"/>
            <a:ext cx="1657080" cy="467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Dyspepsie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6" name="Rectangle 25"/>
          <p:cNvSpPr/>
          <p:nvPr/>
        </p:nvSpPr>
        <p:spPr>
          <a:xfrm>
            <a:off x="6516360" y="5229360"/>
            <a:ext cx="2088720" cy="755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-PHAGIE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Manger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Carré corné 26"/>
          <p:cNvSpPr/>
          <p:nvPr/>
        </p:nvSpPr>
        <p:spPr>
          <a:xfrm>
            <a:off x="6732000" y="5985360"/>
            <a:ext cx="1657080" cy="467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Aérophagie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98" name="Groupe 19"/>
          <p:cNvGrpSpPr/>
          <p:nvPr/>
        </p:nvGrpSpPr>
        <p:grpSpPr>
          <a:xfrm>
            <a:off x="611640" y="188640"/>
            <a:ext cx="8136720" cy="1261800"/>
            <a:chOff x="611640" y="188640"/>
            <a:chExt cx="8136720" cy="1261800"/>
          </a:xfrm>
        </p:grpSpPr>
        <p:sp>
          <p:nvSpPr>
            <p:cNvPr id="999" name="Rectangle à coins arrondis 28"/>
            <p:cNvSpPr/>
            <p:nvPr/>
          </p:nvSpPr>
          <p:spPr>
            <a:xfrm>
              <a:off x="1692720" y="462960"/>
              <a:ext cx="7055640" cy="704520"/>
            </a:xfrm>
            <a:prstGeom prst="roundRect">
              <a:avLst>
                <a:gd name="adj" fmla="val 16667"/>
              </a:avLst>
            </a:prstGeom>
            <a:solidFill>
              <a:srgbClr val="69bfff"/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0070c0"/>
                  </a:solidFill>
                  <a:latin typeface="Arial Narrow"/>
                </a:rPr>
                <a:t>IV.2.- LES PRINCIPAUX SUFFIXES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00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188640"/>
              <a:ext cx="863640" cy="1261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01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PlaceHolder 1"/>
          <p:cNvSpPr>
            <a:spLocks noGrp="1"/>
          </p:cNvSpPr>
          <p:nvPr>
            <p:ph type="dt" idx="108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 type="sldNum" idx="109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DAAB63-D085-47E0-B224-9441C614CD91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04" name="Image 33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13" dur="indefinite" restart="never" nodeType="tmRoot">
          <p:childTnLst>
            <p:seq>
              <p:cTn id="2714" dur="indefinite" nodeType="mainSeq">
                <p:childTnLst>
                  <p:par>
                    <p:cTn id="2715" fill="hold">
                      <p:stCondLst>
                        <p:cond delay="indefinite"/>
                      </p:stCondLst>
                      <p:childTnLst>
                        <p:par>
                          <p:cTn id="2716" fill="hold">
                            <p:stCondLst>
                              <p:cond delay="0"/>
                            </p:stCondLst>
                            <p:childTnLst>
                              <p:par>
                                <p:cTn id="27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9" dur="10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0" dur="10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1" fill="hold">
                      <p:stCondLst>
                        <p:cond delay="indefinite"/>
                      </p:stCondLst>
                      <p:childTnLst>
                        <p:par>
                          <p:cTn id="2722" fill="hold">
                            <p:stCondLst>
                              <p:cond delay="0"/>
                            </p:stCondLst>
                            <p:childTnLst>
                              <p:par>
                                <p:cTn id="27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25"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6" fill="hold">
                      <p:stCondLst>
                        <p:cond delay="indefinite"/>
                      </p:stCondLst>
                      <p:childTnLst>
                        <p:par>
                          <p:cTn id="2727" fill="hold">
                            <p:stCondLst>
                              <p:cond delay="0"/>
                            </p:stCondLst>
                            <p:childTnLst>
                              <p:par>
                                <p:cTn id="272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730"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1" fill="hold">
                      <p:stCondLst>
                        <p:cond delay="indefinite"/>
                      </p:stCondLst>
                      <p:childTnLst>
                        <p:par>
                          <p:cTn id="2732" fill="hold">
                            <p:stCondLst>
                              <p:cond delay="0"/>
                            </p:stCondLst>
                            <p:childTnLst>
                              <p:par>
                                <p:cTn id="273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735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6" fill="hold">
                      <p:stCondLst>
                        <p:cond delay="indefinite"/>
                      </p:stCondLst>
                      <p:childTnLst>
                        <p:par>
                          <p:cTn id="2737" fill="hold">
                            <p:stCondLst>
                              <p:cond delay="0"/>
                            </p:stCondLst>
                            <p:childTnLst>
                              <p:par>
                                <p:cTn id="273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740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1" fill="hold">
                      <p:stCondLst>
                        <p:cond delay="indefinite"/>
                      </p:stCondLst>
                      <p:childTnLst>
                        <p:par>
                          <p:cTn id="2742" fill="hold">
                            <p:stCondLst>
                              <p:cond delay="0"/>
                            </p:stCondLst>
                            <p:childTnLst>
                              <p:par>
                                <p:cTn id="274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745"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6" fill="hold">
                      <p:stCondLst>
                        <p:cond delay="indefinite"/>
                      </p:stCondLst>
                      <p:childTnLst>
                        <p:par>
                          <p:cTn id="2747" fill="hold">
                            <p:stCondLst>
                              <p:cond delay="0"/>
                            </p:stCondLst>
                            <p:childTnLst>
                              <p:par>
                                <p:cTn id="274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750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1" fill="hold">
                      <p:stCondLst>
                        <p:cond delay="indefinite"/>
                      </p:stCondLst>
                      <p:childTnLst>
                        <p:par>
                          <p:cTn id="2752" fill="hold">
                            <p:stCondLst>
                              <p:cond delay="0"/>
                            </p:stCondLst>
                            <p:childTnLst>
                              <p:par>
                                <p:cTn id="275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755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6" fill="hold">
                      <p:stCondLst>
                        <p:cond delay="indefinite"/>
                      </p:stCondLst>
                      <p:childTnLst>
                        <p:par>
                          <p:cTn id="2757" fill="hold">
                            <p:stCondLst>
                              <p:cond delay="0"/>
                            </p:stCondLst>
                            <p:childTnLst>
                              <p:par>
                                <p:cTn id="275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760"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1" fill="hold">
                      <p:stCondLst>
                        <p:cond delay="indefinite"/>
                      </p:stCondLst>
                      <p:childTnLst>
                        <p:par>
                          <p:cTn id="2762" fill="hold">
                            <p:stCondLst>
                              <p:cond delay="0"/>
                            </p:stCondLst>
                            <p:childTnLst>
                              <p:par>
                                <p:cTn id="276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765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6" fill="hold">
                      <p:stCondLst>
                        <p:cond delay="indefinite"/>
                      </p:stCondLst>
                      <p:childTnLst>
                        <p:par>
                          <p:cTn id="2767" fill="hold">
                            <p:stCondLst>
                              <p:cond delay="0"/>
                            </p:stCondLst>
                            <p:childTnLst>
                              <p:par>
                                <p:cTn id="276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770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1" fill="hold">
                      <p:stCondLst>
                        <p:cond delay="indefinite"/>
                      </p:stCondLst>
                      <p:childTnLst>
                        <p:par>
                          <p:cTn id="2772" fill="hold">
                            <p:stCondLst>
                              <p:cond delay="0"/>
                            </p:stCondLst>
                            <p:childTnLst>
                              <p:par>
                                <p:cTn id="277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775"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6" fill="hold">
                      <p:stCondLst>
                        <p:cond delay="indefinite"/>
                      </p:stCondLst>
                      <p:childTnLst>
                        <p:par>
                          <p:cTn id="2777" fill="hold">
                            <p:stCondLst>
                              <p:cond delay="0"/>
                            </p:stCondLst>
                            <p:childTnLst>
                              <p:par>
                                <p:cTn id="277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780"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1" fill="hold">
                      <p:stCondLst>
                        <p:cond delay="indefinite"/>
                      </p:stCondLst>
                      <p:childTnLst>
                        <p:par>
                          <p:cTn id="2782" fill="hold">
                            <p:stCondLst>
                              <p:cond delay="0"/>
                            </p:stCondLst>
                            <p:childTnLst>
                              <p:par>
                                <p:cTn id="278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785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6" fill="hold">
                      <p:stCondLst>
                        <p:cond delay="indefinite"/>
                      </p:stCondLst>
                      <p:childTnLst>
                        <p:par>
                          <p:cTn id="2787" fill="hold">
                            <p:stCondLst>
                              <p:cond delay="0"/>
                            </p:stCondLst>
                            <p:childTnLst>
                              <p:par>
                                <p:cTn id="278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790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1" fill="hold">
                      <p:stCondLst>
                        <p:cond delay="indefinite"/>
                      </p:stCondLst>
                      <p:childTnLst>
                        <p:par>
                          <p:cTn id="2792" fill="hold">
                            <p:stCondLst>
                              <p:cond delay="0"/>
                            </p:stCondLst>
                            <p:childTnLst>
                              <p:par>
                                <p:cTn id="279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795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6" fill="hold">
                      <p:stCondLst>
                        <p:cond delay="indefinite"/>
                      </p:stCondLst>
                      <p:childTnLst>
                        <p:par>
                          <p:cTn id="2797" fill="hold">
                            <p:stCondLst>
                              <p:cond delay="0"/>
                            </p:stCondLst>
                            <p:childTnLst>
                              <p:par>
                                <p:cTn id="279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800"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1" fill="hold">
                      <p:stCondLst>
                        <p:cond delay="indefinite"/>
                      </p:stCondLst>
                      <p:childTnLst>
                        <p:par>
                          <p:cTn id="2802" fill="hold">
                            <p:stCondLst>
                              <p:cond delay="0"/>
                            </p:stCondLst>
                            <p:childTnLst>
                              <p:par>
                                <p:cTn id="280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805"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6" fill="hold">
                      <p:stCondLst>
                        <p:cond delay="indefinite"/>
                      </p:stCondLst>
                      <p:childTnLst>
                        <p:par>
                          <p:cTn id="2807" fill="hold">
                            <p:stCondLst>
                              <p:cond delay="0"/>
                            </p:stCondLst>
                            <p:childTnLst>
                              <p:par>
                                <p:cTn id="2808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810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1" fill="hold">
                      <p:stCondLst>
                        <p:cond delay="indefinite"/>
                      </p:stCondLst>
                      <p:childTnLst>
                        <p:par>
                          <p:cTn id="2812" fill="hold">
                            <p:stCondLst>
                              <p:cond delay="0"/>
                            </p:stCondLst>
                            <p:childTnLst>
                              <p:par>
                                <p:cTn id="2813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815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Rectangle 5"/>
          <p:cNvSpPr/>
          <p:nvPr/>
        </p:nvSpPr>
        <p:spPr>
          <a:xfrm>
            <a:off x="611280" y="2241000"/>
            <a:ext cx="2088720" cy="61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-PHOBIE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Crainte / Refus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6" name="Carré corné 6"/>
          <p:cNvSpPr/>
          <p:nvPr/>
        </p:nvSpPr>
        <p:spPr>
          <a:xfrm>
            <a:off x="826920" y="2853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Claustrophobie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Rectangle 7"/>
          <p:cNvSpPr/>
          <p:nvPr/>
        </p:nvSpPr>
        <p:spPr>
          <a:xfrm>
            <a:off x="3635280" y="2241000"/>
            <a:ext cx="2088720" cy="61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-PLÉGIE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Frapper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8" name="Carré corné 8"/>
          <p:cNvSpPr/>
          <p:nvPr/>
        </p:nvSpPr>
        <p:spPr>
          <a:xfrm>
            <a:off x="3851280" y="2853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Paraplégie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Rectangle 9"/>
          <p:cNvSpPr/>
          <p:nvPr/>
        </p:nvSpPr>
        <p:spPr>
          <a:xfrm>
            <a:off x="6443640" y="2241000"/>
            <a:ext cx="2088720" cy="611640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-PNÉE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Respiration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0" name="Carré corné 10"/>
          <p:cNvSpPr/>
          <p:nvPr/>
        </p:nvSpPr>
        <p:spPr>
          <a:xfrm>
            <a:off x="6659640" y="2853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Apnée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Dyspnée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Rectangle 13"/>
          <p:cNvSpPr/>
          <p:nvPr/>
        </p:nvSpPr>
        <p:spPr>
          <a:xfrm>
            <a:off x="611640" y="3753000"/>
            <a:ext cx="2088720" cy="61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-PTOSE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Chute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2" name="Carré corné 14"/>
          <p:cNvSpPr/>
          <p:nvPr/>
        </p:nvSpPr>
        <p:spPr>
          <a:xfrm>
            <a:off x="827640" y="4365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Néphroptose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Rectangle 15"/>
          <p:cNvSpPr/>
          <p:nvPr/>
        </p:nvSpPr>
        <p:spPr>
          <a:xfrm>
            <a:off x="3635280" y="3753000"/>
            <a:ext cx="2088720" cy="61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-PTYSIE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Crachement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4" name="Carré corné 16"/>
          <p:cNvSpPr/>
          <p:nvPr/>
        </p:nvSpPr>
        <p:spPr>
          <a:xfrm>
            <a:off x="3851280" y="4365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Hémoptysie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Rectangle 17"/>
          <p:cNvSpPr/>
          <p:nvPr/>
        </p:nvSpPr>
        <p:spPr>
          <a:xfrm>
            <a:off x="6443640" y="3753000"/>
            <a:ext cx="2088720" cy="61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-RRAGIE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Jaillissement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6" name="Carré corné 18"/>
          <p:cNvSpPr/>
          <p:nvPr/>
        </p:nvSpPr>
        <p:spPr>
          <a:xfrm>
            <a:off x="6659640" y="436500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Hémorragie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Rectangle 1"/>
          <p:cNvSpPr/>
          <p:nvPr/>
        </p:nvSpPr>
        <p:spPr>
          <a:xfrm>
            <a:off x="611640" y="1573920"/>
            <a:ext cx="2952000" cy="365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1800" spc="-1" strike="noStrike">
                <a:solidFill>
                  <a:srgbClr val="0070c0"/>
                </a:solidFill>
                <a:latin typeface="Wingdings"/>
                <a:ea typeface="Times New Roman"/>
              </a:rPr>
              <a:t></a:t>
            </a:r>
            <a:r>
              <a:rPr b="1" i="1" lang="fr-FR" sz="1800" spc="-1" strike="noStrike">
                <a:solidFill>
                  <a:srgbClr val="0070c0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rgbClr val="0070c0"/>
                </a:solidFill>
                <a:latin typeface="Arial Narrow"/>
                <a:ea typeface="Times New Roman"/>
              </a:rPr>
              <a:t>Les pathologies (suite)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Rectangle 21"/>
          <p:cNvSpPr/>
          <p:nvPr/>
        </p:nvSpPr>
        <p:spPr>
          <a:xfrm>
            <a:off x="611640" y="5265360"/>
            <a:ext cx="2088720" cy="61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-THÉRAPIE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Traitement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Carré corné 22"/>
          <p:cNvSpPr/>
          <p:nvPr/>
        </p:nvSpPr>
        <p:spPr>
          <a:xfrm>
            <a:off x="827640" y="5877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Chimiothérapie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Thalassothérapie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0" name="Rectangle 23"/>
          <p:cNvSpPr/>
          <p:nvPr/>
        </p:nvSpPr>
        <p:spPr>
          <a:xfrm>
            <a:off x="3636000" y="5265360"/>
            <a:ext cx="2088720" cy="61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-ULE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Petit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Carré corné 24"/>
          <p:cNvSpPr/>
          <p:nvPr/>
        </p:nvSpPr>
        <p:spPr>
          <a:xfrm>
            <a:off x="3851640" y="5877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Nodule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Veinule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Rectangle 25"/>
          <p:cNvSpPr/>
          <p:nvPr/>
        </p:nvSpPr>
        <p:spPr>
          <a:xfrm>
            <a:off x="6516360" y="5265360"/>
            <a:ext cx="2088720" cy="6116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-URIE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lt1"/>
                </a:solidFill>
                <a:latin typeface="Arial Narrow"/>
              </a:rPr>
              <a:t>Urine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Carré corné 26"/>
          <p:cNvSpPr/>
          <p:nvPr/>
        </p:nvSpPr>
        <p:spPr>
          <a:xfrm>
            <a:off x="6732000" y="5877360"/>
            <a:ext cx="1657080" cy="503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ffff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700" spc="-1" strike="noStrike">
                <a:solidFill>
                  <a:schemeClr val="dk1"/>
                </a:solidFill>
                <a:latin typeface="Arial Narrow"/>
              </a:rPr>
              <a:t>Hématurie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24" name="Groupe 19"/>
          <p:cNvGrpSpPr/>
          <p:nvPr/>
        </p:nvGrpSpPr>
        <p:grpSpPr>
          <a:xfrm>
            <a:off x="611640" y="260640"/>
            <a:ext cx="8136360" cy="1079640"/>
            <a:chOff x="611640" y="260640"/>
            <a:chExt cx="8136360" cy="1079640"/>
          </a:xfrm>
        </p:grpSpPr>
        <p:sp>
          <p:nvSpPr>
            <p:cNvPr id="1025" name="Rectangle à coins arrondis 28"/>
            <p:cNvSpPr/>
            <p:nvPr/>
          </p:nvSpPr>
          <p:spPr>
            <a:xfrm>
              <a:off x="1692360" y="477000"/>
              <a:ext cx="7055640" cy="647280"/>
            </a:xfrm>
            <a:prstGeom prst="roundRect">
              <a:avLst>
                <a:gd name="adj" fmla="val 16667"/>
              </a:avLst>
            </a:prstGeom>
            <a:solidFill>
              <a:srgbClr val="69bfff"/>
            </a:solidFill>
            <a:ln w="0">
              <a:noFill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0070c0"/>
                  </a:solidFill>
                  <a:latin typeface="Arial Narrow"/>
                </a:rPr>
                <a:t>IV.2.- LES PRINCIPAUX SUFFIXES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26" name="Image 21" descr=""/>
            <p:cNvPicPr/>
            <p:nvPr/>
          </p:nvPicPr>
          <p:blipFill>
            <a:blip r:embed="rId1"/>
            <a:stretch/>
          </p:blipFill>
          <p:spPr>
            <a:xfrm>
              <a:off x="611640" y="260640"/>
              <a:ext cx="1027800" cy="1079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27" name="ZoneTexte 4"/>
          <p:cNvSpPr/>
          <p:nvPr/>
        </p:nvSpPr>
        <p:spPr>
          <a:xfrm>
            <a:off x="7812360" y="0"/>
            <a:ext cx="1331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PlaceHolder 1"/>
          <p:cNvSpPr>
            <a:spLocks noGrp="1"/>
          </p:cNvSpPr>
          <p:nvPr>
            <p:ph type="dt" idx="110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 type="sldNum" idx="111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202346-8186-48FB-8EB2-0DF17DFD529B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30" name="Image 33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16" dur="indefinite" restart="never" nodeType="tmRoot">
          <p:childTnLst>
            <p:seq>
              <p:cTn id="2817" dur="indefinite" nodeType="mainSeq">
                <p:childTnLst>
                  <p:par>
                    <p:cTn id="2818" fill="hold">
                      <p:stCondLst>
                        <p:cond delay="indefinite"/>
                      </p:stCondLst>
                      <p:childTnLst>
                        <p:par>
                          <p:cTn id="2819" fill="hold">
                            <p:stCondLst>
                              <p:cond delay="0"/>
                            </p:stCondLst>
                            <p:childTnLst>
                              <p:par>
                                <p:cTn id="282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22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3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4" fill="hold">
                      <p:stCondLst>
                        <p:cond delay="indefinite"/>
                      </p:stCondLst>
                      <p:childTnLst>
                        <p:par>
                          <p:cTn id="2825" fill="hold">
                            <p:stCondLst>
                              <p:cond delay="0"/>
                            </p:stCondLst>
                            <p:childTnLst>
                              <p:par>
                                <p:cTn id="282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28"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9" fill="hold">
                      <p:stCondLst>
                        <p:cond delay="indefinite"/>
                      </p:stCondLst>
                      <p:childTnLst>
                        <p:par>
                          <p:cTn id="2830" fill="hold">
                            <p:stCondLst>
                              <p:cond delay="0"/>
                            </p:stCondLst>
                            <p:childTnLst>
                              <p:par>
                                <p:cTn id="283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833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4" fill="hold">
                      <p:stCondLst>
                        <p:cond delay="indefinite"/>
                      </p:stCondLst>
                      <p:childTnLst>
                        <p:par>
                          <p:cTn id="2835" fill="hold">
                            <p:stCondLst>
                              <p:cond delay="0"/>
                            </p:stCondLst>
                            <p:childTnLst>
                              <p:par>
                                <p:cTn id="283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838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9" fill="hold">
                      <p:stCondLst>
                        <p:cond delay="indefinite"/>
                      </p:stCondLst>
                      <p:childTnLst>
                        <p:par>
                          <p:cTn id="2840" fill="hold">
                            <p:stCondLst>
                              <p:cond delay="0"/>
                            </p:stCondLst>
                            <p:childTnLst>
                              <p:par>
                                <p:cTn id="284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843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4" fill="hold">
                      <p:stCondLst>
                        <p:cond delay="indefinite"/>
                      </p:stCondLst>
                      <p:childTnLst>
                        <p:par>
                          <p:cTn id="2845" fill="hold">
                            <p:stCondLst>
                              <p:cond delay="0"/>
                            </p:stCondLst>
                            <p:childTnLst>
                              <p:par>
                                <p:cTn id="284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848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9" fill="hold">
                      <p:stCondLst>
                        <p:cond delay="indefinite"/>
                      </p:stCondLst>
                      <p:childTnLst>
                        <p:par>
                          <p:cTn id="2850" fill="hold">
                            <p:stCondLst>
                              <p:cond delay="0"/>
                            </p:stCondLst>
                            <p:childTnLst>
                              <p:par>
                                <p:cTn id="285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853"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4" fill="hold">
                      <p:stCondLst>
                        <p:cond delay="indefinite"/>
                      </p:stCondLst>
                      <p:childTnLst>
                        <p:par>
                          <p:cTn id="2855" fill="hold">
                            <p:stCondLst>
                              <p:cond delay="0"/>
                            </p:stCondLst>
                            <p:childTnLst>
                              <p:par>
                                <p:cTn id="285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858"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9" fill="hold">
                      <p:stCondLst>
                        <p:cond delay="indefinite"/>
                      </p:stCondLst>
                      <p:childTnLst>
                        <p:par>
                          <p:cTn id="2860" fill="hold">
                            <p:stCondLst>
                              <p:cond delay="0"/>
                            </p:stCondLst>
                            <p:childTnLst>
                              <p:par>
                                <p:cTn id="286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863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4" fill="hold">
                      <p:stCondLst>
                        <p:cond delay="indefinite"/>
                      </p:stCondLst>
                      <p:childTnLst>
                        <p:par>
                          <p:cTn id="2865" fill="hold">
                            <p:stCondLst>
                              <p:cond delay="0"/>
                            </p:stCondLst>
                            <p:childTnLst>
                              <p:par>
                                <p:cTn id="286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868"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9" fill="hold">
                      <p:stCondLst>
                        <p:cond delay="indefinite"/>
                      </p:stCondLst>
                      <p:childTnLst>
                        <p:par>
                          <p:cTn id="2870" fill="hold">
                            <p:stCondLst>
                              <p:cond delay="0"/>
                            </p:stCondLst>
                            <p:childTnLst>
                              <p:par>
                                <p:cTn id="287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873"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4" fill="hold">
                      <p:stCondLst>
                        <p:cond delay="indefinite"/>
                      </p:stCondLst>
                      <p:childTnLst>
                        <p:par>
                          <p:cTn id="2875" fill="hold">
                            <p:stCondLst>
                              <p:cond delay="0"/>
                            </p:stCondLst>
                            <p:childTnLst>
                              <p:par>
                                <p:cTn id="287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878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9" fill="hold">
                      <p:stCondLst>
                        <p:cond delay="indefinite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883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4" fill="hold">
                      <p:stCondLst>
                        <p:cond delay="indefinite"/>
                      </p:stCondLst>
                      <p:childTnLst>
                        <p:par>
                          <p:cTn id="2885" fill="hold">
                            <p:stCondLst>
                              <p:cond delay="0"/>
                            </p:stCondLst>
                            <p:childTnLst>
                              <p:par>
                                <p:cTn id="288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888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9" fill="hold">
                      <p:stCondLst>
                        <p:cond delay="indefinite"/>
                      </p:stCondLst>
                      <p:childTnLst>
                        <p:par>
                          <p:cTn id="2890" fill="hold">
                            <p:stCondLst>
                              <p:cond delay="0"/>
                            </p:stCondLst>
                            <p:childTnLst>
                              <p:par>
                                <p:cTn id="289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893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4" fill="hold">
                      <p:stCondLst>
                        <p:cond delay="indefinite"/>
                      </p:stCondLst>
                      <p:childTnLst>
                        <p:par>
                          <p:cTn id="2895" fill="hold">
                            <p:stCondLst>
                              <p:cond delay="0"/>
                            </p:stCondLst>
                            <p:childTnLst>
                              <p:par>
                                <p:cTn id="289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898"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9" fill="hold">
                      <p:stCondLst>
                        <p:cond delay="indefinite"/>
                      </p:stCondLst>
                      <p:childTnLst>
                        <p:par>
                          <p:cTn id="2900" fill="hold">
                            <p:stCondLst>
                              <p:cond delay="0"/>
                            </p:stCondLst>
                            <p:childTnLst>
                              <p:par>
                                <p:cTn id="290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903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4" fill="hold">
                      <p:stCondLst>
                        <p:cond delay="indefinite"/>
                      </p:stCondLst>
                      <p:childTnLst>
                        <p:par>
                          <p:cTn id="2905" fill="hold">
                            <p:stCondLst>
                              <p:cond delay="0"/>
                            </p:stCondLst>
                            <p:childTnLst>
                              <p:par>
                                <p:cTn id="290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908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9" fill="hold">
                      <p:stCondLst>
                        <p:cond delay="indefinite"/>
                      </p:stCondLst>
                      <p:childTnLst>
                        <p:par>
                          <p:cTn id="2910" fill="hold">
                            <p:stCondLst>
                              <p:cond delay="0"/>
                            </p:stCondLst>
                            <p:childTnLst>
                              <p:par>
                                <p:cTn id="2911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913"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4" fill="hold">
                      <p:stCondLst>
                        <p:cond delay="indefinite"/>
                      </p:stCondLst>
                      <p:childTnLst>
                        <p:par>
                          <p:cTn id="2915" fill="hold">
                            <p:stCondLst>
                              <p:cond delay="0"/>
                            </p:stCondLst>
                            <p:childTnLst>
                              <p:par>
                                <p:cTn id="2916" nodeType="click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918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dt" idx="112"/>
          </p:nvPr>
        </p:nvSpPr>
        <p:spPr>
          <a:xfrm>
            <a:off x="0" y="6568920"/>
            <a:ext cx="89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32" name="Image 4" descr=""/>
          <p:cNvPicPr/>
          <p:nvPr/>
        </p:nvPicPr>
        <p:blipFill>
          <a:blip r:embed="rId1"/>
          <a:srcRect l="10719" t="0" r="14281" b="0"/>
          <a:stretch/>
        </p:blipFill>
        <p:spPr>
          <a:xfrm>
            <a:off x="609480" y="1844640"/>
            <a:ext cx="2941200" cy="4716000"/>
          </a:xfrm>
          <a:prstGeom prst="rect">
            <a:avLst/>
          </a:prstGeom>
          <a:ln w="9525">
            <a:noFill/>
          </a:ln>
        </p:spPr>
      </p:pic>
      <p:sp>
        <p:nvSpPr>
          <p:cNvPr id="1033" name="Rectangle 8"/>
          <p:cNvSpPr/>
          <p:nvPr/>
        </p:nvSpPr>
        <p:spPr>
          <a:xfrm>
            <a:off x="760320" y="4308840"/>
            <a:ext cx="2659320" cy="363600"/>
          </a:xfrm>
          <a:prstGeom prst="rect">
            <a:avLst/>
          </a:prstGeom>
          <a:solidFill>
            <a:srgbClr val="ffffff"/>
          </a:solidFill>
          <a:ln>
            <a:solidFill>
              <a:srgbClr val="f0a22e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rgbClr val="099f9f"/>
                </a:solidFill>
                <a:latin typeface="Arial Narrow"/>
              </a:rPr>
              <a:t>Conseils du professionnel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Rectangle à coins arrondis 4"/>
          <p:cNvSpPr/>
          <p:nvPr/>
        </p:nvSpPr>
        <p:spPr>
          <a:xfrm>
            <a:off x="3708000" y="1818360"/>
            <a:ext cx="4968360" cy="3610080"/>
          </a:xfrm>
          <a:prstGeom prst="wedgeRoundRectCallout">
            <a:avLst>
              <a:gd name="adj1" fmla="val -77787"/>
              <a:gd name="adj2" fmla="val -27385"/>
              <a:gd name="adj3" fmla="val 16667"/>
            </a:avLst>
          </a:prstGeom>
          <a:solidFill>
            <a:srgbClr val="ffffff"/>
          </a:solidFill>
          <a:ln>
            <a:solidFill>
              <a:srgbClr val="f0a22e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spAutoFit/>
          </a:bodyPr>
          <a:p>
            <a:pPr indent="-21600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1" i="1" lang="fr-FR" sz="1600" spc="-1" strike="noStrike">
                <a:solidFill>
                  <a:schemeClr val="dk1"/>
                </a:solidFill>
                <a:latin typeface="Arial Narrow"/>
              </a:rPr>
              <a:t>L’apprentissage du vocabulaire médical </a:t>
            </a:r>
            <a:r>
              <a:rPr b="0" i="1" lang="fr-FR" sz="1600" spc="-1" strike="noStrike">
                <a:solidFill>
                  <a:schemeClr val="dk1"/>
                </a:solidFill>
                <a:latin typeface="Arial Narrow"/>
              </a:rPr>
              <a:t>doit se faire de manière régulière et méthodologique :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i="1" lang="fr-FR" sz="1600" spc="-1" strike="noStrike">
                <a:solidFill>
                  <a:schemeClr val="dk1"/>
                </a:solidFill>
                <a:latin typeface="Arial Narrow"/>
              </a:rPr>
              <a:t>Apprenez tous les jours (dans les transports en commun par exemple) </a:t>
            </a:r>
            <a:r>
              <a:rPr b="1" i="1" lang="fr-FR" sz="1600" spc="-1" strike="noStrike">
                <a:solidFill>
                  <a:schemeClr val="dk1"/>
                </a:solidFill>
                <a:latin typeface="Arial Narrow"/>
              </a:rPr>
              <a:t>5 préfixes, 5 suffixes et  5 racines</a:t>
            </a:r>
            <a:r>
              <a:rPr b="0" i="1" lang="fr-FR" sz="1600" spc="-1" strike="noStrike">
                <a:solidFill>
                  <a:schemeClr val="dk1"/>
                </a:solidFill>
                <a:latin typeface="Arial Narrow"/>
              </a:rPr>
              <a:t>…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i="1" lang="fr-FR" sz="1600" spc="-1" strike="noStrike">
                <a:solidFill>
                  <a:schemeClr val="dk1"/>
                </a:solidFill>
                <a:latin typeface="Arial Narrow"/>
              </a:rPr>
              <a:t>Au bout d’une semaine vous aurez retenu  </a:t>
            </a:r>
            <a:r>
              <a:rPr b="1" i="1" lang="fr-FR" sz="1600" spc="-1" strike="noStrike">
                <a:solidFill>
                  <a:schemeClr val="dk1"/>
                </a:solidFill>
                <a:latin typeface="Arial Narrow"/>
              </a:rPr>
              <a:t>75 unités de sens </a:t>
            </a:r>
            <a:r>
              <a:rPr b="0" i="1" lang="fr-FR" sz="1600" spc="-1" strike="noStrike">
                <a:solidFill>
                  <a:schemeClr val="dk1"/>
                </a:solidFill>
                <a:latin typeface="Arial Narrow"/>
              </a:rPr>
              <a:t>! (</a:t>
            </a:r>
            <a:r>
              <a:rPr b="1" i="1" lang="fr-FR" sz="1600" spc="-1" strike="noStrike">
                <a:solidFill>
                  <a:schemeClr val="dk1"/>
                </a:solidFill>
                <a:latin typeface="Arial Narrow"/>
              </a:rPr>
              <a:t>150 en deux semaines</a:t>
            </a:r>
            <a:r>
              <a:rPr b="0" i="1" lang="fr-FR" sz="1600" spc="-1" strike="noStrike">
                <a:solidFill>
                  <a:schemeClr val="dk1"/>
                </a:solidFill>
                <a:latin typeface="Arial Narrow"/>
              </a:rPr>
              <a:t>...)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i="1" lang="fr-FR" sz="1600" spc="-1" strike="noStrike">
                <a:solidFill>
                  <a:schemeClr val="dk1"/>
                </a:solidFill>
                <a:latin typeface="Wingdings"/>
              </a:rPr>
              <a:t></a:t>
            </a:r>
            <a:r>
              <a:rPr b="0" i="1" lang="fr-FR" sz="1600" spc="-1" strike="noStrike">
                <a:solidFill>
                  <a:schemeClr val="dk1"/>
                </a:solidFill>
                <a:latin typeface="Arial Narrow"/>
              </a:rPr>
              <a:t> </a:t>
            </a:r>
            <a:r>
              <a:rPr b="0" i="1" lang="fr-FR" sz="1600" spc="-1" strike="noStrike">
                <a:solidFill>
                  <a:schemeClr val="dk1"/>
                </a:solidFill>
                <a:latin typeface="Arial Narrow"/>
              </a:rPr>
              <a:t>Créez votre </a:t>
            </a:r>
            <a:r>
              <a:rPr b="1" i="1" lang="fr-FR" sz="1600" spc="-1" strike="noStrike">
                <a:solidFill>
                  <a:schemeClr val="dk1"/>
                </a:solidFill>
                <a:latin typeface="Arial Narrow"/>
              </a:rPr>
              <a:t>propre répertoire</a:t>
            </a:r>
            <a:r>
              <a:rPr b="0" i="1" lang="fr-FR" sz="1600" spc="-1" strike="noStrike">
                <a:solidFill>
                  <a:schemeClr val="dk1"/>
                </a:solidFill>
                <a:latin typeface="Arial Narrow"/>
              </a:rPr>
              <a:t> et </a:t>
            </a:r>
            <a:r>
              <a:rPr b="1" i="1" lang="fr-FR" sz="1600" spc="-1" strike="noStrike">
                <a:solidFill>
                  <a:schemeClr val="dk1"/>
                </a:solidFill>
                <a:latin typeface="Arial Narrow"/>
              </a:rPr>
              <a:t>notez les nouveaux termes médicaux</a:t>
            </a:r>
            <a:r>
              <a:rPr b="0" i="1" lang="fr-FR" sz="1600" spc="-1" strike="noStrike">
                <a:solidFill>
                  <a:schemeClr val="dk1"/>
                </a:solidFill>
                <a:latin typeface="Arial Narrow"/>
              </a:rPr>
              <a:t> (classés par ordre alphabétique). Ce répertoire sera un véritable compagnon pendant le temps de cette formation </a:t>
            </a:r>
            <a:r>
              <a:rPr b="1" i="1" lang="fr-FR" sz="1600" spc="-1" strike="noStrike">
                <a:solidFill>
                  <a:schemeClr val="dk1"/>
                </a:solidFill>
                <a:latin typeface="Arial Narrow"/>
              </a:rPr>
              <a:t>mais aussi tout au long de votre carrière professionnelle.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ZoneTexte 4"/>
          <p:cNvSpPr/>
          <p:nvPr/>
        </p:nvSpPr>
        <p:spPr>
          <a:xfrm>
            <a:off x="8028360" y="0"/>
            <a:ext cx="1115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PlaceHolder 2"/>
          <p:cNvSpPr>
            <a:spLocks noGrp="1"/>
          </p:cNvSpPr>
          <p:nvPr>
            <p:ph type="sldNum" idx="113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0DDC8A-EB4E-41B4-8962-60E255C86E9D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37" name="Image 11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19" dur="indefinite" restart="never" nodeType="tmRoot">
          <p:childTnLst>
            <p:seq>
              <p:cTn id="2920" dur="indefinite" nodeType="mainSeq">
                <p:childTnLst>
                  <p:par>
                    <p:cTn id="2921" fill="hold">
                      <p:stCondLst>
                        <p:cond delay="indefinite"/>
                      </p:stCondLst>
                      <p:childTnLst>
                        <p:par>
                          <p:cTn id="2922" fill="hold">
                            <p:stCondLst>
                              <p:cond delay="0"/>
                            </p:stCondLst>
                            <p:childTnLst>
                              <p:par>
                                <p:cTn id="2923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29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6" fill="hold">
                      <p:stCondLst>
                        <p:cond delay="indefinite"/>
                      </p:stCondLst>
                      <p:childTnLst>
                        <p:par>
                          <p:cTn id="2927" fill="hold">
                            <p:stCondLst>
                              <p:cond delay="0"/>
                            </p:stCondLst>
                            <p:childTnLst>
                              <p:par>
                                <p:cTn id="2928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293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1" fill="hold">
                      <p:stCondLst>
                        <p:cond delay="indefinite"/>
                      </p:stCondLst>
                      <p:childTnLst>
                        <p:par>
                          <p:cTn id="2932" fill="hold">
                            <p:stCondLst>
                              <p:cond delay="0"/>
                            </p:stCondLst>
                            <p:childTnLst>
                              <p:par>
                                <p:cTn id="293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3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"/>
          <p:cNvSpPr/>
          <p:nvPr/>
        </p:nvSpPr>
        <p:spPr>
          <a:xfrm>
            <a:off x="611640" y="2252160"/>
            <a:ext cx="7848360" cy="3382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Toute la compréhension de la terminologie médicale est basée sur l’apprentissage de l’étymologie.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Pour progresser , il est impératif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fr-FR" sz="1800" spc="-1" strike="noStrike">
                <a:solidFill>
                  <a:schemeClr val="dk1"/>
                </a:solidFill>
                <a:latin typeface="Wingdings"/>
                <a:ea typeface="Calibri"/>
              </a:rPr>
              <a:t></a:t>
            </a: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 </a:t>
            </a: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De connaître la signification de ces unités de sens (sujet de cette 1</a:t>
            </a:r>
            <a:r>
              <a:rPr b="1" i="1" lang="fr-FR" sz="1800" spc="-1" strike="noStrike" baseline="30000">
                <a:solidFill>
                  <a:schemeClr val="dk1"/>
                </a:solidFill>
                <a:latin typeface="Arial Narrow"/>
                <a:ea typeface="Calibri"/>
              </a:rPr>
              <a:t>ère</a:t>
            </a: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 partie de l’étymologie), donc de les </a:t>
            </a:r>
            <a:r>
              <a:rPr b="0" i="1" lang="fr-FR" sz="1800" spc="-1" strike="noStrike">
                <a:solidFill>
                  <a:srgbClr val="f6800a"/>
                </a:solidFill>
                <a:latin typeface="Arial Narrow"/>
                <a:ea typeface="Calibri"/>
              </a:rPr>
              <a:t>« </a:t>
            </a:r>
            <a:r>
              <a:rPr b="1" i="1" lang="fr-FR" sz="1800" spc="-1" strike="noStrike">
                <a:solidFill>
                  <a:srgbClr val="f6800a"/>
                </a:solidFill>
                <a:latin typeface="Arial Narrow"/>
                <a:ea typeface="Calibri"/>
              </a:rPr>
              <a:t>apprendre par cœur ».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indent="-21600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De comprendre la construction du mot, donc de repérer les unités de sens </a:t>
            </a:r>
            <a:r>
              <a:rPr b="1" i="1" lang="fr-FR" sz="1800" spc="-1" strike="noStrike">
                <a:solidFill>
                  <a:srgbClr val="f6800a"/>
                </a:solidFill>
                <a:latin typeface="Arial Narrow"/>
                <a:ea typeface="Calibri"/>
              </a:rPr>
              <a:t>(radical, 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Calibri"/>
              </a:rPr>
              <a:t>préfixe, </a:t>
            </a:r>
            <a:r>
              <a:rPr b="1" i="1" lang="fr-FR" sz="1800" spc="-1" strike="noStrike">
                <a:solidFill>
                  <a:srgbClr val="0070c0"/>
                </a:solidFill>
                <a:latin typeface="Arial Narrow"/>
                <a:ea typeface="Calibri"/>
              </a:rPr>
              <a:t>suffixe)</a:t>
            </a: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,</a:t>
            </a:r>
            <a:r>
              <a:rPr b="1" i="1" lang="fr-FR" sz="1800" spc="-1" strike="noStrike">
                <a:solidFill>
                  <a:srgbClr val="0070c0"/>
                </a:solidFill>
                <a:latin typeface="Arial Narrow"/>
                <a:ea typeface="Calibri"/>
              </a:rPr>
              <a:t> </a:t>
            </a: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sujet qui sera développé dans la  2</a:t>
            </a:r>
            <a:r>
              <a:rPr b="1" i="1" lang="fr-FR" sz="1800" spc="-1" strike="noStrike" baseline="30000">
                <a:solidFill>
                  <a:schemeClr val="dk1"/>
                </a:solidFill>
                <a:latin typeface="Arial Narrow"/>
                <a:ea typeface="Calibri"/>
              </a:rPr>
              <a:t>ème</a:t>
            </a: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 séquence de ce chapitre « Etymologie Médicale ».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9" name="Groupe 11"/>
          <p:cNvGrpSpPr/>
          <p:nvPr/>
        </p:nvGrpSpPr>
        <p:grpSpPr>
          <a:xfrm>
            <a:off x="744840" y="332640"/>
            <a:ext cx="6707160" cy="1151640"/>
            <a:chOff x="744840" y="332640"/>
            <a:chExt cx="6707160" cy="1151640"/>
          </a:xfrm>
        </p:grpSpPr>
        <p:sp>
          <p:nvSpPr>
            <p:cNvPr id="1040" name="Rectangle à coins arrondis 7"/>
            <p:cNvSpPr/>
            <p:nvPr/>
          </p:nvSpPr>
          <p:spPr>
            <a:xfrm>
              <a:off x="1835640" y="620640"/>
              <a:ext cx="5616360" cy="573840"/>
            </a:xfrm>
            <a:prstGeom prst="roundRect">
              <a:avLst>
                <a:gd name="adj" fmla="val 16667"/>
              </a:avLst>
            </a:prstGeom>
            <a:solidFill>
              <a:srgbClr val="f0a22e"/>
            </a:solidFill>
            <a:ln>
              <a:solidFill>
                <a:srgbClr val="ffffff"/>
              </a:solidFill>
              <a:round/>
            </a:ln>
            <a:effectLst>
              <a:outerShdw blurRad="76320" dir="5400000" dist="50760" rotWithShape="0">
                <a:srgbClr val="4e3b30">
                  <a:alpha val="60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800" spc="-1" strike="noStrike">
                  <a:solidFill>
                    <a:schemeClr val="lt1"/>
                  </a:solidFill>
                  <a:latin typeface="Arial Narrow"/>
                </a:rPr>
                <a:t>V.- CONCLUSION</a:t>
              </a:r>
              <a:endParaRPr b="0" lang="fr-FR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41" name="Image 13" descr=""/>
            <p:cNvPicPr/>
            <p:nvPr/>
          </p:nvPicPr>
          <p:blipFill>
            <a:blip r:embed="rId1"/>
            <a:stretch/>
          </p:blipFill>
          <p:spPr>
            <a:xfrm>
              <a:off x="744840" y="332640"/>
              <a:ext cx="982080" cy="11516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42" name="ZoneTexte 4"/>
          <p:cNvSpPr/>
          <p:nvPr/>
        </p:nvSpPr>
        <p:spPr>
          <a:xfrm>
            <a:off x="8028360" y="0"/>
            <a:ext cx="1115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PlaceHolder 1"/>
          <p:cNvSpPr>
            <a:spLocks noGrp="1"/>
          </p:cNvSpPr>
          <p:nvPr>
            <p:ph type="dt" idx="114"/>
          </p:nvPr>
        </p:nvSpPr>
        <p:spPr>
          <a:xfrm>
            <a:off x="0" y="6553080"/>
            <a:ext cx="755280" cy="30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 type="sldNum" idx="115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DFF6A3-0857-4045-8AE1-9C8154113E93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45" name="Image 12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36" dur="indefinite" restart="never" nodeType="tmRoot">
          <p:childTnLst>
            <p:seq>
              <p:cTn id="2937" dur="indefinite" nodeType="mainSeq">
                <p:childTnLst>
                  <p:par>
                    <p:cTn id="2938" fill="hold">
                      <p:stCondLst>
                        <p:cond delay="indefinite"/>
                      </p:stCondLst>
                      <p:childTnLst>
                        <p:par>
                          <p:cTn id="2939" fill="hold">
                            <p:stCondLst>
                              <p:cond delay="0"/>
                            </p:stCondLst>
                            <p:childTnLst>
                              <p:par>
                                <p:cTn id="294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942" dur="2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3" fill="hold">
                      <p:stCondLst>
                        <p:cond delay="indefinite"/>
                      </p:stCondLst>
                      <p:childTnLst>
                        <p:par>
                          <p:cTn id="2944" fill="hold">
                            <p:stCondLst>
                              <p:cond delay="0"/>
                            </p:stCondLst>
                            <p:childTnLst>
                              <p:par>
                                <p:cTn id="29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47" dur="2000" fill="hold"/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8" dur="2000" fill="hold"/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9" fill="hold">
                      <p:stCondLst>
                        <p:cond delay="indefinite"/>
                      </p:stCondLst>
                      <p:childTnLst>
                        <p:par>
                          <p:cTn id="2950" fill="hold">
                            <p:stCondLst>
                              <p:cond delay="0"/>
                            </p:stCondLst>
                            <p:childTnLst>
                              <p:par>
                                <p:cTn id="29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3" dur="2000" fill="hold"/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54" dur="2000" fill="hold"/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5" fill="hold">
                      <p:stCondLst>
                        <p:cond delay="indefinite"/>
                      </p:stCondLst>
                      <p:childTnLst>
                        <p:par>
                          <p:cTn id="2956" fill="hold">
                            <p:stCondLst>
                              <p:cond delay="0"/>
                            </p:stCondLst>
                            <p:childTnLst>
                              <p:par>
                                <p:cTn id="29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9" dur="2000" fill="hold"/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0" dur="2000" fill="hold"/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1" fill="hold">
                      <p:stCondLst>
                        <p:cond delay="indefinite"/>
                      </p:stCondLst>
                      <p:childTnLst>
                        <p:par>
                          <p:cTn id="2962" fill="hold">
                            <p:stCondLst>
                              <p:cond delay="0"/>
                            </p:stCondLst>
                            <p:childTnLst>
                              <p:par>
                                <p:cTn id="29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65" dur="2000" fill="hold"/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6" dur="2000" fill="hold"/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/>
          </p:nvPr>
        </p:nvSpPr>
        <p:spPr>
          <a:xfrm>
            <a:off x="1116000" y="2349360"/>
            <a:ext cx="676872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4680" indent="0" algn="ctr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6000" spc="-1" strike="noStrike">
              <a:solidFill>
                <a:schemeClr val="dk2"/>
              </a:solidFill>
              <a:latin typeface="Franklin Gothic Book"/>
            </a:endParaRPr>
          </a:p>
          <a:p>
            <a:pPr marL="4680" indent="0" algn="ctr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6000" spc="-1" strike="noStrike">
              <a:solidFill>
                <a:schemeClr val="dk2"/>
              </a:solidFill>
              <a:latin typeface="Franklin Gothic Book"/>
            </a:endParaRPr>
          </a:p>
          <a:p>
            <a:pPr marL="4680" indent="0" algn="ctr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6000" spc="-1" strike="noStrike">
              <a:solidFill>
                <a:schemeClr val="dk2"/>
              </a:solidFill>
              <a:latin typeface="Franklin Gothic Book"/>
            </a:endParaRPr>
          </a:p>
          <a:p>
            <a:pPr marL="4680" indent="0" algn="ctr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6000" spc="-1" strike="noStrike">
              <a:solidFill>
                <a:schemeClr val="dk2"/>
              </a:solidFill>
              <a:latin typeface="Franklin Gothic Book"/>
            </a:endParaRPr>
          </a:p>
          <a:p>
            <a:pPr marL="4680" indent="0" algn="ctr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6000" spc="-1" strike="noStrike">
              <a:solidFill>
                <a:schemeClr val="dk2"/>
              </a:solidFill>
              <a:latin typeface="Franklin Gothic Book"/>
            </a:endParaRPr>
          </a:p>
          <a:p>
            <a:pPr marL="4680" indent="0" algn="ctr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6000" spc="-1" strike="noStrike">
              <a:solidFill>
                <a:schemeClr val="dk2"/>
              </a:solidFill>
              <a:latin typeface="Franklin Gothic Book"/>
            </a:endParaRPr>
          </a:p>
          <a:p>
            <a:pPr indent="0"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i="1" lang="fr-FR" sz="3600" spc="-1" strike="noStrike">
                <a:solidFill>
                  <a:schemeClr val="lt1">
                    <a:lumMod val="50000"/>
                  </a:schemeClr>
                </a:solidFill>
                <a:latin typeface="Franklin Gothic Medium"/>
              </a:rPr>
              <a:t>Votre formatrice</a:t>
            </a:r>
            <a:endParaRPr b="0" lang="fr-FR" sz="36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 type="dt" idx="116"/>
          </p:nvPr>
        </p:nvSpPr>
        <p:spPr>
          <a:xfrm>
            <a:off x="0" y="6597720"/>
            <a:ext cx="827280" cy="25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" name="ZoneTexte 8"/>
          <p:cNvSpPr/>
          <p:nvPr/>
        </p:nvSpPr>
        <p:spPr>
          <a:xfrm>
            <a:off x="179640" y="907920"/>
            <a:ext cx="8640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fr-FR" sz="4400" spc="-1" strike="noStrike">
                <a:solidFill>
                  <a:srgbClr val="4fa8b1"/>
                </a:solidFill>
                <a:latin typeface="Franklin Gothic Medium"/>
              </a:rPr>
              <a:t>Je vous remercie de votre attention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ZoneTexte 4"/>
          <p:cNvSpPr/>
          <p:nvPr/>
        </p:nvSpPr>
        <p:spPr>
          <a:xfrm>
            <a:off x="8028360" y="0"/>
            <a:ext cx="1115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AutoShape 2"/>
          <p:cNvSpPr/>
          <p:nvPr/>
        </p:nvSpPr>
        <p:spPr>
          <a:xfrm>
            <a:off x="2267640" y="3933000"/>
            <a:ext cx="4283640" cy="1295640"/>
          </a:xfrm>
          <a:prstGeom prst="roundRect">
            <a:avLst>
              <a:gd name="adj" fmla="val 16667"/>
            </a:avLst>
          </a:prstGeom>
          <a:solidFill>
            <a:srgbClr val="4fa8b1"/>
          </a:solidFill>
          <a:ln>
            <a:solidFill>
              <a:srgbClr val="099f9f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spcAft>
                <a:spcPts val="1199"/>
              </a:spcAft>
            </a:pPr>
            <a:r>
              <a:rPr b="1" i="1" lang="fr-FR" sz="1200" spc="-1" strike="noStrike">
                <a:solidFill>
                  <a:schemeClr val="lt1"/>
                </a:solidFill>
                <a:latin typeface="Arial Narrow"/>
              </a:rPr>
              <a:t>Cette séquence théorique est maintenant terminée !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Aft>
                <a:spcPts val="1199"/>
              </a:spcAft>
            </a:pPr>
            <a:r>
              <a:rPr b="1" i="1" lang="fr-FR" sz="1200" spc="-1" strike="noStrike">
                <a:solidFill>
                  <a:schemeClr val="lt1"/>
                </a:solidFill>
                <a:latin typeface="Arial Narrow"/>
              </a:rPr>
              <a:t>Veuillez passer à la </a:t>
            </a:r>
            <a:r>
              <a:rPr b="1" i="1" lang="fr-FR" sz="1400" spc="-1" strike="noStrike">
                <a:solidFill>
                  <a:schemeClr val="lt1"/>
                </a:solidFill>
                <a:latin typeface="Arial Narrow"/>
              </a:rPr>
              <a:t>2</a:t>
            </a:r>
            <a:r>
              <a:rPr b="1" i="1" lang="fr-FR" sz="1400" spc="-1" strike="noStrike" baseline="30000">
                <a:solidFill>
                  <a:schemeClr val="lt1"/>
                </a:solidFill>
                <a:latin typeface="Arial Narrow"/>
              </a:rPr>
              <a:t>ème</a:t>
            </a:r>
            <a:r>
              <a:rPr b="1" i="1" lang="fr-FR" sz="1400" spc="-1" strike="noStrike">
                <a:solidFill>
                  <a:schemeClr val="lt1"/>
                </a:solidFill>
                <a:latin typeface="Arial Narrow"/>
              </a:rPr>
              <a:t> partie de ce chapitre </a:t>
            </a:r>
            <a:r>
              <a:rPr b="1" i="1" lang="fr-FR" sz="1200" spc="-1" strike="noStrike">
                <a:solidFill>
                  <a:schemeClr val="lt1"/>
                </a:solidFill>
                <a:latin typeface="Arial Narrow"/>
              </a:rPr>
              <a:t>: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Aft>
                <a:spcPts val="1199"/>
              </a:spcAft>
            </a:pPr>
            <a:r>
              <a:rPr b="1" i="1" lang="fr-FR" sz="1600" spc="-1" strike="noStrike">
                <a:solidFill>
                  <a:schemeClr val="lt1"/>
                </a:solidFill>
                <a:latin typeface="Arial Narrow"/>
              </a:rPr>
              <a:t>Etymologie2_construction_du_mot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Aft>
                <a:spcPts val="1199"/>
              </a:spcAf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 type="sldNum" idx="117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1B733C-7B00-4315-9639-AD300FFBF19B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52" name="Image 11" descr=""/>
          <p:cNvPicPr/>
          <p:nvPr/>
        </p:nvPicPr>
        <p:blipFill>
          <a:blip r:embed="rId1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67" dur="indefinite" restart="never" nodeType="tmRoot">
          <p:childTnLst>
            <p:seq>
              <p:cTn id="2968" dur="indefinite" nodeType="mainSeq">
                <p:childTnLst>
                  <p:par>
                    <p:cTn id="2969" fill="hold">
                      <p:stCondLst>
                        <p:cond delay="indefinite"/>
                      </p:stCondLst>
                      <p:childTnLst>
                        <p:par>
                          <p:cTn id="2970" fill="hold">
                            <p:stCondLst>
                              <p:cond delay="0"/>
                            </p:stCondLst>
                            <p:childTnLst>
                              <p:par>
                                <p:cTn id="29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3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74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5" fill="hold">
                      <p:stCondLst>
                        <p:cond delay="indefinite"/>
                      </p:stCondLst>
                      <p:childTnLst>
                        <p:par>
                          <p:cTn id="2976" fill="hold">
                            <p:stCondLst>
                              <p:cond delay="0"/>
                            </p:stCondLst>
                            <p:childTnLst>
                              <p:par>
                                <p:cTn id="2977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979" dur="1000"/>
                                        <p:tgtEl>
                                          <p:spTgt spid="1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0" fill="hold">
                      <p:stCondLst>
                        <p:cond delay="indefinite"/>
                      </p:stCondLst>
                      <p:childTnLst>
                        <p:par>
                          <p:cTn id="2981" fill="hold">
                            <p:stCondLst>
                              <p:cond delay="0"/>
                            </p:stCondLst>
                            <p:childTnLst>
                              <p:par>
                                <p:cTn id="29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84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5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467640" y="2637000"/>
            <a:ext cx="6552360" cy="331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just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fr-FR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algn="just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fr-FR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algn="just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595959"/>
                </a:solidFill>
                <a:latin typeface="Arial Narrow"/>
              </a:rPr>
              <a:t>III.- Les principaux radicaux</a:t>
            </a:r>
            <a:endParaRPr b="0" lang="fr-FR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algn="just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i="1" lang="fr-FR" sz="2000" spc="-1" strike="noStrike">
                <a:solidFill>
                  <a:srgbClr val="595959"/>
                </a:solidFill>
                <a:latin typeface="Arial Narrow"/>
              </a:rPr>
              <a:t>	</a:t>
            </a:r>
            <a:r>
              <a:rPr b="1" lang="fr-FR" sz="1800" spc="-1" strike="noStrike">
                <a:solidFill>
                  <a:schemeClr val="accent1"/>
                </a:solidFill>
                <a:latin typeface="Arial Narrow"/>
              </a:rPr>
              <a:t>III.1.- Les radicaux des régions du corps humain</a:t>
            </a:r>
            <a:endParaRPr b="0" lang="fr-FR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algn="just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accent1"/>
                </a:solidFill>
                <a:latin typeface="Arial Narrow"/>
              </a:rPr>
              <a:t>	</a:t>
            </a:r>
            <a:r>
              <a:rPr b="1" lang="fr-FR" sz="1800" spc="-1" strike="noStrike">
                <a:solidFill>
                  <a:schemeClr val="accent1"/>
                </a:solidFill>
                <a:latin typeface="Arial Narrow"/>
              </a:rPr>
              <a:t>III.2.- Les radicaux des organes du corps humain</a:t>
            </a:r>
            <a:endParaRPr b="0" lang="fr-FR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algn="just">
              <a:lnSpc>
                <a:spcPct val="90000"/>
              </a:lnSpc>
              <a:spcBef>
                <a:spcPts val="221"/>
              </a:spcBef>
              <a:buNone/>
              <a:tabLst>
                <a:tab algn="l" pos="0"/>
              </a:tabLst>
            </a:pPr>
            <a:endParaRPr b="0" lang="fr-FR" sz="1100" spc="-1" strike="noStrike">
              <a:solidFill>
                <a:schemeClr val="dk2"/>
              </a:solidFill>
              <a:latin typeface="Franklin Gothic Book"/>
            </a:endParaRPr>
          </a:p>
          <a:p>
            <a:pPr indent="0" algn="just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595959"/>
                </a:solidFill>
                <a:latin typeface="Arial Narrow"/>
              </a:rPr>
              <a:t>IV.- Les principaux affixes </a:t>
            </a:r>
            <a:endParaRPr b="0" lang="fr-FR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algn="just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595959"/>
                </a:solidFill>
                <a:latin typeface="Arial Narrow"/>
              </a:rPr>
              <a:t>	</a:t>
            </a:r>
            <a:r>
              <a:rPr b="1" lang="fr-FR" sz="1800" spc="-1" strike="noStrike">
                <a:solidFill>
                  <a:schemeClr val="accent1"/>
                </a:solidFill>
                <a:latin typeface="Arial Narrow"/>
              </a:rPr>
              <a:t>IV.1.- Les principaux préfixes </a:t>
            </a:r>
            <a:endParaRPr b="0" lang="fr-FR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algn="just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accent1"/>
                </a:solidFill>
                <a:latin typeface="Arial Narrow"/>
              </a:rPr>
              <a:t>	</a:t>
            </a:r>
            <a:r>
              <a:rPr b="1" lang="fr-FR" sz="1800" spc="-1" strike="noStrike">
                <a:solidFill>
                  <a:schemeClr val="accent1"/>
                </a:solidFill>
                <a:latin typeface="Arial Narrow"/>
              </a:rPr>
              <a:t>IV.2.- Les principaux suffixes</a:t>
            </a:r>
            <a:endParaRPr b="0" lang="fr-FR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algn="just">
              <a:lnSpc>
                <a:spcPct val="9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chemeClr val="dk2"/>
              </a:solidFill>
              <a:latin typeface="Franklin Gothic Book"/>
            </a:endParaRPr>
          </a:p>
          <a:p>
            <a:pPr indent="0" algn="just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595959"/>
                </a:solidFill>
                <a:latin typeface="Arial Narrow"/>
              </a:rPr>
              <a:t>V.- Conclusion</a:t>
            </a:r>
            <a:endParaRPr b="0" lang="fr-FR" sz="1800" spc="-1" strike="noStrike">
              <a:solidFill>
                <a:schemeClr val="dk2"/>
              </a:solidFill>
              <a:latin typeface="Franklin Gothic Book"/>
            </a:endParaRPr>
          </a:p>
          <a:p>
            <a:pPr indent="0" algn="just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  <a:p>
            <a:pPr indent="0" algn="just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fr-FR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dt" idx="29"/>
          </p:nvPr>
        </p:nvSpPr>
        <p:spPr>
          <a:xfrm>
            <a:off x="0" y="6597720"/>
            <a:ext cx="1331640" cy="25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title"/>
          </p:nvPr>
        </p:nvSpPr>
        <p:spPr>
          <a:xfrm>
            <a:off x="2915640" y="477000"/>
            <a:ext cx="2612520" cy="64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i="1" lang="fr-FR" sz="3600" spc="-1" strike="noStrike" cap="all">
                <a:solidFill>
                  <a:srgbClr val="4fa8b1"/>
                </a:solidFill>
                <a:latin typeface="Arial Narrow"/>
              </a:rPr>
              <a:t>SOMMAIRE</a:t>
            </a:r>
            <a:endParaRPr b="0" lang="fr-FR" sz="36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92" name="ZoneTexte 4"/>
          <p:cNvSpPr/>
          <p:nvPr/>
        </p:nvSpPr>
        <p:spPr>
          <a:xfrm>
            <a:off x="8028360" y="0"/>
            <a:ext cx="1115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tangle 10"/>
          <p:cNvSpPr/>
          <p:nvPr/>
        </p:nvSpPr>
        <p:spPr>
          <a:xfrm>
            <a:off x="467640" y="2205000"/>
            <a:ext cx="7272360" cy="84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90000"/>
              </a:lnSpc>
            </a:pPr>
            <a:r>
              <a:rPr b="1" lang="fr-FR" sz="1800" spc="-1" strike="noStrike">
                <a:solidFill>
                  <a:srgbClr val="595959"/>
                </a:solidFill>
                <a:latin typeface="Arial Narrow"/>
              </a:rPr>
              <a:t>I.-  Objectif de l’apprentissage de la terminologie médicale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90000"/>
              </a:lnSpc>
            </a:pPr>
            <a:endParaRPr b="0" lang="fr-FR" sz="7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9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90000"/>
              </a:lnSpc>
            </a:pPr>
            <a:r>
              <a:rPr b="1" lang="fr-FR" sz="1800" spc="-1" strike="noStrike">
                <a:solidFill>
                  <a:srgbClr val="595959"/>
                </a:solidFill>
                <a:latin typeface="Arial Narrow"/>
              </a:rPr>
              <a:t>II.- Introduction à l’étymologie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Image 13" descr=""/>
          <p:cNvPicPr/>
          <p:nvPr/>
        </p:nvPicPr>
        <p:blipFill>
          <a:blip r:embed="rId1"/>
          <a:stretch/>
        </p:blipFill>
        <p:spPr>
          <a:xfrm>
            <a:off x="2051640" y="145800"/>
            <a:ext cx="935640" cy="1410480"/>
          </a:xfrm>
          <a:prstGeom prst="rect">
            <a:avLst/>
          </a:prstGeom>
          <a:ln w="9525">
            <a:noFill/>
          </a:ln>
        </p:spPr>
      </p:pic>
      <p:sp>
        <p:nvSpPr>
          <p:cNvPr id="295" name="ZoneTexte 11"/>
          <p:cNvSpPr/>
          <p:nvPr/>
        </p:nvSpPr>
        <p:spPr>
          <a:xfrm>
            <a:off x="467640" y="1636200"/>
            <a:ext cx="4536000" cy="418680"/>
          </a:xfrm>
          <a:prstGeom prst="rect">
            <a:avLst/>
          </a:prstGeom>
          <a:noFill/>
          <a:ln w="0">
            <a:solidFill>
              <a:srgbClr val="f0a2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90000"/>
              </a:lnSpc>
            </a:pPr>
            <a:r>
              <a:rPr b="1" lang="fr-FR" sz="2000" spc="-1" strike="noStrike" cap="small">
                <a:solidFill>
                  <a:schemeClr val="accent1"/>
                </a:solidFill>
                <a:latin typeface="Arial Narrow"/>
              </a:rPr>
              <a:t>Séquence 1 :</a:t>
            </a:r>
            <a:r>
              <a:rPr b="1" lang="fr-FR" sz="2000" spc="-1" strike="noStrike" cap="small">
                <a:solidFill>
                  <a:srgbClr val="595959"/>
                </a:solidFill>
                <a:latin typeface="Arial Narrow"/>
              </a:rPr>
              <a:t> </a:t>
            </a:r>
            <a:r>
              <a:rPr b="1" lang="fr-FR" sz="2400" spc="-1" strike="noStrike" cap="small">
                <a:solidFill>
                  <a:srgbClr val="595959"/>
                </a:solidFill>
                <a:latin typeface="Arial Narrow"/>
              </a:rPr>
              <a:t>Les unités de sens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sldNum" idx="30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FB5E16-C20A-4582-BB25-86E8BBD21CB1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7" name="Image 12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79"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4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8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2000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2000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00" dur="2000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2000" fill="hold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2000" fill="hold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2000" fill="hold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2000" fill="hold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2000" fill="hold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2000" fill="hold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2000" fill="hold"/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2000" fill="hold"/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2000" fill="hold"/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2000" fill="hold"/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2000" fill="hold"/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2000" fill="hold"/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2000" fill="hold"/>
                                        <p:tgtEl>
                                          <p:spTgt spid="2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2000" fill="hold"/>
                                        <p:tgtEl>
                                          <p:spTgt spid="2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 3"/>
          <p:cNvSpPr/>
          <p:nvPr/>
        </p:nvSpPr>
        <p:spPr>
          <a:xfrm>
            <a:off x="395640" y="2234160"/>
            <a:ext cx="8280720" cy="348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tIns="152280" bIns="3816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L’apprentissage de la terminologie médicale, </a:t>
            </a:r>
            <a:r>
              <a:rPr b="1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pour une secrétaire médicale, 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doit lui permettre 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indent="-21600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 </a:t>
            </a:r>
            <a:r>
              <a:rPr b="1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de découper un mot médical 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et de connaître la méthode de construction des mots pour en </a:t>
            </a:r>
            <a:r>
              <a:rPr b="1" i="1" lang="fr-FR" sz="1800" spc="-1" strike="noStrike">
                <a:solidFill>
                  <a:srgbClr val="099f9f"/>
                </a:solidFill>
                <a:latin typeface="Arial Narrow"/>
                <a:ea typeface="Calibri"/>
              </a:rPr>
              <a:t>comprendre le sens.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indent="-21600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 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de </a:t>
            </a:r>
            <a:r>
              <a:rPr b="1" i="1" lang="fr-FR" sz="1800" spc="-1" strike="noStrike">
                <a:solidFill>
                  <a:srgbClr val="099f9f"/>
                </a:solidFill>
                <a:latin typeface="Arial Narrow"/>
                <a:ea typeface="Calibri"/>
              </a:rPr>
              <a:t>connaître les différentes unités de sens (radicaux et affixes) 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qui composent un mot.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indent="-21600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 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de connaître </a:t>
            </a:r>
            <a:r>
              <a:rPr b="1" i="1" lang="fr-FR" sz="1800" spc="-1" strike="noStrike">
                <a:solidFill>
                  <a:srgbClr val="099f9f"/>
                </a:solidFill>
                <a:latin typeface="Arial Narrow"/>
                <a:ea typeface="Calibri"/>
              </a:rPr>
              <a:t>une définition des termes médicaux sans l’apprendre 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mais en utilisant la </a:t>
            </a:r>
            <a:r>
              <a:rPr b="1" i="1" lang="fr-FR" sz="1800" spc="-1" strike="noStrike">
                <a:solidFill>
                  <a:srgbClr val="099f9f"/>
                </a:solidFill>
                <a:latin typeface="Arial Narrow"/>
                <a:ea typeface="Calibri"/>
              </a:rPr>
              <a:t>définition des unités de sens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 avec lesquelles ils sont formés.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indent="-21600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 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Calibri"/>
              </a:rPr>
              <a:t>et surtout, ce qui est le plus important pour une secrétaire médicale, être capable </a:t>
            </a:r>
            <a:r>
              <a:rPr b="1" i="1" lang="fr-FR" sz="1800" spc="-1" strike="noStrike">
                <a:solidFill>
                  <a:srgbClr val="099f9f"/>
                </a:solidFill>
                <a:latin typeface="Arial Narrow"/>
                <a:ea typeface="Calibri"/>
              </a:rPr>
              <a:t>d’orthographier sans faute ces termes médicaux pour leur saisie dans un courrier médical.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" name="Image 13" descr=""/>
          <p:cNvPicPr/>
          <p:nvPr/>
        </p:nvPicPr>
        <p:blipFill>
          <a:blip r:embed="rId1"/>
          <a:stretch/>
        </p:blipFill>
        <p:spPr>
          <a:xfrm>
            <a:off x="395640" y="476640"/>
            <a:ext cx="935640" cy="1410480"/>
          </a:xfrm>
          <a:prstGeom prst="rect">
            <a:avLst/>
          </a:prstGeom>
          <a:ln w="9525">
            <a:noFill/>
          </a:ln>
        </p:spPr>
      </p:pic>
      <p:sp>
        <p:nvSpPr>
          <p:cNvPr id="300" name="Rectangle à coins arrondis 9"/>
          <p:cNvSpPr/>
          <p:nvPr/>
        </p:nvSpPr>
        <p:spPr>
          <a:xfrm>
            <a:off x="1475640" y="836640"/>
            <a:ext cx="7272360" cy="574200"/>
          </a:xfrm>
          <a:prstGeom prst="roundRect">
            <a:avLst>
              <a:gd name="adj" fmla="val 16667"/>
            </a:avLst>
          </a:prstGeom>
          <a:solidFill>
            <a:srgbClr val="f0a22e"/>
          </a:solidFill>
          <a:ln>
            <a:solidFill>
              <a:srgbClr val="ffffff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fr-FR" sz="2400" spc="-1" strike="noStrike">
                <a:solidFill>
                  <a:schemeClr val="lt1"/>
                </a:solidFill>
                <a:latin typeface="Arial Narrow"/>
              </a:rPr>
              <a:t>I.- Objectifs de l’apprentissage de la terminologie médicale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 type="dt" idx="31"/>
          </p:nvPr>
        </p:nvSpPr>
        <p:spPr>
          <a:xfrm>
            <a:off x="0" y="6553080"/>
            <a:ext cx="755280" cy="30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ftr" idx="32"/>
          </p:nvPr>
        </p:nvSpPr>
        <p:spPr>
          <a:xfrm>
            <a:off x="7884360" y="0"/>
            <a:ext cx="1259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33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17C07E1-B724-468D-8825-E636127057BE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4" name="Image 8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49"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60" dur="20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65" dur="20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70" dur="20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75" dur="2000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80" dur="2000"/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1"/>
          <p:cNvSpPr/>
          <p:nvPr/>
        </p:nvSpPr>
        <p:spPr>
          <a:xfrm>
            <a:off x="539640" y="2018520"/>
            <a:ext cx="8280720" cy="1188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99f9f"/>
                </a:solidFill>
                <a:latin typeface="Arial Narrow"/>
                <a:ea typeface="Times New Roman"/>
              </a:rPr>
              <a:t>L’étymologie</a:t>
            </a:r>
            <a:r>
              <a:rPr b="0" lang="fr-FR" sz="18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 est un mot composé savant grec : </a:t>
            </a:r>
            <a:r>
              <a:rPr b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etumología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45720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etumos</a:t>
            </a:r>
            <a:r>
              <a:rPr b="0" lang="fr-FR" sz="18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 : vrai, véritable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45720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logia : </a:t>
            </a:r>
            <a:r>
              <a:rPr b="0" lang="fr-FR" sz="18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dérivée de "logos" « discours, science »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Littéralement, </a:t>
            </a:r>
            <a:r>
              <a:rPr b="1" lang="fr-FR" sz="1800" spc="-1" strike="noStrike">
                <a:solidFill>
                  <a:schemeClr val="accent1"/>
                </a:solidFill>
                <a:latin typeface="Arial Narrow"/>
                <a:ea typeface="Times New Roman"/>
              </a:rPr>
              <a:t>« étude du vrai sens des mots ». </a:t>
            </a:r>
            <a:r>
              <a:rPr b="1" i="1" lang="fr-FR" sz="1800" spc="-1" strike="noStrike">
                <a:solidFill>
                  <a:srgbClr val="4fa8b1"/>
                </a:solidFill>
                <a:latin typeface="Arial Narrow"/>
                <a:ea typeface="Times New Roman"/>
              </a:rPr>
              <a:t>C’est donc l'étude de l’origine des mots.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ZoneTexte 4"/>
          <p:cNvSpPr/>
          <p:nvPr/>
        </p:nvSpPr>
        <p:spPr>
          <a:xfrm>
            <a:off x="7740360" y="0"/>
            <a:ext cx="1403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Rectangle 9"/>
          <p:cNvSpPr/>
          <p:nvPr/>
        </p:nvSpPr>
        <p:spPr>
          <a:xfrm>
            <a:off x="467640" y="3497040"/>
            <a:ext cx="81367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tabLst>
                <a:tab algn="l" pos="45720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Arial Narrow"/>
              </a:rPr>
              <a:t>La langue française connaît beaucoup de </a:t>
            </a:r>
            <a:r>
              <a:rPr b="1" lang="fr-FR" sz="1800" spc="-1" strike="noStrike">
                <a:solidFill>
                  <a:schemeClr val="accent1"/>
                </a:solidFill>
                <a:latin typeface="Arial Narrow"/>
              </a:rPr>
              <a:t>racines d’origine grecque ou latine</a:t>
            </a:r>
            <a:r>
              <a:rPr b="0" lang="fr-FR" sz="1800" spc="-1" strike="noStrike">
                <a:solidFill>
                  <a:schemeClr val="accent1"/>
                </a:solidFill>
                <a:latin typeface="Arial Narrow"/>
              </a:rPr>
              <a:t>, 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</a:rPr>
              <a:t>notamment dans le </a:t>
            </a:r>
            <a:r>
              <a:rPr b="1" i="1" lang="fr-FR" sz="1800" spc="-1" strike="noStrike">
                <a:solidFill>
                  <a:srgbClr val="099f9f"/>
                </a:solidFill>
                <a:latin typeface="Arial Narrow"/>
              </a:rPr>
              <a:t>vocabulaire médical. </a:t>
            </a:r>
            <a:r>
              <a:rPr b="0" lang="fr-FR" sz="18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Environ 80 % des mots français sont d’origine grecque 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eu égard aux prémices de la science médicale </a:t>
            </a:r>
            <a:r>
              <a:rPr b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 (</a:t>
            </a:r>
            <a:r>
              <a:rPr b="1" i="1" lang="fr-FR" sz="1800" spc="-1" strike="noStrike">
                <a:solidFill>
                  <a:srgbClr val="099f9f"/>
                </a:solidFill>
                <a:latin typeface="Arial Narrow"/>
                <a:ea typeface="Times New Roman"/>
              </a:rPr>
              <a:t>Hippocrate</a:t>
            </a:r>
            <a:r>
              <a:rPr b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)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45720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tabLst>
                <a:tab algn="l" pos="45720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Les médecins utilisaient les mots du langage courant pour créer un </a:t>
            </a: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vocabulaire</a:t>
            </a:r>
            <a:r>
              <a:rPr b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 </a:t>
            </a: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médical vivant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. Ils regroupaient plusieurs idées ou plusieurs « images »  qu’un seul terme devait décrire.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Image 13" descr=""/>
          <p:cNvPicPr/>
          <p:nvPr/>
        </p:nvPicPr>
        <p:blipFill>
          <a:blip r:embed="rId1"/>
          <a:stretch/>
        </p:blipFill>
        <p:spPr>
          <a:xfrm>
            <a:off x="827640" y="326520"/>
            <a:ext cx="863640" cy="1302120"/>
          </a:xfrm>
          <a:prstGeom prst="rect">
            <a:avLst/>
          </a:prstGeom>
          <a:ln w="9525">
            <a:noFill/>
          </a:ln>
        </p:spPr>
      </p:pic>
      <p:sp>
        <p:nvSpPr>
          <p:cNvPr id="309" name="Rectangle à coins arrondis 11"/>
          <p:cNvSpPr/>
          <p:nvPr/>
        </p:nvSpPr>
        <p:spPr>
          <a:xfrm>
            <a:off x="1763640" y="766440"/>
            <a:ext cx="6768360" cy="574200"/>
          </a:xfrm>
          <a:prstGeom prst="roundRect">
            <a:avLst>
              <a:gd name="adj" fmla="val 16667"/>
            </a:avLst>
          </a:prstGeom>
          <a:solidFill>
            <a:srgbClr val="f0a22e"/>
          </a:solidFill>
          <a:ln>
            <a:solidFill>
              <a:srgbClr val="ffffff"/>
            </a:solidFill>
            <a:round/>
          </a:ln>
          <a:effectLst>
            <a:outerShdw blurRad="76320" dir="5400000" dist="50760" rotWithShape="0">
              <a:srgbClr val="4e3b30">
                <a:alpha val="6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2400" spc="-1" strike="noStrike">
                <a:solidFill>
                  <a:schemeClr val="lt1"/>
                </a:solidFill>
                <a:latin typeface="Arial Narrow"/>
              </a:rPr>
              <a:t>II.- INTRODUCTION A L’ÉTYMOLOGIE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dt" idx="34"/>
          </p:nvPr>
        </p:nvSpPr>
        <p:spPr>
          <a:xfrm>
            <a:off x="0" y="6553080"/>
            <a:ext cx="755280" cy="30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Num" idx="35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7FD2E2-BA40-46D4-8DDD-43B36A87C09F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12" name="Image 12" descr=""/>
          <p:cNvPicPr/>
          <p:nvPr/>
        </p:nvPicPr>
        <p:blipFill>
          <a:blip r:embed="rId2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187"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4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5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ZoneTexte 4"/>
          <p:cNvSpPr/>
          <p:nvPr/>
        </p:nvSpPr>
        <p:spPr>
          <a:xfrm>
            <a:off x="8028360" y="0"/>
            <a:ext cx="1115280" cy="24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Rectangle à coins arrondis 13"/>
          <p:cNvSpPr/>
          <p:nvPr/>
        </p:nvSpPr>
        <p:spPr>
          <a:xfrm>
            <a:off x="755640" y="980640"/>
            <a:ext cx="7704360" cy="1923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0a22e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i="1" lang="fr-FR" sz="1800" spc="-1" strike="noStrike">
                <a:solidFill>
                  <a:schemeClr val="dk1"/>
                </a:solidFill>
                <a:latin typeface="Arial Narrow"/>
              </a:rPr>
              <a:t>Tout comme la formation des mots du quotidien, la </a:t>
            </a:r>
            <a:r>
              <a:rPr b="1" i="1" lang="fr-FR" sz="1800" spc="-1" strike="noStrike">
                <a:solidFill>
                  <a:schemeClr val="accent1"/>
                </a:solidFill>
                <a:latin typeface="Arial Narrow"/>
              </a:rPr>
              <a:t>formation des termes médicaux </a:t>
            </a:r>
            <a:r>
              <a:rPr b="0" i="1" lang="fr-FR" sz="1800" spc="-1" strike="noStrike">
                <a:solidFill>
                  <a:schemeClr val="dk1"/>
                </a:solidFill>
                <a:latin typeface="Arial Narrow"/>
              </a:rPr>
              <a:t>recourt souvent à la </a:t>
            </a:r>
            <a:r>
              <a:rPr b="1" i="1" lang="fr-FR" sz="1800" spc="-1" strike="noStrike">
                <a:solidFill>
                  <a:srgbClr val="099f9f"/>
                </a:solidFill>
                <a:latin typeface="Arial Narrow"/>
              </a:rPr>
              <a:t>« dérivation ».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chemeClr val="dk1"/>
                </a:solidFill>
                <a:latin typeface="Arial Narrow"/>
              </a:rPr>
              <a:t>La dérivation d’un terme consiste à en créer un autre par ajout </a:t>
            </a:r>
            <a:r>
              <a:rPr b="1" i="1" lang="fr-FR" sz="1800" spc="-1" strike="noStrike">
                <a:solidFill>
                  <a:srgbClr val="099f9f"/>
                </a:solidFill>
                <a:latin typeface="Arial Narrow"/>
              </a:rPr>
              <a:t>d’affixes (préfixes et/ou suffixes) </a:t>
            </a:r>
            <a:r>
              <a:rPr b="1" i="1" lang="fr-FR" sz="1800" spc="-1" strike="noStrike">
                <a:solidFill>
                  <a:schemeClr val="dk1"/>
                </a:solidFill>
                <a:latin typeface="Arial Narrow"/>
              </a:rPr>
              <a:t>qui va donner une information complémentaire à la </a:t>
            </a:r>
            <a:r>
              <a:rPr b="1" i="1" lang="fr-FR" sz="1800" spc="-1" strike="noStrike">
                <a:solidFill>
                  <a:srgbClr val="f6800a"/>
                </a:solidFill>
                <a:latin typeface="Arial Narrow"/>
              </a:rPr>
              <a:t>racine du mot (ou radical) </a:t>
            </a:r>
            <a:r>
              <a:rPr b="1" i="1" lang="fr-FR" sz="1800" spc="-1" strike="noStrike">
                <a:solidFill>
                  <a:schemeClr val="dk1"/>
                </a:solidFill>
                <a:latin typeface="Arial Narrow"/>
              </a:rPr>
              <a:t>ou en changer le sens.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1"/>
          <p:cNvSpPr>
            <a:spLocks noGrp="1"/>
          </p:cNvSpPr>
          <p:nvPr>
            <p:ph type="dt" idx="36"/>
          </p:nvPr>
        </p:nvSpPr>
        <p:spPr>
          <a:xfrm>
            <a:off x="0" y="6553080"/>
            <a:ext cx="755280" cy="30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Rectangle à coins arrondis 9"/>
          <p:cNvSpPr/>
          <p:nvPr/>
        </p:nvSpPr>
        <p:spPr>
          <a:xfrm>
            <a:off x="755640" y="3357000"/>
            <a:ext cx="7704360" cy="2835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0a22e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Le mot médical</a:t>
            </a:r>
            <a:r>
              <a:rPr b="0" lang="fr-FR" sz="18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, comme n’importe quel mot, se compose de </a:t>
            </a:r>
            <a:r>
              <a:rPr b="1" lang="fr-FR" sz="18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différentes parties</a:t>
            </a:r>
            <a:r>
              <a:rPr b="0" lang="fr-FR" sz="18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 qui se nomment : </a:t>
            </a:r>
            <a:r>
              <a:rPr b="1" lang="fr-FR" sz="1800" spc="-1" strike="noStrike">
                <a:solidFill>
                  <a:srgbClr val="099f9f"/>
                </a:solidFill>
                <a:latin typeface="Arial Narrow"/>
                <a:ea typeface="Times New Roman"/>
              </a:rPr>
              <a:t>les unités de sens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, souvent dérivés de </a:t>
            </a:r>
            <a:r>
              <a:rPr b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mots grecs et latins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Il existe </a:t>
            </a:r>
            <a:r>
              <a:rPr b="1" i="1" lang="fr-FR" sz="1800" spc="-1" strike="noStrike">
                <a:solidFill>
                  <a:srgbClr val="099f9f"/>
                </a:solidFill>
                <a:latin typeface="Arial Narrow"/>
                <a:ea typeface="Times New Roman"/>
              </a:rPr>
              <a:t>trois types d’unités de sens : </a:t>
            </a:r>
            <a:r>
              <a:rPr b="1" i="1" lang="fr-FR" sz="1800" spc="-1" strike="noStrike">
                <a:solidFill>
                  <a:srgbClr val="f6800a"/>
                </a:solidFill>
                <a:latin typeface="Arial Narrow"/>
                <a:ea typeface="Times New Roman"/>
              </a:rPr>
              <a:t>Le radical (ou racine) </a:t>
            </a: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et les affixes</a:t>
            </a:r>
            <a:r>
              <a:rPr b="1" i="1" lang="fr-FR" sz="1800" spc="-1" strike="noStrike">
                <a:solidFill>
                  <a:srgbClr val="92d050"/>
                </a:solidFill>
                <a:latin typeface="Arial Narrow"/>
                <a:ea typeface="Times New Roman"/>
              </a:rPr>
              <a:t> (préfixes </a:t>
            </a: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et </a:t>
            </a:r>
            <a:r>
              <a:rPr b="1" i="1" lang="fr-FR" sz="1800" spc="-1" strike="noStrike">
                <a:solidFill>
                  <a:srgbClr val="099f9f"/>
                </a:solidFill>
                <a:latin typeface="Arial Narrow"/>
                <a:ea typeface="Times New Roman"/>
              </a:rPr>
              <a:t>suffixes) </a:t>
            </a:r>
            <a:r>
              <a:rPr b="0" i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dont </a:t>
            </a:r>
            <a:r>
              <a:rPr b="0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il est indispensable de connaître la définition pour </a:t>
            </a: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décrypter un mot, </a:t>
            </a:r>
            <a:r>
              <a:rPr b="0" i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raison pour laquelle nous abordons ce sujet en séquence 1.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La construction du mot </a:t>
            </a:r>
            <a:r>
              <a:rPr b="0" i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et sa méthodologie sera développée dans la </a:t>
            </a:r>
            <a:r>
              <a:rPr b="1" i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séquence 2 </a:t>
            </a:r>
            <a:r>
              <a:rPr b="0" i="1" lang="fr-FR" sz="1800" spc="-1" strike="noStrike">
                <a:solidFill>
                  <a:schemeClr val="dk1"/>
                </a:solidFill>
                <a:latin typeface="Arial Narrow"/>
                <a:ea typeface="Times New Roman"/>
              </a:rPr>
              <a:t>de ce chapitre </a:t>
            </a:r>
            <a:r>
              <a:rPr b="1" i="1" lang="fr-FR" sz="1800" spc="-1" strike="noStrike">
                <a:solidFill>
                  <a:srgbClr val="099f9f"/>
                </a:solidFill>
                <a:latin typeface="Arial Narrow"/>
                <a:ea typeface="Times New Roman"/>
              </a:rPr>
              <a:t>« étymologie médicale ». 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Num" idx="37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E01C089-28DD-4464-A613-E01A8CBC8D2A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18" name="Image 8" descr=""/>
          <p:cNvPicPr/>
          <p:nvPr/>
        </p:nvPicPr>
        <p:blipFill>
          <a:blip r:embed="rId1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6" dur="indefinite" restart="never" nodeType="tmRoot">
          <p:childTnLst>
            <p:seq>
              <p:cTn id="207" dur="indefinite" nodeType="mainSeq">
                <p:childTnLst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8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9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dt" idx="38"/>
          </p:nvPr>
        </p:nvSpPr>
        <p:spPr>
          <a:xfrm>
            <a:off x="0" y="6568920"/>
            <a:ext cx="1043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25/03/2013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Flèche droite 3"/>
          <p:cNvSpPr/>
          <p:nvPr/>
        </p:nvSpPr>
        <p:spPr>
          <a:xfrm>
            <a:off x="539640" y="1556640"/>
            <a:ext cx="71964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321" name="Rectangle 4"/>
          <p:cNvSpPr/>
          <p:nvPr/>
        </p:nvSpPr>
        <p:spPr>
          <a:xfrm>
            <a:off x="611640" y="3069000"/>
            <a:ext cx="2736720" cy="1007640"/>
          </a:xfrm>
          <a:prstGeom prst="rect">
            <a:avLst/>
          </a:prstGeom>
          <a:solidFill>
            <a:schemeClr val="bg1"/>
          </a:solidFill>
          <a:ln>
            <a:solidFill>
              <a:srgbClr val="b17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2000" spc="-1" strike="noStrike">
                <a:solidFill>
                  <a:srgbClr val="92d050"/>
                </a:solidFill>
                <a:latin typeface="Arial Narrow"/>
              </a:rPr>
              <a:t>LE PRÉFIXE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Rectangle 5"/>
          <p:cNvSpPr/>
          <p:nvPr/>
        </p:nvSpPr>
        <p:spPr>
          <a:xfrm>
            <a:off x="6156000" y="3069000"/>
            <a:ext cx="2664000" cy="1007640"/>
          </a:xfrm>
          <a:prstGeom prst="rect">
            <a:avLst/>
          </a:prstGeom>
          <a:solidFill>
            <a:schemeClr val="bg1"/>
          </a:solidFill>
          <a:ln>
            <a:solidFill>
              <a:srgbClr val="b17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2000" spc="-1" strike="noStrike">
                <a:solidFill>
                  <a:srgbClr val="0070c0"/>
                </a:solidFill>
                <a:latin typeface="Arial Narrow"/>
              </a:rPr>
              <a:t>LE SUFFIXE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Rectangle 6"/>
          <p:cNvSpPr/>
          <p:nvPr/>
        </p:nvSpPr>
        <p:spPr>
          <a:xfrm>
            <a:off x="3420000" y="3069000"/>
            <a:ext cx="2664000" cy="1007640"/>
          </a:xfrm>
          <a:prstGeom prst="rect">
            <a:avLst/>
          </a:prstGeom>
          <a:solidFill>
            <a:srgbClr val="ffff66"/>
          </a:solidFill>
          <a:ln>
            <a:solidFill>
              <a:srgbClr val="b17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2000" spc="-1" strike="noStrike">
                <a:solidFill>
                  <a:srgbClr val="f6800a"/>
                </a:solidFill>
                <a:latin typeface="Arial Narrow"/>
              </a:rPr>
              <a:t>LE RADICAL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fr-FR" sz="1600" spc="-1" strike="noStrike">
                <a:solidFill>
                  <a:srgbClr val="f6800a"/>
                </a:solidFill>
                <a:latin typeface="Arial Narrow"/>
              </a:rPr>
              <a:t>(ou racine)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arré corné 7"/>
          <p:cNvSpPr/>
          <p:nvPr/>
        </p:nvSpPr>
        <p:spPr>
          <a:xfrm>
            <a:off x="611640" y="4221000"/>
            <a:ext cx="2736000" cy="1511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b17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 </a:t>
            </a: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Du latin </a:t>
            </a:r>
            <a:r>
              <a:rPr b="1" i="1" lang="fr-FR" sz="1600" spc="-1" strike="noStrike">
                <a:solidFill>
                  <a:schemeClr val="dk1"/>
                </a:solidFill>
                <a:latin typeface="Arial Narrow"/>
              </a:rPr>
              <a:t>prae-fixus</a:t>
            </a: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, mot dérivé grâce à la racine « fixe » précédée de la syllabe « pré ».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 </a:t>
            </a: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Signifie : avant, antérieur à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fr-FR" sz="1600" spc="-1" strike="noStrike">
                <a:solidFill>
                  <a:schemeClr val="dk1"/>
                </a:solidFill>
                <a:latin typeface="Wingdings"/>
              </a:rPr>
              <a:t></a:t>
            </a: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 </a:t>
            </a: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Il qualifie le mot.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arré corné 8"/>
          <p:cNvSpPr/>
          <p:nvPr/>
        </p:nvSpPr>
        <p:spPr>
          <a:xfrm>
            <a:off x="3420000" y="4221000"/>
            <a:ext cx="2664000" cy="1511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b17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 </a:t>
            </a: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Base du mot. Partie centrale du mot ou partie fixe.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fr-FR" sz="1600" spc="-1" strike="noStrike">
                <a:solidFill>
                  <a:schemeClr val="dk1"/>
                </a:solidFill>
                <a:latin typeface="Wingdings"/>
              </a:rPr>
              <a:t></a:t>
            </a: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 </a:t>
            </a: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C’est le signifiant qui renseigne sur son sens, le sujet, le thème du mot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arré corné 9"/>
          <p:cNvSpPr/>
          <p:nvPr/>
        </p:nvSpPr>
        <p:spPr>
          <a:xfrm>
            <a:off x="6156000" y="4221000"/>
            <a:ext cx="2664000" cy="15116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b17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 </a:t>
            </a: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enfin le </a:t>
            </a:r>
            <a:r>
              <a:rPr b="1" i="1" lang="fr-FR" sz="1600" spc="-1" strike="noStrike">
                <a:solidFill>
                  <a:schemeClr val="dk1"/>
                </a:solidFill>
                <a:latin typeface="Arial Narrow"/>
              </a:rPr>
              <a:t>suffixe</a:t>
            </a: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 du latin </a:t>
            </a:r>
            <a:r>
              <a:rPr b="1" i="1" lang="fr-FR" sz="1600" spc="-1" strike="noStrike">
                <a:solidFill>
                  <a:schemeClr val="dk1"/>
                </a:solidFill>
                <a:latin typeface="Arial Narrow"/>
              </a:rPr>
              <a:t>suf-fixus</a:t>
            </a: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 « fixé après »</a:t>
            </a:r>
            <a:r>
              <a:rPr b="1" i="1" lang="fr-FR" sz="1600" spc="-1" strike="noStrike">
                <a:solidFill>
                  <a:schemeClr val="dk1"/>
                </a:solidFill>
                <a:latin typeface="Arial Narrow"/>
              </a:rPr>
              <a:t>.</a:t>
            </a: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fr-FR" sz="1600" spc="-1" strike="noStrike">
                <a:solidFill>
                  <a:schemeClr val="dk1"/>
                </a:solidFill>
                <a:latin typeface="Wingdings"/>
              </a:rPr>
              <a:t></a:t>
            </a: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 </a:t>
            </a:r>
            <a:r>
              <a:rPr b="1" lang="fr-FR" sz="1600" spc="-1" strike="noStrike">
                <a:solidFill>
                  <a:schemeClr val="dk1"/>
                </a:solidFill>
                <a:latin typeface="Arial Narrow"/>
              </a:rPr>
              <a:t>Il représente la fonction, l’état, l’action, le lieu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arré corné 10"/>
          <p:cNvSpPr/>
          <p:nvPr/>
        </p:nvSpPr>
        <p:spPr>
          <a:xfrm>
            <a:off x="611640" y="2565000"/>
            <a:ext cx="2736000" cy="359640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b17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400" spc="-1" strike="noStrike">
                <a:solidFill>
                  <a:schemeClr val="lt1"/>
                </a:solidFill>
                <a:latin typeface="Arial Narrow"/>
              </a:rPr>
              <a:t>Code couleur </a:t>
            </a:r>
            <a:r>
              <a:rPr b="1" lang="fr-FR" sz="2000" spc="-1" strike="noStrike">
                <a:solidFill>
                  <a:schemeClr val="lt1"/>
                </a:solidFill>
                <a:latin typeface="Arial Narrow"/>
              </a:rPr>
              <a:t>VERT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arré corné 11"/>
          <p:cNvSpPr/>
          <p:nvPr/>
        </p:nvSpPr>
        <p:spPr>
          <a:xfrm>
            <a:off x="3420000" y="2565000"/>
            <a:ext cx="2664000" cy="359640"/>
          </a:xfrm>
          <a:prstGeom prst="foldedCorner">
            <a:avLst>
              <a:gd name="adj" fmla="val 16667"/>
            </a:avLst>
          </a:prstGeom>
          <a:solidFill>
            <a:srgbClr val="f6800a"/>
          </a:solidFill>
          <a:ln>
            <a:solidFill>
              <a:srgbClr val="b17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400" spc="-1" strike="noStrike">
                <a:solidFill>
                  <a:schemeClr val="lt1"/>
                </a:solidFill>
                <a:latin typeface="Arial Narrow"/>
              </a:rPr>
              <a:t>Code couleur  </a:t>
            </a:r>
            <a:r>
              <a:rPr b="1" lang="fr-FR" sz="2000" spc="-1" strike="noStrike">
                <a:solidFill>
                  <a:schemeClr val="lt1"/>
                </a:solidFill>
                <a:latin typeface="Arial Narrow"/>
              </a:rPr>
              <a:t>ORANGE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arré corné 12"/>
          <p:cNvSpPr/>
          <p:nvPr/>
        </p:nvSpPr>
        <p:spPr>
          <a:xfrm>
            <a:off x="6156000" y="2565000"/>
            <a:ext cx="2664000" cy="359640"/>
          </a:xfrm>
          <a:prstGeom prst="foldedCorner">
            <a:avLst>
              <a:gd name="adj" fmla="val 16667"/>
            </a:avLst>
          </a:prstGeom>
          <a:solidFill>
            <a:srgbClr val="4fa8b1"/>
          </a:solidFill>
          <a:ln>
            <a:solidFill>
              <a:srgbClr val="b17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400" spc="-1" strike="noStrike">
                <a:solidFill>
                  <a:schemeClr val="lt1"/>
                </a:solidFill>
                <a:latin typeface="Arial Narrow"/>
              </a:rPr>
              <a:t>Code couleur </a:t>
            </a:r>
            <a:r>
              <a:rPr b="1" lang="fr-FR" sz="2000" spc="-1" strike="noStrike">
                <a:solidFill>
                  <a:schemeClr val="lt1"/>
                </a:solidFill>
                <a:latin typeface="Arial Narrow"/>
              </a:rPr>
              <a:t>BLEU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ZoneTexte 13"/>
          <p:cNvSpPr/>
          <p:nvPr/>
        </p:nvSpPr>
        <p:spPr>
          <a:xfrm>
            <a:off x="1475640" y="1484640"/>
            <a:ext cx="5904360" cy="5047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rgbClr val="ffffff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fr-FR" sz="2400" spc="-1" strike="noStrike">
                <a:solidFill>
                  <a:schemeClr val="lt1">
                    <a:lumMod val="50000"/>
                  </a:schemeClr>
                </a:solidFill>
                <a:latin typeface="Arial Narrow"/>
              </a:rPr>
              <a:t>Pour plus de clarté, utilisons un </a:t>
            </a:r>
            <a:r>
              <a:rPr b="1" i="1" lang="fr-FR" sz="2400" spc="-1" strike="noStrike">
                <a:solidFill>
                  <a:schemeClr val="accent1"/>
                </a:solidFill>
                <a:latin typeface="Arial Narrow"/>
              </a:rPr>
              <a:t>code couleur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ZoneTexte 14"/>
          <p:cNvSpPr/>
          <p:nvPr/>
        </p:nvSpPr>
        <p:spPr>
          <a:xfrm>
            <a:off x="1403640" y="620640"/>
            <a:ext cx="60483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fr-FR" sz="2800" spc="-1" strike="noStrike" u="sng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 Narrow"/>
              </a:rPr>
              <a:t>les 3 types d’unités de sens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Flèche angle droit à deux pointes 17"/>
          <p:cNvSpPr/>
          <p:nvPr/>
        </p:nvSpPr>
        <p:spPr>
          <a:xfrm>
            <a:off x="5436000" y="5733360"/>
            <a:ext cx="2088000" cy="79164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  <a:ln>
            <a:solidFill>
              <a:srgbClr val="b17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333" name="Flèche angle droit à deux pointes 19"/>
          <p:cNvSpPr/>
          <p:nvPr/>
        </p:nvSpPr>
        <p:spPr>
          <a:xfrm rot="5400000">
            <a:off x="2160000" y="5049360"/>
            <a:ext cx="791640" cy="2159640"/>
          </a:xfrm>
          <a:prstGeom prst="leftUpArrow">
            <a:avLst>
              <a:gd name="adj1" fmla="val 25000"/>
              <a:gd name="adj2" fmla="val 32392"/>
              <a:gd name="adj3" fmla="val 25000"/>
            </a:avLst>
          </a:prstGeom>
          <a:solidFill>
            <a:schemeClr val="bg1"/>
          </a:solidFill>
          <a:ln>
            <a:solidFill>
              <a:srgbClr val="b17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334" name="ZoneTexte 20"/>
          <p:cNvSpPr/>
          <p:nvPr/>
        </p:nvSpPr>
        <p:spPr>
          <a:xfrm>
            <a:off x="3780000" y="6093360"/>
            <a:ext cx="1583640" cy="394560"/>
          </a:xfrm>
          <a:prstGeom prst="rect">
            <a:avLst/>
          </a:prstGeom>
          <a:solidFill>
            <a:srgbClr val="ffff66"/>
          </a:solidFill>
          <a:ln w="0">
            <a:solidFill>
              <a:srgbClr val="c17529">
                <a:lumMod val="7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fr-F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 Narrow"/>
              </a:rPr>
              <a:t>LES AFFIXES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ftr" idx="39"/>
          </p:nvPr>
        </p:nvSpPr>
        <p:spPr>
          <a:xfrm>
            <a:off x="7596360" y="0"/>
            <a:ext cx="154728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i="1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Formation SAMS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40"/>
          </p:nvPr>
        </p:nvSpPr>
        <p:spPr>
          <a:xfrm>
            <a:off x="8604360" y="6566400"/>
            <a:ext cx="539280" cy="24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2DFBC7-52DD-467B-93A5-67CB66682B4E}" type="slidenum"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&lt;numéro&gt;</a:t>
            </a:fld>
            <a:r>
              <a:rPr b="0" lang="fr-FR" sz="105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 Narrow"/>
              </a:rPr>
              <a:t>/44</a:t>
            </a:r>
            <a:endParaRPr b="0" lang="fr-F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37" name="Image 22" descr=""/>
          <p:cNvPicPr/>
          <p:nvPr/>
        </p:nvPicPr>
        <p:blipFill>
          <a:blip r:embed="rId1"/>
          <a:stretch/>
        </p:blipFill>
        <p:spPr>
          <a:xfrm>
            <a:off x="0" y="-360"/>
            <a:ext cx="404640" cy="4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0" dur="indefinite" restart="never" nodeType="tmRoot">
          <p:childTnLst>
            <p:seq>
              <p:cTn id="221" dur="indefinite" nodeType="mainSeq">
                <p:childTnLst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6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2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8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4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5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0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1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6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7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2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3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4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0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1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6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7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2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3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8"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3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8"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theme1.xml><?xml version="1.0" encoding="utf-8"?>
<a:theme xmlns:a="http://schemas.openxmlformats.org/drawingml/2006/main" xmlns:r="http://schemas.openxmlformats.org/officeDocument/2006/relationships" name="1_Promenade">
  <a:themeElements>
    <a:clrScheme name="Promenad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30000"/>
              </a:schemeClr>
            </a:gs>
            <a:gs pos="72000">
              <a:schemeClr val="phClr">
                <a:tint val="75000"/>
              </a:schemeClr>
            </a:gs>
            <a:gs pos="100000">
              <a:schemeClr val="phClr">
                <a:tint val="8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75000"/>
                <a:shade val="85000"/>
              </a:schemeClr>
            </a:gs>
            <a:gs pos="25000">
              <a:schemeClr val="phClr">
                <a:tint val="90000"/>
                <a:shade val="70000"/>
              </a:schemeClr>
            </a:gs>
            <a:gs pos="50000">
              <a:schemeClr val="phClr">
                <a:tint val="90000"/>
                <a:shade val="58000"/>
              </a:schemeClr>
            </a:gs>
            <a:gs pos="65000">
              <a:schemeClr val="phClr">
                <a:tint val="90000"/>
                <a:shade val="58000"/>
              </a:schemeClr>
            </a:gs>
            <a:gs pos="80000">
              <a:schemeClr val="phClr">
                <a:tint val="90000"/>
                <a:shade val="69000"/>
              </a:schemeClr>
            </a:gs>
            <a:gs pos="100000">
              <a:schemeClr val="phClr">
                <a:tint val="77000"/>
                <a:shade val="80000"/>
              </a:schemeClr>
            </a:gs>
          </a:gsLst>
          <a:lin ang="5400000" scaled="1"/>
          <a:tileRect l="0" t="0" r="0" b="0"/>
        </a:gradFill>
      </a:fillStyleLst>
      <a:lnStyleLst>
        <a:ln w="10000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95000" sy="95000" flip="none" algn="t"/>
        </a:blip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romenade">
  <a:themeElements>
    <a:clrScheme name="Promenad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30000"/>
              </a:schemeClr>
            </a:gs>
            <a:gs pos="72000">
              <a:schemeClr val="phClr">
                <a:tint val="75000"/>
              </a:schemeClr>
            </a:gs>
            <a:gs pos="100000">
              <a:schemeClr val="phClr">
                <a:tint val="8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75000"/>
                <a:shade val="85000"/>
              </a:schemeClr>
            </a:gs>
            <a:gs pos="25000">
              <a:schemeClr val="phClr">
                <a:tint val="90000"/>
                <a:shade val="70000"/>
              </a:schemeClr>
            </a:gs>
            <a:gs pos="50000">
              <a:schemeClr val="phClr">
                <a:tint val="90000"/>
                <a:shade val="58000"/>
              </a:schemeClr>
            </a:gs>
            <a:gs pos="65000">
              <a:schemeClr val="phClr">
                <a:tint val="90000"/>
                <a:shade val="58000"/>
              </a:schemeClr>
            </a:gs>
            <a:gs pos="80000">
              <a:schemeClr val="phClr">
                <a:tint val="90000"/>
                <a:shade val="69000"/>
              </a:schemeClr>
            </a:gs>
            <a:gs pos="100000">
              <a:schemeClr val="phClr">
                <a:tint val="77000"/>
                <a:shade val="80000"/>
              </a:schemeClr>
            </a:gs>
          </a:gsLst>
          <a:lin ang="5400000" scaled="1"/>
          <a:tileRect l="0" t="0" r="0" b="0"/>
        </a:gradFill>
      </a:fillStyleLst>
      <a:lnStyleLst>
        <a:ln w="10000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95000" sy="95000" flip="none" algn="t"/>
        </a:blip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romenade">
  <a:themeElements>
    <a:clrScheme name="Promenad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30000"/>
              </a:schemeClr>
            </a:gs>
            <a:gs pos="72000">
              <a:schemeClr val="phClr">
                <a:tint val="75000"/>
              </a:schemeClr>
            </a:gs>
            <a:gs pos="100000">
              <a:schemeClr val="phClr">
                <a:tint val="8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75000"/>
                <a:shade val="85000"/>
              </a:schemeClr>
            </a:gs>
            <a:gs pos="25000">
              <a:schemeClr val="phClr">
                <a:tint val="90000"/>
                <a:shade val="70000"/>
              </a:schemeClr>
            </a:gs>
            <a:gs pos="50000">
              <a:schemeClr val="phClr">
                <a:tint val="90000"/>
                <a:shade val="58000"/>
              </a:schemeClr>
            </a:gs>
            <a:gs pos="65000">
              <a:schemeClr val="phClr">
                <a:tint val="90000"/>
                <a:shade val="58000"/>
              </a:schemeClr>
            </a:gs>
            <a:gs pos="80000">
              <a:schemeClr val="phClr">
                <a:tint val="90000"/>
                <a:shade val="69000"/>
              </a:schemeClr>
            </a:gs>
            <a:gs pos="100000">
              <a:schemeClr val="phClr">
                <a:tint val="77000"/>
                <a:shade val="80000"/>
              </a:schemeClr>
            </a:gs>
          </a:gsLst>
          <a:lin ang="5400000" scaled="1"/>
          <a:tileRect l="0" t="0" r="0" b="0"/>
        </a:gradFill>
      </a:fillStyleLst>
      <a:lnStyleLst>
        <a:ln w="10000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95000" sy="95000" flip="none" algn="t"/>
        </a:blip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Promenade">
  <a:themeElements>
    <a:clrScheme name="Promenad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30000"/>
              </a:schemeClr>
            </a:gs>
            <a:gs pos="72000">
              <a:schemeClr val="phClr">
                <a:tint val="75000"/>
              </a:schemeClr>
            </a:gs>
            <a:gs pos="100000">
              <a:schemeClr val="phClr">
                <a:tint val="8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75000"/>
                <a:shade val="85000"/>
              </a:schemeClr>
            </a:gs>
            <a:gs pos="25000">
              <a:schemeClr val="phClr">
                <a:tint val="90000"/>
                <a:shade val="70000"/>
              </a:schemeClr>
            </a:gs>
            <a:gs pos="50000">
              <a:schemeClr val="phClr">
                <a:tint val="90000"/>
                <a:shade val="58000"/>
              </a:schemeClr>
            </a:gs>
            <a:gs pos="65000">
              <a:schemeClr val="phClr">
                <a:tint val="90000"/>
                <a:shade val="58000"/>
              </a:schemeClr>
            </a:gs>
            <a:gs pos="80000">
              <a:schemeClr val="phClr">
                <a:tint val="90000"/>
                <a:shade val="69000"/>
              </a:schemeClr>
            </a:gs>
            <a:gs pos="100000">
              <a:schemeClr val="phClr">
                <a:tint val="77000"/>
                <a:shade val="80000"/>
              </a:schemeClr>
            </a:gs>
          </a:gsLst>
          <a:lin ang="5400000" scaled="1"/>
          <a:tileRect l="0" t="0" r="0" b="0"/>
        </a:gradFill>
      </a:fillStyleLst>
      <a:lnStyleLst>
        <a:ln w="10000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95000" sy="95000" flip="none" algn="t"/>
        </a:blip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Promenade">
  <a:themeElements>
    <a:clrScheme name="Promenad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30000"/>
              </a:schemeClr>
            </a:gs>
            <a:gs pos="72000">
              <a:schemeClr val="phClr">
                <a:tint val="75000"/>
              </a:schemeClr>
            </a:gs>
            <a:gs pos="100000">
              <a:schemeClr val="phClr">
                <a:tint val="8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75000"/>
                <a:shade val="85000"/>
              </a:schemeClr>
            </a:gs>
            <a:gs pos="25000">
              <a:schemeClr val="phClr">
                <a:tint val="90000"/>
                <a:shade val="70000"/>
              </a:schemeClr>
            </a:gs>
            <a:gs pos="50000">
              <a:schemeClr val="phClr">
                <a:tint val="90000"/>
                <a:shade val="58000"/>
              </a:schemeClr>
            </a:gs>
            <a:gs pos="65000">
              <a:schemeClr val="phClr">
                <a:tint val="90000"/>
                <a:shade val="58000"/>
              </a:schemeClr>
            </a:gs>
            <a:gs pos="80000">
              <a:schemeClr val="phClr">
                <a:tint val="90000"/>
                <a:shade val="69000"/>
              </a:schemeClr>
            </a:gs>
            <a:gs pos="100000">
              <a:schemeClr val="phClr">
                <a:tint val="77000"/>
                <a:shade val="80000"/>
              </a:schemeClr>
            </a:gs>
          </a:gsLst>
          <a:lin ang="5400000" scaled="1"/>
          <a:tileRect l="0" t="0" r="0" b="0"/>
        </a:gradFill>
      </a:fillStyleLst>
      <a:lnStyleLst>
        <a:ln w="10000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95000" sy="95000" flip="none" algn="t"/>
        </a:blip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Promenade">
  <a:themeElements>
    <a:clrScheme name="Promenad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30000"/>
              </a:schemeClr>
            </a:gs>
            <a:gs pos="72000">
              <a:schemeClr val="phClr">
                <a:tint val="75000"/>
              </a:schemeClr>
            </a:gs>
            <a:gs pos="100000">
              <a:schemeClr val="phClr">
                <a:tint val="8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75000"/>
                <a:shade val="85000"/>
              </a:schemeClr>
            </a:gs>
            <a:gs pos="25000">
              <a:schemeClr val="phClr">
                <a:tint val="90000"/>
                <a:shade val="70000"/>
              </a:schemeClr>
            </a:gs>
            <a:gs pos="50000">
              <a:schemeClr val="phClr">
                <a:tint val="90000"/>
                <a:shade val="58000"/>
              </a:schemeClr>
            </a:gs>
            <a:gs pos="65000">
              <a:schemeClr val="phClr">
                <a:tint val="90000"/>
                <a:shade val="58000"/>
              </a:schemeClr>
            </a:gs>
            <a:gs pos="80000">
              <a:schemeClr val="phClr">
                <a:tint val="90000"/>
                <a:shade val="69000"/>
              </a:schemeClr>
            </a:gs>
            <a:gs pos="100000">
              <a:schemeClr val="phClr">
                <a:tint val="77000"/>
                <a:shade val="80000"/>
              </a:schemeClr>
            </a:gs>
          </a:gsLst>
          <a:lin ang="5400000" scaled="1"/>
          <a:tileRect l="0" t="0" r="0" b="0"/>
        </a:gradFill>
      </a:fillStyleLst>
      <a:lnStyleLst>
        <a:ln w="10000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0">
          <a:blip r:embed="rId1"/>
          <a:srcRect l="0" t="0" r="0" b="0"/>
          <a:tile tx="0" ty="0" sx="95000" sy="95000" flip="none" algn="t"/>
        </a:blip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10547</TotalTime>
  <Application>LibreOffice/7.6.2.1$Windows_X86_64 LibreOffice_project/56f7684011345957bbf33a7ee678afaf4d2ba333</Application>
  <AppVersion>15.0000</AppVersion>
  <Words>2171</Words>
  <Paragraphs>965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2013-01-29T04:44:15Z</dcterms:created>
  <dc:creator>marie</dc:creator>
  <dc:description/>
  <dc:language>fr-FR</dc:language>
  <cp:lastModifiedBy>Rougny Nadege</cp:lastModifiedBy>
  <dcterms:modified xsi:type="dcterms:W3CDTF">2021-10-12T11:51:04Z</dcterms:modified>
  <cp:revision>743</cp:revision>
  <dc:subject/>
  <dc:title>La formation  SAMS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32</vt:i4>
  </property>
  <property fmtid="{D5CDD505-2E9C-101B-9397-08002B2CF9AE}" pid="3" name="PresentationFormat">
    <vt:lpwstr>Affichage à l'écran (4:3)</vt:lpwstr>
  </property>
  <property fmtid="{D5CDD505-2E9C-101B-9397-08002B2CF9AE}" pid="4" name="Slides">
    <vt:i4>44</vt:i4>
  </property>
</Properties>
</file>