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6" r:id="rId3"/>
    <p:sldId id="350" r:id="rId4"/>
    <p:sldId id="258" r:id="rId5"/>
    <p:sldId id="327" r:id="rId6"/>
    <p:sldId id="272" r:id="rId7"/>
    <p:sldId id="355" r:id="rId8"/>
    <p:sldId id="345" r:id="rId9"/>
    <p:sldId id="348" r:id="rId10"/>
    <p:sldId id="346" r:id="rId11"/>
    <p:sldId id="357" r:id="rId12"/>
    <p:sldId id="340" r:id="rId13"/>
    <p:sldId id="351" r:id="rId14"/>
    <p:sldId id="352" r:id="rId15"/>
    <p:sldId id="342" r:id="rId16"/>
    <p:sldId id="343" r:id="rId17"/>
    <p:sldId id="344" r:id="rId18"/>
    <p:sldId id="263" r:id="rId19"/>
    <p:sldId id="338" r:id="rId20"/>
    <p:sldId id="353" r:id="rId21"/>
    <p:sldId id="335" r:id="rId22"/>
    <p:sldId id="311" r:id="rId23"/>
    <p:sldId id="336" r:id="rId24"/>
    <p:sldId id="337" r:id="rId25"/>
    <p:sldId id="306" r:id="rId26"/>
    <p:sldId id="297" r:id="rId27"/>
    <p:sldId id="308" r:id="rId28"/>
    <p:sldId id="318" r:id="rId29"/>
    <p:sldId id="354" r:id="rId30"/>
    <p:sldId id="356" r:id="rId31"/>
  </p:sldIdLst>
  <p:sldSz cx="9144000" cy="6858000" type="screen4x3"/>
  <p:notesSz cx="6623050" cy="98107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0">
          <p15:clr>
            <a:srgbClr val="A4A3A4"/>
          </p15:clr>
        </p15:guide>
        <p15:guide id="2" pos="20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F9F"/>
    <a:srgbClr val="147627"/>
    <a:srgbClr val="FFFF66"/>
    <a:srgbClr val="33CCCC"/>
    <a:srgbClr val="FF66CC"/>
    <a:srgbClr val="D3A7FF"/>
    <a:srgbClr val="BA75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5988" autoAdjust="0"/>
  </p:normalViewPr>
  <p:slideViewPr>
    <p:cSldViewPr>
      <p:cViewPr varScale="1">
        <p:scale>
          <a:sx n="107" d="100"/>
          <a:sy n="107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18" y="-77"/>
      </p:cViewPr>
      <p:guideLst>
        <p:guide orient="horz" pos="3090"/>
        <p:guide pos="2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51263" y="0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2B4141-A62F-4069-BBF9-D7732FB4FCD5}" type="datetimeFigureOut">
              <a:rPr lang="fr-FR"/>
              <a:pPr>
                <a:defRPr/>
              </a:pPr>
              <a:t>12/10/2021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18625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51263" y="9318625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F8F7688-EF72-4358-BFEF-77CC241B79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51263" y="0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CADBB5-E9A7-447B-B449-655FCFC16E3D}" type="datetimeFigureOut">
              <a:rPr lang="fr-FR"/>
              <a:pPr>
                <a:defRPr/>
              </a:pPr>
              <a:t>12/10/2021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35013"/>
            <a:ext cx="4905375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1988" y="4659313"/>
            <a:ext cx="5299075" cy="441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18625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51263" y="9318625"/>
            <a:ext cx="28702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44856D-9A92-450B-88F4-7F0AE99604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8E03A1-3A35-4DE6-BCAB-E901D6A35D6A}" type="slidenum">
              <a:rPr lang="fr-FR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B10871-B4D4-4BA2-8CEF-80C641EE0B01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666DBE-0B3E-46DA-BA96-186B51538832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9CE31-F07B-47E5-B2FB-DB0F463CE31D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6BFD9-200E-46CA-837F-2FF020A84B23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12FBE-9BC0-4F6A-B96A-E1B338669E7A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4" descr="AFP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48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6"/>
          <p:cNvSpPr txBox="1">
            <a:spLocks noChangeArrowheads="1"/>
          </p:cNvSpPr>
          <p:nvPr userDrawn="1"/>
        </p:nvSpPr>
        <p:spPr bwMode="auto">
          <a:xfrm>
            <a:off x="1331913" y="6381750"/>
            <a:ext cx="67691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© Propriété collective de l’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réalisée avec la contribution  de Marie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Dequeker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Marseille St Jérôme</a:t>
            </a:r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458200" cy="1222375"/>
          </a:xfrm>
        </p:spPr>
        <p:txBody>
          <a:bodyPr anchor="t"/>
          <a:lstStyle/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12088" y="0"/>
            <a:ext cx="1331912" cy="288925"/>
          </a:xfrm>
        </p:spPr>
        <p:txBody>
          <a:bodyPr/>
          <a:lstStyle>
            <a:lvl1pPr>
              <a:defRPr sz="1050" b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BAF5404E-9BCC-4F33-BFD2-058308F936F4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/>
          <p:cNvSpPr txBox="1">
            <a:spLocks noChangeArrowheads="1"/>
          </p:cNvSpPr>
          <p:nvPr userDrawn="1"/>
        </p:nvSpPr>
        <p:spPr bwMode="auto">
          <a:xfrm>
            <a:off x="2411413" y="6413500"/>
            <a:ext cx="468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© Propriété collective de l’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réalisée avec la contribution  de Marie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Dequeker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Marseille St Jérôme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6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7740650" y="0"/>
            <a:ext cx="1403350" cy="288925"/>
          </a:xfrm>
        </p:spPr>
        <p:txBody>
          <a:bodyPr/>
          <a:lstStyle>
            <a:lvl1pPr>
              <a:defRPr sz="1050" b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Formation SAMS</a:t>
            </a:r>
            <a:endParaRPr lang="en-US" dirty="0"/>
          </a:p>
        </p:txBody>
      </p:sp>
      <p:sp>
        <p:nvSpPr>
          <p:cNvPr id="7" name="Espace réservé du numéro de diapositive 10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763575C2-10CE-4AFB-BCB0-010908FEA05E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84124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sp>
        <p:nvSpPr>
          <p:cNvPr id="5" name="Espace réservé du numéro de diapositive 10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DBE6-4B42-42F3-A586-97F73978C550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525963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7668344" y="0"/>
            <a:ext cx="1475656" cy="332656"/>
          </a:xfrm>
        </p:spPr>
        <p:txBody>
          <a:bodyPr>
            <a:noAutofit/>
          </a:bodyPr>
          <a:lstStyle>
            <a:lvl1pPr marL="342900" indent="-342900" algn="r">
              <a:buNone/>
              <a:defRPr sz="1050" b="1" i="1">
                <a:latin typeface="Arial Narrow" pitchFamily="34" charset="0"/>
              </a:defRPr>
            </a:lvl1pPr>
          </a:lstStyle>
          <a:p>
            <a:r>
              <a:rPr lang="fr-FR" dirty="0" smtClean="0"/>
              <a:t>Formation SAMS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8"/>
          </p:nvPr>
        </p:nvSpPr>
        <p:spPr>
          <a:xfrm>
            <a:off x="0" y="6597650"/>
            <a:ext cx="1042988" cy="260350"/>
          </a:xfrm>
        </p:spPr>
        <p:txBody>
          <a:bodyPr/>
          <a:lstStyle>
            <a:lvl1pPr>
              <a:defRPr sz="1000" i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5" name="Espace réservé du numéro de diapositive 10"/>
          <p:cNvSpPr>
            <a:spLocks noGrp="1"/>
          </p:cNvSpPr>
          <p:nvPr userDrawn="1">
            <p:ph type="sldNum" sz="quarter" idx="19"/>
          </p:nvPr>
        </p:nvSpPr>
        <p:spPr/>
        <p:txBody>
          <a:bodyPr/>
          <a:lstStyle>
            <a:lvl1pPr algn="r"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3DBA60D4-BF4A-41A6-AEDD-E74696877DCB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4" descr="AFP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48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6"/>
          <p:cNvSpPr txBox="1">
            <a:spLocks noChangeArrowheads="1"/>
          </p:cNvSpPr>
          <p:nvPr userDrawn="1"/>
        </p:nvSpPr>
        <p:spPr bwMode="auto">
          <a:xfrm>
            <a:off x="1331913" y="6381750"/>
            <a:ext cx="67691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© Propriété collective de l’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réalisée avec la contribution  de Marie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Dequeker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fr-FR" sz="1000" b="1" i="1" dirty="0" err="1">
                <a:solidFill>
                  <a:schemeClr val="tx2"/>
                </a:solidFill>
                <a:latin typeface="Arial Narrow" pitchFamily="34" charset="0"/>
              </a:rPr>
              <a:t>afpa</a:t>
            </a:r>
            <a:r>
              <a:rPr lang="fr-FR" sz="1000" b="1" i="1" dirty="0">
                <a:solidFill>
                  <a:schemeClr val="tx2"/>
                </a:solidFill>
                <a:latin typeface="Arial Narrow" pitchFamily="34" charset="0"/>
              </a:rPr>
              <a:t> Marseille St Jérôme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7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9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sp>
        <p:nvSpPr>
          <p:cNvPr id="10" name="Espace réservé du numéro de diapositive 10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3042376A-1B83-477C-A3E3-6003A3E1417F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7885113" y="0"/>
            <a:ext cx="1258887" cy="288925"/>
          </a:xfrm>
        </p:spPr>
        <p:txBody>
          <a:bodyPr/>
          <a:lstStyle>
            <a:lvl1pPr>
              <a:defRPr sz="1050" b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sp>
        <p:nvSpPr>
          <p:cNvPr id="3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0" y="6569075"/>
            <a:ext cx="1042988" cy="288925"/>
          </a:xfrm>
        </p:spPr>
        <p:txBody>
          <a:bodyPr/>
          <a:lstStyle>
            <a:lvl1pPr algn="l" eaLnBrk="1" latinLnBrk="0" hangingPunct="1">
              <a:defRPr kumimoji="0" sz="1050" b="0" i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4" name="Espace réservé du numéro de diapositive 10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D7B027C9-B5AE-4BCD-B9E2-7C4237921EB1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exte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0" y="6597650"/>
            <a:ext cx="827088" cy="26035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i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23850" y="47625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pic>
        <p:nvPicPr>
          <p:cNvPr id="1029" name="Image 7" descr="AFPA.gif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4048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7596188" y="0"/>
            <a:ext cx="1547812" cy="2889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1" i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 userDrawn="1">
            <p:ph type="sldNum" sz="quarter" idx="4"/>
          </p:nvPr>
        </p:nvSpPr>
        <p:spPr>
          <a:xfrm>
            <a:off x="8316913" y="6569075"/>
            <a:ext cx="762000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0">
                <a:latin typeface="Arial Narrow" pitchFamily="34" charset="0"/>
              </a:defRPr>
            </a:lvl1pPr>
          </a:lstStyle>
          <a:p>
            <a:pPr>
              <a:defRPr/>
            </a:pPr>
            <a:fld id="{8D9A04B0-2238-4D5C-9764-83B2115EB451}" type="slidenum">
              <a:rPr lang="fr-FR"/>
              <a:pPr>
                <a:defRPr/>
              </a:pPr>
              <a:t>‹N°›</a:t>
            </a:fld>
            <a:r>
              <a:rPr lang="fr-FR"/>
              <a:t>/33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17" r:id="rId3"/>
    <p:sldLayoutId id="2147483720" r:id="rId4"/>
    <p:sldLayoutId id="2147483721" r:id="rId5"/>
    <p:sldLayoutId id="214748372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052736"/>
            <a:ext cx="6913563" cy="9366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2000" dirty="0" smtClean="0">
                <a:latin typeface="Arial Narrow" pitchFamily="34" charset="0"/>
              </a:rPr>
              <a:t/>
            </a:r>
            <a:br>
              <a:rPr lang="fr-FR" sz="2000" dirty="0" smtClean="0">
                <a:latin typeface="Arial Narrow" pitchFamily="34" charset="0"/>
              </a:rPr>
            </a:br>
            <a:r>
              <a:rPr lang="fr-FR" sz="2000" dirty="0" smtClean="0">
                <a:latin typeface="Arial Narrow" pitchFamily="34" charset="0"/>
              </a:rPr>
              <a:t/>
            </a:r>
            <a:br>
              <a:rPr lang="fr-FR" sz="2000" dirty="0" smtClean="0">
                <a:latin typeface="Arial Narrow" pitchFamily="34" charset="0"/>
              </a:rPr>
            </a:br>
            <a:r>
              <a:rPr lang="fr-FR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/>
            </a:r>
            <a:br>
              <a:rPr lang="fr-FR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fr-FR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 formation  </a:t>
            </a:r>
            <a:r>
              <a:rPr lang="fr-FR" sz="4000" b="1" i="1" dirty="0" smtClean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SAMS</a:t>
            </a:r>
            <a:r>
              <a:rPr lang="fr-FR" sz="4000" b="1" i="1" dirty="0" smtClean="0">
                <a:solidFill>
                  <a:srgbClr val="4FA8B1"/>
                </a:solidFill>
                <a:effectLst>
                  <a:reflection blurRad="12700" stA="48000" endA="300" endPos="55000" dir="5400000" sy="-90000" algn="bl" rotWithShape="0"/>
                </a:effectLst>
                <a:latin typeface="Arial Narrow" pitchFamily="34" charset="0"/>
              </a:rPr>
              <a:t/>
            </a:r>
            <a:br>
              <a:rPr lang="fr-FR" sz="4000" b="1" i="1" dirty="0" smtClean="0">
                <a:solidFill>
                  <a:srgbClr val="4FA8B1"/>
                </a:solidFill>
                <a:effectLst>
                  <a:reflection blurRad="12700" stA="48000" endA="300" endPos="55000" dir="5400000" sy="-90000" algn="bl" rotWithShape="0"/>
                </a:effectLst>
                <a:latin typeface="Arial Narrow" pitchFamily="34" charset="0"/>
              </a:rPr>
            </a:br>
            <a:r>
              <a:rPr lang="fr-F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/>
            </a:r>
            <a:br>
              <a:rPr lang="fr-F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fr-FR" sz="2000" dirty="0" smtClean="0">
                <a:latin typeface="Arial Narrow" pitchFamily="34" charset="0"/>
              </a:rPr>
              <a:t/>
            </a:r>
            <a:br>
              <a:rPr lang="fr-FR" sz="2000" dirty="0" smtClean="0">
                <a:latin typeface="Arial Narrow" pitchFamily="34" charset="0"/>
              </a:rPr>
            </a:br>
            <a:endParaRPr lang="fr-FR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5363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0" y="6597650"/>
            <a:ext cx="1042988" cy="260350"/>
          </a:xfrm>
        </p:spPr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55650" y="3429000"/>
            <a:ext cx="7705725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400" b="1" i="1" cap="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L’ANATOMIE </a:t>
            </a:r>
            <a:br>
              <a:rPr lang="fr-FR" sz="4400" b="1" i="1" cap="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</a:br>
            <a:r>
              <a:rPr lang="fr-FR" sz="4400" b="1" i="1" cap="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TERMINOLOGIE MÉDICALE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08400" y="2205038"/>
            <a:ext cx="2016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présente</a:t>
            </a:r>
          </a:p>
        </p:txBody>
      </p:sp>
      <p:sp>
        <p:nvSpPr>
          <p:cNvPr id="8" name="ZoneTexte 4"/>
          <p:cNvSpPr txBox="1">
            <a:spLocks noChangeArrowheads="1"/>
          </p:cNvSpPr>
          <p:nvPr/>
        </p:nvSpPr>
        <p:spPr bwMode="auto">
          <a:xfrm>
            <a:off x="7740650" y="0"/>
            <a:ext cx="1403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Formation SAMS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288" y="4733925"/>
            <a:ext cx="2025650" cy="79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hyper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3438" y="4724400"/>
            <a:ext cx="2087562" cy="79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-émie</a:t>
            </a:r>
            <a:endParaRPr lang="fr-FR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4643438" y="4005263"/>
            <a:ext cx="3889375" cy="5762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Augmentation du taux de cholestérol dans le sang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4438" y="4724400"/>
            <a:ext cx="2089150" cy="79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Cholestérol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pic>
        <p:nvPicPr>
          <p:cNvPr id="21519" name="Imag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5888"/>
            <a:ext cx="100806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50825" y="2060575"/>
            <a:ext cx="8281988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Arial Narrow" pitchFamily="34" charset="0"/>
              </a:rPr>
              <a:t>Pour bien comprendre et donc définir un mot médical, il faut </a:t>
            </a:r>
            <a:r>
              <a:rPr lang="fr-FR" b="1" dirty="0">
                <a:latin typeface="Arial Narrow" pitchFamily="34" charset="0"/>
              </a:rPr>
              <a:t>découper le mot</a:t>
            </a:r>
            <a:r>
              <a:rPr lang="fr-FR" dirty="0">
                <a:latin typeface="Arial Narrow" pitchFamily="34" charset="0"/>
              </a:rPr>
              <a:t> pour chercher à 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identifier les unités de sens </a:t>
            </a:r>
            <a:r>
              <a:rPr lang="fr-FR" dirty="0">
                <a:latin typeface="Arial Narrow" pitchFamily="34" charset="0"/>
              </a:rPr>
              <a:t>et, s’ils existent, 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les différents affixes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Arial Narrow" pitchFamily="34" charset="0"/>
              </a:rPr>
              <a:t>1.- </a:t>
            </a:r>
            <a:r>
              <a:rPr lang="fr-FR" b="1" dirty="0">
                <a:latin typeface="Arial Narrow" pitchFamily="34" charset="0"/>
              </a:rPr>
              <a:t>D’abord trouver</a:t>
            </a:r>
            <a:r>
              <a:rPr lang="fr-FR" b="1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le sujet, le thème </a:t>
            </a:r>
            <a:r>
              <a:rPr lang="fr-FR" b="1" dirty="0">
                <a:latin typeface="Arial Narrow" pitchFamily="34" charset="0"/>
              </a:rPr>
              <a:t>désigné par le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  <a:r>
              <a:rPr lang="fr-FR" b="1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fr-FR" b="1" dirty="0">
                <a:latin typeface="Arial Narrow" pitchFamily="34" charset="0"/>
              </a:rPr>
              <a:t>qui est la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racine du mot.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i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Exemple : </a:t>
            </a:r>
          </a:p>
        </p:txBody>
      </p:sp>
      <p:sp>
        <p:nvSpPr>
          <p:cNvPr id="20" name="Carré corné 19"/>
          <p:cNvSpPr/>
          <p:nvPr/>
        </p:nvSpPr>
        <p:spPr>
          <a:xfrm>
            <a:off x="395288" y="5589588"/>
            <a:ext cx="2016125" cy="647700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/>
                </a:solidFill>
                <a:latin typeface="Arial Narrow" pitchFamily="34" charset="0"/>
              </a:rPr>
              <a:t>augmentation</a:t>
            </a:r>
          </a:p>
        </p:txBody>
      </p:sp>
      <p:sp>
        <p:nvSpPr>
          <p:cNvPr id="21" name="Carré corné 20"/>
          <p:cNvSpPr/>
          <p:nvPr/>
        </p:nvSpPr>
        <p:spPr>
          <a:xfrm>
            <a:off x="2484438" y="5589588"/>
            <a:ext cx="2087562" cy="647700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/>
                </a:solidFill>
                <a:latin typeface="Arial Narrow" pitchFamily="34" charset="0"/>
              </a:rPr>
              <a:t>cholestérol</a:t>
            </a:r>
          </a:p>
        </p:txBody>
      </p:sp>
      <p:sp>
        <p:nvSpPr>
          <p:cNvPr id="22" name="Carré corné 21"/>
          <p:cNvSpPr/>
          <p:nvPr/>
        </p:nvSpPr>
        <p:spPr>
          <a:xfrm>
            <a:off x="4643438" y="5589588"/>
            <a:ext cx="2089150" cy="647700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/>
                </a:solidFill>
                <a:latin typeface="Arial Narrow" pitchFamily="34" charset="0"/>
              </a:rPr>
              <a:t>dans le sang</a:t>
            </a:r>
          </a:p>
        </p:txBody>
      </p:sp>
      <p:sp>
        <p:nvSpPr>
          <p:cNvPr id="26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28" name="Espace réservé de la date 10"/>
          <p:cNvSpPr>
            <a:spLocks noGrp="1"/>
          </p:cNvSpPr>
          <p:nvPr>
            <p:ph type="dt" sz="quarter" idx="11"/>
          </p:nvPr>
        </p:nvSpPr>
        <p:spPr>
          <a:xfrm>
            <a:off x="0" y="6597650"/>
            <a:ext cx="1042988" cy="260350"/>
          </a:xfrm>
        </p:spPr>
        <p:txBody>
          <a:bodyPr/>
          <a:lstStyle>
            <a:lvl1pPr algn="l" eaLnBrk="1" latinLnBrk="0" hangingPunct="1">
              <a:defRPr kumimoji="0" sz="105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1907704" y="620688"/>
            <a:ext cx="5184576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II.2.- LE DÉCOUPAGE DU MOT	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5288" y="4005263"/>
            <a:ext cx="4176712" cy="576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latin typeface="Arial Narrow" pitchFamily="34" charset="0"/>
              </a:rPr>
              <a:t>Hyper/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cholestérol/</a:t>
            </a:r>
            <a:r>
              <a:rPr lang="fr-FR" sz="2800" b="1" dirty="0">
                <a:latin typeface="Arial Narrow" pitchFamily="34" charset="0"/>
              </a:rPr>
              <a:t>émie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0" grpId="0" animBg="1"/>
      <p:bldP spid="21" grpId="0" animBg="1"/>
      <p:bldP spid="22" grpId="0" animBg="1"/>
      <p:bldP spid="1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5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3419475" y="836613"/>
            <a:ext cx="540067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fr-FR">
              <a:latin typeface="Arial Narrow" pitchFamily="34" charset="0"/>
            </a:endParaRPr>
          </a:p>
          <a:p>
            <a:pPr algn="just"/>
            <a:r>
              <a:rPr lang="fr-FR">
                <a:latin typeface="Arial Narrow" pitchFamily="34" charset="0"/>
                <a:sym typeface="Wingdings" pitchFamily="2" charset="2"/>
              </a:rPr>
              <a:t> Un mot peut comprendre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</a:rPr>
              <a:t>un préfixe,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une racine,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un suffixe</a:t>
            </a:r>
            <a:r>
              <a:rPr lang="fr-FR" b="1" i="1">
                <a:solidFill>
                  <a:srgbClr val="404040"/>
                </a:solidFill>
                <a:latin typeface="Arial Narrow" pitchFamily="34" charset="0"/>
              </a:rPr>
              <a:t>, c’est le cas dans cet exemple.</a:t>
            </a:r>
          </a:p>
          <a:p>
            <a:pPr algn="just"/>
            <a:endParaRPr lang="fr-FR">
              <a:latin typeface="Arial Narrow" pitchFamily="34" charset="0"/>
              <a:sym typeface="Wingdings" pitchFamily="2" charset="2"/>
            </a:endParaRPr>
          </a:p>
          <a:p>
            <a:pPr algn="just"/>
            <a:r>
              <a:rPr lang="fr-FR"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le radical </a:t>
            </a:r>
            <a:r>
              <a:rPr lang="fr-FR">
                <a:latin typeface="Arial Narrow" pitchFamily="34" charset="0"/>
              </a:rPr>
              <a:t>est placé au </a:t>
            </a:r>
            <a:r>
              <a:rPr lang="fr-FR" b="1">
                <a:latin typeface="Arial Narrow" pitchFamily="34" charset="0"/>
              </a:rPr>
              <a:t>milieu du mot</a:t>
            </a:r>
            <a:r>
              <a:rPr lang="fr-FR">
                <a:latin typeface="Arial Narrow" pitchFamily="34" charset="0"/>
              </a:rPr>
              <a:t>, c’est </a:t>
            </a:r>
            <a:r>
              <a:rPr lang="fr-FR" b="1" i="1">
                <a:solidFill>
                  <a:schemeClr val="accent1"/>
                </a:solidFill>
                <a:latin typeface="Arial Narrow" pitchFamily="34" charset="0"/>
              </a:rPr>
              <a:t>cholestérol</a:t>
            </a:r>
            <a:r>
              <a:rPr lang="fr-FR">
                <a:solidFill>
                  <a:schemeClr val="accent1"/>
                </a:solidFill>
                <a:latin typeface="Arial Narrow" pitchFamily="34" charset="0"/>
              </a:rPr>
              <a:t>  </a:t>
            </a:r>
            <a:r>
              <a:rPr lang="fr-FR">
                <a:latin typeface="Arial Narrow" pitchFamily="34" charset="0"/>
              </a:rPr>
              <a:t>(substance entrant dans la constitution du sang) : le mot va donc parler </a:t>
            </a:r>
            <a:r>
              <a:rPr lang="fr-FR" b="1" i="1">
                <a:solidFill>
                  <a:schemeClr val="accent1"/>
                </a:solidFill>
                <a:latin typeface="Arial Narrow" pitchFamily="34" charset="0"/>
              </a:rPr>
              <a:t>du cholestérol dans le sang. </a:t>
            </a:r>
          </a:p>
          <a:p>
            <a:pPr algn="just"/>
            <a:endParaRPr lang="fr-FR" b="1">
              <a:latin typeface="Arial Narrow" pitchFamily="34" charset="0"/>
            </a:endParaRPr>
          </a:p>
          <a:p>
            <a:pPr algn="just"/>
            <a:r>
              <a:rPr lang="fr-FR" b="1">
                <a:latin typeface="Arial Narrow" pitchFamily="34" charset="0"/>
              </a:rPr>
              <a:t>2.- Il faut ensuite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</a:rPr>
              <a:t>qualifier</a:t>
            </a:r>
            <a:r>
              <a:rPr lang="fr-FR" b="1">
                <a:solidFill>
                  <a:srgbClr val="147627"/>
                </a:solidFill>
                <a:latin typeface="Arial Narrow" pitchFamily="34" charset="0"/>
              </a:rPr>
              <a:t> </a:t>
            </a:r>
            <a:r>
              <a:rPr lang="fr-FR" b="1">
                <a:latin typeface="Arial Narrow" pitchFamily="34" charset="0"/>
              </a:rPr>
              <a:t>ce cholestérol.</a:t>
            </a:r>
            <a:r>
              <a:rPr lang="fr-FR">
                <a:latin typeface="Arial Narrow" pitchFamily="34" charset="0"/>
              </a:rPr>
              <a:t> </a:t>
            </a:r>
          </a:p>
          <a:p>
            <a:pPr algn="just"/>
            <a:endParaRPr lang="fr-FR">
              <a:latin typeface="Arial Narrow" pitchFamily="34" charset="0"/>
            </a:endParaRPr>
          </a:p>
          <a:p>
            <a:pPr algn="just"/>
            <a:r>
              <a:rPr lang="fr-FR">
                <a:solidFill>
                  <a:srgbClr val="92D050"/>
                </a:solidFill>
                <a:latin typeface="Arial Narrow" pitchFamily="34" charset="0"/>
                <a:sym typeface="Wingdings" pitchFamily="2" charset="2"/>
              </a:rPr>
              <a:t></a:t>
            </a:r>
            <a:r>
              <a:rPr lang="fr-FR">
                <a:solidFill>
                  <a:srgbClr val="147627"/>
                </a:solidFill>
                <a:latin typeface="Arial Narrow" pitchFamily="34" charset="0"/>
                <a:sym typeface="Wingdings" pitchFamily="2" charset="2"/>
              </a:rPr>
              <a:t> </a:t>
            </a:r>
            <a:r>
              <a:rPr lang="fr-FR">
                <a:latin typeface="Arial Narrow" pitchFamily="34" charset="0"/>
              </a:rPr>
              <a:t>C’est le</a:t>
            </a:r>
            <a:r>
              <a:rPr lang="fr-FR" b="1">
                <a:latin typeface="Arial Narrow" pitchFamily="34" charset="0"/>
              </a:rPr>
              <a:t>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</a:rPr>
              <a:t>préfixe</a:t>
            </a:r>
            <a:r>
              <a:rPr lang="fr-FR" b="1">
                <a:solidFill>
                  <a:srgbClr val="147627"/>
                </a:solidFill>
                <a:latin typeface="Arial Narrow" pitchFamily="34" charset="0"/>
              </a:rPr>
              <a:t> </a:t>
            </a:r>
            <a:r>
              <a:rPr lang="fr-FR">
                <a:latin typeface="Arial Narrow" pitchFamily="34" charset="0"/>
              </a:rPr>
              <a:t>placé </a:t>
            </a:r>
            <a:r>
              <a:rPr lang="fr-FR" b="1">
                <a:latin typeface="Arial Narrow" pitchFamily="34" charset="0"/>
              </a:rPr>
              <a:t>au début du mot</a:t>
            </a:r>
            <a:r>
              <a:rPr lang="fr-FR">
                <a:latin typeface="Arial Narrow" pitchFamily="34" charset="0"/>
              </a:rPr>
              <a:t> qui </a:t>
            </a:r>
            <a:r>
              <a:rPr lang="fr-FR">
                <a:solidFill>
                  <a:srgbClr val="92D050"/>
                </a:solidFill>
                <a:latin typeface="Arial Narrow" pitchFamily="34" charset="0"/>
              </a:rPr>
              <a:t>le caractérise, </a:t>
            </a:r>
            <a:r>
              <a:rPr lang="fr-FR">
                <a:latin typeface="Arial Narrow" pitchFamily="34" charset="0"/>
              </a:rPr>
              <a:t>avec </a:t>
            </a:r>
            <a:r>
              <a:rPr lang="fr-FR" b="1" i="1">
                <a:solidFill>
                  <a:srgbClr val="92D050"/>
                </a:solidFill>
                <a:latin typeface="Arial Narrow" pitchFamily="34" charset="0"/>
              </a:rPr>
              <a:t>hyper</a:t>
            </a:r>
            <a:r>
              <a:rPr lang="fr-FR" b="1" i="1">
                <a:solidFill>
                  <a:srgbClr val="147627"/>
                </a:solidFill>
                <a:latin typeface="Arial Narrow" pitchFamily="34" charset="0"/>
              </a:rPr>
              <a:t> </a:t>
            </a:r>
            <a:r>
              <a:rPr lang="fr-FR" i="1">
                <a:latin typeface="Arial Narrow" pitchFamily="34" charset="0"/>
              </a:rPr>
              <a:t> </a:t>
            </a:r>
            <a:r>
              <a:rPr lang="fr-FR">
                <a:latin typeface="Arial Narrow" pitchFamily="34" charset="0"/>
              </a:rPr>
              <a:t>voulant dire 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</a:rPr>
              <a:t>au-dessus, trop.</a:t>
            </a:r>
            <a:r>
              <a:rPr lang="fr-FR">
                <a:solidFill>
                  <a:srgbClr val="92D050"/>
                </a:solidFill>
                <a:latin typeface="Arial Narrow" pitchFamily="34" charset="0"/>
              </a:rPr>
              <a:t> </a:t>
            </a:r>
          </a:p>
          <a:p>
            <a:pPr algn="just"/>
            <a:endParaRPr lang="fr-FR">
              <a:latin typeface="Arial Narrow" pitchFamily="34" charset="0"/>
            </a:endParaRPr>
          </a:p>
          <a:p>
            <a:pPr algn="just"/>
            <a:r>
              <a:rPr lang="fr-FR" b="1">
                <a:latin typeface="Arial Narrow" pitchFamily="34" charset="0"/>
              </a:rPr>
              <a:t>3.- Et il faut enfin expliquer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la fonction, l’état</a:t>
            </a:r>
            <a:r>
              <a:rPr lang="fr-FR" b="1">
                <a:latin typeface="Arial Narrow" pitchFamily="34" charset="0"/>
              </a:rPr>
              <a:t> ou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l’action, le lieu</a:t>
            </a:r>
            <a:r>
              <a:rPr lang="fr-FR">
                <a:latin typeface="Arial Narrow" pitchFamily="34" charset="0"/>
              </a:rPr>
              <a:t>. </a:t>
            </a:r>
          </a:p>
          <a:p>
            <a:pPr algn="just"/>
            <a:endParaRPr lang="fr-FR">
              <a:solidFill>
                <a:srgbClr val="0070C0"/>
              </a:solidFill>
              <a:latin typeface="Arial Narrow" pitchFamily="34" charset="0"/>
              <a:sym typeface="Wingdings" pitchFamily="2" charset="2"/>
            </a:endParaRPr>
          </a:p>
          <a:p>
            <a:pPr algn="just"/>
            <a:r>
              <a:rPr lang="fr-FR">
                <a:solidFill>
                  <a:srgbClr val="0070C0"/>
                </a:solidFill>
                <a:latin typeface="Arial Narrow" pitchFamily="34" charset="0"/>
                <a:sym typeface="Wingdings" pitchFamily="2" charset="2"/>
              </a:rPr>
              <a:t></a:t>
            </a:r>
            <a:r>
              <a:rPr lang="fr-FR">
                <a:latin typeface="Arial Narrow" pitchFamily="34" charset="0"/>
                <a:sym typeface="Wingdings" pitchFamily="2" charset="2"/>
              </a:rPr>
              <a:t> </a:t>
            </a:r>
            <a:r>
              <a:rPr lang="fr-FR">
                <a:latin typeface="Arial Narrow" pitchFamily="34" charset="0"/>
              </a:rPr>
              <a:t>C’est le</a:t>
            </a:r>
            <a:r>
              <a:rPr lang="fr-FR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suffixe</a:t>
            </a:r>
            <a:r>
              <a:rPr lang="fr-FR">
                <a:latin typeface="Arial Narrow" pitchFamily="34" charset="0"/>
              </a:rPr>
              <a:t>, </a:t>
            </a:r>
            <a:r>
              <a:rPr lang="fr-FR" b="1">
                <a:latin typeface="Arial Narrow" pitchFamily="34" charset="0"/>
              </a:rPr>
              <a:t>à la fin du mot </a:t>
            </a:r>
            <a:r>
              <a:rPr lang="fr-FR">
                <a:latin typeface="Arial Narrow" pitchFamily="34" charset="0"/>
              </a:rPr>
              <a:t>qui le précise. Dans l’exemple, </a:t>
            </a:r>
            <a:r>
              <a:rPr lang="fr-FR" b="1">
                <a:solidFill>
                  <a:srgbClr val="0060A8"/>
                </a:solidFill>
                <a:latin typeface="Arial Narrow" pitchFamily="34" charset="0"/>
              </a:rPr>
              <a:t>c’est dans le sang</a:t>
            </a:r>
            <a:r>
              <a:rPr lang="fr-FR">
                <a:solidFill>
                  <a:srgbClr val="0070C0"/>
                </a:solidFill>
                <a:latin typeface="Arial Narrow" pitchFamily="34" charset="0"/>
              </a:rPr>
              <a:t>. </a:t>
            </a:r>
          </a:p>
        </p:txBody>
      </p:sp>
      <p:pic>
        <p:nvPicPr>
          <p:cNvPr id="7" name="Image 4"/>
          <p:cNvPicPr>
            <a:picLocks noChangeAspect="1"/>
          </p:cNvPicPr>
          <p:nvPr/>
        </p:nvPicPr>
        <p:blipFill>
          <a:blip r:embed="rId2" cstate="print"/>
          <a:srcRect l="10719" r="14281" b="3999"/>
          <a:stretch>
            <a:fillRect/>
          </a:stretch>
        </p:blipFill>
        <p:spPr bwMode="auto">
          <a:xfrm>
            <a:off x="107950" y="981075"/>
            <a:ext cx="29416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250825" y="3357563"/>
            <a:ext cx="266541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hyper</a:t>
            </a: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</a:rPr>
              <a:t>cholestérol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émie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825" y="476250"/>
            <a:ext cx="244951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Reprenons notre exemple : </a:t>
            </a:r>
          </a:p>
        </p:txBody>
      </p:sp>
      <p:sp>
        <p:nvSpPr>
          <p:cNvPr id="17416" name="Espace réservé du numéro de diapositive 10"/>
          <p:cNvSpPr txBox="1">
            <a:spLocks/>
          </p:cNvSpPr>
          <p:nvPr/>
        </p:nvSpPr>
        <p:spPr bwMode="auto">
          <a:xfrm>
            <a:off x="8316913" y="6569075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987D41-504A-4ECD-B897-EAD384F4D593}" type="slidenum">
              <a:rPr lang="fr-FR" sz="1100">
                <a:latin typeface="Arial Narrow" pitchFamily="34" charset="0"/>
              </a:rPr>
              <a:pPr algn="r"/>
              <a:t>11</a:t>
            </a:fld>
            <a:r>
              <a:rPr lang="fr-FR" sz="1100">
                <a:latin typeface="Arial Narrow" pitchFamily="34" charset="0"/>
              </a:rPr>
              <a:t>/32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9" name="Imag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476250"/>
            <a:ext cx="9779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9750" y="2139950"/>
            <a:ext cx="80645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Font typeface="Wingdings" pitchFamily="2" charset="2"/>
              <a:buChar char="è"/>
            </a:pP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LE RADICAL (ou RACINE) </a:t>
            </a:r>
            <a:r>
              <a:rPr lang="fr-FR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est l’élément de base du mot, son « signifiant », qui </a:t>
            </a:r>
            <a:r>
              <a:rPr lang="fr-FR" b="1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renseigne sur son sens. </a:t>
            </a:r>
          </a:p>
          <a:p>
            <a:pPr algn="just" eaLnBrk="0" hangingPunct="0"/>
            <a:endParaRPr lang="fr-FR" b="1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algn="just" eaLnBrk="0" hangingPunct="0"/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  <a:sym typeface="Wingdings" pitchFamily="2" charset="2"/>
              </a:rPr>
              <a:t></a:t>
            </a:r>
            <a:r>
              <a:rPr lang="fr-FR" b="1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  <a:sym typeface="Wingdings" pitchFamily="2" charset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Il correspond à la partie centrale du mot ou encore la partie fixe</a:t>
            </a:r>
            <a:r>
              <a:rPr lang="fr-FR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. </a:t>
            </a:r>
          </a:p>
          <a:p>
            <a:pPr algn="just" eaLnBrk="0" hangingPunct="0"/>
            <a:endParaRPr lang="fr-FR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algn="just">
              <a:buFont typeface="Wingdings" pitchFamily="2" charset="2"/>
              <a:buChar char="è"/>
            </a:pP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LE RADICAL</a:t>
            </a:r>
            <a:r>
              <a:rPr lang="fr-FR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oriente d’emblée vers 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l’anatomie, le thème. </a:t>
            </a:r>
          </a:p>
          <a:p>
            <a:pPr algn="just"/>
            <a:endParaRPr lang="fr-FR" b="1"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algn="just"/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  <a:sym typeface="Wingdings" pitchFamily="2" charset="2"/>
              </a:rPr>
              <a:t>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LE RADICAL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est un élément invariable et indépendant des préfixes et des suffixes, avec lesquels il s’associe pour former un mot nouveau.</a:t>
            </a:r>
          </a:p>
        </p:txBody>
      </p:sp>
      <p:sp>
        <p:nvSpPr>
          <p:cNvPr id="17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9" name="Espace réservé de la date 10"/>
          <p:cNvSpPr>
            <a:spLocks noGrp="1"/>
          </p:cNvSpPr>
          <p:nvPr>
            <p:ph type="dt" sz="quarter" idx="11"/>
          </p:nvPr>
        </p:nvSpPr>
        <p:spPr>
          <a:xfrm>
            <a:off x="0" y="6597650"/>
            <a:ext cx="1042988" cy="260350"/>
          </a:xfrm>
        </p:spPr>
        <p:txBody>
          <a:bodyPr/>
          <a:lstStyle>
            <a:lvl1pPr algn="l" eaLnBrk="1" latinLnBrk="0" hangingPunct="1">
              <a:defRPr kumimoji="0" sz="105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475656" y="836712"/>
            <a:ext cx="5544616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II.3.- REPÉRER </a:t>
            </a:r>
            <a:r>
              <a:rPr lang="fr-FR" sz="240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LE RADICAL (OU RACINE)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825" y="1773238"/>
            <a:ext cx="2089150" cy="827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Card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(-) :</a:t>
            </a:r>
            <a:r>
              <a:rPr lang="fr-FR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Arial Narrow" pitchFamily="34" charset="0"/>
              </a:rPr>
              <a:t>coeur</a:t>
            </a:r>
            <a:endParaRPr lang="fr-FR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975" y="1773238"/>
            <a:ext cx="2087563" cy="827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logie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étude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900113" y="2636838"/>
            <a:ext cx="2808287" cy="6477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Étude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des maladies cardiaques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3438" y="1773238"/>
            <a:ext cx="2087562" cy="827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rgbClr val="92D050"/>
                </a:solidFill>
                <a:latin typeface="Arial Narrow" pitchFamily="34" charset="0"/>
              </a:rPr>
              <a:t>Tachy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-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accélération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1000" y="1773238"/>
            <a:ext cx="2089150" cy="827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Card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(-) : </a:t>
            </a:r>
            <a:r>
              <a:rPr lang="fr-FR" b="1" dirty="0" err="1">
                <a:solidFill>
                  <a:schemeClr val="tx1"/>
                </a:solidFill>
                <a:latin typeface="Arial Narrow" pitchFamily="34" charset="0"/>
              </a:rPr>
              <a:t>coeur</a:t>
            </a:r>
            <a:endParaRPr lang="fr-FR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Racine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5292725" y="2636838"/>
            <a:ext cx="2808288" cy="6477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Accélération</a:t>
            </a:r>
            <a:r>
              <a:rPr lang="fr-FR" b="1" dirty="0">
                <a:solidFill>
                  <a:srgbClr val="147627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du rythme cardiaque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350" y="1341438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CARDIO/</a:t>
            </a:r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LOGIE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24525" y="1341438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TACHY/</a:t>
            </a: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CARDIE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395288" y="1773238"/>
            <a:ext cx="8353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endParaRPr lang="fr-FR">
              <a:latin typeface="Arial Narrow" pitchFamily="34" charset="0"/>
            </a:endParaRPr>
          </a:p>
          <a:p>
            <a:pPr algn="just" eaLnBrk="0" hangingPunct="0"/>
            <a:endParaRPr lang="fr-FR">
              <a:latin typeface="Arial Narrow" pitchFamily="34" charset="0"/>
            </a:endParaRPr>
          </a:p>
        </p:txBody>
      </p:sp>
      <p:sp>
        <p:nvSpPr>
          <p:cNvPr id="17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9" name="Espace réservé de la date 10"/>
          <p:cNvSpPr>
            <a:spLocks noGrp="1"/>
          </p:cNvSpPr>
          <p:nvPr>
            <p:ph type="dt" sz="quarter" idx="11"/>
          </p:nvPr>
        </p:nvSpPr>
        <p:spPr>
          <a:xfrm>
            <a:off x="0" y="6597650"/>
            <a:ext cx="1042988" cy="260350"/>
          </a:xfrm>
        </p:spPr>
        <p:txBody>
          <a:bodyPr/>
          <a:lstStyle>
            <a:lvl1pPr algn="l" eaLnBrk="1" latinLnBrk="0" hangingPunct="1">
              <a:defRPr kumimoji="0" sz="105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323850" y="1773238"/>
            <a:ext cx="770413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 algn="just"/>
            <a:endParaRPr lang="fr-FR">
              <a:latin typeface="Arial Narrow" pitchFamily="34" charset="0"/>
            </a:endParaRPr>
          </a:p>
          <a:p>
            <a:pPr marL="0" lvl="3" algn="just"/>
            <a:endParaRPr lang="fr-FR">
              <a:latin typeface="Arial Narrow" pitchFamily="34" charset="0"/>
            </a:endParaRPr>
          </a:p>
          <a:p>
            <a:pPr marL="0" lvl="3" algn="just"/>
            <a:endParaRPr lang="fr-FR">
              <a:latin typeface="Arial Narrow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288" y="476250"/>
            <a:ext cx="8353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>
                <a:latin typeface="Arial Narrow" pitchFamily="34" charset="0"/>
              </a:rPr>
              <a:t>Prenons, par exemple, la racine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card(-), </a:t>
            </a:r>
            <a:r>
              <a:rPr lang="fr-FR">
                <a:latin typeface="Arial Narrow" pitchFamily="34" charset="0"/>
              </a:rPr>
              <a:t>en rapport avec le cœur qui peut être décliné dans les termes médicaux suivants :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5288" y="3500438"/>
            <a:ext cx="8280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>
                <a:latin typeface="Arial Narrow" pitchFamily="34" charset="0"/>
              </a:rPr>
              <a:t>Autre exemple, avec la racine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rhin(o), </a:t>
            </a:r>
            <a:r>
              <a:rPr lang="fr-FR">
                <a:latin typeface="Arial Narrow" pitchFamily="34" charset="0"/>
              </a:rPr>
              <a:t>en rapport avec le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nez</a:t>
            </a:r>
            <a:r>
              <a:rPr lang="fr-FR">
                <a:latin typeface="Arial Narrow" pitchFamily="34" charset="0"/>
              </a:rPr>
              <a:t> qui peut être décliné dans les termes médicaux suivants 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850" y="4724400"/>
            <a:ext cx="208915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Rhin(o) </a:t>
            </a:r>
            <a:r>
              <a:rPr lang="fr-FR" b="1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nez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3000" y="4724400"/>
            <a:ext cx="2087563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rrhée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écoulement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5" name="Carré corné 24"/>
          <p:cNvSpPr/>
          <p:nvPr/>
        </p:nvSpPr>
        <p:spPr>
          <a:xfrm>
            <a:off x="1042988" y="5589588"/>
            <a:ext cx="2808287" cy="5762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Écoulement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du nez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16463" y="4724400"/>
            <a:ext cx="2087562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Rhin(o)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nez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025" y="4724400"/>
            <a:ext cx="208915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Ite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inflammation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8" name="Carré corné 27"/>
          <p:cNvSpPr/>
          <p:nvPr/>
        </p:nvSpPr>
        <p:spPr>
          <a:xfrm>
            <a:off x="5435600" y="5589588"/>
            <a:ext cx="2808288" cy="5762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Inflammation</a:t>
            </a:r>
            <a:r>
              <a:rPr lang="fr-FR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du nez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6375" y="4292600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RHINO/</a:t>
            </a:r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RRHÉE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5963" y="4292600"/>
            <a:ext cx="208756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RHIN/</a:t>
            </a:r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ITE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2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388" y="19161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dors(o)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8538" y="1916113"/>
            <a:ext cx="2085975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-algie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douleur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7" name="Carré corné 6"/>
          <p:cNvSpPr/>
          <p:nvPr/>
        </p:nvSpPr>
        <p:spPr>
          <a:xfrm>
            <a:off x="900113" y="2924175"/>
            <a:ext cx="2808287" cy="79216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Douleur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de la région dorsale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0413" y="19161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coeli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cavité abdominale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9563" y="19161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scopie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examen visuel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5292725" y="2924175"/>
            <a:ext cx="2808288" cy="79216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Examen visuel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de la cavité abdominale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8888" y="1484313"/>
            <a:ext cx="208756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DORS/</a:t>
            </a:r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ALGIE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063" y="1484313"/>
            <a:ext cx="208756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COELIO/</a:t>
            </a:r>
            <a:r>
              <a:rPr lang="fr-F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SCOPIE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5288" y="4292600"/>
            <a:ext cx="8280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è"/>
              <a:defRPr/>
            </a:pPr>
            <a:r>
              <a:rPr lang="fr-FR" b="1" dirty="0">
                <a:latin typeface="Arial Narrow" pitchFamily="34" charset="0"/>
              </a:rPr>
              <a:t>En rajoutant un affixe </a:t>
            </a:r>
            <a:r>
              <a:rPr lang="fr-FR" dirty="0">
                <a:latin typeface="Arial Narrow" pitchFamily="34" charset="0"/>
              </a:rPr>
              <a:t>(soit 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préfixe,</a:t>
            </a:r>
            <a:r>
              <a:rPr lang="fr-FR" dirty="0">
                <a:latin typeface="Arial Narrow" pitchFamily="34" charset="0"/>
              </a:rPr>
              <a:t> soit </a:t>
            </a:r>
            <a:r>
              <a:rPr lang="fr-FR" b="1" dirty="0">
                <a:solidFill>
                  <a:srgbClr val="0060A8"/>
                </a:solidFill>
                <a:latin typeface="Arial Narrow" pitchFamily="34" charset="0"/>
              </a:rPr>
              <a:t>suffixe</a:t>
            </a:r>
            <a:r>
              <a:rPr lang="fr-FR" b="1" dirty="0">
                <a:latin typeface="Arial Narrow" pitchFamily="34" charset="0"/>
              </a:rPr>
              <a:t>, soit 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préfixe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 + 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un suffixe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), </a:t>
            </a:r>
            <a:r>
              <a:rPr lang="fr-FR" b="1" dirty="0">
                <a:latin typeface="Arial Narrow" pitchFamily="34" charset="0"/>
              </a:rPr>
              <a:t>nous allons apporter une information supplémentaire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(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les affixes seront développés plus en détails p. 18).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900113" y="765175"/>
            <a:ext cx="7200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Arial Narrow" pitchFamily="34" charset="0"/>
              </a:rPr>
              <a:t>Autres exemples, avec les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radicaux</a:t>
            </a:r>
            <a:r>
              <a:rPr lang="fr-FR">
                <a:latin typeface="Arial Narrow" pitchFamily="34" charset="0"/>
              </a:rPr>
              <a:t> ci-dessous : 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Formation SAMS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2275" y="2205038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Hystér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utérus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205038"/>
            <a:ext cx="2160588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2627313" y="3213100"/>
            <a:ext cx="4968875" cy="4318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Ablation de l’utérus et des trompes utérines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2124075" y="5589588"/>
            <a:ext cx="5543550" cy="5762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Examen radiologique de l’utérus et des trompes utérines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après injection d’une substance opaque aux rayons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675" y="1773238"/>
            <a:ext cx="374491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Hystéro/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salping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endParaRPr lang="fr-FR" sz="2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838" y="2205038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Salping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trompes utérines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088" y="692150"/>
            <a:ext cx="74898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Arial Narrow" pitchFamily="34" charset="0"/>
              </a:rPr>
              <a:t>Parfois 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deux radicaux se succèdent </a:t>
            </a:r>
            <a:r>
              <a:rPr lang="fr-FR" b="1" dirty="0">
                <a:latin typeface="Arial Narrow" pitchFamily="34" charset="0"/>
              </a:rPr>
              <a:t>et permettent de constituer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nouveau terme</a:t>
            </a:r>
            <a:r>
              <a:rPr lang="fr-FR" b="1" dirty="0">
                <a:latin typeface="Arial Narrow" pitchFamily="34" charset="0"/>
              </a:rPr>
              <a:t>.</a:t>
            </a:r>
            <a:r>
              <a:rPr lang="fr-FR" dirty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Le nombre de 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radicaux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 varie d’un mot à l’autre.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9250" y="45815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Hystér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utérus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8400" y="45815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Salping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trompes utérines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5963" y="4581525"/>
            <a:ext cx="23050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-graphie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enregistrement écrit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16238" y="4149725"/>
            <a:ext cx="3743325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Hystéro/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salpingo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>
                <a:solidFill>
                  <a:srgbClr val="0070C0"/>
                </a:solidFill>
                <a:latin typeface="Arial Narrow" pitchFamily="34" charset="0"/>
              </a:rPr>
              <a:t>graphie</a:t>
            </a:r>
          </a:p>
        </p:txBody>
      </p:sp>
      <p:sp>
        <p:nvSpPr>
          <p:cNvPr id="26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21518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2275" y="12684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Cholé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bile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1268413"/>
            <a:ext cx="2160588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2195513" y="2276475"/>
            <a:ext cx="4968875" cy="4318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Ablation de la vésicule biliaire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2411413" y="4868863"/>
            <a:ext cx="4968875" cy="50482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>
                <a:solidFill>
                  <a:schemeClr val="tx1"/>
                </a:solidFill>
                <a:latin typeface="Arial Narrow" pitchFamily="34" charset="0"/>
              </a:rPr>
              <a:t>Inflammation de la vésicule biliaire</a:t>
            </a:r>
            <a:endParaRPr lang="fr-FR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675" y="836613"/>
            <a:ext cx="3455988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Cholé/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cyst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endParaRPr lang="fr-FR" sz="2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838" y="12684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Cyst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vessie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6375" y="3860800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Cholé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Bile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3938" y="3860800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Cyst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vessie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1500" y="3860800"/>
            <a:ext cx="23050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-ite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inflammation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213" y="3429000"/>
            <a:ext cx="374491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Cholé/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cyst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>
                <a:solidFill>
                  <a:srgbClr val="0070C0"/>
                </a:solidFill>
                <a:latin typeface="Arial Narrow" pitchFamily="34" charset="0"/>
              </a:rPr>
              <a:t>ite</a:t>
            </a:r>
          </a:p>
        </p:txBody>
      </p:sp>
      <p:sp>
        <p:nvSpPr>
          <p:cNvPr id="26" name="ZoneTexte 4"/>
          <p:cNvSpPr txBox="1">
            <a:spLocks noChangeArrowheads="1"/>
          </p:cNvSpPr>
          <p:nvPr/>
        </p:nvSpPr>
        <p:spPr bwMode="auto">
          <a:xfrm>
            <a:off x="7812088" y="0"/>
            <a:ext cx="13319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22541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2275" y="12684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Hépat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foie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Racine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1268413"/>
            <a:ext cx="2160588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2484438" y="2276475"/>
            <a:ext cx="4967287" cy="4318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Ablation d’une partie du foie et de la rate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2411413" y="4941888"/>
            <a:ext cx="4897437" cy="50323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solidFill>
                  <a:schemeClr val="tx1"/>
                </a:solidFill>
                <a:latin typeface="Arial Narrow" pitchFamily="34" charset="0"/>
              </a:rPr>
              <a:t>Augmentation de volume du foie et de la rate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3213" y="836613"/>
            <a:ext cx="3457575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Hépato/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splén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endParaRPr lang="fr-FR" sz="2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838" y="12684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Splén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Racine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7813" y="39338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Hépat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foie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375" y="39338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Splén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(o) </a:t>
            </a:r>
            <a:r>
              <a:rPr lang="fr-FR" b="1" dirty="0">
                <a:solidFill>
                  <a:srgbClr val="FF0000"/>
                </a:solidFill>
                <a:latin typeface="Arial Narrow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chemeClr val="accent1"/>
                </a:solidFill>
                <a:latin typeface="Arial Narrow" pitchFamily="34" charset="0"/>
              </a:rPr>
              <a:t>Radical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4525" y="3933825"/>
            <a:ext cx="2519363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mégalie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augmentation de volume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213" y="3500438"/>
            <a:ext cx="374491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Hépato/</a:t>
            </a:r>
            <a:r>
              <a:rPr lang="fr-FR" sz="2800" b="1" dirty="0" err="1">
                <a:solidFill>
                  <a:schemeClr val="accent1"/>
                </a:solidFill>
                <a:latin typeface="Arial Narrow" pitchFamily="34" charset="0"/>
              </a:rPr>
              <a:t>spléno</a:t>
            </a:r>
            <a:r>
              <a:rPr lang="fr-FR" sz="2800" b="1" dirty="0">
                <a:solidFill>
                  <a:schemeClr val="accent1"/>
                </a:solidFill>
                <a:latin typeface="Arial Narrow" pitchFamily="34" charset="0"/>
              </a:rPr>
              <a:t>/</a:t>
            </a:r>
            <a:r>
              <a:rPr lang="fr-FR" sz="2800" b="1" dirty="0" err="1">
                <a:solidFill>
                  <a:srgbClr val="0070C0"/>
                </a:solidFill>
                <a:latin typeface="Arial Narrow" pitchFamily="34" charset="0"/>
              </a:rPr>
              <a:t>mégalie</a:t>
            </a:r>
            <a:endParaRPr lang="fr-FR" sz="2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6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23565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7812088" y="0"/>
            <a:ext cx="13319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50" y="1989138"/>
            <a:ext cx="8064500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Les </a:t>
            </a: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préfixes</a:t>
            </a:r>
            <a:r>
              <a:rPr lang="fr-FR" sz="2000" b="1" dirty="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et 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suffixes </a:t>
            </a:r>
            <a:r>
              <a:rPr lang="fr-FR" sz="2000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sont appelés des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affixes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 sz="2000" b="1" dirty="0">
                <a:latin typeface="Arial Narrow" pitchFamily="34" charset="0"/>
                <a:ea typeface="Times New Roman" pitchFamily="18" charset="0"/>
                <a:cs typeface="ArialNarrow"/>
              </a:rPr>
              <a:t>qui modifient le sens du mot et apportent une information complémentaire 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marL="719138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soit la taille, </a:t>
            </a:r>
          </a:p>
          <a:p>
            <a:pPr marL="719138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une pathologie, </a:t>
            </a:r>
          </a:p>
          <a:p>
            <a:pPr marL="719138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un examen, </a:t>
            </a:r>
          </a:p>
          <a:p>
            <a:pPr marL="719138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un acte chirurgical</a:t>
            </a:r>
          </a:p>
          <a:p>
            <a:pPr marL="719138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…</a:t>
            </a:r>
          </a:p>
        </p:txBody>
      </p:sp>
      <p:pic>
        <p:nvPicPr>
          <p:cNvPr id="9" name="Imag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33375"/>
            <a:ext cx="9779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691680" y="692696"/>
            <a:ext cx="6264696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II.4.- REPÉRER LES AFFIXES (</a:t>
            </a:r>
            <a:r>
              <a:rPr lang="fr-FR" sz="2400" dirty="0">
                <a:ln w="1841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préfixes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 et </a:t>
            </a:r>
            <a:r>
              <a:rPr lang="fr-FR" sz="2400" dirty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suffixes</a:t>
            </a:r>
            <a:r>
              <a:rPr lang="fr-F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79388" y="1916113"/>
            <a:ext cx="87328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000" b="1">
                <a:latin typeface="Arial Narrow" pitchFamily="34" charset="0"/>
              </a:rPr>
              <a:t>C’est un élément qui, placé au début d’un mot, forme un mot nouveau dont le sens est différent. Le </a:t>
            </a:r>
            <a:r>
              <a:rPr lang="fr-FR" sz="2000" b="1">
                <a:solidFill>
                  <a:srgbClr val="92D050"/>
                </a:solidFill>
                <a:latin typeface="Arial Narrow" pitchFamily="34" charset="0"/>
              </a:rPr>
              <a:t>préfixe</a:t>
            </a:r>
            <a:r>
              <a:rPr lang="fr-FR" sz="2000" b="1">
                <a:latin typeface="Arial Narrow" pitchFamily="34" charset="0"/>
              </a:rPr>
              <a:t> se place devant un </a:t>
            </a:r>
            <a:r>
              <a:rPr lang="fr-FR" sz="2000" b="1">
                <a:solidFill>
                  <a:schemeClr val="accent1"/>
                </a:solidFill>
                <a:latin typeface="Arial Narrow" pitchFamily="34" charset="0"/>
              </a:rPr>
              <a:t>radical</a:t>
            </a:r>
            <a:r>
              <a:rPr lang="fr-FR" sz="2000" b="1">
                <a:latin typeface="Arial Narrow" pitchFamily="34" charset="0"/>
              </a:rPr>
              <a:t> ou un </a:t>
            </a:r>
            <a:r>
              <a:rPr lang="fr-FR" sz="2000" b="1">
                <a:solidFill>
                  <a:srgbClr val="0070C0"/>
                </a:solidFill>
                <a:latin typeface="Arial Narrow" pitchFamily="34" charset="0"/>
              </a:rPr>
              <a:t>suffixe</a:t>
            </a:r>
            <a:r>
              <a:rPr lang="fr-FR" sz="2000" b="1">
                <a:latin typeface="Arial Narrow" pitchFamily="34" charset="0"/>
              </a:rPr>
              <a:t> comme dans les exemples suivants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288" y="3644900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rgbClr val="92D050"/>
                </a:solidFill>
                <a:latin typeface="Arial Narrow" pitchFamily="34" charset="0"/>
              </a:rPr>
              <a:t>Dys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(-)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Difficulté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4438" y="3644900"/>
            <a:ext cx="2087562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pnée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Respiration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1114425" y="4652963"/>
            <a:ext cx="2808288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Difficulté respiratoire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6463" y="3644900"/>
            <a:ext cx="2087562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Brady(-) 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Ralentissement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4025" y="3644900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pnée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Respiration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5508625" y="4652963"/>
            <a:ext cx="2808288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Ralentissement de la respiration</a:t>
            </a:r>
          </a:p>
        </p:txBody>
      </p:sp>
      <p:grpSp>
        <p:nvGrpSpPr>
          <p:cNvPr id="3" name="Groupe 2"/>
          <p:cNvGrpSpPr>
            <a:grpSpLocks/>
          </p:cNvGrpSpPr>
          <p:nvPr/>
        </p:nvGrpSpPr>
        <p:grpSpPr bwMode="auto">
          <a:xfrm>
            <a:off x="684213" y="333375"/>
            <a:ext cx="5832475" cy="1355725"/>
            <a:chOff x="342398" y="118161"/>
            <a:chExt cx="5407757" cy="1573249"/>
          </a:xfrm>
        </p:grpSpPr>
        <p:sp>
          <p:nvSpPr>
            <p:cNvPr id="4" name="Rectangle à coins arrondis 3"/>
            <p:cNvSpPr/>
            <p:nvPr/>
          </p:nvSpPr>
          <p:spPr bwMode="auto">
            <a:xfrm>
              <a:off x="1439863" y="702461"/>
              <a:ext cx="4310292" cy="565952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solidFill>
                    <a:schemeClr val="bg1"/>
                  </a:solidFill>
                  <a:latin typeface="Arial Narrow" pitchFamily="34" charset="0"/>
                </a:rPr>
                <a:t>II.4.1.- LES PRÉFIXES</a:t>
              </a:r>
            </a:p>
          </p:txBody>
        </p:sp>
        <p:pic>
          <p:nvPicPr>
            <p:cNvPr id="25617" name="Image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398" y="118161"/>
              <a:ext cx="1043897" cy="1573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1547813" y="3213100"/>
            <a:ext cx="208756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DYS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PNÉE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213100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BRADY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PNÉE</a:t>
            </a:r>
          </a:p>
        </p:txBody>
      </p:sp>
      <p:sp>
        <p:nvSpPr>
          <p:cNvPr id="14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3850" y="5732463"/>
            <a:ext cx="81359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>
              <a:buFont typeface="Wingdings" pitchFamily="2" charset="2"/>
              <a:buChar char="è"/>
            </a:pPr>
            <a:r>
              <a:rPr lang="fr-FR" b="1" i="1">
                <a:solidFill>
                  <a:srgbClr val="92D050"/>
                </a:solidFill>
                <a:latin typeface="Arial Narrow" pitchFamily="34" charset="0"/>
              </a:rPr>
              <a:t>dys-, brady-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>
                <a:latin typeface="Arial Narrow" pitchFamily="34" charset="0"/>
              </a:rPr>
              <a:t>sont des préfixes qui, par leurs sens propres, permettent de modifier l’idée de </a:t>
            </a:r>
            <a:r>
              <a:rPr lang="fr-FR" b="1" i="1">
                <a:solidFill>
                  <a:srgbClr val="0070C0"/>
                </a:solidFill>
                <a:latin typeface="Arial Narrow" pitchFamily="34" charset="0"/>
              </a:rPr>
              <a:t>-pnée </a:t>
            </a:r>
            <a:r>
              <a:rPr lang="fr-FR">
                <a:latin typeface="Arial Narrow" pitchFamily="34" charset="0"/>
              </a:rPr>
              <a:t>signifiant toujours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respiration. </a:t>
            </a:r>
          </a:p>
        </p:txBody>
      </p:sp>
      <p:sp>
        <p:nvSpPr>
          <p:cNvPr id="25614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  <p:bldP spid="13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0" y="6553200"/>
            <a:ext cx="1258888" cy="304800"/>
          </a:xfrm>
        </p:spPr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pic>
        <p:nvPicPr>
          <p:cNvPr id="6" name="Image 5" descr="ety quo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54698"/>
            <a:ext cx="532765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4"/>
          <p:cNvSpPr txBox="1">
            <a:spLocks noChangeArrowheads="1"/>
          </p:cNvSpPr>
          <p:nvPr/>
        </p:nvSpPr>
        <p:spPr bwMode="auto">
          <a:xfrm>
            <a:off x="7740650" y="0"/>
            <a:ext cx="1403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84213" y="476250"/>
            <a:ext cx="7920037" cy="57626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sz="4400" b="1" cap="sm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anatomie - terminologie médicale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827088" y="5661025"/>
            <a:ext cx="7308850" cy="7207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sz="4000" b="1" i="1" cap="sm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ea typeface="+mj-ea"/>
                <a:cs typeface="+mj-cs"/>
              </a:rPr>
              <a:t>L’étymologie médicale 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76600" y="404813"/>
            <a:ext cx="55435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dirty="0">
                <a:latin typeface="Arial Narrow" pitchFamily="34" charset="0"/>
              </a:rPr>
              <a:t>Une </a:t>
            </a:r>
            <a:r>
              <a:rPr lang="fr-FR" b="1" dirty="0">
                <a:latin typeface="Arial Narrow" pitchFamily="34" charset="0"/>
              </a:rPr>
              <a:t>position ou une condition</a:t>
            </a:r>
            <a:r>
              <a:rPr lang="fr-FR" dirty="0">
                <a:latin typeface="Arial Narrow" pitchFamily="34" charset="0"/>
              </a:rPr>
              <a:t>, par exemple :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Font typeface="Wingdings" pitchFamily="2" charset="2"/>
              <a:buChar char="§"/>
              <a:defRPr/>
            </a:pPr>
            <a:r>
              <a:rPr lang="fr-FR" dirty="0">
                <a:latin typeface="Arial Narrow" pitchFamily="34" charset="0"/>
              </a:rPr>
              <a:t> </a:t>
            </a:r>
            <a:r>
              <a:rPr lang="fr-FR" b="1" dirty="0">
                <a:latin typeface="Arial Narrow" pitchFamily="34" charset="0"/>
              </a:rPr>
              <a:t>une quantité 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quadri</a:t>
            </a:r>
            <a:r>
              <a:rPr lang="fr-FR" dirty="0">
                <a:latin typeface="Arial Narrow" pitchFamily="34" charset="0"/>
              </a:rPr>
              <a:t> : quatre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poly</a:t>
            </a:r>
            <a:r>
              <a:rPr lang="fr-FR" dirty="0">
                <a:latin typeface="Arial Narrow" pitchFamily="34" charset="0"/>
              </a:rPr>
              <a:t> : plusieurs, beaucoup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…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Font typeface="Wingdings" pitchFamily="2" charset="2"/>
              <a:buChar char="§"/>
              <a:defRPr/>
            </a:pPr>
            <a:r>
              <a:rPr lang="fr-FR" dirty="0">
                <a:latin typeface="Arial Narrow" pitchFamily="34" charset="0"/>
              </a:rPr>
              <a:t> </a:t>
            </a:r>
            <a:r>
              <a:rPr lang="fr-FR" b="1" dirty="0">
                <a:latin typeface="Arial Narrow" pitchFamily="34" charset="0"/>
              </a:rPr>
              <a:t>une morphologie 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micro </a:t>
            </a:r>
            <a:r>
              <a:rPr lang="fr-FR" dirty="0">
                <a:latin typeface="Arial Narrow" pitchFamily="34" charset="0"/>
              </a:rPr>
              <a:t>: petit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macro</a:t>
            </a: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: grand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 …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Font typeface="Wingdings" pitchFamily="2" charset="2"/>
              <a:buChar char="§"/>
              <a:defRPr/>
            </a:pPr>
            <a:r>
              <a:rPr lang="fr-FR" dirty="0">
                <a:latin typeface="Arial Narrow" pitchFamily="34" charset="0"/>
              </a:rPr>
              <a:t> </a:t>
            </a:r>
            <a:r>
              <a:rPr lang="fr-FR" b="1" dirty="0">
                <a:latin typeface="Arial Narrow" pitchFamily="34" charset="0"/>
              </a:rPr>
              <a:t>une couleur 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 err="1">
                <a:solidFill>
                  <a:srgbClr val="92D050"/>
                </a:solidFill>
                <a:latin typeface="Arial Narrow" pitchFamily="34" charset="0"/>
              </a:rPr>
              <a:t>érythro</a:t>
            </a:r>
            <a:r>
              <a:rPr lang="fr-FR" dirty="0">
                <a:latin typeface="Arial Narrow" pitchFamily="34" charset="0"/>
              </a:rPr>
              <a:t> : rouge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 err="1">
                <a:solidFill>
                  <a:srgbClr val="92D050"/>
                </a:solidFill>
                <a:latin typeface="Arial Narrow" pitchFamily="34" charset="0"/>
              </a:rPr>
              <a:t>cyano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: bleu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…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buFont typeface="Wingdings" pitchFamily="2" charset="2"/>
              <a:buChar char="§"/>
              <a:defRPr/>
            </a:pPr>
            <a:r>
              <a:rPr lang="fr-FR" dirty="0">
                <a:latin typeface="Arial Narrow" pitchFamily="34" charset="0"/>
              </a:rPr>
              <a:t> </a:t>
            </a:r>
            <a:r>
              <a:rPr lang="fr-FR" b="1" dirty="0">
                <a:latin typeface="Arial Narrow" pitchFamily="34" charset="0"/>
              </a:rPr>
              <a:t>un lieu 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b="1" dirty="0" err="1">
                <a:solidFill>
                  <a:srgbClr val="92D050"/>
                </a:solidFill>
                <a:latin typeface="Arial Narrow" pitchFamily="34" charset="0"/>
              </a:rPr>
              <a:t>endo</a:t>
            </a: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: dedans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 extra </a:t>
            </a:r>
            <a:r>
              <a:rPr lang="fr-FR" dirty="0">
                <a:latin typeface="Arial Narrow" pitchFamily="34" charset="0"/>
              </a:rPr>
              <a:t>: hors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solidFill>
                  <a:srgbClr val="92D050"/>
                </a:solidFill>
                <a:latin typeface="Arial Narrow" pitchFamily="34" charset="0"/>
              </a:rPr>
              <a:t>  … </a:t>
            </a:r>
          </a:p>
          <a:p>
            <a:pPr marL="541338" lvl="2" fontAlgn="auto">
              <a:spcBef>
                <a:spcPts val="0"/>
              </a:spcBef>
              <a:spcAft>
                <a:spcPts val="0"/>
              </a:spcAft>
              <a:buSzPct val="160000"/>
              <a:buFont typeface="Wingdings" pitchFamily="2" charset="2"/>
              <a:buChar char="§"/>
              <a:defRPr/>
            </a:pPr>
            <a:r>
              <a:rPr lang="fr-FR" b="1" dirty="0">
                <a:latin typeface="Arial Narrow" pitchFamily="34" charset="0"/>
              </a:rPr>
              <a:t> …</a:t>
            </a:r>
          </a:p>
        </p:txBody>
      </p:sp>
      <p:pic>
        <p:nvPicPr>
          <p:cNvPr id="10" name="Image 4"/>
          <p:cNvPicPr>
            <a:picLocks noChangeAspect="1"/>
          </p:cNvPicPr>
          <p:nvPr/>
        </p:nvPicPr>
        <p:blipFill>
          <a:blip r:embed="rId2" cstate="print"/>
          <a:srcRect l="10719" r="14281" b="3999"/>
          <a:stretch>
            <a:fillRect/>
          </a:stretch>
        </p:blipFill>
        <p:spPr bwMode="auto">
          <a:xfrm>
            <a:off x="0" y="836613"/>
            <a:ext cx="29416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107950" y="3141663"/>
            <a:ext cx="2879725" cy="70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Rappel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le préfixe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indique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0825" y="5516563"/>
            <a:ext cx="835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Les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préfixes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 restent invariables au contact des radicaux auxquels ils se lient, 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sauf para- et a-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, 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selon qu'ils sont suivis d'une voyelle ou d'une consonne :</a:t>
            </a:r>
          </a:p>
          <a:p>
            <a:pPr algn="just" eaLnBrk="0" hangingPunct="0"/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Ex :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para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+</a:t>
            </a:r>
            <a:r>
              <a:rPr lang="fr-FR"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esthésie</a:t>
            </a:r>
            <a:r>
              <a:rPr lang="fr-FR"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=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par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esthésie,</a:t>
            </a:r>
            <a:r>
              <a:rPr lang="fr-FR" b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</a:t>
            </a:r>
            <a:r>
              <a:rPr lang="fr-FR" b="1"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+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esthésie</a:t>
            </a:r>
            <a:r>
              <a:rPr lang="fr-FR"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r>
              <a:rPr lang="fr-FR">
                <a:latin typeface="Arial Narrow" pitchFamily="34" charset="0"/>
                <a:ea typeface="Times New Roman" pitchFamily="18" charset="0"/>
                <a:cs typeface="ArialNarrow"/>
              </a:rPr>
              <a:t>= </a:t>
            </a:r>
            <a:r>
              <a:rPr lang="fr-FR" b="1">
                <a:solidFill>
                  <a:srgbClr val="92D05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an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esthésie</a:t>
            </a:r>
            <a:endParaRPr lang="fr-FR" b="1">
              <a:solidFill>
                <a:schemeClr val="accent1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Formation SAMS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288" y="4076700"/>
            <a:ext cx="208915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Hyper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Augmentation</a:t>
            </a:r>
            <a:r>
              <a:rPr lang="fr-FR" b="1" dirty="0">
                <a:solidFill>
                  <a:srgbClr val="147627"/>
                </a:solidFill>
                <a:latin typeface="Arial Narrow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(au-dessus)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4438" y="4076700"/>
            <a:ext cx="2087562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-thermie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Température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1114425" y="5156200"/>
            <a:ext cx="2808288" cy="8286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Augmentation de la température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7900" y="4076700"/>
            <a:ext cx="2087563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Hypo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Diminution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(en-dessous)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75463" y="4076700"/>
            <a:ext cx="208915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-thermie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Température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5507038" y="5157788"/>
            <a:ext cx="2808287" cy="82708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Abaissement de la température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(en-dessous de 36°C)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6375" y="3644900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HYPER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THERMIE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988" y="3644900"/>
            <a:ext cx="2087562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HYPO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THERMIE</a:t>
            </a:r>
          </a:p>
        </p:txBody>
      </p:sp>
      <p:sp>
        <p:nvSpPr>
          <p:cNvPr id="14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8313" y="119697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Tétra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Quatre membres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55875" y="1196975"/>
            <a:ext cx="2160588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Plégie</a:t>
            </a:r>
            <a:endParaRPr lang="fr-FR" b="1" dirty="0">
              <a:solidFill>
                <a:srgbClr val="0070C0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Paralysie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9" name="Carré corné 18"/>
          <p:cNvSpPr/>
          <p:nvPr/>
        </p:nvSpPr>
        <p:spPr>
          <a:xfrm>
            <a:off x="1187450" y="2205038"/>
            <a:ext cx="2808288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Paralysie des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quatre membres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6900" y="119697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urie</a:t>
            </a:r>
            <a:r>
              <a:rPr lang="fr-FR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Urines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1" name="Carré corné 20"/>
          <p:cNvSpPr/>
          <p:nvPr/>
        </p:nvSpPr>
        <p:spPr>
          <a:xfrm>
            <a:off x="5578475" y="2205038"/>
            <a:ext cx="2808288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Emission d’urines colorées en bleu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0425" y="765175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CYAN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URIE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59338" y="1196975"/>
            <a:ext cx="2087562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Cyan(-)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Bleu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92D050"/>
                </a:solidFill>
                <a:latin typeface="Arial Narrow" pitchFamily="34" charset="0"/>
              </a:rPr>
              <a:t>Préfixe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92275" y="765175"/>
            <a:ext cx="2087563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TETRA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PLÉGIE</a:t>
            </a:r>
          </a:p>
        </p:txBody>
      </p:sp>
      <p:sp>
        <p:nvSpPr>
          <p:cNvPr id="27667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4149725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0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Préfixe :</a:t>
            </a:r>
            <a:endParaRPr lang="fr-FR" sz="2000" b="1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4067175" y="2349500"/>
            <a:ext cx="217488" cy="863600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288" y="2420938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0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Préfixe :</a:t>
            </a:r>
            <a:endParaRPr lang="fr-FR" sz="2000" i="1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88" y="1074738"/>
            <a:ext cx="82804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sz="20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Trouvez le </a:t>
            </a:r>
            <a:r>
              <a:rPr lang="fr-FR" sz="2000" b="1" i="1" dirty="0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préfixe</a:t>
            </a:r>
            <a:r>
              <a:rPr lang="fr-FR" sz="20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 ou la signification du </a:t>
            </a:r>
            <a:r>
              <a:rPr lang="fr-FR" sz="2000" b="1" i="1" dirty="0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préfixe</a:t>
            </a:r>
            <a:r>
              <a:rPr lang="fr-FR" sz="20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 ou la définition du terme médical</a:t>
            </a:r>
          </a:p>
        </p:txBody>
      </p:sp>
      <p:sp>
        <p:nvSpPr>
          <p:cNvPr id="28679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grpSp>
        <p:nvGrpSpPr>
          <p:cNvPr id="2" name="Groupe 17"/>
          <p:cNvGrpSpPr>
            <a:grpSpLocks/>
          </p:cNvGrpSpPr>
          <p:nvPr/>
        </p:nvGrpSpPr>
        <p:grpSpPr bwMode="auto">
          <a:xfrm>
            <a:off x="1210550" y="116632"/>
            <a:ext cx="5593698" cy="864095"/>
            <a:chOff x="563941" y="271192"/>
            <a:chExt cx="5186214" cy="1085128"/>
          </a:xfrm>
          <a:solidFill>
            <a:schemeClr val="bg1">
              <a:lumMod val="75000"/>
            </a:schemeClr>
          </a:solidFill>
        </p:grpSpPr>
        <p:sp>
          <p:nvSpPr>
            <p:cNvPr id="20" name="Rectangle à coins arrondis 19"/>
            <p:cNvSpPr/>
            <p:nvPr/>
          </p:nvSpPr>
          <p:spPr bwMode="auto">
            <a:xfrm>
              <a:off x="1439863" y="535518"/>
              <a:ext cx="4310292" cy="565952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solidFill>
                    <a:schemeClr val="bg1"/>
                  </a:solidFill>
                  <a:latin typeface="Arial Narrow" pitchFamily="34" charset="0"/>
                </a:rPr>
                <a:t>Exercices sur les préfixes</a:t>
              </a:r>
            </a:p>
          </p:txBody>
        </p:sp>
        <p:pic>
          <p:nvPicPr>
            <p:cNvPr id="21" name="Image 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941" y="271192"/>
              <a:ext cx="720015" cy="10851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Forme libre 16"/>
          <p:cNvSpPr/>
          <p:nvPr/>
        </p:nvSpPr>
        <p:spPr>
          <a:xfrm>
            <a:off x="4140200" y="4005263"/>
            <a:ext cx="144463" cy="863600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72000" y="4211638"/>
            <a:ext cx="3960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2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=</a:t>
            </a:r>
            <a:r>
              <a:rPr lang="fr-FR" sz="2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fr-FR" sz="22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cellule</a:t>
            </a:r>
            <a:r>
              <a:rPr lang="fr-FR" sz="22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 blanche </a:t>
            </a:r>
            <a:r>
              <a:rPr lang="fr-FR" sz="22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(globule</a:t>
            </a:r>
            <a:r>
              <a:rPr lang="fr-FR" sz="2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2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blanc)</a:t>
            </a:r>
            <a:endParaRPr lang="fr-FR" sz="220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27538" y="2565400"/>
            <a:ext cx="4537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200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2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= accélération</a:t>
            </a:r>
            <a:r>
              <a:rPr lang="fr-FR" sz="2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2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des battements du cœur </a:t>
            </a:r>
            <a:endParaRPr lang="fr-FR" sz="220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39975" y="2420938"/>
            <a:ext cx="155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 </a:t>
            </a:r>
            <a:r>
              <a:rPr lang="fr-FR" sz="2000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accélération</a:t>
            </a:r>
            <a:endParaRPr lang="fr-FR" sz="20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39975" y="2708275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cœur</a:t>
            </a:r>
            <a:endParaRPr lang="fr-FR" sz="20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39975" y="4149725"/>
            <a:ext cx="868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blanc</a:t>
            </a:r>
            <a:endParaRPr lang="fr-FR" sz="20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39975" y="4437063"/>
            <a:ext cx="1838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000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cellule (globule)</a:t>
            </a:r>
            <a:endParaRPr lang="fr-FR" sz="2000" i="1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8138" y="1908175"/>
            <a:ext cx="171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400" b="1">
                <a:latin typeface="Arial Narrow" pitchFamily="34" charset="0"/>
                <a:cs typeface="Arial" pitchFamily="34" charset="0"/>
              </a:rPr>
              <a:t>Tachycardie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5288" y="3644900"/>
            <a:ext cx="1435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latin typeface="Arial Narrow" pitchFamily="34" charset="0"/>
                <a:cs typeface="Arial" pitchFamily="34" charset="0"/>
              </a:rPr>
              <a:t>Leucocyte</a:t>
            </a:r>
            <a:endParaRPr lang="fr-FR" sz="24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03350" y="2390775"/>
            <a:ext cx="846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tachy</a:t>
            </a:r>
            <a:endParaRPr lang="fr-FR" sz="24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403350" y="2708275"/>
            <a:ext cx="930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cardie</a:t>
            </a:r>
            <a:endParaRPr lang="fr-FR" sz="24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31913" y="4076700"/>
            <a:ext cx="844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92D050"/>
                </a:solidFill>
                <a:latin typeface="Arial Narrow" pitchFamily="34" charset="0"/>
                <a:cs typeface="Arial" pitchFamily="34" charset="0"/>
              </a:rPr>
              <a:t>leuco</a:t>
            </a:r>
            <a:endParaRPr lang="fr-FR" sz="24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31913" y="4365625"/>
            <a:ext cx="719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cyte</a:t>
            </a:r>
            <a:endParaRPr lang="fr-FR" sz="24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95288" y="2708275"/>
            <a:ext cx="106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0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Radical :</a:t>
            </a:r>
            <a:endParaRPr lang="fr-FR" sz="2000" i="1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95288" y="4437063"/>
            <a:ext cx="106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0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Radical :</a:t>
            </a:r>
            <a:endParaRPr lang="fr-FR" sz="2000" i="1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95288" y="1700213"/>
            <a:ext cx="8353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è"/>
            </a:pPr>
            <a:r>
              <a:rPr lang="fr-FR" b="1">
                <a:latin typeface="Arial Narrow" pitchFamily="34" charset="0"/>
              </a:rPr>
              <a:t> Le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suffixe</a:t>
            </a:r>
            <a:r>
              <a:rPr lang="fr-FR" b="1">
                <a:latin typeface="Arial Narrow" pitchFamily="34" charset="0"/>
              </a:rPr>
              <a:t> est un élément placé, le plus souvent, à la fin d’un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radical </a:t>
            </a:r>
            <a:r>
              <a:rPr lang="fr-FR" b="1">
                <a:latin typeface="Arial Narrow" pitchFamily="34" charset="0"/>
              </a:rPr>
              <a:t>pour former un mot nouveau dérivé. </a:t>
            </a:r>
          </a:p>
          <a:p>
            <a:pPr algn="just">
              <a:buFont typeface="Wingdings" pitchFamily="2" charset="2"/>
              <a:buChar char="è"/>
            </a:pPr>
            <a:r>
              <a:rPr lang="fr-FR" b="1">
                <a:latin typeface="Arial Narrow" pitchFamily="34" charset="0"/>
              </a:rPr>
              <a:t> Le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suffixe</a:t>
            </a:r>
            <a:r>
              <a:rPr lang="fr-FR" b="1">
                <a:latin typeface="Arial Narrow" pitchFamily="34" charset="0"/>
              </a:rPr>
              <a:t> indique une action, une fonction ou un état. </a:t>
            </a:r>
          </a:p>
          <a:p>
            <a:pPr algn="just">
              <a:buFont typeface="Wingdings" pitchFamily="2" charset="2"/>
              <a:buChar char="è"/>
            </a:pPr>
            <a:r>
              <a:rPr lang="fr-FR" b="1">
                <a:latin typeface="Arial Narrow" pitchFamily="34" charset="0"/>
              </a:rPr>
              <a:t> La </a:t>
            </a:r>
            <a:r>
              <a:rPr lang="fr-FR" b="1">
                <a:solidFill>
                  <a:schemeClr val="accent1"/>
                </a:solidFill>
                <a:latin typeface="Arial Narrow" pitchFamily="34" charset="0"/>
              </a:rPr>
              <a:t>racine, </a:t>
            </a:r>
            <a:r>
              <a:rPr lang="fr-FR" b="1">
                <a:latin typeface="Arial Narrow" pitchFamily="34" charset="0"/>
              </a:rPr>
              <a:t>qui couramment le précède, désigne à quel endroit se situe l’action, comme dans les exemples suivants. </a:t>
            </a:r>
          </a:p>
          <a:p>
            <a:pPr algn="just">
              <a:buFont typeface="Wingdings" pitchFamily="2" charset="2"/>
              <a:buChar char="è"/>
            </a:pPr>
            <a:r>
              <a:rPr lang="fr-FR" b="1">
                <a:latin typeface="Arial Narrow" pitchFamily="34" charset="0"/>
              </a:rPr>
              <a:t> Par exemple, les termes décrivant un symptôme douloureux sont construits d’abord avec le radical désignant l’organe malade auquel est associé le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suffixe « </a:t>
            </a:r>
            <a:r>
              <a:rPr lang="fr-FR" b="1" i="1">
                <a:solidFill>
                  <a:srgbClr val="0070C0"/>
                </a:solidFill>
                <a:latin typeface="Arial Narrow" pitchFamily="34" charset="0"/>
              </a:rPr>
              <a:t>-algie »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>
                <a:latin typeface="Arial Narrow" pitchFamily="34" charset="0"/>
              </a:rPr>
              <a:t> traduisant une douleur.</a:t>
            </a:r>
          </a:p>
        </p:txBody>
      </p:sp>
      <p:sp>
        <p:nvSpPr>
          <p:cNvPr id="16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684213" y="333375"/>
            <a:ext cx="5832475" cy="1295400"/>
            <a:chOff x="342398" y="118161"/>
            <a:chExt cx="5407757" cy="1573249"/>
          </a:xfrm>
        </p:grpSpPr>
        <p:sp>
          <p:nvSpPr>
            <p:cNvPr id="20" name="Rectangle à coins arrondis 19"/>
            <p:cNvSpPr/>
            <p:nvPr/>
          </p:nvSpPr>
          <p:spPr bwMode="auto">
            <a:xfrm>
              <a:off x="1439863" y="702461"/>
              <a:ext cx="4310292" cy="5659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solidFill>
                    <a:schemeClr val="bg1"/>
                  </a:solidFill>
                  <a:latin typeface="Arial Narrow" pitchFamily="34" charset="0"/>
                </a:rPr>
                <a:t>II.4.2.- LES SUFFIXES</a:t>
              </a:r>
            </a:p>
          </p:txBody>
        </p:sp>
        <p:pic>
          <p:nvPicPr>
            <p:cNvPr id="29712" name="Image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398" y="118161"/>
              <a:ext cx="1043897" cy="1573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Rectangle 21"/>
          <p:cNvSpPr/>
          <p:nvPr/>
        </p:nvSpPr>
        <p:spPr>
          <a:xfrm>
            <a:off x="285750" y="4581525"/>
            <a:ext cx="2232025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>
                <a:solidFill>
                  <a:schemeClr val="accent1"/>
                </a:solidFill>
                <a:latin typeface="Arial Narrow" pitchFamily="34" charset="0"/>
              </a:rPr>
              <a:t>Lomb</a:t>
            </a:r>
            <a:r>
              <a:rPr lang="fr-FR" sz="1600" b="1" dirty="0">
                <a:solidFill>
                  <a:schemeClr val="accent1"/>
                </a:solidFill>
                <a:latin typeface="Arial Narrow" pitchFamily="34" charset="0"/>
              </a:rPr>
              <a:t>(o) :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Lombaire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7775" y="4581525"/>
            <a:ext cx="2087563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-algie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douleur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4" name="Carré corné 23"/>
          <p:cNvSpPr/>
          <p:nvPr/>
        </p:nvSpPr>
        <p:spPr>
          <a:xfrm>
            <a:off x="1077913" y="5589588"/>
            <a:ext cx="2808287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Douleur lombaire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3813" y="4149725"/>
            <a:ext cx="2376487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LOMBALGIE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94263" y="4581525"/>
            <a:ext cx="2087562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>
                <a:solidFill>
                  <a:schemeClr val="accent1"/>
                </a:solidFill>
                <a:latin typeface="Arial Narrow" pitchFamily="34" charset="0"/>
              </a:rPr>
              <a:t>Arthr</a:t>
            </a:r>
            <a:r>
              <a:rPr lang="fr-FR" sz="1600" b="1" dirty="0">
                <a:solidFill>
                  <a:schemeClr val="accent1"/>
                </a:solidFill>
                <a:latin typeface="Arial Narrow" pitchFamily="34" charset="0"/>
              </a:rPr>
              <a:t>(o) </a:t>
            </a:r>
            <a:r>
              <a:rPr lang="fr-FR" sz="1600" b="1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Articulation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27" name="Carré corné 26"/>
          <p:cNvSpPr/>
          <p:nvPr/>
        </p:nvSpPr>
        <p:spPr>
          <a:xfrm>
            <a:off x="5580063" y="5589588"/>
            <a:ext cx="2808287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Douleur d’une articulation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48488" y="45815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-algie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douleur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02325" y="4149725"/>
            <a:ext cx="2087563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ARTHRALGIE</a:t>
            </a:r>
          </a:p>
        </p:txBody>
      </p:sp>
      <p:sp>
        <p:nvSpPr>
          <p:cNvPr id="29709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388" y="14843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Néphr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(-)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Rein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8538" y="1484313"/>
            <a:ext cx="2085975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ablation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900113" y="2492375"/>
            <a:ext cx="2808287" cy="79216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Ablation d’un rein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6463" y="1484313"/>
            <a:ext cx="2087562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Hemo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(-) :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Sang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4025" y="1484313"/>
            <a:ext cx="20891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rragie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écoulement anormal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5508625" y="2492375"/>
            <a:ext cx="2808288" cy="79216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Ecoulement anormal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de sang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450" y="1052513"/>
            <a:ext cx="2087563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NÉPHRECTOMIE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8625" y="1052513"/>
            <a:ext cx="2087563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HÉMORRAGIE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50" y="4149725"/>
            <a:ext cx="2303463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chemeClr val="accent1"/>
                </a:solidFill>
                <a:latin typeface="Arial Narrow" pitchFamily="34" charset="0"/>
              </a:rPr>
              <a:t>Appendic</a:t>
            </a: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(-) :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Appendice</a:t>
            </a:r>
            <a:endParaRPr lang="fr-FR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11413" y="4149725"/>
            <a:ext cx="219710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</a:t>
            </a:r>
            <a:r>
              <a:rPr lang="fr-FR" b="1" dirty="0" err="1">
                <a:solidFill>
                  <a:srgbClr val="0070C0"/>
                </a:solidFill>
                <a:latin typeface="Arial Narrow" pitchFamily="34" charset="0"/>
              </a:rPr>
              <a:t>ectomie</a:t>
            </a: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ablation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87900" y="4149725"/>
            <a:ext cx="215900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>
                <a:solidFill>
                  <a:schemeClr val="accent1"/>
                </a:solidFill>
                <a:latin typeface="Arial Narrow" pitchFamily="34" charset="0"/>
              </a:rPr>
              <a:t>Appendic</a:t>
            </a:r>
            <a:r>
              <a:rPr lang="fr-FR" sz="1600" b="1" dirty="0">
                <a:solidFill>
                  <a:schemeClr val="accent1"/>
                </a:solidFill>
                <a:latin typeface="Arial Narrow" pitchFamily="34" charset="0"/>
              </a:rPr>
              <a:t>(-) :</a:t>
            </a:r>
            <a:r>
              <a:rPr lang="fr-FR" sz="1600" b="1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Appendice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Arial Narrow" pitchFamily="34" charset="0"/>
              </a:rPr>
              <a:t>Radical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5292725" y="5157788"/>
            <a:ext cx="2808288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Inflammation de l’appendice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48488" y="4149725"/>
            <a:ext cx="2089150" cy="10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-ite </a:t>
            </a: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: inflammation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Arial Narrow" pitchFamily="34" charset="0"/>
              </a:rPr>
              <a:t>Suffixe</a:t>
            </a:r>
          </a:p>
        </p:txBody>
      </p:sp>
      <p:sp>
        <p:nvSpPr>
          <p:cNvPr id="20" name="Carré corné 19"/>
          <p:cNvSpPr/>
          <p:nvPr/>
        </p:nvSpPr>
        <p:spPr>
          <a:xfrm>
            <a:off x="1042988" y="5157788"/>
            <a:ext cx="2808287" cy="7921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1"/>
                </a:solidFill>
                <a:latin typeface="Arial Narrow" pitchFamily="34" charset="0"/>
              </a:rPr>
              <a:t>Ablation de l’appendice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8888" y="3716338"/>
            <a:ext cx="2376487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APPENDICECTOMIE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24525" y="3716338"/>
            <a:ext cx="2087563" cy="431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APPENDICITE</a:t>
            </a:r>
          </a:p>
        </p:txBody>
      </p:sp>
      <p:sp>
        <p:nvSpPr>
          <p:cNvPr id="23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30739" name="Espace réservé de la date 10"/>
          <p:cNvSpPr>
            <a:spLocks noGrp="1"/>
          </p:cNvSpPr>
          <p:nvPr>
            <p:ph type="dt" sz="quarter" idx="11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595959"/>
                </a:solidFill>
              </a:rPr>
              <a:t>25/03/2013</a:t>
            </a:r>
            <a:endParaRPr lang="fr-FR" sz="1000" smtClean="0">
              <a:solidFill>
                <a:srgbClr val="595959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6600" y="549275"/>
            <a:ext cx="5616575" cy="3308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1714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60000"/>
              <a:buFont typeface="Wingdings" pitchFamily="2" charset="2"/>
              <a:buChar char="§"/>
              <a:defRPr/>
            </a:pPr>
            <a:r>
              <a:rPr lang="fr-FR" dirty="0">
                <a:latin typeface="Arial Narrow" pitchFamily="34" charset="0"/>
              </a:rPr>
              <a:t> soit </a:t>
            </a:r>
            <a:r>
              <a:rPr lang="fr-FR" b="1" dirty="0">
                <a:latin typeface="Arial Narrow" pitchFamily="34" charset="0"/>
              </a:rPr>
              <a:t>un signe clinique </a:t>
            </a:r>
            <a:r>
              <a:rPr lang="fr-FR" dirty="0">
                <a:latin typeface="Arial Narrow" pitchFamily="34" charset="0"/>
              </a:rPr>
              <a:t>avec, par exemple :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dirty="0">
                <a:solidFill>
                  <a:srgbClr val="0060A8"/>
                </a:solidFill>
                <a:latin typeface="Arial Narrow" pitchFamily="34" charset="0"/>
              </a:rPr>
              <a:t> </a:t>
            </a:r>
            <a:r>
              <a:rPr lang="fr-FR" b="1" dirty="0">
                <a:solidFill>
                  <a:srgbClr val="0060A8"/>
                </a:solidFill>
                <a:latin typeface="Arial Narrow" pitchFamily="34" charset="0"/>
              </a:rPr>
              <a:t>-</a:t>
            </a:r>
            <a:r>
              <a:rPr lang="fr-FR" b="1" i="1" dirty="0">
                <a:solidFill>
                  <a:srgbClr val="0070C0"/>
                </a:solidFill>
                <a:latin typeface="Arial Narrow" pitchFamily="34" charset="0"/>
              </a:rPr>
              <a:t>algie</a:t>
            </a:r>
            <a:r>
              <a:rPr lang="fr-FR" dirty="0">
                <a:solidFill>
                  <a:srgbClr val="0070C0"/>
                </a:solidFill>
                <a:latin typeface="Arial Narrow" pitchFamily="34" charset="0"/>
              </a:rPr>
              <a:t> : </a:t>
            </a:r>
            <a:r>
              <a:rPr lang="fr-FR" dirty="0">
                <a:latin typeface="Arial Narrow" pitchFamily="34" charset="0"/>
              </a:rPr>
              <a:t>douleur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-ite</a:t>
            </a:r>
            <a:r>
              <a:rPr lang="fr-FR" i="1" dirty="0">
                <a:solidFill>
                  <a:srgbClr val="0060A8"/>
                </a:solidFill>
                <a:latin typeface="Arial Narrow" pitchFamily="34" charset="0"/>
              </a:rPr>
              <a:t> : </a:t>
            </a:r>
            <a:r>
              <a:rPr lang="fr-FR" dirty="0">
                <a:latin typeface="Arial Narrow" pitchFamily="34" charset="0"/>
              </a:rPr>
              <a:t>inflammation </a:t>
            </a:r>
          </a:p>
          <a:p>
            <a:pPr marL="981075" lvl="1" indent="-176213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-</a:t>
            </a:r>
            <a:r>
              <a:rPr lang="fr-FR" b="1" i="1" dirty="0" err="1">
                <a:solidFill>
                  <a:srgbClr val="0060A8"/>
                </a:solidFill>
                <a:latin typeface="Arial Narrow" pitchFamily="34" charset="0"/>
              </a:rPr>
              <a:t>pathie</a:t>
            </a: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: </a:t>
            </a:r>
            <a:r>
              <a:rPr lang="fr-FR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accompagne le nom d’un organe pour désigner le nom générique de toutes les affections de cet organe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-</a:t>
            </a:r>
            <a:r>
              <a:rPr lang="fr-FR" b="1" i="1" dirty="0" err="1">
                <a:solidFill>
                  <a:srgbClr val="0060A8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ect</a:t>
            </a:r>
            <a:r>
              <a:rPr lang="fr-FR" b="1" i="1" dirty="0">
                <a:solidFill>
                  <a:srgbClr val="0060A8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.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100" dirty="0">
              <a:latin typeface="Arial Narrow" pitchFamily="34" charset="0"/>
            </a:endParaRPr>
          </a:p>
          <a:p>
            <a:pPr marL="361950" indent="17145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fr-FR" dirty="0">
                <a:latin typeface="Arial Narrow" pitchFamily="34" charset="0"/>
              </a:rPr>
              <a:t> soit un </a:t>
            </a:r>
            <a:r>
              <a:rPr lang="fr-FR" b="1" dirty="0">
                <a:latin typeface="Arial Narrow" pitchFamily="34" charset="0"/>
              </a:rPr>
              <a:t>examen complémentaire </a:t>
            </a:r>
            <a:r>
              <a:rPr lang="fr-FR" dirty="0">
                <a:latin typeface="Arial Narrow" pitchFamily="34" charset="0"/>
              </a:rPr>
              <a:t>avec, par exemple :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-scopie</a:t>
            </a:r>
            <a:r>
              <a:rPr lang="fr-FR" b="1" i="1" dirty="0">
                <a:latin typeface="Arial Narrow" pitchFamily="34" charset="0"/>
              </a:rPr>
              <a:t> : </a:t>
            </a:r>
            <a:r>
              <a:rPr lang="fr-FR" i="1" dirty="0">
                <a:latin typeface="Arial Narrow" pitchFamily="34" charset="0"/>
              </a:rPr>
              <a:t>vision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-graphie </a:t>
            </a:r>
            <a:r>
              <a:rPr lang="fr-FR" b="1" i="1" dirty="0">
                <a:latin typeface="Arial Narrow" pitchFamily="34" charset="0"/>
              </a:rPr>
              <a:t>: </a:t>
            </a:r>
            <a:r>
              <a:rPr lang="fr-FR" i="1" dirty="0">
                <a:latin typeface="Arial Narrow" pitchFamily="34" charset="0"/>
              </a:rPr>
              <a:t>enregistrement écrit </a:t>
            </a:r>
          </a:p>
          <a:p>
            <a:pPr marL="819150" lvl="1" indent="171450" fontAlgn="auto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Char char="§"/>
              <a:defRPr/>
            </a:pP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 -</a:t>
            </a:r>
            <a:r>
              <a:rPr lang="fr-FR" b="1" i="1" dirty="0" err="1">
                <a:solidFill>
                  <a:srgbClr val="0060A8"/>
                </a:solidFill>
                <a:latin typeface="Arial Narrow" pitchFamily="34" charset="0"/>
              </a:rPr>
              <a:t>ect</a:t>
            </a:r>
            <a:r>
              <a:rPr lang="fr-FR" b="1" i="1" dirty="0">
                <a:solidFill>
                  <a:srgbClr val="0060A8"/>
                </a:solidFill>
                <a:latin typeface="Arial Narrow" pitchFamily="34" charset="0"/>
              </a:rPr>
              <a:t>.</a:t>
            </a:r>
            <a:endParaRPr lang="fr-FR" i="1" dirty="0">
              <a:latin typeface="Arial Narrow" pitchFamily="34" charset="0"/>
            </a:endParaRPr>
          </a:p>
        </p:txBody>
      </p:sp>
      <p:sp>
        <p:nvSpPr>
          <p:cNvPr id="6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7812088" y="0"/>
            <a:ext cx="13319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76600" y="3933825"/>
            <a:ext cx="58674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171450">
              <a:buFontTx/>
              <a:buBlip>
                <a:blip r:embed="rId3"/>
              </a:buBlip>
            </a:pPr>
            <a:r>
              <a:rPr lang="fr-FR">
                <a:latin typeface="Arial Narrow" pitchFamily="34" charset="0"/>
              </a:rPr>
              <a:t>  soit </a:t>
            </a:r>
            <a:r>
              <a:rPr lang="fr-FR" b="1">
                <a:latin typeface="Arial Narrow" pitchFamily="34" charset="0"/>
              </a:rPr>
              <a:t>un traitement </a:t>
            </a:r>
            <a:r>
              <a:rPr lang="fr-FR">
                <a:latin typeface="Arial Narrow" pitchFamily="34" charset="0"/>
              </a:rPr>
              <a:t>avec, par exemple </a:t>
            </a:r>
            <a:r>
              <a:rPr lang="fr-FR" i="1">
                <a:latin typeface="Arial Narrow" pitchFamily="34" charset="0"/>
              </a:rPr>
              <a:t> :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 -ectomie </a:t>
            </a:r>
            <a:r>
              <a:rPr lang="fr-FR" b="1" i="1">
                <a:latin typeface="Arial Narrow" pitchFamily="34" charset="0"/>
              </a:rPr>
              <a:t>: </a:t>
            </a:r>
            <a:r>
              <a:rPr lang="fr-FR" i="1">
                <a:latin typeface="Arial Narrow" pitchFamily="34" charset="0"/>
              </a:rPr>
              <a:t>ablation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-thérapie </a:t>
            </a:r>
            <a:r>
              <a:rPr lang="fr-FR" i="1">
                <a:latin typeface="Arial Narrow" pitchFamily="34" charset="0"/>
              </a:rPr>
              <a:t>: traitement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 -ect.</a:t>
            </a:r>
          </a:p>
          <a:p>
            <a:pPr marL="819150" lvl="1" indent="171450"/>
            <a:endParaRPr lang="fr-FR" sz="1400" b="1" i="1">
              <a:solidFill>
                <a:srgbClr val="0060A8"/>
              </a:solidFill>
              <a:latin typeface="Arial Narrow" pitchFamily="34" charset="0"/>
            </a:endParaRPr>
          </a:p>
          <a:p>
            <a:pPr marL="361950" indent="171450">
              <a:buFontTx/>
              <a:buBlip>
                <a:blip r:embed="rId3"/>
              </a:buBlip>
            </a:pPr>
            <a:r>
              <a:rPr lang="fr-FR">
                <a:latin typeface="Arial Narrow" pitchFamily="34" charset="0"/>
              </a:rPr>
              <a:t>  le </a:t>
            </a:r>
            <a:r>
              <a:rPr lang="fr-FR" b="1">
                <a:solidFill>
                  <a:srgbClr val="0070C0"/>
                </a:solidFill>
                <a:latin typeface="Arial Narrow" pitchFamily="34" charset="0"/>
              </a:rPr>
              <a:t>suffixe </a:t>
            </a:r>
            <a:r>
              <a:rPr lang="fr-FR">
                <a:latin typeface="Arial Narrow" pitchFamily="34" charset="0"/>
              </a:rPr>
              <a:t>peut aussi nommer </a:t>
            </a:r>
            <a:r>
              <a:rPr lang="fr-FR" b="1">
                <a:latin typeface="Arial Narrow" pitchFamily="34" charset="0"/>
              </a:rPr>
              <a:t>un sujet </a:t>
            </a:r>
            <a:r>
              <a:rPr lang="fr-FR">
                <a:latin typeface="Arial Narrow" pitchFamily="34" charset="0"/>
              </a:rPr>
              <a:t>avec, par exemple : 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 -phobe </a:t>
            </a:r>
            <a:r>
              <a:rPr lang="fr-FR" b="1" i="1">
                <a:latin typeface="Arial Narrow" pitchFamily="34" charset="0"/>
              </a:rPr>
              <a:t>: </a:t>
            </a:r>
            <a:r>
              <a:rPr lang="fr-FR" i="1">
                <a:latin typeface="Arial Narrow" pitchFamily="34" charset="0"/>
              </a:rPr>
              <a:t>qui a peur de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 -iatre </a:t>
            </a:r>
            <a:r>
              <a:rPr lang="fr-FR" b="1" i="1">
                <a:latin typeface="Arial Narrow" pitchFamily="34" charset="0"/>
              </a:rPr>
              <a:t>: </a:t>
            </a:r>
            <a:r>
              <a:rPr lang="fr-FR" i="1">
                <a:latin typeface="Arial Narrow" pitchFamily="34" charset="0"/>
              </a:rPr>
              <a:t>médecin </a:t>
            </a:r>
          </a:p>
          <a:p>
            <a:pPr marL="819150" lvl="1" indent="171450">
              <a:buFont typeface="Wingdings" pitchFamily="2" charset="2"/>
              <a:buChar char="§"/>
            </a:pPr>
            <a:r>
              <a:rPr lang="fr-FR" b="1" i="1">
                <a:solidFill>
                  <a:srgbClr val="0060A8"/>
                </a:solidFill>
                <a:latin typeface="Arial Narrow" pitchFamily="34" charset="0"/>
              </a:rPr>
              <a:t>-ect.</a:t>
            </a:r>
          </a:p>
        </p:txBody>
      </p:sp>
      <p:sp>
        <p:nvSpPr>
          <p:cNvPr id="31749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pic>
        <p:nvPicPr>
          <p:cNvPr id="9" name="Image 4"/>
          <p:cNvPicPr>
            <a:picLocks noChangeAspect="1"/>
          </p:cNvPicPr>
          <p:nvPr/>
        </p:nvPicPr>
        <p:blipFill>
          <a:blip r:embed="rId4" cstate="print"/>
          <a:srcRect l="10719" r="14281" b="3999"/>
          <a:stretch>
            <a:fillRect/>
          </a:stretch>
        </p:blipFill>
        <p:spPr bwMode="auto">
          <a:xfrm>
            <a:off x="153988" y="765175"/>
            <a:ext cx="28019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179388" y="2936875"/>
            <a:ext cx="2879725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Rappel 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le suffixe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indique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79838" y="1516063"/>
            <a:ext cx="48958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fr-FR" sz="2000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Les unités de sens se lient entre elles par un (o) dit de "liaison phonique". </a:t>
            </a:r>
          </a:p>
          <a:p>
            <a:pPr algn="just">
              <a:defRPr/>
            </a:pPr>
            <a:endParaRPr lang="fr-FR" sz="2000" b="1" dirty="0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algn="just">
              <a:defRPr/>
            </a:pPr>
            <a:r>
              <a:rPr lang="fr-FR" sz="2000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Toutefois,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ce (o) est supprimé lorsque l'unité opérante commence par une voyelle.</a:t>
            </a:r>
          </a:p>
          <a:p>
            <a:pPr algn="just">
              <a:defRPr/>
            </a:pPr>
            <a:endParaRPr lang="fr-FR" sz="2000" dirty="0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algn="just" eaLnBrk="0" hangingPunct="0">
              <a:defRPr/>
            </a:pPr>
            <a:r>
              <a:rPr lang="fr-FR" sz="2000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Ex : </a:t>
            </a:r>
            <a:r>
              <a:rPr lang="fr-FR" sz="2000" b="1" dirty="0" err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gastr</a:t>
            </a: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(o) </a:t>
            </a:r>
            <a:r>
              <a:rPr lang="fr-FR" sz="2000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+ </a:t>
            </a:r>
            <a:r>
              <a:rPr lang="fr-FR" sz="2000" b="1" dirty="0">
                <a:solidFill>
                  <a:srgbClr val="0060A8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algie</a:t>
            </a:r>
            <a:r>
              <a:rPr lang="fr-FR" sz="2000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= </a:t>
            </a: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gastr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algie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, </a:t>
            </a:r>
          </a:p>
          <a:p>
            <a:pPr indent="355600" algn="just" eaLnBrk="0" hangingPunct="0">
              <a:defRPr/>
            </a:pPr>
            <a:r>
              <a:rPr lang="fr-FR" sz="2000" b="1" dirty="0" err="1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splén</a:t>
            </a: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(o)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+ </a:t>
            </a:r>
            <a:r>
              <a:rPr lang="fr-FR" sz="2000" b="1" dirty="0" err="1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ectomie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= </a:t>
            </a: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splén</a:t>
            </a: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ectomie</a:t>
            </a:r>
          </a:p>
        </p:txBody>
      </p:sp>
      <p:sp>
        <p:nvSpPr>
          <p:cNvPr id="7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32772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pic>
        <p:nvPicPr>
          <p:cNvPr id="9" name="Image 4"/>
          <p:cNvPicPr>
            <a:picLocks noChangeAspect="1"/>
          </p:cNvPicPr>
          <p:nvPr/>
        </p:nvPicPr>
        <p:blipFill>
          <a:blip r:embed="rId2" cstate="print"/>
          <a:srcRect l="10719" r="14281" b="3999"/>
          <a:stretch>
            <a:fillRect/>
          </a:stretch>
        </p:blipFill>
        <p:spPr bwMode="auto">
          <a:xfrm>
            <a:off x="395288" y="1052513"/>
            <a:ext cx="2941637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395288" y="3213100"/>
            <a:ext cx="2663825" cy="8302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liaison phonique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0825" y="5661025"/>
            <a:ext cx="8281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Arial Narrow" pitchFamily="34" charset="0"/>
                <a:cs typeface="Arial" pitchFamily="34" charset="0"/>
              </a:rPr>
              <a:t>NB : Le </a:t>
            </a:r>
            <a:r>
              <a:rPr lang="fr-FR" b="1">
                <a:latin typeface="Arial Narrow" pitchFamily="34" charset="0"/>
                <a:cs typeface="Arial" pitchFamily="34" charset="0"/>
              </a:rPr>
              <a:t>suffixe -ie </a:t>
            </a:r>
            <a:r>
              <a:rPr lang="fr-FR">
                <a:latin typeface="Arial Narrow" pitchFamily="34" charset="0"/>
                <a:cs typeface="Arial" pitchFamily="34" charset="0"/>
              </a:rPr>
              <a:t>et les </a:t>
            </a:r>
            <a:r>
              <a:rPr lang="fr-FR" b="1">
                <a:latin typeface="Arial Narrow" pitchFamily="34" charset="0"/>
                <a:cs typeface="Arial" pitchFamily="34" charset="0"/>
              </a:rPr>
              <a:t>suffixes de forme adjectivale </a:t>
            </a:r>
            <a:r>
              <a:rPr lang="fr-FR">
                <a:latin typeface="Arial Narrow" pitchFamily="34" charset="0"/>
                <a:cs typeface="Arial" pitchFamily="34" charset="0"/>
              </a:rPr>
              <a:t>(-ique, -al, -mateux, etc.) font partie de l'unité de sens qui les précède (ex : douleur = alg(o) ou –algie).</a:t>
            </a:r>
            <a:r>
              <a:rPr lang="en-US"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0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850" y="1644650"/>
            <a:ext cx="7056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Trouvez la signification du suffixe et la définition du terme médical</a:t>
            </a:r>
            <a:endParaRPr lang="fr-FR" sz="2400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323850" y="2384425"/>
            <a:ext cx="1368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b="1">
                <a:latin typeface="Arial Narrow" pitchFamily="34" charset="0"/>
                <a:cs typeface="Arial" pitchFamily="34" charset="0"/>
              </a:rPr>
              <a:t> </a:t>
            </a:r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	</a:t>
            </a:r>
            <a:endParaRPr lang="fr-FR" sz="2400">
              <a:solidFill>
                <a:srgbClr val="0070C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4716463" y="2276475"/>
            <a:ext cx="215900" cy="1008063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14" name="Forme libre 13"/>
          <p:cNvSpPr/>
          <p:nvPr/>
        </p:nvSpPr>
        <p:spPr>
          <a:xfrm>
            <a:off x="4716463" y="4149725"/>
            <a:ext cx="215900" cy="1150938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33799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grpSp>
        <p:nvGrpSpPr>
          <p:cNvPr id="2" name="Groupe 16"/>
          <p:cNvGrpSpPr>
            <a:grpSpLocks/>
          </p:cNvGrpSpPr>
          <p:nvPr/>
        </p:nvGrpSpPr>
        <p:grpSpPr bwMode="auto">
          <a:xfrm>
            <a:off x="611188" y="188913"/>
            <a:ext cx="5832475" cy="1295400"/>
            <a:chOff x="342398" y="118161"/>
            <a:chExt cx="5407757" cy="1573249"/>
          </a:xfrm>
        </p:grpSpPr>
        <p:sp>
          <p:nvSpPr>
            <p:cNvPr id="18" name="Rectangle à coins arrondis 17"/>
            <p:cNvSpPr/>
            <p:nvPr/>
          </p:nvSpPr>
          <p:spPr bwMode="auto">
            <a:xfrm>
              <a:off x="1439863" y="702461"/>
              <a:ext cx="4310292" cy="5659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solidFill>
                    <a:schemeClr val="bg1"/>
                  </a:solidFill>
                  <a:latin typeface="Arial Narrow" pitchFamily="34" charset="0"/>
                </a:rPr>
                <a:t>Exercices sur les suffixes</a:t>
              </a:r>
            </a:p>
          </p:txBody>
        </p:sp>
        <p:pic>
          <p:nvPicPr>
            <p:cNvPr id="33820" name="Image 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398" y="118161"/>
              <a:ext cx="1043897" cy="1573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92275" y="2463800"/>
            <a:ext cx="574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oto</a:t>
            </a:r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33663" y="2463800"/>
            <a:ext cx="1146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= </a:t>
            </a:r>
            <a:r>
              <a:rPr lang="fr-FR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400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oreille</a:t>
            </a:r>
            <a:r>
              <a:rPr lang="fr-FR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fr-FR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8763" y="2852738"/>
            <a:ext cx="1212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4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Suffixe</a:t>
            </a:r>
            <a:r>
              <a:rPr lang="fr-FR" sz="20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 : </a:t>
            </a:r>
            <a:endParaRPr lang="fr-FR" sz="2000" b="1">
              <a:solidFill>
                <a:srgbClr val="0070C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850" y="2103438"/>
            <a:ext cx="760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Otite</a:t>
            </a:r>
            <a:endParaRPr lang="fr-FR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44488" y="2492375"/>
            <a:ext cx="121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Radical</a:t>
            </a:r>
            <a:r>
              <a:rPr lang="fr-FR" sz="20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 :</a:t>
            </a:r>
            <a:endParaRPr lang="fr-FR" sz="1600" b="1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40000" y="2852738"/>
            <a:ext cx="194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  =  </a:t>
            </a:r>
            <a:r>
              <a:rPr lang="fr-FR" sz="240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inflammation</a:t>
            </a:r>
            <a:endParaRPr lang="fr-FR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16088" y="2852738"/>
            <a:ext cx="479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ite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76825" y="2597150"/>
            <a:ext cx="329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= Inflammation</a:t>
            </a:r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4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de l’oreille</a:t>
            </a:r>
            <a:endParaRPr lang="fr-FR" sz="2400" b="1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3850" y="4264025"/>
            <a:ext cx="1309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Radical : </a:t>
            </a:r>
            <a:endParaRPr lang="fr-FR" b="1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16238" y="4292600"/>
            <a:ext cx="81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= foie</a:t>
            </a:r>
            <a:endParaRPr lang="fr-FR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23850" y="4695825"/>
            <a:ext cx="125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Suffixe : </a:t>
            </a:r>
            <a:endParaRPr lang="fr-FR" b="1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850" y="3716338"/>
            <a:ext cx="1841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Hépatectomie</a:t>
            </a:r>
            <a:endParaRPr lang="fr-FR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16238" y="476726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= ablation</a:t>
            </a:r>
            <a:endParaRPr lang="fr-FR" sz="24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0825" y="4292600"/>
            <a:ext cx="1230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= hépato</a:t>
            </a:r>
            <a:endParaRPr lang="fr-FR" b="1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76375" y="4724400"/>
            <a:ext cx="1439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= ectomie</a:t>
            </a:r>
            <a:endParaRPr lang="fr-FR" sz="2400" b="1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76825" y="4479925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=</a:t>
            </a:r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4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Ablation</a:t>
            </a:r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400" b="1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d’une partie* du foie</a:t>
            </a:r>
            <a:r>
              <a:rPr lang="fr-FR" sz="2400" b="1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fr-FR" sz="2400" b="1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66725" y="5868988"/>
            <a:ext cx="8353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/>
            <a:r>
              <a:rPr lang="fr-FR" sz="1600" b="1" i="1">
                <a:latin typeface="Arial Narrow" pitchFamily="34" charset="0"/>
                <a:cs typeface="Arial" pitchFamily="34" charset="0"/>
              </a:rPr>
              <a:t>*  Ablation d’une partie du foie </a:t>
            </a:r>
            <a:r>
              <a:rPr lang="fr-FR" sz="1600" i="1">
                <a:latin typeface="Arial Narrow" pitchFamily="34" charset="0"/>
                <a:cs typeface="Arial" pitchFamily="34" charset="0"/>
              </a:rPr>
              <a:t>: l’ablation totale du foie n’existe pas, le foie est un organe vital, on ne peut vivre sans foie.</a:t>
            </a:r>
            <a:endParaRPr lang="fr-FR" sz="1600">
              <a:latin typeface="Arial Narrow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4356100" y="2133600"/>
            <a:ext cx="144463" cy="1223963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13" name="Forme libre 12"/>
          <p:cNvSpPr/>
          <p:nvPr/>
        </p:nvSpPr>
        <p:spPr>
          <a:xfrm>
            <a:off x="4356100" y="4149725"/>
            <a:ext cx="144463" cy="1223963"/>
          </a:xfrm>
          <a:custGeom>
            <a:avLst/>
            <a:gdLst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  <a:gd name="connsiteX9" fmla="*/ 0 w 288032"/>
              <a:gd name="connsiteY9" fmla="*/ 0 h 936104"/>
              <a:gd name="connsiteX0" fmla="*/ 0 w 288032"/>
              <a:gd name="connsiteY0" fmla="*/ 0 h 936104"/>
              <a:gd name="connsiteX1" fmla="*/ 23675 w 288032"/>
              <a:gd name="connsiteY1" fmla="*/ 327 h 936104"/>
              <a:gd name="connsiteX2" fmla="*/ 144015 w 288032"/>
              <a:gd name="connsiteY2" fmla="*/ 24003 h 936104"/>
              <a:gd name="connsiteX3" fmla="*/ 144016 w 288032"/>
              <a:gd name="connsiteY3" fmla="*/ 444050 h 936104"/>
              <a:gd name="connsiteX4" fmla="*/ 288032 w 288032"/>
              <a:gd name="connsiteY4" fmla="*/ 468052 h 936104"/>
              <a:gd name="connsiteX5" fmla="*/ 144016 w 288032"/>
              <a:gd name="connsiteY5" fmla="*/ 492054 h 936104"/>
              <a:gd name="connsiteX6" fmla="*/ 144016 w 288032"/>
              <a:gd name="connsiteY6" fmla="*/ 912102 h 936104"/>
              <a:gd name="connsiteX7" fmla="*/ 23675 w 288032"/>
              <a:gd name="connsiteY7" fmla="*/ 935777 h 936104"/>
              <a:gd name="connsiteX8" fmla="*/ 0 w 288032"/>
              <a:gd name="connsiteY8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2" h="936104" stroke="0" extrusionOk="0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  <a:lnTo>
                  <a:pt x="0" y="0"/>
                </a:lnTo>
                <a:close/>
              </a:path>
              <a:path w="288032" h="936104" fill="none">
                <a:moveTo>
                  <a:pt x="0" y="0"/>
                </a:moveTo>
                <a:cubicBezTo>
                  <a:pt x="7932" y="0"/>
                  <a:pt x="15851" y="109"/>
                  <a:pt x="23675" y="327"/>
                </a:cubicBezTo>
                <a:cubicBezTo>
                  <a:pt x="93119" y="2256"/>
                  <a:pt x="144016" y="12269"/>
                  <a:pt x="144015" y="24003"/>
                </a:cubicBezTo>
                <a:cubicBezTo>
                  <a:pt x="144015" y="164019"/>
                  <a:pt x="144016" y="304034"/>
                  <a:pt x="144016" y="444050"/>
                </a:cubicBezTo>
                <a:cubicBezTo>
                  <a:pt x="144015" y="457306"/>
                  <a:pt x="208494" y="468052"/>
                  <a:pt x="288032" y="468052"/>
                </a:cubicBezTo>
                <a:cubicBezTo>
                  <a:pt x="208495" y="468052"/>
                  <a:pt x="144017" y="478798"/>
                  <a:pt x="144016" y="492054"/>
                </a:cubicBezTo>
                <a:lnTo>
                  <a:pt x="144016" y="912102"/>
                </a:lnTo>
                <a:cubicBezTo>
                  <a:pt x="144016" y="923835"/>
                  <a:pt x="93119" y="933849"/>
                  <a:pt x="23675" y="935777"/>
                </a:cubicBezTo>
                <a:cubicBezTo>
                  <a:pt x="15851" y="935994"/>
                  <a:pt x="7932" y="936104"/>
                  <a:pt x="0" y="936104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4572000" y="4508500"/>
            <a:ext cx="43926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cs typeface="Arial" pitchFamily="34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maladie des vaisseaux de petit diamètre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7812088" y="0"/>
            <a:ext cx="13319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34822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2690696" y="678294"/>
            <a:ext cx="4905640" cy="4704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Exercices sur les affixes</a:t>
            </a:r>
          </a:p>
        </p:txBody>
      </p:sp>
      <p:pic>
        <p:nvPicPr>
          <p:cNvPr id="15" name="Imag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60350"/>
            <a:ext cx="11255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3850" y="1671638"/>
            <a:ext cx="2030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Hypoglycémie</a:t>
            </a:r>
            <a:r>
              <a:rPr lang="fr-FR" sz="2000" b="1">
                <a:solidFill>
                  <a:srgbClr val="C00000"/>
                </a:solidFill>
                <a:latin typeface="Arial Narrow" pitchFamily="34" charset="0"/>
                <a:cs typeface="Arial" pitchFamily="34" charset="0"/>
              </a:rPr>
              <a:t>	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3850" y="2524125"/>
            <a:ext cx="1058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Radical :</a:t>
            </a:r>
            <a:endParaRPr lang="fr-FR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65238" y="2493963"/>
            <a:ext cx="10064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glyc(o) </a:t>
            </a:r>
            <a:endParaRPr lang="fr-FR" sz="22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1050" y="2555875"/>
            <a:ext cx="2376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taux de glucose (sucre) </a:t>
            </a:r>
            <a:endParaRPr lang="fr-FR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3850" y="2165350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147627"/>
                </a:solidFill>
                <a:latin typeface="Arial Narrow" pitchFamily="34" charset="0"/>
                <a:cs typeface="Arial" pitchFamily="34" charset="0"/>
              </a:rPr>
              <a:t>Préfixe :</a:t>
            </a:r>
            <a:endParaRPr lang="fr-FR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71588" y="2133600"/>
            <a:ext cx="7350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147627"/>
                </a:solidFill>
                <a:latin typeface="Arial Narrow" pitchFamily="34" charset="0"/>
                <a:cs typeface="Arial" pitchFamily="34" charset="0"/>
              </a:rPr>
              <a:t>hypo</a:t>
            </a:r>
            <a:endParaRPr lang="fr-FR" sz="22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63750" y="2195513"/>
            <a:ext cx="1212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diminution</a:t>
            </a:r>
            <a:endParaRPr lang="fr-FR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23850" y="2884488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Suffixe : </a:t>
            </a:r>
            <a:endParaRPr lang="fr-FR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58888" y="2852738"/>
            <a:ext cx="711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émie</a:t>
            </a:r>
            <a:endParaRPr lang="fr-FR" sz="22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66925" y="2916238"/>
            <a:ext cx="142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dans le sang</a:t>
            </a:r>
            <a:endParaRPr lang="fr-FR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72000" y="2524125"/>
            <a:ext cx="4464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= diminution du taux de sucre dans le sang </a:t>
            </a:r>
            <a:endParaRPr lang="fr-FR" sz="20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3850" y="3543300"/>
            <a:ext cx="2274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fr-FR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Microangiopathie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8775" y="4078288"/>
            <a:ext cx="111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Radical : </a:t>
            </a:r>
            <a:endParaRPr lang="fr-FR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31913" y="4076700"/>
            <a:ext cx="8001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F0A22E"/>
                </a:solidFill>
                <a:latin typeface="Arial Narrow" pitchFamily="34" charset="0"/>
                <a:cs typeface="Arial" pitchFamily="34" charset="0"/>
              </a:rPr>
              <a:t>angio</a:t>
            </a:r>
            <a:endParaRPr lang="fr-FR" sz="2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300288" y="4140200"/>
            <a:ext cx="1192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vaisseaux</a:t>
            </a:r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3850" y="4468813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147627"/>
                </a:solidFill>
                <a:latin typeface="Arial Narrow" pitchFamily="34" charset="0"/>
                <a:cs typeface="Arial" pitchFamily="34" charset="0"/>
              </a:rPr>
              <a:t>Préfixe :</a:t>
            </a:r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31913" y="4437063"/>
            <a:ext cx="81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147627"/>
                </a:solidFill>
                <a:latin typeface="Arial Narrow" pitchFamily="34" charset="0"/>
                <a:cs typeface="Arial" pitchFamily="34" charset="0"/>
              </a:rPr>
              <a:t>micro</a:t>
            </a:r>
            <a:endParaRPr lang="fr-FR" sz="22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81238" y="4500563"/>
            <a:ext cx="706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petit</a:t>
            </a:r>
            <a:endParaRPr lang="fr-FR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3850" y="4868863"/>
            <a:ext cx="1073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Suffixe : </a:t>
            </a:r>
            <a:endParaRPr lang="fr-FR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320800" y="48688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200" b="1">
                <a:solidFill>
                  <a:srgbClr val="0060A8"/>
                </a:solidFill>
                <a:latin typeface="Arial Narrow" pitchFamily="34" charset="0"/>
                <a:cs typeface="Arial" pitchFamily="34" charset="0"/>
              </a:rPr>
              <a:t>pathie</a:t>
            </a:r>
            <a:endParaRPr lang="fr-FR" sz="2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268538" y="4932363"/>
            <a:ext cx="1011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maladie</a:t>
            </a:r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684213" y="2255838"/>
            <a:ext cx="7848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fr-FR" b="1" i="1">
                <a:latin typeface="Arial Narrow" pitchFamily="34" charset="0"/>
                <a:ea typeface="Calibri" pitchFamily="34" charset="0"/>
                <a:cs typeface="Arial" pitchFamily="34" charset="0"/>
              </a:rPr>
              <a:t>L’étymologie médicale</a:t>
            </a:r>
            <a:r>
              <a:rPr lang="fr-FR"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i="1">
                <a:latin typeface="Arial Narrow" pitchFamily="34" charset="0"/>
                <a:ea typeface="Calibri" pitchFamily="34" charset="0"/>
                <a:cs typeface="Arial" pitchFamily="34" charset="0"/>
              </a:rPr>
              <a:t>vous prépare à la mémorisation et à la compréhension des séquences sur les spécialités médicales qui seront développées dans les séquences suivantes et que l’appareil cardio-vasculaire va initier. En effet, le vocabulaire de la spécialité abordée sera construit avec les radicaux et les affixes déjà développés. </a:t>
            </a:r>
          </a:p>
          <a:p>
            <a:pPr algn="just"/>
            <a:endParaRPr lang="fr-FR"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algn="just" eaLnBrk="0" hangingPunct="0"/>
            <a:r>
              <a:rPr lang="fr-FR" b="1" i="1">
                <a:latin typeface="Arial Narrow" pitchFamily="34" charset="0"/>
                <a:ea typeface="Calibri" pitchFamily="34" charset="0"/>
                <a:cs typeface="Arial" pitchFamily="34" charset="0"/>
              </a:rPr>
              <a:t>Il est donc impératif d’</a:t>
            </a:r>
            <a:r>
              <a:rPr lang="fr-FR" i="1">
                <a:solidFill>
                  <a:srgbClr val="099F9F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«</a:t>
            </a:r>
            <a:r>
              <a:rPr lang="fr-FR" b="1" i="1">
                <a:solidFill>
                  <a:srgbClr val="099F9F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apprendre par cœur»</a:t>
            </a:r>
            <a:r>
              <a:rPr lang="fr-FR" i="1">
                <a:solidFill>
                  <a:srgbClr val="099F9F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 </a:t>
            </a:r>
            <a:r>
              <a:rPr lang="fr-FR" b="1" i="1">
                <a:solidFill>
                  <a:srgbClr val="099F9F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toutes les unités de sens </a:t>
            </a:r>
            <a:r>
              <a:rPr lang="fr-FR" i="1">
                <a:latin typeface="Arial Narrow" pitchFamily="34" charset="0"/>
                <a:ea typeface="Calibri" pitchFamily="34" charset="0"/>
                <a:cs typeface="Arial" pitchFamily="34" charset="0"/>
              </a:rPr>
              <a:t>de cette séance et de chaque spécialité</a:t>
            </a:r>
            <a:r>
              <a:rPr lang="fr-FR" i="1">
                <a:solidFill>
                  <a:srgbClr val="4F81BD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>
                <a:latin typeface="Arial Narrow" pitchFamily="34" charset="0"/>
                <a:ea typeface="Calibri" pitchFamily="34" charset="0"/>
                <a:cs typeface="Arial" pitchFamily="34" charset="0"/>
              </a:rPr>
              <a:t>qui sont les éléments indispensables à connaître pour progresser dans cet apprentissage</a:t>
            </a:r>
            <a:r>
              <a:rPr lang="fr-FR" i="1">
                <a:latin typeface="Arial Narrow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algn="just" eaLnBrk="0" hangingPunct="0"/>
            <a:endParaRPr lang="fr-FR"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algn="just" eaLnBrk="0" hangingPunct="0"/>
            <a:r>
              <a:rPr lang="fr-FR" b="1" i="1">
                <a:latin typeface="Arial Narrow" pitchFamily="34" charset="0"/>
                <a:ea typeface="Calibri" pitchFamily="34" charset="0"/>
                <a:cs typeface="Arial" pitchFamily="34" charset="0"/>
              </a:rPr>
              <a:t>N’apprenez jamais la définition des mots construits, vous devez la retrouver en utilisant la définition des unités de sens avec lesquelles ils sont formés. </a:t>
            </a:r>
            <a:endParaRPr lang="fr-FR" i="1">
              <a:latin typeface="Arial Narrow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6" name="ZoneTexte 4"/>
          <p:cNvSpPr txBox="1">
            <a:spLocks noChangeArrowheads="1"/>
          </p:cNvSpPr>
          <p:nvPr/>
        </p:nvSpPr>
        <p:spPr bwMode="auto">
          <a:xfrm>
            <a:off x="8027988" y="0"/>
            <a:ext cx="11160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grpSp>
        <p:nvGrpSpPr>
          <p:cNvPr id="2" name="Groupe 11"/>
          <p:cNvGrpSpPr>
            <a:grpSpLocks/>
          </p:cNvGrpSpPr>
          <p:nvPr/>
        </p:nvGrpSpPr>
        <p:grpSpPr bwMode="auto">
          <a:xfrm>
            <a:off x="744538" y="333375"/>
            <a:ext cx="6707187" cy="1150938"/>
            <a:chOff x="403804" y="210705"/>
            <a:chExt cx="6707758" cy="1480705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1494509" y="580371"/>
              <a:ext cx="5617053" cy="73933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dirty="0">
                  <a:solidFill>
                    <a:schemeClr val="bg1"/>
                  </a:solidFill>
                  <a:latin typeface="Arial Narrow" pitchFamily="34" charset="0"/>
                </a:rPr>
                <a:t>III.- CONCLUSION</a:t>
              </a:r>
            </a:p>
          </p:txBody>
        </p:sp>
        <p:pic>
          <p:nvPicPr>
            <p:cNvPr id="35848" name="Image 1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04" y="210705"/>
              <a:ext cx="982492" cy="148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0" y="6553200"/>
            <a:ext cx="1258888" cy="304800"/>
          </a:xfrm>
        </p:spPr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7" name="ZoneTexte 4"/>
          <p:cNvSpPr txBox="1">
            <a:spLocks noChangeArrowheads="1"/>
          </p:cNvSpPr>
          <p:nvPr/>
        </p:nvSpPr>
        <p:spPr bwMode="auto">
          <a:xfrm>
            <a:off x="7812088" y="0"/>
            <a:ext cx="13319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195513" y="1341438"/>
            <a:ext cx="5472112" cy="719137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sz="3600" b="1" i="1" cap="sm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L’étymologie</a:t>
            </a:r>
            <a:r>
              <a:rPr lang="fr-FR" sz="4400" b="1" i="1" cap="sm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fr-FR" sz="3600" b="1" i="1" cap="small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médicale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908175" y="2687638"/>
            <a:ext cx="6048375" cy="1533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defRPr/>
            </a:pPr>
            <a:r>
              <a:rPr lang="fr-FR" sz="2400" b="1" cap="small" dirty="0">
                <a:solidFill>
                  <a:schemeClr val="accent1"/>
                </a:solidFill>
                <a:latin typeface="Arial Narrow" pitchFamily="34" charset="0"/>
              </a:rPr>
              <a:t>Séquence 2 :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defRPr/>
            </a:pPr>
            <a:endParaRPr lang="fr-FR" sz="2400" b="1" cap="small" dirty="0">
              <a:solidFill>
                <a:schemeClr val="accent1"/>
              </a:solidFill>
              <a:latin typeface="Arial Narrow" pitchFamily="34" charset="0"/>
            </a:endParaRP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defRPr/>
            </a:pPr>
            <a:endParaRPr lang="fr-FR" sz="2800" b="1" u="sng" cap="small" dirty="0">
              <a:solidFill>
                <a:srgbClr val="595959"/>
              </a:solidFill>
              <a:latin typeface="Arial Narrow" pitchFamily="34" charset="0"/>
            </a:endParaRP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defRPr/>
            </a:pPr>
            <a:r>
              <a:rPr lang="fr-FR" sz="2800" b="1" u="sng" cap="small" dirty="0">
                <a:solidFill>
                  <a:srgbClr val="595959"/>
                </a:solidFill>
                <a:latin typeface="Arial Narrow" pitchFamily="34" charset="0"/>
              </a:rPr>
              <a:t>LA CONSTRUCTION DU MOT</a:t>
            </a:r>
            <a:endParaRPr lang="fr-FR" sz="2400" b="1" u="sng" cap="small" dirty="0">
              <a:solidFill>
                <a:srgbClr val="595959"/>
              </a:solidFill>
              <a:latin typeface="Arial Narrow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1116013" y="2349500"/>
            <a:ext cx="6769100" cy="719138"/>
          </a:xfrm>
        </p:spPr>
        <p:txBody>
          <a:bodyPr>
            <a:noAutofit/>
          </a:bodyPr>
          <a:lstStyle/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6000" b="1" i="1" dirty="0" smtClean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sz="3600" b="1" i="1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</a:rPr>
              <a:t>Votre formatrice</a:t>
            </a:r>
            <a:endParaRPr lang="fr-FR" sz="3600" b="1" i="1" dirty="0">
              <a:solidFill>
                <a:schemeClr val="bg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179388" y="908050"/>
            <a:ext cx="86407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400" b="1" i="1">
                <a:solidFill>
                  <a:srgbClr val="4FA8B1"/>
                </a:solidFill>
                <a:latin typeface="Franklin Gothic Medium" pitchFamily="34" charset="0"/>
              </a:rPr>
              <a:t>Je vous remercie de votre attention</a:t>
            </a:r>
          </a:p>
        </p:txBody>
      </p:sp>
      <p:sp>
        <p:nvSpPr>
          <p:cNvPr id="10" name="ZoneTexte 4"/>
          <p:cNvSpPr txBox="1">
            <a:spLocks noChangeArrowheads="1"/>
          </p:cNvSpPr>
          <p:nvPr/>
        </p:nvSpPr>
        <p:spPr bwMode="auto">
          <a:xfrm>
            <a:off x="8027988" y="0"/>
            <a:ext cx="11160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267744" y="3933056"/>
            <a:ext cx="4284000" cy="1188000"/>
          </a:xfrm>
          <a:prstGeom prst="roundRect">
            <a:avLst>
              <a:gd name="adj" fmla="val 16667"/>
            </a:avLst>
          </a:prstGeom>
          <a:solidFill>
            <a:srgbClr val="4FA8B1"/>
          </a:solidFill>
          <a:ln>
            <a:solidFill>
              <a:srgbClr val="099F9F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fr-FR" sz="1200" b="1" i="1" dirty="0">
                <a:latin typeface="Arial Narrow" pitchFamily="34" charset="0"/>
              </a:rPr>
              <a:t>Cette séquence théorique est maintenant terminée ! 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fr-FR" sz="1200" b="1" i="1" dirty="0">
                <a:latin typeface="Arial Narrow" pitchFamily="34" charset="0"/>
              </a:rPr>
              <a:t>Veuillez passer à la </a:t>
            </a:r>
            <a:r>
              <a:rPr lang="fr-FR" sz="1400" b="1" i="1" dirty="0">
                <a:solidFill>
                  <a:schemeClr val="bg1"/>
                </a:solidFill>
                <a:latin typeface="Arial Narrow" pitchFamily="34" charset="0"/>
              </a:rPr>
              <a:t>MISE EN APPLICATION</a:t>
            </a:r>
            <a:endParaRPr lang="fr-FR" sz="1200" b="1" i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fr-FR" sz="1200" b="1" i="1" dirty="0">
                <a:latin typeface="Arial Narrow" pitchFamily="34" charset="0"/>
              </a:rPr>
              <a:t>pour la mise en pratique de </a:t>
            </a:r>
            <a:r>
              <a:rPr lang="fr-FR" sz="1200" b="1" i="1">
                <a:latin typeface="Arial Narrow" pitchFamily="34" charset="0"/>
              </a:rPr>
              <a:t>vos nouvelles connaissances </a:t>
            </a:r>
            <a:r>
              <a:rPr lang="fr-FR" sz="1200" b="1" i="1" dirty="0">
                <a:latin typeface="Arial Narrow" pitchFamily="34" charset="0"/>
              </a:rPr>
              <a:t>!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endParaRPr lang="fr-FR" sz="2800" i="1" dirty="0">
              <a:latin typeface="Arial Narrow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quarter" idx="17"/>
          </p:nvPr>
        </p:nvSpPr>
        <p:spPr>
          <a:xfrm>
            <a:off x="395288" y="1916113"/>
            <a:ext cx="8497887" cy="3744912"/>
          </a:xfrm>
        </p:spPr>
        <p:txBody>
          <a:bodyPr/>
          <a:lstStyle/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endParaRPr lang="fr-FR" sz="800" dirty="0" smtClean="0">
              <a:solidFill>
                <a:srgbClr val="595959"/>
              </a:solidFill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rgbClr val="595959"/>
                </a:solidFill>
              </a:rPr>
              <a:t>I.- Introduction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endParaRPr lang="fr-FR" sz="1400" dirty="0" smtClean="0">
              <a:solidFill>
                <a:srgbClr val="595959"/>
              </a:solidFill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rgbClr val="595959"/>
                </a:solidFill>
              </a:rPr>
              <a:t>II.- Méthode pour décrypter un mot médical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endParaRPr lang="fr-FR" sz="600" dirty="0" smtClean="0">
              <a:solidFill>
                <a:srgbClr val="595959"/>
              </a:solidFill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chemeClr val="accent1"/>
                </a:solidFill>
              </a:rPr>
              <a:t>	II.1.- Convention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rgbClr val="595959"/>
                </a:solidFill>
              </a:rPr>
              <a:t>         	</a:t>
            </a:r>
            <a:r>
              <a:rPr lang="fr-FR" sz="1800" dirty="0" smtClean="0">
                <a:solidFill>
                  <a:schemeClr val="accent1"/>
                </a:solidFill>
              </a:rPr>
              <a:t>II.2.- Le découpage du mot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chemeClr val="accent1"/>
                </a:solidFill>
              </a:rPr>
              <a:t>	II.3.- Repérer le radical : exemples et exercices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r>
              <a:rPr lang="fr-FR" sz="1800" dirty="0" smtClean="0">
                <a:solidFill>
                  <a:schemeClr val="accent1"/>
                </a:solidFill>
              </a:rPr>
              <a:t>	II.4.- Repérer les affixes 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defRPr/>
            </a:pPr>
            <a:endParaRPr lang="fr-FR" sz="300" dirty="0" smtClean="0">
              <a:solidFill>
                <a:schemeClr val="accent1"/>
              </a:solidFill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tabLst>
                <a:tab pos="1439863" algn="l"/>
              </a:tabLst>
              <a:defRPr/>
            </a:pPr>
            <a:r>
              <a:rPr lang="fr-FR" sz="1400" dirty="0" smtClean="0">
                <a:solidFill>
                  <a:schemeClr val="accent1"/>
                </a:solidFill>
              </a:rPr>
              <a:t>	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II.4.1.- Repérer le préfixe : exemples et exercices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tabLst>
                <a:tab pos="1439863" algn="l"/>
              </a:tabLst>
              <a:defRPr/>
            </a:pP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II.4.2.- Repérer le suffixe : exemples et exercices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tabLst>
                <a:tab pos="2692400" algn="l"/>
              </a:tabLst>
              <a:defRPr/>
            </a:pPr>
            <a:endParaRPr lang="fr-FR" sz="1400" dirty="0" smtClean="0">
              <a:solidFill>
                <a:srgbClr val="595959"/>
              </a:solidFill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7F7F7F"/>
              </a:buClr>
              <a:buFont typeface="Wingdings 2"/>
              <a:buNone/>
              <a:tabLst>
                <a:tab pos="2692400" algn="l"/>
              </a:tabLst>
              <a:defRPr/>
            </a:pPr>
            <a:r>
              <a:rPr lang="fr-FR" sz="1800" dirty="0" smtClean="0">
                <a:solidFill>
                  <a:srgbClr val="595959"/>
                </a:solidFill>
              </a:rPr>
              <a:t>III.- Conclusion</a:t>
            </a:r>
          </a:p>
        </p:txBody>
      </p:sp>
      <p:sp>
        <p:nvSpPr>
          <p:cNvPr id="6148" name="Espace réservé de la date 5"/>
          <p:cNvSpPr>
            <a:spLocks noGrp="1"/>
          </p:cNvSpPr>
          <p:nvPr>
            <p:ph type="dt" sz="quarter" idx="18"/>
          </p:nvPr>
        </p:nvSpPr>
        <p:spPr>
          <a:xfrm>
            <a:off x="0" y="6597650"/>
            <a:ext cx="1331913" cy="260350"/>
          </a:xfrm>
        </p:spPr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59113" y="188913"/>
            <a:ext cx="2613025" cy="6477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600" b="1" i="1" dirty="0">
                <a:solidFill>
                  <a:srgbClr val="4FA8B1"/>
                </a:solidFill>
                <a:latin typeface="Arial Narrow" pitchFamily="34" charset="0"/>
              </a:rPr>
              <a:t>SOMMAIRE</a:t>
            </a:r>
            <a:endParaRPr lang="fr-FR" sz="3600" b="1" dirty="0" smtClean="0">
              <a:solidFill>
                <a:srgbClr val="595959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ZoneTexte 4"/>
          <p:cNvSpPr txBox="1">
            <a:spLocks noChangeArrowheads="1"/>
          </p:cNvSpPr>
          <p:nvPr/>
        </p:nvSpPr>
        <p:spPr bwMode="auto">
          <a:xfrm>
            <a:off x="7812088" y="0"/>
            <a:ext cx="13319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288" y="1052513"/>
            <a:ext cx="4608512" cy="425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defRPr/>
            </a:pPr>
            <a:r>
              <a:rPr lang="fr-FR" sz="2000" b="1" cap="small" dirty="0">
                <a:solidFill>
                  <a:schemeClr val="accent1"/>
                </a:solidFill>
                <a:latin typeface="Arial Narrow" pitchFamily="34" charset="0"/>
              </a:rPr>
              <a:t>Séquence 2 </a:t>
            </a:r>
            <a:r>
              <a:rPr lang="fr-FR" sz="2000" b="1" cap="small" dirty="0">
                <a:solidFill>
                  <a:srgbClr val="595959"/>
                </a:solidFill>
                <a:latin typeface="Arial Narrow" pitchFamily="34" charset="0"/>
              </a:rPr>
              <a:t>: </a:t>
            </a:r>
            <a:r>
              <a:rPr lang="fr-FR" sz="2400" b="1" cap="small" dirty="0">
                <a:solidFill>
                  <a:srgbClr val="595959"/>
                </a:solidFill>
                <a:latin typeface="Arial Narrow" pitchFamily="34" charset="0"/>
              </a:rPr>
              <a:t>La construction du mot</a:t>
            </a:r>
            <a:endParaRPr lang="fr-FR" sz="2000" b="1" cap="small" dirty="0">
              <a:solidFill>
                <a:srgbClr val="595959"/>
              </a:solidFill>
              <a:latin typeface="Arial Narrow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684213" y="1844675"/>
            <a:ext cx="7848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fr-FR" b="1" i="1" dirty="0">
                <a:latin typeface="Arial Narrow" pitchFamily="34" charset="0"/>
                <a:ea typeface="Calibri" pitchFamily="34" charset="0"/>
                <a:cs typeface="Arial" pitchFamily="34" charset="0"/>
              </a:rPr>
              <a:t>Toute la compréhension de la terminologie médicale est basée sur l’apprentissage de l’étymologie. </a:t>
            </a:r>
          </a:p>
          <a:p>
            <a:pPr algn="just">
              <a:defRPr/>
            </a:pPr>
            <a:endParaRPr lang="fr-FR" dirty="0">
              <a:latin typeface="Arial Narrow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fr-FR" i="1" dirty="0">
                <a:latin typeface="Arial Narrow" pitchFamily="34" charset="0"/>
                <a:ea typeface="Calibri" pitchFamily="34" charset="0"/>
                <a:cs typeface="Arial" pitchFamily="34" charset="0"/>
              </a:rPr>
              <a:t>Pour progresser, il est impératif :</a:t>
            </a:r>
          </a:p>
          <a:p>
            <a:pPr lvl="1" algn="just" eaLnBrk="0" hangingPunct="0">
              <a:defRPr/>
            </a:pPr>
            <a:endParaRPr lang="fr-FR" b="1" i="1" dirty="0"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fr-FR" b="1" i="1" dirty="0">
                <a:latin typeface="Arial Narrow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fr-FR" b="1" i="1" dirty="0">
                <a:latin typeface="Arial Narrow" pitchFamily="34" charset="0"/>
                <a:ea typeface="Calibri" pitchFamily="34" charset="0"/>
                <a:cs typeface="Arial" pitchFamily="34" charset="0"/>
              </a:rPr>
              <a:t>De connaître la définition de ces unités de sens, donc de les 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« </a:t>
            </a:r>
            <a:r>
              <a:rPr lang="fr-F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apprendre par cœur » (sujet de la séquence 1 : les unités de sens)</a:t>
            </a:r>
          </a:p>
          <a:p>
            <a:pPr algn="just" eaLnBrk="0" hangingPunct="0">
              <a:defRPr/>
            </a:pPr>
            <a:endParaRPr lang="fr-FR" i="1" dirty="0">
              <a:latin typeface="Arial Narrow" pitchFamily="34" charset="0"/>
              <a:ea typeface="Calibri" pitchFamily="34" charset="0"/>
              <a:cs typeface="Arial" pitchFamily="34" charset="0"/>
              <a:sym typeface="Wingdings" pitchFamily="2" charset="2"/>
            </a:endParaRPr>
          </a:p>
          <a:p>
            <a:pPr algn="just" eaLnBrk="0" hangingPunct="0">
              <a:defRPr/>
            </a:pPr>
            <a:r>
              <a:rPr lang="fr-FR" i="1" dirty="0">
                <a:latin typeface="Arial Narrow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fr-FR" i="1" dirty="0">
                <a:latin typeface="Arial Narrow" pitchFamily="34" charset="0"/>
                <a:ea typeface="Calibri" pitchFamily="34" charset="0"/>
                <a:cs typeface="Arial" pitchFamily="34" charset="0"/>
              </a:rPr>
              <a:t>De comprendre la construction du mot, donc de repérer </a:t>
            </a:r>
            <a:r>
              <a:rPr lang="fr-FR" b="1" i="1" dirty="0">
                <a:latin typeface="Arial Narrow" pitchFamily="34" charset="0"/>
                <a:ea typeface="Calibri" pitchFamily="34" charset="0"/>
                <a:cs typeface="Arial" pitchFamily="34" charset="0"/>
              </a:rPr>
              <a:t>quelles sont les unités de sens ? </a:t>
            </a:r>
          </a:p>
          <a:p>
            <a:pPr lvl="1" algn="just" eaLnBrk="0" hangingPunct="0">
              <a:buFontTx/>
              <a:buChar char="-"/>
              <a:defRPr/>
            </a:pPr>
            <a:r>
              <a:rPr lang="fr-FR" b="1" i="1" dirty="0">
                <a:solidFill>
                  <a:schemeClr val="accent1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radical ? </a:t>
            </a:r>
          </a:p>
          <a:p>
            <a:pPr lvl="1" algn="just" eaLnBrk="0" hangingPunct="0">
              <a:buFontTx/>
              <a:buChar char="-"/>
              <a:defRPr/>
            </a:pPr>
            <a:r>
              <a:rPr lang="fr-FR" b="1" i="1" dirty="0">
                <a:solidFill>
                  <a:srgbClr val="92D050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préfixe ? </a:t>
            </a:r>
          </a:p>
          <a:p>
            <a:pPr lvl="1" algn="just" eaLnBrk="0" hangingPunct="0">
              <a:buFontTx/>
              <a:buChar char="-"/>
              <a:defRPr/>
            </a:pPr>
            <a:r>
              <a:rPr lang="fr-FR" b="1" i="1" dirty="0">
                <a:solidFill>
                  <a:srgbClr val="0070C0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suffixe ?</a:t>
            </a:r>
          </a:p>
          <a:p>
            <a:pPr algn="just" eaLnBrk="0" hangingPunct="0">
              <a:defRPr/>
            </a:pPr>
            <a:endParaRPr lang="fr-FR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fr-FR" i="1" dirty="0">
                <a:latin typeface="Arial Narrow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Ce que allons développer dans cette </a:t>
            </a:r>
            <a:r>
              <a:rPr lang="fr-FR" b="1" i="1" dirty="0">
                <a:latin typeface="Arial Narrow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séquence 2  </a:t>
            </a:r>
            <a:r>
              <a:rPr lang="fr-FR" i="1" dirty="0">
                <a:latin typeface="Arial Narrow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:  </a:t>
            </a:r>
            <a:r>
              <a:rPr lang="fr-FR" b="1" i="1" dirty="0">
                <a:solidFill>
                  <a:schemeClr val="accent1"/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« la construction du mot ».</a:t>
            </a:r>
            <a:endParaRPr lang="fr-FR" i="1" dirty="0">
              <a:solidFill>
                <a:schemeClr val="accent1"/>
              </a:solidFill>
              <a:latin typeface="Arial Narrow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7956550" y="0"/>
            <a:ext cx="1187450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11268" name="Espace réservé de la date 10"/>
          <p:cNvSpPr>
            <a:spLocks noGrp="1"/>
          </p:cNvSpPr>
          <p:nvPr>
            <p:ph type="dt" sz="quarter" idx="10"/>
          </p:nvPr>
        </p:nvSpPr>
        <p:spPr bwMode="auto">
          <a:xfrm>
            <a:off x="0" y="6597650"/>
            <a:ext cx="1042988" cy="260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595959"/>
                </a:solidFill>
              </a:rPr>
              <a:t>25/03/2013</a:t>
            </a:r>
            <a:endParaRPr lang="fr-FR" smtClean="0">
              <a:solidFill>
                <a:srgbClr val="595959"/>
              </a:solidFill>
            </a:endParaRPr>
          </a:p>
        </p:txBody>
      </p:sp>
      <p:grpSp>
        <p:nvGrpSpPr>
          <p:cNvPr id="2" name="Groupe 11"/>
          <p:cNvGrpSpPr>
            <a:grpSpLocks/>
          </p:cNvGrpSpPr>
          <p:nvPr/>
        </p:nvGrpSpPr>
        <p:grpSpPr bwMode="auto">
          <a:xfrm>
            <a:off x="744538" y="260350"/>
            <a:ext cx="6635750" cy="1152525"/>
            <a:chOff x="403804" y="210705"/>
            <a:chExt cx="6635746" cy="1480705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1422978" y="579862"/>
              <a:ext cx="5616572" cy="738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dirty="0">
                  <a:solidFill>
                    <a:schemeClr val="bg1"/>
                  </a:solidFill>
                  <a:latin typeface="Arial Narrow" pitchFamily="34" charset="0"/>
                </a:rPr>
                <a:t>I.- INTRODUCTION</a:t>
              </a:r>
            </a:p>
          </p:txBody>
        </p:sp>
        <p:pic>
          <p:nvPicPr>
            <p:cNvPr id="11272" name="Image 1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04" y="210705"/>
              <a:ext cx="982492" cy="148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3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3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3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3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3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3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3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3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63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63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63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63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63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63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7885113" y="0"/>
            <a:ext cx="1258887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836613"/>
            <a:ext cx="8713788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Arial Narrow" pitchFamily="34" charset="0"/>
              </a:rPr>
              <a:t>C’est grâce à </a:t>
            </a:r>
            <a:r>
              <a:rPr lang="fr-FR" b="1" i="1" dirty="0">
                <a:solidFill>
                  <a:srgbClr val="4FA8B1"/>
                </a:solidFill>
                <a:latin typeface="Arial Narrow" pitchFamily="34" charset="0"/>
                <a:ea typeface="+mj-ea"/>
                <a:cs typeface="+mj-cs"/>
              </a:rPr>
              <a:t>l’étymologie </a:t>
            </a:r>
            <a:r>
              <a:rPr lang="fr-FR" dirty="0">
                <a:latin typeface="Arial Narrow" pitchFamily="34" charset="0"/>
              </a:rPr>
              <a:t>que la complexité du mot : </a:t>
            </a:r>
            <a:r>
              <a:rPr lang="fr-FR" sz="2400" b="1" i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hépatosplénomégalie</a:t>
            </a:r>
            <a:r>
              <a:rPr lang="fr-FR" dirty="0">
                <a:solidFill>
                  <a:schemeClr val="accent1"/>
                </a:solidFill>
                <a:latin typeface="Arial Narrow" pitchFamily="34" charset="0"/>
              </a:rPr>
              <a:t>  </a:t>
            </a:r>
            <a:r>
              <a:rPr lang="fr-FR" dirty="0">
                <a:latin typeface="Arial Narrow" pitchFamily="34" charset="0"/>
              </a:rPr>
              <a:t>disparaît !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i="1" dirty="0"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latin typeface="Arial Narrow" pitchFamily="34" charset="0"/>
              </a:rPr>
              <a:t>hépato</a:t>
            </a:r>
            <a:r>
              <a:rPr lang="fr-FR" b="1" dirty="0"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= foie,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latin typeface="Arial Narrow" pitchFamily="34" charset="0"/>
              </a:rPr>
              <a:t>spléno</a:t>
            </a:r>
            <a:r>
              <a:rPr lang="fr-FR" dirty="0">
                <a:latin typeface="Arial Narrow" pitchFamily="34" charset="0"/>
              </a:rPr>
              <a:t> = rate,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latin typeface="Arial Narrow" pitchFamily="34" charset="0"/>
              </a:rPr>
              <a:t>mégalie</a:t>
            </a:r>
            <a:r>
              <a:rPr lang="fr-FR" dirty="0">
                <a:latin typeface="Arial Narrow" pitchFamily="34" charset="0"/>
              </a:rPr>
              <a:t> = gros,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Arial Narrow" pitchFamily="34" charset="0"/>
              <a:sym typeface="Wingdings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b="1" dirty="0">
                <a:latin typeface="Arial Narrow" pitchFamily="34" charset="0"/>
              </a:rPr>
              <a:t>foie-rate-gros</a:t>
            </a:r>
            <a:r>
              <a:rPr lang="fr-FR" dirty="0">
                <a:latin typeface="Arial Narrow" pitchFamily="34" charset="0"/>
              </a:rPr>
              <a:t>, c'est-à-dire </a:t>
            </a:r>
            <a:r>
              <a:rPr lang="fr-FR" b="1" i="1" dirty="0">
                <a:solidFill>
                  <a:srgbClr val="4FA8B1"/>
                </a:solidFill>
                <a:latin typeface="Arial Narrow" pitchFamily="34" charset="0"/>
                <a:ea typeface="+mj-ea"/>
                <a:cs typeface="+mj-cs"/>
              </a:rPr>
              <a:t>augmentation de volume du foie et de la rate</a:t>
            </a:r>
            <a:r>
              <a:rPr lang="fr-FR" dirty="0">
                <a:latin typeface="Arial Narrow" pitchFamily="34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825" y="3429000"/>
            <a:ext cx="8569325" cy="27384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Arial Narrow" pitchFamily="34" charset="0"/>
              </a:rPr>
              <a:t>De la même façon, la définition du mot : </a:t>
            </a:r>
            <a:r>
              <a:rPr lang="fr-FR" sz="2400" b="1" i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angiocholécystectomie</a:t>
            </a:r>
            <a:r>
              <a:rPr lang="fr-FR" sz="2400" b="1" i="1" dirty="0">
                <a:solidFill>
                  <a:schemeClr val="accent1"/>
                </a:solidFill>
                <a:latin typeface="Arial Narrow" pitchFamily="34" charset="0"/>
              </a:rPr>
              <a:t> </a:t>
            </a:r>
            <a:r>
              <a:rPr lang="fr-FR" dirty="0">
                <a:latin typeface="Arial Narrow" pitchFamily="34" charset="0"/>
              </a:rPr>
              <a:t>devient évidente grâce à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i="1" dirty="0"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latin typeface="Arial Narrow" pitchFamily="34" charset="0"/>
              </a:rPr>
              <a:t>angio</a:t>
            </a:r>
            <a:r>
              <a:rPr lang="fr-FR" dirty="0">
                <a:latin typeface="Arial Narrow" pitchFamily="34" charset="0"/>
              </a:rPr>
              <a:t> = vaisseau,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>
                <a:latin typeface="Arial Narrow" pitchFamily="34" charset="0"/>
              </a:rPr>
              <a:t>cholé</a:t>
            </a:r>
            <a:r>
              <a:rPr lang="fr-FR" dirty="0">
                <a:latin typeface="Arial Narrow" pitchFamily="34" charset="0"/>
              </a:rPr>
              <a:t> = bile,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latin typeface="Arial Narrow" pitchFamily="34" charset="0"/>
              </a:rPr>
              <a:t>cysto</a:t>
            </a:r>
            <a:r>
              <a:rPr lang="fr-FR" i="1" dirty="0">
                <a:latin typeface="Arial Narrow" pitchFamily="34" charset="0"/>
              </a:rPr>
              <a:t> = </a:t>
            </a:r>
            <a:r>
              <a:rPr lang="fr-FR" dirty="0">
                <a:latin typeface="Arial Narrow" pitchFamily="34" charset="0"/>
              </a:rPr>
              <a:t>sac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err="1">
                <a:latin typeface="Arial Narrow" pitchFamily="34" charset="0"/>
              </a:rPr>
              <a:t>ectomie</a:t>
            </a:r>
            <a:r>
              <a:rPr lang="fr-FR" dirty="0">
                <a:latin typeface="Arial Narrow" pitchFamily="34" charset="0"/>
              </a:rPr>
              <a:t> = ablation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Arial Narrow" pitchFamily="34" charset="0"/>
              <a:sym typeface="Wingdings" pitchFamily="2" charset="2"/>
            </a:endParaRPr>
          </a:p>
          <a:p>
            <a:pPr marL="271463" indent="-2714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b="1" dirty="0">
                <a:latin typeface="Arial Narrow" pitchFamily="34" charset="0"/>
              </a:rPr>
              <a:t>vaisseau-bile-sac-ablation</a:t>
            </a:r>
            <a:r>
              <a:rPr lang="fr-FR" dirty="0">
                <a:latin typeface="Arial Narrow" pitchFamily="34" charset="0"/>
              </a:rPr>
              <a:t>, c’est-à-dire </a:t>
            </a:r>
            <a:r>
              <a:rPr lang="fr-FR" b="1" i="1" dirty="0">
                <a:solidFill>
                  <a:srgbClr val="4FA8B1"/>
                </a:solidFill>
                <a:latin typeface="Arial Narrow" pitchFamily="34" charset="0"/>
                <a:ea typeface="+mj-ea"/>
                <a:cs typeface="+mj-cs"/>
              </a:rPr>
              <a:t>ablation chirurgicale des voies  biliaires et de la vésicule biliaire. 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quarter" idx="10"/>
          </p:nvPr>
        </p:nvSpPr>
        <p:spPr>
          <a:xfrm>
            <a:off x="0" y="6569075"/>
            <a:ext cx="1042988" cy="288925"/>
          </a:xfrm>
        </p:spPr>
        <p:txBody>
          <a:bodyPr/>
          <a:lstStyle/>
          <a:p>
            <a:pPr>
              <a:defRPr/>
            </a:pPr>
            <a:r>
              <a:rPr lang="fr-FR" smtClean="0">
                <a:latin typeface="+mj-lt"/>
              </a:rPr>
              <a:t>25/03/2013</a:t>
            </a:r>
            <a:endParaRPr lang="fr-FR" dirty="0"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grpSp>
        <p:nvGrpSpPr>
          <p:cNvPr id="3" name="Groupe 11"/>
          <p:cNvGrpSpPr>
            <a:grpSpLocks/>
          </p:cNvGrpSpPr>
          <p:nvPr/>
        </p:nvGrpSpPr>
        <p:grpSpPr bwMode="auto">
          <a:xfrm>
            <a:off x="468313" y="2852738"/>
            <a:ext cx="8135937" cy="1152525"/>
            <a:chOff x="517512" y="395793"/>
            <a:chExt cx="6408607" cy="1480705"/>
          </a:xfrm>
        </p:grpSpPr>
        <p:pic>
          <p:nvPicPr>
            <p:cNvPr id="7" name="Image 1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7512" y="395793"/>
              <a:ext cx="982862" cy="148070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Rectangle à coins arrondis 5"/>
            <p:cNvSpPr/>
            <p:nvPr/>
          </p:nvSpPr>
          <p:spPr bwMode="auto">
            <a:xfrm>
              <a:off x="1309053" y="675209"/>
              <a:ext cx="5617066" cy="738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 b="1" dirty="0">
                  <a:solidFill>
                    <a:schemeClr val="bg1"/>
                  </a:solidFill>
                  <a:latin typeface="Arial Narrow" pitchFamily="34" charset="0"/>
                </a:rPr>
                <a:t>II.- MÉTHODE POUR DÉCRYPTER UN MOT MÉDICAL</a:t>
              </a: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pic>
        <p:nvPicPr>
          <p:cNvPr id="33" name="Image 4"/>
          <p:cNvPicPr>
            <a:picLocks noChangeAspect="1"/>
          </p:cNvPicPr>
          <p:nvPr/>
        </p:nvPicPr>
        <p:blipFill>
          <a:blip r:embed="rId2" cstate="print"/>
          <a:srcRect l="10719" r="14281" b="3999"/>
          <a:stretch>
            <a:fillRect/>
          </a:stretch>
        </p:blipFill>
        <p:spPr bwMode="auto">
          <a:xfrm>
            <a:off x="684213" y="1700213"/>
            <a:ext cx="26638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ZoneTexte 33"/>
          <p:cNvSpPr txBox="1"/>
          <p:nvPr/>
        </p:nvSpPr>
        <p:spPr>
          <a:xfrm>
            <a:off x="539750" y="3860800"/>
            <a:ext cx="2879725" cy="828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Les unités de sens 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4067175" y="2060575"/>
            <a:ext cx="4752975" cy="3455988"/>
          </a:xfrm>
          <a:prstGeom prst="wedgeRoundRectCallout">
            <a:avLst>
              <a:gd name="adj1" fmla="val -90218"/>
              <a:gd name="adj2" fmla="val -3579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fr-FR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Le mot médical</a:t>
            </a:r>
            <a:r>
              <a:rPr lang="fr-FR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, comme n’importe quel mot, se compose de </a:t>
            </a:r>
            <a:r>
              <a:rPr lang="fr-FR" b="1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différentes parties</a:t>
            </a:r>
            <a:r>
              <a:rPr lang="fr-FR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qui se nomment : </a:t>
            </a:r>
            <a:r>
              <a:rPr lang="fr-FR" sz="2000" b="1" dirty="0">
                <a:solidFill>
                  <a:srgbClr val="099F9F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les unités de sens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, souvent dérivés de </a:t>
            </a:r>
            <a:r>
              <a:rPr lang="fr-FR" b="1" dirty="0">
                <a:latin typeface="Arial Narrow" pitchFamily="34" charset="0"/>
                <a:ea typeface="Times New Roman" pitchFamily="18" charset="0"/>
                <a:cs typeface="ArialNarrow"/>
              </a:rPr>
              <a:t>mots grecs et latins</a:t>
            </a:r>
            <a:r>
              <a:rPr lang="fr-FR" dirty="0">
                <a:latin typeface="Arial Narrow" pitchFamily="34" charset="0"/>
                <a:ea typeface="Times New Roman" pitchFamily="18" charset="0"/>
                <a:cs typeface="ArialNarrow"/>
              </a:rPr>
              <a:t>.  </a:t>
            </a:r>
          </a:p>
          <a:p>
            <a:pPr eaLnBrk="0" hangingPunct="0">
              <a:tabLst>
                <a:tab pos="3497263" algn="l"/>
              </a:tabLst>
              <a:defRPr/>
            </a:pPr>
            <a:endParaRPr lang="fr-FR" sz="1050" dirty="0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eaLnBrk="0" hangingPunct="0">
              <a:tabLst>
                <a:tab pos="3497263" algn="l"/>
              </a:tabLst>
              <a:defRPr/>
            </a:pPr>
            <a:endParaRPr lang="fr-FR" sz="1050" dirty="0">
              <a:solidFill>
                <a:srgbClr val="000000"/>
              </a:solidFill>
              <a:latin typeface="Arial Narrow" pitchFamily="34" charset="0"/>
              <a:ea typeface="Times New Roman" pitchFamily="18" charset="0"/>
              <a:cs typeface="ArialNarrow"/>
            </a:endParaRPr>
          </a:p>
          <a:p>
            <a:pPr eaLnBrk="0" hangingPunct="0">
              <a:tabLst>
                <a:tab pos="3497263" algn="l"/>
              </a:tabLst>
              <a:defRPr/>
            </a:pPr>
            <a:r>
              <a:rPr lang="fr-FR" dirty="0">
                <a:solidFill>
                  <a:srgbClr val="000000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Il existe </a:t>
            </a:r>
            <a:r>
              <a:rPr lang="fr-FR" sz="2000" b="1" i="1" dirty="0">
                <a:solidFill>
                  <a:srgbClr val="099F9F"/>
                </a:solidFill>
                <a:latin typeface="Arial Narrow" pitchFamily="34" charset="0"/>
              </a:rPr>
              <a:t>trois types d’unités de sens </a:t>
            </a:r>
            <a:r>
              <a:rPr lang="fr-FR" b="1" i="1" dirty="0">
                <a:latin typeface="Arial Narrow" pitchFamily="34" charset="0"/>
              </a:rPr>
              <a:t>qui ne sont jamais employées seules.</a:t>
            </a:r>
          </a:p>
          <a:p>
            <a:pPr eaLnBrk="0" hangingPunct="0">
              <a:tabLst>
                <a:tab pos="3497263" algn="l"/>
              </a:tabLst>
              <a:defRPr/>
            </a:pPr>
            <a:r>
              <a:rPr lang="fr-FR" b="1" i="1" dirty="0">
                <a:latin typeface="Arial Narrow" pitchFamily="34" charset="0"/>
              </a:rPr>
              <a:t>Elles s’associent entre elles pour former des séries de mots apparentés</a:t>
            </a:r>
            <a:r>
              <a:rPr lang="fr-FR" b="1" i="1" dirty="0">
                <a:solidFill>
                  <a:srgbClr val="099F9F"/>
                </a:solidFill>
                <a:latin typeface="Arial Narrow" pitchFamily="34" charset="0"/>
              </a:rPr>
              <a:t>.</a:t>
            </a:r>
            <a:r>
              <a:rPr lang="fr-FR" i="1" dirty="0">
                <a:solidFill>
                  <a:srgbClr val="099F9F"/>
                </a:solidFill>
                <a:latin typeface="Arial Narrow" pitchFamily="34" charset="0"/>
                <a:ea typeface="Times New Roman" pitchFamily="18" charset="0"/>
                <a:cs typeface="ArialNarrow"/>
              </a:rPr>
              <a:t> </a:t>
            </a:r>
            <a:endParaRPr lang="fr-FR" sz="1400" dirty="0">
              <a:solidFill>
                <a:srgbClr val="099F9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Espace réservé de la date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611560" y="836712"/>
            <a:ext cx="2484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cap="smal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II.1.- CONVENTION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2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25/03/2013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755650" y="1557338"/>
            <a:ext cx="720725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11188" y="3068638"/>
            <a:ext cx="2736850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92D050"/>
                </a:solidFill>
                <a:latin typeface="Arial Narrow" pitchFamily="34" charset="0"/>
              </a:rPr>
              <a:t>LE PRÉFIXE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325" y="3068638"/>
            <a:ext cx="2663825" cy="1008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0070C0"/>
                </a:solidFill>
                <a:latin typeface="Arial Narrow" pitchFamily="34" charset="0"/>
              </a:rPr>
              <a:t>LE SUFFIXE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475" y="3068638"/>
            <a:ext cx="2665413" cy="100806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1"/>
                </a:solidFill>
                <a:latin typeface="Arial Narrow" pitchFamily="34" charset="0"/>
              </a:rPr>
              <a:t>LE RADICAL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i="1" dirty="0">
                <a:solidFill>
                  <a:schemeClr val="accent1"/>
                </a:solidFill>
                <a:latin typeface="Arial Narrow" pitchFamily="34" charset="0"/>
              </a:rPr>
              <a:t>(ou racine) 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611188" y="4221163"/>
            <a:ext cx="2736850" cy="15113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Du latin </a:t>
            </a:r>
            <a:r>
              <a:rPr lang="fr-FR" sz="1600" b="1" i="1" dirty="0" err="1">
                <a:solidFill>
                  <a:schemeClr val="tx1"/>
                </a:solidFill>
                <a:latin typeface="Arial Narrow" pitchFamily="34" charset="0"/>
              </a:rPr>
              <a:t>prae</a:t>
            </a:r>
            <a:r>
              <a:rPr lang="fr-FR" sz="1600" b="1" i="1" dirty="0">
                <a:solidFill>
                  <a:schemeClr val="tx1"/>
                </a:solidFill>
                <a:latin typeface="Arial Narrow" pitchFamily="34" charset="0"/>
              </a:rPr>
              <a:t>-</a:t>
            </a:r>
            <a:r>
              <a:rPr lang="fr-FR" sz="1600" b="1" i="1" dirty="0" err="1">
                <a:solidFill>
                  <a:schemeClr val="tx1"/>
                </a:solidFill>
                <a:latin typeface="Arial Narrow" pitchFamily="34" charset="0"/>
              </a:rPr>
              <a:t>fixus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, mot dérivé grâce à la racine « fixe » précédée de la syllabe « pré ».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Signifie : avant, antérieur à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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Il qualifie le mot.</a:t>
            </a:r>
          </a:p>
        </p:txBody>
      </p:sp>
      <p:sp>
        <p:nvSpPr>
          <p:cNvPr id="9" name="Carré corné 8"/>
          <p:cNvSpPr/>
          <p:nvPr/>
        </p:nvSpPr>
        <p:spPr>
          <a:xfrm>
            <a:off x="3419475" y="4221163"/>
            <a:ext cx="2665413" cy="15113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Base du mot. Partie centrale du mot ou partie fixe.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C’est le signifiant qui renseigne sur son sens, le sujet, le thème du mot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6156325" y="4221163"/>
            <a:ext cx="2663825" cy="15113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enfin le </a:t>
            </a:r>
            <a:r>
              <a:rPr lang="fr-FR" sz="1600" b="1" i="1" dirty="0">
                <a:solidFill>
                  <a:schemeClr val="tx1"/>
                </a:solidFill>
                <a:latin typeface="Arial Narrow" pitchFamily="34" charset="0"/>
              </a:rPr>
              <a:t>suffixe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du latin </a:t>
            </a:r>
            <a:r>
              <a:rPr lang="fr-FR" sz="1600" b="1" i="1" dirty="0" err="1">
                <a:solidFill>
                  <a:schemeClr val="tx1"/>
                </a:solidFill>
                <a:latin typeface="Arial Narrow" pitchFamily="34" charset="0"/>
              </a:rPr>
              <a:t>suf</a:t>
            </a:r>
            <a:r>
              <a:rPr lang="fr-FR" sz="1600" b="1" i="1" dirty="0">
                <a:solidFill>
                  <a:schemeClr val="tx1"/>
                </a:solidFill>
                <a:latin typeface="Arial Narrow" pitchFamily="34" charset="0"/>
              </a:rPr>
              <a:t>-</a:t>
            </a:r>
            <a:r>
              <a:rPr lang="fr-FR" sz="1600" b="1" i="1" dirty="0" err="1">
                <a:solidFill>
                  <a:schemeClr val="tx1"/>
                </a:solidFill>
                <a:latin typeface="Arial Narrow" pitchFamily="34" charset="0"/>
              </a:rPr>
              <a:t>fixus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« fixé après »</a:t>
            </a:r>
            <a:r>
              <a:rPr lang="fr-FR" sz="1600" b="1" i="1" dirty="0">
                <a:solidFill>
                  <a:schemeClr val="tx1"/>
                </a:solidFill>
                <a:latin typeface="Arial Narrow" pitchFamily="34" charset="0"/>
              </a:rPr>
              <a:t>.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 </a:t>
            </a:r>
            <a:r>
              <a:rPr lang="fr-FR" sz="1600" b="1" dirty="0">
                <a:solidFill>
                  <a:schemeClr val="tx1"/>
                </a:solidFill>
                <a:latin typeface="Arial Narrow" pitchFamily="34" charset="0"/>
              </a:rPr>
              <a:t>Il représente la fonction, l’état, l’action, le lieu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611188" y="2565400"/>
            <a:ext cx="2736850" cy="360363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Arial Narrow" pitchFamily="34" charset="0"/>
              </a:rPr>
              <a:t>Code couleur </a:t>
            </a: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VERT 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419475" y="2565400"/>
            <a:ext cx="2665413" cy="360363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Arial Narrow" pitchFamily="34" charset="0"/>
              </a:rPr>
              <a:t>Code couleur </a:t>
            </a: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ORANGE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6156325" y="2565400"/>
            <a:ext cx="2663825" cy="36036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Arial Narrow" pitchFamily="34" charset="0"/>
              </a:rPr>
              <a:t>Code couleur </a:t>
            </a:r>
            <a:r>
              <a:rPr lang="fr-FR" sz="2000" b="1" dirty="0">
                <a:solidFill>
                  <a:schemeClr val="bg1"/>
                </a:solidFill>
                <a:latin typeface="Arial Narrow" pitchFamily="34" charset="0"/>
              </a:rPr>
              <a:t>BLEU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63688" y="1550070"/>
            <a:ext cx="5832648" cy="510778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1" dirty="0">
                <a:ln w="1905"/>
                <a:solidFill>
                  <a:schemeClr val="bg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Pour plus de clarté, utilisons un </a:t>
            </a:r>
            <a:r>
              <a:rPr lang="fr-FR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code couleur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03350" y="620713"/>
            <a:ext cx="60483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Les 3 types d’unités de sens</a:t>
            </a:r>
          </a:p>
        </p:txBody>
      </p:sp>
      <p:sp>
        <p:nvSpPr>
          <p:cNvPr id="18" name="Flèche angle droit à deux pointes 17"/>
          <p:cNvSpPr/>
          <p:nvPr/>
        </p:nvSpPr>
        <p:spPr>
          <a:xfrm>
            <a:off x="5508625" y="5732463"/>
            <a:ext cx="2159000" cy="792162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Flèche angle droit à deux pointes 19"/>
          <p:cNvSpPr/>
          <p:nvPr/>
        </p:nvSpPr>
        <p:spPr>
          <a:xfrm rot="5400000">
            <a:off x="2159794" y="5049044"/>
            <a:ext cx="792162" cy="2159000"/>
          </a:xfrm>
          <a:prstGeom prst="leftUpArrow">
            <a:avLst>
              <a:gd name="adj1" fmla="val 25000"/>
              <a:gd name="adj2" fmla="val 32392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851275" y="6092825"/>
            <a:ext cx="1584325" cy="400050"/>
          </a:xfrm>
          <a:prstGeom prst="rect">
            <a:avLst/>
          </a:prstGeom>
          <a:solidFill>
            <a:srgbClr val="FFFF66"/>
          </a:solidFill>
          <a:ln w="1905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LES AFFIXES</a:t>
            </a:r>
          </a:p>
        </p:txBody>
      </p:sp>
      <p:sp>
        <p:nvSpPr>
          <p:cNvPr id="22" name="Espace réservé du pied de page 20"/>
          <p:cNvSpPr>
            <a:spLocks noGrp="1"/>
          </p:cNvSpPr>
          <p:nvPr>
            <p:ph type="ftr" sz="quarter" idx="10"/>
          </p:nvPr>
        </p:nvSpPr>
        <p:spPr>
          <a:xfrm>
            <a:off x="7596188" y="0"/>
            <a:ext cx="1547812" cy="288925"/>
          </a:xfrm>
        </p:spPr>
        <p:txBody>
          <a:bodyPr/>
          <a:lstStyle/>
          <a:p>
            <a:pPr>
              <a:defRPr/>
            </a:pPr>
            <a:r>
              <a:rPr lang="fr-FR" dirty="0"/>
              <a:t>Formation SAMS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"/>
            <a:ext cx="405045" cy="405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9|6.3|2.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11126</TotalTime>
  <Words>1789</Words>
  <Application>Microsoft Office PowerPoint</Application>
  <PresentationFormat>Affichage à l'écran (4:3)</PresentationFormat>
  <Paragraphs>536</Paragraphs>
  <Slides>30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ArialNarrow</vt:lpstr>
      <vt:lpstr>Calibri</vt:lpstr>
      <vt:lpstr>Franklin Gothic Book</vt:lpstr>
      <vt:lpstr>Franklin Gothic Medium</vt:lpstr>
      <vt:lpstr>Times New Roman</vt:lpstr>
      <vt:lpstr>Wingdings</vt:lpstr>
      <vt:lpstr>Wingdings 2</vt:lpstr>
      <vt:lpstr>1_Promenade</vt:lpstr>
      <vt:lpstr>   La formation  SAMS   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formation  SAMS</dc:title>
  <dc:creator>marie</dc:creator>
  <cp:lastModifiedBy>Rougny Nadege</cp:lastModifiedBy>
  <cp:revision>810</cp:revision>
  <dcterms:created xsi:type="dcterms:W3CDTF">2013-01-29T04:44:15Z</dcterms:created>
  <dcterms:modified xsi:type="dcterms:W3CDTF">2021-10-12T11:48:35Z</dcterms:modified>
</cp:coreProperties>
</file>