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54" d="100"/>
          <a:sy n="154" d="100"/>
        </p:scale>
        <p:origin x="420"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982739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266104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6729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1846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2330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3764083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3528621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32941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83399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FA8F73-77E3-4C7C-97A0-410D97DCC9EF}" type="datetimeFigureOut">
              <a:rPr lang="fr-FR" smtClean="0"/>
              <a:t>30/07/2024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373755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FA8F73-77E3-4C7C-97A0-410D97DCC9EF}" type="datetimeFigureOut">
              <a:rPr lang="fr-FR" smtClean="0"/>
              <a:t>30/07/2024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317070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FA8F73-77E3-4C7C-97A0-410D97DCC9EF}" type="datetimeFigureOut">
              <a:rPr lang="fr-FR" smtClean="0"/>
              <a:t>30/07/2024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410954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FA8F73-77E3-4C7C-97A0-410D97DCC9EF}" type="datetimeFigureOut">
              <a:rPr lang="fr-FR" smtClean="0"/>
              <a:t>30/07/2024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400912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A8F73-77E3-4C7C-97A0-410D97DCC9EF}" type="datetimeFigureOut">
              <a:rPr lang="fr-FR" smtClean="0"/>
              <a:t>30/07/2024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91353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FA8F73-77E3-4C7C-97A0-410D97DCC9EF}" type="datetimeFigureOut">
              <a:rPr lang="fr-FR" smtClean="0"/>
              <a:t>30/07/2024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175191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FA8F73-77E3-4C7C-97A0-410D97DCC9EF}" type="datetimeFigureOut">
              <a:rPr lang="fr-FR" smtClean="0"/>
              <a:t>30/07/2024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065B9C2-D942-4600-907F-3EF53FFA8440}" type="slidenum">
              <a:rPr lang="fr-FR" smtClean="0"/>
              <a:t>‹N°›</a:t>
            </a:fld>
            <a:endParaRPr lang="fr-FR"/>
          </a:p>
        </p:txBody>
      </p:sp>
    </p:spTree>
    <p:extLst>
      <p:ext uri="{BB962C8B-B14F-4D97-AF65-F5344CB8AC3E}">
        <p14:creationId xmlns:p14="http://schemas.microsoft.com/office/powerpoint/2010/main" val="427348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FA8F73-77E3-4C7C-97A0-410D97DCC9EF}" type="datetimeFigureOut">
              <a:rPr lang="fr-FR" smtClean="0"/>
              <a:t>30/07/2024</a:t>
            </a:fld>
            <a:endParaRPr lang="fr-F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065B9C2-D942-4600-907F-3EF53FFA8440}" type="slidenum">
              <a:rPr lang="fr-FR" smtClean="0"/>
              <a:t>‹N°›</a:t>
            </a:fld>
            <a:endParaRPr lang="fr-FR"/>
          </a:p>
        </p:txBody>
      </p:sp>
    </p:spTree>
    <p:extLst>
      <p:ext uri="{BB962C8B-B14F-4D97-AF65-F5344CB8AC3E}">
        <p14:creationId xmlns:p14="http://schemas.microsoft.com/office/powerpoint/2010/main" val="178628787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latin typeface="Book Antiqua" panose="02040602050305030304" pitchFamily="18" charset="0"/>
              </a:rPr>
              <a:t>Le conseil de la vie sociale</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00424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latin typeface="Book Antiqua" panose="02040602050305030304" pitchFamily="18" charset="0"/>
              </a:rPr>
              <a:t>DEFINITION</a:t>
            </a:r>
          </a:p>
        </p:txBody>
      </p:sp>
      <p:sp>
        <p:nvSpPr>
          <p:cNvPr id="3" name="Espace réservé du contenu 2"/>
          <p:cNvSpPr>
            <a:spLocks noGrp="1"/>
          </p:cNvSpPr>
          <p:nvPr>
            <p:ph idx="1"/>
          </p:nvPr>
        </p:nvSpPr>
        <p:spPr>
          <a:xfrm>
            <a:off x="685019" y="2011680"/>
            <a:ext cx="7772400" cy="4665846"/>
          </a:xfrm>
        </p:spPr>
        <p:txBody>
          <a:bodyPr>
            <a:normAutofit/>
          </a:bodyPr>
          <a:lstStyle/>
          <a:p>
            <a:pPr algn="just"/>
            <a:r>
              <a:rPr lang="fr-FR" b="1" dirty="0">
                <a:latin typeface="Book Antiqua" panose="02040602050305030304" pitchFamily="18" charset="0"/>
              </a:rPr>
              <a:t>Le conseil de vie sociale est une instance élue par les résidents et les familles d’un établissement médico-social, comme les résidences autonomie et les EHPAD (établissements d’hébergement pour personnes âgées dépendantes). </a:t>
            </a:r>
          </a:p>
          <a:p>
            <a:pPr algn="just"/>
            <a:r>
              <a:rPr lang="fr-FR" b="1" dirty="0">
                <a:latin typeface="Book Antiqua" panose="02040602050305030304" pitchFamily="18" charset="0"/>
              </a:rPr>
              <a:t>Composé de représentants des résidents, des familles et du personnel de l’établissement, le conseil de la vie sociale donne son avis et fait des propositions sur toutes les questions liées au fonctionnement de l’établissement : qualité des prestations, amélioration du cadre de vie… Son rôle est consultatif.</a:t>
            </a:r>
          </a:p>
          <a:p>
            <a:pPr algn="just"/>
            <a:r>
              <a:rPr lang="fr-FR" dirty="0">
                <a:latin typeface="Book Antiqua" panose="02040602050305030304" pitchFamily="18" charset="0"/>
              </a:rPr>
              <a:t>Le conseil de la vie sociale a été créé par la loi du 2 janvier 2002 rénovant l’action sociale et médico-sociale afin de renforcer les droits des résidents hébergés dans des établissements médico-sociaux : foyers pour personnes handicapées, EHPAD…</a:t>
            </a:r>
          </a:p>
          <a:p>
            <a:pPr algn="just"/>
            <a:r>
              <a:rPr lang="fr-FR" dirty="0">
                <a:latin typeface="Book Antiqua" panose="02040602050305030304" pitchFamily="18" charset="0"/>
              </a:rPr>
              <a:t>Le conseil de la vie sociale favorise l’expression et la participation des résidents et de leurs familles à la vie de la structure.</a:t>
            </a:r>
          </a:p>
        </p:txBody>
      </p:sp>
    </p:spTree>
    <p:extLst>
      <p:ext uri="{BB962C8B-B14F-4D97-AF65-F5344CB8AC3E}">
        <p14:creationId xmlns:p14="http://schemas.microsoft.com/office/powerpoint/2010/main" val="196138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65731" y="476601"/>
            <a:ext cx="6529983" cy="1031634"/>
          </a:xfrm>
        </p:spPr>
        <p:txBody>
          <a:bodyPr>
            <a:normAutofit fontScale="90000"/>
          </a:bodyPr>
          <a:lstStyle/>
          <a:p>
            <a:pPr algn="ctr"/>
            <a:r>
              <a:rPr lang="fr-FR" sz="3200" dirty="0">
                <a:latin typeface="Book Antiqua" panose="02040602050305030304" pitchFamily="18" charset="0"/>
              </a:rPr>
              <a:t>Une instance élue présidée par un représentant des résidents ou des familles</a:t>
            </a:r>
          </a:p>
        </p:txBody>
      </p:sp>
      <p:sp>
        <p:nvSpPr>
          <p:cNvPr id="3" name="Espace réservé du contenu 2"/>
          <p:cNvSpPr>
            <a:spLocks noGrp="1"/>
          </p:cNvSpPr>
          <p:nvPr>
            <p:ph idx="1"/>
          </p:nvPr>
        </p:nvSpPr>
        <p:spPr>
          <a:xfrm>
            <a:off x="108284" y="2011680"/>
            <a:ext cx="8891337" cy="4206240"/>
          </a:xfrm>
        </p:spPr>
        <p:txBody>
          <a:bodyPr>
            <a:normAutofit fontScale="77500" lnSpcReduction="20000"/>
          </a:bodyPr>
          <a:lstStyle/>
          <a:p>
            <a:pPr marL="0" indent="0" algn="just">
              <a:buNone/>
            </a:pPr>
            <a:r>
              <a:rPr lang="fr-FR" dirty="0">
                <a:latin typeface="Book Antiqua" panose="02040602050305030304" pitchFamily="18" charset="0"/>
              </a:rPr>
              <a:t>C’est une instance élue qui représente l’ensemble des personnes vivant, travaillant ou participant à la vie d’un établissement médico-social comme par exemple les résidences autonomie ou les EHPAD  (établissement d’hébergement pour personnes âgées dépendantes)…</a:t>
            </a:r>
          </a:p>
          <a:p>
            <a:pPr marL="0" indent="0" algn="just">
              <a:buNone/>
            </a:pPr>
            <a:r>
              <a:rPr lang="fr-FR" dirty="0">
                <a:latin typeface="Book Antiqua" panose="02040602050305030304" pitchFamily="18" charset="0"/>
              </a:rPr>
              <a:t>Les personnes suivantes y siègent :</a:t>
            </a:r>
          </a:p>
          <a:p>
            <a:pPr algn="just">
              <a:buFont typeface="Wingdings" panose="05000000000000000000" pitchFamily="2" charset="2"/>
              <a:buChar char="Ø"/>
            </a:pPr>
            <a:r>
              <a:rPr lang="fr-FR" dirty="0">
                <a:latin typeface="Book Antiqua" panose="02040602050305030304" pitchFamily="18" charset="0"/>
              </a:rPr>
              <a:t>des représentants des résidents, des représentants des familles, ou, s’il y a lieu des représentants légaux, des représentants du personnel, un représentant de l’organisme gestionnaire. Par exemple, si l’établissement est public, un membre du conseil municipal siège au conseil de la vie sociale.  </a:t>
            </a:r>
          </a:p>
          <a:p>
            <a:pPr algn="just">
              <a:buFont typeface="Wingdings" panose="05000000000000000000" pitchFamily="2" charset="2"/>
              <a:buChar char="Ø"/>
            </a:pPr>
            <a:r>
              <a:rPr lang="fr-FR" dirty="0">
                <a:latin typeface="Book Antiqua" panose="02040602050305030304" pitchFamily="18" charset="0"/>
              </a:rPr>
              <a:t>Les représentants des résidents et des familles sont élus pour une durée de trois ans maximum par tous les résidents et leurs familles dans le cadre d’élections organisées par l’établissement.</a:t>
            </a:r>
          </a:p>
          <a:p>
            <a:pPr algn="just">
              <a:buFont typeface="Wingdings" panose="05000000000000000000" pitchFamily="2" charset="2"/>
              <a:buChar char="Ø"/>
            </a:pPr>
            <a:r>
              <a:rPr lang="fr-FR" dirty="0">
                <a:latin typeface="Book Antiqua" panose="02040602050305030304" pitchFamily="18" charset="0"/>
              </a:rPr>
              <a:t>Les représentants du personnel sont élus par les salariés.</a:t>
            </a:r>
          </a:p>
          <a:p>
            <a:pPr algn="just">
              <a:buFont typeface="Wingdings" panose="05000000000000000000" pitchFamily="2" charset="2"/>
              <a:buChar char="Ø"/>
            </a:pPr>
            <a:r>
              <a:rPr lang="fr-FR" dirty="0">
                <a:latin typeface="Book Antiqua" panose="02040602050305030304" pitchFamily="18" charset="0"/>
              </a:rPr>
              <a:t>Les personnes élues désignent ensuite, par vote à bulletin secret, un président qui doit obligatoirement être un résident ou un représentant des familles.</a:t>
            </a:r>
          </a:p>
          <a:p>
            <a:pPr algn="just">
              <a:buFont typeface="Wingdings" panose="05000000000000000000" pitchFamily="2" charset="2"/>
              <a:buChar char="Ø"/>
            </a:pPr>
            <a:r>
              <a:rPr lang="fr-FR" dirty="0">
                <a:latin typeface="Book Antiqua" panose="02040602050305030304" pitchFamily="18" charset="0"/>
              </a:rPr>
              <a:t>Le directeur de l’établissement ou son représentant participe aux réunions avec voix consultative.</a:t>
            </a:r>
          </a:p>
          <a:p>
            <a:pPr marL="0" indent="0" algn="just">
              <a:buNone/>
            </a:pPr>
            <a:r>
              <a:rPr lang="fr-FR" dirty="0">
                <a:latin typeface="Book Antiqua" panose="02040602050305030304" pitchFamily="18" charset="0"/>
              </a:rPr>
              <a:t>Le conseil de la vie sociale peut inviter qui il souhaite à participer à une de ses réunions, à titre consultatif, en fonction de l’ordre du jour.</a:t>
            </a:r>
          </a:p>
          <a:p>
            <a:pPr marL="0" indent="0" algn="just">
              <a:buNone/>
            </a:pPr>
            <a:r>
              <a:rPr lang="fr-FR" dirty="0">
                <a:latin typeface="Book Antiqua" panose="02040602050305030304" pitchFamily="18" charset="0"/>
              </a:rPr>
              <a:t>Les représentants des résidents et des familles élus au conseil de la vie sociale interviennent bénévolement.</a:t>
            </a:r>
          </a:p>
        </p:txBody>
      </p:sp>
    </p:spTree>
    <p:extLst>
      <p:ext uri="{BB962C8B-B14F-4D97-AF65-F5344CB8AC3E}">
        <p14:creationId xmlns:p14="http://schemas.microsoft.com/office/powerpoint/2010/main" val="152095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880" y="217291"/>
            <a:ext cx="6571343" cy="1049235"/>
          </a:xfrm>
        </p:spPr>
        <p:txBody>
          <a:bodyPr>
            <a:normAutofit fontScale="90000"/>
          </a:bodyPr>
          <a:lstStyle/>
          <a:p>
            <a:r>
              <a:rPr lang="fr-FR" sz="3200" dirty="0">
                <a:latin typeface="Book Antiqua" panose="02040602050305030304" pitchFamily="18" charset="0"/>
              </a:rPr>
              <a:t>Rôle du conseil de la vie sociale : améliorer le quotidien dans l’établissement</a:t>
            </a:r>
          </a:p>
        </p:txBody>
      </p:sp>
      <p:sp>
        <p:nvSpPr>
          <p:cNvPr id="3" name="Espace réservé du contenu 2"/>
          <p:cNvSpPr>
            <a:spLocks noGrp="1"/>
          </p:cNvSpPr>
          <p:nvPr>
            <p:ph idx="1"/>
          </p:nvPr>
        </p:nvSpPr>
        <p:spPr>
          <a:xfrm>
            <a:off x="685019" y="2011679"/>
            <a:ext cx="7772400" cy="4713973"/>
          </a:xfrm>
        </p:spPr>
        <p:txBody>
          <a:bodyPr>
            <a:normAutofit fontScale="85000" lnSpcReduction="20000"/>
          </a:bodyPr>
          <a:lstStyle/>
          <a:p>
            <a:pPr marL="0" indent="0" algn="just">
              <a:buNone/>
            </a:pPr>
            <a:r>
              <a:rPr lang="fr-FR" dirty="0">
                <a:latin typeface="Book Antiqua" panose="02040602050305030304" pitchFamily="18" charset="0"/>
              </a:rPr>
              <a:t>Le conseil de la vie sociale donne son avis sur tout ce qui concerne la vie de l’établissement. Il peut </a:t>
            </a:r>
            <a:r>
              <a:rPr lang="fr-FR" b="1" dirty="0">
                <a:latin typeface="Book Antiqua" panose="02040602050305030304" pitchFamily="18" charset="0"/>
              </a:rPr>
              <a:t>faire des propositions dans le but d’améliorer le quotidien des résidents</a:t>
            </a:r>
            <a:r>
              <a:rPr lang="fr-FR" dirty="0">
                <a:latin typeface="Book Antiqua" panose="02040602050305030304" pitchFamily="18" charset="0"/>
              </a:rPr>
              <a:t>. </a:t>
            </a:r>
          </a:p>
          <a:p>
            <a:pPr marL="0" indent="0" algn="just">
              <a:buNone/>
            </a:pPr>
            <a:r>
              <a:rPr lang="fr-FR" dirty="0">
                <a:latin typeface="Book Antiqua" panose="02040602050305030304" pitchFamily="18" charset="0"/>
              </a:rPr>
              <a:t>Il se réunit au moins 3 fois par an.</a:t>
            </a:r>
          </a:p>
          <a:p>
            <a:pPr marL="541338" indent="-182563" algn="just">
              <a:buFont typeface="Courier New" panose="02070309020205020404" pitchFamily="49" charset="0"/>
              <a:buChar char="o"/>
            </a:pPr>
            <a:r>
              <a:rPr lang="fr-FR" dirty="0">
                <a:latin typeface="Book Antiqua" panose="02040602050305030304" pitchFamily="18" charset="0"/>
              </a:rPr>
              <a:t>Le conseil de la vie sociale peut donner son avis et fait des propositions sur :</a:t>
            </a:r>
          </a:p>
          <a:p>
            <a:pPr marL="541338" indent="-182563" algn="just">
              <a:buFont typeface="Courier New" panose="02070309020205020404" pitchFamily="49" charset="0"/>
              <a:buChar char="o"/>
            </a:pPr>
            <a:r>
              <a:rPr lang="fr-FR" dirty="0">
                <a:latin typeface="Book Antiqua" panose="02040602050305030304" pitchFamily="18" charset="0"/>
              </a:rPr>
              <a:t>les projets de travaux, </a:t>
            </a:r>
          </a:p>
          <a:p>
            <a:pPr marL="541338" indent="-182563" algn="just">
              <a:buFont typeface="Courier New" panose="02070309020205020404" pitchFamily="49" charset="0"/>
              <a:buChar char="o"/>
            </a:pPr>
            <a:r>
              <a:rPr lang="fr-FR" dirty="0">
                <a:latin typeface="Book Antiqua" panose="02040602050305030304" pitchFamily="18" charset="0"/>
              </a:rPr>
              <a:t>l’affectation des locaux collectifs, </a:t>
            </a:r>
          </a:p>
          <a:p>
            <a:pPr marL="541338" indent="-182563" algn="just">
              <a:buFont typeface="Courier New" panose="02070309020205020404" pitchFamily="49" charset="0"/>
              <a:buChar char="o"/>
            </a:pPr>
            <a:r>
              <a:rPr lang="fr-FR" dirty="0">
                <a:latin typeface="Book Antiqua" panose="02040602050305030304" pitchFamily="18" charset="0"/>
              </a:rPr>
              <a:t>l’entretien des locaux, </a:t>
            </a:r>
          </a:p>
          <a:p>
            <a:pPr marL="541338" indent="-182563" algn="just">
              <a:buFont typeface="Courier New" panose="02070309020205020404" pitchFamily="49" charset="0"/>
              <a:buChar char="o"/>
            </a:pPr>
            <a:r>
              <a:rPr lang="fr-FR" dirty="0">
                <a:latin typeface="Book Antiqua" panose="02040602050305030304" pitchFamily="18" charset="0"/>
              </a:rPr>
              <a:t>la mise en place de nouveaux services, </a:t>
            </a:r>
          </a:p>
          <a:p>
            <a:pPr marL="541338" indent="-182563" algn="just">
              <a:buFont typeface="Courier New" panose="02070309020205020404" pitchFamily="49" charset="0"/>
              <a:buChar char="o"/>
            </a:pPr>
            <a:r>
              <a:rPr lang="fr-FR" dirty="0">
                <a:latin typeface="Book Antiqua" panose="02040602050305030304" pitchFamily="18" charset="0"/>
              </a:rPr>
              <a:t>les modifications de la prise en charge ayant un impact sur les résidents, </a:t>
            </a:r>
          </a:p>
          <a:p>
            <a:pPr marL="541338" indent="-182563" algn="just">
              <a:buFont typeface="Courier New" panose="02070309020205020404" pitchFamily="49" charset="0"/>
              <a:buChar char="o"/>
            </a:pPr>
            <a:r>
              <a:rPr lang="fr-FR" dirty="0">
                <a:latin typeface="Book Antiqua" panose="02040602050305030304" pitchFamily="18" charset="0"/>
              </a:rPr>
              <a:t>le programme des animations, l’organisation intérieure et la vie quotidienne… </a:t>
            </a:r>
          </a:p>
          <a:p>
            <a:pPr marL="541338" indent="-182563" algn="just">
              <a:buFont typeface="Courier New" panose="02070309020205020404" pitchFamily="49" charset="0"/>
              <a:buChar char="o"/>
            </a:pPr>
            <a:r>
              <a:rPr lang="fr-FR" dirty="0">
                <a:latin typeface="Book Antiqua" panose="02040602050305030304" pitchFamily="18" charset="0"/>
              </a:rPr>
              <a:t>les mesures prises pour favoriser les relations entre les participants.</a:t>
            </a:r>
          </a:p>
          <a:p>
            <a:pPr marL="0" indent="0" algn="just">
              <a:buNone/>
            </a:pPr>
            <a:r>
              <a:rPr lang="fr-FR" dirty="0">
                <a:latin typeface="Book Antiqua" panose="02040602050305030304" pitchFamily="18" charset="0"/>
              </a:rPr>
              <a:t>Les représentants des résidents et des familles élus au conseil de la vie sociale sont les </a:t>
            </a:r>
            <a:r>
              <a:rPr lang="fr-FR" b="1" dirty="0">
                <a:latin typeface="Book Antiqua" panose="02040602050305030304" pitchFamily="18" charset="0"/>
              </a:rPr>
              <a:t>interlocuteurs privilégiés des résidents et familles </a:t>
            </a:r>
            <a:r>
              <a:rPr lang="fr-FR" dirty="0">
                <a:latin typeface="Book Antiqua" panose="02040602050305030304" pitchFamily="18" charset="0"/>
              </a:rPr>
              <a:t>qui n’y siègent pas. Ils apportent des informations et des conseils aux résidents et à leurs familles. </a:t>
            </a:r>
          </a:p>
          <a:p>
            <a:pPr marL="0" indent="0" algn="just">
              <a:buNone/>
            </a:pPr>
            <a:r>
              <a:rPr lang="fr-FR" dirty="0">
                <a:latin typeface="Book Antiqua" panose="02040602050305030304" pitchFamily="18" charset="0"/>
              </a:rPr>
              <a:t>Avant la tenue d’un conseil, ils peuvent passer les voir et recueillir leurs remarques pour en faire part lors de la réunion.</a:t>
            </a:r>
          </a:p>
        </p:txBody>
      </p:sp>
    </p:spTree>
    <p:extLst>
      <p:ext uri="{BB962C8B-B14F-4D97-AF65-F5344CB8AC3E}">
        <p14:creationId xmlns:p14="http://schemas.microsoft.com/office/powerpoint/2010/main" val="246772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latin typeface="Book Antiqua" panose="02040602050305030304" pitchFamily="18" charset="0"/>
              </a:rPr>
              <a:t>Rôle consultatif du conseil de la vie sociale</a:t>
            </a:r>
          </a:p>
        </p:txBody>
      </p:sp>
      <p:sp>
        <p:nvSpPr>
          <p:cNvPr id="3" name="Espace réservé du contenu 2"/>
          <p:cNvSpPr>
            <a:spLocks noGrp="1"/>
          </p:cNvSpPr>
          <p:nvPr>
            <p:ph idx="1"/>
          </p:nvPr>
        </p:nvSpPr>
        <p:spPr/>
        <p:txBody>
          <a:bodyPr>
            <a:normAutofit fontScale="92500" lnSpcReduction="10000"/>
          </a:bodyPr>
          <a:lstStyle/>
          <a:p>
            <a:pPr marL="0" indent="0" algn="just">
              <a:buNone/>
            </a:pPr>
            <a:r>
              <a:rPr lang="fr-FR" dirty="0">
                <a:latin typeface="Book Antiqua" panose="02040602050305030304" pitchFamily="18" charset="0"/>
              </a:rPr>
              <a:t>Le conseil de la vie sociale doit obligatoirement être consulté sur des documents importants, dans le cadre de leur élaboration ou de leur révision : le règlement de fonctionnement de l’établissement et le projet d’établissement.</a:t>
            </a:r>
          </a:p>
          <a:p>
            <a:pPr marL="0" indent="0" algn="just">
              <a:buNone/>
            </a:pPr>
            <a:endParaRPr lang="fr-FR" dirty="0">
              <a:latin typeface="Book Antiqua" panose="02040602050305030304" pitchFamily="18" charset="0"/>
            </a:endParaRPr>
          </a:p>
          <a:p>
            <a:pPr marL="0" indent="0" algn="just">
              <a:buNone/>
            </a:pPr>
            <a:r>
              <a:rPr lang="fr-FR" dirty="0">
                <a:latin typeface="Book Antiqua" panose="02040602050305030304" pitchFamily="18" charset="0"/>
              </a:rPr>
              <a:t>Le rôle du conseil de la vie sociale est uniquement consultatif. La direction de l’établissement doit tenir compte des avis du conseil de la vie sociale mais elle reste responsable des décisions relatives à la gestion de la structure.</a:t>
            </a:r>
          </a:p>
          <a:p>
            <a:pPr marL="0" indent="0" algn="just">
              <a:buNone/>
            </a:pPr>
            <a:endParaRPr lang="fr-FR" dirty="0">
              <a:latin typeface="Book Antiqua" panose="02040602050305030304" pitchFamily="18" charset="0"/>
            </a:endParaRPr>
          </a:p>
          <a:p>
            <a:pPr marL="0" indent="0" algn="just">
              <a:buNone/>
            </a:pPr>
            <a:r>
              <a:rPr lang="fr-FR" dirty="0">
                <a:latin typeface="Book Antiqua" panose="02040602050305030304" pitchFamily="18" charset="0"/>
              </a:rPr>
              <a:t>Pour en savoir plus sur ce que fait le conseil de la vie sociale, vous pouvez lire le témoignage du président du conseil de la vie sociale d’un EHPAD.</a:t>
            </a:r>
          </a:p>
        </p:txBody>
      </p:sp>
    </p:spTree>
    <p:extLst>
      <p:ext uri="{BB962C8B-B14F-4D97-AF65-F5344CB8AC3E}">
        <p14:creationId xmlns:p14="http://schemas.microsoft.com/office/powerpoint/2010/main" val="2835047071"/>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706</Words>
  <Application>Microsoft Office PowerPoint</Application>
  <PresentationFormat>Affichage à l'écran (4:3)</PresentationFormat>
  <Paragraphs>35</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Book Antiqua</vt:lpstr>
      <vt:lpstr>Courier New</vt:lpstr>
      <vt:lpstr>Trebuchet MS</vt:lpstr>
      <vt:lpstr>Wingdings</vt:lpstr>
      <vt:lpstr>Wingdings 3</vt:lpstr>
      <vt:lpstr>Facette</vt:lpstr>
      <vt:lpstr>Le conseil de la vie sociale</vt:lpstr>
      <vt:lpstr>DEFINITION</vt:lpstr>
      <vt:lpstr>Une instance élue présidée par un représentant des résidents ou des familles</vt:lpstr>
      <vt:lpstr>Rôle du conseil de la vie sociale : améliorer le quotidien dans l’établissement</vt:lpstr>
      <vt:lpstr>Rôle consultatif du conseil de la vie sociale</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conseil de la vie sociale</dc:title>
  <dc:creator>Rougny Nadege</dc:creator>
  <cp:lastModifiedBy>Doudou</cp:lastModifiedBy>
  <cp:revision>6</cp:revision>
  <dcterms:created xsi:type="dcterms:W3CDTF">2018-10-07T17:04:16Z</dcterms:created>
  <dcterms:modified xsi:type="dcterms:W3CDTF">2024-07-30T13:45:10Z</dcterms:modified>
</cp:coreProperties>
</file>