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256" r:id="rId3"/>
    <p:sldId id="275" r:id="rId4"/>
    <p:sldId id="269" r:id="rId5"/>
    <p:sldId id="257" r:id="rId6"/>
    <p:sldId id="261" r:id="rId7"/>
    <p:sldId id="262" r:id="rId8"/>
    <p:sldId id="264" r:id="rId9"/>
    <p:sldId id="263" r:id="rId10"/>
    <p:sldId id="267" r:id="rId11"/>
    <p:sldId id="260" r:id="rId12"/>
    <p:sldId id="268" r:id="rId13"/>
    <p:sldId id="272" r:id="rId14"/>
    <p:sldId id="276" r:id="rId15"/>
    <p:sldId id="271" r:id="rId16"/>
    <p:sldId id="270" r:id="rId17"/>
    <p:sldId id="274" r:id="rId18"/>
    <p:sldId id="265" r:id="rId19"/>
    <p:sldId id="266" r:id="rId20"/>
    <p:sldId id="259" r:id="rId2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5" d="100"/>
          <a:sy n="95" d="100"/>
        </p:scale>
        <p:origin x="-1374" y="-27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F575D9-2208-47C3-940C-0084E0DE6ADA}" type="datetimeFigureOut">
              <a:rPr lang="fr-FR" smtClean="0"/>
              <a:pPr/>
              <a:t>28/04/2016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3405A7-5BB8-4F18-BA55-4759551F511A}" type="slidenum">
              <a:rPr lang="fr-FR" smtClean="0"/>
              <a:pPr/>
              <a:t>‹N°›</a:t>
            </a:fld>
            <a:endParaRPr lang="fr-FR"/>
          </a:p>
        </p:txBody>
      </p:sp>
    </p:spTree>
    <p:extLst>
      <p:ext uri="{BB962C8B-B14F-4D97-AF65-F5344CB8AC3E}">
        <p14:creationId xmlns:p14="http://schemas.microsoft.com/office/powerpoint/2010/main" val="2712098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45059"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5060"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8625DA6-E131-4336-AD01-CAD59C63EFDF}" type="slidenum">
              <a:rPr lang="fr-FR" smtClean="0">
                <a:latin typeface="Arial" pitchFamily="34" charset="0"/>
              </a:rPr>
              <a:pPr/>
              <a:t>1</a:t>
            </a:fld>
            <a:endParaRPr lang="fr-FR"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3405A7-5BB8-4F18-BA55-4759551F511A}" type="slidenum">
              <a:rPr lang="fr-FR" smtClean="0"/>
              <a:pPr/>
              <a:t>10</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3405A7-5BB8-4F18-BA55-4759551F511A}" type="slidenum">
              <a:rPr lang="fr-FR" smtClean="0"/>
              <a:pPr/>
              <a:t>20</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r>
              <a:rPr lang="fr-FR" smtClean="0"/>
              <a:t>25/03/2013</a:t>
            </a:r>
            <a:endParaRPr lang="fr-FR" dirty="0"/>
          </a:p>
        </p:txBody>
      </p:sp>
      <p:sp>
        <p:nvSpPr>
          <p:cNvPr id="6" name="Espace réservé du numéro de diapositive 5"/>
          <p:cNvSpPr>
            <a:spLocks noGrp="1"/>
          </p:cNvSpPr>
          <p:nvPr>
            <p:ph type="sldNum" sz="quarter" idx="12"/>
          </p:nvPr>
        </p:nvSpPr>
        <p:spPr/>
        <p:txBody>
          <a:bodyPr/>
          <a:lstStyle/>
          <a:p>
            <a:fld id="{A033AE08-B792-4596-9526-B00D5EE59388}" type="slidenum">
              <a:rPr lang="fr-FR" smtClean="0"/>
              <a:pPr/>
              <a:t>‹N°›</a:t>
            </a:fld>
            <a:endParaRPr lang="fr-FR" dirty="0"/>
          </a:p>
        </p:txBody>
      </p:sp>
      <p:sp>
        <p:nvSpPr>
          <p:cNvPr id="7" name="ZoneTexte 6"/>
          <p:cNvSpPr txBox="1">
            <a:spLocks noChangeArrowheads="1"/>
          </p:cNvSpPr>
          <p:nvPr userDrawn="1"/>
        </p:nvSpPr>
        <p:spPr bwMode="auto">
          <a:xfrm>
            <a:off x="1331640" y="6444044"/>
            <a:ext cx="6768752" cy="369332"/>
          </a:xfrm>
          <a:prstGeom prst="rect">
            <a:avLst/>
          </a:prstGeom>
          <a:noFill/>
          <a:ln w="9525">
            <a:noFill/>
            <a:miter lim="800000"/>
            <a:headEnd/>
            <a:tailEnd/>
          </a:ln>
        </p:spPr>
        <p:txBody>
          <a:bodyPr wrap="square">
            <a:spAutoFit/>
          </a:bodyPr>
          <a:lstStyle/>
          <a:p>
            <a:pPr algn="ctr">
              <a:defRPr/>
            </a:pPr>
            <a:r>
              <a:rPr lang="fr-FR" sz="900" b="0" i="1" dirty="0" smtClean="0">
                <a:solidFill>
                  <a:schemeClr val="tx2"/>
                </a:solidFill>
                <a:latin typeface="Arial Narrow" pitchFamily="34" charset="0"/>
              </a:rPr>
              <a:t>© Propriété collective de l’</a:t>
            </a:r>
            <a:r>
              <a:rPr lang="fr-FR" sz="900" b="0" i="1" dirty="0" err="1" smtClean="0">
                <a:solidFill>
                  <a:schemeClr val="tx2"/>
                </a:solidFill>
                <a:latin typeface="Arial Narrow" pitchFamily="34" charset="0"/>
              </a:rPr>
              <a:t>afpa</a:t>
            </a:r>
            <a:r>
              <a:rPr lang="fr-FR" sz="900" b="0" i="1" dirty="0" smtClean="0">
                <a:solidFill>
                  <a:schemeClr val="tx2"/>
                </a:solidFill>
                <a:latin typeface="Arial Narrow" pitchFamily="34" charset="0"/>
              </a:rPr>
              <a:t>  </a:t>
            </a:r>
          </a:p>
          <a:p>
            <a:pPr algn="ctr">
              <a:defRPr/>
            </a:pPr>
            <a:r>
              <a:rPr lang="fr-FR" sz="900" b="0" i="1" dirty="0" smtClean="0">
                <a:solidFill>
                  <a:schemeClr val="tx2"/>
                </a:solidFill>
                <a:latin typeface="Arial Narrow" pitchFamily="34" charset="0"/>
              </a:rPr>
              <a:t>réalisée avec la contribution de Marie </a:t>
            </a:r>
            <a:r>
              <a:rPr lang="fr-FR" sz="900" b="0" i="1" dirty="0" err="1" smtClean="0">
                <a:solidFill>
                  <a:schemeClr val="tx2"/>
                </a:solidFill>
                <a:latin typeface="Arial Narrow" pitchFamily="34" charset="0"/>
              </a:rPr>
              <a:t>Dequeker</a:t>
            </a:r>
            <a:r>
              <a:rPr lang="fr-FR" sz="900" b="0" i="1" dirty="0" smtClean="0">
                <a:solidFill>
                  <a:schemeClr val="tx2"/>
                </a:solidFill>
                <a:latin typeface="Arial Narrow" pitchFamily="34" charset="0"/>
              </a:rPr>
              <a:t>, </a:t>
            </a:r>
            <a:r>
              <a:rPr lang="fr-FR" sz="900" b="0" i="1" dirty="0" err="1" smtClean="0">
                <a:solidFill>
                  <a:schemeClr val="tx2"/>
                </a:solidFill>
                <a:latin typeface="Arial Narrow" pitchFamily="34" charset="0"/>
              </a:rPr>
              <a:t>afpa</a:t>
            </a:r>
            <a:r>
              <a:rPr lang="fr-FR" sz="900" b="0" i="1" dirty="0" smtClean="0">
                <a:solidFill>
                  <a:schemeClr val="tx2"/>
                </a:solidFill>
                <a:latin typeface="Arial Narrow" pitchFamily="34" charset="0"/>
              </a:rPr>
              <a:t> </a:t>
            </a:r>
            <a:r>
              <a:rPr lang="fr-FR" sz="900" b="0" i="1" dirty="0">
                <a:solidFill>
                  <a:schemeClr val="tx2"/>
                </a:solidFill>
                <a:latin typeface="Arial Narrow" pitchFamily="34" charset="0"/>
              </a:rPr>
              <a:t>Marseille St </a:t>
            </a:r>
            <a:r>
              <a:rPr lang="fr-FR" sz="900" b="0" i="1" dirty="0" smtClean="0">
                <a:solidFill>
                  <a:schemeClr val="tx2"/>
                </a:solidFill>
                <a:latin typeface="Arial Narrow" pitchFamily="34" charset="0"/>
              </a:rPr>
              <a:t>Jérôme</a:t>
            </a:r>
            <a:endParaRPr lang="fr-FR" sz="900" b="0" i="1" dirty="0">
              <a:solidFill>
                <a:schemeClr val="tx2"/>
              </a:solidFill>
              <a:latin typeface="Arial Narrow"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r>
              <a:rPr lang="fr-FR" smtClean="0"/>
              <a:t>25/03/2013</a:t>
            </a:r>
            <a:endParaRPr lang="fr-FR" dirty="0"/>
          </a:p>
        </p:txBody>
      </p:sp>
      <p:sp>
        <p:nvSpPr>
          <p:cNvPr id="6" name="Espace réservé du numéro de diapositive 5"/>
          <p:cNvSpPr>
            <a:spLocks noGrp="1"/>
          </p:cNvSpPr>
          <p:nvPr>
            <p:ph type="sldNum" sz="quarter" idx="12"/>
          </p:nvPr>
        </p:nvSpPr>
        <p:spPr/>
        <p:txBody>
          <a:bodyPr/>
          <a:lstStyle/>
          <a:p>
            <a:fld id="{A033AE08-B792-4596-9526-B00D5EE59388}" type="slidenum">
              <a:rPr lang="fr-FR" smtClean="0"/>
              <a:pPr/>
              <a:t>‹N°›</a:t>
            </a:fld>
            <a:endParaRPr lang="fr-FR"/>
          </a:p>
        </p:txBody>
      </p:sp>
      <p:sp>
        <p:nvSpPr>
          <p:cNvPr id="7" name="ZoneTexte 6"/>
          <p:cNvSpPr txBox="1">
            <a:spLocks noChangeArrowheads="1"/>
          </p:cNvSpPr>
          <p:nvPr userDrawn="1"/>
        </p:nvSpPr>
        <p:spPr bwMode="auto">
          <a:xfrm>
            <a:off x="1259632" y="6453336"/>
            <a:ext cx="6768752" cy="369332"/>
          </a:xfrm>
          <a:prstGeom prst="rect">
            <a:avLst/>
          </a:prstGeom>
          <a:noFill/>
          <a:ln w="9525">
            <a:noFill/>
            <a:miter lim="800000"/>
            <a:headEnd/>
            <a:tailEnd/>
          </a:ln>
        </p:spPr>
        <p:txBody>
          <a:bodyPr wrap="square">
            <a:spAutoFit/>
          </a:bodyPr>
          <a:lstStyle/>
          <a:p>
            <a:pPr algn="ctr">
              <a:defRPr/>
            </a:pPr>
            <a:r>
              <a:rPr lang="fr-FR" sz="900" b="0" i="1" dirty="0" smtClean="0">
                <a:solidFill>
                  <a:schemeClr val="tx2"/>
                </a:solidFill>
                <a:latin typeface="Arial Narrow" pitchFamily="34" charset="0"/>
              </a:rPr>
              <a:t>© Propriété collective de l’</a:t>
            </a:r>
            <a:r>
              <a:rPr lang="fr-FR" sz="900" b="0" i="1" dirty="0" err="1" smtClean="0">
                <a:solidFill>
                  <a:schemeClr val="tx2"/>
                </a:solidFill>
                <a:latin typeface="Arial Narrow" pitchFamily="34" charset="0"/>
              </a:rPr>
              <a:t>Afpa</a:t>
            </a:r>
            <a:r>
              <a:rPr lang="fr-FR" sz="900" b="0" i="1" dirty="0" smtClean="0">
                <a:solidFill>
                  <a:schemeClr val="tx2"/>
                </a:solidFill>
                <a:latin typeface="Arial Narrow" pitchFamily="34" charset="0"/>
              </a:rPr>
              <a:t>  </a:t>
            </a:r>
          </a:p>
          <a:p>
            <a:pPr algn="ctr">
              <a:defRPr/>
            </a:pPr>
            <a:r>
              <a:rPr lang="fr-FR" sz="900" b="0" i="1" dirty="0" smtClean="0">
                <a:solidFill>
                  <a:schemeClr val="tx2"/>
                </a:solidFill>
                <a:latin typeface="Arial Narrow" pitchFamily="34" charset="0"/>
              </a:rPr>
              <a:t>réalisée avec la contribution de Marie </a:t>
            </a:r>
            <a:r>
              <a:rPr lang="fr-FR" sz="900" b="0" i="1" dirty="0" err="1" smtClean="0">
                <a:solidFill>
                  <a:schemeClr val="tx2"/>
                </a:solidFill>
                <a:latin typeface="Arial Narrow" pitchFamily="34" charset="0"/>
              </a:rPr>
              <a:t>Dequeker</a:t>
            </a:r>
            <a:r>
              <a:rPr lang="fr-FR" sz="900" b="0" i="1" dirty="0" smtClean="0">
                <a:solidFill>
                  <a:schemeClr val="tx2"/>
                </a:solidFill>
                <a:latin typeface="Arial Narrow" pitchFamily="34" charset="0"/>
              </a:rPr>
              <a:t>, </a:t>
            </a:r>
            <a:r>
              <a:rPr lang="fr-FR" sz="900" b="0" i="1" dirty="0" err="1" smtClean="0">
                <a:solidFill>
                  <a:schemeClr val="tx2"/>
                </a:solidFill>
                <a:latin typeface="Arial Narrow" pitchFamily="34" charset="0"/>
              </a:rPr>
              <a:t>Afpa</a:t>
            </a:r>
            <a:r>
              <a:rPr lang="fr-FR" sz="900" b="0" i="1" dirty="0" smtClean="0">
                <a:solidFill>
                  <a:schemeClr val="tx2"/>
                </a:solidFill>
                <a:latin typeface="Arial Narrow" pitchFamily="34" charset="0"/>
              </a:rPr>
              <a:t> </a:t>
            </a:r>
            <a:r>
              <a:rPr lang="fr-FR" sz="900" b="0" i="1" dirty="0">
                <a:solidFill>
                  <a:schemeClr val="tx2"/>
                </a:solidFill>
                <a:latin typeface="Arial Narrow" pitchFamily="34" charset="0"/>
              </a:rPr>
              <a:t>Marseille St </a:t>
            </a:r>
            <a:r>
              <a:rPr lang="fr-FR" sz="900" b="0" i="1" dirty="0" smtClean="0">
                <a:solidFill>
                  <a:schemeClr val="tx2"/>
                </a:solidFill>
                <a:latin typeface="Arial Narrow" pitchFamily="34" charset="0"/>
              </a:rPr>
              <a:t>Jérôme</a:t>
            </a:r>
            <a:endParaRPr lang="fr-FR" sz="900" b="0" i="1" dirty="0">
              <a:solidFill>
                <a:schemeClr val="tx2"/>
              </a:solidFill>
              <a:latin typeface="Arial Narrow"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Arial Narrow"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dirty="0" smtClean="0"/>
              <a:t>Cliquez pour modifier les styles du texte du masque</a:t>
            </a:r>
          </a:p>
        </p:txBody>
      </p:sp>
      <p:sp>
        <p:nvSpPr>
          <p:cNvPr id="4" name="Espace réservé de la date 3"/>
          <p:cNvSpPr>
            <a:spLocks noGrp="1"/>
          </p:cNvSpPr>
          <p:nvPr>
            <p:ph type="dt" sz="half" idx="10"/>
          </p:nvPr>
        </p:nvSpPr>
        <p:spPr/>
        <p:txBody>
          <a:bodyPr/>
          <a:lstStyle/>
          <a:p>
            <a:r>
              <a:rPr lang="fr-FR" smtClean="0"/>
              <a:t>25/03/2013</a:t>
            </a:r>
            <a:endParaRPr lang="fr-FR" dirty="0"/>
          </a:p>
        </p:txBody>
      </p:sp>
      <p:sp>
        <p:nvSpPr>
          <p:cNvPr id="6" name="Espace réservé du numéro de diapositive 5"/>
          <p:cNvSpPr>
            <a:spLocks noGrp="1"/>
          </p:cNvSpPr>
          <p:nvPr>
            <p:ph type="sldNum" sz="quarter" idx="12"/>
          </p:nvPr>
        </p:nvSpPr>
        <p:spPr/>
        <p:txBody>
          <a:bodyPr/>
          <a:lstStyle/>
          <a:p>
            <a:fld id="{A033AE08-B792-4596-9526-B00D5EE59388}" type="slidenum">
              <a:rPr lang="fr-FR" smtClean="0"/>
              <a:pPr/>
              <a:t>‹N°›</a:t>
            </a:fld>
            <a:endParaRPr lang="fr-FR"/>
          </a:p>
        </p:txBody>
      </p:sp>
      <p:sp>
        <p:nvSpPr>
          <p:cNvPr id="7" name="ZoneTexte 4"/>
          <p:cNvSpPr txBox="1">
            <a:spLocks noChangeArrowheads="1"/>
          </p:cNvSpPr>
          <p:nvPr userDrawn="1"/>
        </p:nvSpPr>
        <p:spPr bwMode="auto">
          <a:xfrm>
            <a:off x="8028384" y="0"/>
            <a:ext cx="1115616" cy="253916"/>
          </a:xfrm>
          <a:prstGeom prst="rect">
            <a:avLst/>
          </a:prstGeom>
          <a:noFill/>
          <a:ln w="9525">
            <a:noFill/>
            <a:miter lim="800000"/>
            <a:headEnd/>
            <a:tailEnd/>
          </a:ln>
        </p:spPr>
        <p:txBody>
          <a:bodyPr wrap="square">
            <a:spAutoFit/>
          </a:bodyPr>
          <a:lstStyle/>
          <a:p>
            <a:pPr algn="r">
              <a:defRPr/>
            </a:pPr>
            <a:r>
              <a:rPr lang="fr-FR" sz="1050" b="1" i="1" dirty="0">
                <a:solidFill>
                  <a:schemeClr val="tx1">
                    <a:lumMod val="65000"/>
                    <a:lumOff val="35000"/>
                  </a:schemeClr>
                </a:solidFill>
                <a:latin typeface="Arial Narrow" pitchFamily="34" charset="0"/>
              </a:rPr>
              <a:t>Formation SAMS</a:t>
            </a:r>
          </a:p>
        </p:txBody>
      </p:sp>
      <p:sp>
        <p:nvSpPr>
          <p:cNvPr id="8" name="ZoneTexte 6"/>
          <p:cNvSpPr txBox="1">
            <a:spLocks noChangeArrowheads="1"/>
          </p:cNvSpPr>
          <p:nvPr userDrawn="1"/>
        </p:nvSpPr>
        <p:spPr bwMode="auto">
          <a:xfrm>
            <a:off x="1331640" y="6444044"/>
            <a:ext cx="6768752" cy="369332"/>
          </a:xfrm>
          <a:prstGeom prst="rect">
            <a:avLst/>
          </a:prstGeom>
          <a:noFill/>
          <a:ln w="9525">
            <a:noFill/>
            <a:miter lim="800000"/>
            <a:headEnd/>
            <a:tailEnd/>
          </a:ln>
        </p:spPr>
        <p:txBody>
          <a:bodyPr wrap="square">
            <a:spAutoFit/>
          </a:bodyPr>
          <a:lstStyle/>
          <a:p>
            <a:pPr algn="ctr">
              <a:defRPr/>
            </a:pPr>
            <a:r>
              <a:rPr lang="fr-FR" sz="900" b="0" i="1" dirty="0" smtClean="0">
                <a:solidFill>
                  <a:schemeClr val="tx2"/>
                </a:solidFill>
                <a:latin typeface="Arial Narrow" pitchFamily="34" charset="0"/>
              </a:rPr>
              <a:t>© Propriété collective de l’</a:t>
            </a:r>
            <a:r>
              <a:rPr lang="fr-FR" sz="900" b="0" i="1" dirty="0" err="1" smtClean="0">
                <a:solidFill>
                  <a:schemeClr val="tx2"/>
                </a:solidFill>
                <a:latin typeface="Arial Narrow" pitchFamily="34" charset="0"/>
              </a:rPr>
              <a:t>Afpa</a:t>
            </a:r>
            <a:r>
              <a:rPr lang="fr-FR" sz="900" b="0" i="1" dirty="0" smtClean="0">
                <a:solidFill>
                  <a:schemeClr val="tx2"/>
                </a:solidFill>
                <a:latin typeface="Arial Narrow" pitchFamily="34" charset="0"/>
              </a:rPr>
              <a:t>  </a:t>
            </a:r>
          </a:p>
          <a:p>
            <a:pPr algn="ctr">
              <a:defRPr/>
            </a:pPr>
            <a:r>
              <a:rPr lang="fr-FR" sz="900" b="0" i="1" dirty="0" smtClean="0">
                <a:solidFill>
                  <a:schemeClr val="tx2"/>
                </a:solidFill>
                <a:latin typeface="Arial Narrow" pitchFamily="34" charset="0"/>
              </a:rPr>
              <a:t>réalisée avec la contribution de Marie </a:t>
            </a:r>
            <a:r>
              <a:rPr lang="fr-FR" sz="900" b="0" i="1" dirty="0" err="1" smtClean="0">
                <a:solidFill>
                  <a:schemeClr val="tx2"/>
                </a:solidFill>
                <a:latin typeface="Arial Narrow" pitchFamily="34" charset="0"/>
              </a:rPr>
              <a:t>Dequeker</a:t>
            </a:r>
            <a:r>
              <a:rPr lang="fr-FR" sz="900" b="0" i="1" dirty="0" smtClean="0">
                <a:solidFill>
                  <a:schemeClr val="tx2"/>
                </a:solidFill>
                <a:latin typeface="Arial Narrow" pitchFamily="34" charset="0"/>
              </a:rPr>
              <a:t>, </a:t>
            </a:r>
            <a:r>
              <a:rPr lang="fr-FR" sz="900" b="0" i="1" dirty="0" err="1" smtClean="0">
                <a:solidFill>
                  <a:schemeClr val="tx2"/>
                </a:solidFill>
                <a:latin typeface="Arial Narrow" pitchFamily="34" charset="0"/>
              </a:rPr>
              <a:t>Afpa</a:t>
            </a:r>
            <a:r>
              <a:rPr lang="fr-FR" sz="900" b="0" i="1" dirty="0" smtClean="0">
                <a:solidFill>
                  <a:schemeClr val="tx2"/>
                </a:solidFill>
                <a:latin typeface="Arial Narrow" pitchFamily="34" charset="0"/>
              </a:rPr>
              <a:t> </a:t>
            </a:r>
            <a:r>
              <a:rPr lang="fr-FR" sz="900" b="0" i="1" dirty="0">
                <a:solidFill>
                  <a:schemeClr val="tx2"/>
                </a:solidFill>
                <a:latin typeface="Arial Narrow" pitchFamily="34" charset="0"/>
              </a:rPr>
              <a:t>Marseille St </a:t>
            </a:r>
            <a:r>
              <a:rPr lang="fr-FR" sz="900" b="0" i="1" dirty="0" smtClean="0">
                <a:solidFill>
                  <a:schemeClr val="tx2"/>
                </a:solidFill>
                <a:latin typeface="Arial Narrow" pitchFamily="34" charset="0"/>
              </a:rPr>
              <a:t>Jérôme</a:t>
            </a:r>
            <a:endParaRPr lang="fr-FR" sz="900" b="0" i="1" dirty="0">
              <a:solidFill>
                <a:schemeClr val="tx2"/>
              </a:solidFill>
              <a:latin typeface="Arial Narrow" pitchFamily="34"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r>
              <a:rPr lang="fr-FR" smtClean="0"/>
              <a:t>25/03/2013</a:t>
            </a:r>
            <a:endParaRPr lang="fr-FR" dirty="0"/>
          </a:p>
        </p:txBody>
      </p:sp>
      <p:sp>
        <p:nvSpPr>
          <p:cNvPr id="5" name="Espace réservé du numéro de diapositive 4"/>
          <p:cNvSpPr>
            <a:spLocks noGrp="1"/>
          </p:cNvSpPr>
          <p:nvPr>
            <p:ph type="sldNum" sz="quarter" idx="12"/>
          </p:nvPr>
        </p:nvSpPr>
        <p:spPr/>
        <p:txBody>
          <a:bodyPr/>
          <a:lstStyle/>
          <a:p>
            <a:fld id="{A033AE08-B792-4596-9526-B00D5EE59388}" type="slidenum">
              <a:rPr lang="fr-FR" smtClean="0"/>
              <a:pPr/>
              <a:t>‹N°›</a:t>
            </a:fld>
            <a:endParaRPr lang="fr-FR"/>
          </a:p>
        </p:txBody>
      </p:sp>
      <p:sp>
        <p:nvSpPr>
          <p:cNvPr id="6" name="ZoneTexte 6"/>
          <p:cNvSpPr txBox="1">
            <a:spLocks noChangeArrowheads="1"/>
          </p:cNvSpPr>
          <p:nvPr userDrawn="1"/>
        </p:nvSpPr>
        <p:spPr bwMode="auto">
          <a:xfrm>
            <a:off x="1259632" y="6444044"/>
            <a:ext cx="6768752" cy="369332"/>
          </a:xfrm>
          <a:prstGeom prst="rect">
            <a:avLst/>
          </a:prstGeom>
          <a:noFill/>
          <a:ln w="9525">
            <a:noFill/>
            <a:miter lim="800000"/>
            <a:headEnd/>
            <a:tailEnd/>
          </a:ln>
        </p:spPr>
        <p:txBody>
          <a:bodyPr wrap="square">
            <a:spAutoFit/>
          </a:bodyPr>
          <a:lstStyle/>
          <a:p>
            <a:pPr algn="ctr">
              <a:defRPr/>
            </a:pPr>
            <a:r>
              <a:rPr lang="fr-FR" sz="900" b="0" i="1" dirty="0" smtClean="0">
                <a:solidFill>
                  <a:schemeClr val="tx2"/>
                </a:solidFill>
                <a:latin typeface="Arial Narrow" pitchFamily="34" charset="0"/>
              </a:rPr>
              <a:t>© Propriété collective de l’</a:t>
            </a:r>
            <a:r>
              <a:rPr lang="fr-FR" sz="900" b="0" i="1" dirty="0" err="1" smtClean="0">
                <a:solidFill>
                  <a:schemeClr val="tx2"/>
                </a:solidFill>
                <a:latin typeface="Arial Narrow" pitchFamily="34" charset="0"/>
              </a:rPr>
              <a:t>Afpa</a:t>
            </a:r>
            <a:r>
              <a:rPr lang="fr-FR" sz="900" b="0" i="1" dirty="0" smtClean="0">
                <a:solidFill>
                  <a:schemeClr val="tx2"/>
                </a:solidFill>
                <a:latin typeface="Arial Narrow" pitchFamily="34" charset="0"/>
              </a:rPr>
              <a:t>  </a:t>
            </a:r>
          </a:p>
          <a:p>
            <a:pPr algn="ctr">
              <a:defRPr/>
            </a:pPr>
            <a:r>
              <a:rPr lang="fr-FR" sz="900" b="0" i="1" dirty="0" smtClean="0">
                <a:solidFill>
                  <a:schemeClr val="tx2"/>
                </a:solidFill>
                <a:latin typeface="Arial Narrow" pitchFamily="34" charset="0"/>
              </a:rPr>
              <a:t>réalisée avec la contribution de Marie </a:t>
            </a:r>
            <a:r>
              <a:rPr lang="fr-FR" sz="900" b="0" i="1" dirty="0" err="1" smtClean="0">
                <a:solidFill>
                  <a:schemeClr val="tx2"/>
                </a:solidFill>
                <a:latin typeface="Arial Narrow" pitchFamily="34" charset="0"/>
              </a:rPr>
              <a:t>Dequeker</a:t>
            </a:r>
            <a:r>
              <a:rPr lang="fr-FR" sz="900" b="0" i="1" dirty="0" smtClean="0">
                <a:solidFill>
                  <a:schemeClr val="tx2"/>
                </a:solidFill>
                <a:latin typeface="Arial Narrow" pitchFamily="34" charset="0"/>
              </a:rPr>
              <a:t>, </a:t>
            </a:r>
            <a:r>
              <a:rPr lang="fr-FR" sz="900" b="0" i="1" dirty="0" err="1" smtClean="0">
                <a:solidFill>
                  <a:schemeClr val="tx2"/>
                </a:solidFill>
                <a:latin typeface="Arial Narrow" pitchFamily="34" charset="0"/>
              </a:rPr>
              <a:t>Afpa</a:t>
            </a:r>
            <a:r>
              <a:rPr lang="fr-FR" sz="900" b="0" i="1" dirty="0" smtClean="0">
                <a:solidFill>
                  <a:schemeClr val="tx2"/>
                </a:solidFill>
                <a:latin typeface="Arial Narrow" pitchFamily="34" charset="0"/>
              </a:rPr>
              <a:t> </a:t>
            </a:r>
            <a:r>
              <a:rPr lang="fr-FR" sz="900" b="0" i="1" dirty="0">
                <a:solidFill>
                  <a:schemeClr val="tx2"/>
                </a:solidFill>
                <a:latin typeface="Arial Narrow" pitchFamily="34" charset="0"/>
              </a:rPr>
              <a:t>Marseille St </a:t>
            </a:r>
            <a:r>
              <a:rPr lang="fr-FR" sz="900" b="0" i="1" dirty="0" smtClean="0">
                <a:solidFill>
                  <a:schemeClr val="tx2"/>
                </a:solidFill>
                <a:latin typeface="Arial Narrow" pitchFamily="34" charset="0"/>
              </a:rPr>
              <a:t>Jérôme</a:t>
            </a:r>
            <a:endParaRPr lang="fr-FR" sz="900" b="0" i="1" dirty="0">
              <a:solidFill>
                <a:schemeClr val="tx2"/>
              </a:solidFill>
              <a:latin typeface="Arial Narrow"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gi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dirty="0" smtClean="0"/>
              <a:t>Cliquez pour modifier le style du titre</a:t>
            </a:r>
            <a:endParaRPr lang="fr-FR"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2"/>
          </p:nvPr>
        </p:nvSpPr>
        <p:spPr>
          <a:xfrm>
            <a:off x="107504" y="6448251"/>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Narrow" pitchFamily="34" charset="0"/>
              </a:defRPr>
            </a:lvl1pPr>
          </a:lstStyle>
          <a:p>
            <a:r>
              <a:rPr lang="fr-FR" smtClean="0"/>
              <a:t>25/03/2013</a:t>
            </a:r>
            <a:endParaRPr lang="fr-FR" dirty="0"/>
          </a:p>
        </p:txBody>
      </p:sp>
      <p:sp>
        <p:nvSpPr>
          <p:cNvPr id="6" name="Espace réservé du numéro de diapositive 5"/>
          <p:cNvSpPr>
            <a:spLocks noGrp="1"/>
          </p:cNvSpPr>
          <p:nvPr>
            <p:ph type="sldNum" sz="quarter" idx="4"/>
          </p:nvPr>
        </p:nvSpPr>
        <p:spPr>
          <a:xfrm>
            <a:off x="6902896" y="6448251"/>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Narrow" pitchFamily="34" charset="0"/>
              </a:defRPr>
            </a:lvl1pPr>
          </a:lstStyle>
          <a:p>
            <a:fld id="{A033AE08-B792-4596-9526-B00D5EE59388}" type="slidenum">
              <a:rPr lang="fr-FR" smtClean="0"/>
              <a:pPr/>
              <a:t>‹N°›</a:t>
            </a:fld>
            <a:r>
              <a:rPr lang="fr-FR" dirty="0" smtClean="0"/>
              <a:t>/21</a:t>
            </a:r>
            <a:endParaRPr lang="fr-FR" dirty="0"/>
          </a:p>
        </p:txBody>
      </p:sp>
      <p:pic>
        <p:nvPicPr>
          <p:cNvPr id="7" name="Image 6" descr="AFPA.gif"/>
          <p:cNvPicPr>
            <a:picLocks noChangeAspect="1"/>
          </p:cNvPicPr>
          <p:nvPr/>
        </p:nvPicPr>
        <p:blipFill>
          <a:blip r:embed="rId6" cstate="print"/>
          <a:stretch>
            <a:fillRect/>
          </a:stretch>
        </p:blipFill>
        <p:spPr>
          <a:xfrm>
            <a:off x="0" y="0"/>
            <a:ext cx="548680" cy="548680"/>
          </a:xfrm>
          <a:prstGeom prst="rect">
            <a:avLst/>
          </a:prstGeom>
        </p:spPr>
      </p:pic>
      <p:sp>
        <p:nvSpPr>
          <p:cNvPr id="8" name="ZoneTexte 4"/>
          <p:cNvSpPr txBox="1">
            <a:spLocks noChangeArrowheads="1"/>
          </p:cNvSpPr>
          <p:nvPr/>
        </p:nvSpPr>
        <p:spPr bwMode="auto">
          <a:xfrm>
            <a:off x="8028384" y="0"/>
            <a:ext cx="1115616" cy="253916"/>
          </a:xfrm>
          <a:prstGeom prst="rect">
            <a:avLst/>
          </a:prstGeom>
          <a:noFill/>
          <a:ln w="9525">
            <a:noFill/>
            <a:miter lim="800000"/>
            <a:headEnd/>
            <a:tailEnd/>
          </a:ln>
        </p:spPr>
        <p:txBody>
          <a:bodyPr wrap="square">
            <a:spAutoFit/>
          </a:bodyPr>
          <a:lstStyle/>
          <a:p>
            <a:pPr algn="r">
              <a:defRPr/>
            </a:pPr>
            <a:r>
              <a:rPr lang="fr-FR" sz="1050" b="1" i="1" dirty="0">
                <a:solidFill>
                  <a:schemeClr val="tx1">
                    <a:lumMod val="65000"/>
                    <a:lumOff val="35000"/>
                  </a:schemeClr>
                </a:solidFill>
                <a:latin typeface="Arial Narrow" pitchFamily="34" charset="0"/>
              </a:rPr>
              <a:t>Formation SAMS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Arial Narrow"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Narrow"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Narrow"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hyperlink" Target="http://www.e-sante.fr/videos" TargetMode="External"/><Relationship Id="rId3" Type="http://schemas.openxmlformats.org/officeDocument/2006/relationships/hyperlink" Target="http://sante.planet.fr/" TargetMode="External"/><Relationship Id="rId7" Type="http://schemas.openxmlformats.org/officeDocument/2006/relationships/hyperlink" Target="http://sante.planet.fr/atlas-anatomique/3" TargetMode="External"/><Relationship Id="rId2" Type="http://schemas.openxmlformats.org/officeDocument/2006/relationships/hyperlink" Target="http://www.bio-top.net/" TargetMode="External"/><Relationship Id="rId1" Type="http://schemas.openxmlformats.org/officeDocument/2006/relationships/slideLayout" Target="../slideLayouts/slideLayout1.xml"/><Relationship Id="rId6" Type="http://schemas.openxmlformats.org/officeDocument/2006/relationships/hyperlink" Target="http://www.biologieenflash.net/sommaire.html" TargetMode="External"/><Relationship Id="rId5" Type="http://schemas.openxmlformats.org/officeDocument/2006/relationships/hyperlink" Target="http://www.corpscite.be/xml/sites-SITE-2064-IDC-2066-.html" TargetMode="External"/><Relationship Id="rId4" Type="http://schemas.openxmlformats.org/officeDocument/2006/relationships/hyperlink" Target="http://www.pratis.com/home.php" TargetMode="External"/><Relationship Id="rId9"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hyperlink" Target="http://www.pratis.com/home.php" TargetMode="External"/><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hyperlink" Target="http://www.mesexercices.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7624" y="1052736"/>
            <a:ext cx="6913563" cy="936625"/>
          </a:xfrm>
        </p:spPr>
        <p:txBody>
          <a:bodyPr>
            <a:normAutofit fontScale="90000"/>
          </a:bodyPr>
          <a:lstStyle/>
          <a:p>
            <a:pPr algn="ctr" eaLnBrk="1" fontAlgn="auto" hangingPunct="1">
              <a:spcAft>
                <a:spcPts val="0"/>
              </a:spcAft>
              <a:defRPr/>
            </a:pPr>
            <a:r>
              <a:rPr lang="fr-FR" sz="2800" dirty="0" smtClean="0">
                <a:latin typeface="Franklin Gothic Medium" pitchFamily="34" charset="0"/>
              </a:rPr>
              <a:t/>
            </a:r>
            <a:br>
              <a:rPr lang="fr-FR" sz="2800" dirty="0" smtClean="0">
                <a:latin typeface="Franklin Gothic Medium" pitchFamily="34" charset="0"/>
              </a:rPr>
            </a:br>
            <a:r>
              <a:rPr lang="fr-FR" sz="2800" dirty="0" smtClean="0">
                <a:latin typeface="Franklin Gothic Medium" pitchFamily="34" charset="0"/>
              </a:rPr>
              <a:t/>
            </a:r>
            <a:br>
              <a:rPr lang="fr-FR" sz="2800" dirty="0" smtClean="0">
                <a:latin typeface="Franklin Gothic Medium" pitchFamily="34" charset="0"/>
              </a:rPr>
            </a:br>
            <a:r>
              <a:rPr lang="fr-FR" sz="4800" b="1" i="1" dirty="0" smtClean="0">
                <a:solidFill>
                  <a:schemeClr val="tx1">
                    <a:lumMod val="65000"/>
                    <a:lumOff val="35000"/>
                  </a:schemeClr>
                </a:solidFill>
                <a:effectLst>
                  <a:outerShdw blurRad="38100" dist="38100" dir="2700000" algn="tl">
                    <a:srgbClr val="000000">
                      <a:alpha val="43137"/>
                    </a:srgbClr>
                  </a:outerShdw>
                </a:effectLst>
                <a:latin typeface="Franklin Gothic Medium" pitchFamily="34" charset="0"/>
              </a:rPr>
              <a:t/>
            </a:r>
            <a:br>
              <a:rPr lang="fr-FR" sz="4800" b="1" i="1" dirty="0" smtClean="0">
                <a:solidFill>
                  <a:schemeClr val="tx1">
                    <a:lumMod val="65000"/>
                    <a:lumOff val="35000"/>
                  </a:schemeClr>
                </a:solidFill>
                <a:effectLst>
                  <a:outerShdw blurRad="38100" dist="38100" dir="2700000" algn="tl">
                    <a:srgbClr val="000000">
                      <a:alpha val="43137"/>
                    </a:srgbClr>
                  </a:outerShdw>
                </a:effectLst>
                <a:latin typeface="Franklin Gothic Medium" pitchFamily="34" charset="0"/>
              </a:rPr>
            </a:br>
            <a:r>
              <a:rPr lang="fr-FR" sz="4800" b="1" i="1" dirty="0" smtClean="0">
                <a:solidFill>
                  <a:schemeClr val="tx1">
                    <a:lumMod val="65000"/>
                    <a:lumOff val="35000"/>
                  </a:schemeClr>
                </a:solidFill>
                <a:effectLst>
                  <a:outerShdw blurRad="38100" dist="38100" dir="2700000" algn="tl">
                    <a:srgbClr val="000000">
                      <a:alpha val="43137"/>
                    </a:srgbClr>
                  </a:outerShdw>
                </a:effectLst>
                <a:latin typeface="Franklin Gothic Medium" pitchFamily="34" charset="0"/>
              </a:rPr>
              <a:t>La formation  </a:t>
            </a:r>
            <a:r>
              <a:rPr lang="fr-FR" sz="5300" b="1" i="1" dirty="0" smtClean="0">
                <a:solidFill>
                  <a:srgbClr val="4FA8B1"/>
                </a:solidFill>
                <a:effectLst>
                  <a:outerShdw blurRad="38100" dist="38100" dir="2700000" algn="tl">
                    <a:srgbClr val="000000">
                      <a:alpha val="43137"/>
                    </a:srgbClr>
                  </a:outerShdw>
                </a:effectLst>
                <a:latin typeface="Franklin Gothic Medium" pitchFamily="34" charset="0"/>
              </a:rPr>
              <a:t>SAMS</a:t>
            </a:r>
            <a:r>
              <a:rPr lang="fr-FR" sz="5300" b="1" i="1" dirty="0" smtClean="0">
                <a:solidFill>
                  <a:srgbClr val="4FA8B1"/>
                </a:solidFill>
                <a:effectLst>
                  <a:reflection blurRad="12700" stA="48000" endA="300" endPos="55000" dir="5400000" sy="-90000" algn="bl" rotWithShape="0"/>
                </a:effectLst>
                <a:latin typeface="Franklin Gothic Medium" pitchFamily="34" charset="0"/>
              </a:rPr>
              <a:t/>
            </a:r>
            <a:br>
              <a:rPr lang="fr-FR" sz="5300" b="1" i="1" dirty="0" smtClean="0">
                <a:solidFill>
                  <a:srgbClr val="4FA8B1"/>
                </a:solidFill>
                <a:effectLst>
                  <a:reflection blurRad="12700" stA="48000" endA="300" endPos="55000" dir="5400000" sy="-90000" algn="bl" rotWithShape="0"/>
                </a:effectLst>
                <a:latin typeface="Franklin Gothic Medium" pitchFamily="34" charset="0"/>
              </a:rPr>
            </a:br>
            <a:r>
              <a:rPr lang="fr-FR" sz="4400" i="1" dirty="0" smtClean="0">
                <a:solidFill>
                  <a:schemeClr val="bg1"/>
                </a:solidFill>
                <a:effectLst>
                  <a:outerShdw blurRad="38100" dist="38100" dir="2700000" algn="tl">
                    <a:srgbClr val="000000">
                      <a:alpha val="43137"/>
                    </a:srgbClr>
                  </a:outerShdw>
                </a:effectLst>
                <a:latin typeface="Franklin Gothic Medium" pitchFamily="34" charset="0"/>
              </a:rPr>
              <a:t/>
            </a:r>
            <a:br>
              <a:rPr lang="fr-FR" sz="4400" i="1" dirty="0" smtClean="0">
                <a:solidFill>
                  <a:schemeClr val="bg1"/>
                </a:solidFill>
                <a:effectLst>
                  <a:outerShdw blurRad="38100" dist="38100" dir="2700000" algn="tl">
                    <a:srgbClr val="000000">
                      <a:alpha val="43137"/>
                    </a:srgbClr>
                  </a:outerShdw>
                </a:effectLst>
                <a:latin typeface="Franklin Gothic Medium" pitchFamily="34" charset="0"/>
              </a:rPr>
            </a:br>
            <a:r>
              <a:rPr lang="fr-FR" sz="2800" dirty="0" smtClean="0">
                <a:latin typeface="Franklin Gothic Medium" pitchFamily="34" charset="0"/>
              </a:rPr>
              <a:t/>
            </a:r>
            <a:br>
              <a:rPr lang="fr-FR" sz="2800" dirty="0" smtClean="0">
                <a:latin typeface="Franklin Gothic Medium" pitchFamily="34" charset="0"/>
              </a:rPr>
            </a:br>
            <a:endParaRPr lang="fr-FR" sz="5400" b="1" dirty="0">
              <a:solidFill>
                <a:schemeClr val="accent1">
                  <a:lumMod val="50000"/>
                </a:schemeClr>
              </a:solidFill>
              <a:effectLst>
                <a:outerShdw blurRad="38100" dist="38100" dir="2700000" algn="tl">
                  <a:srgbClr val="000000">
                    <a:alpha val="43137"/>
                  </a:srgbClr>
                </a:outerShdw>
              </a:effectLst>
              <a:latin typeface="Franklin Gothic Medium" pitchFamily="34" charset="0"/>
            </a:endParaRPr>
          </a:p>
        </p:txBody>
      </p:sp>
      <p:sp>
        <p:nvSpPr>
          <p:cNvPr id="15363" name="Espace réservé de la date 3"/>
          <p:cNvSpPr>
            <a:spLocks noGrp="1"/>
          </p:cNvSpPr>
          <p:nvPr>
            <p:ph type="dt" sz="half" idx="10"/>
          </p:nvPr>
        </p:nvSpPr>
        <p:spPr>
          <a:xfrm>
            <a:off x="0" y="6553200"/>
            <a:ext cx="1258888" cy="304800"/>
          </a:xfrm>
        </p:spPr>
        <p:txBody>
          <a:bodyPr/>
          <a:lstStyle/>
          <a:p>
            <a:pPr>
              <a:defRPr/>
            </a:pPr>
            <a:r>
              <a:rPr lang="fr-FR" sz="1050" dirty="0" smtClean="0"/>
              <a:t>22/04/2016</a:t>
            </a:r>
            <a:endParaRPr lang="fr-FR" sz="1050" dirty="0"/>
          </a:p>
        </p:txBody>
      </p:sp>
      <p:sp>
        <p:nvSpPr>
          <p:cNvPr id="11" name="Rectangle 10"/>
          <p:cNvSpPr/>
          <p:nvPr/>
        </p:nvSpPr>
        <p:spPr>
          <a:xfrm>
            <a:off x="755650" y="3429000"/>
            <a:ext cx="7705725" cy="1570038"/>
          </a:xfrm>
          <a:prstGeom prst="rect">
            <a:avLst/>
          </a:prstGeom>
        </p:spPr>
        <p:txBody>
          <a:bodyPr>
            <a:spAutoFit/>
          </a:bodyPr>
          <a:lstStyle/>
          <a:p>
            <a:pPr algn="ctr">
              <a:defRPr/>
            </a:pPr>
            <a:r>
              <a:rPr lang="fr-FR" sz="4800" b="1" cap="all" dirty="0">
                <a:solidFill>
                  <a:srgbClr val="4FA8B1"/>
                </a:solidFill>
                <a:effectLst>
                  <a:outerShdw blurRad="38100" dist="38100" dir="2700000" algn="tl">
                    <a:srgbClr val="000000">
                      <a:alpha val="43137"/>
                    </a:srgbClr>
                  </a:outerShdw>
                </a:effectLst>
                <a:latin typeface="Franklin Gothic Medium" pitchFamily="34" charset="0"/>
                <a:ea typeface="+mj-ea"/>
                <a:cs typeface="+mj-cs"/>
              </a:rPr>
              <a:t>l’Anatomie </a:t>
            </a:r>
            <a:br>
              <a:rPr lang="fr-FR" sz="4800" b="1" cap="all" dirty="0">
                <a:solidFill>
                  <a:srgbClr val="4FA8B1"/>
                </a:solidFill>
                <a:effectLst>
                  <a:outerShdw blurRad="38100" dist="38100" dir="2700000" algn="tl">
                    <a:srgbClr val="000000">
                      <a:alpha val="43137"/>
                    </a:srgbClr>
                  </a:outerShdw>
                </a:effectLst>
                <a:latin typeface="Franklin Gothic Medium" pitchFamily="34" charset="0"/>
                <a:ea typeface="+mj-ea"/>
                <a:cs typeface="+mj-cs"/>
              </a:rPr>
            </a:br>
            <a:r>
              <a:rPr lang="fr-FR" sz="4800" b="1" cap="all" dirty="0">
                <a:solidFill>
                  <a:srgbClr val="4FA8B1"/>
                </a:solidFill>
                <a:effectLst>
                  <a:outerShdw blurRad="38100" dist="38100" dir="2700000" algn="tl">
                    <a:srgbClr val="000000">
                      <a:alpha val="43137"/>
                    </a:srgbClr>
                  </a:outerShdw>
                </a:effectLst>
                <a:latin typeface="Franklin Gothic Medium" pitchFamily="34" charset="0"/>
                <a:ea typeface="+mj-ea"/>
                <a:cs typeface="+mj-cs"/>
              </a:rPr>
              <a:t>Terminologie médicale </a:t>
            </a:r>
          </a:p>
        </p:txBody>
      </p:sp>
      <p:sp>
        <p:nvSpPr>
          <p:cNvPr id="9" name="ZoneTexte 8"/>
          <p:cNvSpPr txBox="1"/>
          <p:nvPr/>
        </p:nvSpPr>
        <p:spPr>
          <a:xfrm>
            <a:off x="3708400" y="2205038"/>
            <a:ext cx="2016125" cy="584200"/>
          </a:xfrm>
          <a:prstGeom prst="rect">
            <a:avLst/>
          </a:prstGeom>
          <a:noFill/>
        </p:spPr>
        <p:txBody>
          <a:bodyPr>
            <a:spAutoFit/>
          </a:bodyPr>
          <a:lstStyle/>
          <a:p>
            <a:pPr algn="ctr">
              <a:defRPr/>
            </a:pPr>
            <a:r>
              <a:rPr lang="fr-FR" sz="3200" b="1" i="1" dirty="0">
                <a:solidFill>
                  <a:schemeClr val="tx1">
                    <a:lumMod val="65000"/>
                    <a:lumOff val="35000"/>
                  </a:schemeClr>
                </a:solidFill>
                <a:latin typeface="Franklin Gothic Medium" pitchFamily="34" charset="0"/>
              </a:rPr>
              <a:t>présente</a:t>
            </a:r>
          </a:p>
        </p:txBody>
      </p:sp>
      <p:sp>
        <p:nvSpPr>
          <p:cNvPr id="10" name="Espace réservé du numéro de diapositive 10"/>
          <p:cNvSpPr>
            <a:spLocks noGrp="1"/>
          </p:cNvSpPr>
          <p:nvPr>
            <p:ph type="sldNum" sz="quarter" idx="12"/>
          </p:nvPr>
        </p:nvSpPr>
        <p:spPr>
          <a:xfrm>
            <a:off x="8532440" y="6448251"/>
            <a:ext cx="504056" cy="365125"/>
          </a:xfrm>
        </p:spPr>
        <p:txBody>
          <a:bodyPr/>
          <a:lstStyle/>
          <a:p>
            <a:pPr>
              <a:defRPr/>
            </a:pPr>
            <a:fld id="{57A05EDD-168E-413D-A3EB-4B2B9E1A3D49}" type="slidenum">
              <a:rPr lang="fr-FR" sz="1050" smtClean="0">
                <a:latin typeface="Arial Narrow" pitchFamily="34" charset="0"/>
              </a:rPr>
              <a:pPr>
                <a:defRPr/>
              </a:pPr>
              <a:t>1</a:t>
            </a:fld>
            <a:r>
              <a:rPr lang="fr-FR" sz="1050" dirty="0" smtClean="0">
                <a:latin typeface="Arial Narrow" pitchFamily="34" charset="0"/>
              </a:rPr>
              <a:t>/21</a:t>
            </a:r>
            <a:endParaRPr lang="fr-FR" sz="1050" dirty="0">
              <a:latin typeface="Arial Narrow"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Left)">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lide(fromLeft)">
                                      <p:cBhvr>
                                        <p:cTn id="1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7544" y="1241896"/>
            <a:ext cx="8280920" cy="4716676"/>
          </a:xfrm>
          <a:prstGeom prst="rect">
            <a:avLst/>
          </a:prstGeom>
        </p:spPr>
        <p:txBody>
          <a:bodyPr wrap="square">
            <a:spAutoFit/>
          </a:bodyPr>
          <a:lstStyle/>
          <a:p>
            <a:pPr lvl="0" algn="just" eaLnBrk="0" fontAlgn="base" hangingPunct="0">
              <a:spcBef>
                <a:spcPct val="0"/>
              </a:spcBef>
              <a:spcAft>
                <a:spcPct val="0"/>
              </a:spcAft>
            </a:pPr>
            <a:r>
              <a:rPr lang="fr-FR" sz="2000" b="1" dirty="0" smtClean="0">
                <a:solidFill>
                  <a:srgbClr val="4F81BD"/>
                </a:solidFill>
                <a:latin typeface="Arial Narrow" pitchFamily="34" charset="0"/>
                <a:ea typeface="Calibri" pitchFamily="34" charset="0"/>
                <a:cs typeface="Arial" pitchFamily="34" charset="0"/>
              </a:rPr>
              <a:t>Chapitre 04.- </a:t>
            </a:r>
            <a:r>
              <a:rPr lang="fr-FR" sz="2000" b="1" u="sng" dirty="0" smtClean="0">
                <a:solidFill>
                  <a:srgbClr val="4F81BD"/>
                </a:solidFill>
                <a:latin typeface="Arial Narrow" pitchFamily="34" charset="0"/>
                <a:ea typeface="Calibri" pitchFamily="34" charset="0"/>
                <a:cs typeface="Arial" pitchFamily="34" charset="0"/>
              </a:rPr>
              <a:t>Examens paracliniques, méthodes et moyens d’étude des maladies</a:t>
            </a:r>
          </a:p>
          <a:p>
            <a:pPr lvl="0" algn="just" eaLnBrk="0" fontAlgn="base" hangingPunct="0">
              <a:spcBef>
                <a:spcPct val="0"/>
              </a:spcBef>
              <a:spcAft>
                <a:spcPct val="0"/>
              </a:spcAft>
            </a:pPr>
            <a:endParaRPr lang="fr-FR" sz="1050" dirty="0" smtClean="0">
              <a:latin typeface="Arial Narrow" pitchFamily="34" charset="0"/>
              <a:cs typeface="Arial" pitchFamily="34" charset="0"/>
            </a:endParaRPr>
          </a:p>
          <a:p>
            <a:pPr lvl="0" algn="just" eaLnBrk="0" fontAlgn="base" hangingPunct="0">
              <a:spcBef>
                <a:spcPct val="0"/>
              </a:spcBef>
              <a:spcAft>
                <a:spcPct val="0"/>
              </a:spcAft>
            </a:pPr>
            <a:r>
              <a:rPr lang="fr-FR" dirty="0">
                <a:latin typeface="Arial Narrow" pitchFamily="34" charset="0"/>
                <a:ea typeface="Calibri" pitchFamily="34" charset="0"/>
                <a:cs typeface="Arial" pitchFamily="34" charset="0"/>
              </a:rPr>
              <a:t>Ce chapitre vous aidera à la compréhension des examens </a:t>
            </a:r>
            <a:r>
              <a:rPr lang="fr-FR" dirty="0" err="1">
                <a:latin typeface="Arial Narrow" pitchFamily="34" charset="0"/>
                <a:ea typeface="Calibri" pitchFamily="34" charset="0"/>
                <a:cs typeface="Arial" pitchFamily="34" charset="0"/>
              </a:rPr>
              <a:t>paracliniques</a:t>
            </a:r>
            <a:r>
              <a:rPr lang="fr-FR" dirty="0">
                <a:latin typeface="Arial Narrow" pitchFamily="34" charset="0"/>
                <a:ea typeface="Calibri" pitchFamily="34" charset="0"/>
                <a:cs typeface="Arial" pitchFamily="34" charset="0"/>
              </a:rPr>
              <a:t>, c'est-à-dire, les méthodes ou les moyens diagnostiques, les investigations complémentaires prévues par le corps médical pour mettre un nom sur un diagnostic avant d’envisager un traitement thérapeutique, chirurgical ou autre</a:t>
            </a:r>
            <a:r>
              <a:rPr lang="fr-FR" dirty="0" smtClean="0">
                <a:latin typeface="Arial Narrow" pitchFamily="34" charset="0"/>
                <a:ea typeface="Calibri" pitchFamily="34" charset="0"/>
                <a:cs typeface="Arial" pitchFamily="34" charset="0"/>
              </a:rPr>
              <a:t>. Ici </a:t>
            </a:r>
            <a:r>
              <a:rPr lang="fr-FR" dirty="0" smtClean="0">
                <a:latin typeface="Arial Narrow" pitchFamily="34" charset="0"/>
                <a:ea typeface="Calibri" pitchFamily="34" charset="0"/>
                <a:cs typeface="Arial" pitchFamily="34" charset="0"/>
              </a:rPr>
              <a:t>également, la compréhension de ce chapitre sera capitale </a:t>
            </a:r>
            <a:r>
              <a:rPr lang="fr-FR" b="1" dirty="0" smtClean="0">
                <a:latin typeface="Arial Narrow" pitchFamily="34" charset="0"/>
                <a:ea typeface="Calibri" pitchFamily="34" charset="0"/>
                <a:cs typeface="Arial" pitchFamily="34" charset="0"/>
              </a:rPr>
              <a:t>pour la présentation des comptes-rendus médicaux</a:t>
            </a:r>
            <a:r>
              <a:rPr lang="fr-FR" b="1" dirty="0" smtClean="0">
                <a:latin typeface="Arial Narrow" pitchFamily="34" charset="0"/>
                <a:ea typeface="Calibri" pitchFamily="34" charset="0"/>
                <a:cs typeface="Arial" pitchFamily="34" charset="0"/>
              </a:rPr>
              <a:t>.</a:t>
            </a:r>
          </a:p>
          <a:p>
            <a:pPr lvl="0" algn="just" eaLnBrk="0" fontAlgn="base" hangingPunct="0">
              <a:spcBef>
                <a:spcPct val="0"/>
              </a:spcBef>
              <a:spcAft>
                <a:spcPct val="0"/>
              </a:spcAft>
            </a:pPr>
            <a:endParaRPr lang="fr-FR" sz="1050" dirty="0" smtClean="0">
              <a:latin typeface="Arial Narrow" pitchFamily="34" charset="0"/>
              <a:cs typeface="Arial" pitchFamily="34" charset="0"/>
            </a:endParaRPr>
          </a:p>
          <a:p>
            <a:pPr lvl="0" algn="just" eaLnBrk="0" fontAlgn="base" hangingPunct="0">
              <a:spcBef>
                <a:spcPct val="0"/>
              </a:spcBef>
              <a:spcAft>
                <a:spcPct val="0"/>
              </a:spcAft>
            </a:pPr>
            <a:r>
              <a:rPr lang="fr-FR" b="1" i="1" dirty="0" smtClean="0">
                <a:solidFill>
                  <a:schemeClr val="tx1">
                    <a:lumMod val="65000"/>
                    <a:lumOff val="35000"/>
                  </a:schemeClr>
                </a:solidFill>
                <a:latin typeface="Arial Narrow" pitchFamily="34" charset="0"/>
                <a:ea typeface="Calibri" pitchFamily="34" charset="0"/>
                <a:cs typeface="Arial" pitchFamily="34" charset="0"/>
              </a:rPr>
              <a:t>Les termes abordés dans ce chapitre seront rencontrés dans chaque nouvelle séance concernant les spécialités.</a:t>
            </a:r>
          </a:p>
          <a:p>
            <a:pPr lvl="0" algn="just" eaLnBrk="0" fontAlgn="base" hangingPunct="0">
              <a:spcBef>
                <a:spcPct val="0"/>
              </a:spcBef>
              <a:spcAft>
                <a:spcPct val="0"/>
              </a:spcAft>
            </a:pPr>
            <a:endParaRPr lang="fr-FR" sz="1050" dirty="0" smtClean="0">
              <a:latin typeface="Arial Narrow" pitchFamily="34" charset="0"/>
              <a:cs typeface="Arial" pitchFamily="34" charset="0"/>
            </a:endParaRPr>
          </a:p>
          <a:p>
            <a:pPr lvl="0" algn="just" eaLnBrk="0" fontAlgn="base" hangingPunct="0">
              <a:spcBef>
                <a:spcPct val="0"/>
              </a:spcBef>
              <a:spcAft>
                <a:spcPct val="0"/>
              </a:spcAft>
            </a:pPr>
            <a:r>
              <a:rPr lang="fr-FR" sz="2000" b="1" dirty="0" smtClean="0">
                <a:solidFill>
                  <a:srgbClr val="4F81BD"/>
                </a:solidFill>
                <a:latin typeface="Arial Narrow" pitchFamily="34" charset="0"/>
                <a:ea typeface="Calibri" pitchFamily="34" charset="0"/>
                <a:cs typeface="Arial" pitchFamily="34" charset="0"/>
              </a:rPr>
              <a:t>Chapitre 05.- </a:t>
            </a:r>
            <a:r>
              <a:rPr lang="fr-FR" sz="2000" b="1" u="sng" dirty="0" smtClean="0">
                <a:solidFill>
                  <a:srgbClr val="4F81BD"/>
                </a:solidFill>
                <a:latin typeface="Arial Narrow" pitchFamily="34" charset="0"/>
                <a:ea typeface="Calibri" pitchFamily="34" charset="0"/>
                <a:cs typeface="Arial" pitchFamily="34" charset="0"/>
              </a:rPr>
              <a:t>Les traitements</a:t>
            </a:r>
          </a:p>
          <a:p>
            <a:pPr lvl="0" algn="just" eaLnBrk="0" fontAlgn="base" hangingPunct="0">
              <a:spcBef>
                <a:spcPct val="0"/>
              </a:spcBef>
              <a:spcAft>
                <a:spcPct val="0"/>
              </a:spcAft>
            </a:pPr>
            <a:endParaRPr lang="fr-FR" sz="1050" dirty="0" smtClean="0">
              <a:latin typeface="Arial Narrow" pitchFamily="34" charset="0"/>
              <a:cs typeface="Arial" pitchFamily="34" charset="0"/>
            </a:endParaRPr>
          </a:p>
          <a:p>
            <a:pPr lvl="0" algn="just" eaLnBrk="0" fontAlgn="base" hangingPunct="0">
              <a:spcBef>
                <a:spcPct val="0"/>
              </a:spcBef>
              <a:spcAft>
                <a:spcPct val="0"/>
              </a:spcAft>
            </a:pPr>
            <a:r>
              <a:rPr lang="fr-FR" dirty="0" smtClean="0">
                <a:latin typeface="Arial Narrow" pitchFamily="34" charset="0"/>
                <a:ea typeface="Calibri" pitchFamily="34" charset="0"/>
                <a:cs typeface="Arial" pitchFamily="34" charset="0"/>
              </a:rPr>
              <a:t>Ce chapitre vous donnera la </a:t>
            </a:r>
            <a:r>
              <a:rPr lang="fr-FR" b="1" dirty="0" smtClean="0">
                <a:latin typeface="Arial Narrow" pitchFamily="34" charset="0"/>
                <a:ea typeface="Calibri" pitchFamily="34" charset="0"/>
                <a:cs typeface="Arial" pitchFamily="34" charset="0"/>
              </a:rPr>
              <a:t>connaissance des différents modes de traitements : médicamenteux, chirurgicaux, ... </a:t>
            </a:r>
            <a:endParaRPr lang="fr-FR" b="1" dirty="0" smtClean="0">
              <a:latin typeface="Arial Narrow" pitchFamily="34" charset="0"/>
              <a:ea typeface="Calibri" pitchFamily="34" charset="0"/>
              <a:cs typeface="Arial" pitchFamily="34" charset="0"/>
            </a:endParaRPr>
          </a:p>
          <a:p>
            <a:pPr lvl="0" algn="just" eaLnBrk="0" fontAlgn="base" hangingPunct="0">
              <a:spcBef>
                <a:spcPct val="0"/>
              </a:spcBef>
              <a:spcAft>
                <a:spcPct val="0"/>
              </a:spcAft>
            </a:pPr>
            <a:endParaRPr lang="fr-FR" sz="1050" dirty="0" smtClean="0">
              <a:latin typeface="Arial Narrow" pitchFamily="34" charset="0"/>
              <a:cs typeface="Arial" pitchFamily="34" charset="0"/>
            </a:endParaRPr>
          </a:p>
          <a:p>
            <a:pPr lvl="0" algn="just" eaLnBrk="0" fontAlgn="base" hangingPunct="0">
              <a:spcBef>
                <a:spcPct val="0"/>
              </a:spcBef>
              <a:spcAft>
                <a:spcPct val="0"/>
              </a:spcAft>
            </a:pPr>
            <a:r>
              <a:rPr lang="fr-FR" b="1" i="1" dirty="0" smtClean="0">
                <a:solidFill>
                  <a:schemeClr val="tx1">
                    <a:lumMod val="65000"/>
                    <a:lumOff val="35000"/>
                  </a:schemeClr>
                </a:solidFill>
                <a:latin typeface="Arial Narrow" pitchFamily="34" charset="0"/>
                <a:ea typeface="Calibri" pitchFamily="34" charset="0"/>
                <a:cs typeface="Arial" pitchFamily="34" charset="0"/>
              </a:rPr>
              <a:t>La terminologie qui en découle sera rencontrée dans les différentes spécialités abordées.</a:t>
            </a:r>
            <a:endParaRPr lang="fr-FR" sz="1050" b="1" dirty="0" smtClean="0">
              <a:solidFill>
                <a:schemeClr val="tx1">
                  <a:lumMod val="65000"/>
                  <a:lumOff val="35000"/>
                </a:schemeClr>
              </a:solidFill>
              <a:latin typeface="Arial Narrow" pitchFamily="34" charset="0"/>
              <a:cs typeface="Arial" pitchFamily="34" charset="0"/>
            </a:endParaRPr>
          </a:p>
          <a:p>
            <a:pPr lvl="0" algn="just" eaLnBrk="0" fontAlgn="base" hangingPunct="0">
              <a:spcBef>
                <a:spcPct val="0"/>
              </a:spcBef>
              <a:spcAft>
                <a:spcPct val="0"/>
              </a:spcAft>
            </a:pPr>
            <a:endParaRPr lang="fr-FR" sz="2800" b="1" dirty="0" smtClean="0">
              <a:solidFill>
                <a:schemeClr val="tx1">
                  <a:lumMod val="65000"/>
                  <a:lumOff val="35000"/>
                </a:schemeClr>
              </a:solidFill>
              <a:latin typeface="Arial Narrow" pitchFamily="34" charset="0"/>
              <a:cs typeface="Arial" pitchFamily="34" charset="0"/>
            </a:endParaRPr>
          </a:p>
        </p:txBody>
      </p:sp>
      <p:sp>
        <p:nvSpPr>
          <p:cNvPr id="6" name="Rectangle 5"/>
          <p:cNvSpPr/>
          <p:nvPr/>
        </p:nvSpPr>
        <p:spPr>
          <a:xfrm>
            <a:off x="539552" y="548680"/>
            <a:ext cx="1555234" cy="369332"/>
          </a:xfrm>
          <a:prstGeom prst="rect">
            <a:avLst/>
          </a:prstGeom>
        </p:spPr>
        <p:txBody>
          <a:bodyPr wrap="none">
            <a:spAutoFit/>
          </a:bodyPr>
          <a:lstStyle/>
          <a:p>
            <a:pPr lvl="0" algn="just" fontAlgn="base">
              <a:spcBef>
                <a:spcPct val="0"/>
              </a:spcBef>
              <a:spcAft>
                <a:spcPct val="0"/>
              </a:spcAft>
            </a:pPr>
            <a:r>
              <a:rPr lang="fr-FR" b="1" i="1" u="sng" dirty="0" smtClean="0">
                <a:solidFill>
                  <a:srgbClr val="E36C0A"/>
                </a:solidFill>
                <a:latin typeface="Arial Narrow" pitchFamily="34" charset="0"/>
                <a:ea typeface="Calibri" pitchFamily="34" charset="0"/>
                <a:cs typeface="Arial" pitchFamily="34" charset="0"/>
              </a:rPr>
              <a:t>Particularités</a:t>
            </a:r>
            <a:r>
              <a:rPr lang="fr-FR" b="1" i="1" dirty="0" smtClean="0">
                <a:solidFill>
                  <a:srgbClr val="E36C0A"/>
                </a:solidFill>
                <a:latin typeface="Arial Narrow" pitchFamily="34" charset="0"/>
                <a:ea typeface="Calibri" pitchFamily="34" charset="0"/>
                <a:cs typeface="Arial" pitchFamily="34" charset="0"/>
              </a:rPr>
              <a:t> : </a:t>
            </a:r>
          </a:p>
        </p:txBody>
      </p:sp>
      <p:sp>
        <p:nvSpPr>
          <p:cNvPr id="7" name="Espace réservé du numéro de diapositive 10"/>
          <p:cNvSpPr>
            <a:spLocks noGrp="1"/>
          </p:cNvSpPr>
          <p:nvPr>
            <p:ph type="sldNum" sz="quarter" idx="12"/>
          </p:nvPr>
        </p:nvSpPr>
        <p:spPr>
          <a:xfrm>
            <a:off x="8604448" y="6448251"/>
            <a:ext cx="504056" cy="365125"/>
          </a:xfrm>
        </p:spPr>
        <p:txBody>
          <a:bodyPr/>
          <a:lstStyle/>
          <a:p>
            <a:pPr>
              <a:defRPr/>
            </a:pPr>
            <a:fld id="{57A05EDD-168E-413D-A3EB-4B2B9E1A3D49}" type="slidenum">
              <a:rPr lang="fr-FR" sz="1050" smtClean="0">
                <a:latin typeface="Arial Narrow" pitchFamily="34" charset="0"/>
              </a:rPr>
              <a:pPr>
                <a:defRPr/>
              </a:pPr>
              <a:t>10</a:t>
            </a:fld>
            <a:r>
              <a:rPr lang="fr-FR" sz="1050" dirty="0" smtClean="0">
                <a:latin typeface="Arial Narrow" pitchFamily="34" charset="0"/>
              </a:rPr>
              <a:t>/21</a:t>
            </a:r>
            <a:endParaRPr lang="fr-FR" sz="1050" dirty="0">
              <a:latin typeface="Arial Narrow" pitchFamily="34" charset="0"/>
            </a:endParaRPr>
          </a:p>
        </p:txBody>
      </p:sp>
      <p:sp>
        <p:nvSpPr>
          <p:cNvPr id="8" name="Espace réservé de la date 3"/>
          <p:cNvSpPr>
            <a:spLocks noGrp="1"/>
          </p:cNvSpPr>
          <p:nvPr>
            <p:ph type="dt" sz="quarter" idx="10"/>
          </p:nvPr>
        </p:nvSpPr>
        <p:spPr>
          <a:xfrm>
            <a:off x="0" y="6525344"/>
            <a:ext cx="1115616" cy="260648"/>
          </a:xfrm>
        </p:spPr>
        <p:txBody>
          <a:bodyPr/>
          <a:lstStyle/>
          <a:p>
            <a:pPr>
              <a:defRPr/>
            </a:pPr>
            <a:r>
              <a:rPr lang="fr-FR" sz="1050" dirty="0" smtClean="0">
                <a:latin typeface="Arial Narrow" pitchFamily="34" charset="0"/>
              </a:rPr>
              <a:t>22/04/2016</a:t>
            </a:r>
            <a:endParaRPr lang="fr-FR" sz="1050"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slide(fromLeft)">
                                      <p:cBhvr>
                                        <p:cTn id="12" dur="2000"/>
                                        <p:tgtEl>
                                          <p:spTgt spid="5">
                                            <p:txEl>
                                              <p:pRg st="0" end="0"/>
                                            </p:txEl>
                                          </p:spTgt>
                                        </p:tgtEl>
                                      </p:cBhvr>
                                    </p:animEffect>
                                  </p:childTnLst>
                                </p:cTn>
                              </p:par>
                              <p:par>
                                <p:cTn id="13" presetID="12" presetClass="entr" presetSubtype="8"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slide(fromLeft)">
                                      <p:cBhvr>
                                        <p:cTn id="15" dur="2000"/>
                                        <p:tgtEl>
                                          <p:spTgt spid="5">
                                            <p:txEl>
                                              <p:pRg st="2" end="2"/>
                                            </p:txEl>
                                          </p:spTgt>
                                        </p:tgtEl>
                                      </p:cBhvr>
                                    </p:animEffect>
                                  </p:childTnLst>
                                </p:cTn>
                              </p:par>
                              <p:par>
                                <p:cTn id="16" presetID="12" presetClass="entr" presetSubtype="8"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slide(fromLeft)">
                                      <p:cBhvr>
                                        <p:cTn id="18" dur="20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slide(fromLeft)">
                                      <p:cBhvr>
                                        <p:cTn id="23" dur="2000"/>
                                        <p:tgtEl>
                                          <p:spTgt spid="5">
                                            <p:txEl>
                                              <p:pRg st="6" end="6"/>
                                            </p:txEl>
                                          </p:spTgt>
                                        </p:tgtEl>
                                      </p:cBhvr>
                                    </p:animEffect>
                                  </p:childTnLst>
                                </p:cTn>
                              </p:par>
                              <p:par>
                                <p:cTn id="24" presetID="12" presetClass="entr" presetSubtype="8" fill="hold" nodeType="withEffect">
                                  <p:stCondLst>
                                    <p:cond delay="0"/>
                                  </p:stCondLst>
                                  <p:childTnLst>
                                    <p:set>
                                      <p:cBhvr>
                                        <p:cTn id="25" dur="1" fill="hold">
                                          <p:stCondLst>
                                            <p:cond delay="0"/>
                                          </p:stCondLst>
                                        </p:cTn>
                                        <p:tgtEl>
                                          <p:spTgt spid="5">
                                            <p:txEl>
                                              <p:pRg st="8" end="8"/>
                                            </p:txEl>
                                          </p:spTgt>
                                        </p:tgtEl>
                                        <p:attrNameLst>
                                          <p:attrName>style.visibility</p:attrName>
                                        </p:attrNameLst>
                                      </p:cBhvr>
                                      <p:to>
                                        <p:strVal val="visible"/>
                                      </p:to>
                                    </p:set>
                                    <p:animEffect transition="in" filter="slide(fromLeft)">
                                      <p:cBhvr>
                                        <p:cTn id="26" dur="2000"/>
                                        <p:tgtEl>
                                          <p:spTgt spid="5">
                                            <p:txEl>
                                              <p:pRg st="8" end="8"/>
                                            </p:txEl>
                                          </p:spTgt>
                                        </p:tgtEl>
                                      </p:cBhvr>
                                    </p:animEffect>
                                  </p:childTnLst>
                                </p:cTn>
                              </p:par>
                              <p:par>
                                <p:cTn id="27" presetID="12" presetClass="entr" presetSubtype="8"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animEffect transition="in" filter="slide(fromLeft)">
                                      <p:cBhvr>
                                        <p:cTn id="29" dur="20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432048" y="1484784"/>
            <a:ext cx="8100392" cy="4901342"/>
          </a:xfrm>
          <a:prstGeom prst="rect">
            <a:avLst/>
          </a:prstGeom>
          <a:noFill/>
          <a:ln w="19050">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49263" algn="l" defTabSz="914400" rtl="0" eaLnBrk="1" fontAlgn="base" latinLnBrk="0" hangingPunct="1">
              <a:lnSpc>
                <a:spcPct val="100000"/>
              </a:lnSpc>
              <a:spcBef>
                <a:spcPct val="0"/>
              </a:spcBef>
              <a:spcAft>
                <a:spcPct val="0"/>
              </a:spcAft>
              <a:buClrTx/>
              <a:buSzTx/>
              <a:buFontTx/>
              <a:buNone/>
              <a:tabLst>
                <a:tab pos="450850" algn="l"/>
              </a:tabLst>
            </a:pPr>
            <a:endParaRPr kumimoji="0" lang="fr-FR" sz="1100" b="0" i="0" u="none" strike="noStrike" cap="none" normalizeH="0" baseline="0" dirty="0" smtClean="0">
              <a:ln>
                <a:noFill/>
              </a:ln>
              <a:solidFill>
                <a:schemeClr val="tx1"/>
              </a:solidFill>
              <a:effectLst/>
              <a:latin typeface="Arial" pitchFamily="34" charset="0"/>
              <a:cs typeface="Arial" pitchFamily="34" charset="0"/>
            </a:endParaRPr>
          </a:p>
          <a:p>
            <a:pPr marR="0" lvl="0" algn="l" defTabSz="914400" rtl="0" eaLnBrk="0" fontAlgn="base" latinLnBrk="0" hangingPunct="0">
              <a:lnSpc>
                <a:spcPct val="100000"/>
              </a:lnSpc>
              <a:spcBef>
                <a:spcPct val="0"/>
              </a:spcBef>
              <a:spcAft>
                <a:spcPct val="0"/>
              </a:spcAft>
              <a:buClrTx/>
              <a:buSzTx/>
              <a:buFontTx/>
              <a:buNone/>
              <a:tabLst>
                <a:tab pos="450850" algn="l"/>
              </a:tabLst>
            </a:pPr>
            <a:r>
              <a:rPr kumimoji="0" lang="fr-FR" sz="2000" b="1"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1.- Une séance (chapitre ou</a:t>
            </a:r>
            <a:r>
              <a:rPr kumimoji="0" lang="fr-FR" sz="2000" b="0"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 </a:t>
            </a:r>
            <a:r>
              <a:rPr kumimoji="0" lang="fr-FR" sz="2000" b="1"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spécialité) par semaine</a:t>
            </a:r>
            <a:r>
              <a:rPr kumimoji="0" lang="fr-FR" sz="2000" b="0"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a:p>
            <a:pPr marR="0" lvl="0" algn="l" defTabSz="914400" rtl="0" eaLnBrk="0" fontAlgn="base" latinLnBrk="0" hangingPunct="0">
              <a:lnSpc>
                <a:spcPct val="100000"/>
              </a:lnSpc>
              <a:spcBef>
                <a:spcPct val="0"/>
              </a:spcBef>
              <a:spcAft>
                <a:spcPct val="0"/>
              </a:spcAft>
              <a:buClrTx/>
              <a:buSzTx/>
              <a:buFontTx/>
              <a:buNone/>
              <a:tabLst>
                <a:tab pos="450850" algn="l"/>
              </a:tabLst>
            </a:pPr>
            <a:r>
              <a:rPr kumimoji="0" lang="fr-FR" sz="2000" b="1"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2.- </a:t>
            </a:r>
            <a:r>
              <a:rPr kumimoji="0" lang="fr-FR" sz="2000" b="0"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Une séance dure environ 3 h à 4 h </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a:p>
            <a:pPr marR="0" lvl="0" algn="l" defTabSz="914400" rtl="0" eaLnBrk="0" fontAlgn="base" latinLnBrk="0" hangingPunct="0">
              <a:lnSpc>
                <a:spcPct val="100000"/>
              </a:lnSpc>
              <a:spcBef>
                <a:spcPct val="0"/>
              </a:spcBef>
              <a:spcAft>
                <a:spcPct val="0"/>
              </a:spcAft>
              <a:buClrTx/>
              <a:buSzTx/>
              <a:buFontTx/>
              <a:buNone/>
              <a:tabLst>
                <a:tab pos="450850" algn="l"/>
              </a:tabLst>
            </a:pPr>
            <a:r>
              <a:rPr kumimoji="0" lang="fr-FR" sz="2000" b="1"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3.- </a:t>
            </a:r>
            <a:r>
              <a:rPr kumimoji="0" lang="fr-FR" sz="2000" b="0"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Une séance est composée de </a:t>
            </a:r>
            <a:r>
              <a:rPr lang="fr-FR" sz="2000" b="1" u="sng" dirty="0" smtClean="0">
                <a:latin typeface="Arial Narrow" pitchFamily="34" charset="0"/>
                <a:ea typeface="Calibri" pitchFamily="34" charset="0"/>
                <a:cs typeface="Arial" pitchFamily="34" charset="0"/>
              </a:rPr>
              <a:t>5</a:t>
            </a:r>
            <a:r>
              <a:rPr kumimoji="0" lang="fr-FR" sz="2000" b="1" i="0" u="sng" strike="noStrike" cap="none" normalizeH="0" baseline="0" dirty="0" smtClean="0">
                <a:ln>
                  <a:noFill/>
                </a:ln>
                <a:solidFill>
                  <a:schemeClr val="tx1"/>
                </a:solidFill>
                <a:effectLst/>
                <a:latin typeface="Arial Narrow" pitchFamily="34" charset="0"/>
                <a:ea typeface="Calibri" pitchFamily="34" charset="0"/>
                <a:cs typeface="Arial" pitchFamily="34" charset="0"/>
              </a:rPr>
              <a:t> séquences</a:t>
            </a:r>
            <a:r>
              <a:rPr kumimoji="0" lang="fr-FR" sz="2000" b="1"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 :</a:t>
            </a:r>
          </a:p>
          <a:p>
            <a:pPr marL="0" marR="0" lvl="0" indent="449263" algn="l" defTabSz="914400" rtl="0" eaLnBrk="0" fontAlgn="base" latinLnBrk="0" hangingPunct="0">
              <a:lnSpc>
                <a:spcPct val="100000"/>
              </a:lnSpc>
              <a:spcBef>
                <a:spcPct val="0"/>
              </a:spcBef>
              <a:spcAft>
                <a:spcPct val="0"/>
              </a:spcAft>
              <a:buClrTx/>
              <a:buSzTx/>
              <a:buFontTx/>
              <a:buNone/>
              <a:tabLst>
                <a:tab pos="450850" algn="l"/>
              </a:tabLst>
            </a:pPr>
            <a:endParaRPr kumimoji="0" lang="fr-FR" b="1" i="0" u="none" strike="noStrike" cap="none" normalizeH="0" baseline="0" dirty="0" smtClean="0">
              <a:ln>
                <a:noFill/>
              </a:ln>
              <a:solidFill>
                <a:schemeClr val="tx1"/>
              </a:solidFill>
              <a:effectLst/>
              <a:latin typeface="Arial Narrow" pitchFamily="34" charset="0"/>
              <a:ea typeface="Calibri" pitchFamily="34" charset="0"/>
              <a:cs typeface="Arial" pitchFamily="34" charset="0"/>
            </a:endParaRPr>
          </a:p>
          <a:p>
            <a:pPr marR="0" lvl="0" algn="l" defTabSz="914400" rtl="0" eaLnBrk="0" fontAlgn="base" latinLnBrk="0" hangingPunct="0">
              <a:lnSpc>
                <a:spcPct val="100000"/>
              </a:lnSpc>
              <a:spcBef>
                <a:spcPct val="0"/>
              </a:spcBef>
              <a:spcAft>
                <a:spcPct val="0"/>
              </a:spcAft>
              <a:buClrTx/>
              <a:buSzTx/>
              <a:buFont typeface="Wingdings" pitchFamily="2" charset="2"/>
              <a:buChar char="è"/>
            </a:pPr>
            <a:r>
              <a:rPr lang="fr-FR" sz="2000" b="1" dirty="0" smtClean="0">
                <a:latin typeface="Arial Narrow" pitchFamily="34" charset="0"/>
                <a:ea typeface="Calibri" pitchFamily="34" charset="0"/>
                <a:cs typeface="Arial" pitchFamily="34" charset="0"/>
              </a:rPr>
              <a:t>S</a:t>
            </a:r>
            <a:r>
              <a:rPr kumimoji="0" lang="fr-FR" sz="2000" b="1"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équence 1 :</a:t>
            </a:r>
            <a:r>
              <a:rPr kumimoji="0" lang="fr-FR" sz="2000" b="1" i="0" u="none" strike="noStrike" cap="none" normalizeH="0" baseline="0" dirty="0" smtClean="0">
                <a:ln>
                  <a:noFill/>
                </a:ln>
                <a:solidFill>
                  <a:srgbClr val="4F81BD"/>
                </a:solidFill>
                <a:effectLst/>
                <a:latin typeface="Arial Narrow" pitchFamily="34" charset="0"/>
                <a:ea typeface="Calibri" pitchFamily="34" charset="0"/>
                <a:cs typeface="Arial" pitchFamily="34" charset="0"/>
              </a:rPr>
              <a:t> </a:t>
            </a:r>
            <a:r>
              <a:rPr kumimoji="0" lang="fr-FR" sz="2000" b="1" i="0" u="none" strike="noStrike" cap="none" normalizeH="0" baseline="0" dirty="0" smtClean="0">
                <a:ln>
                  <a:noFill/>
                </a:ln>
                <a:solidFill>
                  <a:schemeClr val="accent1"/>
                </a:solidFill>
                <a:effectLst/>
                <a:latin typeface="Arial Narrow" pitchFamily="34" charset="0"/>
                <a:ea typeface="Calibri" pitchFamily="34" charset="0"/>
                <a:cs typeface="Arial" pitchFamily="34" charset="0"/>
              </a:rPr>
              <a:t>« théorie »</a:t>
            </a:r>
            <a:r>
              <a:rPr kumimoji="0" lang="fr-FR" sz="2000" b="1" i="1" u="none" strike="noStrike" cap="none" normalizeH="0" baseline="0" dirty="0" smtClean="0">
                <a:ln>
                  <a:noFill/>
                </a:ln>
                <a:solidFill>
                  <a:srgbClr val="4F81BD"/>
                </a:solidFill>
                <a:effectLst/>
                <a:latin typeface="Arial Narrow" pitchFamily="34" charset="0"/>
                <a:ea typeface="Calibri" pitchFamily="34" charset="0"/>
                <a:cs typeface="Arial" pitchFamily="34" charset="0"/>
              </a:rPr>
              <a:t> (code couleur cadre bleue) </a:t>
            </a:r>
            <a:endParaRPr lang="fr-FR" sz="2000" dirty="0" smtClean="0">
              <a:latin typeface="Arial" pitchFamily="34" charset="0"/>
              <a:cs typeface="Arial" pitchFamily="34" charset="0"/>
            </a:endParaRPr>
          </a:p>
          <a:p>
            <a:pPr marR="0" lvl="0" algn="l" defTabSz="914400" rtl="0" eaLnBrk="0" fontAlgn="base" latinLnBrk="0" hangingPunct="0">
              <a:lnSpc>
                <a:spcPct val="100000"/>
              </a:lnSpc>
              <a:spcBef>
                <a:spcPct val="0"/>
              </a:spcBef>
              <a:spcAft>
                <a:spcPct val="0"/>
              </a:spcAft>
              <a:buClrTx/>
              <a:buSzTx/>
            </a:pPr>
            <a:r>
              <a:rPr lang="fr-FR" sz="2000" b="1" i="1" dirty="0" smtClean="0">
                <a:solidFill>
                  <a:srgbClr val="808080"/>
                </a:solidFill>
                <a:latin typeface="Arial Narrow" pitchFamily="34" charset="0"/>
                <a:ea typeface="Calibri" pitchFamily="34" charset="0"/>
                <a:cs typeface="Arial" pitchFamily="34" charset="0"/>
              </a:rPr>
              <a:t>     </a:t>
            </a:r>
            <a:r>
              <a:rPr kumimoji="0" lang="fr-FR" sz="2000" b="1" i="1" u="none" strike="noStrike" cap="none" normalizeH="0" baseline="0" dirty="0" smtClean="0">
                <a:ln>
                  <a:noFill/>
                </a:ln>
                <a:solidFill>
                  <a:srgbClr val="808080"/>
                </a:solidFill>
                <a:effectLst/>
                <a:latin typeface="Arial Narrow" pitchFamily="34" charset="0"/>
                <a:ea typeface="Calibri" pitchFamily="34" charset="0"/>
                <a:cs typeface="Arial" pitchFamily="34" charset="0"/>
              </a:rPr>
              <a:t>Présentation en diaporama sur le logiciel PowerPoint (durée 1h)</a:t>
            </a:r>
            <a:endParaRPr lang="fr-FR" sz="2000" dirty="0" smtClean="0">
              <a:latin typeface="Arial Narrow" pitchFamily="34" charset="0"/>
              <a:cs typeface="Arial" pitchFamily="34" charset="0"/>
            </a:endParaRPr>
          </a:p>
          <a:p>
            <a:pPr marR="0" lvl="0" algn="l" defTabSz="914400" rtl="0" eaLnBrk="0" fontAlgn="base" latinLnBrk="0" hangingPunct="0">
              <a:lnSpc>
                <a:spcPct val="100000"/>
              </a:lnSpc>
              <a:spcBef>
                <a:spcPct val="0"/>
              </a:spcBef>
              <a:spcAft>
                <a:spcPct val="0"/>
              </a:spcAft>
              <a:buClrTx/>
              <a:buSzTx/>
            </a:pPr>
            <a:endParaRPr kumimoji="0" lang="fr-FR" sz="1050" b="1" i="0" u="none" strike="noStrike" cap="none" normalizeH="0" baseline="0" dirty="0" smtClean="0">
              <a:ln>
                <a:noFill/>
              </a:ln>
              <a:solidFill>
                <a:srgbClr val="1F497D"/>
              </a:solidFill>
              <a:effectLst/>
              <a:latin typeface="Arial Narrow" pitchFamily="34" charset="0"/>
              <a:ea typeface="Calibri" pitchFamily="34" charset="0"/>
              <a:cs typeface="Arial" pitchFamily="34" charset="0"/>
            </a:endParaRPr>
          </a:p>
          <a:p>
            <a:pPr marR="0" lvl="0" indent="266700" algn="l" defTabSz="914400" rtl="0" eaLnBrk="0" fontAlgn="base" latinLnBrk="0" hangingPunct="0">
              <a:lnSpc>
                <a:spcPct val="100000"/>
              </a:lnSpc>
              <a:spcBef>
                <a:spcPct val="0"/>
              </a:spcBef>
              <a:spcAft>
                <a:spcPct val="0"/>
              </a:spcAft>
              <a:buClrTx/>
              <a:buSzTx/>
              <a:buFontTx/>
              <a:buNone/>
              <a:tabLst>
                <a:tab pos="450850" algn="l"/>
              </a:tabLst>
            </a:pPr>
            <a:r>
              <a:rPr kumimoji="0" lang="fr-FR" sz="2000" b="1" i="0" u="none" strike="noStrike" cap="none" normalizeH="0" baseline="0" dirty="0" smtClean="0">
                <a:ln>
                  <a:noFill/>
                </a:ln>
                <a:solidFill>
                  <a:schemeClr val="accent1"/>
                </a:solidFill>
                <a:effectLst/>
                <a:latin typeface="Arial Narrow" pitchFamily="34" charset="0"/>
                <a:ea typeface="Calibri" pitchFamily="34" charset="0"/>
                <a:cs typeface="Arial" pitchFamily="34" charset="0"/>
              </a:rPr>
              <a:t>Plan du support théorique :</a:t>
            </a:r>
            <a:endParaRPr kumimoji="0" lang="fr-FR" sz="1050" b="0" i="0" u="none" strike="noStrike" cap="none" normalizeH="0" baseline="0" dirty="0" smtClean="0">
              <a:ln>
                <a:noFill/>
              </a:ln>
              <a:solidFill>
                <a:schemeClr val="accent1"/>
              </a:solidFill>
              <a:effectLst/>
              <a:latin typeface="Arial" pitchFamily="34" charset="0"/>
              <a:cs typeface="Arial" pitchFamily="34" charset="0"/>
            </a:endParaRPr>
          </a:p>
          <a:p>
            <a:pPr marR="0" lvl="0" indent="266700" algn="l" defTabSz="914400" rtl="0" eaLnBrk="0" fontAlgn="base" latinLnBrk="0" hangingPunct="0">
              <a:lnSpc>
                <a:spcPct val="100000"/>
              </a:lnSpc>
              <a:spcBef>
                <a:spcPct val="0"/>
              </a:spcBef>
              <a:spcAft>
                <a:spcPct val="0"/>
              </a:spcAft>
              <a:buClrTx/>
              <a:buSzTx/>
              <a:buFontTx/>
              <a:buNone/>
              <a:tabLst>
                <a:tab pos="450850" algn="l"/>
              </a:tabLst>
            </a:pPr>
            <a:r>
              <a:rPr kumimoji="0" lang="fr-FR" b="1" i="1" u="none" strike="noStrike" cap="none" normalizeH="0" baseline="0" dirty="0" smtClean="0">
                <a:ln>
                  <a:noFill/>
                </a:ln>
                <a:solidFill>
                  <a:srgbClr val="808080"/>
                </a:solidFill>
                <a:effectLst/>
                <a:latin typeface="Arial Narrow" pitchFamily="34" charset="0"/>
                <a:ea typeface="Calibri" pitchFamily="34" charset="0"/>
                <a:cs typeface="Arial" pitchFamily="34" charset="0"/>
              </a:rPr>
              <a:t>A partir du chapitre VI : L’appareil cardio-vasculaire (« point de départ » de l’anatomie</a:t>
            </a:r>
          </a:p>
          <a:p>
            <a:pPr marR="0" lvl="0" indent="266700" algn="l" defTabSz="914400" rtl="0" eaLnBrk="0" fontAlgn="base" latinLnBrk="0" hangingPunct="0">
              <a:lnSpc>
                <a:spcPct val="100000"/>
              </a:lnSpc>
              <a:spcBef>
                <a:spcPct val="0"/>
              </a:spcBef>
              <a:spcAft>
                <a:spcPct val="0"/>
              </a:spcAft>
              <a:buClrTx/>
              <a:buSzTx/>
              <a:buFontTx/>
              <a:buNone/>
              <a:tabLst>
                <a:tab pos="450850" algn="l"/>
              </a:tabLst>
            </a:pPr>
            <a:r>
              <a:rPr kumimoji="0" lang="fr-FR" b="1" i="1" u="none" strike="noStrike" cap="none" normalizeH="0" baseline="0" dirty="0" smtClean="0">
                <a:ln>
                  <a:noFill/>
                </a:ln>
                <a:solidFill>
                  <a:srgbClr val="808080"/>
                </a:solidFill>
                <a:effectLst/>
                <a:latin typeface="Arial Narrow" pitchFamily="34" charset="0"/>
                <a:ea typeface="Calibri" pitchFamily="34" charset="0"/>
                <a:cs typeface="Arial" pitchFamily="34" charset="0"/>
              </a:rPr>
              <a:t>du corps humain), le plan du support théorique est commun à toutes les séances.</a:t>
            </a:r>
          </a:p>
          <a:p>
            <a:pPr marR="0" lvl="0" indent="266700" algn="l" defTabSz="914400" rtl="0" eaLnBrk="0" fontAlgn="base" latinLnBrk="0" hangingPunct="0">
              <a:lnSpc>
                <a:spcPct val="100000"/>
              </a:lnSpc>
              <a:spcBef>
                <a:spcPct val="0"/>
              </a:spcBef>
              <a:spcAft>
                <a:spcPct val="0"/>
              </a:spcAft>
              <a:buClrTx/>
              <a:buSzTx/>
              <a:buFontTx/>
              <a:buNone/>
              <a:tabLst>
                <a:tab pos="450850" algn="l"/>
              </a:tabLst>
            </a:pPr>
            <a:endParaRPr kumimoji="0" lang="fr-FR" sz="1050" b="0" i="0" u="none" strike="noStrike" cap="none" normalizeH="0" baseline="0" dirty="0" smtClean="0">
              <a:ln>
                <a:noFill/>
              </a:ln>
              <a:solidFill>
                <a:schemeClr val="tx1"/>
              </a:solidFill>
              <a:effectLst/>
              <a:latin typeface="Arial Narrow" pitchFamily="34" charset="0"/>
              <a:cs typeface="Arial" pitchFamily="34" charset="0"/>
            </a:endParaRPr>
          </a:p>
          <a:p>
            <a:pPr marL="361950" marR="0" lvl="0" indent="266700" algn="l" defTabSz="914400" rtl="0" eaLnBrk="0" fontAlgn="base" latinLnBrk="0" hangingPunct="0">
              <a:lnSpc>
                <a:spcPct val="100000"/>
              </a:lnSpc>
              <a:spcBef>
                <a:spcPct val="0"/>
              </a:spcBef>
              <a:spcAft>
                <a:spcPct val="0"/>
              </a:spcAft>
              <a:buClrTx/>
              <a:buSzTx/>
              <a:buFontTx/>
              <a:buNone/>
              <a:tabLst>
                <a:tab pos="450850" algn="l"/>
              </a:tabLst>
            </a:pPr>
            <a:r>
              <a:rPr kumimoji="0" lang="fr-FR" b="1"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1.- Anatomie - Fonctionnement </a:t>
            </a:r>
            <a:endParaRPr kumimoji="0" lang="fr-FR" b="0" i="0" u="none" strike="noStrike" cap="none" normalizeH="0" baseline="0" dirty="0" smtClean="0">
              <a:ln>
                <a:noFill/>
              </a:ln>
              <a:solidFill>
                <a:schemeClr val="tx1"/>
              </a:solidFill>
              <a:effectLst/>
              <a:latin typeface="Arial" pitchFamily="34" charset="0"/>
              <a:cs typeface="Arial" pitchFamily="34" charset="0"/>
            </a:endParaRPr>
          </a:p>
          <a:p>
            <a:pPr marL="361950" marR="0" lvl="0" indent="266700" algn="l" defTabSz="914400" rtl="0" eaLnBrk="0" fontAlgn="base" latinLnBrk="0" hangingPunct="0">
              <a:lnSpc>
                <a:spcPct val="100000"/>
              </a:lnSpc>
              <a:spcBef>
                <a:spcPct val="0"/>
              </a:spcBef>
              <a:spcAft>
                <a:spcPct val="0"/>
              </a:spcAft>
              <a:buClrTx/>
              <a:buSzTx/>
              <a:buFontTx/>
              <a:buNone/>
              <a:tabLst>
                <a:tab pos="450850" algn="l"/>
              </a:tabLst>
            </a:pPr>
            <a:r>
              <a:rPr kumimoji="0" lang="fr-FR" b="1"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2.- Etymologie (radicaux, préfixes, suffixes)</a:t>
            </a:r>
            <a:endParaRPr kumimoji="0" lang="fr-FR" b="0" i="0" u="none" strike="noStrike" cap="none" normalizeH="0" baseline="0" dirty="0" smtClean="0">
              <a:ln>
                <a:noFill/>
              </a:ln>
              <a:solidFill>
                <a:schemeClr val="tx1"/>
              </a:solidFill>
              <a:effectLst/>
              <a:latin typeface="Arial" pitchFamily="34" charset="0"/>
              <a:cs typeface="Arial" pitchFamily="34" charset="0"/>
            </a:endParaRPr>
          </a:p>
          <a:p>
            <a:pPr marL="361950" marR="0" lvl="0" indent="266700" algn="l" defTabSz="914400" rtl="0" eaLnBrk="0" fontAlgn="base" latinLnBrk="0" hangingPunct="0">
              <a:lnSpc>
                <a:spcPct val="100000"/>
              </a:lnSpc>
              <a:spcBef>
                <a:spcPct val="0"/>
              </a:spcBef>
              <a:spcAft>
                <a:spcPct val="0"/>
              </a:spcAft>
              <a:buClrTx/>
              <a:buSzTx/>
              <a:buFontTx/>
              <a:buNone/>
              <a:tabLst>
                <a:tab pos="450850" algn="l"/>
              </a:tabLst>
            </a:pPr>
            <a:r>
              <a:rPr kumimoji="0" lang="fr-FR" b="1"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3.- Les principales pathologies (vocabulaire)</a:t>
            </a:r>
            <a:endParaRPr kumimoji="0" lang="fr-FR" b="0" i="0" u="none" strike="noStrike" cap="none" normalizeH="0" baseline="0" dirty="0" smtClean="0">
              <a:ln>
                <a:noFill/>
              </a:ln>
              <a:solidFill>
                <a:schemeClr val="tx1"/>
              </a:solidFill>
              <a:effectLst/>
              <a:latin typeface="Arial" pitchFamily="34" charset="0"/>
              <a:cs typeface="Arial" pitchFamily="34" charset="0"/>
            </a:endParaRPr>
          </a:p>
          <a:p>
            <a:pPr marL="361950" marR="0" lvl="0" indent="266700" algn="l" defTabSz="914400" rtl="0" eaLnBrk="0" fontAlgn="base" latinLnBrk="0" hangingPunct="0">
              <a:lnSpc>
                <a:spcPct val="100000"/>
              </a:lnSpc>
              <a:spcBef>
                <a:spcPct val="0"/>
              </a:spcBef>
              <a:spcAft>
                <a:spcPct val="0"/>
              </a:spcAft>
              <a:buClrTx/>
              <a:buSzTx/>
              <a:buFontTx/>
              <a:buNone/>
              <a:tabLst>
                <a:tab pos="450850" algn="l"/>
              </a:tabLst>
            </a:pPr>
            <a:r>
              <a:rPr kumimoji="0" lang="fr-FR" b="1"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4.- Les principaux examens paracliniques (les examens complémentaires)</a:t>
            </a:r>
            <a:endParaRPr kumimoji="0" lang="fr-FR" b="0" i="0" u="none" strike="noStrike" cap="none" normalizeH="0" baseline="0" dirty="0" smtClean="0">
              <a:ln>
                <a:noFill/>
              </a:ln>
              <a:solidFill>
                <a:schemeClr val="tx1"/>
              </a:solidFill>
              <a:effectLst/>
              <a:latin typeface="Arial" pitchFamily="34" charset="0"/>
              <a:cs typeface="Arial" pitchFamily="34" charset="0"/>
            </a:endParaRPr>
          </a:p>
          <a:p>
            <a:pPr marL="361950" marR="0" lvl="0" indent="266700" algn="l" defTabSz="914400" rtl="0" eaLnBrk="0" fontAlgn="base" latinLnBrk="0" hangingPunct="0">
              <a:lnSpc>
                <a:spcPct val="100000"/>
              </a:lnSpc>
              <a:spcBef>
                <a:spcPct val="0"/>
              </a:spcBef>
              <a:spcAft>
                <a:spcPct val="0"/>
              </a:spcAft>
              <a:buClrTx/>
              <a:buSzTx/>
              <a:buFontTx/>
              <a:buNone/>
              <a:tabLst>
                <a:tab pos="450850" algn="l"/>
              </a:tabLst>
            </a:pPr>
            <a:r>
              <a:rPr kumimoji="0" lang="fr-FR" b="1"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5.- Quelques traitements</a:t>
            </a:r>
          </a:p>
          <a:p>
            <a:pPr marL="361950" marR="0" lvl="0" indent="266700" algn="l" defTabSz="914400" rtl="0" eaLnBrk="0" fontAlgn="base" latinLnBrk="0" hangingPunct="0">
              <a:lnSpc>
                <a:spcPct val="100000"/>
              </a:lnSpc>
              <a:spcBef>
                <a:spcPct val="0"/>
              </a:spcBef>
              <a:spcAft>
                <a:spcPct val="0"/>
              </a:spcAft>
              <a:buClrTx/>
              <a:buSzTx/>
              <a:buFontTx/>
              <a:buNone/>
              <a:tabLst>
                <a:tab pos="450850" algn="l"/>
              </a:tabLst>
            </a:pP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à coins arrondis 6"/>
          <p:cNvSpPr/>
          <p:nvPr/>
        </p:nvSpPr>
        <p:spPr bwMode="auto">
          <a:xfrm>
            <a:off x="2195736" y="586114"/>
            <a:ext cx="5616624" cy="682646"/>
          </a:xfrm>
          <a:prstGeom prst="roundRect">
            <a:avLst/>
          </a:prstGeom>
          <a:solidFill>
            <a:schemeClr val="accent6"/>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fr-FR" sz="2400" b="1" dirty="0" smtClean="0">
                <a:solidFill>
                  <a:schemeClr val="bg1"/>
                </a:solidFill>
                <a:latin typeface="Arial Narrow" pitchFamily="34" charset="0"/>
              </a:rPr>
              <a:t>IV.- Organisation de l’apprentissage</a:t>
            </a:r>
            <a:endParaRPr lang="fr-FR" sz="2400" b="1" dirty="0">
              <a:solidFill>
                <a:schemeClr val="bg1"/>
              </a:solidFill>
              <a:latin typeface="Arial Narrow" pitchFamily="34" charset="0"/>
            </a:endParaRPr>
          </a:p>
        </p:txBody>
      </p:sp>
      <p:pic>
        <p:nvPicPr>
          <p:cNvPr id="8" name="Image 13"/>
          <p:cNvPicPr>
            <a:picLocks noChangeAspect="1"/>
          </p:cNvPicPr>
          <p:nvPr/>
        </p:nvPicPr>
        <p:blipFill>
          <a:blip r:embed="rId2" cstate="print"/>
          <a:srcRect/>
          <a:stretch>
            <a:fillRect/>
          </a:stretch>
        </p:blipFill>
        <p:spPr bwMode="auto">
          <a:xfrm>
            <a:off x="971600" y="404366"/>
            <a:ext cx="1223534" cy="1080418"/>
          </a:xfrm>
          <a:prstGeom prst="rect">
            <a:avLst/>
          </a:prstGeom>
          <a:noFill/>
          <a:ln w="9525">
            <a:noFill/>
            <a:miter lim="800000"/>
            <a:headEnd/>
            <a:tailEnd/>
          </a:ln>
        </p:spPr>
      </p:pic>
      <p:sp>
        <p:nvSpPr>
          <p:cNvPr id="9" name="Espace réservé du numéro de diapositive 10"/>
          <p:cNvSpPr>
            <a:spLocks noGrp="1"/>
          </p:cNvSpPr>
          <p:nvPr>
            <p:ph type="sldNum" sz="quarter" idx="12"/>
          </p:nvPr>
        </p:nvSpPr>
        <p:spPr>
          <a:xfrm>
            <a:off x="8604448" y="6448251"/>
            <a:ext cx="504056" cy="365125"/>
          </a:xfrm>
        </p:spPr>
        <p:txBody>
          <a:bodyPr/>
          <a:lstStyle/>
          <a:p>
            <a:pPr>
              <a:defRPr/>
            </a:pPr>
            <a:fld id="{57A05EDD-168E-413D-A3EB-4B2B9E1A3D49}" type="slidenum">
              <a:rPr lang="fr-FR" sz="1050" smtClean="0">
                <a:latin typeface="Arial Narrow" pitchFamily="34" charset="0"/>
              </a:rPr>
              <a:pPr>
                <a:defRPr/>
              </a:pPr>
              <a:t>11</a:t>
            </a:fld>
            <a:r>
              <a:rPr lang="fr-FR" sz="1050" dirty="0" smtClean="0">
                <a:latin typeface="Arial Narrow" pitchFamily="34" charset="0"/>
              </a:rPr>
              <a:t>/21</a:t>
            </a:r>
            <a:endParaRPr lang="fr-FR" sz="1050" dirty="0">
              <a:latin typeface="Arial Narrow" pitchFamily="34" charset="0"/>
            </a:endParaRPr>
          </a:p>
        </p:txBody>
      </p:sp>
      <p:sp>
        <p:nvSpPr>
          <p:cNvPr id="10" name="Espace réservé de la date 3"/>
          <p:cNvSpPr>
            <a:spLocks noGrp="1"/>
          </p:cNvSpPr>
          <p:nvPr>
            <p:ph type="dt" sz="quarter" idx="10"/>
          </p:nvPr>
        </p:nvSpPr>
        <p:spPr>
          <a:xfrm>
            <a:off x="0" y="6525344"/>
            <a:ext cx="1115616" cy="260648"/>
          </a:xfrm>
        </p:spPr>
        <p:txBody>
          <a:bodyPr/>
          <a:lstStyle/>
          <a:p>
            <a:pPr>
              <a:defRPr/>
            </a:pPr>
            <a:r>
              <a:rPr lang="fr-FR" sz="1050" dirty="0" smtClean="0">
                <a:latin typeface="Arial Narrow" pitchFamily="34" charset="0"/>
              </a:rPr>
              <a:t>22/04/2016</a:t>
            </a:r>
            <a:endParaRPr lang="fr-FR" sz="1050"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Left)">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482">
                                            <p:bg/>
                                          </p:spTgt>
                                        </p:tgtEl>
                                        <p:attrNameLst>
                                          <p:attrName>style.visibility</p:attrName>
                                        </p:attrNameLst>
                                      </p:cBhvr>
                                      <p:to>
                                        <p:strVal val="visible"/>
                                      </p:to>
                                    </p:set>
                                    <p:animEffect transition="in" filter="fade">
                                      <p:cBhvr>
                                        <p:cTn id="17" dur="2000"/>
                                        <p:tgtEl>
                                          <p:spTgt spid="20482">
                                            <p:bg/>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20482">
                                            <p:txEl>
                                              <p:pRg st="1" end="1"/>
                                            </p:txEl>
                                          </p:spTgt>
                                        </p:tgtEl>
                                        <p:attrNameLst>
                                          <p:attrName>style.visibility</p:attrName>
                                        </p:attrNameLst>
                                      </p:cBhvr>
                                      <p:to>
                                        <p:strVal val="visible"/>
                                      </p:to>
                                    </p:set>
                                    <p:animEffect transition="in" filter="slide(fromLeft)">
                                      <p:cBhvr>
                                        <p:cTn id="22" dur="2000"/>
                                        <p:tgtEl>
                                          <p:spTgt spid="20482">
                                            <p:txEl>
                                              <p:pRg st="1" end="1"/>
                                            </p:txEl>
                                          </p:spTgt>
                                        </p:tgtEl>
                                      </p:cBhvr>
                                    </p:animEffect>
                                  </p:childTnLst>
                                </p:cTn>
                              </p:par>
                              <p:par>
                                <p:cTn id="23" presetID="12" presetClass="entr" presetSubtype="8" fill="hold" nodeType="withEffect">
                                  <p:stCondLst>
                                    <p:cond delay="0"/>
                                  </p:stCondLst>
                                  <p:childTnLst>
                                    <p:set>
                                      <p:cBhvr>
                                        <p:cTn id="24" dur="1" fill="hold">
                                          <p:stCondLst>
                                            <p:cond delay="0"/>
                                          </p:stCondLst>
                                        </p:cTn>
                                        <p:tgtEl>
                                          <p:spTgt spid="20482">
                                            <p:txEl>
                                              <p:pRg st="2" end="2"/>
                                            </p:txEl>
                                          </p:spTgt>
                                        </p:tgtEl>
                                        <p:attrNameLst>
                                          <p:attrName>style.visibility</p:attrName>
                                        </p:attrNameLst>
                                      </p:cBhvr>
                                      <p:to>
                                        <p:strVal val="visible"/>
                                      </p:to>
                                    </p:set>
                                    <p:animEffect transition="in" filter="slide(fromLeft)">
                                      <p:cBhvr>
                                        <p:cTn id="25" dur="2000"/>
                                        <p:tgtEl>
                                          <p:spTgt spid="20482">
                                            <p:txEl>
                                              <p:pRg st="2" end="2"/>
                                            </p:txEl>
                                          </p:spTgt>
                                        </p:tgtEl>
                                      </p:cBhvr>
                                    </p:animEffect>
                                  </p:childTnLst>
                                </p:cTn>
                              </p:par>
                              <p:par>
                                <p:cTn id="26" presetID="12" presetClass="entr" presetSubtype="8" fill="hold" nodeType="withEffect">
                                  <p:stCondLst>
                                    <p:cond delay="0"/>
                                  </p:stCondLst>
                                  <p:childTnLst>
                                    <p:set>
                                      <p:cBhvr>
                                        <p:cTn id="27" dur="1" fill="hold">
                                          <p:stCondLst>
                                            <p:cond delay="0"/>
                                          </p:stCondLst>
                                        </p:cTn>
                                        <p:tgtEl>
                                          <p:spTgt spid="20482">
                                            <p:txEl>
                                              <p:pRg st="3" end="3"/>
                                            </p:txEl>
                                          </p:spTgt>
                                        </p:tgtEl>
                                        <p:attrNameLst>
                                          <p:attrName>style.visibility</p:attrName>
                                        </p:attrNameLst>
                                      </p:cBhvr>
                                      <p:to>
                                        <p:strVal val="visible"/>
                                      </p:to>
                                    </p:set>
                                    <p:animEffect transition="in" filter="slide(fromLeft)">
                                      <p:cBhvr>
                                        <p:cTn id="28" dur="2000"/>
                                        <p:tgtEl>
                                          <p:spTgt spid="2048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nodeType="clickEffect">
                                  <p:stCondLst>
                                    <p:cond delay="0"/>
                                  </p:stCondLst>
                                  <p:childTnLst>
                                    <p:set>
                                      <p:cBhvr>
                                        <p:cTn id="32" dur="1" fill="hold">
                                          <p:stCondLst>
                                            <p:cond delay="0"/>
                                          </p:stCondLst>
                                        </p:cTn>
                                        <p:tgtEl>
                                          <p:spTgt spid="20482">
                                            <p:txEl>
                                              <p:pRg st="5" end="5"/>
                                            </p:txEl>
                                          </p:spTgt>
                                        </p:tgtEl>
                                        <p:attrNameLst>
                                          <p:attrName>style.visibility</p:attrName>
                                        </p:attrNameLst>
                                      </p:cBhvr>
                                      <p:to>
                                        <p:strVal val="visible"/>
                                      </p:to>
                                    </p:set>
                                    <p:animEffect transition="in" filter="slide(fromLeft)">
                                      <p:cBhvr>
                                        <p:cTn id="33" dur="2000"/>
                                        <p:tgtEl>
                                          <p:spTgt spid="20482">
                                            <p:txEl>
                                              <p:pRg st="5" end="5"/>
                                            </p:txEl>
                                          </p:spTgt>
                                        </p:tgtEl>
                                      </p:cBhvr>
                                    </p:animEffect>
                                  </p:childTnLst>
                                </p:cTn>
                              </p:par>
                              <p:par>
                                <p:cTn id="34" presetID="12" presetClass="entr" presetSubtype="8" fill="hold" nodeType="withEffect">
                                  <p:stCondLst>
                                    <p:cond delay="0"/>
                                  </p:stCondLst>
                                  <p:childTnLst>
                                    <p:set>
                                      <p:cBhvr>
                                        <p:cTn id="35" dur="1" fill="hold">
                                          <p:stCondLst>
                                            <p:cond delay="0"/>
                                          </p:stCondLst>
                                        </p:cTn>
                                        <p:tgtEl>
                                          <p:spTgt spid="20482">
                                            <p:txEl>
                                              <p:pRg st="6" end="6"/>
                                            </p:txEl>
                                          </p:spTgt>
                                        </p:tgtEl>
                                        <p:attrNameLst>
                                          <p:attrName>style.visibility</p:attrName>
                                        </p:attrNameLst>
                                      </p:cBhvr>
                                      <p:to>
                                        <p:strVal val="visible"/>
                                      </p:to>
                                    </p:set>
                                    <p:animEffect transition="in" filter="slide(fromLeft)">
                                      <p:cBhvr>
                                        <p:cTn id="36" dur="2000"/>
                                        <p:tgtEl>
                                          <p:spTgt spid="20482">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nodeType="clickEffect">
                                  <p:stCondLst>
                                    <p:cond delay="0"/>
                                  </p:stCondLst>
                                  <p:childTnLst>
                                    <p:set>
                                      <p:cBhvr>
                                        <p:cTn id="40" dur="1" fill="hold">
                                          <p:stCondLst>
                                            <p:cond delay="0"/>
                                          </p:stCondLst>
                                        </p:cTn>
                                        <p:tgtEl>
                                          <p:spTgt spid="20482">
                                            <p:txEl>
                                              <p:pRg st="8" end="8"/>
                                            </p:txEl>
                                          </p:spTgt>
                                        </p:tgtEl>
                                        <p:attrNameLst>
                                          <p:attrName>style.visibility</p:attrName>
                                        </p:attrNameLst>
                                      </p:cBhvr>
                                      <p:to>
                                        <p:strVal val="visible"/>
                                      </p:to>
                                    </p:set>
                                    <p:animEffect transition="in" filter="slide(fromLeft)">
                                      <p:cBhvr>
                                        <p:cTn id="41" dur="2000"/>
                                        <p:tgtEl>
                                          <p:spTgt spid="20482">
                                            <p:txEl>
                                              <p:pRg st="8" end="8"/>
                                            </p:txEl>
                                          </p:spTgt>
                                        </p:tgtEl>
                                      </p:cBhvr>
                                    </p:animEffect>
                                  </p:childTnLst>
                                </p:cTn>
                              </p:par>
                              <p:par>
                                <p:cTn id="42" presetID="12" presetClass="entr" presetSubtype="8" fill="hold" nodeType="withEffect">
                                  <p:stCondLst>
                                    <p:cond delay="0"/>
                                  </p:stCondLst>
                                  <p:childTnLst>
                                    <p:set>
                                      <p:cBhvr>
                                        <p:cTn id="43" dur="1" fill="hold">
                                          <p:stCondLst>
                                            <p:cond delay="0"/>
                                          </p:stCondLst>
                                        </p:cTn>
                                        <p:tgtEl>
                                          <p:spTgt spid="20482">
                                            <p:txEl>
                                              <p:pRg st="9" end="9"/>
                                            </p:txEl>
                                          </p:spTgt>
                                        </p:tgtEl>
                                        <p:attrNameLst>
                                          <p:attrName>style.visibility</p:attrName>
                                        </p:attrNameLst>
                                      </p:cBhvr>
                                      <p:to>
                                        <p:strVal val="visible"/>
                                      </p:to>
                                    </p:set>
                                    <p:animEffect transition="in" filter="slide(fromLeft)">
                                      <p:cBhvr>
                                        <p:cTn id="44" dur="2000"/>
                                        <p:tgtEl>
                                          <p:spTgt spid="20482">
                                            <p:txEl>
                                              <p:pRg st="9" end="9"/>
                                            </p:txEl>
                                          </p:spTgt>
                                        </p:tgtEl>
                                      </p:cBhvr>
                                    </p:animEffect>
                                  </p:childTnLst>
                                </p:cTn>
                              </p:par>
                              <p:par>
                                <p:cTn id="45" presetID="12" presetClass="entr" presetSubtype="8" fill="hold" nodeType="withEffect">
                                  <p:stCondLst>
                                    <p:cond delay="0"/>
                                  </p:stCondLst>
                                  <p:childTnLst>
                                    <p:set>
                                      <p:cBhvr>
                                        <p:cTn id="46" dur="1" fill="hold">
                                          <p:stCondLst>
                                            <p:cond delay="0"/>
                                          </p:stCondLst>
                                        </p:cTn>
                                        <p:tgtEl>
                                          <p:spTgt spid="20482">
                                            <p:txEl>
                                              <p:pRg st="10" end="10"/>
                                            </p:txEl>
                                          </p:spTgt>
                                        </p:tgtEl>
                                        <p:attrNameLst>
                                          <p:attrName>style.visibility</p:attrName>
                                        </p:attrNameLst>
                                      </p:cBhvr>
                                      <p:to>
                                        <p:strVal val="visible"/>
                                      </p:to>
                                    </p:set>
                                    <p:animEffect transition="in" filter="slide(fromLeft)">
                                      <p:cBhvr>
                                        <p:cTn id="47" dur="2000"/>
                                        <p:tgtEl>
                                          <p:spTgt spid="20482">
                                            <p:txEl>
                                              <p:pRg st="10" end="10"/>
                                            </p:txEl>
                                          </p:spTgt>
                                        </p:tgtEl>
                                      </p:cBhvr>
                                    </p:animEffect>
                                  </p:childTnLst>
                                </p:cTn>
                              </p:par>
                              <p:par>
                                <p:cTn id="48" presetID="12" presetClass="entr" presetSubtype="8" fill="hold" nodeType="withEffect">
                                  <p:stCondLst>
                                    <p:cond delay="0"/>
                                  </p:stCondLst>
                                  <p:childTnLst>
                                    <p:set>
                                      <p:cBhvr>
                                        <p:cTn id="49" dur="1" fill="hold">
                                          <p:stCondLst>
                                            <p:cond delay="0"/>
                                          </p:stCondLst>
                                        </p:cTn>
                                        <p:tgtEl>
                                          <p:spTgt spid="20482">
                                            <p:txEl>
                                              <p:pRg st="12" end="12"/>
                                            </p:txEl>
                                          </p:spTgt>
                                        </p:tgtEl>
                                        <p:attrNameLst>
                                          <p:attrName>style.visibility</p:attrName>
                                        </p:attrNameLst>
                                      </p:cBhvr>
                                      <p:to>
                                        <p:strVal val="visible"/>
                                      </p:to>
                                    </p:set>
                                    <p:animEffect transition="in" filter="slide(fromLeft)">
                                      <p:cBhvr>
                                        <p:cTn id="50" dur="2000"/>
                                        <p:tgtEl>
                                          <p:spTgt spid="20482">
                                            <p:txEl>
                                              <p:pRg st="12" end="12"/>
                                            </p:txEl>
                                          </p:spTgt>
                                        </p:tgtEl>
                                      </p:cBhvr>
                                    </p:animEffect>
                                  </p:childTnLst>
                                </p:cTn>
                              </p:par>
                              <p:par>
                                <p:cTn id="51" presetID="12" presetClass="entr" presetSubtype="8" fill="hold" nodeType="withEffect">
                                  <p:stCondLst>
                                    <p:cond delay="0"/>
                                  </p:stCondLst>
                                  <p:childTnLst>
                                    <p:set>
                                      <p:cBhvr>
                                        <p:cTn id="52" dur="1" fill="hold">
                                          <p:stCondLst>
                                            <p:cond delay="0"/>
                                          </p:stCondLst>
                                        </p:cTn>
                                        <p:tgtEl>
                                          <p:spTgt spid="20482">
                                            <p:txEl>
                                              <p:pRg st="13" end="13"/>
                                            </p:txEl>
                                          </p:spTgt>
                                        </p:tgtEl>
                                        <p:attrNameLst>
                                          <p:attrName>style.visibility</p:attrName>
                                        </p:attrNameLst>
                                      </p:cBhvr>
                                      <p:to>
                                        <p:strVal val="visible"/>
                                      </p:to>
                                    </p:set>
                                    <p:animEffect transition="in" filter="slide(fromLeft)">
                                      <p:cBhvr>
                                        <p:cTn id="53" dur="2000"/>
                                        <p:tgtEl>
                                          <p:spTgt spid="20482">
                                            <p:txEl>
                                              <p:pRg st="13" end="13"/>
                                            </p:txEl>
                                          </p:spTgt>
                                        </p:tgtEl>
                                      </p:cBhvr>
                                    </p:animEffect>
                                  </p:childTnLst>
                                </p:cTn>
                              </p:par>
                              <p:par>
                                <p:cTn id="54" presetID="12" presetClass="entr" presetSubtype="8" fill="hold" nodeType="withEffect">
                                  <p:stCondLst>
                                    <p:cond delay="0"/>
                                  </p:stCondLst>
                                  <p:childTnLst>
                                    <p:set>
                                      <p:cBhvr>
                                        <p:cTn id="55" dur="1" fill="hold">
                                          <p:stCondLst>
                                            <p:cond delay="0"/>
                                          </p:stCondLst>
                                        </p:cTn>
                                        <p:tgtEl>
                                          <p:spTgt spid="20482">
                                            <p:txEl>
                                              <p:pRg st="14" end="14"/>
                                            </p:txEl>
                                          </p:spTgt>
                                        </p:tgtEl>
                                        <p:attrNameLst>
                                          <p:attrName>style.visibility</p:attrName>
                                        </p:attrNameLst>
                                      </p:cBhvr>
                                      <p:to>
                                        <p:strVal val="visible"/>
                                      </p:to>
                                    </p:set>
                                    <p:animEffect transition="in" filter="slide(fromLeft)">
                                      <p:cBhvr>
                                        <p:cTn id="56" dur="2000"/>
                                        <p:tgtEl>
                                          <p:spTgt spid="20482">
                                            <p:txEl>
                                              <p:pRg st="14" end="14"/>
                                            </p:txEl>
                                          </p:spTgt>
                                        </p:tgtEl>
                                      </p:cBhvr>
                                    </p:animEffect>
                                  </p:childTnLst>
                                </p:cTn>
                              </p:par>
                              <p:par>
                                <p:cTn id="57" presetID="12" presetClass="entr" presetSubtype="8" fill="hold" nodeType="withEffect">
                                  <p:stCondLst>
                                    <p:cond delay="0"/>
                                  </p:stCondLst>
                                  <p:childTnLst>
                                    <p:set>
                                      <p:cBhvr>
                                        <p:cTn id="58" dur="1" fill="hold">
                                          <p:stCondLst>
                                            <p:cond delay="0"/>
                                          </p:stCondLst>
                                        </p:cTn>
                                        <p:tgtEl>
                                          <p:spTgt spid="20482">
                                            <p:txEl>
                                              <p:pRg st="15" end="15"/>
                                            </p:txEl>
                                          </p:spTgt>
                                        </p:tgtEl>
                                        <p:attrNameLst>
                                          <p:attrName>style.visibility</p:attrName>
                                        </p:attrNameLst>
                                      </p:cBhvr>
                                      <p:to>
                                        <p:strVal val="visible"/>
                                      </p:to>
                                    </p:set>
                                    <p:animEffect transition="in" filter="slide(fromLeft)">
                                      <p:cBhvr>
                                        <p:cTn id="59" dur="2000"/>
                                        <p:tgtEl>
                                          <p:spTgt spid="20482">
                                            <p:txEl>
                                              <p:pRg st="15" end="15"/>
                                            </p:txEl>
                                          </p:spTgt>
                                        </p:tgtEl>
                                      </p:cBhvr>
                                    </p:animEffect>
                                  </p:childTnLst>
                                </p:cTn>
                              </p:par>
                              <p:par>
                                <p:cTn id="60" presetID="12" presetClass="entr" presetSubtype="8" fill="hold" nodeType="withEffect">
                                  <p:stCondLst>
                                    <p:cond delay="0"/>
                                  </p:stCondLst>
                                  <p:childTnLst>
                                    <p:set>
                                      <p:cBhvr>
                                        <p:cTn id="61" dur="1" fill="hold">
                                          <p:stCondLst>
                                            <p:cond delay="0"/>
                                          </p:stCondLst>
                                        </p:cTn>
                                        <p:tgtEl>
                                          <p:spTgt spid="20482">
                                            <p:txEl>
                                              <p:pRg st="16" end="16"/>
                                            </p:txEl>
                                          </p:spTgt>
                                        </p:tgtEl>
                                        <p:attrNameLst>
                                          <p:attrName>style.visibility</p:attrName>
                                        </p:attrNameLst>
                                      </p:cBhvr>
                                      <p:to>
                                        <p:strVal val="visible"/>
                                      </p:to>
                                    </p:set>
                                    <p:animEffect transition="in" filter="slide(fromLeft)">
                                      <p:cBhvr>
                                        <p:cTn id="62" dur="2000"/>
                                        <p:tgtEl>
                                          <p:spTgt spid="2048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uiExpand="1" build="allAtOnce"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7544" y="1196752"/>
            <a:ext cx="8352928" cy="5255285"/>
          </a:xfrm>
          <a:prstGeom prst="rect">
            <a:avLst/>
          </a:prstGeom>
          <a:ln w="19050">
            <a:solidFill>
              <a:schemeClr val="accent1"/>
            </a:solidFill>
          </a:ln>
        </p:spPr>
        <p:txBody>
          <a:bodyPr wrap="square">
            <a:spAutoFit/>
          </a:bodyPr>
          <a:lstStyle/>
          <a:p>
            <a:pPr lvl="0" algn="just" eaLnBrk="0" fontAlgn="base" hangingPunct="0">
              <a:spcBef>
                <a:spcPct val="0"/>
              </a:spcBef>
              <a:spcAft>
                <a:spcPct val="0"/>
              </a:spcAft>
              <a:buFont typeface="Wingdings" pitchFamily="2" charset="2"/>
              <a:buChar char="è"/>
              <a:tabLst>
                <a:tab pos="450850" algn="l"/>
              </a:tabLst>
            </a:pPr>
            <a:endParaRPr lang="fr-FR" sz="2000" b="1" dirty="0" smtClean="0">
              <a:latin typeface="Arial Narrow" pitchFamily="34" charset="0"/>
              <a:ea typeface="Calibri" pitchFamily="34" charset="0"/>
              <a:cs typeface="Arial" pitchFamily="34" charset="0"/>
            </a:endParaRPr>
          </a:p>
          <a:p>
            <a:pPr lvl="0" algn="just" eaLnBrk="0" fontAlgn="base" hangingPunct="0">
              <a:spcBef>
                <a:spcPct val="0"/>
              </a:spcBef>
              <a:spcAft>
                <a:spcPct val="0"/>
              </a:spcAft>
              <a:buFont typeface="Wingdings" pitchFamily="2" charset="2"/>
              <a:buChar char="è"/>
              <a:tabLst>
                <a:tab pos="450850" algn="l"/>
              </a:tabLst>
            </a:pPr>
            <a:r>
              <a:rPr lang="fr-FR" sz="2000" b="1" dirty="0" smtClean="0">
                <a:latin typeface="Arial Narrow" pitchFamily="34" charset="0"/>
                <a:ea typeface="Calibri" pitchFamily="34" charset="0"/>
                <a:cs typeface="Arial" pitchFamily="34" charset="0"/>
              </a:rPr>
              <a:t>Séquence 2 :</a:t>
            </a:r>
            <a:r>
              <a:rPr lang="fr-FR" sz="2000" b="1" dirty="0" smtClean="0">
                <a:solidFill>
                  <a:srgbClr val="4F81BD"/>
                </a:solidFill>
                <a:latin typeface="Arial Narrow" pitchFamily="34" charset="0"/>
                <a:ea typeface="Calibri" pitchFamily="34" charset="0"/>
                <a:cs typeface="Arial" pitchFamily="34" charset="0"/>
              </a:rPr>
              <a:t> </a:t>
            </a:r>
            <a:r>
              <a:rPr lang="fr-FR" sz="2000" b="1" dirty="0" smtClean="0">
                <a:solidFill>
                  <a:srgbClr val="C00000"/>
                </a:solidFill>
                <a:latin typeface="Arial Narrow" pitchFamily="34" charset="0"/>
                <a:ea typeface="Calibri" pitchFamily="34" charset="0"/>
                <a:cs typeface="Arial" pitchFamily="34" charset="0"/>
              </a:rPr>
              <a:t>« mise en application »</a:t>
            </a:r>
            <a:r>
              <a:rPr lang="fr-FR" sz="2000" b="1" i="1" dirty="0" smtClean="0">
                <a:solidFill>
                  <a:srgbClr val="C00000"/>
                </a:solidFill>
                <a:latin typeface="Arial Narrow" pitchFamily="34" charset="0"/>
                <a:ea typeface="Calibri" pitchFamily="34" charset="0"/>
                <a:cs typeface="Arial" pitchFamily="34" charset="0"/>
              </a:rPr>
              <a:t> (code couleur cadre rouge)</a:t>
            </a:r>
          </a:p>
          <a:p>
            <a:pPr lvl="0" algn="just" eaLnBrk="0" fontAlgn="base" hangingPunct="0">
              <a:spcBef>
                <a:spcPct val="0"/>
              </a:spcBef>
              <a:spcAft>
                <a:spcPct val="0"/>
              </a:spcAft>
              <a:tabLst>
                <a:tab pos="450850" algn="l"/>
              </a:tabLst>
            </a:pPr>
            <a:endParaRPr lang="fr-FR" sz="1050" dirty="0" smtClean="0">
              <a:latin typeface="Arial Narrow" pitchFamily="34" charset="0"/>
              <a:cs typeface="Arial" pitchFamily="34" charset="0"/>
            </a:endParaRPr>
          </a:p>
          <a:p>
            <a:pPr marL="266700" algn="just"/>
            <a:r>
              <a:rPr lang="fr-FR" dirty="0" smtClean="0">
                <a:latin typeface="Arial Narrow" pitchFamily="34" charset="0"/>
              </a:rPr>
              <a:t>Pour mettre en application la théorie, cette mise en application vous aidera à la mémorisation des nouveaux mots découverts dans chaque chapitre, par la réalisation d’exercices pratiques de façon ludique : textes à compléter, quizz, QCM, mots croisés,… </a:t>
            </a:r>
          </a:p>
          <a:p>
            <a:pPr marL="266700" algn="just"/>
            <a:r>
              <a:rPr lang="fr-FR" dirty="0" smtClean="0">
                <a:latin typeface="Arial Narrow" pitchFamily="34" charset="0"/>
              </a:rPr>
              <a:t>Ce travail demande de la réflexion, un travail de mémoire et une recherche dans le support théorique ou éventuellement dans le dictionnaire médical, ou encore sur internet pour compléter l’information ou pour votre curiosité personnelle. </a:t>
            </a:r>
          </a:p>
          <a:p>
            <a:pPr marL="266700" algn="just"/>
            <a:r>
              <a:rPr lang="fr-FR" b="1" i="1" dirty="0" smtClean="0">
                <a:solidFill>
                  <a:schemeClr val="bg1">
                    <a:lumMod val="50000"/>
                  </a:schemeClr>
                </a:solidFill>
                <a:latin typeface="Arial Narrow" pitchFamily="34" charset="0"/>
              </a:rPr>
              <a:t>Ce support a été conçu aussi bien pour les stagiaires ayant plus d’avance (toutes les questions seront à traiter) que pour les stagiaires ayant besoin plus de temps (ne traiter que les questions avec un astérisque (*)).</a:t>
            </a:r>
          </a:p>
          <a:p>
            <a:pPr algn="just"/>
            <a:endParaRPr lang="fr-FR" b="1" i="1" dirty="0" smtClean="0">
              <a:latin typeface="Arial Narrow" pitchFamily="34" charset="0"/>
            </a:endParaRPr>
          </a:p>
          <a:p>
            <a:pPr algn="just">
              <a:buFont typeface="Wingdings" pitchFamily="2" charset="2"/>
              <a:buChar char="è"/>
            </a:pPr>
            <a:r>
              <a:rPr lang="fr-FR" sz="2000" b="1" dirty="0" smtClean="0">
                <a:latin typeface="Arial Narrow" pitchFamily="34" charset="0"/>
                <a:ea typeface="Calibri" pitchFamily="34" charset="0"/>
                <a:cs typeface="Arial" pitchFamily="34" charset="0"/>
              </a:rPr>
              <a:t>Séquence 3 :  </a:t>
            </a:r>
            <a:r>
              <a:rPr lang="fr-FR" i="1" dirty="0" smtClean="0">
                <a:solidFill>
                  <a:srgbClr val="FF0000"/>
                </a:solidFill>
                <a:latin typeface="Arial Narrow" pitchFamily="34" charset="0"/>
              </a:rPr>
              <a:t>« </a:t>
            </a:r>
            <a:r>
              <a:rPr lang="fr-FR" sz="2000" b="1" dirty="0" smtClean="0">
                <a:solidFill>
                  <a:srgbClr val="FF0000"/>
                </a:solidFill>
                <a:latin typeface="Arial Narrow" pitchFamily="34" charset="0"/>
                <a:cs typeface="Arial" pitchFamily="34" charset="0"/>
              </a:rPr>
              <a:t>mise en application </a:t>
            </a:r>
            <a:r>
              <a:rPr lang="fr-FR" sz="2000" b="1" dirty="0" smtClean="0">
                <a:solidFill>
                  <a:srgbClr val="FF0000"/>
                </a:solidFill>
                <a:latin typeface="Arial Narrow" pitchFamily="34" charset="0"/>
                <a:ea typeface="Calibri" pitchFamily="34" charset="0"/>
                <a:cs typeface="Arial" pitchFamily="34" charset="0"/>
              </a:rPr>
              <a:t>corrigée » (code couleur cadre rouge clair)</a:t>
            </a:r>
          </a:p>
          <a:p>
            <a:pPr algn="just"/>
            <a:endParaRPr lang="fr-FR" sz="1100" b="1" dirty="0" smtClean="0">
              <a:solidFill>
                <a:srgbClr val="FF0000"/>
              </a:solidFill>
              <a:latin typeface="Arial Narrow" pitchFamily="34" charset="0"/>
              <a:ea typeface="Calibri" pitchFamily="34" charset="0"/>
              <a:cs typeface="Arial" pitchFamily="34" charset="0"/>
            </a:endParaRPr>
          </a:p>
          <a:p>
            <a:pPr marL="266700" algn="just"/>
            <a:r>
              <a:rPr lang="fr-FR" dirty="0" smtClean="0">
                <a:latin typeface="Arial Narrow" pitchFamily="34" charset="0"/>
              </a:rPr>
              <a:t>A l’issue de cette mise en application, auto-corrigez-vous avec le « Corrigé de la Mise en Application » qui sera déposé sur votre poste de travail (réseau stagiaire) dans le dossier de la spécialité.</a:t>
            </a:r>
          </a:p>
          <a:p>
            <a:pPr marL="266700" algn="just"/>
            <a:endParaRPr lang="fr-FR" sz="2000" dirty="0">
              <a:latin typeface="Arial Narrow" pitchFamily="34" charset="0"/>
            </a:endParaRPr>
          </a:p>
        </p:txBody>
      </p:sp>
      <p:sp>
        <p:nvSpPr>
          <p:cNvPr id="6" name="Rectangle à coins arrondis 5"/>
          <p:cNvSpPr/>
          <p:nvPr/>
        </p:nvSpPr>
        <p:spPr bwMode="auto">
          <a:xfrm>
            <a:off x="1619672" y="332656"/>
            <a:ext cx="6192688" cy="682646"/>
          </a:xfrm>
          <a:prstGeom prst="roundRect">
            <a:avLst/>
          </a:prstGeom>
          <a:solidFill>
            <a:schemeClr val="accent6"/>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fr-FR" sz="2400" b="1" dirty="0" smtClean="0">
                <a:solidFill>
                  <a:schemeClr val="bg1"/>
                </a:solidFill>
                <a:latin typeface="Arial Narrow" pitchFamily="34" charset="0"/>
              </a:rPr>
              <a:t>IV.- Organisation de l’apprentissage</a:t>
            </a:r>
            <a:endParaRPr lang="fr-FR" sz="2400" b="1" dirty="0">
              <a:solidFill>
                <a:schemeClr val="bg1"/>
              </a:solidFill>
              <a:latin typeface="Arial Narrow" pitchFamily="34" charset="0"/>
            </a:endParaRPr>
          </a:p>
        </p:txBody>
      </p:sp>
      <p:sp>
        <p:nvSpPr>
          <p:cNvPr id="7" name="Espace réservé du numéro de diapositive 10"/>
          <p:cNvSpPr>
            <a:spLocks noGrp="1"/>
          </p:cNvSpPr>
          <p:nvPr>
            <p:ph type="sldNum" sz="quarter" idx="12"/>
          </p:nvPr>
        </p:nvSpPr>
        <p:spPr>
          <a:xfrm>
            <a:off x="8604448" y="6448251"/>
            <a:ext cx="504056" cy="365125"/>
          </a:xfrm>
        </p:spPr>
        <p:txBody>
          <a:bodyPr/>
          <a:lstStyle/>
          <a:p>
            <a:pPr>
              <a:defRPr/>
            </a:pPr>
            <a:fld id="{57A05EDD-168E-413D-A3EB-4B2B9E1A3D49}" type="slidenum">
              <a:rPr lang="fr-FR" sz="1050" smtClean="0">
                <a:latin typeface="Arial Narrow" pitchFamily="34" charset="0"/>
              </a:rPr>
              <a:pPr>
                <a:defRPr/>
              </a:pPr>
              <a:t>12</a:t>
            </a:fld>
            <a:r>
              <a:rPr lang="fr-FR" sz="1050" dirty="0" smtClean="0">
                <a:latin typeface="Arial Narrow" pitchFamily="34" charset="0"/>
              </a:rPr>
              <a:t>/21</a:t>
            </a:r>
            <a:endParaRPr lang="fr-FR" sz="1050" dirty="0">
              <a:latin typeface="Arial Narrow" pitchFamily="34" charset="0"/>
            </a:endParaRPr>
          </a:p>
        </p:txBody>
      </p:sp>
      <p:sp>
        <p:nvSpPr>
          <p:cNvPr id="8" name="Espace réservé de la date 3"/>
          <p:cNvSpPr>
            <a:spLocks noGrp="1"/>
          </p:cNvSpPr>
          <p:nvPr>
            <p:ph type="dt" sz="quarter" idx="10"/>
          </p:nvPr>
        </p:nvSpPr>
        <p:spPr>
          <a:xfrm>
            <a:off x="0" y="6525344"/>
            <a:ext cx="1115616" cy="260648"/>
          </a:xfrm>
        </p:spPr>
        <p:txBody>
          <a:bodyPr/>
          <a:lstStyle/>
          <a:p>
            <a:pPr>
              <a:defRPr/>
            </a:pPr>
            <a:r>
              <a:rPr lang="fr-FR" sz="1050" dirty="0" smtClean="0">
                <a:latin typeface="Arial Narrow" pitchFamily="34" charset="0"/>
              </a:rPr>
              <a:t>22/04/2016</a:t>
            </a:r>
            <a:endParaRPr lang="fr-FR" sz="1050"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bg/>
                                          </p:spTgt>
                                        </p:tgtEl>
                                        <p:attrNameLst>
                                          <p:attrName>style.visibility</p:attrName>
                                        </p:attrNameLst>
                                      </p:cBhvr>
                                      <p:to>
                                        <p:strVal val="visible"/>
                                      </p:to>
                                    </p:set>
                                    <p:animEffect transition="in" filter="fade">
                                      <p:cBhvr>
                                        <p:cTn id="12" dur="2000"/>
                                        <p:tgtEl>
                                          <p:spTgt spid="5">
                                            <p:bg/>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slide(fromLeft)">
                                      <p:cBhvr>
                                        <p:cTn id="17" dur="2000"/>
                                        <p:tgtEl>
                                          <p:spTgt spid="5">
                                            <p:txEl>
                                              <p:pRg st="1" end="1"/>
                                            </p:txEl>
                                          </p:spTgt>
                                        </p:tgtEl>
                                      </p:cBhvr>
                                    </p:animEffect>
                                  </p:childTnLst>
                                </p:cTn>
                              </p:par>
                              <p:par>
                                <p:cTn id="18" presetID="12" presetClass="entr" presetSubtype="8"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slide(fromLeft)">
                                      <p:cBhvr>
                                        <p:cTn id="20" dur="2000"/>
                                        <p:tgtEl>
                                          <p:spTgt spid="5">
                                            <p:txEl>
                                              <p:pRg st="3" end="3"/>
                                            </p:txEl>
                                          </p:spTgt>
                                        </p:tgtEl>
                                      </p:cBhvr>
                                    </p:animEffect>
                                  </p:childTnLst>
                                </p:cTn>
                              </p:par>
                              <p:par>
                                <p:cTn id="21" presetID="12" presetClass="entr" presetSubtype="8"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slide(fromLeft)">
                                      <p:cBhvr>
                                        <p:cTn id="23" dur="2000"/>
                                        <p:tgtEl>
                                          <p:spTgt spid="5">
                                            <p:txEl>
                                              <p:pRg st="4" end="4"/>
                                            </p:txEl>
                                          </p:spTgt>
                                        </p:tgtEl>
                                      </p:cBhvr>
                                    </p:animEffect>
                                  </p:childTnLst>
                                </p:cTn>
                              </p:par>
                              <p:par>
                                <p:cTn id="24" presetID="12" presetClass="entr" presetSubtype="8"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slide(fromLeft)">
                                      <p:cBhvr>
                                        <p:cTn id="26" dur="20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slide(fromLeft)">
                                      <p:cBhvr>
                                        <p:cTn id="31" dur="2000"/>
                                        <p:tgtEl>
                                          <p:spTgt spid="5">
                                            <p:txEl>
                                              <p:pRg st="7" end="7"/>
                                            </p:txEl>
                                          </p:spTgt>
                                        </p:tgtEl>
                                      </p:cBhvr>
                                    </p:animEffect>
                                  </p:childTnLst>
                                </p:cTn>
                              </p:par>
                              <p:par>
                                <p:cTn id="32" presetID="12" presetClass="entr" presetSubtype="8" fill="hold" nodeType="with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slide(fromLeft)">
                                      <p:cBhvr>
                                        <p:cTn id="34" dur="20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1560" y="1484784"/>
            <a:ext cx="8136904" cy="4839786"/>
          </a:xfrm>
          <a:prstGeom prst="rect">
            <a:avLst/>
          </a:prstGeom>
          <a:ln w="19050">
            <a:solidFill>
              <a:schemeClr val="accent1"/>
            </a:solidFill>
          </a:ln>
        </p:spPr>
        <p:txBody>
          <a:bodyPr wrap="square">
            <a:spAutoFit/>
          </a:bodyPr>
          <a:lstStyle/>
          <a:p>
            <a:pPr lvl="0" algn="just" eaLnBrk="0" fontAlgn="base" hangingPunct="0">
              <a:spcBef>
                <a:spcPct val="0"/>
              </a:spcBef>
              <a:spcAft>
                <a:spcPct val="0"/>
              </a:spcAft>
              <a:buFont typeface="Wingdings" pitchFamily="2" charset="2"/>
              <a:buChar char="è"/>
              <a:tabLst>
                <a:tab pos="450850" algn="l"/>
              </a:tabLst>
            </a:pPr>
            <a:endParaRPr lang="fr-FR" sz="2000" b="1" dirty="0" smtClean="0">
              <a:latin typeface="Arial Narrow" pitchFamily="34" charset="0"/>
              <a:ea typeface="Calibri" pitchFamily="34" charset="0"/>
              <a:cs typeface="Arial" pitchFamily="34" charset="0"/>
            </a:endParaRPr>
          </a:p>
          <a:p>
            <a:pPr lvl="0" algn="just" eaLnBrk="0" fontAlgn="base" hangingPunct="0">
              <a:spcBef>
                <a:spcPct val="0"/>
              </a:spcBef>
              <a:spcAft>
                <a:spcPct val="0"/>
              </a:spcAft>
              <a:buFont typeface="Wingdings" pitchFamily="2" charset="2"/>
              <a:buChar char="è"/>
              <a:tabLst>
                <a:tab pos="450850" algn="l"/>
              </a:tabLst>
            </a:pPr>
            <a:r>
              <a:rPr lang="fr-FR" sz="2000" b="1" dirty="0" smtClean="0">
                <a:latin typeface="Arial Narrow" pitchFamily="34" charset="0"/>
                <a:ea typeface="Calibri" pitchFamily="34" charset="0"/>
                <a:cs typeface="Arial" pitchFamily="34" charset="0"/>
              </a:rPr>
              <a:t>La séquence  4 : </a:t>
            </a:r>
            <a:r>
              <a:rPr lang="fr-FR" sz="2000" b="1" i="1" dirty="0" smtClean="0">
                <a:solidFill>
                  <a:srgbClr val="008000"/>
                </a:solidFill>
                <a:latin typeface="Arial Narrow" pitchFamily="34" charset="0"/>
                <a:ea typeface="Calibri" pitchFamily="34" charset="0"/>
                <a:cs typeface="Arial" pitchFamily="34" charset="0"/>
              </a:rPr>
              <a:t>« évaluation écrite »</a:t>
            </a:r>
            <a:r>
              <a:rPr lang="fr-FR" sz="2000" b="1" dirty="0" smtClean="0">
                <a:solidFill>
                  <a:srgbClr val="4F81BD"/>
                </a:solidFill>
                <a:latin typeface="Arial Narrow" pitchFamily="34" charset="0"/>
                <a:ea typeface="Calibri" pitchFamily="34" charset="0"/>
                <a:cs typeface="Arial" pitchFamily="34" charset="0"/>
              </a:rPr>
              <a:t> </a:t>
            </a:r>
            <a:r>
              <a:rPr lang="fr-FR" b="1" i="1" dirty="0" smtClean="0">
                <a:solidFill>
                  <a:srgbClr val="008000"/>
                </a:solidFill>
                <a:latin typeface="Arial Narrow" pitchFamily="34" charset="0"/>
                <a:ea typeface="Calibri" pitchFamily="34" charset="0"/>
                <a:cs typeface="Arial" pitchFamily="34" charset="0"/>
              </a:rPr>
              <a:t>(code couleur cadre vert)</a:t>
            </a:r>
            <a:r>
              <a:rPr lang="fr-FR" sz="1000" dirty="0" smtClean="0">
                <a:latin typeface="Arial Narrow" pitchFamily="34" charset="0"/>
                <a:cs typeface="Arial" pitchFamily="34" charset="0"/>
              </a:rPr>
              <a:t> </a:t>
            </a:r>
            <a:r>
              <a:rPr lang="fr-FR" b="1" i="1" dirty="0" smtClean="0">
                <a:solidFill>
                  <a:srgbClr val="808080"/>
                </a:solidFill>
                <a:latin typeface="Arial Narrow" pitchFamily="34" charset="0"/>
                <a:ea typeface="Calibri" pitchFamily="34" charset="0"/>
                <a:cs typeface="Arial" pitchFamily="34" charset="0"/>
              </a:rPr>
              <a:t>(durée 10’ à 15’)</a:t>
            </a:r>
          </a:p>
          <a:p>
            <a:pPr lvl="0" algn="just" eaLnBrk="0" fontAlgn="base" hangingPunct="0">
              <a:spcBef>
                <a:spcPct val="0"/>
              </a:spcBef>
              <a:spcAft>
                <a:spcPct val="0"/>
              </a:spcAft>
              <a:tabLst>
                <a:tab pos="450850" algn="l"/>
              </a:tabLst>
            </a:pPr>
            <a:endParaRPr lang="fr-FR" sz="1100" b="1" i="1" dirty="0" smtClean="0">
              <a:solidFill>
                <a:srgbClr val="808080"/>
              </a:solidFill>
              <a:latin typeface="Arial Narrow" pitchFamily="34" charset="0"/>
              <a:ea typeface="Calibri" pitchFamily="34" charset="0"/>
              <a:cs typeface="Arial" pitchFamily="34" charset="0"/>
            </a:endParaRPr>
          </a:p>
          <a:p>
            <a:pPr marL="266700" algn="just"/>
            <a:r>
              <a:rPr lang="fr-FR" b="1" dirty="0" smtClean="0">
                <a:latin typeface="Arial Narrow" pitchFamily="34" charset="0"/>
              </a:rPr>
              <a:t>Pour valider l’apprentissage et vos connaissances, chaque séquence se conclut par une courte évaluation</a:t>
            </a:r>
            <a:r>
              <a:rPr lang="fr-FR" dirty="0" smtClean="0">
                <a:latin typeface="Arial Narrow" pitchFamily="34" charset="0"/>
              </a:rPr>
              <a:t> de quelques questions sous forme de QCM ou de QUIZZ (questions d’anatomie, définition d’un terme médical ou recherche d’un terme médical correspondant à une définition, quelques acronymes…).</a:t>
            </a:r>
          </a:p>
          <a:p>
            <a:pPr marL="266700" algn="just"/>
            <a:r>
              <a:rPr lang="fr-FR" b="1" i="1" dirty="0" smtClean="0">
                <a:solidFill>
                  <a:schemeClr val="bg1">
                    <a:lumMod val="50000"/>
                  </a:schemeClr>
                </a:solidFill>
                <a:latin typeface="Arial Narrow" pitchFamily="34" charset="0"/>
              </a:rPr>
              <a:t>Cette évaluation sera donnée en fin de semaine et permettra de connaître votre niveau de connaissances par rapport à cette spécialité (seuil à atteindre : 80 % de bonnes réponses). </a:t>
            </a:r>
            <a:endParaRPr lang="fr-FR" i="1" dirty="0" smtClean="0">
              <a:solidFill>
                <a:schemeClr val="bg1">
                  <a:lumMod val="50000"/>
                </a:schemeClr>
              </a:solidFill>
              <a:latin typeface="Arial Narrow" pitchFamily="34" charset="0"/>
            </a:endParaRPr>
          </a:p>
          <a:p>
            <a:pPr lvl="0" indent="714375" algn="just" eaLnBrk="0" fontAlgn="base" hangingPunct="0">
              <a:spcBef>
                <a:spcPct val="0"/>
              </a:spcBef>
              <a:spcAft>
                <a:spcPct val="0"/>
              </a:spcAft>
              <a:tabLst>
                <a:tab pos="450850" algn="l"/>
              </a:tabLst>
            </a:pPr>
            <a:endParaRPr lang="fr-FR" sz="1050" dirty="0" smtClean="0">
              <a:latin typeface="Arial Narrow" pitchFamily="34" charset="0"/>
              <a:cs typeface="Arial" pitchFamily="34" charset="0"/>
            </a:endParaRPr>
          </a:p>
          <a:p>
            <a:pPr algn="just" eaLnBrk="0" fontAlgn="base" hangingPunct="0">
              <a:spcBef>
                <a:spcPct val="0"/>
              </a:spcBef>
              <a:spcAft>
                <a:spcPct val="0"/>
              </a:spcAft>
              <a:buFont typeface="Wingdings" pitchFamily="2" charset="2"/>
              <a:buChar char="è"/>
              <a:tabLst>
                <a:tab pos="450850" algn="l"/>
              </a:tabLst>
            </a:pPr>
            <a:r>
              <a:rPr lang="fr-FR" sz="2000" b="1" dirty="0" smtClean="0">
                <a:latin typeface="Arial Narrow" pitchFamily="34" charset="0"/>
                <a:ea typeface="Calibri" pitchFamily="34" charset="0"/>
                <a:cs typeface="Arial" pitchFamily="34" charset="0"/>
                <a:sym typeface="Wingdings" pitchFamily="2" charset="2"/>
              </a:rPr>
              <a:t>S</a:t>
            </a:r>
            <a:r>
              <a:rPr lang="fr-FR" sz="2000" b="1" dirty="0" smtClean="0">
                <a:latin typeface="Arial Narrow" pitchFamily="34" charset="0"/>
                <a:ea typeface="Calibri" pitchFamily="34" charset="0"/>
                <a:cs typeface="Arial" pitchFamily="34" charset="0"/>
              </a:rPr>
              <a:t>équence 5 : </a:t>
            </a:r>
            <a:r>
              <a:rPr lang="fr-FR" sz="2000" b="1" i="1" dirty="0" smtClean="0">
                <a:solidFill>
                  <a:srgbClr val="92D050"/>
                </a:solidFill>
                <a:latin typeface="Arial Narrow" pitchFamily="34" charset="0"/>
                <a:ea typeface="Calibri" pitchFamily="34" charset="0"/>
                <a:cs typeface="Arial" pitchFamily="34" charset="0"/>
              </a:rPr>
              <a:t>« évaluation écrite corrigée »</a:t>
            </a:r>
            <a:r>
              <a:rPr lang="fr-FR" sz="2000" b="1" dirty="0" smtClean="0">
                <a:solidFill>
                  <a:srgbClr val="92D050"/>
                </a:solidFill>
                <a:latin typeface="Arial Narrow" pitchFamily="34" charset="0"/>
                <a:ea typeface="Calibri" pitchFamily="34" charset="0"/>
                <a:cs typeface="Arial" pitchFamily="34" charset="0"/>
              </a:rPr>
              <a:t> </a:t>
            </a:r>
            <a:r>
              <a:rPr lang="fr-FR" sz="2000" b="1" i="1" dirty="0" smtClean="0">
                <a:solidFill>
                  <a:srgbClr val="92D050"/>
                </a:solidFill>
                <a:latin typeface="Arial Narrow" pitchFamily="34" charset="0"/>
                <a:ea typeface="Calibri" pitchFamily="34" charset="0"/>
                <a:cs typeface="Arial" pitchFamily="34" charset="0"/>
              </a:rPr>
              <a:t>(code couleur cadre vert clair).</a:t>
            </a:r>
          </a:p>
          <a:p>
            <a:pPr algn="just" eaLnBrk="0" fontAlgn="base" hangingPunct="0">
              <a:spcBef>
                <a:spcPct val="0"/>
              </a:spcBef>
              <a:spcAft>
                <a:spcPct val="0"/>
              </a:spcAft>
              <a:tabLst>
                <a:tab pos="450850" algn="l"/>
              </a:tabLst>
            </a:pPr>
            <a:endParaRPr lang="fr-FR" sz="1100" b="1" dirty="0" smtClean="0"/>
          </a:p>
          <a:p>
            <a:pPr marL="266700" algn="just"/>
            <a:r>
              <a:rPr lang="fr-FR" b="1" dirty="0" smtClean="0">
                <a:latin typeface="Arial Narrow" pitchFamily="34" charset="0"/>
              </a:rPr>
              <a:t>Si votre score atteint 80% de bonnes réponses, bravo, vous avez bien intégré cet apprentissage, vous pouvez donc passer à la séance suivante.</a:t>
            </a:r>
            <a:r>
              <a:rPr lang="fr-FR" dirty="0" smtClean="0">
                <a:latin typeface="Arial Narrow" pitchFamily="34" charset="0"/>
              </a:rPr>
              <a:t> Dans le cas contraire, relisez la séquence théorique de ce chapitre et réalisez quelques exercices… Puis refaites l’évaluation ! …</a:t>
            </a:r>
          </a:p>
          <a:p>
            <a:pPr marL="266700" algn="just"/>
            <a:endParaRPr lang="fr-FR" dirty="0" smtClean="0">
              <a:latin typeface="Arial Narrow" pitchFamily="34" charset="0"/>
            </a:endParaRPr>
          </a:p>
        </p:txBody>
      </p:sp>
      <p:sp>
        <p:nvSpPr>
          <p:cNvPr id="12" name="Rectangle à coins arrondis 11"/>
          <p:cNvSpPr/>
          <p:nvPr/>
        </p:nvSpPr>
        <p:spPr bwMode="auto">
          <a:xfrm>
            <a:off x="1619672" y="586114"/>
            <a:ext cx="6192688" cy="682646"/>
          </a:xfrm>
          <a:prstGeom prst="roundRect">
            <a:avLst/>
          </a:prstGeom>
          <a:solidFill>
            <a:schemeClr val="accent6"/>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fr-FR" sz="2400" b="1" dirty="0" smtClean="0">
                <a:solidFill>
                  <a:schemeClr val="bg1"/>
                </a:solidFill>
                <a:latin typeface="Arial Narrow" pitchFamily="34" charset="0"/>
              </a:rPr>
              <a:t>IV.- Organisation de l’apprentissage</a:t>
            </a:r>
            <a:endParaRPr lang="fr-FR" sz="2400" b="1" dirty="0">
              <a:solidFill>
                <a:schemeClr val="bg1"/>
              </a:solidFill>
              <a:latin typeface="Arial Narrow" pitchFamily="34" charset="0"/>
            </a:endParaRPr>
          </a:p>
        </p:txBody>
      </p:sp>
      <p:sp>
        <p:nvSpPr>
          <p:cNvPr id="6" name="Espace réservé du numéro de diapositive 10"/>
          <p:cNvSpPr>
            <a:spLocks noGrp="1"/>
          </p:cNvSpPr>
          <p:nvPr>
            <p:ph type="sldNum" sz="quarter" idx="12"/>
          </p:nvPr>
        </p:nvSpPr>
        <p:spPr>
          <a:xfrm>
            <a:off x="8604448" y="6448251"/>
            <a:ext cx="504056" cy="365125"/>
          </a:xfrm>
        </p:spPr>
        <p:txBody>
          <a:bodyPr/>
          <a:lstStyle/>
          <a:p>
            <a:pPr>
              <a:defRPr/>
            </a:pPr>
            <a:fld id="{57A05EDD-168E-413D-A3EB-4B2B9E1A3D49}" type="slidenum">
              <a:rPr lang="fr-FR" sz="1050" smtClean="0">
                <a:latin typeface="Arial Narrow" pitchFamily="34" charset="0"/>
              </a:rPr>
              <a:pPr>
                <a:defRPr/>
              </a:pPr>
              <a:t>13</a:t>
            </a:fld>
            <a:r>
              <a:rPr lang="fr-FR" sz="1050" dirty="0" smtClean="0">
                <a:latin typeface="Arial Narrow" pitchFamily="34" charset="0"/>
              </a:rPr>
              <a:t>/21</a:t>
            </a:r>
            <a:endParaRPr lang="fr-FR" sz="1050" dirty="0">
              <a:latin typeface="Arial Narrow" pitchFamily="34" charset="0"/>
            </a:endParaRPr>
          </a:p>
        </p:txBody>
      </p:sp>
      <p:sp>
        <p:nvSpPr>
          <p:cNvPr id="7" name="Espace réservé de la date 3"/>
          <p:cNvSpPr>
            <a:spLocks noGrp="1"/>
          </p:cNvSpPr>
          <p:nvPr>
            <p:ph type="dt" sz="quarter" idx="10"/>
          </p:nvPr>
        </p:nvSpPr>
        <p:spPr>
          <a:xfrm>
            <a:off x="0" y="6525344"/>
            <a:ext cx="1115616" cy="260648"/>
          </a:xfrm>
        </p:spPr>
        <p:txBody>
          <a:bodyPr/>
          <a:lstStyle/>
          <a:p>
            <a:pPr>
              <a:defRPr/>
            </a:pPr>
            <a:r>
              <a:rPr lang="fr-FR" sz="1050" dirty="0" smtClean="0">
                <a:latin typeface="Arial Narrow" pitchFamily="34" charset="0"/>
              </a:rPr>
              <a:t>22/04/2016</a:t>
            </a:r>
            <a:endParaRPr lang="fr-FR" sz="1050"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Left)">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bg/>
                                          </p:spTgt>
                                        </p:tgtEl>
                                        <p:attrNameLst>
                                          <p:attrName>style.visibility</p:attrName>
                                        </p:attrNameLst>
                                      </p:cBhvr>
                                      <p:to>
                                        <p:strVal val="visible"/>
                                      </p:to>
                                    </p:set>
                                    <p:animEffect transition="in" filter="fade">
                                      <p:cBhvr>
                                        <p:cTn id="12" dur="2000"/>
                                        <p:tgtEl>
                                          <p:spTgt spid="5">
                                            <p:bg/>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slide(fromLeft)">
                                      <p:cBhvr>
                                        <p:cTn id="17" dur="2000"/>
                                        <p:tgtEl>
                                          <p:spTgt spid="5">
                                            <p:txEl>
                                              <p:pRg st="1" end="1"/>
                                            </p:txEl>
                                          </p:spTgt>
                                        </p:tgtEl>
                                      </p:cBhvr>
                                    </p:animEffect>
                                  </p:childTnLst>
                                </p:cTn>
                              </p:par>
                              <p:par>
                                <p:cTn id="18" presetID="12" presetClass="entr" presetSubtype="8"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slide(fromLeft)">
                                      <p:cBhvr>
                                        <p:cTn id="20" dur="2000"/>
                                        <p:tgtEl>
                                          <p:spTgt spid="5">
                                            <p:txEl>
                                              <p:pRg st="3" end="3"/>
                                            </p:txEl>
                                          </p:spTgt>
                                        </p:tgtEl>
                                      </p:cBhvr>
                                    </p:animEffect>
                                  </p:childTnLst>
                                </p:cTn>
                              </p:par>
                              <p:par>
                                <p:cTn id="21" presetID="12" presetClass="entr" presetSubtype="8"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slide(fromLeft)">
                                      <p:cBhvr>
                                        <p:cTn id="23" dur="20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slide(fromLeft)">
                                      <p:cBhvr>
                                        <p:cTn id="28" dur="2000"/>
                                        <p:tgtEl>
                                          <p:spTgt spid="5">
                                            <p:txEl>
                                              <p:pRg st="6" end="6"/>
                                            </p:txEl>
                                          </p:spTgt>
                                        </p:tgtEl>
                                      </p:cBhvr>
                                    </p:animEffect>
                                  </p:childTnLst>
                                </p:cTn>
                              </p:par>
                              <p:par>
                                <p:cTn id="29" presetID="12" presetClass="entr" presetSubtype="8"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slide(fromLeft)">
                                      <p:cBhvr>
                                        <p:cTn id="31" dur="20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55576" y="1776586"/>
            <a:ext cx="7704856" cy="3308598"/>
          </a:xfrm>
          <a:prstGeom prst="rect">
            <a:avLst/>
          </a:prstGeom>
          <a:ln w="19050">
            <a:solidFill>
              <a:schemeClr val="accent1"/>
            </a:solidFill>
          </a:ln>
        </p:spPr>
        <p:txBody>
          <a:bodyPr wrap="square">
            <a:spAutoFit/>
          </a:bodyPr>
          <a:lstStyle/>
          <a:p>
            <a:pPr lvl="0" algn="just" eaLnBrk="0" fontAlgn="base" hangingPunct="0">
              <a:spcBef>
                <a:spcPct val="0"/>
              </a:spcBef>
              <a:spcAft>
                <a:spcPct val="0"/>
              </a:spcAft>
            </a:pPr>
            <a:r>
              <a:rPr lang="fr-FR" b="1" dirty="0" smtClean="0">
                <a:latin typeface="Arial Narrow" pitchFamily="34" charset="0"/>
                <a:ea typeface="Calibri" pitchFamily="34" charset="0"/>
                <a:cs typeface="Arial" pitchFamily="34" charset="0"/>
              </a:rPr>
              <a:t>La retranscription des comptes-rendus médicaux se fait :</a:t>
            </a:r>
          </a:p>
          <a:p>
            <a:pPr lvl="0" algn="just" eaLnBrk="0" fontAlgn="base" hangingPunct="0">
              <a:spcBef>
                <a:spcPct val="0"/>
              </a:spcBef>
              <a:spcAft>
                <a:spcPct val="0"/>
              </a:spcAft>
            </a:pPr>
            <a:endParaRPr lang="fr-FR" sz="1100" dirty="0" smtClean="0">
              <a:solidFill>
                <a:schemeClr val="accent1"/>
              </a:solidFill>
              <a:latin typeface="Arial Narrow" pitchFamily="34" charset="0"/>
              <a:cs typeface="Arial" pitchFamily="34" charset="0"/>
            </a:endParaRPr>
          </a:p>
          <a:p>
            <a:pPr lvl="0" algn="just" eaLnBrk="0" fontAlgn="base" hangingPunct="0">
              <a:spcBef>
                <a:spcPct val="0"/>
              </a:spcBef>
              <a:spcAft>
                <a:spcPct val="0"/>
              </a:spcAft>
              <a:buFontTx/>
              <a:buChar char="•"/>
            </a:pPr>
            <a:r>
              <a:rPr lang="fr-FR" b="1" dirty="0" smtClean="0">
                <a:solidFill>
                  <a:schemeClr val="accent1"/>
                </a:solidFill>
                <a:latin typeface="Arial Narrow" pitchFamily="34" charset="0"/>
                <a:ea typeface="Calibri" pitchFamily="34" charset="0"/>
                <a:cs typeface="Arial" pitchFamily="34" charset="0"/>
              </a:rPr>
              <a:t> par dictées numériques avec dictaphone, casque et pédale </a:t>
            </a:r>
            <a:endParaRPr lang="fr-FR" dirty="0" smtClean="0">
              <a:solidFill>
                <a:schemeClr val="accent1"/>
              </a:solidFill>
              <a:latin typeface="Arial Narrow" pitchFamily="34" charset="0"/>
              <a:ea typeface="Calibri" pitchFamily="34" charset="0"/>
              <a:cs typeface="Times New Roman" pitchFamily="18" charset="0"/>
            </a:endParaRPr>
          </a:p>
          <a:p>
            <a:pPr lvl="0" algn="just" eaLnBrk="0" fontAlgn="base" hangingPunct="0">
              <a:spcBef>
                <a:spcPct val="0"/>
              </a:spcBef>
              <a:spcAft>
                <a:spcPct val="0"/>
              </a:spcAft>
              <a:buFontTx/>
              <a:buChar char="•"/>
            </a:pPr>
            <a:r>
              <a:rPr lang="fr-FR" b="1" dirty="0" smtClean="0">
                <a:solidFill>
                  <a:schemeClr val="accent1"/>
                </a:solidFill>
                <a:latin typeface="Arial Narrow" pitchFamily="34" charset="0"/>
                <a:ea typeface="Calibri" pitchFamily="34" charset="0"/>
                <a:cs typeface="Arial" pitchFamily="34" charset="0"/>
              </a:rPr>
              <a:t> ou par dictées en direct.</a:t>
            </a:r>
            <a:endParaRPr lang="fr-FR" sz="1100" dirty="0" smtClean="0">
              <a:solidFill>
                <a:schemeClr val="accent1"/>
              </a:solidFill>
              <a:latin typeface="Arial Narrow" pitchFamily="34" charset="0"/>
              <a:cs typeface="Arial" pitchFamily="34" charset="0"/>
            </a:endParaRPr>
          </a:p>
          <a:p>
            <a:pPr lvl="0" algn="just" eaLnBrk="0" fontAlgn="base" hangingPunct="0">
              <a:spcBef>
                <a:spcPct val="0"/>
              </a:spcBef>
              <a:spcAft>
                <a:spcPct val="0"/>
              </a:spcAft>
            </a:pPr>
            <a:endParaRPr lang="fr-FR" dirty="0" smtClean="0">
              <a:latin typeface="Arial Narrow" pitchFamily="34" charset="0"/>
              <a:ea typeface="Calibri" pitchFamily="34" charset="0"/>
              <a:cs typeface="Arial" pitchFamily="34" charset="0"/>
            </a:endParaRPr>
          </a:p>
          <a:p>
            <a:pPr lvl="0" algn="just" eaLnBrk="0" fontAlgn="base" hangingPunct="0">
              <a:spcBef>
                <a:spcPct val="0"/>
              </a:spcBef>
              <a:spcAft>
                <a:spcPct val="0"/>
              </a:spcAft>
            </a:pPr>
            <a:r>
              <a:rPr lang="fr-FR" dirty="0" smtClean="0">
                <a:latin typeface="Arial Narrow" pitchFamily="34" charset="0"/>
                <a:ea typeface="Calibri" pitchFamily="34" charset="0"/>
                <a:cs typeface="Arial" pitchFamily="34" charset="0"/>
              </a:rPr>
              <a:t>Grâce à un entraînement quotidien, </a:t>
            </a:r>
            <a:r>
              <a:rPr lang="fr-FR" b="1" dirty="0" smtClean="0">
                <a:solidFill>
                  <a:schemeClr val="accent1"/>
                </a:solidFill>
                <a:latin typeface="Arial Narrow" pitchFamily="34" charset="0"/>
                <a:ea typeface="Calibri" pitchFamily="34" charset="0"/>
                <a:cs typeface="Arial" pitchFamily="34" charset="0"/>
              </a:rPr>
              <a:t>vous serez capable de saisir un compte-rendu médical sans faute </a:t>
            </a:r>
            <a:r>
              <a:rPr lang="fr-FR" dirty="0" smtClean="0">
                <a:latin typeface="Arial Narrow" pitchFamily="34" charset="0"/>
                <a:ea typeface="Calibri" pitchFamily="34" charset="0"/>
                <a:cs typeface="Arial" pitchFamily="34" charset="0"/>
              </a:rPr>
              <a:t>(sous réserve d’un bon niveau en orthographe (pré-requis)) </a:t>
            </a:r>
            <a:r>
              <a:rPr lang="fr-FR" b="1" dirty="0" smtClean="0">
                <a:solidFill>
                  <a:schemeClr val="accent1"/>
                </a:solidFill>
                <a:latin typeface="Arial Narrow" pitchFamily="34" charset="0"/>
                <a:ea typeface="Calibri" pitchFamily="34" charset="0"/>
                <a:cs typeface="Arial" pitchFamily="34" charset="0"/>
              </a:rPr>
              <a:t>et </a:t>
            </a:r>
            <a:r>
              <a:rPr lang="fr-FR" b="1" dirty="0" smtClean="0">
                <a:solidFill>
                  <a:schemeClr val="accent1"/>
                </a:solidFill>
                <a:latin typeface="Arial Narrow" pitchFamily="34" charset="0"/>
                <a:ea typeface="Calibri" pitchFamily="34" charset="0"/>
                <a:cs typeface="Arial" pitchFamily="34" charset="0"/>
              </a:rPr>
              <a:t>d’acquérir </a:t>
            </a:r>
            <a:r>
              <a:rPr lang="fr-FR" b="1" dirty="0" smtClean="0">
                <a:solidFill>
                  <a:schemeClr val="accent1"/>
                </a:solidFill>
                <a:latin typeface="Arial Narrow" pitchFamily="34" charset="0"/>
                <a:ea typeface="Calibri" pitchFamily="34" charset="0"/>
                <a:cs typeface="Arial" pitchFamily="34" charset="0"/>
              </a:rPr>
              <a:t>une vitesse de frappe correcte</a:t>
            </a:r>
            <a:r>
              <a:rPr lang="fr-FR" dirty="0" smtClean="0">
                <a:latin typeface="Arial Narrow" pitchFamily="34" charset="0"/>
                <a:ea typeface="Calibri" pitchFamily="34" charset="0"/>
                <a:cs typeface="Arial" pitchFamily="34" charset="0"/>
              </a:rPr>
              <a:t>. Votre vitesse de saisie va ainsi augmenter progressivement grâce à votre apprentissage quotidien..</a:t>
            </a:r>
            <a:endParaRPr lang="fr-FR" sz="1100" dirty="0" smtClean="0">
              <a:latin typeface="Arial Narrow" pitchFamily="34" charset="0"/>
              <a:cs typeface="Arial" pitchFamily="34" charset="0"/>
            </a:endParaRPr>
          </a:p>
          <a:p>
            <a:pPr lvl="0" algn="just" eaLnBrk="0" fontAlgn="base" hangingPunct="0">
              <a:spcBef>
                <a:spcPct val="0"/>
              </a:spcBef>
              <a:spcAft>
                <a:spcPct val="0"/>
              </a:spcAft>
            </a:pPr>
            <a:endParaRPr lang="fr-FR" b="1" dirty="0" smtClean="0">
              <a:latin typeface="Arial Narrow" pitchFamily="34" charset="0"/>
              <a:ea typeface="Calibri" pitchFamily="34" charset="0"/>
              <a:cs typeface="Arial" pitchFamily="34" charset="0"/>
            </a:endParaRPr>
          </a:p>
          <a:p>
            <a:pPr lvl="0" algn="just" eaLnBrk="0" fontAlgn="base" hangingPunct="0">
              <a:spcBef>
                <a:spcPct val="0"/>
              </a:spcBef>
              <a:spcAft>
                <a:spcPct val="0"/>
              </a:spcAft>
            </a:pPr>
            <a:r>
              <a:rPr lang="fr-FR" b="1" dirty="0" smtClean="0">
                <a:latin typeface="Arial Narrow" pitchFamily="34" charset="0"/>
                <a:ea typeface="Calibri" pitchFamily="34" charset="0"/>
                <a:cs typeface="Arial" pitchFamily="34" charset="0"/>
              </a:rPr>
              <a:t>En fin de formation, vous serez capable de saisir un compte-rendu médical d’une page en 10 à 15 minutes (environ 30 à 40 mots/minute). </a:t>
            </a:r>
            <a:endParaRPr lang="fr-FR" sz="3200" b="1" dirty="0" smtClean="0">
              <a:latin typeface="Arial Narrow" pitchFamily="34" charset="0"/>
              <a:cs typeface="Arial" pitchFamily="34" charset="0"/>
            </a:endParaRPr>
          </a:p>
        </p:txBody>
      </p:sp>
      <p:sp>
        <p:nvSpPr>
          <p:cNvPr id="6" name="Rectangle à coins arrondis 5"/>
          <p:cNvSpPr/>
          <p:nvPr/>
        </p:nvSpPr>
        <p:spPr bwMode="auto">
          <a:xfrm>
            <a:off x="1619672" y="370090"/>
            <a:ext cx="6192688" cy="682646"/>
          </a:xfrm>
          <a:prstGeom prst="roundRect">
            <a:avLst/>
          </a:prstGeom>
          <a:solidFill>
            <a:schemeClr val="accent6"/>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fr-FR" sz="2400" b="1" dirty="0" smtClean="0">
                <a:solidFill>
                  <a:schemeClr val="bg1"/>
                </a:solidFill>
                <a:latin typeface="Arial Narrow" pitchFamily="34" charset="0"/>
              </a:rPr>
              <a:t>IV.- Organisation de l’apprentissage</a:t>
            </a:r>
            <a:endParaRPr lang="fr-FR" sz="2400" b="1" dirty="0">
              <a:solidFill>
                <a:schemeClr val="bg1"/>
              </a:solidFill>
              <a:latin typeface="Arial Narrow" pitchFamily="34" charset="0"/>
            </a:endParaRPr>
          </a:p>
        </p:txBody>
      </p:sp>
      <p:sp>
        <p:nvSpPr>
          <p:cNvPr id="7" name="Espace réservé du numéro de diapositive 10"/>
          <p:cNvSpPr>
            <a:spLocks noGrp="1"/>
          </p:cNvSpPr>
          <p:nvPr>
            <p:ph type="sldNum" sz="quarter" idx="12"/>
          </p:nvPr>
        </p:nvSpPr>
        <p:spPr>
          <a:xfrm>
            <a:off x="8532440" y="6448251"/>
            <a:ext cx="504056" cy="365125"/>
          </a:xfrm>
        </p:spPr>
        <p:txBody>
          <a:bodyPr/>
          <a:lstStyle/>
          <a:p>
            <a:pPr>
              <a:defRPr/>
            </a:pPr>
            <a:fld id="{57A05EDD-168E-413D-A3EB-4B2B9E1A3D49}" type="slidenum">
              <a:rPr lang="fr-FR" sz="1050" smtClean="0">
                <a:latin typeface="Arial Narrow" pitchFamily="34" charset="0"/>
              </a:rPr>
              <a:pPr>
                <a:defRPr/>
              </a:pPr>
              <a:t>14</a:t>
            </a:fld>
            <a:r>
              <a:rPr lang="fr-FR" sz="1050" dirty="0" smtClean="0">
                <a:latin typeface="Arial Narrow" pitchFamily="34" charset="0"/>
              </a:rPr>
              <a:t>/21</a:t>
            </a:r>
            <a:endParaRPr lang="fr-FR" sz="1050" dirty="0">
              <a:latin typeface="Arial Narrow" pitchFamily="34" charset="0"/>
            </a:endParaRPr>
          </a:p>
        </p:txBody>
      </p:sp>
      <p:sp>
        <p:nvSpPr>
          <p:cNvPr id="8" name="Espace réservé de la date 3"/>
          <p:cNvSpPr>
            <a:spLocks noGrp="1"/>
          </p:cNvSpPr>
          <p:nvPr>
            <p:ph type="dt" sz="quarter" idx="10"/>
          </p:nvPr>
        </p:nvSpPr>
        <p:spPr>
          <a:xfrm>
            <a:off x="0" y="6525344"/>
            <a:ext cx="1115616" cy="260648"/>
          </a:xfrm>
        </p:spPr>
        <p:txBody>
          <a:bodyPr/>
          <a:lstStyle/>
          <a:p>
            <a:pPr>
              <a:defRPr/>
            </a:pPr>
            <a:r>
              <a:rPr lang="fr-FR" sz="1050" dirty="0" smtClean="0">
                <a:latin typeface="Arial Narrow" pitchFamily="34" charset="0"/>
              </a:rPr>
              <a:t>22/04/2016</a:t>
            </a:r>
            <a:endParaRPr lang="fr-FR" sz="1050"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Left)">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13"/>
          <p:cNvPicPr>
            <a:picLocks noChangeAspect="1"/>
          </p:cNvPicPr>
          <p:nvPr/>
        </p:nvPicPr>
        <p:blipFill>
          <a:blip r:embed="rId2" cstate="print"/>
          <a:srcRect/>
          <a:stretch>
            <a:fillRect/>
          </a:stretch>
        </p:blipFill>
        <p:spPr bwMode="auto">
          <a:xfrm>
            <a:off x="1044210" y="404664"/>
            <a:ext cx="1223534" cy="1080418"/>
          </a:xfrm>
          <a:prstGeom prst="rect">
            <a:avLst/>
          </a:prstGeom>
          <a:noFill/>
          <a:ln w="9525">
            <a:noFill/>
            <a:miter lim="800000"/>
            <a:headEnd/>
            <a:tailEnd/>
          </a:ln>
        </p:spPr>
      </p:pic>
      <p:sp>
        <p:nvSpPr>
          <p:cNvPr id="9" name="Rectangle 8"/>
          <p:cNvSpPr/>
          <p:nvPr/>
        </p:nvSpPr>
        <p:spPr>
          <a:xfrm>
            <a:off x="899592" y="1556792"/>
            <a:ext cx="7560840" cy="4462760"/>
          </a:xfrm>
          <a:prstGeom prst="rect">
            <a:avLst/>
          </a:prstGeom>
          <a:ln w="19050">
            <a:noFill/>
          </a:ln>
        </p:spPr>
        <p:txBody>
          <a:bodyPr wrap="square">
            <a:spAutoFit/>
          </a:bodyPr>
          <a:lstStyle/>
          <a:p>
            <a:pPr algn="just">
              <a:spcAft>
                <a:spcPts val="0"/>
              </a:spcAft>
            </a:pPr>
            <a:r>
              <a:rPr lang="fr-FR" b="1" i="1" dirty="0" smtClean="0">
                <a:latin typeface="Arial"/>
                <a:ea typeface="Calibri"/>
                <a:cs typeface="Times New Roman"/>
              </a:rPr>
              <a:t>Le support théorique (diaporama) est à lire une première fois pour prendre connaissance</a:t>
            </a:r>
            <a:r>
              <a:rPr lang="fr-FR" dirty="0" smtClean="0">
                <a:latin typeface="Arial"/>
                <a:ea typeface="Calibri"/>
                <a:cs typeface="Times New Roman"/>
              </a:rPr>
              <a:t> du sujet, puis une deuxième lecture sera nécessaire pour comprendre les nouveaux mots de la spécialité. </a:t>
            </a:r>
            <a:endParaRPr lang="fr-FR" sz="1600" dirty="0" smtClean="0">
              <a:ea typeface="Calibri"/>
              <a:cs typeface="Times New Roman"/>
            </a:endParaRPr>
          </a:p>
          <a:p>
            <a:pPr algn="just">
              <a:spcAft>
                <a:spcPts val="0"/>
              </a:spcAft>
            </a:pPr>
            <a:endParaRPr lang="fr-FR" b="1" i="1" dirty="0" smtClean="0">
              <a:latin typeface="Arial"/>
              <a:ea typeface="Calibri"/>
              <a:cs typeface="Times New Roman"/>
            </a:endParaRPr>
          </a:p>
          <a:p>
            <a:pPr algn="just">
              <a:spcAft>
                <a:spcPts val="0"/>
              </a:spcAft>
            </a:pPr>
            <a:r>
              <a:rPr lang="fr-FR" b="1" i="1" dirty="0" smtClean="0">
                <a:latin typeface="Arial"/>
                <a:ea typeface="Calibri"/>
                <a:cs typeface="Times New Roman"/>
              </a:rPr>
              <a:t>D’abord, il est impératif d’</a:t>
            </a:r>
            <a:r>
              <a:rPr lang="fr-FR" i="1" dirty="0" smtClean="0">
                <a:solidFill>
                  <a:srgbClr val="365F91"/>
                </a:solidFill>
                <a:latin typeface="Arial"/>
                <a:ea typeface="Calibri"/>
                <a:cs typeface="Times New Roman"/>
              </a:rPr>
              <a:t>« </a:t>
            </a:r>
            <a:r>
              <a:rPr lang="fr-FR" b="1" i="1" dirty="0" smtClean="0">
                <a:solidFill>
                  <a:srgbClr val="365F91"/>
                </a:solidFill>
                <a:latin typeface="Arial"/>
                <a:ea typeface="Calibri"/>
                <a:cs typeface="Times New Roman"/>
              </a:rPr>
              <a:t>apprendre par cœur »</a:t>
            </a:r>
            <a:r>
              <a:rPr lang="fr-FR" i="1" dirty="0" smtClean="0">
                <a:solidFill>
                  <a:srgbClr val="365F91"/>
                </a:solidFill>
                <a:latin typeface="Arial"/>
                <a:ea typeface="Calibri"/>
                <a:cs typeface="Times New Roman"/>
              </a:rPr>
              <a:t> </a:t>
            </a:r>
            <a:r>
              <a:rPr lang="fr-FR" b="1" i="1" dirty="0" smtClean="0">
                <a:solidFill>
                  <a:srgbClr val="4F81BD"/>
                </a:solidFill>
                <a:latin typeface="Arial"/>
                <a:ea typeface="Calibri"/>
                <a:cs typeface="Times New Roman"/>
              </a:rPr>
              <a:t>toutes les unités de sens (préfixes, suffixes et radicaux) </a:t>
            </a:r>
            <a:r>
              <a:rPr lang="fr-FR" i="1" dirty="0" smtClean="0">
                <a:latin typeface="Arial"/>
                <a:ea typeface="Calibri"/>
                <a:cs typeface="Times New Roman"/>
              </a:rPr>
              <a:t>de chaque nouveau</a:t>
            </a:r>
            <a:r>
              <a:rPr lang="fr-FR" i="1" dirty="0" smtClean="0">
                <a:solidFill>
                  <a:srgbClr val="4F81BD"/>
                </a:solidFill>
                <a:latin typeface="Arial"/>
                <a:ea typeface="Calibri"/>
                <a:cs typeface="Times New Roman"/>
              </a:rPr>
              <a:t> </a:t>
            </a:r>
            <a:r>
              <a:rPr lang="fr-FR" i="1" dirty="0" smtClean="0">
                <a:latin typeface="Arial"/>
                <a:ea typeface="Calibri"/>
                <a:cs typeface="Times New Roman"/>
              </a:rPr>
              <a:t>chapitre</a:t>
            </a:r>
            <a:r>
              <a:rPr lang="fr-FR" i="1" dirty="0" smtClean="0">
                <a:solidFill>
                  <a:srgbClr val="4F81BD"/>
                </a:solidFill>
                <a:latin typeface="Arial"/>
                <a:ea typeface="Calibri"/>
                <a:cs typeface="Times New Roman"/>
              </a:rPr>
              <a:t> </a:t>
            </a:r>
            <a:r>
              <a:rPr lang="fr-FR" dirty="0" smtClean="0">
                <a:latin typeface="Arial"/>
                <a:ea typeface="Calibri"/>
                <a:cs typeface="Times New Roman"/>
              </a:rPr>
              <a:t>qui sont les éléments indispensables à connaître pour </a:t>
            </a:r>
            <a:r>
              <a:rPr lang="fr-FR" i="1" dirty="0" smtClean="0">
                <a:latin typeface="Arial"/>
                <a:ea typeface="Calibri"/>
                <a:cs typeface="Times New Roman"/>
              </a:rPr>
              <a:t>comprendre le vocabulaire de chaque spécialité. Une fois la séance « Etymologie » acquise, l’apprentissage des spécialités médicales sera facilité.</a:t>
            </a:r>
          </a:p>
          <a:p>
            <a:pPr algn="just">
              <a:spcAft>
                <a:spcPts val="0"/>
              </a:spcAft>
            </a:pPr>
            <a:endParaRPr lang="fr-FR" sz="1600" dirty="0" smtClean="0">
              <a:ea typeface="Calibri"/>
              <a:cs typeface="Times New Roman"/>
            </a:endParaRPr>
          </a:p>
          <a:p>
            <a:pPr algn="just"/>
            <a:r>
              <a:rPr lang="fr-FR" b="1" i="1" dirty="0" smtClean="0">
                <a:solidFill>
                  <a:srgbClr val="4F81BD"/>
                </a:solidFill>
                <a:latin typeface="Arial"/>
                <a:ea typeface="Calibri"/>
                <a:cs typeface="Times New Roman"/>
              </a:rPr>
              <a:t>N’apprenez jamais la définition des mots construits</a:t>
            </a:r>
            <a:r>
              <a:rPr lang="fr-FR" b="1" i="1" dirty="0" smtClean="0">
                <a:latin typeface="Arial"/>
                <a:ea typeface="Calibri"/>
                <a:cs typeface="Times New Roman"/>
              </a:rPr>
              <a:t>, vous devez la retrouver en utilisant la définition des unités de sens avec lesquelles ils sont formés.   </a:t>
            </a:r>
          </a:p>
          <a:p>
            <a:pPr algn="just"/>
            <a:endParaRPr lang="fr-FR" sz="1600" dirty="0" smtClean="0">
              <a:ea typeface="Calibri"/>
              <a:cs typeface="Times New Roman"/>
            </a:endParaRPr>
          </a:p>
          <a:p>
            <a:pPr algn="just">
              <a:spcAft>
                <a:spcPts val="0"/>
              </a:spcAft>
            </a:pPr>
            <a:r>
              <a:rPr lang="fr-FR" b="1" i="1" dirty="0" smtClean="0">
                <a:solidFill>
                  <a:srgbClr val="4F81BD"/>
                </a:solidFill>
                <a:latin typeface="Arial"/>
                <a:ea typeface="Calibri"/>
                <a:cs typeface="Times New Roman"/>
              </a:rPr>
              <a:t>Faites des fiches, surlignez, annotez, faites les exercices de chaque chapitre. </a:t>
            </a:r>
          </a:p>
        </p:txBody>
      </p:sp>
      <p:sp>
        <p:nvSpPr>
          <p:cNvPr id="10" name="Rectangle à coins arrondis 9"/>
          <p:cNvSpPr/>
          <p:nvPr/>
        </p:nvSpPr>
        <p:spPr bwMode="auto">
          <a:xfrm>
            <a:off x="1979712" y="586114"/>
            <a:ext cx="6192688" cy="682646"/>
          </a:xfrm>
          <a:prstGeom prst="roundRect">
            <a:avLst/>
          </a:prstGeom>
          <a:solidFill>
            <a:schemeClr val="accent6"/>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fr-FR" sz="2400" b="1" dirty="0" smtClean="0">
                <a:solidFill>
                  <a:schemeClr val="bg1"/>
                </a:solidFill>
                <a:latin typeface="Arial Narrow" pitchFamily="34" charset="0"/>
              </a:rPr>
              <a:t>V.- Quelques conseils pour apprendre</a:t>
            </a:r>
            <a:endParaRPr lang="fr-FR" sz="2400" b="1" dirty="0">
              <a:solidFill>
                <a:schemeClr val="bg1"/>
              </a:solidFill>
              <a:latin typeface="Arial Narrow" pitchFamily="34" charset="0"/>
            </a:endParaRPr>
          </a:p>
        </p:txBody>
      </p:sp>
      <p:sp>
        <p:nvSpPr>
          <p:cNvPr id="6" name="Espace réservé du numéro de diapositive 10"/>
          <p:cNvSpPr>
            <a:spLocks noGrp="1"/>
          </p:cNvSpPr>
          <p:nvPr>
            <p:ph type="sldNum" sz="quarter" idx="12"/>
          </p:nvPr>
        </p:nvSpPr>
        <p:spPr>
          <a:xfrm>
            <a:off x="8604448" y="6448251"/>
            <a:ext cx="504056" cy="365125"/>
          </a:xfrm>
        </p:spPr>
        <p:txBody>
          <a:bodyPr/>
          <a:lstStyle/>
          <a:p>
            <a:pPr>
              <a:defRPr/>
            </a:pPr>
            <a:fld id="{57A05EDD-168E-413D-A3EB-4B2B9E1A3D49}" type="slidenum">
              <a:rPr lang="fr-FR" sz="1050" smtClean="0">
                <a:latin typeface="Arial Narrow" pitchFamily="34" charset="0"/>
              </a:rPr>
              <a:pPr>
                <a:defRPr/>
              </a:pPr>
              <a:t>15</a:t>
            </a:fld>
            <a:r>
              <a:rPr lang="fr-FR" sz="1050" dirty="0" smtClean="0">
                <a:latin typeface="Arial Narrow" pitchFamily="34" charset="0"/>
              </a:rPr>
              <a:t>/21</a:t>
            </a:r>
            <a:endParaRPr lang="fr-FR" sz="1050" dirty="0">
              <a:latin typeface="Arial Narrow" pitchFamily="34" charset="0"/>
            </a:endParaRPr>
          </a:p>
        </p:txBody>
      </p:sp>
      <p:sp>
        <p:nvSpPr>
          <p:cNvPr id="8" name="Espace réservé de la date 3"/>
          <p:cNvSpPr>
            <a:spLocks noGrp="1"/>
          </p:cNvSpPr>
          <p:nvPr>
            <p:ph type="dt" sz="quarter" idx="10"/>
          </p:nvPr>
        </p:nvSpPr>
        <p:spPr>
          <a:xfrm>
            <a:off x="0" y="6525344"/>
            <a:ext cx="1115616" cy="260648"/>
          </a:xfrm>
        </p:spPr>
        <p:txBody>
          <a:bodyPr/>
          <a:lstStyle/>
          <a:p>
            <a:pPr>
              <a:defRPr/>
            </a:pPr>
            <a:r>
              <a:rPr lang="fr-FR" sz="1050" dirty="0" smtClean="0">
                <a:latin typeface="Arial Narrow" pitchFamily="34" charset="0"/>
              </a:rPr>
              <a:t>22/04/2016</a:t>
            </a:r>
            <a:endParaRPr lang="fr-FR" sz="1050"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Left)">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slide(fromLeft)">
                                      <p:cBhvr>
                                        <p:cTn id="17" dur="20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slide(fromLeft)">
                                      <p:cBhvr>
                                        <p:cTn id="22" dur="20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slide(fromLeft)">
                                      <p:cBhvr>
                                        <p:cTn id="27" dur="20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nodeType="clickEffect">
                                  <p:stCondLst>
                                    <p:cond delay="0"/>
                                  </p:stCondLst>
                                  <p:childTnLst>
                                    <p:set>
                                      <p:cBhvr>
                                        <p:cTn id="31" dur="1" fill="hold">
                                          <p:stCondLst>
                                            <p:cond delay="0"/>
                                          </p:stCondLst>
                                        </p:cTn>
                                        <p:tgtEl>
                                          <p:spTgt spid="9">
                                            <p:txEl>
                                              <p:pRg st="6" end="6"/>
                                            </p:txEl>
                                          </p:spTgt>
                                        </p:tgtEl>
                                        <p:attrNameLst>
                                          <p:attrName>style.visibility</p:attrName>
                                        </p:attrNameLst>
                                      </p:cBhvr>
                                      <p:to>
                                        <p:strVal val="visible"/>
                                      </p:to>
                                    </p:set>
                                    <p:animEffect transition="in" filter="slide(fromLeft)">
                                      <p:cBhvr>
                                        <p:cTn id="32" dur="20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95536" y="1660158"/>
            <a:ext cx="8424936" cy="4339650"/>
          </a:xfrm>
          <a:prstGeom prst="rect">
            <a:avLst/>
          </a:prstGeom>
          <a:noFill/>
          <a:ln w="19050">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chemeClr val="accent1"/>
                </a:solidFill>
                <a:effectLst/>
                <a:latin typeface="Arial" pitchFamily="34" charset="0"/>
                <a:ea typeface="Calibri" pitchFamily="34" charset="0"/>
                <a:cs typeface="Arial" pitchFamily="34" charset="0"/>
                <a:sym typeface="Wingdings" pitchFamily="2" charset="2"/>
              </a:rPr>
              <a:t></a:t>
            </a:r>
            <a:r>
              <a:rPr kumimoji="0" lang="fr-FR" b="1" i="0" u="none" strike="noStrike" cap="none" normalizeH="0" baseline="0" dirty="0" smtClean="0">
                <a:ln>
                  <a:noFill/>
                </a:ln>
                <a:solidFill>
                  <a:schemeClr val="accent1"/>
                </a:solidFill>
                <a:effectLst/>
                <a:latin typeface="Arial" pitchFamily="34" charset="0"/>
                <a:ea typeface="Calibri" pitchFamily="34" charset="0"/>
                <a:cs typeface="Arial" pitchFamily="34" charset="0"/>
              </a:rPr>
              <a:t>Repérer votre canal de perception</a:t>
            </a:r>
            <a:r>
              <a:rPr kumimoji="0" lang="fr-FR" b="1" i="0" u="none" strike="noStrike" cap="none" normalizeH="0" baseline="0" dirty="0" smtClean="0">
                <a:ln>
                  <a:noFill/>
                </a:ln>
                <a:effectLst/>
                <a:latin typeface="Arial" pitchFamily="34" charset="0"/>
                <a:ea typeface="Calibri" pitchFamily="34" charset="0"/>
                <a:cs typeface="Arial" pitchFamily="34" charset="0"/>
              </a:rPr>
              <a:t> </a:t>
            </a:r>
            <a:r>
              <a:rPr kumimoji="0" lang="fr-FR" sz="1600" b="1" i="0" u="none" strike="noStrike" cap="none" normalizeH="0" baseline="0" dirty="0" smtClean="0">
                <a:ln>
                  <a:noFill/>
                </a:ln>
                <a:effectLst/>
                <a:latin typeface="Arial" pitchFamily="34" charset="0"/>
                <a:ea typeface="Calibri" pitchFamily="34" charset="0"/>
                <a:cs typeface="Arial" pitchFamily="34" charset="0"/>
              </a:rPr>
              <a:t>(cf.</a:t>
            </a:r>
            <a:r>
              <a:rPr kumimoji="0" lang="fr-FR" sz="1600" b="1" i="0" u="none" strike="noStrike" cap="none" normalizeH="0" dirty="0" smtClean="0">
                <a:ln>
                  <a:noFill/>
                </a:ln>
                <a:effectLst/>
                <a:latin typeface="Arial" pitchFamily="34" charset="0"/>
                <a:ea typeface="Calibri" pitchFamily="34" charset="0"/>
                <a:cs typeface="Arial" pitchFamily="34" charset="0"/>
              </a:rPr>
              <a:t> les différents types d’apprentissage)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fr-FR" sz="400" b="1" i="0" u="none" strike="noStrike" cap="none" normalizeH="0" baseline="0" dirty="0" smtClean="0">
              <a:ln>
                <a:noFill/>
              </a:ln>
              <a:effectLst/>
              <a:latin typeface="Arial" pitchFamily="34" charset="0"/>
              <a:ea typeface="Calibri" pitchFamily="34" charset="0"/>
              <a:cs typeface="Arial" pitchFamily="34" charset="0"/>
            </a:endParaRPr>
          </a:p>
          <a:p>
            <a:pPr marL="1095375" marR="0" lvl="0" indent="-285750" algn="l" defTabSz="914400" rtl="0" eaLnBrk="1" fontAlgn="base" latinLnBrk="0" hangingPunct="1">
              <a:lnSpc>
                <a:spcPct val="100000"/>
              </a:lnSpc>
              <a:spcBef>
                <a:spcPct val="0"/>
              </a:spcBef>
              <a:spcAft>
                <a:spcPct val="0"/>
              </a:spcAft>
              <a:buClrTx/>
              <a:buSzTx/>
              <a:buFont typeface="Arial" pitchFamily="34" charset="0"/>
              <a:buChar char="•"/>
              <a:tabLst>
                <a:tab pos="893763" algn="l"/>
              </a:tabLst>
            </a:pPr>
            <a:r>
              <a:rPr kumimoji="0" lang="fr-FR" b="1" i="0" u="none" strike="noStrike" cap="none" normalizeH="0" baseline="0" dirty="0" smtClean="0">
                <a:ln>
                  <a:noFill/>
                </a:ln>
                <a:effectLst/>
                <a:latin typeface="Arial" pitchFamily="34" charset="0"/>
                <a:ea typeface="Calibri" pitchFamily="34" charset="0"/>
                <a:cs typeface="Arial" pitchFamily="34" charset="0"/>
              </a:rPr>
              <a:t>êtes-vous </a:t>
            </a:r>
            <a:r>
              <a:rPr kumimoji="0" lang="fr-FR" b="1" i="0" u="none" strike="noStrike" cap="none" normalizeH="0" baseline="0" dirty="0" smtClean="0">
                <a:ln>
                  <a:noFill/>
                </a:ln>
                <a:effectLst/>
                <a:latin typeface="Arial" pitchFamily="34" charset="0"/>
                <a:ea typeface="Calibri" pitchFamily="34" charset="0"/>
                <a:cs typeface="Arial" pitchFamily="34" charset="0"/>
              </a:rPr>
              <a:t>visuelle ? </a:t>
            </a:r>
          </a:p>
          <a:p>
            <a:pPr marL="1095375" marR="0" lvl="0" indent="-285750" algn="l" defTabSz="914400" rtl="0" eaLnBrk="1" fontAlgn="base" latinLnBrk="0" hangingPunct="1">
              <a:lnSpc>
                <a:spcPct val="100000"/>
              </a:lnSpc>
              <a:spcBef>
                <a:spcPct val="0"/>
              </a:spcBef>
              <a:spcAft>
                <a:spcPct val="0"/>
              </a:spcAft>
              <a:buClrTx/>
              <a:buSzTx/>
              <a:buFont typeface="Arial" pitchFamily="34" charset="0"/>
              <a:buChar char="•"/>
              <a:tabLst>
                <a:tab pos="893763" algn="l"/>
              </a:tabLst>
            </a:pPr>
            <a:r>
              <a:rPr kumimoji="0" lang="fr-FR" b="1" i="0" u="none" strike="noStrike" cap="none" normalizeH="0" baseline="0" dirty="0" smtClean="0">
                <a:ln>
                  <a:noFill/>
                </a:ln>
                <a:effectLst/>
                <a:latin typeface="Arial" pitchFamily="34" charset="0"/>
                <a:ea typeface="Calibri" pitchFamily="34" charset="0"/>
                <a:cs typeface="Arial" pitchFamily="34" charset="0"/>
              </a:rPr>
              <a:t>auditive</a:t>
            </a:r>
            <a:r>
              <a:rPr kumimoji="0" lang="fr-FR" b="1" i="0" u="none" strike="noStrike" cap="none" normalizeH="0" baseline="0" dirty="0" smtClean="0">
                <a:ln>
                  <a:noFill/>
                </a:ln>
                <a:effectLst/>
                <a:latin typeface="Arial" pitchFamily="34" charset="0"/>
                <a:ea typeface="Calibri" pitchFamily="34" charset="0"/>
                <a:cs typeface="Arial" pitchFamily="34" charset="0"/>
              </a:rPr>
              <a:t> ? </a:t>
            </a:r>
          </a:p>
          <a:p>
            <a:pPr marL="1095375" marR="0" lvl="0" indent="-285750" algn="l" defTabSz="914400" rtl="0" eaLnBrk="1" fontAlgn="base" latinLnBrk="0" hangingPunct="1">
              <a:lnSpc>
                <a:spcPct val="100000"/>
              </a:lnSpc>
              <a:spcBef>
                <a:spcPct val="0"/>
              </a:spcBef>
              <a:spcAft>
                <a:spcPct val="0"/>
              </a:spcAft>
              <a:buClrTx/>
              <a:buSzTx/>
              <a:buFont typeface="Arial" pitchFamily="34" charset="0"/>
              <a:buChar char="•"/>
              <a:tabLst>
                <a:tab pos="893763" algn="l"/>
              </a:tabLst>
            </a:pPr>
            <a:r>
              <a:rPr kumimoji="0" lang="fr-FR" b="1" i="0" u="none" strike="noStrike" cap="none" normalizeH="0" baseline="0" dirty="0" err="1" smtClean="0">
                <a:ln>
                  <a:noFill/>
                </a:ln>
                <a:effectLst/>
                <a:latin typeface="Arial" pitchFamily="34" charset="0"/>
                <a:ea typeface="Calibri" pitchFamily="34" charset="0"/>
                <a:cs typeface="Arial" pitchFamily="34" charset="0"/>
              </a:rPr>
              <a:t>kinésithésique</a:t>
            </a:r>
            <a:r>
              <a:rPr kumimoji="0" lang="fr-FR" b="1" i="0" u="none" strike="noStrike" cap="none" normalizeH="0" baseline="0" dirty="0" smtClean="0">
                <a:ln>
                  <a:noFill/>
                </a:ln>
                <a:effectLst/>
                <a:latin typeface="Arial" pitchFamily="34" charset="0"/>
                <a:ea typeface="Calibri" pitchFamily="34" charset="0"/>
                <a:cs typeface="Arial" pitchFamily="34" charset="0"/>
              </a:rPr>
              <a:t> ?</a:t>
            </a:r>
          </a:p>
          <a:p>
            <a:pPr marL="809625" marR="0" lvl="0" indent="85725" algn="l" defTabSz="914400" rtl="0" eaLnBrk="1" fontAlgn="base" latinLnBrk="0" hangingPunct="1">
              <a:lnSpc>
                <a:spcPct val="100000"/>
              </a:lnSpc>
              <a:spcBef>
                <a:spcPct val="0"/>
              </a:spcBef>
              <a:spcAft>
                <a:spcPct val="0"/>
              </a:spcAft>
              <a:buClrTx/>
              <a:buSzTx/>
              <a:buFont typeface="Arial" pitchFamily="34" charset="0"/>
              <a:buChar char="•"/>
              <a:tabLst/>
            </a:pPr>
            <a:endParaRPr kumimoji="0" lang="fr-FR" b="1" i="0" u="none" strike="noStrike" cap="none" normalizeH="0" baseline="0" dirty="0" smtClean="0">
              <a:ln>
                <a:noFill/>
              </a:ln>
              <a:effectLst/>
              <a:latin typeface="Arial" pitchFamily="34" charset="0"/>
              <a:ea typeface="Calibri" pitchFamily="34" charset="0"/>
              <a:cs typeface="Arial" pitchFamily="34" charset="0"/>
            </a:endParaRPr>
          </a:p>
          <a:p>
            <a:pPr marL="180975" marR="0" lvl="0" indent="-180975" algn="just" defTabSz="914400" rtl="0" eaLnBrk="0" fontAlgn="base" latinLnBrk="0" hangingPunct="0">
              <a:lnSpc>
                <a:spcPct val="100000"/>
              </a:lnSpc>
              <a:spcBef>
                <a:spcPct val="0"/>
              </a:spcBef>
              <a:spcAft>
                <a:spcPct val="0"/>
              </a:spcAft>
              <a:buClrTx/>
              <a:buSzTx/>
              <a:buFont typeface="Wingdings" pitchFamily="2" charset="2"/>
              <a:buChar char="§"/>
              <a:tabLst/>
            </a:pPr>
            <a:r>
              <a:rPr kumimoji="0" lang="fr-FR" b="1" i="0" u="none" strike="noStrike" cap="none" normalizeH="0" baseline="0" dirty="0" smtClean="0">
                <a:ln>
                  <a:noFill/>
                </a:ln>
                <a:effectLst/>
                <a:latin typeface="Arial" pitchFamily="34" charset="0"/>
                <a:ea typeface="Calibri" pitchFamily="34" charset="0"/>
                <a:cs typeface="Arial" pitchFamily="34" charset="0"/>
                <a:sym typeface="Wingdings" pitchFamily="2" charset="2"/>
              </a:rPr>
              <a:t> </a:t>
            </a:r>
            <a:r>
              <a:rPr kumimoji="0" lang="fr-FR" b="1" i="0" u="none" strike="noStrike" cap="none" normalizeH="0" baseline="0" dirty="0" smtClean="0">
                <a:ln>
                  <a:noFill/>
                </a:ln>
                <a:solidFill>
                  <a:schemeClr val="accent6"/>
                </a:solidFill>
                <a:effectLst/>
                <a:latin typeface="Arial" pitchFamily="34" charset="0"/>
                <a:ea typeface="Calibri" pitchFamily="34" charset="0"/>
                <a:cs typeface="Arial" pitchFamily="34" charset="0"/>
                <a:sym typeface="Wingdings" pitchFamily="2" charset="2"/>
              </a:rPr>
              <a:t>Si vous êtes à dominante visuelle</a:t>
            </a:r>
            <a:r>
              <a:rPr kumimoji="0" lang="fr-FR" b="0" i="0" u="none" strike="noStrike" cap="none" normalizeH="0" baseline="0" dirty="0" smtClean="0">
                <a:ln>
                  <a:noFill/>
                </a:ln>
                <a:effectLst/>
                <a:latin typeface="Arial" pitchFamily="34" charset="0"/>
                <a:ea typeface="Calibri" pitchFamily="34" charset="0"/>
                <a:cs typeface="Arial" pitchFamily="34" charset="0"/>
                <a:sym typeface="Wingdings" pitchFamily="2" charset="2"/>
              </a:rPr>
              <a:t> : vous aurez besoin de </a:t>
            </a:r>
            <a:r>
              <a:rPr kumimoji="0" lang="fr-FR" b="1" i="0" u="sng" strike="noStrike" cap="none" normalizeH="0" baseline="0" dirty="0" smtClean="0">
                <a:ln>
                  <a:noFill/>
                </a:ln>
                <a:effectLst/>
                <a:latin typeface="Arial" pitchFamily="34" charset="0"/>
                <a:ea typeface="Calibri" pitchFamily="34" charset="0"/>
                <a:cs typeface="Arial" pitchFamily="34" charset="0"/>
                <a:sym typeface="Wingdings" pitchFamily="2" charset="2"/>
              </a:rPr>
              <a:t>lire, et de relire</a:t>
            </a:r>
            <a:r>
              <a:rPr kumimoji="0" lang="fr-FR" b="1" i="0" u="none" strike="noStrike" cap="none" normalizeH="0" baseline="0" dirty="0" smtClean="0">
                <a:ln>
                  <a:noFill/>
                </a:ln>
                <a:effectLst/>
                <a:latin typeface="Arial" pitchFamily="34" charset="0"/>
                <a:ea typeface="Calibri" pitchFamily="34" charset="0"/>
                <a:cs typeface="Arial" pitchFamily="34" charset="0"/>
                <a:sym typeface="Wingdings" pitchFamily="2" charset="2"/>
              </a:rPr>
              <a:t> plusieurs fois pour </a:t>
            </a:r>
            <a:r>
              <a:rPr kumimoji="0" lang="fr-FR" b="1" i="0" u="sng" strike="noStrike" cap="none" normalizeH="0" baseline="0" dirty="0" smtClean="0">
                <a:ln>
                  <a:noFill/>
                </a:ln>
                <a:effectLst/>
                <a:latin typeface="Arial" pitchFamily="34" charset="0"/>
                <a:ea typeface="Calibri" pitchFamily="34" charset="0"/>
                <a:cs typeface="Arial" pitchFamily="34" charset="0"/>
                <a:sym typeface="Wingdings" pitchFamily="2" charset="2"/>
              </a:rPr>
              <a:t>photographier</a:t>
            </a:r>
            <a:r>
              <a:rPr kumimoji="0" lang="fr-FR" b="1" i="0" u="none" strike="noStrike" cap="none" normalizeH="0" baseline="0" dirty="0" smtClean="0">
                <a:ln>
                  <a:noFill/>
                </a:ln>
                <a:effectLst/>
                <a:latin typeface="Arial" pitchFamily="34" charset="0"/>
                <a:ea typeface="Calibri" pitchFamily="34" charset="0"/>
                <a:cs typeface="Arial" pitchFamily="34" charset="0"/>
                <a:sym typeface="Wingdings" pitchFamily="2" charset="2"/>
              </a:rPr>
              <a:t> les mots, </a:t>
            </a:r>
            <a:endParaRPr kumimoji="0" lang="fr-FR" sz="1600" b="1" i="0" u="none" strike="noStrike" cap="none" normalizeH="0" baseline="0" dirty="0" smtClean="0">
              <a:ln>
                <a:noFill/>
              </a:ln>
              <a:effectLst/>
              <a:latin typeface="Arial" pitchFamily="34" charset="0"/>
              <a:ea typeface="Calibri" pitchFamily="34" charset="0"/>
              <a:cs typeface="Times New Roman" pitchFamily="18" charset="0"/>
              <a:sym typeface="Wingdings" pitchFamily="2" charset="2"/>
            </a:endParaRPr>
          </a:p>
          <a:p>
            <a:pPr marL="180975" marR="0" lvl="0" indent="-180975" algn="just" defTabSz="914400" rtl="0" eaLnBrk="0" fontAlgn="base" latinLnBrk="0" hangingPunct="0">
              <a:lnSpc>
                <a:spcPct val="100000"/>
              </a:lnSpc>
              <a:spcBef>
                <a:spcPct val="0"/>
              </a:spcBef>
              <a:spcAft>
                <a:spcPct val="0"/>
              </a:spcAft>
              <a:buClrTx/>
              <a:buSzTx/>
              <a:buFont typeface="Wingdings" pitchFamily="2" charset="2"/>
              <a:buChar char="§"/>
              <a:tabLst/>
            </a:pPr>
            <a:r>
              <a:rPr kumimoji="0" lang="fr-FR" b="1" i="0" u="none" strike="noStrike" cap="none" normalizeH="0" baseline="0" dirty="0" smtClean="0">
                <a:ln>
                  <a:noFill/>
                </a:ln>
                <a:solidFill>
                  <a:schemeClr val="accent6"/>
                </a:solidFill>
                <a:effectLst/>
                <a:latin typeface="Arial" pitchFamily="34" charset="0"/>
                <a:ea typeface="Calibri" pitchFamily="34" charset="0"/>
                <a:cs typeface="Arial" pitchFamily="34" charset="0"/>
                <a:sym typeface="Wingdings" pitchFamily="2" charset="2"/>
              </a:rPr>
              <a:t> Si vous êtes à dominante kinesthésique</a:t>
            </a:r>
            <a:r>
              <a:rPr kumimoji="0" lang="fr-FR" b="0" i="0" u="none" strike="noStrike" cap="none" normalizeH="0" baseline="0" dirty="0" smtClean="0">
                <a:ln>
                  <a:noFill/>
                </a:ln>
                <a:effectLst/>
                <a:latin typeface="Arial" pitchFamily="34" charset="0"/>
                <a:ea typeface="Calibri" pitchFamily="34" charset="0"/>
                <a:cs typeface="Arial" pitchFamily="34" charset="0"/>
                <a:sym typeface="Wingdings" pitchFamily="2" charset="2"/>
              </a:rPr>
              <a:t> : vous aurez besoin de </a:t>
            </a:r>
            <a:r>
              <a:rPr kumimoji="0" lang="fr-FR" b="1" i="0" u="sng" strike="noStrike" cap="none" normalizeH="0" baseline="0" dirty="0" smtClean="0">
                <a:ln>
                  <a:noFill/>
                </a:ln>
                <a:effectLst/>
                <a:latin typeface="Arial" pitchFamily="34" charset="0"/>
                <a:ea typeface="Calibri" pitchFamily="34" charset="0"/>
                <a:cs typeface="Arial" pitchFamily="34" charset="0"/>
                <a:sym typeface="Wingdings" pitchFamily="2" charset="2"/>
              </a:rPr>
              <a:t>les recopier</a:t>
            </a:r>
            <a:r>
              <a:rPr kumimoji="0" lang="fr-FR" b="1" i="0" u="none" strike="noStrike" cap="none" normalizeH="0" baseline="0" dirty="0" smtClean="0">
                <a:ln>
                  <a:noFill/>
                </a:ln>
                <a:effectLst/>
                <a:latin typeface="Arial" pitchFamily="34" charset="0"/>
                <a:ea typeface="Calibri" pitchFamily="34" charset="0"/>
                <a:cs typeface="Arial" pitchFamily="34" charset="0"/>
                <a:sym typeface="Wingdings" pitchFamily="2" charset="2"/>
              </a:rPr>
              <a:t> à la main ou au clavier, </a:t>
            </a:r>
            <a:endParaRPr kumimoji="0" lang="fr-FR" sz="1600" b="1" i="0" u="none" strike="noStrike" cap="none" normalizeH="0" baseline="0" dirty="0" smtClean="0">
              <a:ln>
                <a:noFill/>
              </a:ln>
              <a:effectLst/>
              <a:latin typeface="Arial" pitchFamily="34" charset="0"/>
              <a:ea typeface="Calibri" pitchFamily="34" charset="0"/>
              <a:cs typeface="Times New Roman" pitchFamily="18" charset="0"/>
              <a:sym typeface="Wingdings" pitchFamily="2" charset="2"/>
            </a:endParaRPr>
          </a:p>
          <a:p>
            <a:pPr marL="180975" marR="0" lvl="0" indent="-180975" algn="just" defTabSz="914400" rtl="0" eaLnBrk="0" fontAlgn="base" latinLnBrk="0" hangingPunct="0">
              <a:lnSpc>
                <a:spcPct val="100000"/>
              </a:lnSpc>
              <a:spcBef>
                <a:spcPct val="0"/>
              </a:spcBef>
              <a:spcAft>
                <a:spcPct val="0"/>
              </a:spcAft>
              <a:buClrTx/>
              <a:buSzTx/>
              <a:buFont typeface="Wingdings" pitchFamily="2" charset="2"/>
              <a:buChar char="§"/>
              <a:tabLst/>
            </a:pPr>
            <a:r>
              <a:rPr kumimoji="0" lang="fr-FR" b="1" i="0" u="none" strike="noStrike" cap="none" normalizeH="0" baseline="0" dirty="0" smtClean="0">
                <a:ln>
                  <a:noFill/>
                </a:ln>
                <a:effectLst/>
                <a:latin typeface="Arial" pitchFamily="34" charset="0"/>
                <a:ea typeface="Calibri" pitchFamily="34" charset="0"/>
                <a:cs typeface="Arial" pitchFamily="34" charset="0"/>
                <a:sym typeface="Wingdings" pitchFamily="2" charset="2"/>
              </a:rPr>
              <a:t> </a:t>
            </a:r>
            <a:r>
              <a:rPr kumimoji="0" lang="fr-FR" b="1" i="0" u="none" strike="noStrike" cap="none" normalizeH="0" baseline="0" dirty="0" smtClean="0">
                <a:ln>
                  <a:noFill/>
                </a:ln>
                <a:solidFill>
                  <a:schemeClr val="accent6"/>
                </a:solidFill>
                <a:effectLst/>
                <a:latin typeface="Arial" pitchFamily="34" charset="0"/>
                <a:ea typeface="Calibri" pitchFamily="34" charset="0"/>
                <a:cs typeface="Arial" pitchFamily="34" charset="0"/>
                <a:sym typeface="Wingdings" pitchFamily="2" charset="2"/>
              </a:rPr>
              <a:t>Si vous êtes à dominante auditive</a:t>
            </a:r>
            <a:r>
              <a:rPr kumimoji="0" lang="fr-FR" b="0" i="0" u="none" strike="noStrike" cap="none" normalizeH="0" baseline="0" dirty="0" smtClean="0">
                <a:ln>
                  <a:noFill/>
                </a:ln>
                <a:effectLst/>
                <a:latin typeface="Arial" pitchFamily="34" charset="0"/>
                <a:ea typeface="Calibri" pitchFamily="34" charset="0"/>
                <a:cs typeface="Arial" pitchFamily="34" charset="0"/>
                <a:sym typeface="Wingdings" pitchFamily="2" charset="2"/>
              </a:rPr>
              <a:t> : vous aurez besoin </a:t>
            </a:r>
            <a:r>
              <a:rPr kumimoji="0" lang="fr-FR" b="1" i="0" u="sng" strike="noStrike" cap="none" normalizeH="0" baseline="0" dirty="0" smtClean="0">
                <a:ln>
                  <a:noFill/>
                </a:ln>
                <a:effectLst/>
                <a:latin typeface="Arial" pitchFamily="34" charset="0"/>
                <a:ea typeface="Calibri" pitchFamily="34" charset="0"/>
                <a:cs typeface="Arial" pitchFamily="34" charset="0"/>
                <a:sym typeface="Wingdings" pitchFamily="2" charset="2"/>
              </a:rPr>
              <a:t>d’apprendre à voix haute</a:t>
            </a:r>
            <a:r>
              <a:rPr kumimoji="0" lang="fr-FR" b="0" i="0" u="none" strike="noStrike" cap="none" normalizeH="0" baseline="0" dirty="0" smtClean="0">
                <a:ln>
                  <a:noFill/>
                </a:ln>
                <a:effectLst/>
                <a:latin typeface="Arial" pitchFamily="34" charset="0"/>
                <a:ea typeface="Calibri" pitchFamily="34" charset="0"/>
                <a:cs typeface="Arial" pitchFamily="34" charset="0"/>
                <a:sym typeface="Wingdings" pitchFamily="2" charset="2"/>
              </a:rPr>
              <a:t>, d’enregistrer votre cours pour les réécouter.... </a:t>
            </a:r>
            <a:endParaRPr kumimoji="0" lang="fr-FR" sz="1050" b="1" i="0" u="none" strike="noStrike" cap="none" normalizeH="0" baseline="0" dirty="0" smtClean="0">
              <a:ln>
                <a:noFill/>
              </a:ln>
              <a:effectLst/>
              <a:latin typeface="Arial" pitchFamily="34" charset="0"/>
              <a:cs typeface="Arial" pitchFamily="34" charset="0"/>
              <a:sym typeface="Wingdings"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smtClean="0">
              <a:ln>
                <a:noFill/>
              </a:ln>
              <a:effectLst/>
              <a:latin typeface="Arial" pitchFamily="34" charset="0"/>
              <a:ea typeface="Calibri" pitchFamily="34" charset="0"/>
              <a:cs typeface="Arial" pitchFamily="34" charset="0"/>
              <a:sym typeface="Wingdings"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smtClean="0">
                <a:ln>
                  <a:noFill/>
                </a:ln>
                <a:solidFill>
                  <a:schemeClr val="accent1"/>
                </a:solidFill>
                <a:effectLst/>
                <a:latin typeface="Arial" pitchFamily="34" charset="0"/>
                <a:ea typeface="Calibri" pitchFamily="34" charset="0"/>
                <a:cs typeface="Arial" pitchFamily="34" charset="0"/>
                <a:sym typeface="Wingdings" pitchFamily="2" charset="2"/>
              </a:rPr>
              <a:t>A vous de trouver la méthode la plus </a:t>
            </a:r>
            <a:r>
              <a:rPr kumimoji="0" lang="fr-FR" b="1" i="0" u="sng" strike="noStrike" cap="none" normalizeH="0" baseline="0" dirty="0" smtClean="0">
                <a:ln>
                  <a:noFill/>
                </a:ln>
                <a:solidFill>
                  <a:schemeClr val="accent1"/>
                </a:solidFill>
                <a:effectLst/>
                <a:latin typeface="Arial" pitchFamily="34" charset="0"/>
                <a:ea typeface="Calibri" pitchFamily="34" charset="0"/>
                <a:cs typeface="Arial" pitchFamily="34" charset="0"/>
                <a:sym typeface="Wingdings" pitchFamily="2" charset="2"/>
              </a:rPr>
              <a:t>efficace</a:t>
            </a:r>
            <a:r>
              <a:rPr kumimoji="0" lang="fr-FR" b="1" i="0" u="none" strike="noStrike" cap="none" normalizeH="0" baseline="0" dirty="0" smtClean="0">
                <a:ln>
                  <a:noFill/>
                </a:ln>
                <a:solidFill>
                  <a:schemeClr val="accent1"/>
                </a:solidFill>
                <a:effectLst/>
                <a:latin typeface="Arial" pitchFamily="34" charset="0"/>
                <a:ea typeface="Calibri" pitchFamily="34" charset="0"/>
                <a:cs typeface="Arial" pitchFamily="34" charset="0"/>
                <a:sym typeface="Wingdings" pitchFamily="2" charset="2"/>
              </a:rPr>
              <a:t> qui vous convient ...</a:t>
            </a:r>
            <a:endParaRPr kumimoji="0" lang="fr-FR" sz="1050" b="1" i="0" u="none" strike="noStrike" cap="none" normalizeH="0" baseline="0" dirty="0" smtClean="0">
              <a:ln>
                <a:noFill/>
              </a:ln>
              <a:solidFill>
                <a:schemeClr val="accent1"/>
              </a:solidFill>
              <a:effectLst/>
              <a:latin typeface="Arial" pitchFamily="34" charset="0"/>
              <a:cs typeface="Arial" pitchFamily="34" charset="0"/>
              <a:sym typeface="Wingdings"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smtClean="0">
                <a:ln>
                  <a:noFill/>
                </a:ln>
                <a:effectLst/>
                <a:latin typeface="Arial" pitchFamily="34" charset="0"/>
                <a:ea typeface="Calibri" pitchFamily="34" charset="0"/>
                <a:cs typeface="Arial" pitchFamily="34" charset="0"/>
                <a:sym typeface="Wingdings" pitchFamily="2" charset="2"/>
              </a:rPr>
              <a:t>mais il n’existe qu’une seule façon de vérifier</a:t>
            </a:r>
            <a:r>
              <a:rPr kumimoji="0" lang="fr-FR" b="0" i="0" u="none" strike="noStrike" cap="none" normalizeH="0" baseline="0" dirty="0" smtClean="0">
                <a:ln>
                  <a:noFill/>
                </a:ln>
                <a:effectLst/>
                <a:latin typeface="Arial" pitchFamily="34" charset="0"/>
                <a:ea typeface="Calibri" pitchFamily="34" charset="0"/>
                <a:cs typeface="Arial" pitchFamily="34" charset="0"/>
                <a:sym typeface="Wingdings" pitchFamily="2" charset="2"/>
              </a:rPr>
              <a:t> la </a:t>
            </a:r>
            <a:r>
              <a:rPr kumimoji="0" lang="fr-FR" b="0" i="0" u="none" strike="noStrike" cap="none" normalizeH="0" baseline="0" dirty="0" smtClean="0">
                <a:ln>
                  <a:noFill/>
                </a:ln>
                <a:effectLst/>
                <a:latin typeface="Arial" pitchFamily="34" charset="0"/>
                <a:ea typeface="Calibri" pitchFamily="34" charset="0"/>
                <a:cs typeface="Arial" pitchFamily="34" charset="0"/>
                <a:sym typeface="Wingdings" pitchFamily="2" charset="2"/>
              </a:rPr>
              <a:t>maîtrise </a:t>
            </a:r>
            <a:r>
              <a:rPr kumimoji="0" lang="fr-FR" b="0" i="0" u="none" strike="noStrike" cap="none" normalizeH="0" baseline="0" dirty="0" smtClean="0">
                <a:ln>
                  <a:noFill/>
                </a:ln>
                <a:effectLst/>
                <a:latin typeface="Arial" pitchFamily="34" charset="0"/>
                <a:ea typeface="Calibri" pitchFamily="34" charset="0"/>
                <a:cs typeface="Arial" pitchFamily="34" charset="0"/>
                <a:sym typeface="Wingdings" pitchFamily="2" charset="2"/>
              </a:rPr>
              <a:t>des termes, c’est de </a:t>
            </a:r>
            <a:r>
              <a:rPr kumimoji="0" lang="fr-FR" b="1" i="0" u="none" strike="noStrike" cap="none" normalizeH="0" baseline="0" dirty="0" smtClean="0">
                <a:ln>
                  <a:noFill/>
                </a:ln>
                <a:effectLst/>
                <a:latin typeface="Arial" pitchFamily="34" charset="0"/>
                <a:ea typeface="Calibri" pitchFamily="34" charset="0"/>
                <a:cs typeface="Arial" pitchFamily="34" charset="0"/>
                <a:sym typeface="Wingdings" pitchFamily="2" charset="2"/>
              </a:rPr>
              <a:t>vous faire interroger</a:t>
            </a:r>
            <a:r>
              <a:rPr kumimoji="0" lang="fr-FR" b="0" i="0" u="none" strike="noStrike" cap="none" normalizeH="0" baseline="0" dirty="0" smtClean="0">
                <a:ln>
                  <a:noFill/>
                </a:ln>
                <a:effectLst/>
                <a:latin typeface="Arial" pitchFamily="34" charset="0"/>
                <a:ea typeface="Calibri" pitchFamily="34" charset="0"/>
                <a:cs typeface="Arial" pitchFamily="34" charset="0"/>
                <a:sym typeface="Wingdings" pitchFamily="2" charset="2"/>
              </a:rPr>
              <a:t>, par vos collègues, amis ou votre famille… </a:t>
            </a:r>
          </a:p>
        </p:txBody>
      </p:sp>
      <p:sp>
        <p:nvSpPr>
          <p:cNvPr id="6" name="Rectangle à coins arrondis 5"/>
          <p:cNvSpPr/>
          <p:nvPr/>
        </p:nvSpPr>
        <p:spPr bwMode="auto">
          <a:xfrm>
            <a:off x="1547664" y="548680"/>
            <a:ext cx="6192688" cy="682646"/>
          </a:xfrm>
          <a:prstGeom prst="roundRect">
            <a:avLst/>
          </a:prstGeom>
          <a:solidFill>
            <a:schemeClr val="accent6"/>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fr-FR" sz="2400" b="1" dirty="0" smtClean="0">
                <a:solidFill>
                  <a:schemeClr val="bg1"/>
                </a:solidFill>
                <a:latin typeface="Arial Narrow" pitchFamily="34" charset="0"/>
              </a:rPr>
              <a:t>V.- Quelques conseils pour apprendre</a:t>
            </a:r>
            <a:endParaRPr lang="fr-FR" sz="2400" b="1" dirty="0">
              <a:solidFill>
                <a:schemeClr val="bg1"/>
              </a:solidFill>
              <a:latin typeface="Arial Narrow" pitchFamily="34" charset="0"/>
            </a:endParaRPr>
          </a:p>
        </p:txBody>
      </p:sp>
      <p:sp>
        <p:nvSpPr>
          <p:cNvPr id="7" name="Espace réservé du numéro de diapositive 10"/>
          <p:cNvSpPr>
            <a:spLocks noGrp="1"/>
          </p:cNvSpPr>
          <p:nvPr>
            <p:ph type="sldNum" sz="quarter" idx="12"/>
          </p:nvPr>
        </p:nvSpPr>
        <p:spPr>
          <a:xfrm>
            <a:off x="8532440" y="6448251"/>
            <a:ext cx="504056" cy="365125"/>
          </a:xfrm>
        </p:spPr>
        <p:txBody>
          <a:bodyPr/>
          <a:lstStyle/>
          <a:p>
            <a:pPr>
              <a:defRPr/>
            </a:pPr>
            <a:fld id="{57A05EDD-168E-413D-A3EB-4B2B9E1A3D49}" type="slidenum">
              <a:rPr lang="fr-FR" sz="1050" smtClean="0">
                <a:latin typeface="Arial Narrow" pitchFamily="34" charset="0"/>
              </a:rPr>
              <a:pPr>
                <a:defRPr/>
              </a:pPr>
              <a:t>16</a:t>
            </a:fld>
            <a:r>
              <a:rPr lang="fr-FR" sz="1050" dirty="0" smtClean="0">
                <a:latin typeface="Arial Narrow" pitchFamily="34" charset="0"/>
              </a:rPr>
              <a:t>/21</a:t>
            </a:r>
            <a:endParaRPr lang="fr-FR" sz="1050" dirty="0">
              <a:latin typeface="Arial Narrow" pitchFamily="34" charset="0"/>
            </a:endParaRPr>
          </a:p>
        </p:txBody>
      </p:sp>
      <p:sp>
        <p:nvSpPr>
          <p:cNvPr id="8" name="Espace réservé de la date 3"/>
          <p:cNvSpPr>
            <a:spLocks noGrp="1"/>
          </p:cNvSpPr>
          <p:nvPr>
            <p:ph type="dt" sz="quarter" idx="10"/>
          </p:nvPr>
        </p:nvSpPr>
        <p:spPr>
          <a:xfrm>
            <a:off x="0" y="6525344"/>
            <a:ext cx="1115616" cy="260648"/>
          </a:xfrm>
        </p:spPr>
        <p:txBody>
          <a:bodyPr/>
          <a:lstStyle/>
          <a:p>
            <a:pPr>
              <a:defRPr/>
            </a:pPr>
            <a:r>
              <a:rPr lang="fr-FR" sz="1050" dirty="0" smtClean="0">
                <a:latin typeface="Arial Narrow" pitchFamily="34" charset="0"/>
              </a:rPr>
              <a:t>22/04/2016</a:t>
            </a:r>
            <a:endParaRPr lang="fr-FR" sz="1050"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025">
                                            <p:txEl>
                                              <p:pRg st="0" end="0"/>
                                            </p:txEl>
                                          </p:spTgt>
                                        </p:tgtEl>
                                        <p:attrNameLst>
                                          <p:attrName>style.visibility</p:attrName>
                                        </p:attrNameLst>
                                      </p:cBhvr>
                                      <p:to>
                                        <p:strVal val="visible"/>
                                      </p:to>
                                    </p:set>
                                    <p:animEffect transition="in" filter="slide(fromLeft)">
                                      <p:cBhvr>
                                        <p:cTn id="12" dur="2000"/>
                                        <p:tgtEl>
                                          <p:spTgt spid="1025">
                                            <p:txEl>
                                              <p:pRg st="0" end="0"/>
                                            </p:txEl>
                                          </p:spTgt>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1025">
                                            <p:txEl>
                                              <p:pRg st="2" end="2"/>
                                            </p:txEl>
                                          </p:spTgt>
                                        </p:tgtEl>
                                        <p:attrNameLst>
                                          <p:attrName>style.visibility</p:attrName>
                                        </p:attrNameLst>
                                      </p:cBhvr>
                                      <p:to>
                                        <p:strVal val="visible"/>
                                      </p:to>
                                    </p:set>
                                    <p:animEffect transition="in" filter="slide(fromLeft)">
                                      <p:cBhvr>
                                        <p:cTn id="15" dur="2000"/>
                                        <p:tgtEl>
                                          <p:spTgt spid="1025">
                                            <p:txEl>
                                              <p:pRg st="2" end="2"/>
                                            </p:txEl>
                                          </p:spTgt>
                                        </p:tgtEl>
                                      </p:cBhvr>
                                    </p:animEffect>
                                  </p:childTnLst>
                                </p:cTn>
                              </p:par>
                              <p:par>
                                <p:cTn id="16" presetID="12" presetClass="entr" presetSubtype="8" fill="hold" grpId="0" nodeType="withEffect">
                                  <p:stCondLst>
                                    <p:cond delay="0"/>
                                  </p:stCondLst>
                                  <p:childTnLst>
                                    <p:set>
                                      <p:cBhvr>
                                        <p:cTn id="17" dur="1" fill="hold">
                                          <p:stCondLst>
                                            <p:cond delay="0"/>
                                          </p:stCondLst>
                                        </p:cTn>
                                        <p:tgtEl>
                                          <p:spTgt spid="1025">
                                            <p:txEl>
                                              <p:pRg st="3" end="3"/>
                                            </p:txEl>
                                          </p:spTgt>
                                        </p:tgtEl>
                                        <p:attrNameLst>
                                          <p:attrName>style.visibility</p:attrName>
                                        </p:attrNameLst>
                                      </p:cBhvr>
                                      <p:to>
                                        <p:strVal val="visible"/>
                                      </p:to>
                                    </p:set>
                                    <p:animEffect transition="in" filter="slide(fromLeft)">
                                      <p:cBhvr>
                                        <p:cTn id="18" dur="2000"/>
                                        <p:tgtEl>
                                          <p:spTgt spid="1025">
                                            <p:txEl>
                                              <p:pRg st="3" end="3"/>
                                            </p:txEl>
                                          </p:spTgt>
                                        </p:tgtEl>
                                      </p:cBhvr>
                                    </p:animEffect>
                                  </p:childTnLst>
                                </p:cTn>
                              </p:par>
                              <p:par>
                                <p:cTn id="19" presetID="12" presetClass="entr" presetSubtype="8" fill="hold" grpId="0" nodeType="withEffect">
                                  <p:stCondLst>
                                    <p:cond delay="0"/>
                                  </p:stCondLst>
                                  <p:childTnLst>
                                    <p:set>
                                      <p:cBhvr>
                                        <p:cTn id="20" dur="1" fill="hold">
                                          <p:stCondLst>
                                            <p:cond delay="0"/>
                                          </p:stCondLst>
                                        </p:cTn>
                                        <p:tgtEl>
                                          <p:spTgt spid="1025">
                                            <p:txEl>
                                              <p:pRg st="4" end="4"/>
                                            </p:txEl>
                                          </p:spTgt>
                                        </p:tgtEl>
                                        <p:attrNameLst>
                                          <p:attrName>style.visibility</p:attrName>
                                        </p:attrNameLst>
                                      </p:cBhvr>
                                      <p:to>
                                        <p:strVal val="visible"/>
                                      </p:to>
                                    </p:set>
                                    <p:animEffect transition="in" filter="slide(fromLeft)">
                                      <p:cBhvr>
                                        <p:cTn id="21" dur="2000"/>
                                        <p:tgtEl>
                                          <p:spTgt spid="102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nodeType="clickEffect">
                                  <p:stCondLst>
                                    <p:cond delay="0"/>
                                  </p:stCondLst>
                                  <p:childTnLst>
                                    <p:set>
                                      <p:cBhvr>
                                        <p:cTn id="25" dur="1" fill="hold">
                                          <p:stCondLst>
                                            <p:cond delay="0"/>
                                          </p:stCondLst>
                                        </p:cTn>
                                        <p:tgtEl>
                                          <p:spTgt spid="1025">
                                            <p:txEl>
                                              <p:pRg st="6" end="6"/>
                                            </p:txEl>
                                          </p:spTgt>
                                        </p:tgtEl>
                                        <p:attrNameLst>
                                          <p:attrName>style.visibility</p:attrName>
                                        </p:attrNameLst>
                                      </p:cBhvr>
                                      <p:to>
                                        <p:strVal val="visible"/>
                                      </p:to>
                                    </p:set>
                                    <p:animEffect transition="in" filter="slide(fromLeft)">
                                      <p:cBhvr>
                                        <p:cTn id="26" dur="2000"/>
                                        <p:tgtEl>
                                          <p:spTgt spid="1025">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nodeType="clickEffect">
                                  <p:stCondLst>
                                    <p:cond delay="0"/>
                                  </p:stCondLst>
                                  <p:childTnLst>
                                    <p:set>
                                      <p:cBhvr>
                                        <p:cTn id="30" dur="1" fill="hold">
                                          <p:stCondLst>
                                            <p:cond delay="0"/>
                                          </p:stCondLst>
                                        </p:cTn>
                                        <p:tgtEl>
                                          <p:spTgt spid="1025">
                                            <p:txEl>
                                              <p:pRg st="7" end="7"/>
                                            </p:txEl>
                                          </p:spTgt>
                                        </p:tgtEl>
                                        <p:attrNameLst>
                                          <p:attrName>style.visibility</p:attrName>
                                        </p:attrNameLst>
                                      </p:cBhvr>
                                      <p:to>
                                        <p:strVal val="visible"/>
                                      </p:to>
                                    </p:set>
                                    <p:animEffect transition="in" filter="slide(fromLeft)">
                                      <p:cBhvr>
                                        <p:cTn id="31" dur="2000"/>
                                        <p:tgtEl>
                                          <p:spTgt spid="1025">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8" fill="hold" nodeType="clickEffect">
                                  <p:stCondLst>
                                    <p:cond delay="0"/>
                                  </p:stCondLst>
                                  <p:childTnLst>
                                    <p:set>
                                      <p:cBhvr>
                                        <p:cTn id="35" dur="1" fill="hold">
                                          <p:stCondLst>
                                            <p:cond delay="0"/>
                                          </p:stCondLst>
                                        </p:cTn>
                                        <p:tgtEl>
                                          <p:spTgt spid="1025">
                                            <p:txEl>
                                              <p:pRg st="8" end="8"/>
                                            </p:txEl>
                                          </p:spTgt>
                                        </p:tgtEl>
                                        <p:attrNameLst>
                                          <p:attrName>style.visibility</p:attrName>
                                        </p:attrNameLst>
                                      </p:cBhvr>
                                      <p:to>
                                        <p:strVal val="visible"/>
                                      </p:to>
                                    </p:set>
                                    <p:animEffect transition="in" filter="slide(fromLeft)">
                                      <p:cBhvr>
                                        <p:cTn id="36" dur="2000"/>
                                        <p:tgtEl>
                                          <p:spTgt spid="1025">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nodeType="clickEffect">
                                  <p:stCondLst>
                                    <p:cond delay="0"/>
                                  </p:stCondLst>
                                  <p:childTnLst>
                                    <p:set>
                                      <p:cBhvr>
                                        <p:cTn id="40" dur="1" fill="hold">
                                          <p:stCondLst>
                                            <p:cond delay="0"/>
                                          </p:stCondLst>
                                        </p:cTn>
                                        <p:tgtEl>
                                          <p:spTgt spid="1025">
                                            <p:txEl>
                                              <p:pRg st="10" end="10"/>
                                            </p:txEl>
                                          </p:spTgt>
                                        </p:tgtEl>
                                        <p:attrNameLst>
                                          <p:attrName>style.visibility</p:attrName>
                                        </p:attrNameLst>
                                      </p:cBhvr>
                                      <p:to>
                                        <p:strVal val="visible"/>
                                      </p:to>
                                    </p:set>
                                    <p:animEffect transition="in" filter="slide(fromLeft)">
                                      <p:cBhvr>
                                        <p:cTn id="41" dur="2000"/>
                                        <p:tgtEl>
                                          <p:spTgt spid="1025">
                                            <p:txEl>
                                              <p:pRg st="10" end="10"/>
                                            </p:txEl>
                                          </p:spTgt>
                                        </p:tgtEl>
                                      </p:cBhvr>
                                    </p:animEffect>
                                  </p:childTnLst>
                                </p:cTn>
                              </p:par>
                              <p:par>
                                <p:cTn id="42" presetID="12" presetClass="entr" presetSubtype="8" fill="hold" nodeType="withEffect">
                                  <p:stCondLst>
                                    <p:cond delay="0"/>
                                  </p:stCondLst>
                                  <p:childTnLst>
                                    <p:set>
                                      <p:cBhvr>
                                        <p:cTn id="43" dur="1" fill="hold">
                                          <p:stCondLst>
                                            <p:cond delay="0"/>
                                          </p:stCondLst>
                                        </p:cTn>
                                        <p:tgtEl>
                                          <p:spTgt spid="1025">
                                            <p:txEl>
                                              <p:pRg st="11" end="11"/>
                                            </p:txEl>
                                          </p:spTgt>
                                        </p:tgtEl>
                                        <p:attrNameLst>
                                          <p:attrName>style.visibility</p:attrName>
                                        </p:attrNameLst>
                                      </p:cBhvr>
                                      <p:to>
                                        <p:strVal val="visible"/>
                                      </p:to>
                                    </p:set>
                                    <p:animEffect transition="in" filter="slide(fromLeft)">
                                      <p:cBhvr>
                                        <p:cTn id="44" dur="2000"/>
                                        <p:tgtEl>
                                          <p:spTgt spid="102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uiExpand="1" build="allAtOnce"/>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1560" y="2128788"/>
            <a:ext cx="7992888" cy="3416320"/>
          </a:xfrm>
          <a:prstGeom prst="rect">
            <a:avLst/>
          </a:prstGeom>
          <a:ln w="19050">
            <a:noFill/>
          </a:ln>
        </p:spPr>
        <p:txBody>
          <a:bodyPr wrap="square">
            <a:spAutoFit/>
          </a:bodyPr>
          <a:lstStyle/>
          <a:p>
            <a:pPr lvl="0" eaLnBrk="0" fontAlgn="base" hangingPunct="0">
              <a:spcBef>
                <a:spcPct val="0"/>
              </a:spcBef>
              <a:spcAft>
                <a:spcPct val="0"/>
              </a:spcAft>
            </a:pPr>
            <a:endParaRPr lang="fr-FR" b="1" dirty="0" smtClean="0">
              <a:solidFill>
                <a:schemeClr val="accent1"/>
              </a:solidFill>
              <a:latin typeface="Arial" pitchFamily="34" charset="0"/>
              <a:ea typeface="Calibri" pitchFamily="34" charset="0"/>
              <a:cs typeface="Arial" pitchFamily="34" charset="0"/>
              <a:sym typeface="Wingdings" pitchFamily="2" charset="2"/>
            </a:endParaRPr>
          </a:p>
          <a:p>
            <a:pPr lvl="0" eaLnBrk="0" fontAlgn="base" hangingPunct="0">
              <a:spcBef>
                <a:spcPct val="0"/>
              </a:spcBef>
              <a:spcAft>
                <a:spcPct val="0"/>
              </a:spcAft>
            </a:pPr>
            <a:r>
              <a:rPr lang="fr-FR" b="1" dirty="0" smtClean="0">
                <a:solidFill>
                  <a:schemeClr val="accent1"/>
                </a:solidFill>
                <a:latin typeface="Arial" pitchFamily="34" charset="0"/>
                <a:ea typeface="Calibri" pitchFamily="34" charset="0"/>
                <a:cs typeface="Arial" pitchFamily="34" charset="0"/>
                <a:sym typeface="Wingdings" pitchFamily="2" charset="2"/>
              </a:rPr>
              <a:t>N’hésitez pas à vous solliciter aussi VOUS-MEME </a:t>
            </a:r>
            <a:r>
              <a:rPr lang="fr-FR" b="1" dirty="0" smtClean="0">
                <a:latin typeface="Arial" pitchFamily="34" charset="0"/>
                <a:ea typeface="Calibri" pitchFamily="34" charset="0"/>
                <a:cs typeface="Arial" pitchFamily="34" charset="0"/>
                <a:sym typeface="Wingdings" pitchFamily="2" charset="2"/>
              </a:rPr>
              <a:t>lorsque vous rencontrez, entendez, un terme ou expression médicale : </a:t>
            </a:r>
          </a:p>
          <a:p>
            <a:pPr lvl="0" eaLnBrk="0" fontAlgn="base" hangingPunct="0">
              <a:spcBef>
                <a:spcPct val="0"/>
              </a:spcBef>
              <a:spcAft>
                <a:spcPct val="0"/>
              </a:spcAft>
            </a:pPr>
            <a:endParaRPr lang="fr-FR" b="1" dirty="0" smtClean="0">
              <a:latin typeface="Arial" pitchFamily="34" charset="0"/>
              <a:ea typeface="Calibri" pitchFamily="34" charset="0"/>
              <a:cs typeface="Arial" pitchFamily="34" charset="0"/>
              <a:sym typeface="Wingdings" pitchFamily="2" charset="2"/>
            </a:endParaRPr>
          </a:p>
          <a:p>
            <a:pPr marL="180975" lvl="0" indent="-180975" eaLnBrk="0" fontAlgn="base" hangingPunct="0">
              <a:spcBef>
                <a:spcPct val="0"/>
              </a:spcBef>
              <a:spcAft>
                <a:spcPct val="0"/>
              </a:spcAft>
              <a:buFont typeface="Wingdings" pitchFamily="2" charset="2"/>
              <a:buChar char="§"/>
            </a:pPr>
            <a:r>
              <a:rPr lang="fr-FR" b="1" dirty="0" smtClean="0">
                <a:latin typeface="Arial" pitchFamily="34" charset="0"/>
                <a:ea typeface="Calibri" pitchFamily="34" charset="0"/>
                <a:cs typeface="Arial" pitchFamily="34" charset="0"/>
                <a:sym typeface="Wingdings" pitchFamily="2" charset="2"/>
              </a:rPr>
              <a:t>Obligez-vous à </a:t>
            </a:r>
            <a:r>
              <a:rPr lang="fr-FR" b="1" dirty="0" smtClean="0">
                <a:latin typeface="Arial" pitchFamily="34" charset="0"/>
                <a:ea typeface="Calibri" pitchFamily="34" charset="0"/>
                <a:cs typeface="Arial" pitchFamily="34" charset="0"/>
                <a:sym typeface="Wingdings" pitchFamily="2" charset="2"/>
              </a:rPr>
              <a:t>trouver ou retrouver la définition ... et l’orthographe précise.</a:t>
            </a:r>
          </a:p>
          <a:p>
            <a:pPr lvl="0" eaLnBrk="0" fontAlgn="base" hangingPunct="0">
              <a:spcBef>
                <a:spcPct val="0"/>
              </a:spcBef>
              <a:spcAft>
                <a:spcPct val="0"/>
              </a:spcAft>
              <a:buFont typeface="Wingdings" pitchFamily="2" charset="2"/>
              <a:buChar char="§"/>
            </a:pPr>
            <a:r>
              <a:rPr lang="fr-FR" b="1" dirty="0" smtClean="0">
                <a:latin typeface="Arial" pitchFamily="34" charset="0"/>
                <a:ea typeface="Calibri" pitchFamily="34" charset="0"/>
                <a:cs typeface="Arial" pitchFamily="34" charset="0"/>
                <a:sym typeface="Wingdings" pitchFamily="2" charset="2"/>
              </a:rPr>
              <a:t> Faites une gymnastique de traduction immédiate</a:t>
            </a:r>
            <a:r>
              <a:rPr lang="fr-FR" dirty="0" smtClean="0">
                <a:latin typeface="Arial" pitchFamily="34" charset="0"/>
                <a:ea typeface="Calibri" pitchFamily="34" charset="0"/>
                <a:cs typeface="Arial" pitchFamily="34" charset="0"/>
                <a:sym typeface="Wingdings" pitchFamily="2" charset="2"/>
              </a:rPr>
              <a:t>. </a:t>
            </a:r>
          </a:p>
          <a:p>
            <a:pPr lvl="0" eaLnBrk="0" fontAlgn="base" hangingPunct="0">
              <a:spcBef>
                <a:spcPct val="0"/>
              </a:spcBef>
              <a:spcAft>
                <a:spcPct val="0"/>
              </a:spcAft>
            </a:pPr>
            <a:endParaRPr lang="fr-FR" dirty="0" smtClean="0">
              <a:latin typeface="Arial" pitchFamily="34" charset="0"/>
              <a:ea typeface="Calibri" pitchFamily="34" charset="0"/>
              <a:cs typeface="Arial" pitchFamily="34" charset="0"/>
              <a:sym typeface="Wingdings" pitchFamily="2" charset="2"/>
            </a:endParaRPr>
          </a:p>
          <a:p>
            <a:pPr lvl="0" eaLnBrk="0" fontAlgn="base" hangingPunct="0">
              <a:spcBef>
                <a:spcPct val="0"/>
              </a:spcBef>
              <a:spcAft>
                <a:spcPct val="0"/>
              </a:spcAft>
            </a:pPr>
            <a:r>
              <a:rPr lang="fr-FR" dirty="0" smtClean="0">
                <a:latin typeface="Arial" pitchFamily="34" charset="0"/>
                <a:ea typeface="Calibri" pitchFamily="34" charset="0"/>
                <a:cs typeface="Arial" pitchFamily="34" charset="0"/>
                <a:sym typeface="Wingdings" pitchFamily="2" charset="2"/>
              </a:rPr>
              <a:t>Ouvrez souvent votre dictionnaire pour vérifier, rechercher....</a:t>
            </a:r>
            <a:r>
              <a:rPr lang="fr-FR" b="1" dirty="0" smtClean="0">
                <a:latin typeface="Arial" pitchFamily="34" charset="0"/>
                <a:ea typeface="Calibri" pitchFamily="34" charset="0"/>
                <a:cs typeface="Arial" pitchFamily="34" charset="0"/>
                <a:sym typeface="Wingdings" pitchFamily="2" charset="2"/>
              </a:rPr>
              <a:t>  </a:t>
            </a:r>
          </a:p>
          <a:p>
            <a:pPr lvl="0" eaLnBrk="0" fontAlgn="base" hangingPunct="0">
              <a:spcBef>
                <a:spcPct val="0"/>
              </a:spcBef>
              <a:spcAft>
                <a:spcPct val="0"/>
              </a:spcAft>
            </a:pPr>
            <a:endParaRPr lang="fr-FR" b="1" dirty="0" smtClean="0">
              <a:solidFill>
                <a:schemeClr val="accent1"/>
              </a:solidFill>
              <a:latin typeface="Arial" pitchFamily="34" charset="0"/>
              <a:ea typeface="Calibri" pitchFamily="34" charset="0"/>
              <a:cs typeface="Arial" pitchFamily="34" charset="0"/>
              <a:sym typeface="Wingdings" pitchFamily="2" charset="2"/>
            </a:endParaRPr>
          </a:p>
          <a:p>
            <a:pPr lvl="0" eaLnBrk="0" fontAlgn="base" hangingPunct="0">
              <a:spcBef>
                <a:spcPct val="0"/>
              </a:spcBef>
              <a:spcAft>
                <a:spcPct val="0"/>
              </a:spcAft>
            </a:pPr>
            <a:r>
              <a:rPr lang="fr-FR" b="1" dirty="0" smtClean="0">
                <a:solidFill>
                  <a:schemeClr val="accent1"/>
                </a:solidFill>
                <a:latin typeface="Arial" pitchFamily="34" charset="0"/>
                <a:ea typeface="Calibri" pitchFamily="34" charset="0"/>
                <a:cs typeface="Arial" pitchFamily="34" charset="0"/>
                <a:sym typeface="Wingdings" pitchFamily="2" charset="2"/>
              </a:rPr>
              <a:t>SOYEZ CURIEUSE !!!</a:t>
            </a:r>
          </a:p>
          <a:p>
            <a:pPr lvl="0" eaLnBrk="0" fontAlgn="base" hangingPunct="0">
              <a:spcBef>
                <a:spcPct val="0"/>
              </a:spcBef>
              <a:spcAft>
                <a:spcPct val="0"/>
              </a:spcAft>
            </a:pPr>
            <a:endParaRPr lang="fr-FR" b="1" dirty="0" smtClean="0">
              <a:latin typeface="Arial" pitchFamily="34" charset="0"/>
              <a:ea typeface="Calibri" pitchFamily="34" charset="0"/>
              <a:cs typeface="Arial" pitchFamily="34" charset="0"/>
              <a:sym typeface="Wingdings" pitchFamily="2" charset="2"/>
            </a:endParaRPr>
          </a:p>
        </p:txBody>
      </p:sp>
      <p:sp>
        <p:nvSpPr>
          <p:cNvPr id="6" name="Rectangle à coins arrondis 5"/>
          <p:cNvSpPr/>
          <p:nvPr/>
        </p:nvSpPr>
        <p:spPr bwMode="auto">
          <a:xfrm>
            <a:off x="1547664" y="802138"/>
            <a:ext cx="6192688" cy="682646"/>
          </a:xfrm>
          <a:prstGeom prst="roundRect">
            <a:avLst/>
          </a:prstGeom>
          <a:solidFill>
            <a:schemeClr val="accent6"/>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fr-FR" sz="2400" b="1" dirty="0" smtClean="0">
                <a:solidFill>
                  <a:schemeClr val="bg1"/>
                </a:solidFill>
                <a:latin typeface="Arial Narrow" pitchFamily="34" charset="0"/>
              </a:rPr>
              <a:t>V.- Quelques conseils pour apprendre</a:t>
            </a:r>
            <a:endParaRPr lang="fr-FR" sz="2400" b="1" dirty="0">
              <a:solidFill>
                <a:schemeClr val="bg1"/>
              </a:solidFill>
              <a:latin typeface="Arial Narrow" pitchFamily="34" charset="0"/>
            </a:endParaRPr>
          </a:p>
        </p:txBody>
      </p:sp>
      <p:sp>
        <p:nvSpPr>
          <p:cNvPr id="7" name="Espace réservé du numéro de diapositive 10"/>
          <p:cNvSpPr>
            <a:spLocks noGrp="1"/>
          </p:cNvSpPr>
          <p:nvPr>
            <p:ph type="sldNum" sz="quarter" idx="12"/>
          </p:nvPr>
        </p:nvSpPr>
        <p:spPr>
          <a:xfrm>
            <a:off x="8604448" y="6448251"/>
            <a:ext cx="504056" cy="365125"/>
          </a:xfrm>
        </p:spPr>
        <p:txBody>
          <a:bodyPr/>
          <a:lstStyle/>
          <a:p>
            <a:pPr>
              <a:defRPr/>
            </a:pPr>
            <a:fld id="{57A05EDD-168E-413D-A3EB-4B2B9E1A3D49}" type="slidenum">
              <a:rPr lang="fr-FR" sz="1050" smtClean="0">
                <a:latin typeface="Arial Narrow" pitchFamily="34" charset="0"/>
              </a:rPr>
              <a:pPr>
                <a:defRPr/>
              </a:pPr>
              <a:t>17</a:t>
            </a:fld>
            <a:r>
              <a:rPr lang="fr-FR" sz="1050" dirty="0" smtClean="0">
                <a:latin typeface="Arial Narrow" pitchFamily="34" charset="0"/>
              </a:rPr>
              <a:t>/21</a:t>
            </a:r>
            <a:endParaRPr lang="fr-FR" sz="1050" dirty="0">
              <a:latin typeface="Arial Narrow" pitchFamily="34" charset="0"/>
            </a:endParaRPr>
          </a:p>
        </p:txBody>
      </p:sp>
      <p:sp>
        <p:nvSpPr>
          <p:cNvPr id="8" name="Espace réservé de la date 3"/>
          <p:cNvSpPr>
            <a:spLocks noGrp="1"/>
          </p:cNvSpPr>
          <p:nvPr>
            <p:ph type="dt" sz="quarter" idx="10"/>
          </p:nvPr>
        </p:nvSpPr>
        <p:spPr>
          <a:xfrm>
            <a:off x="0" y="6525344"/>
            <a:ext cx="1115616" cy="260648"/>
          </a:xfrm>
        </p:spPr>
        <p:txBody>
          <a:bodyPr/>
          <a:lstStyle/>
          <a:p>
            <a:pPr>
              <a:defRPr/>
            </a:pPr>
            <a:r>
              <a:rPr lang="fr-FR" sz="1050" dirty="0" smtClean="0">
                <a:latin typeface="Arial Narrow" pitchFamily="34" charset="0"/>
              </a:rPr>
              <a:t>22/04/2016</a:t>
            </a:r>
            <a:endParaRPr lang="fr-FR" sz="1050"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Left)">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539552" y="1490301"/>
            <a:ext cx="8207896"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smtClean="0">
                <a:ln>
                  <a:noFill/>
                </a:ln>
                <a:solidFill>
                  <a:schemeClr val="accent6">
                    <a:lumMod val="75000"/>
                  </a:schemeClr>
                </a:solidFill>
                <a:effectLst/>
                <a:latin typeface="Arial Narrow" pitchFamily="34" charset="0"/>
                <a:ea typeface="Calibri" pitchFamily="34" charset="0"/>
                <a:cs typeface="Arial" pitchFamily="34" charset="0"/>
              </a:rPr>
              <a:t>Un </a:t>
            </a:r>
            <a:r>
              <a:rPr kumimoji="0" lang="fr-FR" b="1" i="0" u="none" strike="noStrike" cap="none" normalizeH="0" baseline="0" dirty="0" smtClean="0">
                <a:ln>
                  <a:noFill/>
                </a:ln>
                <a:solidFill>
                  <a:schemeClr val="accent6">
                    <a:lumMod val="75000"/>
                  </a:schemeClr>
                </a:solidFill>
                <a:effectLst/>
                <a:latin typeface="Arial Narrow" pitchFamily="34" charset="0"/>
                <a:ea typeface="Calibri" pitchFamily="34" charset="0"/>
                <a:cs typeface="Arial" pitchFamily="34" charset="0"/>
              </a:rPr>
              <a:t>DICTIONNAIRE MEDICAL</a:t>
            </a:r>
            <a:r>
              <a:rPr kumimoji="0" lang="fr-FR" b="0" i="0" u="none" strike="noStrike" cap="none" normalizeH="0" baseline="0" dirty="0" smtClean="0">
                <a:ln>
                  <a:noFill/>
                </a:ln>
                <a:solidFill>
                  <a:schemeClr val="accent6">
                    <a:lumMod val="75000"/>
                  </a:schemeClr>
                </a:solidFill>
                <a:effectLst/>
                <a:latin typeface="Arial Narrow" pitchFamily="34" charset="0"/>
                <a:ea typeface="Calibri" pitchFamily="34" charset="0"/>
                <a:cs typeface="Arial" pitchFamily="34" charset="0"/>
              </a:rPr>
              <a:t> </a:t>
            </a:r>
            <a:r>
              <a:rPr kumimoji="0" lang="fr-FR" b="0"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sera nécessaire pour vous permettre de trouver les définitions, vérifier l’orthographe d’un mot médical. Le dictionnaire en livre n’est pas indispensable car </a:t>
            </a:r>
            <a:r>
              <a:rPr kumimoji="0" lang="fr-FR" b="1"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beaucoup de dictionnaires médicaux </a:t>
            </a:r>
            <a:r>
              <a:rPr lang="fr-FR" b="1" dirty="0" smtClean="0">
                <a:latin typeface="Arial Narrow" pitchFamily="34" charset="0"/>
                <a:ea typeface="Calibri" pitchFamily="34" charset="0"/>
                <a:cs typeface="Arial" pitchFamily="34" charset="0"/>
              </a:rPr>
              <a:t>existent </a:t>
            </a:r>
            <a:r>
              <a:rPr kumimoji="0" lang="fr-FR" b="1"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sur internet</a:t>
            </a:r>
            <a:r>
              <a:rPr kumimoji="0" lang="fr-FR" b="0"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 je vous conseille </a:t>
            </a:r>
            <a:r>
              <a:rPr kumimoji="0" lang="fr-FR" b="0" i="0" strike="noStrike" cap="none" normalizeH="0" baseline="0" dirty="0" smtClean="0">
                <a:ln>
                  <a:noFill/>
                </a:ln>
                <a:solidFill>
                  <a:schemeClr val="tx1"/>
                </a:solidFill>
                <a:effectLst/>
                <a:latin typeface="Arial Narrow" pitchFamily="34" charset="0"/>
                <a:ea typeface="Calibri" pitchFamily="34" charset="0"/>
                <a:cs typeface="Arial" pitchFamily="34" charset="0"/>
              </a:rPr>
              <a:t>particulièrement :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0" i="0" strike="noStrike" cap="none" normalizeH="0" baseline="0" dirty="0" smtClean="0">
              <a:ln>
                <a:noFill/>
              </a:ln>
              <a:solidFill>
                <a:schemeClr val="tx1"/>
              </a:solidFill>
              <a:effectLst/>
              <a:latin typeface="Arial Narrow" pitchFamily="34" charset="0"/>
              <a:ea typeface="Calibri" pitchFamily="34" charset="0"/>
              <a:cs typeface="Arial" pitchFamily="34" charset="0"/>
            </a:endParaRPr>
          </a:p>
          <a:p>
            <a:pPr lvl="0" algn="just" eaLnBrk="0" fontAlgn="base" hangingPunct="0">
              <a:spcBef>
                <a:spcPct val="0"/>
              </a:spcBef>
              <a:spcAft>
                <a:spcPct val="0"/>
              </a:spcAft>
            </a:pPr>
            <a:r>
              <a:rPr kumimoji="0" lang="fr-FR" b="0" i="0" strike="noStrike" cap="none" normalizeH="0" baseline="0" dirty="0" smtClean="0">
                <a:ln>
                  <a:noFill/>
                </a:ln>
                <a:solidFill>
                  <a:srgbClr val="4F81BD"/>
                </a:solidFill>
                <a:effectLst/>
                <a:latin typeface="Arial Narrow" pitchFamily="34" charset="0"/>
                <a:ea typeface="Calibri" pitchFamily="34" charset="0"/>
                <a:cs typeface="Arial" pitchFamily="34" charset="0"/>
                <a:sym typeface="Wingdings" pitchFamily="2" charset="2"/>
              </a:rPr>
              <a:t></a:t>
            </a:r>
            <a:r>
              <a:rPr kumimoji="0" lang="en-GB" b="0" i="0" strike="noStrike" cap="none" normalizeH="0" baseline="0" dirty="0" smtClean="0">
                <a:ln>
                  <a:noFill/>
                </a:ln>
                <a:solidFill>
                  <a:srgbClr val="4F81BD"/>
                </a:solidFill>
                <a:effectLst/>
                <a:latin typeface="Arial Narrow" pitchFamily="34" charset="0"/>
                <a:ea typeface="Calibri" pitchFamily="34" charset="0"/>
                <a:cs typeface="Arial" pitchFamily="34" charset="0"/>
              </a:rPr>
              <a:t> </a:t>
            </a:r>
            <a:r>
              <a:rPr lang="fr-FR" b="1" dirty="0">
                <a:hlinkClick r:id="rId2"/>
              </a:rPr>
              <a:t>http://www.bio-top.net</a:t>
            </a:r>
            <a:endParaRPr lang="fr-FR" b="1" dirty="0" smtClean="0">
              <a:solidFill>
                <a:srgbClr val="4F81BD"/>
              </a:solidFill>
              <a:latin typeface="Arial Narrow" pitchFamily="34" charset="0"/>
              <a:ea typeface="Calibri" pitchFamily="34" charset="0"/>
              <a:cs typeface="Arial" pitchFamily="34" charset="0"/>
              <a:sym typeface="Wingdings" pitchFamily="2" charset="2"/>
              <a:hlinkClick r:id="rId3"/>
            </a:endParaRPr>
          </a:p>
        </p:txBody>
      </p:sp>
      <p:sp>
        <p:nvSpPr>
          <p:cNvPr id="7" name="Rectangle à coins arrondis 6"/>
          <p:cNvSpPr/>
          <p:nvPr/>
        </p:nvSpPr>
        <p:spPr bwMode="auto">
          <a:xfrm>
            <a:off x="1835696" y="476672"/>
            <a:ext cx="6192688" cy="682646"/>
          </a:xfrm>
          <a:prstGeom prst="roundRect">
            <a:avLst/>
          </a:prstGeom>
          <a:solidFill>
            <a:schemeClr val="accent6"/>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fr-FR" sz="2400" b="1" dirty="0" smtClean="0">
                <a:solidFill>
                  <a:schemeClr val="bg1"/>
                </a:solidFill>
                <a:latin typeface="Arial Narrow" pitchFamily="34" charset="0"/>
              </a:rPr>
              <a:t>VI.- Aides à l’apprentissage (outils)</a:t>
            </a:r>
            <a:endParaRPr lang="fr-FR" sz="2400" b="1" dirty="0">
              <a:solidFill>
                <a:schemeClr val="bg1"/>
              </a:solidFill>
              <a:latin typeface="Arial Narrow" pitchFamily="34" charset="0"/>
            </a:endParaRPr>
          </a:p>
        </p:txBody>
      </p:sp>
      <p:sp>
        <p:nvSpPr>
          <p:cNvPr id="25604" name="Rectangle 4"/>
          <p:cNvSpPr>
            <a:spLocks noChangeArrowheads="1"/>
          </p:cNvSpPr>
          <p:nvPr/>
        </p:nvSpPr>
        <p:spPr bwMode="auto">
          <a:xfrm>
            <a:off x="539552" y="3472259"/>
            <a:ext cx="8280920" cy="26930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b="1" i="0" strike="noStrike" cap="none" normalizeH="0" baseline="0" dirty="0" smtClean="0">
                <a:ln>
                  <a:noFill/>
                </a:ln>
                <a:solidFill>
                  <a:schemeClr val="accent6">
                    <a:lumMod val="75000"/>
                  </a:schemeClr>
                </a:solidFill>
                <a:effectLst/>
                <a:latin typeface="Arial Narrow" pitchFamily="34" charset="0"/>
                <a:ea typeface="Calibri" pitchFamily="34" charset="0"/>
                <a:cs typeface="Arial" pitchFamily="34" charset="0"/>
                <a:sym typeface="Wingdings" pitchFamily="2" charset="2"/>
              </a:rPr>
              <a:t>Sites très intéressants pour notamment lexique médical, anatomie… </a:t>
            </a:r>
            <a:endParaRPr kumimoji="0" lang="fr-FR" sz="1100" b="1" i="0" strike="noStrike" cap="none" normalizeH="0" baseline="0" dirty="0" smtClean="0">
              <a:ln>
                <a:noFill/>
              </a:ln>
              <a:solidFill>
                <a:schemeClr val="accent6">
                  <a:lumMod val="75000"/>
                </a:schemeClr>
              </a:solidFill>
              <a:effectLst/>
              <a:latin typeface="Arial" pitchFamily="34" charset="0"/>
              <a:cs typeface="Arial" pitchFamily="34" charset="0"/>
              <a:sym typeface="Wingdings"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lang="fr-FR" b="1" dirty="0" smtClean="0">
                <a:solidFill>
                  <a:srgbClr val="4F81BD"/>
                </a:solidFill>
                <a:latin typeface="Arial Narrow" pitchFamily="34" charset="0"/>
                <a:ea typeface="Calibri" pitchFamily="34" charset="0"/>
                <a:cs typeface="Arial" pitchFamily="34" charset="0"/>
                <a:sym typeface="Wingdings" pitchFamily="2" charset="2"/>
                <a:hlinkClick r:id="rId4"/>
              </a:rPr>
              <a:t>http://</a:t>
            </a:r>
            <a:r>
              <a:rPr kumimoji="0" lang="fr-FR" b="1" i="0" strike="noStrike" cap="none" normalizeH="0" baseline="0" dirty="0" smtClean="0">
                <a:ln>
                  <a:noFill/>
                </a:ln>
                <a:solidFill>
                  <a:srgbClr val="4F81BD"/>
                </a:solidFill>
                <a:effectLst/>
                <a:latin typeface="Arial Narrow" pitchFamily="34" charset="0"/>
                <a:ea typeface="Calibri" pitchFamily="34" charset="0"/>
                <a:cs typeface="Arial" pitchFamily="34" charset="0"/>
                <a:sym typeface="Wingdings" pitchFamily="2" charset="2"/>
                <a:hlinkClick r:id="rId5"/>
              </a:rPr>
              <a:t>www.corpscite.be</a:t>
            </a:r>
            <a:r>
              <a:rPr lang="fr-FR" b="1" dirty="0" smtClean="0">
                <a:solidFill>
                  <a:srgbClr val="4F81BD"/>
                </a:solidFill>
                <a:latin typeface="Arial Narrow" pitchFamily="34" charset="0"/>
                <a:ea typeface="Calibri" pitchFamily="34" charset="0"/>
                <a:cs typeface="Arial" pitchFamily="34" charset="0"/>
                <a:sym typeface="Wingdings" pitchFamily="2" charset="2"/>
              </a:rPr>
              <a:t> </a:t>
            </a:r>
            <a:r>
              <a:rPr kumimoji="0" lang="fr-FR" b="1" i="0" strike="noStrike" cap="none" normalizeH="0" baseline="0" dirty="0" smtClean="0">
                <a:ln>
                  <a:noFill/>
                </a:ln>
                <a:solidFill>
                  <a:srgbClr val="4F81BD"/>
                </a:solidFill>
                <a:effectLst/>
                <a:latin typeface="Arial Narrow" pitchFamily="34" charset="0"/>
                <a:ea typeface="Calibri" pitchFamily="34" charset="0"/>
                <a:cs typeface="Arial" pitchFamily="34" charset="0"/>
                <a:sym typeface="Wingdings" pitchFamily="2" charset="2"/>
              </a:rPr>
              <a:t>: </a:t>
            </a:r>
            <a:r>
              <a:rPr kumimoji="0" lang="fr-FR" sz="1600" b="0" i="0" strike="noStrike" cap="none" normalizeH="0" baseline="0" dirty="0" smtClean="0">
                <a:ln>
                  <a:noFill/>
                </a:ln>
                <a:effectLst/>
                <a:latin typeface="Arial Narrow" pitchFamily="34" charset="0"/>
                <a:ea typeface="Calibri" pitchFamily="34" charset="0"/>
                <a:cs typeface="Arial" pitchFamily="34" charset="0"/>
                <a:sym typeface="Wingdings" pitchFamily="2" charset="2"/>
              </a:rPr>
              <a:t>site Internet ludique, interactif qui aide à mieux comprendre la vie du corps humain.</a:t>
            </a:r>
          </a:p>
          <a:p>
            <a:pPr marL="0" marR="0" lvl="0" indent="0" algn="l" defTabSz="914400" rtl="0" eaLnBrk="0" fontAlgn="base" latinLnBrk="0" hangingPunct="0">
              <a:lnSpc>
                <a:spcPct val="100000"/>
              </a:lnSpc>
              <a:spcBef>
                <a:spcPct val="0"/>
              </a:spcBef>
              <a:spcAft>
                <a:spcPct val="0"/>
              </a:spcAft>
              <a:buClrTx/>
              <a:buSzTx/>
              <a:buFontTx/>
              <a:buNone/>
              <a:tabLst/>
            </a:pPr>
            <a:r>
              <a:rPr lang="fr-FR" b="1" dirty="0" smtClean="0">
                <a:solidFill>
                  <a:srgbClr val="4F81BD"/>
                </a:solidFill>
                <a:latin typeface="Arial Narrow" pitchFamily="34" charset="0"/>
                <a:ea typeface="Calibri" pitchFamily="34" charset="0"/>
                <a:cs typeface="Arial" pitchFamily="34" charset="0"/>
                <a:sym typeface="Wingdings" pitchFamily="2" charset="2"/>
                <a:hlinkClick r:id="rId4"/>
              </a:rPr>
              <a:t>http://</a:t>
            </a:r>
            <a:r>
              <a:rPr lang="fr-FR" b="1" dirty="0" smtClean="0">
                <a:solidFill>
                  <a:srgbClr val="4F81BD"/>
                </a:solidFill>
                <a:latin typeface="Arial Narrow" pitchFamily="34" charset="0"/>
                <a:ea typeface="Calibri" pitchFamily="34" charset="0"/>
                <a:cs typeface="Arial" pitchFamily="34" charset="0"/>
                <a:sym typeface="Wingdings" pitchFamily="2" charset="2"/>
                <a:hlinkClick r:id="rId6"/>
              </a:rPr>
              <a:t>www.biologieenflash.net </a:t>
            </a:r>
            <a:r>
              <a:rPr lang="fr-FR" sz="1600" dirty="0" smtClean="0">
                <a:latin typeface="Arial Narrow" pitchFamily="34" charset="0"/>
                <a:cs typeface="Arial" pitchFamily="34" charset="0"/>
                <a:sym typeface="Wingdings" pitchFamily="2" charset="2"/>
              </a:rPr>
              <a:t>: site internet interactif qui permet de connaître votre niveau de connaissance en anatomie (nombreuses spécialités).</a:t>
            </a:r>
            <a:endParaRPr kumimoji="0" lang="fr-FR" sz="1100" b="1" i="0" strike="noStrike" cap="none" normalizeH="0" baseline="0" dirty="0" smtClean="0">
              <a:ln>
                <a:noFill/>
              </a:ln>
              <a:effectLst/>
              <a:latin typeface="Arial Narrow" pitchFamily="34" charset="0"/>
              <a:cs typeface="Arial" pitchFamily="34" charset="0"/>
              <a:sym typeface="Wingdings"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100" b="0" i="0" strike="noStrike" cap="none" normalizeH="0" baseline="0" dirty="0" smtClean="0">
              <a:ln>
                <a:noFill/>
              </a:ln>
              <a:solidFill>
                <a:srgbClr val="0000FF"/>
              </a:solidFill>
              <a:effectLst/>
              <a:latin typeface="Arial" pitchFamily="34" charset="0"/>
              <a:cs typeface="Arial" pitchFamily="34" charset="0"/>
              <a:sym typeface="Wingdings"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1" strike="noStrike" cap="none" normalizeH="0" baseline="0" dirty="0" smtClean="0">
                <a:ln>
                  <a:noFill/>
                </a:ln>
                <a:solidFill>
                  <a:schemeClr val="accent6">
                    <a:lumMod val="75000"/>
                  </a:schemeClr>
                </a:solidFill>
                <a:effectLst/>
                <a:latin typeface="Arial Narrow" pitchFamily="34" charset="0"/>
                <a:ea typeface="Calibri" pitchFamily="34" charset="0"/>
                <a:cs typeface="Arial" pitchFamily="34" charset="0"/>
                <a:sym typeface="Wingdings" pitchFamily="2" charset="2"/>
              </a:rPr>
              <a:t>Sites</a:t>
            </a:r>
            <a:r>
              <a:rPr kumimoji="0" lang="fr-FR" b="1" i="1" strike="noStrike" cap="none" normalizeH="0" dirty="0" smtClean="0">
                <a:ln>
                  <a:noFill/>
                </a:ln>
                <a:solidFill>
                  <a:schemeClr val="accent6">
                    <a:lumMod val="75000"/>
                  </a:schemeClr>
                </a:solidFill>
                <a:effectLst/>
                <a:latin typeface="Arial Narrow" pitchFamily="34" charset="0"/>
                <a:ea typeface="Calibri" pitchFamily="34" charset="0"/>
                <a:cs typeface="Arial" pitchFamily="34" charset="0"/>
                <a:sym typeface="Wingdings" pitchFamily="2" charset="2"/>
              </a:rPr>
              <a:t> médicaux grand public</a:t>
            </a:r>
            <a:r>
              <a:rPr kumimoji="0" lang="fr-FR" b="1" i="1" strike="noStrike" cap="none" normalizeH="0" baseline="0" dirty="0" smtClean="0">
                <a:ln>
                  <a:noFill/>
                </a:ln>
                <a:solidFill>
                  <a:schemeClr val="accent6">
                    <a:lumMod val="75000"/>
                  </a:schemeClr>
                </a:solidFill>
                <a:effectLst/>
                <a:latin typeface="Arial Narrow" pitchFamily="34" charset="0"/>
                <a:ea typeface="Calibri" pitchFamily="34" charset="0"/>
                <a:cs typeface="Arial" pitchFamily="34" charset="0"/>
                <a:sym typeface="Wingdings" pitchFamily="2" charset="2"/>
              </a:rPr>
              <a:t> :</a:t>
            </a:r>
            <a:r>
              <a:rPr kumimoji="0" lang="fr-FR" b="1" i="1" strike="noStrike" cap="none" normalizeH="0" baseline="0" dirty="0" smtClean="0">
                <a:ln>
                  <a:noFill/>
                </a:ln>
                <a:effectLst/>
                <a:latin typeface="Arial Narrow" pitchFamily="34" charset="0"/>
                <a:ea typeface="Calibri" pitchFamily="34" charset="0"/>
                <a:cs typeface="Arial" pitchFamily="34" charset="0"/>
                <a:sym typeface="Wingdings" pitchFamily="2" charset="2"/>
              </a:rPr>
              <a:t> </a:t>
            </a:r>
            <a:r>
              <a:rPr kumimoji="0" lang="fr-FR" sz="1600" b="0" i="0" strike="noStrike" cap="none" normalizeH="0" baseline="0" dirty="0" smtClean="0">
                <a:ln>
                  <a:noFill/>
                </a:ln>
                <a:effectLst/>
                <a:latin typeface="Arial Narrow" pitchFamily="34" charset="0"/>
                <a:ea typeface="Calibri" pitchFamily="34" charset="0"/>
                <a:cs typeface="Arial" pitchFamily="34" charset="0"/>
                <a:sym typeface="Wingdings" pitchFamily="2" charset="2"/>
              </a:rPr>
              <a:t>à consulter pour aller plus loin notamment sur l’anatomie</a:t>
            </a:r>
            <a:endParaRPr kumimoji="0" lang="fr-FR" sz="1100" b="1" i="0" strike="noStrike" cap="none" normalizeH="0" baseline="0" dirty="0" smtClean="0">
              <a:ln>
                <a:noFill/>
              </a:ln>
              <a:effectLst/>
              <a:latin typeface="Arial" pitchFamily="34" charset="0"/>
              <a:cs typeface="Arial" pitchFamily="34" charset="0"/>
              <a:sym typeface="Wingdings"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lang="fr-FR" b="1" dirty="0" smtClean="0">
                <a:solidFill>
                  <a:srgbClr val="4F81BD"/>
                </a:solidFill>
                <a:latin typeface="Arial Narrow" pitchFamily="34" charset="0"/>
                <a:ea typeface="Calibri" pitchFamily="34" charset="0"/>
                <a:cs typeface="Arial" pitchFamily="34" charset="0"/>
                <a:sym typeface="Wingdings" pitchFamily="2" charset="2"/>
                <a:hlinkClick r:id="rId4"/>
              </a:rPr>
              <a:t>http://</a:t>
            </a:r>
            <a:r>
              <a:rPr lang="fr-FR" b="1" dirty="0" smtClean="0">
                <a:solidFill>
                  <a:srgbClr val="4F81BD"/>
                </a:solidFill>
                <a:latin typeface="Arial Narrow" pitchFamily="34" charset="0"/>
                <a:ea typeface="Calibri" pitchFamily="34" charset="0"/>
                <a:cs typeface="Arial" pitchFamily="34" charset="0"/>
                <a:sym typeface="Wingdings" pitchFamily="2" charset="2"/>
                <a:hlinkClick r:id="rId3"/>
              </a:rPr>
              <a:t>www.medisite.fr  (http://sante.planet.fr)</a:t>
            </a:r>
          </a:p>
          <a:p>
            <a:pPr marL="0" marR="0" lvl="0" indent="0" algn="l" defTabSz="914400" rtl="0" eaLnBrk="0" fontAlgn="base" latinLnBrk="0" hangingPunct="0">
              <a:lnSpc>
                <a:spcPct val="100000"/>
              </a:lnSpc>
              <a:spcBef>
                <a:spcPct val="0"/>
              </a:spcBef>
              <a:spcAft>
                <a:spcPct val="0"/>
              </a:spcAft>
              <a:buClrTx/>
              <a:buSzTx/>
              <a:buFontTx/>
              <a:buNone/>
              <a:tabLst/>
            </a:pPr>
            <a:r>
              <a:rPr lang="fr-FR" b="1" dirty="0" smtClean="0">
                <a:solidFill>
                  <a:srgbClr val="4F81BD"/>
                </a:solidFill>
                <a:latin typeface="Arial Narrow" pitchFamily="34" charset="0"/>
                <a:ea typeface="Calibri" pitchFamily="34" charset="0"/>
                <a:cs typeface="Arial" pitchFamily="34" charset="0"/>
                <a:sym typeface="Wingdings" pitchFamily="2" charset="2"/>
                <a:hlinkClick r:id="rId4"/>
              </a:rPr>
              <a:t>http://</a:t>
            </a:r>
            <a:r>
              <a:rPr kumimoji="0" lang="fr-FR" b="1" i="0" strike="noStrike" cap="none" normalizeH="0" baseline="0" dirty="0" smtClean="0">
                <a:ln>
                  <a:noFill/>
                </a:ln>
                <a:solidFill>
                  <a:srgbClr val="4F81BD"/>
                </a:solidFill>
                <a:effectLst/>
                <a:latin typeface="Arial Narrow" pitchFamily="34" charset="0"/>
                <a:ea typeface="Calibri" pitchFamily="34" charset="0"/>
                <a:cs typeface="Arial" pitchFamily="34" charset="0"/>
                <a:sym typeface="Wingdings" pitchFamily="2" charset="2"/>
                <a:hlinkClick r:id="rId7"/>
              </a:rPr>
              <a:t>sante.planet.fr/atlas-anatomique</a:t>
            </a:r>
            <a:endParaRPr kumimoji="0" lang="fr-FR" sz="1100" b="0" i="0" strike="noStrike" cap="none" normalizeH="0" baseline="0" dirty="0" smtClean="0">
              <a:ln>
                <a:noFill/>
              </a:ln>
              <a:solidFill>
                <a:schemeClr val="tx1"/>
              </a:solidFill>
              <a:effectLst/>
              <a:latin typeface="Arial" pitchFamily="34" charset="0"/>
              <a:cs typeface="Arial" pitchFamily="34" charset="0"/>
              <a:sym typeface="Wingdings"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lang="fr-FR" b="1" dirty="0" smtClean="0">
                <a:solidFill>
                  <a:srgbClr val="4F81BD"/>
                </a:solidFill>
                <a:latin typeface="Arial Narrow" pitchFamily="34" charset="0"/>
                <a:ea typeface="Calibri" pitchFamily="34" charset="0"/>
                <a:cs typeface="Arial" pitchFamily="34" charset="0"/>
                <a:sym typeface="Wingdings" pitchFamily="2" charset="2"/>
                <a:hlinkClick r:id="rId4"/>
              </a:rPr>
              <a:t>http://</a:t>
            </a:r>
            <a:r>
              <a:rPr kumimoji="0" lang="fr-FR" b="1" i="0" strike="noStrike" cap="none" normalizeH="0" baseline="0" dirty="0" smtClean="0">
                <a:ln>
                  <a:noFill/>
                </a:ln>
                <a:solidFill>
                  <a:srgbClr val="4F81BD"/>
                </a:solidFill>
                <a:effectLst/>
                <a:latin typeface="Arial Narrow" pitchFamily="34" charset="0"/>
                <a:ea typeface="Calibri" pitchFamily="34" charset="0"/>
                <a:cs typeface="Arial" pitchFamily="34" charset="0"/>
                <a:sym typeface="Wingdings" pitchFamily="2" charset="2"/>
                <a:hlinkClick r:id="rId8"/>
              </a:rPr>
              <a:t>www.e-sante.fr/videos</a:t>
            </a:r>
            <a:r>
              <a:rPr kumimoji="0" lang="fr-FR" b="1" i="0" strike="noStrike" cap="none" normalizeH="0" baseline="0" dirty="0" smtClean="0">
                <a:ln>
                  <a:noFill/>
                </a:ln>
                <a:solidFill>
                  <a:srgbClr val="4F81BD"/>
                </a:solidFill>
                <a:effectLst/>
                <a:latin typeface="Arial Narrow" pitchFamily="34" charset="0"/>
                <a:ea typeface="Calibri" pitchFamily="34" charset="0"/>
                <a:cs typeface="Arial" pitchFamily="34" charset="0"/>
                <a:sym typeface="Wingdings" pitchFamily="2" charset="2"/>
              </a:rPr>
              <a:t> </a:t>
            </a:r>
            <a:r>
              <a:rPr kumimoji="0" lang="fr-FR" sz="1600" strike="noStrike" cap="none" normalizeH="0" baseline="0" dirty="0" smtClean="0">
                <a:ln>
                  <a:noFill/>
                </a:ln>
                <a:effectLst/>
                <a:latin typeface="Arial Narrow" pitchFamily="34" charset="0"/>
                <a:ea typeface="Calibri" pitchFamily="34" charset="0"/>
                <a:cs typeface="Arial" pitchFamily="34" charset="0"/>
                <a:sym typeface="Wingdings" pitchFamily="2" charset="2"/>
              </a:rPr>
              <a:t>(vidéos sur le fonctionnement des appareils ou sur les pathologies)</a:t>
            </a:r>
            <a:endParaRPr kumimoji="0" lang="fr-FR" sz="1200" strike="noStrike" cap="none" normalizeH="0" baseline="0" dirty="0" smtClean="0">
              <a:ln>
                <a:noFill/>
              </a:ln>
              <a:effectLst/>
              <a:latin typeface="Arial" pitchFamily="34" charset="0"/>
              <a:cs typeface="Arial" pitchFamily="34" charset="0"/>
              <a:sym typeface="Wingdings" pitchFamily="2" charset="2"/>
            </a:endParaRPr>
          </a:p>
        </p:txBody>
      </p:sp>
      <p:pic>
        <p:nvPicPr>
          <p:cNvPr id="8" name="Image 13"/>
          <p:cNvPicPr>
            <a:picLocks noChangeAspect="1"/>
          </p:cNvPicPr>
          <p:nvPr/>
        </p:nvPicPr>
        <p:blipFill>
          <a:blip r:embed="rId9" cstate="print"/>
          <a:srcRect/>
          <a:stretch>
            <a:fillRect/>
          </a:stretch>
        </p:blipFill>
        <p:spPr bwMode="auto">
          <a:xfrm>
            <a:off x="755576" y="260648"/>
            <a:ext cx="1223534" cy="1080418"/>
          </a:xfrm>
          <a:prstGeom prst="rect">
            <a:avLst/>
          </a:prstGeom>
          <a:noFill/>
          <a:ln w="9525">
            <a:noFill/>
            <a:miter lim="800000"/>
            <a:headEnd/>
            <a:tailEnd/>
          </a:ln>
        </p:spPr>
      </p:pic>
      <p:sp>
        <p:nvSpPr>
          <p:cNvPr id="9" name="AutoShape 1"/>
          <p:cNvSpPr>
            <a:spLocks noChangeArrowheads="1"/>
          </p:cNvSpPr>
          <p:nvPr/>
        </p:nvSpPr>
        <p:spPr bwMode="auto">
          <a:xfrm>
            <a:off x="5724128" y="2348880"/>
            <a:ext cx="3096344" cy="1152128"/>
          </a:xfrm>
          <a:prstGeom prst="wedgeEllipseCallout">
            <a:avLst>
              <a:gd name="adj1" fmla="val -95729"/>
              <a:gd name="adj2" fmla="val 11699"/>
            </a:avLst>
          </a:prstGeom>
          <a:gradFill rotWithShape="0">
            <a:gsLst>
              <a:gs pos="0">
                <a:srgbClr val="FABF8F"/>
              </a:gs>
              <a:gs pos="50000">
                <a:srgbClr val="F79646"/>
              </a:gs>
              <a:gs pos="100000">
                <a:srgbClr val="FABF8F"/>
              </a:gs>
            </a:gsLst>
            <a:lin ang="5400000" scaled="1"/>
          </a:gradFill>
          <a:ln w="12700">
            <a:solidFill>
              <a:srgbClr val="F79646"/>
            </a:solidFill>
            <a:miter lim="800000"/>
            <a:headEnd/>
            <a:tailEnd/>
          </a:ln>
          <a:effectLst>
            <a:outerShdw dist="28398" dir="3806097" algn="ctr" rotWithShape="0">
              <a:srgbClr val="974706"/>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50" b="1" i="1" u="none" strike="noStrike" cap="none" normalizeH="0" baseline="0" dirty="0" smtClean="0">
                <a:ln>
                  <a:noFill/>
                </a:ln>
                <a:solidFill>
                  <a:schemeClr val="tx1"/>
                </a:solidFill>
                <a:effectLst/>
                <a:latin typeface="Arial" pitchFamily="34" charset="0"/>
                <a:ea typeface="Calibri" pitchFamily="34" charset="0"/>
                <a:cs typeface="Arial" pitchFamily="34" charset="0"/>
              </a:rPr>
              <a:t>Conseil : </a:t>
            </a:r>
            <a:endParaRPr kumimoji="0" lang="fr-FR"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50" b="1" i="0" u="none" strike="noStrike" cap="none" normalizeH="0" baseline="0" dirty="0" smtClean="0">
                <a:ln>
                  <a:noFill/>
                </a:ln>
                <a:solidFill>
                  <a:schemeClr val="tx1"/>
                </a:solidFill>
                <a:effectLst/>
                <a:latin typeface="Arial" pitchFamily="34" charset="0"/>
                <a:ea typeface="Calibri" pitchFamily="34" charset="0"/>
                <a:cs typeface="Arial" pitchFamily="34" charset="0"/>
              </a:rPr>
              <a:t>Cliquer sur les liens</a:t>
            </a:r>
            <a:r>
              <a:rPr kumimoji="0" lang="fr-FR" sz="1050" b="1" i="0" u="none" strike="noStrike" cap="none" normalizeH="0" dirty="0" smtClean="0">
                <a:ln>
                  <a:noFill/>
                </a:ln>
                <a:solidFill>
                  <a:schemeClr val="tx1"/>
                </a:solidFill>
                <a:effectLst/>
                <a:latin typeface="Arial" pitchFamily="34" charset="0"/>
                <a:ea typeface="Calibri" pitchFamily="34" charset="0"/>
                <a:cs typeface="Arial" pitchFamily="34" charset="0"/>
              </a:rPr>
              <a:t> hypertextes  et  les i</a:t>
            </a:r>
            <a:r>
              <a:rPr kumimoji="0" lang="fr-FR" sz="1050" b="1" i="0" u="none" strike="noStrike" cap="none" normalizeH="0" baseline="0" dirty="0" smtClean="0">
                <a:ln>
                  <a:noFill/>
                </a:ln>
                <a:solidFill>
                  <a:schemeClr val="tx1"/>
                </a:solidFill>
                <a:effectLst/>
                <a:latin typeface="Arial" pitchFamily="34" charset="0"/>
                <a:ea typeface="Calibri" pitchFamily="34" charset="0"/>
                <a:cs typeface="Arial" pitchFamily="34" charset="0"/>
              </a:rPr>
              <a:t>nsérer dans vos favoris d’internet pour les retrouver aisément !</a:t>
            </a:r>
            <a:endParaRPr kumimoji="0" lang="fr-FR"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Espace réservé du numéro de diapositive 10"/>
          <p:cNvSpPr>
            <a:spLocks noGrp="1"/>
          </p:cNvSpPr>
          <p:nvPr>
            <p:ph type="sldNum" sz="quarter" idx="12"/>
          </p:nvPr>
        </p:nvSpPr>
        <p:spPr>
          <a:xfrm>
            <a:off x="8604448" y="6448251"/>
            <a:ext cx="504056" cy="365125"/>
          </a:xfrm>
        </p:spPr>
        <p:txBody>
          <a:bodyPr/>
          <a:lstStyle/>
          <a:p>
            <a:pPr>
              <a:defRPr/>
            </a:pPr>
            <a:fld id="{57A05EDD-168E-413D-A3EB-4B2B9E1A3D49}" type="slidenum">
              <a:rPr lang="fr-FR" sz="1050" smtClean="0">
                <a:latin typeface="Arial Narrow" pitchFamily="34" charset="0"/>
              </a:rPr>
              <a:pPr>
                <a:defRPr/>
              </a:pPr>
              <a:t>18</a:t>
            </a:fld>
            <a:r>
              <a:rPr lang="fr-FR" sz="1050" dirty="0" smtClean="0">
                <a:latin typeface="Arial Narrow" pitchFamily="34" charset="0"/>
              </a:rPr>
              <a:t>/21</a:t>
            </a:r>
            <a:endParaRPr lang="fr-FR" sz="1050" dirty="0">
              <a:latin typeface="Arial Narrow" pitchFamily="34" charset="0"/>
            </a:endParaRPr>
          </a:p>
        </p:txBody>
      </p:sp>
      <p:sp>
        <p:nvSpPr>
          <p:cNvPr id="11" name="Espace réservé de la date 3"/>
          <p:cNvSpPr>
            <a:spLocks noGrp="1"/>
          </p:cNvSpPr>
          <p:nvPr>
            <p:ph type="dt" sz="quarter" idx="10"/>
          </p:nvPr>
        </p:nvSpPr>
        <p:spPr>
          <a:xfrm>
            <a:off x="0" y="6525344"/>
            <a:ext cx="1115616" cy="260648"/>
          </a:xfrm>
        </p:spPr>
        <p:txBody>
          <a:bodyPr/>
          <a:lstStyle/>
          <a:p>
            <a:pPr>
              <a:defRPr/>
            </a:pPr>
            <a:r>
              <a:rPr lang="fr-FR" sz="1050" dirty="0" smtClean="0">
                <a:latin typeface="Arial Narrow" pitchFamily="34" charset="0"/>
              </a:rPr>
              <a:t>22/04/2016</a:t>
            </a:r>
            <a:endParaRPr lang="fr-FR" sz="1050"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Left)">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5602"/>
                                        </p:tgtEl>
                                        <p:attrNameLst>
                                          <p:attrName>style.visibility</p:attrName>
                                        </p:attrNameLst>
                                      </p:cBhvr>
                                      <p:to>
                                        <p:strVal val="visible"/>
                                      </p:to>
                                    </p:set>
                                    <p:animEffect transition="in" filter="slide(fromLeft)">
                                      <p:cBhvr>
                                        <p:cTn id="17" dur="2000"/>
                                        <p:tgtEl>
                                          <p:spTgt spid="2560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5604"/>
                                        </p:tgtEl>
                                        <p:attrNameLst>
                                          <p:attrName>style.visibility</p:attrName>
                                        </p:attrNameLst>
                                      </p:cBhvr>
                                      <p:to>
                                        <p:strVal val="visible"/>
                                      </p:to>
                                    </p:set>
                                    <p:animEffect transition="in" filter="slide(fromLeft)">
                                      <p:cBhvr>
                                        <p:cTn id="22" dur="2000"/>
                                        <p:tgtEl>
                                          <p:spTgt spid="2560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vertical)">
                                      <p:cBhvr>
                                        <p:cTn id="2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7" grpId="0" animBg="1"/>
      <p:bldP spid="25604" grpId="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db2.stb.s-msn.com/i/3F/AD56387563415239F9F69EE9D74FDD.jpg"/>
          <p:cNvPicPr>
            <a:picLocks noChangeAspect="1" noChangeArrowheads="1"/>
          </p:cNvPicPr>
          <p:nvPr/>
        </p:nvPicPr>
        <p:blipFill>
          <a:blip r:embed="rId2" cstate="print">
            <a:lum bright="72000" contrast="-46000"/>
          </a:blip>
          <a:srcRect/>
          <a:stretch>
            <a:fillRect/>
          </a:stretch>
        </p:blipFill>
        <p:spPr bwMode="auto">
          <a:xfrm>
            <a:off x="1403648" y="724004"/>
            <a:ext cx="6552728" cy="4361180"/>
          </a:xfrm>
          <a:prstGeom prst="rect">
            <a:avLst/>
          </a:prstGeom>
          <a:noFill/>
        </p:spPr>
      </p:pic>
      <p:sp>
        <p:nvSpPr>
          <p:cNvPr id="3" name="Sous-titre 2"/>
          <p:cNvSpPr>
            <a:spLocks noGrp="1"/>
          </p:cNvSpPr>
          <p:nvPr>
            <p:ph type="subTitle" idx="1"/>
          </p:nvPr>
        </p:nvSpPr>
        <p:spPr>
          <a:xfrm>
            <a:off x="827584" y="1916832"/>
            <a:ext cx="7776864" cy="3672408"/>
          </a:xfrm>
        </p:spPr>
        <p:txBody>
          <a:bodyPr>
            <a:noAutofit/>
          </a:bodyPr>
          <a:lstStyle/>
          <a:p>
            <a:pPr algn="just"/>
            <a:r>
              <a:rPr lang="fr-FR" sz="1800" b="1" i="1" dirty="0" smtClean="0">
                <a:solidFill>
                  <a:schemeClr val="tx1"/>
                </a:solidFill>
              </a:rPr>
              <a:t> Soyez curieuse !</a:t>
            </a:r>
          </a:p>
          <a:p>
            <a:pPr algn="just"/>
            <a:r>
              <a:rPr lang="fr-FR" sz="1800" b="1" dirty="0" smtClean="0">
                <a:solidFill>
                  <a:srgbClr val="0070C0"/>
                </a:solidFill>
              </a:rPr>
              <a:t>Lisez, écoutez, regardez les actualités médicales ou médico-sociales, les émissions télévisées médicales (ex : Magazine de la santé sur France5, …).</a:t>
            </a:r>
          </a:p>
          <a:p>
            <a:pPr algn="just"/>
            <a:r>
              <a:rPr lang="fr-FR" sz="1800" b="1" dirty="0" smtClean="0">
                <a:solidFill>
                  <a:schemeClr val="tx1"/>
                </a:solidFill>
              </a:rPr>
              <a:t>A noter que les </a:t>
            </a:r>
            <a:r>
              <a:rPr lang="fr-FR" sz="1800" b="1" dirty="0" smtClean="0">
                <a:solidFill>
                  <a:srgbClr val="0070C0"/>
                </a:solidFill>
              </a:rPr>
              <a:t>séries télévisées </a:t>
            </a:r>
            <a:r>
              <a:rPr lang="fr-FR" sz="1800" b="1" dirty="0" smtClean="0">
                <a:solidFill>
                  <a:schemeClr val="tx1"/>
                </a:solidFill>
              </a:rPr>
              <a:t>telles « URGENCES, Docteur HOUSE ou GREYS ANATOMIE », </a:t>
            </a:r>
            <a:r>
              <a:rPr lang="fr-FR" sz="1800" b="1" dirty="0" smtClean="0">
                <a:solidFill>
                  <a:srgbClr val="0070C0"/>
                </a:solidFill>
              </a:rPr>
              <a:t>réalisées en étroite collaboration avec des médecins</a:t>
            </a:r>
            <a:r>
              <a:rPr lang="fr-FR" sz="1800" b="1" dirty="0" smtClean="0">
                <a:solidFill>
                  <a:schemeClr val="tx1"/>
                </a:solidFill>
              </a:rPr>
              <a:t>, représentent une certaine réalité (dans le contexte, les dialogues, les pathologies présentées et la conduite à tenir…) et </a:t>
            </a:r>
            <a:r>
              <a:rPr lang="fr-FR" sz="1800" b="1" dirty="0" smtClean="0">
                <a:solidFill>
                  <a:srgbClr val="0070C0"/>
                </a:solidFill>
              </a:rPr>
              <a:t>vous permettent une révision ludique en détente.</a:t>
            </a:r>
            <a:endParaRPr lang="fr-FR" sz="1800" dirty="0" smtClean="0">
              <a:solidFill>
                <a:srgbClr val="0070C0"/>
              </a:solidFill>
            </a:endParaRPr>
          </a:p>
          <a:p>
            <a:pPr algn="just"/>
            <a:r>
              <a:rPr lang="fr-FR" sz="1800" dirty="0" smtClean="0">
                <a:solidFill>
                  <a:srgbClr val="0070C0"/>
                </a:solidFill>
              </a:rPr>
              <a:t> </a:t>
            </a:r>
          </a:p>
          <a:p>
            <a:pPr algn="just"/>
            <a:endParaRPr lang="fr-FR" sz="1800" dirty="0">
              <a:solidFill>
                <a:schemeClr val="tx1"/>
              </a:solidFill>
            </a:endParaRPr>
          </a:p>
        </p:txBody>
      </p:sp>
      <p:sp>
        <p:nvSpPr>
          <p:cNvPr id="29697" name="AutoShape 1"/>
          <p:cNvSpPr>
            <a:spLocks noChangeArrowheads="1"/>
          </p:cNvSpPr>
          <p:nvPr/>
        </p:nvSpPr>
        <p:spPr bwMode="auto">
          <a:xfrm>
            <a:off x="1907704" y="5157192"/>
            <a:ext cx="5450378" cy="1200766"/>
          </a:xfrm>
          <a:prstGeom prst="wedgeRoundRectCallout">
            <a:avLst>
              <a:gd name="adj1" fmla="val -5683"/>
              <a:gd name="adj2" fmla="val -139944"/>
              <a:gd name="adj3" fmla="val 16667"/>
            </a:avLst>
          </a:prstGeom>
          <a:solidFill>
            <a:schemeClr val="accent6">
              <a:lumMod val="40000"/>
              <a:lumOff val="60000"/>
              <a:alpha val="5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buClrTx/>
              <a:buSzTx/>
              <a:buFontTx/>
              <a:buNone/>
              <a:tabLst/>
            </a:pPr>
            <a:r>
              <a:rPr kumimoji="0" lang="fr-FR" sz="1600" b="1" i="0" u="none" strike="noStrike" cap="none" normalizeH="0" baseline="0" dirty="0" smtClean="0">
                <a:ln>
                  <a:noFill/>
                </a:ln>
                <a:solidFill>
                  <a:srgbClr val="0070C0"/>
                </a:solidFill>
                <a:effectLst/>
                <a:latin typeface="Arial Narrow" pitchFamily="34" charset="0"/>
                <a:cs typeface="Arial" pitchFamily="34" charset="0"/>
              </a:rPr>
              <a:t>Vous avez tous les renseignements</a:t>
            </a:r>
            <a:r>
              <a:rPr kumimoji="0" lang="fr-FR" sz="1600" b="1" i="0" u="none" strike="noStrike" cap="none" normalizeH="0" dirty="0" smtClean="0">
                <a:ln>
                  <a:noFill/>
                </a:ln>
                <a:solidFill>
                  <a:srgbClr val="0070C0"/>
                </a:solidFill>
                <a:effectLst/>
                <a:latin typeface="Arial Narrow" pitchFamily="34" charset="0"/>
                <a:cs typeface="Arial" pitchFamily="34" charset="0"/>
              </a:rPr>
              <a:t> sur le programme et </a:t>
            </a:r>
            <a:r>
              <a:rPr kumimoji="0" lang="fr-FR" sz="1600" b="1" i="0" u="none" strike="noStrike" cap="none" normalizeH="0" baseline="0" dirty="0" smtClean="0">
                <a:ln>
                  <a:noFill/>
                </a:ln>
                <a:solidFill>
                  <a:srgbClr val="0070C0"/>
                </a:solidFill>
                <a:effectLst/>
                <a:latin typeface="Arial Narrow" pitchFamily="34" charset="0"/>
                <a:cs typeface="Arial" pitchFamily="34" charset="0"/>
              </a:rPr>
              <a:t>la méthode d’apprentissage de la terminologie médicale, je reste à votre disposition pour toute précision complémentaire ! </a:t>
            </a:r>
          </a:p>
          <a:p>
            <a:pPr marL="0" marR="0" lvl="0" indent="0" algn="just" defTabSz="914400" rtl="0" eaLnBrk="1" fontAlgn="base" latinLnBrk="0" hangingPunct="1">
              <a:lnSpc>
                <a:spcPct val="100000"/>
              </a:lnSpc>
              <a:spcBef>
                <a:spcPct val="0"/>
              </a:spcBef>
              <a:buClrTx/>
              <a:buSzTx/>
              <a:buFontTx/>
              <a:buNone/>
              <a:tabLst/>
            </a:pPr>
            <a:r>
              <a:rPr kumimoji="0" lang="fr-FR" sz="1600" b="1" i="0" u="none" strike="noStrike" cap="none" normalizeH="0" baseline="0" dirty="0" smtClean="0">
                <a:ln>
                  <a:noFill/>
                </a:ln>
                <a:solidFill>
                  <a:srgbClr val="0070C0"/>
                </a:solidFill>
                <a:effectLst/>
                <a:latin typeface="Arial Narrow" pitchFamily="34" charset="0"/>
                <a:cs typeface="Arial" pitchFamily="34" charset="0"/>
              </a:rPr>
              <a:t>Bon courage ! </a:t>
            </a:r>
            <a:endParaRPr kumimoji="0" lang="fr-FR" sz="2000" b="1" i="0" u="none" strike="noStrike" cap="none" normalizeH="0" baseline="0" dirty="0" smtClean="0">
              <a:ln>
                <a:noFill/>
              </a:ln>
              <a:solidFill>
                <a:srgbClr val="0070C0"/>
              </a:solidFill>
              <a:effectLst/>
              <a:latin typeface="Arial Narrow" pitchFamily="34" charset="0"/>
              <a:cs typeface="Arial" pitchFamily="34" charset="0"/>
            </a:endParaRPr>
          </a:p>
        </p:txBody>
      </p:sp>
      <p:sp>
        <p:nvSpPr>
          <p:cNvPr id="7" name="Rectangle 6"/>
          <p:cNvSpPr/>
          <p:nvPr/>
        </p:nvSpPr>
        <p:spPr>
          <a:xfrm>
            <a:off x="827584" y="644495"/>
            <a:ext cx="7560840" cy="1200329"/>
          </a:xfrm>
          <a:prstGeom prst="rect">
            <a:avLst/>
          </a:prstGeom>
        </p:spPr>
        <p:txBody>
          <a:bodyPr wrap="square">
            <a:spAutoFit/>
          </a:bodyPr>
          <a:lstStyle/>
          <a:p>
            <a:pPr lvl="0" eaLnBrk="0" fontAlgn="base" hangingPunct="0">
              <a:spcBef>
                <a:spcPct val="0"/>
              </a:spcBef>
              <a:spcAft>
                <a:spcPct val="0"/>
              </a:spcAft>
            </a:pPr>
            <a:r>
              <a:rPr lang="fr-FR" b="1" i="1" dirty="0" smtClean="0">
                <a:solidFill>
                  <a:schemeClr val="accent6">
                    <a:lumMod val="75000"/>
                  </a:schemeClr>
                </a:solidFill>
                <a:latin typeface="Arial Narrow" pitchFamily="34" charset="0"/>
                <a:ea typeface="Calibri" pitchFamily="34" charset="0"/>
                <a:cs typeface="Arial" pitchFamily="34" charset="0"/>
                <a:sym typeface="Wingdings" pitchFamily="2" charset="2"/>
              </a:rPr>
              <a:t>SITES LUDIQUES POUR ENTRAINEMENT :</a:t>
            </a:r>
            <a:endParaRPr lang="fr-FR" sz="1100" dirty="0" smtClean="0">
              <a:solidFill>
                <a:schemeClr val="accent6">
                  <a:lumMod val="75000"/>
                </a:schemeClr>
              </a:solidFill>
              <a:latin typeface="Arial" pitchFamily="34" charset="0"/>
              <a:cs typeface="Arial" pitchFamily="34" charset="0"/>
              <a:sym typeface="Wingdings" pitchFamily="2" charset="2"/>
            </a:endParaRPr>
          </a:p>
          <a:p>
            <a:pPr lvl="0" eaLnBrk="0" fontAlgn="base" hangingPunct="0">
              <a:spcBef>
                <a:spcPct val="0"/>
              </a:spcBef>
              <a:spcAft>
                <a:spcPct val="0"/>
              </a:spcAft>
            </a:pPr>
            <a:r>
              <a:rPr lang="fr-FR" b="1" dirty="0" smtClean="0">
                <a:solidFill>
                  <a:srgbClr val="4F81BD"/>
                </a:solidFill>
                <a:latin typeface="Arial Narrow" pitchFamily="34" charset="0"/>
                <a:ea typeface="Calibri" pitchFamily="34" charset="0"/>
                <a:cs typeface="Arial" pitchFamily="34" charset="0"/>
                <a:sym typeface="Wingdings" pitchFamily="2" charset="2"/>
                <a:hlinkClick r:id="rId3"/>
              </a:rPr>
              <a:t>http://</a:t>
            </a:r>
            <a:r>
              <a:rPr lang="fr-FR" b="1" dirty="0" smtClean="0">
                <a:solidFill>
                  <a:srgbClr val="4F81BD"/>
                </a:solidFill>
                <a:latin typeface="Arial Narrow" pitchFamily="34" charset="0"/>
                <a:ea typeface="Calibri" pitchFamily="34" charset="0"/>
                <a:cs typeface="Arial" pitchFamily="34" charset="0"/>
                <a:sym typeface="Wingdings" pitchFamily="2" charset="2"/>
                <a:hlinkClick r:id="rId4"/>
              </a:rPr>
              <a:t>www.mesexercices.com</a:t>
            </a:r>
            <a:endParaRPr lang="fr-FR" sz="1100" dirty="0" smtClean="0">
              <a:latin typeface="Arial" pitchFamily="34" charset="0"/>
              <a:cs typeface="Arial" pitchFamily="34" charset="0"/>
              <a:sym typeface="Wingdings" pitchFamily="2" charset="2"/>
            </a:endParaRPr>
          </a:p>
          <a:p>
            <a:pPr lvl="0" eaLnBrk="0" fontAlgn="base" hangingPunct="0">
              <a:spcBef>
                <a:spcPct val="0"/>
              </a:spcBef>
              <a:spcAft>
                <a:spcPct val="0"/>
              </a:spcAft>
            </a:pPr>
            <a:r>
              <a:rPr lang="fr-FR" b="1" i="1" dirty="0" smtClean="0">
                <a:solidFill>
                  <a:schemeClr val="accent6">
                    <a:lumMod val="75000"/>
                  </a:schemeClr>
                </a:solidFill>
                <a:latin typeface="Arial Narrow" pitchFamily="34" charset="0"/>
                <a:ea typeface="Calibri" pitchFamily="34" charset="0"/>
                <a:cs typeface="Arial" pitchFamily="34" charset="0"/>
                <a:sym typeface="Wingdings" pitchFamily="2" charset="2"/>
              </a:rPr>
              <a:t>SITE MEDICAL POUR MEDECIN :</a:t>
            </a:r>
            <a:endParaRPr lang="fr-FR" sz="1100" dirty="0" smtClean="0">
              <a:solidFill>
                <a:schemeClr val="accent6">
                  <a:lumMod val="75000"/>
                </a:schemeClr>
              </a:solidFill>
              <a:latin typeface="Arial" pitchFamily="34" charset="0"/>
              <a:cs typeface="Arial" pitchFamily="34" charset="0"/>
              <a:sym typeface="Wingdings" pitchFamily="2" charset="2"/>
            </a:endParaRPr>
          </a:p>
          <a:p>
            <a:pPr lvl="0" eaLnBrk="0" fontAlgn="base" hangingPunct="0">
              <a:spcBef>
                <a:spcPct val="0"/>
              </a:spcBef>
              <a:spcAft>
                <a:spcPct val="0"/>
              </a:spcAft>
            </a:pPr>
            <a:r>
              <a:rPr lang="fr-FR" b="1" dirty="0" smtClean="0">
                <a:solidFill>
                  <a:srgbClr val="4F81BD"/>
                </a:solidFill>
                <a:latin typeface="Arial Narrow" pitchFamily="34" charset="0"/>
                <a:ea typeface="Calibri" pitchFamily="34" charset="0"/>
                <a:cs typeface="Arial" pitchFamily="34" charset="0"/>
                <a:sym typeface="Wingdings" pitchFamily="2" charset="2"/>
                <a:hlinkClick r:id="rId3"/>
              </a:rPr>
              <a:t>http://www.pratis.com</a:t>
            </a:r>
            <a:r>
              <a:rPr lang="fr-FR" b="1" dirty="0" smtClean="0">
                <a:latin typeface="Arial Narrow" pitchFamily="34" charset="0"/>
                <a:ea typeface="Calibri" pitchFamily="34" charset="0"/>
                <a:cs typeface="Arial" pitchFamily="34" charset="0"/>
                <a:sym typeface="Wingdings" pitchFamily="2" charset="2"/>
              </a:rPr>
              <a:t> </a:t>
            </a:r>
            <a:r>
              <a:rPr lang="fr-FR" dirty="0" smtClean="0">
                <a:latin typeface="Arial Narrow" pitchFamily="34" charset="0"/>
                <a:ea typeface="Calibri" pitchFamily="34" charset="0"/>
                <a:cs typeface="Arial" pitchFamily="34" charset="0"/>
                <a:sym typeface="Wingdings" pitchFamily="2" charset="2"/>
              </a:rPr>
              <a:t>(site très intéressant d’actualités médicales)</a:t>
            </a:r>
            <a:endParaRPr lang="fr-FR" b="1" dirty="0" smtClean="0">
              <a:latin typeface="Arial Narrow" pitchFamily="34" charset="0"/>
              <a:ea typeface="Calibri" pitchFamily="34" charset="0"/>
              <a:cs typeface="Arial" pitchFamily="34" charset="0"/>
              <a:sym typeface="Wingdings" pitchFamily="2" charset="2"/>
            </a:endParaRPr>
          </a:p>
        </p:txBody>
      </p:sp>
      <p:sp>
        <p:nvSpPr>
          <p:cNvPr id="8" name="Espace réservé du numéro de diapositive 10"/>
          <p:cNvSpPr>
            <a:spLocks noGrp="1"/>
          </p:cNvSpPr>
          <p:nvPr>
            <p:ph type="sldNum" sz="quarter" idx="12"/>
          </p:nvPr>
        </p:nvSpPr>
        <p:spPr>
          <a:xfrm>
            <a:off x="8604448" y="6448251"/>
            <a:ext cx="504056" cy="365125"/>
          </a:xfrm>
        </p:spPr>
        <p:txBody>
          <a:bodyPr/>
          <a:lstStyle/>
          <a:p>
            <a:pPr>
              <a:defRPr/>
            </a:pPr>
            <a:fld id="{57A05EDD-168E-413D-A3EB-4B2B9E1A3D49}" type="slidenum">
              <a:rPr lang="fr-FR" sz="1050" smtClean="0">
                <a:latin typeface="Arial Narrow" pitchFamily="34" charset="0"/>
              </a:rPr>
              <a:pPr>
                <a:defRPr/>
              </a:pPr>
              <a:t>19</a:t>
            </a:fld>
            <a:r>
              <a:rPr lang="fr-FR" sz="1050" dirty="0" smtClean="0">
                <a:latin typeface="Arial Narrow" pitchFamily="34" charset="0"/>
              </a:rPr>
              <a:t>/21</a:t>
            </a:r>
            <a:endParaRPr lang="fr-FR" sz="1050" dirty="0">
              <a:latin typeface="Arial Narrow" pitchFamily="34" charset="0"/>
            </a:endParaRPr>
          </a:p>
        </p:txBody>
      </p:sp>
      <p:sp>
        <p:nvSpPr>
          <p:cNvPr id="9" name="Espace réservé de la date 3"/>
          <p:cNvSpPr>
            <a:spLocks noGrp="1"/>
          </p:cNvSpPr>
          <p:nvPr>
            <p:ph type="dt" sz="quarter" idx="10"/>
          </p:nvPr>
        </p:nvSpPr>
        <p:spPr>
          <a:xfrm>
            <a:off x="0" y="6525344"/>
            <a:ext cx="1115616" cy="260648"/>
          </a:xfrm>
        </p:spPr>
        <p:txBody>
          <a:bodyPr/>
          <a:lstStyle/>
          <a:p>
            <a:pPr>
              <a:defRPr/>
            </a:pPr>
            <a:r>
              <a:rPr lang="fr-FR" sz="1050" dirty="0" smtClean="0">
                <a:latin typeface="Arial Narrow" pitchFamily="34" charset="0"/>
              </a:rPr>
              <a:t>22/04/2016</a:t>
            </a:r>
            <a:endParaRPr lang="fr-FR" sz="1050"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lide(fromLeft)">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lide(fromLeft)">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slide(fromLeft)">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slide(fromLeft)">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1" nodeType="clickEffect">
                                  <p:stCondLst>
                                    <p:cond delay="0"/>
                                  </p:stCondLst>
                                  <p:childTnLst>
                                    <p:set>
                                      <p:cBhvr>
                                        <p:cTn id="31" dur="1" fill="hold">
                                          <p:stCondLst>
                                            <p:cond delay="0"/>
                                          </p:stCondLst>
                                        </p:cTn>
                                        <p:tgtEl>
                                          <p:spTgt spid="29697"/>
                                        </p:tgtEl>
                                        <p:attrNameLst>
                                          <p:attrName>style.visibility</p:attrName>
                                        </p:attrNameLst>
                                      </p:cBhvr>
                                      <p:to>
                                        <p:strVal val="visible"/>
                                      </p:to>
                                    </p:set>
                                    <p:animEffect transition="in" filter="blinds(vertical)">
                                      <p:cBhvr>
                                        <p:cTn id="32" dur="2000"/>
                                        <p:tgtEl>
                                          <p:spTgt spid="29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9697" grpId="1"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Image 3"/>
          <p:cNvPicPr>
            <a:picLocks noChangeAspect="1" noChangeArrowheads="1"/>
          </p:cNvPicPr>
          <p:nvPr/>
        </p:nvPicPr>
        <p:blipFill>
          <a:blip r:embed="rId2" cstate="print"/>
          <a:srcRect l="10719" r="14281"/>
          <a:stretch>
            <a:fillRect/>
          </a:stretch>
        </p:blipFill>
        <p:spPr bwMode="auto">
          <a:xfrm>
            <a:off x="2969170" y="44624"/>
            <a:ext cx="3475038" cy="5578475"/>
          </a:xfrm>
          <a:prstGeom prst="rect">
            <a:avLst/>
          </a:prstGeom>
          <a:noFill/>
        </p:spPr>
      </p:pic>
      <p:sp>
        <p:nvSpPr>
          <p:cNvPr id="7170" name="AutoShape 2"/>
          <p:cNvSpPr>
            <a:spLocks noChangeArrowheads="1"/>
          </p:cNvSpPr>
          <p:nvPr/>
        </p:nvSpPr>
        <p:spPr bwMode="auto">
          <a:xfrm>
            <a:off x="1996529" y="2492897"/>
            <a:ext cx="5311775" cy="1440160"/>
          </a:xfrm>
          <a:prstGeom prst="roundRect">
            <a:avLst>
              <a:gd name="adj" fmla="val 16667"/>
            </a:avLst>
          </a:prstGeom>
          <a:solidFill>
            <a:srgbClr val="F79646"/>
          </a:solidFill>
          <a:ln w="127000" cmpd="dbl">
            <a:solidFill>
              <a:srgbClr val="F79646"/>
            </a:solidFill>
            <a:round/>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000" b="1" i="0" strike="noStrike" cap="none" normalizeH="0" baseline="0" dirty="0" smtClean="0">
                <a:ln>
                  <a:noFill/>
                </a:ln>
                <a:solidFill>
                  <a:schemeClr val="tx1"/>
                </a:solidFill>
                <a:effectLst/>
                <a:latin typeface="Arial Narrow" pitchFamily="34" charset="0"/>
                <a:ea typeface="Calibri" pitchFamily="34" charset="0"/>
                <a:cs typeface="Times New Roman" pitchFamily="18" charset="0"/>
              </a:rPr>
              <a:t>TERMINOLOGIE MEDICALE</a:t>
            </a:r>
            <a:endParaRPr kumimoji="0" lang="fr-FR" sz="3000" b="0" i="0" strike="noStrike" cap="none" normalizeH="0" baseline="0" dirty="0" smtClean="0">
              <a:ln>
                <a:noFill/>
              </a:ln>
              <a:solidFill>
                <a:schemeClr val="tx1"/>
              </a:solidFill>
              <a:effectLst/>
              <a:latin typeface="Arial" pitchFamily="34" charset="0"/>
              <a:cs typeface="Arial" pitchFamily="34" charset="0"/>
            </a:endParaRPr>
          </a:p>
          <a:p>
            <a:pPr lvl="0" algn="ctr" eaLnBrk="0" fontAlgn="base" hangingPunct="0">
              <a:spcBef>
                <a:spcPct val="0"/>
              </a:spcBef>
              <a:spcAft>
                <a:spcPct val="0"/>
              </a:spcAft>
            </a:pPr>
            <a:r>
              <a:rPr lang="fr-FR" dirty="0" smtClean="0">
                <a:latin typeface="Arial Narrow" pitchFamily="34" charset="0"/>
                <a:ea typeface="Calibri" pitchFamily="34" charset="0"/>
                <a:cs typeface="Times New Roman" pitchFamily="18" charset="0"/>
              </a:rPr>
              <a:t>INTRODUCTION </a:t>
            </a:r>
          </a:p>
          <a:p>
            <a:pPr lvl="0" algn="ctr" eaLnBrk="0" fontAlgn="base" hangingPunct="0">
              <a:spcBef>
                <a:spcPct val="0"/>
              </a:spcBef>
              <a:spcAft>
                <a:spcPct val="0"/>
              </a:spcAft>
            </a:pPr>
            <a:r>
              <a:rPr kumimoji="0" lang="fr-FR" b="1" u="none" strike="noStrike" cap="none" normalizeH="0" baseline="0" dirty="0" smtClean="0">
                <a:ln>
                  <a:noFill/>
                </a:ln>
                <a:solidFill>
                  <a:schemeClr val="tx1"/>
                </a:solidFill>
                <a:effectLst/>
                <a:latin typeface="Arial Narrow" pitchFamily="34" charset="0"/>
                <a:ea typeface="Calibri" pitchFamily="34" charset="0"/>
                <a:cs typeface="Times New Roman" pitchFamily="18" charset="0"/>
              </a:rPr>
              <a:t>PROGRAMME</a:t>
            </a:r>
            <a:r>
              <a:rPr kumimoji="0" lang="fr-FR" b="1" u="none" strike="noStrike" cap="none" normalizeH="0" dirty="0" smtClean="0">
                <a:ln>
                  <a:noFill/>
                </a:ln>
                <a:solidFill>
                  <a:schemeClr val="tx1"/>
                </a:solidFill>
                <a:effectLst/>
                <a:latin typeface="Arial Narrow" pitchFamily="34" charset="0"/>
                <a:ea typeface="Calibri" pitchFamily="34" charset="0"/>
                <a:cs typeface="Times New Roman" pitchFamily="18" charset="0"/>
              </a:rPr>
              <a:t> </a:t>
            </a:r>
          </a:p>
          <a:p>
            <a:pPr lvl="0" algn="ctr" eaLnBrk="0" fontAlgn="base" hangingPunct="0">
              <a:spcBef>
                <a:spcPct val="0"/>
              </a:spcBef>
              <a:spcAft>
                <a:spcPct val="0"/>
              </a:spcAft>
            </a:pPr>
            <a:r>
              <a:rPr lang="fr-FR" baseline="0" dirty="0" smtClean="0">
                <a:latin typeface="Arial Narrow" pitchFamily="34" charset="0"/>
                <a:ea typeface="Calibri" pitchFamily="34" charset="0"/>
                <a:cs typeface="Times New Roman" pitchFamily="18" charset="0"/>
              </a:rPr>
              <a:t>MODE D’EMPLOI DE L’</a:t>
            </a:r>
            <a:r>
              <a:rPr lang="fr-FR" dirty="0" smtClean="0">
                <a:latin typeface="Arial Narrow" pitchFamily="34" charset="0"/>
                <a:ea typeface="Calibri" pitchFamily="34" charset="0"/>
                <a:cs typeface="Times New Roman" pitchFamily="18" charset="0"/>
              </a:rPr>
              <a:t>APPRENTISSAGE</a:t>
            </a:r>
            <a:endParaRPr kumimoji="0" lang="fr-FR" u="none" strike="noStrike" cap="none" normalizeH="0" baseline="0" dirty="0" smtClean="0">
              <a:ln>
                <a:noFill/>
              </a:ln>
              <a:solidFill>
                <a:schemeClr val="tx1"/>
              </a:solidFill>
              <a:effectLst/>
              <a:latin typeface="Arial Narrow" pitchFamily="34" charset="0"/>
              <a:ea typeface="Calibri" pitchFamily="34" charset="0"/>
              <a:cs typeface="Times New Roman" pitchFamily="18" charset="0"/>
            </a:endParaRPr>
          </a:p>
        </p:txBody>
      </p:sp>
      <p:sp>
        <p:nvSpPr>
          <p:cNvPr id="7171"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152352" rIns="-345966" bIns="3808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80975" algn="l"/>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7173" name="Rectangle 5"/>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7174" name="Rectangle 6"/>
          <p:cNvSpPr>
            <a:spLocks noChangeArrowheads="1"/>
          </p:cNvSpPr>
          <p:nvPr/>
        </p:nvSpPr>
        <p:spPr bwMode="auto">
          <a:xfrm>
            <a:off x="0" y="6035675"/>
            <a:ext cx="9144000" cy="0"/>
          </a:xfrm>
          <a:prstGeom prst="rect">
            <a:avLst/>
          </a:prstGeom>
          <a:noFill/>
          <a:ln w="9525">
            <a:noFill/>
            <a:miter lim="800000"/>
            <a:headEnd/>
            <a:tailEnd/>
          </a:ln>
          <a:effectLst/>
        </p:spPr>
        <p:txBody>
          <a:bodyPr vert="horz" wrap="none" lIns="91440" tIns="152352" rIns="-345966" bIns="3808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Espace réservé du numéro de diapositive 10"/>
          <p:cNvSpPr>
            <a:spLocks noGrp="1"/>
          </p:cNvSpPr>
          <p:nvPr>
            <p:ph type="sldNum" sz="quarter" idx="12"/>
          </p:nvPr>
        </p:nvSpPr>
        <p:spPr>
          <a:xfrm>
            <a:off x="8604448" y="6448251"/>
            <a:ext cx="504056" cy="365125"/>
          </a:xfrm>
        </p:spPr>
        <p:txBody>
          <a:bodyPr/>
          <a:lstStyle/>
          <a:p>
            <a:pPr>
              <a:defRPr/>
            </a:pPr>
            <a:fld id="{57A05EDD-168E-413D-A3EB-4B2B9E1A3D49}" type="slidenum">
              <a:rPr lang="fr-FR" sz="1050" smtClean="0">
                <a:latin typeface="Arial Narrow" pitchFamily="34" charset="0"/>
              </a:rPr>
              <a:pPr>
                <a:defRPr/>
              </a:pPr>
              <a:t>2</a:t>
            </a:fld>
            <a:r>
              <a:rPr lang="fr-FR" sz="1050" dirty="0" smtClean="0">
                <a:latin typeface="Arial Narrow" pitchFamily="34" charset="0"/>
              </a:rPr>
              <a:t>/21</a:t>
            </a:r>
            <a:endParaRPr lang="fr-FR" sz="1050" dirty="0">
              <a:latin typeface="Arial Narrow" pitchFamily="34" charset="0"/>
            </a:endParaRPr>
          </a:p>
        </p:txBody>
      </p:sp>
      <p:sp>
        <p:nvSpPr>
          <p:cNvPr id="9" name="Espace réservé de la date 3"/>
          <p:cNvSpPr>
            <a:spLocks noGrp="1"/>
          </p:cNvSpPr>
          <p:nvPr>
            <p:ph type="dt" sz="quarter" idx="10"/>
          </p:nvPr>
        </p:nvSpPr>
        <p:spPr>
          <a:xfrm>
            <a:off x="0" y="6525344"/>
            <a:ext cx="1115616" cy="260648"/>
          </a:xfrm>
        </p:spPr>
        <p:txBody>
          <a:bodyPr/>
          <a:lstStyle/>
          <a:p>
            <a:pPr>
              <a:defRPr/>
            </a:pPr>
            <a:r>
              <a:rPr lang="fr-FR" sz="1050" dirty="0" smtClean="0">
                <a:latin typeface="Arial Narrow" pitchFamily="34" charset="0"/>
              </a:rPr>
              <a:t>22/04/2016</a:t>
            </a:r>
            <a:endParaRPr lang="fr-FR" sz="1050"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7169"/>
                                        </p:tgtEl>
                                        <p:attrNameLst>
                                          <p:attrName>style.visibility</p:attrName>
                                        </p:attrNameLst>
                                      </p:cBhvr>
                                      <p:to>
                                        <p:strVal val="visible"/>
                                      </p:to>
                                    </p:set>
                                    <p:animEffect transition="in" filter="slide(fromLeft)">
                                      <p:cBhvr>
                                        <p:cTn id="7" dur="2000"/>
                                        <p:tgtEl>
                                          <p:spTgt spid="71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blinds(vertical)">
                                      <p:cBhvr>
                                        <p:cTn id="12" dur="2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quarter" idx="10"/>
          </p:nvPr>
        </p:nvSpPr>
        <p:spPr>
          <a:xfrm>
            <a:off x="0" y="6525344"/>
            <a:ext cx="1115616" cy="260648"/>
          </a:xfrm>
        </p:spPr>
        <p:txBody>
          <a:bodyPr/>
          <a:lstStyle/>
          <a:p>
            <a:pPr>
              <a:defRPr/>
            </a:pPr>
            <a:r>
              <a:rPr lang="fr-FR" sz="1050" dirty="0" smtClean="0">
                <a:latin typeface="Arial Narrow" pitchFamily="34" charset="0"/>
              </a:rPr>
              <a:t>22/04/2016</a:t>
            </a:r>
            <a:endParaRPr lang="fr-FR" sz="1050" dirty="0">
              <a:latin typeface="Arial Narrow" pitchFamily="34" charset="0"/>
            </a:endParaRPr>
          </a:p>
        </p:txBody>
      </p:sp>
      <p:sp>
        <p:nvSpPr>
          <p:cNvPr id="9" name="ZoneTexte 8"/>
          <p:cNvSpPr txBox="1"/>
          <p:nvPr/>
        </p:nvSpPr>
        <p:spPr>
          <a:xfrm>
            <a:off x="184677" y="2133459"/>
            <a:ext cx="8640960" cy="923330"/>
          </a:xfrm>
          <a:prstGeom prst="rect">
            <a:avLst/>
          </a:prstGeom>
          <a:noFill/>
        </p:spPr>
        <p:txBody>
          <a:bodyPr wrap="square">
            <a:spAutoFit/>
          </a:bodyPr>
          <a:lstStyle/>
          <a:p>
            <a:pPr algn="ctr">
              <a:defRPr/>
            </a:pPr>
            <a:r>
              <a:rPr lang="fr-FR" sz="5400" b="1" i="1" dirty="0" smtClean="0">
                <a:solidFill>
                  <a:srgbClr val="4FA8B1"/>
                </a:solidFill>
                <a:latin typeface="Franklin Gothic Medium" pitchFamily="34" charset="0"/>
              </a:rPr>
              <a:t>Merci de </a:t>
            </a:r>
            <a:r>
              <a:rPr lang="fr-FR" sz="5400" b="1" i="1" dirty="0">
                <a:solidFill>
                  <a:srgbClr val="4FA8B1"/>
                </a:solidFill>
                <a:latin typeface="Franklin Gothic Medium" pitchFamily="34" charset="0"/>
              </a:rPr>
              <a:t>votre attention</a:t>
            </a:r>
          </a:p>
        </p:txBody>
      </p:sp>
      <p:sp>
        <p:nvSpPr>
          <p:cNvPr id="10" name="ZoneTexte 4"/>
          <p:cNvSpPr txBox="1">
            <a:spLocks noChangeArrowheads="1"/>
          </p:cNvSpPr>
          <p:nvPr/>
        </p:nvSpPr>
        <p:spPr bwMode="auto">
          <a:xfrm>
            <a:off x="8028384" y="0"/>
            <a:ext cx="1115616" cy="253916"/>
          </a:xfrm>
          <a:prstGeom prst="rect">
            <a:avLst/>
          </a:prstGeom>
          <a:noFill/>
          <a:ln w="9525">
            <a:noFill/>
            <a:miter lim="800000"/>
            <a:headEnd/>
            <a:tailEnd/>
          </a:ln>
        </p:spPr>
        <p:txBody>
          <a:bodyPr wrap="square">
            <a:spAutoFit/>
          </a:bodyPr>
          <a:lstStyle/>
          <a:p>
            <a:pPr algn="r">
              <a:defRPr/>
            </a:pPr>
            <a:r>
              <a:rPr lang="fr-FR" sz="1050" b="1" i="1" dirty="0">
                <a:solidFill>
                  <a:schemeClr val="tx1">
                    <a:lumMod val="65000"/>
                    <a:lumOff val="35000"/>
                  </a:schemeClr>
                </a:solidFill>
                <a:latin typeface="Arial Narrow" pitchFamily="34" charset="0"/>
              </a:rPr>
              <a:t>Formation SAMS</a:t>
            </a:r>
          </a:p>
        </p:txBody>
      </p:sp>
      <p:sp>
        <p:nvSpPr>
          <p:cNvPr id="11" name="Espace réservé du numéro de diapositive 10"/>
          <p:cNvSpPr>
            <a:spLocks noGrp="1"/>
          </p:cNvSpPr>
          <p:nvPr>
            <p:ph type="sldNum" sz="quarter" idx="12"/>
          </p:nvPr>
        </p:nvSpPr>
        <p:spPr>
          <a:xfrm>
            <a:off x="8532440" y="6448251"/>
            <a:ext cx="504056" cy="365125"/>
          </a:xfrm>
        </p:spPr>
        <p:txBody>
          <a:bodyPr/>
          <a:lstStyle/>
          <a:p>
            <a:pPr>
              <a:defRPr/>
            </a:pPr>
            <a:fld id="{57A05EDD-168E-413D-A3EB-4B2B9E1A3D49}" type="slidenum">
              <a:rPr lang="fr-FR" sz="1050" smtClean="0">
                <a:latin typeface="Arial Narrow" pitchFamily="34" charset="0"/>
              </a:rPr>
              <a:pPr>
                <a:defRPr/>
              </a:pPr>
              <a:t>20</a:t>
            </a:fld>
            <a:r>
              <a:rPr lang="fr-FR" sz="1050" dirty="0" smtClean="0">
                <a:latin typeface="Arial Narrow" pitchFamily="34" charset="0"/>
              </a:rPr>
              <a:t>/21</a:t>
            </a:r>
            <a:endParaRPr lang="fr-FR" sz="1050" dirty="0">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95736" y="296752"/>
            <a:ext cx="4608512" cy="900000"/>
          </a:xfrm>
        </p:spPr>
        <p:txBody>
          <a:bodyPr>
            <a:normAutofit/>
          </a:bodyPr>
          <a:lstStyle/>
          <a:p>
            <a:r>
              <a:rPr lang="fr-FR" sz="3600" b="1" i="1" dirty="0" smtClean="0">
                <a:solidFill>
                  <a:schemeClr val="accent6"/>
                </a:solidFill>
              </a:rPr>
              <a:t>SOMMAIRE</a:t>
            </a:r>
            <a:endParaRPr lang="fr-FR" sz="3600" b="1" i="1" dirty="0">
              <a:solidFill>
                <a:schemeClr val="accent6"/>
              </a:solidFill>
            </a:endParaRPr>
          </a:p>
        </p:txBody>
      </p:sp>
      <p:sp>
        <p:nvSpPr>
          <p:cNvPr id="5" name="ZoneTexte 4"/>
          <p:cNvSpPr txBox="1"/>
          <p:nvPr/>
        </p:nvSpPr>
        <p:spPr>
          <a:xfrm>
            <a:off x="1115616" y="1449288"/>
            <a:ext cx="7128792" cy="4154984"/>
          </a:xfrm>
          <a:prstGeom prst="rect">
            <a:avLst/>
          </a:prstGeom>
          <a:noFill/>
        </p:spPr>
        <p:txBody>
          <a:bodyPr wrap="square" rtlCol="0">
            <a:spAutoFit/>
          </a:bodyPr>
          <a:lstStyle/>
          <a:p>
            <a:r>
              <a:rPr lang="fr-FR" sz="2400" b="1" dirty="0" smtClean="0">
                <a:solidFill>
                  <a:schemeClr val="bg1">
                    <a:lumMod val="50000"/>
                  </a:schemeClr>
                </a:solidFill>
                <a:latin typeface="Arial Narrow" pitchFamily="34" charset="0"/>
              </a:rPr>
              <a:t>I.- Introduction</a:t>
            </a:r>
          </a:p>
          <a:p>
            <a:endParaRPr lang="fr-FR" sz="2400" b="1" dirty="0" smtClean="0">
              <a:solidFill>
                <a:schemeClr val="bg1">
                  <a:lumMod val="50000"/>
                </a:schemeClr>
              </a:solidFill>
              <a:latin typeface="Arial Narrow" pitchFamily="34" charset="0"/>
            </a:endParaRPr>
          </a:p>
          <a:p>
            <a:r>
              <a:rPr lang="fr-FR" sz="2400" b="1" dirty="0" smtClean="0">
                <a:solidFill>
                  <a:schemeClr val="bg1">
                    <a:lumMod val="50000"/>
                  </a:schemeClr>
                </a:solidFill>
                <a:latin typeface="Arial Narrow" pitchFamily="34" charset="0"/>
              </a:rPr>
              <a:t>II.- Mode d’emploi de l’apprentissage</a:t>
            </a:r>
          </a:p>
          <a:p>
            <a:endParaRPr lang="fr-FR" sz="2400" b="1" dirty="0" smtClean="0">
              <a:solidFill>
                <a:schemeClr val="bg1">
                  <a:lumMod val="50000"/>
                </a:schemeClr>
              </a:solidFill>
              <a:latin typeface="Arial Narrow" pitchFamily="34" charset="0"/>
            </a:endParaRPr>
          </a:p>
          <a:p>
            <a:r>
              <a:rPr lang="fr-FR" sz="2400" b="1" dirty="0" smtClean="0">
                <a:solidFill>
                  <a:schemeClr val="bg1">
                    <a:lumMod val="50000"/>
                  </a:schemeClr>
                </a:solidFill>
                <a:latin typeface="Arial Narrow" pitchFamily="34" charset="0"/>
              </a:rPr>
              <a:t>III.- Programme de la Terminologie Médicale</a:t>
            </a:r>
          </a:p>
          <a:p>
            <a:endParaRPr lang="fr-FR" sz="2400" b="1" dirty="0" smtClean="0">
              <a:solidFill>
                <a:schemeClr val="bg1">
                  <a:lumMod val="50000"/>
                </a:schemeClr>
              </a:solidFill>
              <a:latin typeface="Arial Narrow" pitchFamily="34" charset="0"/>
            </a:endParaRPr>
          </a:p>
          <a:p>
            <a:r>
              <a:rPr lang="fr-FR" sz="2400" b="1" dirty="0" smtClean="0">
                <a:solidFill>
                  <a:schemeClr val="bg1">
                    <a:lumMod val="50000"/>
                  </a:schemeClr>
                </a:solidFill>
                <a:latin typeface="Arial Narrow" pitchFamily="34" charset="0"/>
              </a:rPr>
              <a:t>IV.- Organisation de l’apprentissage</a:t>
            </a:r>
          </a:p>
          <a:p>
            <a:endParaRPr lang="fr-FR" sz="2400" b="1" dirty="0" smtClean="0">
              <a:solidFill>
                <a:schemeClr val="bg1">
                  <a:lumMod val="50000"/>
                </a:schemeClr>
              </a:solidFill>
              <a:latin typeface="Arial Narrow" pitchFamily="34" charset="0"/>
            </a:endParaRPr>
          </a:p>
          <a:p>
            <a:r>
              <a:rPr lang="fr-FR" sz="2400" b="1" dirty="0" smtClean="0">
                <a:solidFill>
                  <a:schemeClr val="bg1">
                    <a:lumMod val="50000"/>
                  </a:schemeClr>
                </a:solidFill>
                <a:latin typeface="Arial Narrow" pitchFamily="34" charset="0"/>
              </a:rPr>
              <a:t>V.- Quelques conseils pour apprendre </a:t>
            </a:r>
          </a:p>
          <a:p>
            <a:endParaRPr lang="fr-FR" sz="2400" b="1" dirty="0" smtClean="0">
              <a:solidFill>
                <a:schemeClr val="bg1">
                  <a:lumMod val="50000"/>
                </a:schemeClr>
              </a:solidFill>
              <a:latin typeface="Arial Narrow" pitchFamily="34" charset="0"/>
            </a:endParaRPr>
          </a:p>
          <a:p>
            <a:r>
              <a:rPr lang="fr-FR" sz="2400" b="1" dirty="0" smtClean="0">
                <a:solidFill>
                  <a:schemeClr val="bg1">
                    <a:lumMod val="50000"/>
                  </a:schemeClr>
                </a:solidFill>
                <a:latin typeface="Arial Narrow" pitchFamily="34" charset="0"/>
              </a:rPr>
              <a:t>VI.- Aides à l’apprentissage (outils)</a:t>
            </a:r>
            <a:endParaRPr lang="fr-FR" sz="2400" b="1" dirty="0">
              <a:solidFill>
                <a:schemeClr val="bg1">
                  <a:lumMod val="50000"/>
                </a:schemeClr>
              </a:solidFill>
              <a:latin typeface="Arial Narrow" pitchFamily="34" charset="0"/>
            </a:endParaRPr>
          </a:p>
        </p:txBody>
      </p:sp>
      <p:sp>
        <p:nvSpPr>
          <p:cNvPr id="6" name="Espace réservé du numéro de diapositive 10"/>
          <p:cNvSpPr>
            <a:spLocks noGrp="1"/>
          </p:cNvSpPr>
          <p:nvPr>
            <p:ph type="sldNum" sz="quarter" idx="12"/>
          </p:nvPr>
        </p:nvSpPr>
        <p:spPr>
          <a:xfrm>
            <a:off x="8604448" y="6448251"/>
            <a:ext cx="504056" cy="365125"/>
          </a:xfrm>
        </p:spPr>
        <p:txBody>
          <a:bodyPr/>
          <a:lstStyle/>
          <a:p>
            <a:pPr>
              <a:defRPr/>
            </a:pPr>
            <a:fld id="{57A05EDD-168E-413D-A3EB-4B2B9E1A3D49}" type="slidenum">
              <a:rPr lang="fr-FR" sz="1050" smtClean="0">
                <a:latin typeface="Arial Narrow" pitchFamily="34" charset="0"/>
              </a:rPr>
              <a:pPr>
                <a:defRPr/>
              </a:pPr>
              <a:t>3</a:t>
            </a:fld>
            <a:r>
              <a:rPr lang="fr-FR" sz="1050" dirty="0" smtClean="0">
                <a:latin typeface="Arial Narrow" pitchFamily="34" charset="0"/>
              </a:rPr>
              <a:t>/21</a:t>
            </a:r>
            <a:endParaRPr lang="fr-FR" sz="1050" dirty="0">
              <a:latin typeface="Arial Narrow" pitchFamily="34" charset="0"/>
            </a:endParaRPr>
          </a:p>
        </p:txBody>
      </p:sp>
      <p:sp>
        <p:nvSpPr>
          <p:cNvPr id="7" name="Espace réservé de la date 3"/>
          <p:cNvSpPr>
            <a:spLocks noGrp="1"/>
          </p:cNvSpPr>
          <p:nvPr>
            <p:ph type="dt" sz="quarter" idx="10"/>
          </p:nvPr>
        </p:nvSpPr>
        <p:spPr>
          <a:xfrm>
            <a:off x="0" y="6525344"/>
            <a:ext cx="1115616" cy="260648"/>
          </a:xfrm>
        </p:spPr>
        <p:txBody>
          <a:bodyPr/>
          <a:lstStyle/>
          <a:p>
            <a:pPr>
              <a:defRPr/>
            </a:pPr>
            <a:r>
              <a:rPr lang="fr-FR" sz="1050" dirty="0" smtClean="0">
                <a:latin typeface="Arial Narrow" pitchFamily="34" charset="0"/>
              </a:rPr>
              <a:t>22/04/2016</a:t>
            </a:r>
            <a:endParaRPr lang="fr-FR" sz="1050"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Left)">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395536" y="908720"/>
            <a:ext cx="8352928"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fr-FR" sz="2400" b="1" i="0" u="none" strike="noStrike" cap="none" normalizeH="0" baseline="0" dirty="0" smtClean="0">
              <a:ln>
                <a:noFill/>
              </a:ln>
              <a:solidFill>
                <a:schemeClr val="accent6">
                  <a:lumMod val="75000"/>
                </a:schemeClr>
              </a:solidFill>
              <a:effectLst/>
              <a:latin typeface="Arial Narrow" pitchFamily="34" charset="0"/>
              <a:ea typeface="Calibri"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fr-FR" sz="2000" b="1" dirty="0" smtClean="0">
              <a:latin typeface="Arial Narrow" pitchFamily="34" charset="0"/>
              <a:ea typeface="Calibri"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La terminologie médicale est l’étude des termes médicaux</a:t>
            </a:r>
            <a:r>
              <a:rPr kumimoji="0" lang="fr-FR" sz="2000" b="0"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 c'est-à-dire le vocabulaire utilisé par le corps médical et paramédical qui</a:t>
            </a:r>
            <a:r>
              <a:rPr kumimoji="0" lang="fr-FR" sz="2000" b="0" i="0" u="none" strike="noStrike" cap="none" normalizeH="0" baseline="0" dirty="0" smtClean="0">
                <a:ln>
                  <a:noFill/>
                </a:ln>
                <a:solidFill>
                  <a:schemeClr val="tx1"/>
                </a:solidFill>
                <a:effectLst/>
                <a:latin typeface="Arial Narrow" pitchFamily="34" charset="0"/>
                <a:ea typeface="Times New Roman" pitchFamily="18" charset="0"/>
                <a:cs typeface="Times New Roman" pitchFamily="18" charset="0"/>
              </a:rPr>
              <a:t> compte entre 15 000 et 20 000 mots. </a:t>
            </a:r>
            <a:endParaRPr kumimoji="0" lang="fr-FR" sz="2000" b="0" i="0" u="none" strike="noStrike" cap="none" normalizeH="0" baseline="0" dirty="0" smtClean="0">
              <a:ln>
                <a:noFill/>
              </a:ln>
              <a:solidFill>
                <a:schemeClr val="tx1"/>
              </a:solidFill>
              <a:effectLst/>
              <a:latin typeface="Arial Narrow"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smtClean="0">
              <a:ln>
                <a:noFill/>
              </a:ln>
              <a:solidFill>
                <a:schemeClr val="tx1"/>
              </a:solidFill>
              <a:effectLst/>
              <a:latin typeface="Arial Narrow" pitchFamily="34" charset="0"/>
              <a:ea typeface="Calibri"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L’apprentissage de la terminologie médicale répond à une  nécessité pour la profession des secrétaires médicales </a:t>
            </a:r>
            <a:r>
              <a:rPr kumimoji="0" lang="fr-FR" sz="2000" b="0"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 :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smtClean="0">
              <a:ln>
                <a:noFill/>
              </a:ln>
              <a:solidFill>
                <a:schemeClr val="tx1"/>
              </a:solidFill>
              <a:effectLst/>
              <a:latin typeface="Arial Narrow" pitchFamily="34" charset="0"/>
              <a:ea typeface="Calibri"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è"/>
              <a:tabLst/>
            </a:pPr>
            <a:r>
              <a:rPr kumimoji="0" lang="fr-FR" sz="2000" b="0"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 comprendre un langage, un véritable code de communication qui sert de lien entre les différents professionnels du corps médical (dont vous ferez bientôt partie) amenés à prendre en charge les patients. </a:t>
            </a:r>
          </a:p>
          <a:p>
            <a:pPr marL="0" marR="0" lvl="0" indent="0" algn="just" defTabSz="914400" rtl="0" eaLnBrk="0" fontAlgn="base" latinLnBrk="0" hangingPunct="0">
              <a:lnSpc>
                <a:spcPct val="100000"/>
              </a:lnSpc>
              <a:spcBef>
                <a:spcPct val="0"/>
              </a:spcBef>
              <a:spcAft>
                <a:spcPct val="0"/>
              </a:spcAft>
              <a:buClrTx/>
              <a:buSzTx/>
              <a:tabLst/>
            </a:pPr>
            <a:endParaRPr kumimoji="0" lang="fr-FR" sz="2000" b="0" i="0" u="none" strike="noStrike" cap="none" normalizeH="0" baseline="0" dirty="0" smtClean="0">
              <a:ln>
                <a:noFill/>
              </a:ln>
              <a:solidFill>
                <a:schemeClr val="tx1"/>
              </a:solidFill>
              <a:effectLst/>
              <a:latin typeface="Arial Narrow" pitchFamily="34" charset="0"/>
              <a:ea typeface="Calibri"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è"/>
              <a:tabLst/>
            </a:pPr>
            <a:r>
              <a:rPr lang="fr-FR" sz="2000" dirty="0" smtClean="0">
                <a:latin typeface="Arial Narrow" pitchFamily="34" charset="0"/>
                <a:ea typeface="Calibri" pitchFamily="34" charset="0"/>
                <a:cs typeface="Arial" pitchFamily="34" charset="0"/>
              </a:rPr>
              <a:t> </a:t>
            </a:r>
            <a:r>
              <a:rPr kumimoji="0" lang="fr-FR" sz="2000" b="0"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Et surtout, il nous paraît indispensable qu’une secrétaire médicale soit </a:t>
            </a:r>
            <a:r>
              <a:rPr kumimoji="0" lang="fr-FR" sz="2000" b="1" i="0" u="none" strike="noStrike" cap="none" normalizeH="0" baseline="0" dirty="0" smtClean="0">
                <a:ln>
                  <a:noFill/>
                </a:ln>
                <a:solidFill>
                  <a:schemeClr val="tx2">
                    <a:lumMod val="60000"/>
                    <a:lumOff val="40000"/>
                  </a:schemeClr>
                </a:solidFill>
                <a:effectLst/>
                <a:latin typeface="Arial Narrow" pitchFamily="34" charset="0"/>
                <a:ea typeface="Calibri" pitchFamily="34" charset="0"/>
                <a:cs typeface="Arial" pitchFamily="34" charset="0"/>
              </a:rPr>
              <a:t>capable de comprendre et surtout d’orthographier les termes médicaux</a:t>
            </a:r>
            <a:r>
              <a:rPr lang="fr-FR" sz="2000" b="1" dirty="0" smtClean="0">
                <a:solidFill>
                  <a:schemeClr val="tx2">
                    <a:lumMod val="60000"/>
                    <a:lumOff val="40000"/>
                  </a:schemeClr>
                </a:solidFill>
                <a:latin typeface="Arial Narrow" pitchFamily="34" charset="0"/>
                <a:ea typeface="Calibri" pitchFamily="34" charset="0"/>
                <a:cs typeface="Arial" pitchFamily="34" charset="0"/>
              </a:rPr>
              <a:t> de la spécialité </a:t>
            </a:r>
            <a:r>
              <a:rPr lang="fr-FR" sz="2000" dirty="0" smtClean="0">
                <a:latin typeface="Arial Narrow" pitchFamily="34" charset="0"/>
                <a:ea typeface="Calibri" pitchFamily="34" charset="0"/>
                <a:cs typeface="Arial" pitchFamily="34" charset="0"/>
              </a:rPr>
              <a:t>où elle est en poste. </a:t>
            </a:r>
            <a:endParaRPr kumimoji="0" lang="fr-FR" sz="2000" b="0" i="0" u="none" strike="noStrike" cap="none" normalizeH="0" baseline="0" dirty="0" smtClean="0">
              <a:ln>
                <a:noFill/>
              </a:ln>
              <a:solidFill>
                <a:schemeClr val="tx1"/>
              </a:solidFill>
              <a:effectLst/>
              <a:latin typeface="Arial Narrow" pitchFamily="34" charset="0"/>
              <a:cs typeface="Arial" pitchFamily="34" charset="0"/>
            </a:endParaRPr>
          </a:p>
        </p:txBody>
      </p:sp>
      <p:grpSp>
        <p:nvGrpSpPr>
          <p:cNvPr id="5" name="Groupe 11"/>
          <p:cNvGrpSpPr>
            <a:grpSpLocks noGrp="1"/>
          </p:cNvGrpSpPr>
          <p:nvPr/>
        </p:nvGrpSpPr>
        <p:grpSpPr bwMode="auto">
          <a:xfrm>
            <a:off x="899592" y="332656"/>
            <a:ext cx="6624736" cy="1080418"/>
            <a:chOff x="693238" y="112427"/>
            <a:chExt cx="5319629" cy="1480705"/>
          </a:xfrm>
        </p:grpSpPr>
        <p:sp>
          <p:nvSpPr>
            <p:cNvPr id="6" name="Rectangle à coins arrondis 5"/>
            <p:cNvSpPr/>
            <p:nvPr/>
          </p:nvSpPr>
          <p:spPr bwMode="auto">
            <a:xfrm>
              <a:off x="1733552" y="408486"/>
              <a:ext cx="4279315" cy="738188"/>
            </a:xfrm>
            <a:prstGeom prst="roundRect">
              <a:avLst/>
            </a:prstGeom>
            <a:solidFill>
              <a:schemeClr val="accent6"/>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fr-FR" sz="2400" b="1" dirty="0" smtClean="0">
                  <a:solidFill>
                    <a:schemeClr val="bg1"/>
                  </a:solidFill>
                  <a:latin typeface="Arial Narrow" pitchFamily="34" charset="0"/>
                </a:rPr>
                <a:t>I.- Introduction</a:t>
              </a:r>
              <a:endParaRPr lang="fr-FR" sz="2400" b="1" dirty="0">
                <a:solidFill>
                  <a:schemeClr val="bg1"/>
                </a:solidFill>
                <a:latin typeface="Arial Narrow" pitchFamily="34" charset="0"/>
              </a:endParaRPr>
            </a:p>
          </p:txBody>
        </p:sp>
        <p:pic>
          <p:nvPicPr>
            <p:cNvPr id="7" name="Image 13"/>
            <p:cNvPicPr>
              <a:picLocks noChangeAspect="1"/>
            </p:cNvPicPr>
            <p:nvPr/>
          </p:nvPicPr>
          <p:blipFill>
            <a:blip r:embed="rId2" cstate="print"/>
            <a:srcRect/>
            <a:stretch>
              <a:fillRect/>
            </a:stretch>
          </p:blipFill>
          <p:spPr bwMode="auto">
            <a:xfrm>
              <a:off x="693238" y="112427"/>
              <a:ext cx="982492" cy="1480705"/>
            </a:xfrm>
            <a:prstGeom prst="rect">
              <a:avLst/>
            </a:prstGeom>
            <a:noFill/>
            <a:ln w="9525">
              <a:noFill/>
              <a:miter lim="800000"/>
              <a:headEnd/>
              <a:tailEnd/>
            </a:ln>
          </p:spPr>
        </p:pic>
      </p:grpSp>
      <p:sp>
        <p:nvSpPr>
          <p:cNvPr id="8" name="Espace réservé du numéro de diapositive 10"/>
          <p:cNvSpPr>
            <a:spLocks noGrp="1"/>
          </p:cNvSpPr>
          <p:nvPr>
            <p:ph type="sldNum" sz="quarter" idx="12"/>
          </p:nvPr>
        </p:nvSpPr>
        <p:spPr>
          <a:xfrm>
            <a:off x="8604448" y="6448251"/>
            <a:ext cx="504056" cy="365125"/>
          </a:xfrm>
        </p:spPr>
        <p:txBody>
          <a:bodyPr/>
          <a:lstStyle/>
          <a:p>
            <a:pPr>
              <a:defRPr/>
            </a:pPr>
            <a:fld id="{57A05EDD-168E-413D-A3EB-4B2B9E1A3D49}" type="slidenum">
              <a:rPr lang="fr-FR" sz="1050" smtClean="0">
                <a:latin typeface="Arial Narrow" pitchFamily="34" charset="0"/>
              </a:rPr>
              <a:pPr>
                <a:defRPr/>
              </a:pPr>
              <a:t>4</a:t>
            </a:fld>
            <a:r>
              <a:rPr lang="fr-FR" sz="1050" dirty="0" smtClean="0">
                <a:latin typeface="Arial Narrow" pitchFamily="34" charset="0"/>
              </a:rPr>
              <a:t>/21</a:t>
            </a:r>
            <a:endParaRPr lang="fr-FR" sz="1050" dirty="0">
              <a:latin typeface="Arial Narrow" pitchFamily="34" charset="0"/>
            </a:endParaRPr>
          </a:p>
        </p:txBody>
      </p:sp>
      <p:sp>
        <p:nvSpPr>
          <p:cNvPr id="9" name="Espace réservé de la date 3"/>
          <p:cNvSpPr>
            <a:spLocks noGrp="1"/>
          </p:cNvSpPr>
          <p:nvPr>
            <p:ph type="dt" sz="quarter" idx="10"/>
          </p:nvPr>
        </p:nvSpPr>
        <p:spPr>
          <a:xfrm>
            <a:off x="0" y="6525344"/>
            <a:ext cx="1115616" cy="260648"/>
          </a:xfrm>
        </p:spPr>
        <p:txBody>
          <a:bodyPr/>
          <a:lstStyle/>
          <a:p>
            <a:pPr>
              <a:defRPr/>
            </a:pPr>
            <a:r>
              <a:rPr lang="fr-FR" sz="1050" dirty="0" smtClean="0">
                <a:latin typeface="Arial Narrow" pitchFamily="34" charset="0"/>
              </a:rPr>
              <a:t>22/04/2016</a:t>
            </a:r>
            <a:endParaRPr lang="fr-FR" sz="1050"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6625"/>
                                        </p:tgtEl>
                                        <p:attrNameLst>
                                          <p:attrName>style.visibility</p:attrName>
                                        </p:attrNameLst>
                                      </p:cBhvr>
                                      <p:to>
                                        <p:strVal val="visible"/>
                                      </p:to>
                                    </p:set>
                                    <p:animEffect transition="in" filter="slide(fromLeft)">
                                      <p:cBhvr>
                                        <p:cTn id="12" dur="2000"/>
                                        <p:tgtEl>
                                          <p:spTgt spid="26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1628800"/>
            <a:ext cx="8208912" cy="4632037"/>
          </a:xfrm>
          <a:prstGeom prst="rect">
            <a:avLst/>
          </a:prstGeom>
        </p:spPr>
        <p:txBody>
          <a:bodyPr wrap="square">
            <a:spAutoFit/>
          </a:bodyPr>
          <a:lstStyle/>
          <a:p>
            <a:pPr lvl="0" algn="just" eaLnBrk="0" fontAlgn="base" hangingPunct="0">
              <a:spcBef>
                <a:spcPct val="0"/>
              </a:spcBef>
              <a:spcAft>
                <a:spcPct val="0"/>
              </a:spcAft>
            </a:pPr>
            <a:r>
              <a:rPr lang="fr-FR" sz="2000" dirty="0" smtClean="0">
                <a:latin typeface="Arial Narrow" pitchFamily="34" charset="0"/>
                <a:ea typeface="Calibri" pitchFamily="34" charset="0"/>
                <a:cs typeface="Arial" pitchFamily="34" charset="0"/>
              </a:rPr>
              <a:t>Pour apprendre la terminologie médicale, plusieurs domaines de connaissances et compétences sont nécessaires :</a:t>
            </a:r>
          </a:p>
          <a:p>
            <a:pPr lvl="0" algn="just" eaLnBrk="0" fontAlgn="base" hangingPunct="0">
              <a:spcBef>
                <a:spcPct val="0"/>
              </a:spcBef>
              <a:spcAft>
                <a:spcPct val="0"/>
              </a:spcAft>
            </a:pPr>
            <a:endParaRPr lang="fr-FR" sz="1100" dirty="0" smtClean="0">
              <a:latin typeface="Arial Narrow" pitchFamily="34" charset="0"/>
              <a:cs typeface="Arial" pitchFamily="34" charset="0"/>
            </a:endParaRPr>
          </a:p>
          <a:p>
            <a:pPr lvl="0" algn="just" eaLnBrk="0" fontAlgn="base" hangingPunct="0">
              <a:spcBef>
                <a:spcPct val="0"/>
              </a:spcBef>
              <a:spcAft>
                <a:spcPct val="0"/>
              </a:spcAft>
              <a:buFontTx/>
              <a:buChar char="•"/>
            </a:pPr>
            <a:r>
              <a:rPr lang="fr-FR" sz="2000" dirty="0" smtClean="0">
                <a:latin typeface="Arial Narrow" pitchFamily="34" charset="0"/>
                <a:ea typeface="Calibri" pitchFamily="34" charset="0"/>
                <a:cs typeface="Arial" pitchFamily="34" charset="0"/>
              </a:rPr>
              <a:t> Etre capable </a:t>
            </a:r>
            <a:r>
              <a:rPr lang="fr-FR" sz="2000" b="1" dirty="0" smtClean="0">
                <a:solidFill>
                  <a:srgbClr val="4F81BD"/>
                </a:solidFill>
                <a:latin typeface="Arial Narrow" pitchFamily="34" charset="0"/>
                <a:ea typeface="Calibri" pitchFamily="34" charset="0"/>
                <a:cs typeface="Arial" pitchFamily="34" charset="0"/>
              </a:rPr>
              <a:t>d’identifier les principaux appareils et organes du corps humain</a:t>
            </a:r>
            <a:r>
              <a:rPr lang="fr-FR" sz="2000" b="1" dirty="0" smtClean="0">
                <a:latin typeface="Arial Narrow" pitchFamily="34" charset="0"/>
                <a:ea typeface="Calibri" pitchFamily="34" charset="0"/>
                <a:cs typeface="Arial" pitchFamily="34" charset="0"/>
              </a:rPr>
              <a:t> </a:t>
            </a:r>
            <a:r>
              <a:rPr lang="fr-FR" sz="2000" dirty="0" smtClean="0">
                <a:latin typeface="Arial Narrow" pitchFamily="34" charset="0"/>
                <a:ea typeface="Calibri" pitchFamily="34" charset="0"/>
                <a:cs typeface="Arial" pitchFamily="34" charset="0"/>
              </a:rPr>
              <a:t>en utilisant les planches anatomiques  ;</a:t>
            </a:r>
          </a:p>
          <a:p>
            <a:pPr lvl="0" algn="just" eaLnBrk="0" fontAlgn="base" hangingPunct="0">
              <a:spcBef>
                <a:spcPct val="0"/>
              </a:spcBef>
              <a:spcAft>
                <a:spcPct val="0"/>
              </a:spcAft>
            </a:pPr>
            <a:endParaRPr lang="fr-FR" sz="1200" dirty="0" smtClean="0">
              <a:latin typeface="Arial Narrow" pitchFamily="34" charset="0"/>
              <a:ea typeface="Calibri" pitchFamily="34" charset="0"/>
              <a:cs typeface="Times New Roman" pitchFamily="18" charset="0"/>
            </a:endParaRPr>
          </a:p>
          <a:p>
            <a:pPr lvl="0" algn="just" eaLnBrk="0" fontAlgn="base" hangingPunct="0">
              <a:spcBef>
                <a:spcPct val="0"/>
              </a:spcBef>
              <a:spcAft>
                <a:spcPct val="0"/>
              </a:spcAft>
              <a:buFontTx/>
              <a:buChar char="•"/>
            </a:pPr>
            <a:r>
              <a:rPr lang="fr-FR" sz="2000" b="1" dirty="0" smtClean="0">
                <a:solidFill>
                  <a:srgbClr val="4F81BD"/>
                </a:solidFill>
                <a:latin typeface="Arial Narrow" pitchFamily="34" charset="0"/>
                <a:ea typeface="Calibri" pitchFamily="34" charset="0"/>
                <a:cs typeface="Arial" pitchFamily="34" charset="0"/>
              </a:rPr>
              <a:t> Maîtriser l’étymologie</a:t>
            </a:r>
            <a:r>
              <a:rPr lang="fr-FR" sz="2000" b="1" dirty="0" smtClean="0">
                <a:latin typeface="Arial Narrow" pitchFamily="34" charset="0"/>
                <a:ea typeface="Calibri" pitchFamily="34" charset="0"/>
                <a:cs typeface="Arial" pitchFamily="34" charset="0"/>
              </a:rPr>
              <a:t> = </a:t>
            </a:r>
            <a:r>
              <a:rPr lang="fr-FR" sz="2000" dirty="0" smtClean="0">
                <a:latin typeface="Arial Narrow" pitchFamily="34" charset="0"/>
                <a:ea typeface="Calibri" pitchFamily="34" charset="0"/>
                <a:cs typeface="Arial" pitchFamily="34" charset="0"/>
              </a:rPr>
              <a:t>les principales </a:t>
            </a:r>
            <a:r>
              <a:rPr lang="fr-FR" sz="2000" b="1" dirty="0" smtClean="0">
                <a:latin typeface="Arial Narrow" pitchFamily="34" charset="0"/>
                <a:ea typeface="Calibri" pitchFamily="34" charset="0"/>
                <a:cs typeface="Arial" pitchFamily="34" charset="0"/>
              </a:rPr>
              <a:t>racines et les affixes</a:t>
            </a:r>
            <a:r>
              <a:rPr lang="fr-FR" sz="2000" dirty="0" smtClean="0">
                <a:latin typeface="Arial Narrow" pitchFamily="34" charset="0"/>
                <a:ea typeface="Calibri" pitchFamily="34" charset="0"/>
                <a:cs typeface="Arial" pitchFamily="34" charset="0"/>
              </a:rPr>
              <a:t> </a:t>
            </a:r>
            <a:r>
              <a:rPr lang="fr-FR" sz="2000" b="1" dirty="0" smtClean="0">
                <a:latin typeface="Arial Narrow" pitchFamily="34" charset="0"/>
                <a:ea typeface="Calibri" pitchFamily="34" charset="0"/>
                <a:cs typeface="Arial" pitchFamily="34" charset="0"/>
              </a:rPr>
              <a:t>(préfixes et suffixes)</a:t>
            </a:r>
            <a:r>
              <a:rPr lang="fr-FR" sz="2000" dirty="0" smtClean="0">
                <a:latin typeface="Arial Narrow" pitchFamily="34" charset="0"/>
                <a:ea typeface="Calibri" pitchFamily="34" charset="0"/>
                <a:cs typeface="Arial" pitchFamily="34" charset="0"/>
              </a:rPr>
              <a:t> qui composent la plupart des termes médicaux. Cette connaissance vous permettra de </a:t>
            </a:r>
            <a:r>
              <a:rPr lang="fr-FR" sz="2000" b="1" dirty="0" smtClean="0">
                <a:solidFill>
                  <a:srgbClr val="4F81BD"/>
                </a:solidFill>
                <a:latin typeface="Arial Narrow" pitchFamily="34" charset="0"/>
                <a:ea typeface="Calibri" pitchFamily="34" charset="0"/>
                <a:cs typeface="Arial" pitchFamily="34" charset="0"/>
              </a:rPr>
              <a:t>donner un sens à un mot</a:t>
            </a:r>
            <a:r>
              <a:rPr lang="fr-FR" sz="2000" dirty="0" smtClean="0">
                <a:latin typeface="Arial Narrow" pitchFamily="34" charset="0"/>
                <a:ea typeface="Calibri" pitchFamily="34" charset="0"/>
                <a:cs typeface="Arial" pitchFamily="34" charset="0"/>
              </a:rPr>
              <a:t> que vous ne connaissez pas ou peu.</a:t>
            </a:r>
          </a:p>
          <a:p>
            <a:pPr lvl="0" algn="just" eaLnBrk="0" fontAlgn="base" hangingPunct="0">
              <a:spcBef>
                <a:spcPct val="0"/>
              </a:spcBef>
              <a:spcAft>
                <a:spcPct val="0"/>
              </a:spcAft>
            </a:pPr>
            <a:endParaRPr lang="fr-FR" sz="1200" dirty="0" smtClean="0">
              <a:latin typeface="Arial Narrow" pitchFamily="34" charset="0"/>
              <a:ea typeface="Calibri" pitchFamily="34" charset="0"/>
              <a:cs typeface="Times New Roman" pitchFamily="18" charset="0"/>
            </a:endParaRPr>
          </a:p>
          <a:p>
            <a:pPr lvl="0" algn="just" eaLnBrk="0" fontAlgn="base" hangingPunct="0">
              <a:spcBef>
                <a:spcPct val="0"/>
              </a:spcBef>
              <a:spcAft>
                <a:spcPct val="0"/>
              </a:spcAft>
              <a:buFontTx/>
              <a:buChar char="•"/>
            </a:pPr>
            <a:r>
              <a:rPr lang="fr-FR" sz="2000" b="1" dirty="0" smtClean="0">
                <a:solidFill>
                  <a:srgbClr val="4F81BD"/>
                </a:solidFill>
                <a:latin typeface="Arial Narrow" pitchFamily="34" charset="0"/>
                <a:ea typeface="Calibri" pitchFamily="34" charset="0"/>
                <a:cs typeface="Arial" pitchFamily="34" charset="0"/>
              </a:rPr>
              <a:t> Connaître précisément l’orthographe d’environ 2 000 termes médicaux importants</a:t>
            </a:r>
            <a:r>
              <a:rPr lang="fr-FR" sz="2000" dirty="0" smtClean="0">
                <a:latin typeface="Arial Narrow" pitchFamily="34" charset="0"/>
                <a:ea typeface="Calibri" pitchFamily="34" charset="0"/>
                <a:cs typeface="Arial" pitchFamily="34" charset="0"/>
              </a:rPr>
              <a:t>, classés par appareil pour faciliter l’apprentissage et classés par ordre alphabétique pour les plus courants pour faciliter leur révision.</a:t>
            </a:r>
            <a:endParaRPr lang="fr-FR" sz="2000" dirty="0" smtClean="0">
              <a:latin typeface="Arial Narrow" pitchFamily="34" charset="0"/>
              <a:cs typeface="Arial" pitchFamily="34" charset="0"/>
            </a:endParaRPr>
          </a:p>
          <a:p>
            <a:pPr lvl="0" algn="just" eaLnBrk="0" fontAlgn="base" hangingPunct="0">
              <a:spcBef>
                <a:spcPct val="0"/>
              </a:spcBef>
              <a:spcAft>
                <a:spcPct val="0"/>
              </a:spcAft>
            </a:pPr>
            <a:endParaRPr lang="fr-FR" sz="1200" dirty="0" smtClean="0">
              <a:latin typeface="Arial Narrow" pitchFamily="34" charset="0"/>
              <a:ea typeface="Calibri" pitchFamily="34" charset="0"/>
              <a:cs typeface="Arial" pitchFamily="34" charset="0"/>
            </a:endParaRPr>
          </a:p>
          <a:p>
            <a:pPr lvl="0" algn="just" eaLnBrk="0" fontAlgn="base" hangingPunct="0">
              <a:spcBef>
                <a:spcPct val="0"/>
              </a:spcBef>
              <a:spcAft>
                <a:spcPct val="0"/>
              </a:spcAft>
            </a:pPr>
            <a:r>
              <a:rPr lang="fr-FR" sz="2000" dirty="0" smtClean="0">
                <a:latin typeface="Arial Narrow" pitchFamily="34" charset="0"/>
                <a:ea typeface="Calibri" pitchFamily="34" charset="0"/>
                <a:cs typeface="Arial" pitchFamily="34" charset="0"/>
              </a:rPr>
              <a:t>Les différents termes médicaux recensés ne sont pas exhaustifs. Seuls les termes les plus fréquemment rencontrés sont présents dans chaque séance.</a:t>
            </a:r>
            <a:endParaRPr lang="fr-FR" sz="2000" dirty="0" smtClean="0">
              <a:latin typeface="Arial Narrow" pitchFamily="34" charset="0"/>
              <a:cs typeface="Arial" pitchFamily="34" charset="0"/>
            </a:endParaRPr>
          </a:p>
        </p:txBody>
      </p:sp>
      <p:grpSp>
        <p:nvGrpSpPr>
          <p:cNvPr id="6" name="Groupe 11"/>
          <p:cNvGrpSpPr>
            <a:grpSpLocks noGrp="1"/>
          </p:cNvGrpSpPr>
          <p:nvPr/>
        </p:nvGrpSpPr>
        <p:grpSpPr bwMode="auto">
          <a:xfrm>
            <a:off x="1043608" y="332656"/>
            <a:ext cx="6624736" cy="1080418"/>
            <a:chOff x="693238" y="112427"/>
            <a:chExt cx="5319629" cy="1480705"/>
          </a:xfrm>
        </p:grpSpPr>
        <p:sp>
          <p:nvSpPr>
            <p:cNvPr id="7" name="Rectangle à coins arrondis 6"/>
            <p:cNvSpPr/>
            <p:nvPr/>
          </p:nvSpPr>
          <p:spPr bwMode="auto">
            <a:xfrm>
              <a:off x="1733552" y="408486"/>
              <a:ext cx="4279315" cy="738188"/>
            </a:xfrm>
            <a:prstGeom prst="roundRect">
              <a:avLst/>
            </a:prstGeom>
            <a:solidFill>
              <a:schemeClr val="accent6"/>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fr-FR" sz="2400" b="1" dirty="0" smtClean="0">
                  <a:solidFill>
                    <a:schemeClr val="bg1"/>
                  </a:solidFill>
                  <a:latin typeface="Arial Narrow" pitchFamily="34" charset="0"/>
                </a:rPr>
                <a:t>I.- Introduction</a:t>
              </a:r>
              <a:endParaRPr lang="fr-FR" sz="2400" b="1" dirty="0">
                <a:solidFill>
                  <a:schemeClr val="bg1"/>
                </a:solidFill>
                <a:latin typeface="Arial Narrow" pitchFamily="34" charset="0"/>
              </a:endParaRPr>
            </a:p>
          </p:txBody>
        </p:sp>
        <p:pic>
          <p:nvPicPr>
            <p:cNvPr id="8" name="Image 13"/>
            <p:cNvPicPr>
              <a:picLocks noChangeAspect="1"/>
            </p:cNvPicPr>
            <p:nvPr/>
          </p:nvPicPr>
          <p:blipFill>
            <a:blip r:embed="rId2" cstate="print"/>
            <a:srcRect/>
            <a:stretch>
              <a:fillRect/>
            </a:stretch>
          </p:blipFill>
          <p:spPr bwMode="auto">
            <a:xfrm>
              <a:off x="693238" y="112427"/>
              <a:ext cx="982492" cy="1480705"/>
            </a:xfrm>
            <a:prstGeom prst="rect">
              <a:avLst/>
            </a:prstGeom>
            <a:noFill/>
            <a:ln w="9525">
              <a:noFill/>
              <a:miter lim="800000"/>
              <a:headEnd/>
              <a:tailEnd/>
            </a:ln>
          </p:spPr>
        </p:pic>
      </p:grpSp>
      <p:sp>
        <p:nvSpPr>
          <p:cNvPr id="9" name="Espace réservé du numéro de diapositive 10"/>
          <p:cNvSpPr>
            <a:spLocks noGrp="1"/>
          </p:cNvSpPr>
          <p:nvPr>
            <p:ph type="sldNum" sz="quarter" idx="12"/>
          </p:nvPr>
        </p:nvSpPr>
        <p:spPr>
          <a:xfrm>
            <a:off x="8604448" y="6448251"/>
            <a:ext cx="504056" cy="365125"/>
          </a:xfrm>
        </p:spPr>
        <p:txBody>
          <a:bodyPr/>
          <a:lstStyle/>
          <a:p>
            <a:pPr>
              <a:defRPr/>
            </a:pPr>
            <a:fld id="{57A05EDD-168E-413D-A3EB-4B2B9E1A3D49}" type="slidenum">
              <a:rPr lang="fr-FR" sz="1050" smtClean="0">
                <a:latin typeface="Arial Narrow" pitchFamily="34" charset="0"/>
              </a:rPr>
              <a:pPr>
                <a:defRPr/>
              </a:pPr>
              <a:t>5</a:t>
            </a:fld>
            <a:r>
              <a:rPr lang="fr-FR" sz="1050" dirty="0" smtClean="0">
                <a:latin typeface="Arial Narrow" pitchFamily="34" charset="0"/>
              </a:rPr>
              <a:t>/21</a:t>
            </a:r>
            <a:endParaRPr lang="fr-FR" sz="1050" dirty="0">
              <a:latin typeface="Arial Narrow" pitchFamily="34" charset="0"/>
            </a:endParaRPr>
          </a:p>
        </p:txBody>
      </p:sp>
      <p:sp>
        <p:nvSpPr>
          <p:cNvPr id="10" name="Espace réservé de la date 3"/>
          <p:cNvSpPr>
            <a:spLocks noGrp="1"/>
          </p:cNvSpPr>
          <p:nvPr>
            <p:ph type="dt" sz="quarter" idx="10"/>
          </p:nvPr>
        </p:nvSpPr>
        <p:spPr>
          <a:xfrm>
            <a:off x="0" y="6525344"/>
            <a:ext cx="1115616" cy="260648"/>
          </a:xfrm>
        </p:spPr>
        <p:txBody>
          <a:bodyPr/>
          <a:lstStyle/>
          <a:p>
            <a:pPr>
              <a:defRPr/>
            </a:pPr>
            <a:r>
              <a:rPr lang="fr-FR" sz="1050" dirty="0" smtClean="0">
                <a:latin typeface="Arial Narrow" pitchFamily="34" charset="0"/>
              </a:rPr>
              <a:t>22/04/2016</a:t>
            </a:r>
            <a:endParaRPr lang="fr-FR" sz="1050"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Left)">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1560" y="2996952"/>
            <a:ext cx="7920880" cy="3170099"/>
          </a:xfrm>
          <a:prstGeom prst="rect">
            <a:avLst/>
          </a:prstGeom>
        </p:spPr>
        <p:txBody>
          <a:bodyPr wrap="square">
            <a:spAutoFit/>
          </a:bodyPr>
          <a:lstStyle/>
          <a:p>
            <a:pPr lvl="0" algn="just" fontAlgn="base">
              <a:spcBef>
                <a:spcPct val="0"/>
              </a:spcBef>
              <a:spcAft>
                <a:spcPct val="0"/>
              </a:spcAft>
              <a:tabLst>
                <a:tab pos="2586038" algn="ctr"/>
                <a:tab pos="3695700" algn="l"/>
              </a:tabLst>
            </a:pPr>
            <a:r>
              <a:rPr lang="fr-FR" sz="2000" dirty="0" smtClean="0">
                <a:latin typeface="Arial Narrow" pitchFamily="34" charset="0"/>
                <a:ea typeface="Calibri" pitchFamily="34" charset="0"/>
                <a:cs typeface="Arial" pitchFamily="34" charset="0"/>
              </a:rPr>
              <a:t>Le programme </a:t>
            </a:r>
            <a:r>
              <a:rPr lang="fr-FR" sz="2000" b="1" dirty="0" smtClean="0">
                <a:latin typeface="Arial Narrow" pitchFamily="34" charset="0"/>
                <a:ea typeface="Calibri" pitchFamily="34" charset="0"/>
                <a:cs typeface="Arial" pitchFamily="34" charset="0"/>
              </a:rPr>
              <a:t>d’anatomie/terminologie médicale</a:t>
            </a:r>
            <a:r>
              <a:rPr lang="fr-FR" sz="2000" dirty="0" smtClean="0">
                <a:latin typeface="Arial Narrow" pitchFamily="34" charset="0"/>
                <a:ea typeface="Calibri" pitchFamily="34" charset="0"/>
                <a:cs typeface="Arial" pitchFamily="34" charset="0"/>
              </a:rPr>
              <a:t> prévoit </a:t>
            </a:r>
            <a:r>
              <a:rPr lang="fr-FR" sz="2000" b="1" dirty="0" smtClean="0">
                <a:solidFill>
                  <a:srgbClr val="4F81BD"/>
                </a:solidFill>
                <a:latin typeface="Arial Narrow" pitchFamily="34" charset="0"/>
                <a:ea typeface="Calibri" pitchFamily="34" charset="0"/>
                <a:cs typeface="Arial" pitchFamily="34" charset="0"/>
              </a:rPr>
              <a:t>une vingtaine de séances, soit environ 20 spécialités</a:t>
            </a:r>
            <a:r>
              <a:rPr lang="fr-FR" sz="2000" dirty="0" smtClean="0">
                <a:latin typeface="Arial Narrow" pitchFamily="34" charset="0"/>
                <a:ea typeface="Calibri" pitchFamily="34" charset="0"/>
                <a:cs typeface="Arial" pitchFamily="34" charset="0"/>
              </a:rPr>
              <a:t> (ex : appareil cardio-vasculaire, appareil respiratoire, appareil locomoteur, appareil génital, système nerveux, etc.). </a:t>
            </a:r>
            <a:r>
              <a:rPr lang="fr-FR" sz="2000" b="1" i="1" dirty="0" smtClean="0">
                <a:latin typeface="Arial Narrow" pitchFamily="34" charset="0"/>
                <a:ea typeface="Calibri" pitchFamily="34" charset="0"/>
                <a:cs typeface="Arial" pitchFamily="34" charset="0"/>
              </a:rPr>
              <a:t>Cette liste non exhaustive représente les principales spécialités du secteur médical.</a:t>
            </a:r>
          </a:p>
          <a:p>
            <a:pPr lvl="0" algn="just" fontAlgn="base">
              <a:spcBef>
                <a:spcPct val="0"/>
              </a:spcBef>
              <a:spcAft>
                <a:spcPct val="0"/>
              </a:spcAft>
              <a:tabLst>
                <a:tab pos="2586038" algn="ctr"/>
                <a:tab pos="3695700" algn="l"/>
              </a:tabLst>
            </a:pPr>
            <a:endParaRPr lang="fr-FR" sz="2000" dirty="0" smtClean="0">
              <a:latin typeface="Arial Narrow" pitchFamily="34" charset="0"/>
              <a:cs typeface="Arial" pitchFamily="34" charset="0"/>
            </a:endParaRPr>
          </a:p>
          <a:p>
            <a:pPr lvl="0" algn="just" eaLnBrk="0" fontAlgn="base" hangingPunct="0">
              <a:spcBef>
                <a:spcPct val="0"/>
              </a:spcBef>
              <a:spcAft>
                <a:spcPct val="0"/>
              </a:spcAft>
              <a:tabLst>
                <a:tab pos="2586038" algn="ctr"/>
                <a:tab pos="3695700" algn="l"/>
              </a:tabLst>
            </a:pPr>
            <a:r>
              <a:rPr lang="fr-FR" sz="2000" dirty="0" smtClean="0">
                <a:latin typeface="Arial Narrow" pitchFamily="34" charset="0"/>
                <a:ea typeface="Calibri" pitchFamily="34" charset="0"/>
                <a:cs typeface="Arial" pitchFamily="34" charset="0"/>
              </a:rPr>
              <a:t>A chaque séance, donc chaque nouveau chapitre, vous découvrirez une </a:t>
            </a:r>
            <a:r>
              <a:rPr lang="fr-FR" sz="2000" b="1" dirty="0" smtClean="0">
                <a:solidFill>
                  <a:srgbClr val="4F81BD"/>
                </a:solidFill>
                <a:latin typeface="Arial Narrow" pitchFamily="34" charset="0"/>
                <a:ea typeface="Calibri" pitchFamily="34" charset="0"/>
                <a:cs typeface="Arial" pitchFamily="34" charset="0"/>
              </a:rPr>
              <a:t>partie anatomique du corps humain et son vocabulaire</a:t>
            </a:r>
            <a:r>
              <a:rPr lang="fr-FR" sz="2000" dirty="0" smtClean="0">
                <a:latin typeface="Arial Narrow" pitchFamily="34" charset="0"/>
                <a:ea typeface="Calibri" pitchFamily="34" charset="0"/>
                <a:cs typeface="Arial" pitchFamily="34" charset="0"/>
              </a:rPr>
              <a:t>, selon le programme ci-après. </a:t>
            </a:r>
          </a:p>
          <a:p>
            <a:pPr lvl="0" algn="just" eaLnBrk="0" fontAlgn="base" hangingPunct="0">
              <a:spcBef>
                <a:spcPct val="0"/>
              </a:spcBef>
              <a:spcAft>
                <a:spcPct val="0"/>
              </a:spcAft>
              <a:tabLst>
                <a:tab pos="2586038" algn="ctr"/>
                <a:tab pos="3695700" algn="l"/>
              </a:tabLst>
            </a:pPr>
            <a:endParaRPr lang="fr-FR" sz="2000" dirty="0" smtClean="0">
              <a:latin typeface="Arial Narrow" pitchFamily="34" charset="0"/>
              <a:cs typeface="Arial" pitchFamily="34" charset="0"/>
            </a:endParaRPr>
          </a:p>
          <a:p>
            <a:pPr lvl="0" algn="just" eaLnBrk="0" fontAlgn="base" hangingPunct="0">
              <a:spcBef>
                <a:spcPct val="0"/>
              </a:spcBef>
              <a:spcAft>
                <a:spcPct val="0"/>
              </a:spcAft>
              <a:tabLst>
                <a:tab pos="2586038" algn="ctr"/>
                <a:tab pos="3695700" algn="l"/>
              </a:tabLst>
            </a:pPr>
            <a:r>
              <a:rPr lang="fr-FR" sz="2000" dirty="0" smtClean="0">
                <a:latin typeface="Arial Narrow" pitchFamily="34" charset="0"/>
                <a:ea typeface="Calibri" pitchFamily="34" charset="0"/>
                <a:cs typeface="Arial" pitchFamily="34" charset="0"/>
              </a:rPr>
              <a:t>L’ordre proposé est une logique d’apprentissage mais peut être modifié en fonction des nécessités de stage…</a:t>
            </a:r>
            <a:endParaRPr lang="fr-FR" sz="2000" dirty="0" smtClean="0">
              <a:latin typeface="Arial Narrow" pitchFamily="34" charset="0"/>
              <a:cs typeface="Arial" pitchFamily="34" charset="0"/>
            </a:endParaRPr>
          </a:p>
        </p:txBody>
      </p:sp>
      <p:sp>
        <p:nvSpPr>
          <p:cNvPr id="24577" name="Rectangle 1"/>
          <p:cNvSpPr>
            <a:spLocks noChangeArrowheads="1"/>
          </p:cNvSpPr>
          <p:nvPr/>
        </p:nvSpPr>
        <p:spPr bwMode="auto">
          <a:xfrm>
            <a:off x="611560" y="1293728"/>
            <a:ext cx="792088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dirty="0" smtClean="0">
              <a:ln>
                <a:noFill/>
              </a:ln>
              <a:solidFill>
                <a:schemeClr val="tx1"/>
              </a:solidFill>
              <a:effectLst/>
              <a:latin typeface="Arial Narrow"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Les supports du programme Anatomie / Terminologie </a:t>
            </a:r>
            <a:r>
              <a:rPr kumimoji="0" lang="fr-FR" sz="2000" b="0"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vont apporter aux futures secrétaires médicales une connaissance assez étendue des </a:t>
            </a:r>
            <a:r>
              <a:rPr kumimoji="0" lang="fr-FR" sz="2000" b="1" i="0" u="sng" strike="noStrike" cap="none" normalizeH="0" baseline="0" dirty="0" smtClean="0">
                <a:ln>
                  <a:noFill/>
                </a:ln>
                <a:solidFill>
                  <a:schemeClr val="tx1"/>
                </a:solidFill>
                <a:effectLst/>
                <a:latin typeface="Arial Narrow" pitchFamily="34" charset="0"/>
                <a:ea typeface="Calibri" pitchFamily="34" charset="0"/>
                <a:cs typeface="Arial" pitchFamily="34" charset="0"/>
              </a:rPr>
              <a:t>principales spécialités de la médecine</a:t>
            </a:r>
            <a:r>
              <a:rPr lang="fr-FR" sz="2000" dirty="0" smtClean="0">
                <a:latin typeface="Arial Narrow" pitchFamily="34" charset="0"/>
                <a:ea typeface="Calibri" pitchFamily="34" charset="0"/>
                <a:cs typeface="Arial" pitchFamily="34" charset="0"/>
              </a:rPr>
              <a:t>.</a:t>
            </a:r>
            <a:r>
              <a:rPr kumimoji="0" lang="fr-FR" sz="2000" b="0"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 Ils ont été conçus pour un apprentissage en </a:t>
            </a:r>
            <a:r>
              <a:rPr kumimoji="0" lang="fr-FR" sz="2000" b="1"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autonomie</a:t>
            </a:r>
            <a:r>
              <a:rPr kumimoji="0" lang="fr-FR" sz="2000" b="0"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 chaque stagiaire pouvant ainsi aller à son rythme.</a:t>
            </a:r>
            <a:endParaRPr kumimoji="0" lang="fr-FR" sz="2000" b="0" i="0" u="none" strike="noStrike" cap="none" normalizeH="0" baseline="0" dirty="0" smtClean="0">
              <a:ln>
                <a:noFill/>
              </a:ln>
              <a:solidFill>
                <a:schemeClr val="tx1"/>
              </a:solidFill>
              <a:effectLst/>
              <a:latin typeface="Arial Narrow" pitchFamily="34" charset="0"/>
              <a:cs typeface="Arial" pitchFamily="34" charset="0"/>
            </a:endParaRPr>
          </a:p>
        </p:txBody>
      </p:sp>
      <p:grpSp>
        <p:nvGrpSpPr>
          <p:cNvPr id="7" name="Groupe 11"/>
          <p:cNvGrpSpPr>
            <a:grpSpLocks noGrp="1"/>
          </p:cNvGrpSpPr>
          <p:nvPr/>
        </p:nvGrpSpPr>
        <p:grpSpPr bwMode="auto">
          <a:xfrm>
            <a:off x="827584" y="332358"/>
            <a:ext cx="7200800" cy="1080418"/>
            <a:chOff x="693238" y="112427"/>
            <a:chExt cx="5782206" cy="1480705"/>
          </a:xfrm>
        </p:grpSpPr>
        <p:sp>
          <p:nvSpPr>
            <p:cNvPr id="8" name="Rectangle à coins arrondis 7"/>
            <p:cNvSpPr/>
            <p:nvPr/>
          </p:nvSpPr>
          <p:spPr bwMode="auto">
            <a:xfrm>
              <a:off x="1733552" y="408486"/>
              <a:ext cx="4741892" cy="738188"/>
            </a:xfrm>
            <a:prstGeom prst="roundRect">
              <a:avLst/>
            </a:prstGeom>
            <a:solidFill>
              <a:schemeClr val="accent6"/>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fr-FR" sz="2400" b="1" dirty="0" smtClean="0">
                  <a:solidFill>
                    <a:schemeClr val="bg1"/>
                  </a:solidFill>
                  <a:latin typeface="Arial Narrow" pitchFamily="34" charset="0"/>
                </a:rPr>
                <a:t>II.- Mode d’emploi de l’apprentissage</a:t>
              </a:r>
              <a:endParaRPr lang="fr-FR" sz="2400" b="1" dirty="0">
                <a:solidFill>
                  <a:schemeClr val="bg1"/>
                </a:solidFill>
                <a:latin typeface="Arial Narrow" pitchFamily="34" charset="0"/>
              </a:endParaRPr>
            </a:p>
          </p:txBody>
        </p:sp>
        <p:pic>
          <p:nvPicPr>
            <p:cNvPr id="9" name="Image 13"/>
            <p:cNvPicPr>
              <a:picLocks noChangeAspect="1"/>
            </p:cNvPicPr>
            <p:nvPr/>
          </p:nvPicPr>
          <p:blipFill>
            <a:blip r:embed="rId2" cstate="print"/>
            <a:srcRect/>
            <a:stretch>
              <a:fillRect/>
            </a:stretch>
          </p:blipFill>
          <p:spPr bwMode="auto">
            <a:xfrm>
              <a:off x="693238" y="112427"/>
              <a:ext cx="982492" cy="1480705"/>
            </a:xfrm>
            <a:prstGeom prst="rect">
              <a:avLst/>
            </a:prstGeom>
            <a:noFill/>
            <a:ln w="9525">
              <a:noFill/>
              <a:miter lim="800000"/>
              <a:headEnd/>
              <a:tailEnd/>
            </a:ln>
          </p:spPr>
        </p:pic>
      </p:grpSp>
      <p:sp>
        <p:nvSpPr>
          <p:cNvPr id="10" name="Espace réservé du numéro de diapositive 10"/>
          <p:cNvSpPr>
            <a:spLocks noGrp="1"/>
          </p:cNvSpPr>
          <p:nvPr>
            <p:ph type="sldNum" sz="quarter" idx="12"/>
          </p:nvPr>
        </p:nvSpPr>
        <p:spPr>
          <a:xfrm>
            <a:off x="8604448" y="6448251"/>
            <a:ext cx="504056" cy="365125"/>
          </a:xfrm>
        </p:spPr>
        <p:txBody>
          <a:bodyPr/>
          <a:lstStyle/>
          <a:p>
            <a:pPr>
              <a:defRPr/>
            </a:pPr>
            <a:fld id="{57A05EDD-168E-413D-A3EB-4B2B9E1A3D49}" type="slidenum">
              <a:rPr lang="fr-FR" sz="1050" smtClean="0">
                <a:latin typeface="Arial Narrow" pitchFamily="34" charset="0"/>
              </a:rPr>
              <a:pPr>
                <a:defRPr/>
              </a:pPr>
              <a:t>6</a:t>
            </a:fld>
            <a:r>
              <a:rPr lang="fr-FR" sz="1050" dirty="0" smtClean="0">
                <a:latin typeface="Arial Narrow" pitchFamily="34" charset="0"/>
              </a:rPr>
              <a:t>/21</a:t>
            </a:r>
            <a:endParaRPr lang="fr-FR" sz="1050" dirty="0">
              <a:latin typeface="Arial Narrow" pitchFamily="34" charset="0"/>
            </a:endParaRPr>
          </a:p>
        </p:txBody>
      </p:sp>
      <p:sp>
        <p:nvSpPr>
          <p:cNvPr id="11" name="Espace réservé de la date 3"/>
          <p:cNvSpPr>
            <a:spLocks noGrp="1"/>
          </p:cNvSpPr>
          <p:nvPr>
            <p:ph type="dt" sz="quarter" idx="10"/>
          </p:nvPr>
        </p:nvSpPr>
        <p:spPr>
          <a:xfrm>
            <a:off x="0" y="6525344"/>
            <a:ext cx="1115616" cy="260648"/>
          </a:xfrm>
        </p:spPr>
        <p:txBody>
          <a:bodyPr/>
          <a:lstStyle/>
          <a:p>
            <a:pPr>
              <a:defRPr/>
            </a:pPr>
            <a:r>
              <a:rPr lang="fr-FR" sz="1050" dirty="0" smtClean="0">
                <a:latin typeface="Arial Narrow" pitchFamily="34" charset="0"/>
              </a:rPr>
              <a:t>22/04/2016</a:t>
            </a:r>
            <a:endParaRPr lang="fr-FR" sz="1050"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4577"/>
                                        </p:tgtEl>
                                        <p:attrNameLst>
                                          <p:attrName>style.visibility</p:attrName>
                                        </p:attrNameLst>
                                      </p:cBhvr>
                                      <p:to>
                                        <p:strVal val="visible"/>
                                      </p:to>
                                    </p:set>
                                    <p:animEffect transition="in" filter="slide(fromLeft)">
                                      <p:cBhvr>
                                        <p:cTn id="12" dur="2000"/>
                                        <p:tgtEl>
                                          <p:spTgt spid="2457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lide(fromLeft)">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457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nvPr>
        </p:nvGraphicFramePr>
        <p:xfrm>
          <a:off x="611560" y="1340769"/>
          <a:ext cx="8101920" cy="4821712"/>
        </p:xfrm>
        <a:graphic>
          <a:graphicData uri="http://schemas.openxmlformats.org/drawingml/2006/table">
            <a:tbl>
              <a:tblPr firstRow="1" bandRow="1">
                <a:tableStyleId>{5C22544A-7EE6-4342-B048-85BDC9FD1C3A}</a:tableStyleId>
              </a:tblPr>
              <a:tblGrid>
                <a:gridCol w="936104"/>
                <a:gridCol w="7165816"/>
              </a:tblGrid>
              <a:tr h="543605">
                <a:tc>
                  <a:txBody>
                    <a:bodyPr/>
                    <a:lstStyle/>
                    <a:p>
                      <a:pPr>
                        <a:spcAft>
                          <a:spcPts val="0"/>
                        </a:spcAft>
                      </a:pPr>
                      <a:r>
                        <a:rPr lang="fr-FR" sz="1800" b="1" dirty="0">
                          <a:solidFill>
                            <a:schemeClr val="bg1"/>
                          </a:solidFill>
                          <a:latin typeface="Arial Narrow" pitchFamily="34" charset="0"/>
                          <a:ea typeface="Calibri"/>
                          <a:cs typeface="Arial" pitchFamily="34" charset="0"/>
                        </a:rPr>
                        <a:t>N° </a:t>
                      </a:r>
                      <a:r>
                        <a:rPr lang="fr-FR" sz="1800" b="1" dirty="0" err="1">
                          <a:solidFill>
                            <a:schemeClr val="bg1"/>
                          </a:solidFill>
                          <a:latin typeface="Arial Narrow" pitchFamily="34" charset="0"/>
                          <a:ea typeface="Calibri"/>
                          <a:cs typeface="Arial" pitchFamily="34" charset="0"/>
                        </a:rPr>
                        <a:t>Chap</a:t>
                      </a:r>
                      <a:endParaRPr lang="fr-FR" sz="1800" dirty="0">
                        <a:solidFill>
                          <a:schemeClr val="bg1"/>
                        </a:solidFill>
                        <a:latin typeface="Arial Narrow" pitchFamily="34" charset="0"/>
                        <a:ea typeface="Calibri"/>
                        <a:cs typeface="Arial" pitchFamily="34" charset="0"/>
                      </a:endParaRPr>
                    </a:p>
                  </a:txBody>
                  <a:tcPr marL="68580" marR="68580" marT="0" marB="0" anchor="ctr"/>
                </a:tc>
                <a:tc>
                  <a:txBody>
                    <a:bodyPr/>
                    <a:lstStyle/>
                    <a:p>
                      <a:pPr marL="0" marR="0" indent="0" algn="ctr" defTabSz="952500" rtl="0" eaLnBrk="1" fontAlgn="auto" latinLnBrk="0" hangingPunct="1">
                        <a:lnSpc>
                          <a:spcPct val="100000"/>
                        </a:lnSpc>
                        <a:spcBef>
                          <a:spcPts val="0"/>
                        </a:spcBef>
                        <a:spcAft>
                          <a:spcPts val="0"/>
                        </a:spcAft>
                        <a:buClrTx/>
                        <a:buSzTx/>
                        <a:buFontTx/>
                        <a:buNone/>
                        <a:tabLst/>
                        <a:defRPr/>
                      </a:pPr>
                      <a:r>
                        <a:rPr lang="fr-FR" sz="1800" b="1" dirty="0" smtClean="0">
                          <a:solidFill>
                            <a:schemeClr val="bg1"/>
                          </a:solidFill>
                          <a:latin typeface="Arial Narrow" pitchFamily="34" charset="0"/>
                          <a:ea typeface="Calibri"/>
                          <a:cs typeface="Arial"/>
                        </a:rPr>
                        <a:t>SPÉCIALITÉS MEDICALES</a:t>
                      </a:r>
                      <a:endParaRPr lang="fr-FR" sz="1800" dirty="0" smtClean="0">
                        <a:solidFill>
                          <a:schemeClr val="bg1"/>
                        </a:solidFill>
                        <a:latin typeface="Arial Narrow" pitchFamily="34" charset="0"/>
                        <a:ea typeface="Calibri"/>
                        <a:cs typeface="Times New Roman"/>
                      </a:endParaRPr>
                    </a:p>
                  </a:txBody>
                  <a:tcPr marL="68580" marR="68580" marT="0" marB="0" anchor="ctr"/>
                </a:tc>
              </a:tr>
              <a:tr h="459471">
                <a:tc>
                  <a:txBody>
                    <a:bodyPr/>
                    <a:lstStyle/>
                    <a:p>
                      <a:pPr>
                        <a:spcAft>
                          <a:spcPts val="0"/>
                        </a:spcAft>
                      </a:pPr>
                      <a:r>
                        <a:rPr lang="fr-FR" sz="1800" b="1" dirty="0" smtClean="0">
                          <a:solidFill>
                            <a:srgbClr val="000000"/>
                          </a:solidFill>
                          <a:latin typeface="Arial Narrow" pitchFamily="34" charset="0"/>
                          <a:ea typeface="Calibri"/>
                          <a:cs typeface="Arial" pitchFamily="34" charset="0"/>
                        </a:rPr>
                        <a:t>00</a:t>
                      </a:r>
                      <a:endParaRPr lang="fr-FR" sz="1800" dirty="0">
                        <a:latin typeface="Arial Narrow" pitchFamily="34" charset="0"/>
                        <a:ea typeface="Calibri"/>
                        <a:cs typeface="Arial" pitchFamily="34" charset="0"/>
                      </a:endParaRPr>
                    </a:p>
                  </a:txBody>
                  <a:tcPr marL="68580" marR="68580" marT="0" marB="0" anchor="ctr"/>
                </a:tc>
                <a:tc>
                  <a:txBody>
                    <a:bodyPr/>
                    <a:lstStyle/>
                    <a:p>
                      <a:pPr>
                        <a:spcAft>
                          <a:spcPts val="0"/>
                        </a:spcAft>
                      </a:pPr>
                      <a:r>
                        <a:rPr lang="fr-FR" sz="1800" b="1" i="1" dirty="0">
                          <a:latin typeface="Arial Narrow" pitchFamily="34" charset="0"/>
                          <a:ea typeface="Calibri"/>
                          <a:cs typeface="Arial" pitchFamily="34" charset="0"/>
                        </a:rPr>
                        <a:t>INTRODUCTION </a:t>
                      </a:r>
                      <a:r>
                        <a:rPr lang="fr-FR" sz="1800" b="1" i="1" dirty="0" smtClean="0">
                          <a:latin typeface="Arial Narrow" pitchFamily="34" charset="0"/>
                          <a:ea typeface="Calibri"/>
                          <a:cs typeface="Arial" pitchFamily="34" charset="0"/>
                        </a:rPr>
                        <a:t>ET PROGRAMME : </a:t>
                      </a:r>
                    </a:p>
                    <a:p>
                      <a:pPr marL="266700" indent="0">
                        <a:spcAft>
                          <a:spcPts val="0"/>
                        </a:spcAft>
                      </a:pPr>
                      <a:r>
                        <a:rPr lang="fr-FR" sz="1800" b="1" i="1" dirty="0" smtClean="0">
                          <a:solidFill>
                            <a:schemeClr val="accent6">
                              <a:lumMod val="75000"/>
                            </a:schemeClr>
                          </a:solidFill>
                          <a:latin typeface="Arial Narrow" pitchFamily="34" charset="0"/>
                          <a:ea typeface="Calibri"/>
                          <a:cs typeface="Arial" pitchFamily="34" charset="0"/>
                        </a:rPr>
                        <a:t>Apprentissage </a:t>
                      </a:r>
                      <a:r>
                        <a:rPr lang="fr-FR" sz="1800" b="1" i="1" dirty="0">
                          <a:solidFill>
                            <a:schemeClr val="accent6">
                              <a:lumMod val="75000"/>
                            </a:schemeClr>
                          </a:solidFill>
                          <a:latin typeface="Arial Narrow" pitchFamily="34" charset="0"/>
                          <a:ea typeface="Calibri"/>
                          <a:cs typeface="Arial" pitchFamily="34" charset="0"/>
                        </a:rPr>
                        <a:t>de l’anatomie et de la terminologie médicale </a:t>
                      </a:r>
                      <a:endParaRPr lang="fr-FR" sz="1800" dirty="0">
                        <a:solidFill>
                          <a:schemeClr val="accent6">
                            <a:lumMod val="75000"/>
                          </a:schemeClr>
                        </a:solidFill>
                        <a:latin typeface="Arial Narrow" pitchFamily="34" charset="0"/>
                        <a:ea typeface="Calibri"/>
                        <a:cs typeface="Arial" pitchFamily="34" charset="0"/>
                      </a:endParaRPr>
                    </a:p>
                  </a:txBody>
                  <a:tcPr marL="68580" marR="68580" marT="0" marB="0" anchor="ctr"/>
                </a:tc>
              </a:tr>
              <a:tr h="347914">
                <a:tc>
                  <a:txBody>
                    <a:bodyPr/>
                    <a:lstStyle/>
                    <a:p>
                      <a:pPr>
                        <a:spcAft>
                          <a:spcPts val="0"/>
                        </a:spcAft>
                      </a:pPr>
                      <a:r>
                        <a:rPr lang="fr-FR" sz="1800" b="1" dirty="0" smtClean="0">
                          <a:solidFill>
                            <a:srgbClr val="000000"/>
                          </a:solidFill>
                          <a:latin typeface="Arial Narrow" pitchFamily="34" charset="0"/>
                          <a:ea typeface="Calibri"/>
                          <a:cs typeface="Arial" pitchFamily="34" charset="0"/>
                        </a:rPr>
                        <a:t>01</a:t>
                      </a:r>
                      <a:endParaRPr lang="fr-FR" sz="1800" dirty="0">
                        <a:latin typeface="Arial Narrow" pitchFamily="34" charset="0"/>
                        <a:ea typeface="Calibri"/>
                        <a:cs typeface="Arial" pitchFamily="34" charset="0"/>
                      </a:endParaRPr>
                    </a:p>
                  </a:txBody>
                  <a:tcPr marL="68580" marR="68580" marT="0" marB="0" anchor="ctr"/>
                </a:tc>
                <a:tc>
                  <a:txBody>
                    <a:bodyPr/>
                    <a:lstStyle/>
                    <a:p>
                      <a:pPr>
                        <a:spcAft>
                          <a:spcPts val="0"/>
                        </a:spcAft>
                      </a:pPr>
                      <a:r>
                        <a:rPr lang="fr-FR" sz="1800" b="1" i="1" dirty="0">
                          <a:latin typeface="Arial Narrow" pitchFamily="34" charset="0"/>
                          <a:ea typeface="Calibri"/>
                          <a:cs typeface="Arial" pitchFamily="34" charset="0"/>
                        </a:rPr>
                        <a:t>CORPS HUMAIN et SPECIALITES MEDICALES </a:t>
                      </a:r>
                      <a:r>
                        <a:rPr lang="fr-FR" sz="1800" b="1" i="1" dirty="0" smtClean="0">
                          <a:solidFill>
                            <a:schemeClr val="accent6">
                              <a:lumMod val="75000"/>
                            </a:schemeClr>
                          </a:solidFill>
                          <a:latin typeface="Arial Narrow" pitchFamily="34" charset="0"/>
                          <a:ea typeface="Calibri"/>
                          <a:cs typeface="Arial" pitchFamily="34" charset="0"/>
                        </a:rPr>
                        <a:t>- planches </a:t>
                      </a:r>
                      <a:r>
                        <a:rPr lang="fr-FR" sz="1800" b="1" i="1" dirty="0">
                          <a:solidFill>
                            <a:schemeClr val="accent6">
                              <a:lumMod val="75000"/>
                            </a:schemeClr>
                          </a:solidFill>
                          <a:latin typeface="Arial Narrow" pitchFamily="34" charset="0"/>
                          <a:ea typeface="Calibri"/>
                          <a:cs typeface="Arial" pitchFamily="34" charset="0"/>
                        </a:rPr>
                        <a:t>anatomiques</a:t>
                      </a:r>
                      <a:endParaRPr lang="fr-FR" sz="1800" dirty="0">
                        <a:solidFill>
                          <a:schemeClr val="accent6">
                            <a:lumMod val="75000"/>
                          </a:schemeClr>
                        </a:solidFill>
                        <a:latin typeface="Arial Narrow" pitchFamily="34" charset="0"/>
                        <a:ea typeface="Calibri"/>
                        <a:cs typeface="Arial" pitchFamily="34" charset="0"/>
                      </a:endParaRPr>
                    </a:p>
                  </a:txBody>
                  <a:tcPr marL="68580" marR="68580" marT="0" marB="0" anchor="ctr"/>
                </a:tc>
              </a:tr>
              <a:tr h="347914">
                <a:tc>
                  <a:txBody>
                    <a:bodyPr/>
                    <a:lstStyle/>
                    <a:p>
                      <a:pPr>
                        <a:spcAft>
                          <a:spcPts val="0"/>
                        </a:spcAft>
                      </a:pPr>
                      <a:r>
                        <a:rPr lang="fr-FR" sz="1800" b="1" dirty="0" smtClean="0">
                          <a:solidFill>
                            <a:srgbClr val="000000"/>
                          </a:solidFill>
                          <a:latin typeface="Arial Narrow" pitchFamily="34" charset="0"/>
                          <a:ea typeface="Calibri"/>
                          <a:cs typeface="Arial" pitchFamily="34" charset="0"/>
                        </a:rPr>
                        <a:t>02</a:t>
                      </a:r>
                      <a:endParaRPr lang="fr-FR" sz="1800" dirty="0">
                        <a:latin typeface="Arial Narrow" pitchFamily="34" charset="0"/>
                        <a:ea typeface="Calibri"/>
                        <a:cs typeface="Arial" pitchFamily="34" charset="0"/>
                      </a:endParaRPr>
                    </a:p>
                  </a:txBody>
                  <a:tcPr marL="68580" marR="68580" marT="0" marB="0" anchor="ctr"/>
                </a:tc>
                <a:tc>
                  <a:txBody>
                    <a:bodyPr/>
                    <a:lstStyle/>
                    <a:p>
                      <a:pPr>
                        <a:spcAft>
                          <a:spcPts val="0"/>
                        </a:spcAft>
                      </a:pPr>
                      <a:r>
                        <a:rPr lang="fr-FR" sz="1800" b="1" i="1" dirty="0" smtClean="0">
                          <a:latin typeface="Arial Narrow" pitchFamily="34" charset="0"/>
                          <a:ea typeface="Calibri"/>
                          <a:cs typeface="Arial" pitchFamily="34" charset="0"/>
                        </a:rPr>
                        <a:t>L’ETYMOLOGIE </a:t>
                      </a:r>
                      <a:r>
                        <a:rPr lang="fr-FR" sz="1800" b="1" i="1" dirty="0">
                          <a:latin typeface="Arial Narrow" pitchFamily="34" charset="0"/>
                          <a:ea typeface="Calibri"/>
                          <a:cs typeface="Arial" pitchFamily="34" charset="0"/>
                        </a:rPr>
                        <a:t>MEDICALE</a:t>
                      </a:r>
                      <a:endParaRPr lang="fr-FR" sz="1800" dirty="0">
                        <a:latin typeface="Arial Narrow" pitchFamily="34" charset="0"/>
                        <a:ea typeface="Calibri"/>
                        <a:cs typeface="Arial" pitchFamily="34" charset="0"/>
                      </a:endParaRPr>
                    </a:p>
                    <a:p>
                      <a:pPr marL="228600">
                        <a:spcAft>
                          <a:spcPts val="0"/>
                        </a:spcAft>
                      </a:pPr>
                      <a:r>
                        <a:rPr lang="fr-FR" sz="1800" b="1" i="1" dirty="0">
                          <a:solidFill>
                            <a:schemeClr val="accent6">
                              <a:lumMod val="75000"/>
                            </a:schemeClr>
                          </a:solidFill>
                          <a:latin typeface="Arial Narrow" pitchFamily="34" charset="0"/>
                          <a:ea typeface="Calibri"/>
                          <a:cs typeface="Arial" pitchFamily="34" charset="0"/>
                        </a:rPr>
                        <a:t>Séquence 1 : Les unités de sens</a:t>
                      </a:r>
                      <a:endParaRPr lang="fr-FR" sz="1800" b="1" dirty="0">
                        <a:solidFill>
                          <a:schemeClr val="accent6">
                            <a:lumMod val="75000"/>
                          </a:schemeClr>
                        </a:solidFill>
                        <a:latin typeface="Arial Narrow" pitchFamily="34" charset="0"/>
                        <a:ea typeface="Calibri"/>
                        <a:cs typeface="Arial" pitchFamily="34" charset="0"/>
                      </a:endParaRPr>
                    </a:p>
                    <a:p>
                      <a:pPr marL="228600">
                        <a:spcAft>
                          <a:spcPts val="0"/>
                        </a:spcAft>
                      </a:pPr>
                      <a:r>
                        <a:rPr lang="fr-FR" sz="1800" b="1" i="1" dirty="0">
                          <a:solidFill>
                            <a:schemeClr val="accent6">
                              <a:lumMod val="75000"/>
                            </a:schemeClr>
                          </a:solidFill>
                          <a:latin typeface="Arial Narrow" pitchFamily="34" charset="0"/>
                          <a:ea typeface="Calibri"/>
                          <a:cs typeface="Arial" pitchFamily="34" charset="0"/>
                        </a:rPr>
                        <a:t>Séquence 2 : La construction du mot médical</a:t>
                      </a:r>
                      <a:endParaRPr lang="fr-FR" sz="1800" b="1" dirty="0">
                        <a:solidFill>
                          <a:schemeClr val="accent6">
                            <a:lumMod val="75000"/>
                          </a:schemeClr>
                        </a:solidFill>
                        <a:latin typeface="Arial Narrow" pitchFamily="34" charset="0"/>
                        <a:ea typeface="Calibri"/>
                        <a:cs typeface="Arial" pitchFamily="34" charset="0"/>
                      </a:endParaRPr>
                    </a:p>
                  </a:txBody>
                  <a:tcPr marL="68580" marR="68580" marT="0" marB="0" anchor="ctr"/>
                </a:tc>
              </a:tr>
              <a:tr h="340643">
                <a:tc>
                  <a:txBody>
                    <a:bodyPr/>
                    <a:lstStyle/>
                    <a:p>
                      <a:pPr>
                        <a:spcAft>
                          <a:spcPts val="0"/>
                        </a:spcAft>
                      </a:pPr>
                      <a:r>
                        <a:rPr lang="fr-FR" sz="1800" b="1" dirty="0" smtClean="0">
                          <a:solidFill>
                            <a:srgbClr val="000000"/>
                          </a:solidFill>
                          <a:latin typeface="Arial Narrow" pitchFamily="34" charset="0"/>
                          <a:ea typeface="Calibri"/>
                          <a:cs typeface="Arial" pitchFamily="34" charset="0"/>
                        </a:rPr>
                        <a:t>03</a:t>
                      </a:r>
                      <a:endParaRPr lang="fr-FR" sz="1800" dirty="0">
                        <a:latin typeface="Arial Narrow" pitchFamily="34" charset="0"/>
                        <a:ea typeface="Calibri"/>
                        <a:cs typeface="Arial" pitchFamily="34" charset="0"/>
                      </a:endParaRPr>
                    </a:p>
                  </a:txBody>
                  <a:tcPr marL="68580" marR="68580" marT="0" marB="0" anchor="ctr"/>
                </a:tc>
                <a:tc>
                  <a:txBody>
                    <a:bodyPr/>
                    <a:lstStyle/>
                    <a:p>
                      <a:pPr>
                        <a:spcAft>
                          <a:spcPts val="0"/>
                        </a:spcAft>
                      </a:pPr>
                      <a:r>
                        <a:rPr lang="fr-FR" sz="1800" b="1" i="1" dirty="0">
                          <a:latin typeface="Arial Narrow" pitchFamily="34" charset="0"/>
                          <a:ea typeface="Calibri"/>
                          <a:cs typeface="Arial" pitchFamily="34" charset="0"/>
                        </a:rPr>
                        <a:t>EXAMEN CLINIQUE </a:t>
                      </a:r>
                      <a:r>
                        <a:rPr lang="fr-FR" sz="1800" b="1" i="1" dirty="0" smtClean="0">
                          <a:solidFill>
                            <a:schemeClr val="accent6">
                              <a:lumMod val="75000"/>
                            </a:schemeClr>
                          </a:solidFill>
                          <a:latin typeface="Arial Narrow" pitchFamily="34" charset="0"/>
                          <a:ea typeface="Calibri"/>
                          <a:cs typeface="Arial" pitchFamily="34" charset="0"/>
                        </a:rPr>
                        <a:t>- la </a:t>
                      </a:r>
                      <a:r>
                        <a:rPr lang="fr-FR" sz="1800" b="1" i="1" dirty="0">
                          <a:solidFill>
                            <a:schemeClr val="accent6">
                              <a:lumMod val="75000"/>
                            </a:schemeClr>
                          </a:solidFill>
                          <a:latin typeface="Arial Narrow" pitchFamily="34" charset="0"/>
                          <a:ea typeface="Calibri"/>
                          <a:cs typeface="Arial" pitchFamily="34" charset="0"/>
                        </a:rPr>
                        <a:t>consultation </a:t>
                      </a:r>
                      <a:r>
                        <a:rPr lang="fr-FR" sz="1800" b="1" i="1" dirty="0" smtClean="0">
                          <a:solidFill>
                            <a:schemeClr val="accent6">
                              <a:lumMod val="75000"/>
                            </a:schemeClr>
                          </a:solidFill>
                          <a:latin typeface="Arial Narrow" pitchFamily="34" charset="0"/>
                          <a:ea typeface="Calibri"/>
                          <a:cs typeface="Arial" pitchFamily="34" charset="0"/>
                        </a:rPr>
                        <a:t>médicale </a:t>
                      </a:r>
                      <a:endParaRPr lang="fr-FR" sz="1800" b="1" dirty="0">
                        <a:solidFill>
                          <a:schemeClr val="accent6">
                            <a:lumMod val="75000"/>
                          </a:schemeClr>
                        </a:solidFill>
                        <a:latin typeface="Arial Narrow" pitchFamily="34" charset="0"/>
                        <a:ea typeface="Calibri"/>
                        <a:cs typeface="Arial" pitchFamily="34" charset="0"/>
                      </a:endParaRPr>
                    </a:p>
                  </a:txBody>
                  <a:tcPr marL="68580" marR="68580" marT="0" marB="0" anchor="ctr"/>
                </a:tc>
              </a:tr>
              <a:tr h="355773">
                <a:tc>
                  <a:txBody>
                    <a:bodyPr/>
                    <a:lstStyle/>
                    <a:p>
                      <a:pPr>
                        <a:spcAft>
                          <a:spcPts val="0"/>
                        </a:spcAft>
                      </a:pPr>
                      <a:r>
                        <a:rPr lang="fr-FR" sz="1800" b="1" dirty="0" smtClean="0">
                          <a:solidFill>
                            <a:srgbClr val="000000"/>
                          </a:solidFill>
                          <a:latin typeface="Arial Narrow" pitchFamily="34" charset="0"/>
                          <a:ea typeface="Calibri"/>
                          <a:cs typeface="Arial" pitchFamily="34" charset="0"/>
                        </a:rPr>
                        <a:t>04</a:t>
                      </a:r>
                      <a:endParaRPr lang="fr-FR" sz="1800" dirty="0">
                        <a:latin typeface="Arial Narrow" pitchFamily="34" charset="0"/>
                        <a:ea typeface="Calibri"/>
                        <a:cs typeface="Arial" pitchFamily="34" charset="0"/>
                      </a:endParaRPr>
                    </a:p>
                  </a:txBody>
                  <a:tcPr marL="68580" marR="68580" marT="0" marB="0" anchor="ctr"/>
                </a:tc>
                <a:tc>
                  <a:txBody>
                    <a:bodyPr/>
                    <a:lstStyle/>
                    <a:p>
                      <a:pPr>
                        <a:spcAft>
                          <a:spcPts val="0"/>
                        </a:spcAft>
                      </a:pPr>
                      <a:r>
                        <a:rPr lang="fr-FR" sz="1800" b="1" i="1" dirty="0">
                          <a:latin typeface="Arial Narrow" pitchFamily="34" charset="0"/>
                          <a:ea typeface="Calibri"/>
                          <a:cs typeface="Arial" pitchFamily="34" charset="0"/>
                        </a:rPr>
                        <a:t>EXAMENS PARACLINIQUES </a:t>
                      </a:r>
                      <a:r>
                        <a:rPr lang="fr-FR" sz="1800" b="1" i="1" dirty="0" smtClean="0">
                          <a:solidFill>
                            <a:schemeClr val="accent6">
                              <a:lumMod val="75000"/>
                            </a:schemeClr>
                          </a:solidFill>
                          <a:latin typeface="Arial Narrow" pitchFamily="34" charset="0"/>
                          <a:ea typeface="Calibri"/>
                          <a:cs typeface="Arial" pitchFamily="34" charset="0"/>
                        </a:rPr>
                        <a:t>-</a:t>
                      </a:r>
                      <a:r>
                        <a:rPr lang="fr-FR" sz="1800" b="1" i="1" baseline="0" dirty="0" smtClean="0">
                          <a:solidFill>
                            <a:schemeClr val="accent6">
                              <a:lumMod val="75000"/>
                            </a:schemeClr>
                          </a:solidFill>
                          <a:latin typeface="Arial Narrow" pitchFamily="34" charset="0"/>
                          <a:ea typeface="Calibri"/>
                          <a:cs typeface="Arial" pitchFamily="34" charset="0"/>
                        </a:rPr>
                        <a:t> </a:t>
                      </a:r>
                      <a:r>
                        <a:rPr lang="fr-FR" sz="1800" b="1" i="1" dirty="0" smtClean="0">
                          <a:solidFill>
                            <a:schemeClr val="accent6">
                              <a:lumMod val="75000"/>
                            </a:schemeClr>
                          </a:solidFill>
                          <a:latin typeface="Arial Narrow" pitchFamily="34" charset="0"/>
                          <a:ea typeface="Calibri"/>
                          <a:cs typeface="Arial" pitchFamily="34" charset="0"/>
                        </a:rPr>
                        <a:t>les </a:t>
                      </a:r>
                      <a:r>
                        <a:rPr lang="fr-FR" sz="1800" b="1" i="1" dirty="0">
                          <a:solidFill>
                            <a:schemeClr val="accent6">
                              <a:lumMod val="75000"/>
                            </a:schemeClr>
                          </a:solidFill>
                          <a:latin typeface="Arial Narrow" pitchFamily="34" charset="0"/>
                          <a:ea typeface="Calibri"/>
                          <a:cs typeface="Arial" pitchFamily="34" charset="0"/>
                        </a:rPr>
                        <a:t>examens </a:t>
                      </a:r>
                      <a:r>
                        <a:rPr lang="fr-FR" sz="1800" b="1" i="1" dirty="0" smtClean="0">
                          <a:solidFill>
                            <a:schemeClr val="accent6">
                              <a:lumMod val="75000"/>
                            </a:schemeClr>
                          </a:solidFill>
                          <a:latin typeface="Arial Narrow" pitchFamily="34" charset="0"/>
                          <a:ea typeface="Calibri"/>
                          <a:cs typeface="Arial" pitchFamily="34" charset="0"/>
                        </a:rPr>
                        <a:t>complémentaires</a:t>
                      </a:r>
                      <a:endParaRPr lang="fr-FR" sz="1800" b="1" dirty="0">
                        <a:solidFill>
                          <a:schemeClr val="accent6">
                            <a:lumMod val="75000"/>
                          </a:schemeClr>
                        </a:solidFill>
                        <a:latin typeface="Arial Narrow" pitchFamily="34" charset="0"/>
                        <a:ea typeface="Calibri"/>
                        <a:cs typeface="Arial" pitchFamily="34" charset="0"/>
                      </a:endParaRPr>
                    </a:p>
                  </a:txBody>
                  <a:tcPr marL="68580" marR="68580" marT="0" marB="0" anchor="ctr"/>
                </a:tc>
              </a:tr>
              <a:tr h="317931">
                <a:tc>
                  <a:txBody>
                    <a:bodyPr/>
                    <a:lstStyle/>
                    <a:p>
                      <a:pPr>
                        <a:spcAft>
                          <a:spcPts val="0"/>
                        </a:spcAft>
                      </a:pPr>
                      <a:r>
                        <a:rPr lang="fr-FR" sz="1800" b="1" dirty="0" smtClean="0">
                          <a:solidFill>
                            <a:srgbClr val="000000"/>
                          </a:solidFill>
                          <a:latin typeface="Arial Narrow" pitchFamily="34" charset="0"/>
                          <a:ea typeface="Calibri"/>
                          <a:cs typeface="Arial" pitchFamily="34" charset="0"/>
                        </a:rPr>
                        <a:t>05</a:t>
                      </a:r>
                      <a:endParaRPr lang="fr-FR" sz="1800" dirty="0">
                        <a:latin typeface="Arial Narrow" pitchFamily="34" charset="0"/>
                        <a:ea typeface="Calibri"/>
                        <a:cs typeface="Arial" pitchFamily="34" charset="0"/>
                      </a:endParaRPr>
                    </a:p>
                  </a:txBody>
                  <a:tcPr marL="68580" marR="68580" marT="0" marB="0" anchor="ctr"/>
                </a:tc>
                <a:tc>
                  <a:txBody>
                    <a:bodyPr/>
                    <a:lstStyle/>
                    <a:p>
                      <a:pPr>
                        <a:spcAft>
                          <a:spcPts val="0"/>
                        </a:spcAft>
                      </a:pPr>
                      <a:r>
                        <a:rPr lang="fr-FR" sz="1800" b="1" i="1" dirty="0">
                          <a:latin typeface="Arial Narrow" pitchFamily="34" charset="0"/>
                          <a:ea typeface="Calibri"/>
                          <a:cs typeface="Arial" pitchFamily="34" charset="0"/>
                        </a:rPr>
                        <a:t>TRAITEMENTS </a:t>
                      </a:r>
                      <a:r>
                        <a:rPr lang="fr-FR" sz="1800" b="1" i="1" dirty="0" smtClean="0">
                          <a:solidFill>
                            <a:schemeClr val="accent6">
                              <a:lumMod val="75000"/>
                            </a:schemeClr>
                          </a:solidFill>
                          <a:latin typeface="Arial Narrow" pitchFamily="34" charset="0"/>
                          <a:ea typeface="Calibri"/>
                          <a:cs typeface="Arial" pitchFamily="34" charset="0"/>
                        </a:rPr>
                        <a:t>-</a:t>
                      </a:r>
                      <a:r>
                        <a:rPr lang="fr-FR" sz="1800" b="1" i="1" baseline="0" dirty="0" smtClean="0">
                          <a:solidFill>
                            <a:schemeClr val="accent6">
                              <a:lumMod val="75000"/>
                            </a:schemeClr>
                          </a:solidFill>
                          <a:latin typeface="Arial Narrow" pitchFamily="34" charset="0"/>
                          <a:ea typeface="Calibri"/>
                          <a:cs typeface="Arial" pitchFamily="34" charset="0"/>
                        </a:rPr>
                        <a:t> </a:t>
                      </a:r>
                      <a:r>
                        <a:rPr lang="fr-FR" sz="1800" b="1" i="1" dirty="0" smtClean="0">
                          <a:solidFill>
                            <a:schemeClr val="accent6">
                              <a:lumMod val="75000"/>
                            </a:schemeClr>
                          </a:solidFill>
                          <a:latin typeface="Arial Narrow" pitchFamily="34" charset="0"/>
                          <a:ea typeface="Calibri"/>
                          <a:cs typeface="Arial" pitchFamily="34" charset="0"/>
                        </a:rPr>
                        <a:t>médicaments</a:t>
                      </a:r>
                      <a:r>
                        <a:rPr lang="fr-FR" sz="1800" b="1" i="1" dirty="0">
                          <a:solidFill>
                            <a:schemeClr val="accent6">
                              <a:lumMod val="75000"/>
                            </a:schemeClr>
                          </a:solidFill>
                          <a:latin typeface="Arial Narrow" pitchFamily="34" charset="0"/>
                          <a:ea typeface="Calibri"/>
                          <a:cs typeface="Arial" pitchFamily="34" charset="0"/>
                        </a:rPr>
                        <a:t>, chirurgicaux, Vidal</a:t>
                      </a:r>
                      <a:r>
                        <a:rPr lang="fr-FR" sz="1800" b="1" i="1" dirty="0" smtClean="0">
                          <a:solidFill>
                            <a:schemeClr val="accent6">
                              <a:lumMod val="75000"/>
                            </a:schemeClr>
                          </a:solidFill>
                          <a:latin typeface="Arial Narrow" pitchFamily="34" charset="0"/>
                          <a:ea typeface="Calibri"/>
                          <a:cs typeface="Arial" pitchFamily="34" charset="0"/>
                        </a:rPr>
                        <a:t>…</a:t>
                      </a:r>
                      <a:endParaRPr lang="fr-FR" sz="1800" b="1" dirty="0">
                        <a:solidFill>
                          <a:schemeClr val="accent6">
                            <a:lumMod val="75000"/>
                          </a:schemeClr>
                        </a:solidFill>
                        <a:latin typeface="Arial Narrow" pitchFamily="34" charset="0"/>
                        <a:ea typeface="Calibri"/>
                        <a:cs typeface="Arial" pitchFamily="34" charset="0"/>
                      </a:endParaRPr>
                    </a:p>
                  </a:txBody>
                  <a:tcPr marL="68580" marR="68580" marT="0" marB="0" anchor="ctr"/>
                </a:tc>
              </a:tr>
              <a:tr h="446611">
                <a:tc>
                  <a:txBody>
                    <a:bodyPr/>
                    <a:lstStyle/>
                    <a:p>
                      <a:pPr>
                        <a:spcAft>
                          <a:spcPts val="0"/>
                        </a:spcAft>
                      </a:pPr>
                      <a:r>
                        <a:rPr lang="fr-FR" sz="1800" b="1" dirty="0" smtClean="0">
                          <a:solidFill>
                            <a:srgbClr val="000000"/>
                          </a:solidFill>
                          <a:latin typeface="Arial Narrow" pitchFamily="34" charset="0"/>
                          <a:ea typeface="Calibri"/>
                          <a:cs typeface="Arial" pitchFamily="34" charset="0"/>
                        </a:rPr>
                        <a:t>06</a:t>
                      </a:r>
                      <a:endParaRPr lang="fr-FR" sz="1800" dirty="0">
                        <a:latin typeface="Arial Narrow" pitchFamily="34" charset="0"/>
                        <a:ea typeface="Calibri"/>
                        <a:cs typeface="Arial" pitchFamily="34" charset="0"/>
                      </a:endParaRPr>
                    </a:p>
                  </a:txBody>
                  <a:tcPr marL="68580" marR="68580" marT="0" marB="0" anchor="ctr"/>
                </a:tc>
                <a:tc>
                  <a:txBody>
                    <a:bodyPr/>
                    <a:lstStyle/>
                    <a:p>
                      <a:pPr>
                        <a:spcAft>
                          <a:spcPts val="0"/>
                        </a:spcAft>
                      </a:pPr>
                      <a:r>
                        <a:rPr lang="fr-FR" sz="1800" b="1" i="1" dirty="0">
                          <a:latin typeface="Arial Narrow" pitchFamily="34" charset="0"/>
                          <a:ea typeface="Calibri"/>
                          <a:cs typeface="Arial" pitchFamily="34" charset="0"/>
                        </a:rPr>
                        <a:t>APPAREIL CARDIO-VASCULAIRE </a:t>
                      </a:r>
                      <a:r>
                        <a:rPr lang="fr-FR" sz="1800" b="1" i="1" dirty="0" smtClean="0">
                          <a:solidFill>
                            <a:schemeClr val="accent6"/>
                          </a:solidFill>
                          <a:latin typeface="Arial Narrow" pitchFamily="34" charset="0"/>
                          <a:ea typeface="Calibri"/>
                          <a:cs typeface="Arial" pitchFamily="34" charset="0"/>
                        </a:rPr>
                        <a:t>–</a:t>
                      </a:r>
                      <a:r>
                        <a:rPr lang="fr-FR" sz="1800" b="1" i="1" dirty="0" smtClean="0">
                          <a:latin typeface="Arial Narrow" pitchFamily="34" charset="0"/>
                          <a:ea typeface="Calibri"/>
                          <a:cs typeface="Arial" pitchFamily="34" charset="0"/>
                        </a:rPr>
                        <a:t> </a:t>
                      </a:r>
                      <a:r>
                        <a:rPr lang="fr-FR" sz="1800" b="1" i="1" dirty="0">
                          <a:solidFill>
                            <a:schemeClr val="accent6">
                              <a:lumMod val="75000"/>
                            </a:schemeClr>
                          </a:solidFill>
                          <a:latin typeface="Arial Narrow" pitchFamily="34" charset="0"/>
                          <a:ea typeface="Calibri"/>
                          <a:cs typeface="Arial" pitchFamily="34" charset="0"/>
                        </a:rPr>
                        <a:t>Cardiologie</a:t>
                      </a:r>
                      <a:endParaRPr lang="fr-FR" sz="1800" dirty="0">
                        <a:solidFill>
                          <a:schemeClr val="accent6">
                            <a:lumMod val="75000"/>
                          </a:schemeClr>
                        </a:solidFill>
                        <a:latin typeface="Arial Narrow" pitchFamily="34" charset="0"/>
                        <a:ea typeface="Calibri"/>
                        <a:cs typeface="Arial" pitchFamily="34" charset="0"/>
                      </a:endParaRPr>
                    </a:p>
                  </a:txBody>
                  <a:tcPr marL="68580" marR="68580" marT="0" marB="0" anchor="ctr"/>
                </a:tc>
              </a:tr>
              <a:tr h="310381">
                <a:tc>
                  <a:txBody>
                    <a:bodyPr/>
                    <a:lstStyle/>
                    <a:p>
                      <a:pPr>
                        <a:spcAft>
                          <a:spcPts val="0"/>
                        </a:spcAft>
                      </a:pPr>
                      <a:r>
                        <a:rPr lang="fr-FR" sz="1800" b="1" dirty="0" smtClean="0">
                          <a:solidFill>
                            <a:srgbClr val="000000"/>
                          </a:solidFill>
                          <a:latin typeface="Arial Narrow" pitchFamily="34" charset="0"/>
                          <a:ea typeface="Calibri"/>
                          <a:cs typeface="Arial" pitchFamily="34" charset="0"/>
                        </a:rPr>
                        <a:t>07</a:t>
                      </a:r>
                      <a:endParaRPr lang="fr-FR" sz="1800" dirty="0">
                        <a:latin typeface="Arial Narrow" pitchFamily="34" charset="0"/>
                        <a:ea typeface="Calibri"/>
                        <a:cs typeface="Arial" pitchFamily="34" charset="0"/>
                      </a:endParaRPr>
                    </a:p>
                  </a:txBody>
                  <a:tcPr marL="68580" marR="68580" marT="0" marB="0" anchor="ctr"/>
                </a:tc>
                <a:tc>
                  <a:txBody>
                    <a:bodyPr/>
                    <a:lstStyle/>
                    <a:p>
                      <a:pPr>
                        <a:spcAft>
                          <a:spcPts val="0"/>
                        </a:spcAft>
                      </a:pPr>
                      <a:r>
                        <a:rPr lang="fr-FR" sz="1800" b="1" i="1" dirty="0">
                          <a:latin typeface="Arial Narrow" pitchFamily="34" charset="0"/>
                          <a:ea typeface="Calibri"/>
                          <a:cs typeface="Arial" pitchFamily="34" charset="0"/>
                        </a:rPr>
                        <a:t>APPAREIL RESPIRATOIRE </a:t>
                      </a:r>
                      <a:r>
                        <a:rPr lang="fr-FR" sz="1800" b="1" i="1" dirty="0" smtClean="0">
                          <a:solidFill>
                            <a:schemeClr val="accent6"/>
                          </a:solidFill>
                          <a:latin typeface="Arial Narrow" pitchFamily="34" charset="0"/>
                          <a:ea typeface="Calibri"/>
                          <a:cs typeface="Arial" pitchFamily="34" charset="0"/>
                        </a:rPr>
                        <a:t>–</a:t>
                      </a:r>
                      <a:r>
                        <a:rPr lang="fr-FR" sz="1800" b="1" i="1" dirty="0" smtClean="0">
                          <a:latin typeface="Arial Narrow" pitchFamily="34" charset="0"/>
                          <a:ea typeface="Calibri"/>
                          <a:cs typeface="Arial" pitchFamily="34" charset="0"/>
                        </a:rPr>
                        <a:t> </a:t>
                      </a:r>
                      <a:r>
                        <a:rPr lang="fr-FR" sz="1800" b="1" i="1" dirty="0">
                          <a:solidFill>
                            <a:schemeClr val="accent6">
                              <a:lumMod val="75000"/>
                            </a:schemeClr>
                          </a:solidFill>
                          <a:latin typeface="Arial Narrow" pitchFamily="34" charset="0"/>
                          <a:ea typeface="Calibri"/>
                          <a:cs typeface="Arial" pitchFamily="34" charset="0"/>
                        </a:rPr>
                        <a:t>Pneumologie</a:t>
                      </a:r>
                      <a:endParaRPr lang="fr-FR" sz="1800" dirty="0">
                        <a:solidFill>
                          <a:schemeClr val="accent6">
                            <a:lumMod val="75000"/>
                          </a:schemeClr>
                        </a:solidFill>
                        <a:latin typeface="Arial Narrow" pitchFamily="34" charset="0"/>
                        <a:ea typeface="Calibri"/>
                        <a:cs typeface="Arial" pitchFamily="34" charset="0"/>
                      </a:endParaRPr>
                    </a:p>
                  </a:txBody>
                  <a:tcPr marL="68580" marR="68580" marT="0" marB="0" anchor="ctr"/>
                </a:tc>
              </a:tr>
              <a:tr h="340643">
                <a:tc>
                  <a:txBody>
                    <a:bodyPr/>
                    <a:lstStyle/>
                    <a:p>
                      <a:pPr>
                        <a:spcAft>
                          <a:spcPts val="0"/>
                        </a:spcAft>
                      </a:pPr>
                      <a:r>
                        <a:rPr lang="fr-FR" sz="1800" b="1" dirty="0" smtClean="0">
                          <a:solidFill>
                            <a:srgbClr val="000000"/>
                          </a:solidFill>
                          <a:latin typeface="Arial Narrow" pitchFamily="34" charset="0"/>
                          <a:ea typeface="Calibri"/>
                          <a:cs typeface="Arial" pitchFamily="34" charset="0"/>
                        </a:rPr>
                        <a:t>08</a:t>
                      </a:r>
                      <a:endParaRPr lang="fr-FR" sz="1800" dirty="0">
                        <a:latin typeface="Arial Narrow" pitchFamily="34" charset="0"/>
                        <a:ea typeface="Calibri"/>
                        <a:cs typeface="Arial" pitchFamily="34" charset="0"/>
                      </a:endParaRPr>
                    </a:p>
                  </a:txBody>
                  <a:tcPr marL="68580" marR="68580" marT="0" marB="0" anchor="ctr"/>
                </a:tc>
                <a:tc>
                  <a:txBody>
                    <a:bodyPr/>
                    <a:lstStyle/>
                    <a:p>
                      <a:pPr>
                        <a:spcAft>
                          <a:spcPts val="0"/>
                        </a:spcAft>
                      </a:pPr>
                      <a:r>
                        <a:rPr lang="fr-FR" sz="1800" b="1" i="1" dirty="0">
                          <a:latin typeface="Arial Narrow" pitchFamily="34" charset="0"/>
                          <a:ea typeface="Calibri"/>
                          <a:cs typeface="Arial" pitchFamily="34" charset="0"/>
                        </a:rPr>
                        <a:t>SYSTEME DIGESTIF </a:t>
                      </a:r>
                      <a:r>
                        <a:rPr lang="fr-FR" sz="1800" b="1" i="1" dirty="0">
                          <a:solidFill>
                            <a:schemeClr val="accent6"/>
                          </a:solidFill>
                          <a:latin typeface="Arial Narrow" pitchFamily="34" charset="0"/>
                          <a:ea typeface="Calibri"/>
                          <a:cs typeface="Arial" pitchFamily="34" charset="0"/>
                        </a:rPr>
                        <a:t>– </a:t>
                      </a:r>
                      <a:r>
                        <a:rPr lang="fr-FR" sz="1800" b="1" i="1" dirty="0">
                          <a:solidFill>
                            <a:schemeClr val="accent6">
                              <a:lumMod val="75000"/>
                            </a:schemeClr>
                          </a:solidFill>
                          <a:latin typeface="Arial Narrow" pitchFamily="34" charset="0"/>
                          <a:ea typeface="Calibri"/>
                          <a:cs typeface="Arial" pitchFamily="34" charset="0"/>
                        </a:rPr>
                        <a:t>Gastroentérologie</a:t>
                      </a:r>
                      <a:endParaRPr lang="fr-FR" sz="1800" dirty="0">
                        <a:solidFill>
                          <a:schemeClr val="accent6">
                            <a:lumMod val="75000"/>
                          </a:schemeClr>
                        </a:solidFill>
                        <a:latin typeface="Arial Narrow" pitchFamily="34" charset="0"/>
                        <a:ea typeface="Calibri"/>
                        <a:cs typeface="Arial" pitchFamily="34" charset="0"/>
                      </a:endParaRPr>
                    </a:p>
                  </a:txBody>
                  <a:tcPr marL="68580" marR="68580" marT="0" marB="0" anchor="ctr"/>
                </a:tc>
              </a:tr>
              <a:tr h="446611">
                <a:tc>
                  <a:txBody>
                    <a:bodyPr/>
                    <a:lstStyle/>
                    <a:p>
                      <a:pPr>
                        <a:spcAft>
                          <a:spcPts val="0"/>
                        </a:spcAft>
                      </a:pPr>
                      <a:r>
                        <a:rPr lang="fr-FR" sz="1800" b="1" dirty="0" smtClean="0">
                          <a:solidFill>
                            <a:srgbClr val="000000"/>
                          </a:solidFill>
                          <a:latin typeface="Arial Narrow" pitchFamily="34" charset="0"/>
                          <a:ea typeface="Calibri"/>
                          <a:cs typeface="Arial" pitchFamily="34" charset="0"/>
                        </a:rPr>
                        <a:t>09</a:t>
                      </a:r>
                      <a:endParaRPr lang="fr-FR" sz="1800" dirty="0">
                        <a:latin typeface="Arial Narrow" pitchFamily="34" charset="0"/>
                        <a:ea typeface="Calibri"/>
                        <a:cs typeface="Arial" pitchFamily="34" charset="0"/>
                      </a:endParaRPr>
                    </a:p>
                  </a:txBody>
                  <a:tcPr marL="68580" marR="68580" marT="0" marB="0" anchor="ctr"/>
                </a:tc>
                <a:tc>
                  <a:txBody>
                    <a:bodyPr/>
                    <a:lstStyle/>
                    <a:p>
                      <a:pPr>
                        <a:spcAft>
                          <a:spcPts val="0"/>
                        </a:spcAft>
                      </a:pPr>
                      <a:r>
                        <a:rPr lang="fr-FR" sz="1800" b="1" i="1" dirty="0">
                          <a:latin typeface="Arial Narrow" pitchFamily="34" charset="0"/>
                          <a:ea typeface="Calibri"/>
                          <a:cs typeface="Arial" pitchFamily="34" charset="0"/>
                        </a:rPr>
                        <a:t>SYSTEME ENDOCRINIEN </a:t>
                      </a:r>
                      <a:r>
                        <a:rPr lang="fr-FR" sz="1800" b="1" i="1" dirty="0">
                          <a:solidFill>
                            <a:schemeClr val="accent6"/>
                          </a:solidFill>
                          <a:latin typeface="Arial Narrow" pitchFamily="34" charset="0"/>
                          <a:ea typeface="Calibri"/>
                          <a:cs typeface="Arial" pitchFamily="34" charset="0"/>
                        </a:rPr>
                        <a:t>–</a:t>
                      </a:r>
                      <a:r>
                        <a:rPr lang="fr-FR" sz="1800" b="1" i="1" dirty="0">
                          <a:latin typeface="Arial Narrow" pitchFamily="34" charset="0"/>
                          <a:ea typeface="Calibri"/>
                          <a:cs typeface="Arial" pitchFamily="34" charset="0"/>
                        </a:rPr>
                        <a:t> </a:t>
                      </a:r>
                      <a:r>
                        <a:rPr lang="fr-FR" sz="1800" b="1" i="1" dirty="0">
                          <a:solidFill>
                            <a:schemeClr val="accent6">
                              <a:lumMod val="75000"/>
                            </a:schemeClr>
                          </a:solidFill>
                          <a:latin typeface="Arial Narrow" pitchFamily="34" charset="0"/>
                          <a:ea typeface="Calibri"/>
                          <a:cs typeface="Arial" pitchFamily="34" charset="0"/>
                        </a:rPr>
                        <a:t>Endocrinologie  </a:t>
                      </a:r>
                      <a:endParaRPr lang="fr-FR" sz="1800" dirty="0">
                        <a:solidFill>
                          <a:schemeClr val="accent6">
                            <a:lumMod val="75000"/>
                          </a:schemeClr>
                        </a:solidFill>
                        <a:latin typeface="Arial Narrow" pitchFamily="34" charset="0"/>
                        <a:ea typeface="Calibri"/>
                        <a:cs typeface="Arial" pitchFamily="34" charset="0"/>
                      </a:endParaRPr>
                    </a:p>
                  </a:txBody>
                  <a:tcPr marL="68580" marR="68580" marT="0" marB="0" anchor="ctr"/>
                </a:tc>
              </a:tr>
            </a:tbl>
          </a:graphicData>
        </a:graphic>
      </p:graphicFrame>
      <p:grpSp>
        <p:nvGrpSpPr>
          <p:cNvPr id="9" name="Groupe 11"/>
          <p:cNvGrpSpPr>
            <a:grpSpLocks noGrp="1"/>
          </p:cNvGrpSpPr>
          <p:nvPr/>
        </p:nvGrpSpPr>
        <p:grpSpPr bwMode="auto">
          <a:xfrm>
            <a:off x="684169" y="188640"/>
            <a:ext cx="7416223" cy="1080418"/>
            <a:chOff x="519772" y="112427"/>
            <a:chExt cx="5955189" cy="1480705"/>
          </a:xfrm>
        </p:grpSpPr>
        <p:sp>
          <p:nvSpPr>
            <p:cNvPr id="10" name="Rectangle à coins arrondis 9"/>
            <p:cNvSpPr/>
            <p:nvPr/>
          </p:nvSpPr>
          <p:spPr bwMode="auto">
            <a:xfrm>
              <a:off x="1502264" y="408486"/>
              <a:ext cx="4972697" cy="738188"/>
            </a:xfrm>
            <a:prstGeom prst="roundRect">
              <a:avLst/>
            </a:prstGeom>
            <a:solidFill>
              <a:schemeClr val="accent6"/>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fr-FR" sz="2400" b="1" dirty="0" smtClean="0">
                  <a:solidFill>
                    <a:schemeClr val="bg1"/>
                  </a:solidFill>
                  <a:latin typeface="Arial Narrow" pitchFamily="34" charset="0"/>
                </a:rPr>
                <a:t>III.- Programme de terminologie médicale</a:t>
              </a:r>
              <a:endParaRPr lang="fr-FR" sz="2400" b="1" dirty="0">
                <a:solidFill>
                  <a:schemeClr val="bg1"/>
                </a:solidFill>
                <a:latin typeface="Arial Narrow" pitchFamily="34" charset="0"/>
              </a:endParaRPr>
            </a:p>
          </p:txBody>
        </p:sp>
        <p:pic>
          <p:nvPicPr>
            <p:cNvPr id="11" name="Image 13"/>
            <p:cNvPicPr>
              <a:picLocks noChangeAspect="1"/>
            </p:cNvPicPr>
            <p:nvPr/>
          </p:nvPicPr>
          <p:blipFill>
            <a:blip r:embed="rId2" cstate="print"/>
            <a:srcRect/>
            <a:stretch>
              <a:fillRect/>
            </a:stretch>
          </p:blipFill>
          <p:spPr bwMode="auto">
            <a:xfrm>
              <a:off x="519772" y="112427"/>
              <a:ext cx="982492" cy="1480705"/>
            </a:xfrm>
            <a:prstGeom prst="rect">
              <a:avLst/>
            </a:prstGeom>
            <a:noFill/>
            <a:ln w="9525">
              <a:noFill/>
              <a:miter lim="800000"/>
              <a:headEnd/>
              <a:tailEnd/>
            </a:ln>
          </p:spPr>
        </p:pic>
      </p:grpSp>
      <p:sp>
        <p:nvSpPr>
          <p:cNvPr id="8" name="Espace réservé du numéro de diapositive 10"/>
          <p:cNvSpPr>
            <a:spLocks noGrp="1"/>
          </p:cNvSpPr>
          <p:nvPr>
            <p:ph type="sldNum" sz="quarter" idx="12"/>
          </p:nvPr>
        </p:nvSpPr>
        <p:spPr>
          <a:xfrm>
            <a:off x="8604448" y="6448251"/>
            <a:ext cx="504056" cy="365125"/>
          </a:xfrm>
        </p:spPr>
        <p:txBody>
          <a:bodyPr/>
          <a:lstStyle/>
          <a:p>
            <a:pPr>
              <a:defRPr/>
            </a:pPr>
            <a:fld id="{57A05EDD-168E-413D-A3EB-4B2B9E1A3D49}" type="slidenum">
              <a:rPr lang="fr-FR" sz="1050" smtClean="0">
                <a:latin typeface="Arial Narrow" pitchFamily="34" charset="0"/>
              </a:rPr>
              <a:pPr>
                <a:defRPr/>
              </a:pPr>
              <a:t>7</a:t>
            </a:fld>
            <a:r>
              <a:rPr lang="fr-FR" sz="1050" dirty="0" smtClean="0">
                <a:latin typeface="Arial Narrow" pitchFamily="34" charset="0"/>
              </a:rPr>
              <a:t>/21</a:t>
            </a:r>
            <a:endParaRPr lang="fr-FR" sz="1050" dirty="0">
              <a:latin typeface="Arial Narrow" pitchFamily="34" charset="0"/>
            </a:endParaRPr>
          </a:p>
        </p:txBody>
      </p:sp>
      <p:sp>
        <p:nvSpPr>
          <p:cNvPr id="12" name="Espace réservé de la date 3"/>
          <p:cNvSpPr>
            <a:spLocks noGrp="1"/>
          </p:cNvSpPr>
          <p:nvPr>
            <p:ph type="dt" sz="quarter" idx="10"/>
          </p:nvPr>
        </p:nvSpPr>
        <p:spPr>
          <a:xfrm>
            <a:off x="0" y="6525344"/>
            <a:ext cx="1115616" cy="260648"/>
          </a:xfrm>
        </p:spPr>
        <p:txBody>
          <a:bodyPr/>
          <a:lstStyle/>
          <a:p>
            <a:pPr>
              <a:defRPr/>
            </a:pPr>
            <a:r>
              <a:rPr lang="fr-FR" sz="1050" dirty="0" smtClean="0">
                <a:latin typeface="Arial Narrow" pitchFamily="34" charset="0"/>
              </a:rPr>
              <a:t>22/04/2016</a:t>
            </a:r>
            <a:endParaRPr lang="fr-FR" sz="1050"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vertical)">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ce réservé du contenu 5"/>
          <p:cNvGraphicFramePr>
            <a:graphicFrameLocks noGrp="1"/>
          </p:cNvGraphicFramePr>
          <p:nvPr>
            <p:ph idx="1"/>
          </p:nvPr>
        </p:nvGraphicFramePr>
        <p:xfrm>
          <a:off x="457200" y="1412776"/>
          <a:ext cx="7769469" cy="4727246"/>
        </p:xfrm>
        <a:graphic>
          <a:graphicData uri="http://schemas.openxmlformats.org/drawingml/2006/table">
            <a:tbl>
              <a:tblPr firstRow="1" bandRow="1">
                <a:tableStyleId>{5C22544A-7EE6-4342-B048-85BDC9FD1C3A}</a:tableStyleId>
              </a:tblPr>
              <a:tblGrid>
                <a:gridCol w="946448"/>
                <a:gridCol w="2160240"/>
                <a:gridCol w="4662781"/>
              </a:tblGrid>
              <a:tr h="345506">
                <a:tc>
                  <a:txBody>
                    <a:bodyPr/>
                    <a:lstStyle/>
                    <a:p>
                      <a:pPr>
                        <a:spcAft>
                          <a:spcPts val="0"/>
                        </a:spcAft>
                      </a:pPr>
                      <a:r>
                        <a:rPr lang="fr-FR" sz="1800" b="1" dirty="0">
                          <a:solidFill>
                            <a:srgbClr val="000000"/>
                          </a:solidFill>
                          <a:latin typeface="Arial Narrow" pitchFamily="34" charset="0"/>
                          <a:ea typeface="Calibri"/>
                          <a:cs typeface="Arial"/>
                        </a:rPr>
                        <a:t>N° </a:t>
                      </a:r>
                      <a:r>
                        <a:rPr lang="fr-FR" sz="1800" b="1" dirty="0" err="1">
                          <a:solidFill>
                            <a:srgbClr val="000000"/>
                          </a:solidFill>
                          <a:latin typeface="Arial Narrow" pitchFamily="34" charset="0"/>
                          <a:ea typeface="Calibri"/>
                          <a:cs typeface="Arial"/>
                        </a:rPr>
                        <a:t>Chap</a:t>
                      </a:r>
                      <a:endParaRPr lang="fr-FR" sz="1400" dirty="0">
                        <a:latin typeface="Arial Narrow" pitchFamily="34" charset="0"/>
                        <a:ea typeface="Calibri"/>
                        <a:cs typeface="Times New Roman"/>
                      </a:endParaRPr>
                    </a:p>
                  </a:txBody>
                  <a:tcPr marL="68580" marR="68580" marT="0" marB="0"/>
                </a:tc>
                <a:tc gridSpan="2">
                  <a:txBody>
                    <a:bodyPr/>
                    <a:lstStyle/>
                    <a:p>
                      <a:pPr algn="ctr" defTabSz="180975">
                        <a:spcAft>
                          <a:spcPts val="0"/>
                        </a:spcAft>
                        <a:tabLst/>
                      </a:pPr>
                      <a:r>
                        <a:rPr lang="fr-FR" sz="1800" b="1" dirty="0">
                          <a:solidFill>
                            <a:srgbClr val="FFFF00"/>
                          </a:solidFill>
                          <a:latin typeface="Arial Narrow" pitchFamily="34" charset="0"/>
                          <a:ea typeface="Calibri"/>
                          <a:cs typeface="Arial"/>
                        </a:rPr>
                        <a:t>	</a:t>
                      </a:r>
                      <a:r>
                        <a:rPr lang="fr-FR" sz="2000" b="1" dirty="0" smtClean="0">
                          <a:solidFill>
                            <a:schemeClr val="bg1"/>
                          </a:solidFill>
                          <a:latin typeface="Arial Narrow" pitchFamily="34" charset="0"/>
                          <a:ea typeface="Calibri"/>
                          <a:cs typeface="Arial"/>
                        </a:rPr>
                        <a:t>SPÉCIALITÉS MEDICALES</a:t>
                      </a:r>
                      <a:endParaRPr lang="fr-FR" sz="2000" dirty="0">
                        <a:solidFill>
                          <a:schemeClr val="bg1"/>
                        </a:solidFill>
                        <a:latin typeface="Arial Narrow" pitchFamily="34" charset="0"/>
                        <a:ea typeface="Calibri"/>
                        <a:cs typeface="Times New Roman"/>
                      </a:endParaRPr>
                    </a:p>
                  </a:txBody>
                  <a:tcPr marL="68580" marR="68580" marT="0" marB="0"/>
                </a:tc>
                <a:tc hMerge="1">
                  <a:txBody>
                    <a:bodyPr/>
                    <a:lstStyle/>
                    <a:p>
                      <a:pPr>
                        <a:spcAft>
                          <a:spcPts val="0"/>
                        </a:spcAft>
                      </a:pPr>
                      <a:endParaRPr lang="fr-FR" sz="1200" dirty="0">
                        <a:latin typeface="Calibri"/>
                        <a:ea typeface="Calibri"/>
                        <a:cs typeface="Times New Roman"/>
                      </a:endParaRPr>
                    </a:p>
                  </a:txBody>
                  <a:tcPr marL="68580" marR="68580" marT="0" marB="0"/>
                </a:tc>
              </a:tr>
              <a:tr h="365145">
                <a:tc>
                  <a:txBody>
                    <a:bodyPr/>
                    <a:lstStyle/>
                    <a:p>
                      <a:pPr>
                        <a:spcAft>
                          <a:spcPts val="0"/>
                        </a:spcAft>
                      </a:pPr>
                      <a:r>
                        <a:rPr lang="fr-FR" sz="1800" b="1" dirty="0" smtClean="0">
                          <a:solidFill>
                            <a:srgbClr val="000000"/>
                          </a:solidFill>
                          <a:latin typeface="Arial Narrow" pitchFamily="34" charset="0"/>
                          <a:ea typeface="Calibri"/>
                          <a:cs typeface="Arial" pitchFamily="34" charset="0"/>
                        </a:rPr>
                        <a:t>10</a:t>
                      </a:r>
                      <a:endParaRPr lang="fr-FR" sz="1200" dirty="0">
                        <a:latin typeface="Arial Narrow" pitchFamily="34" charset="0"/>
                        <a:ea typeface="Calibri"/>
                        <a:cs typeface="Arial" pitchFamily="34" charset="0"/>
                      </a:endParaRPr>
                    </a:p>
                  </a:txBody>
                  <a:tcPr marL="68580" marR="68580" marT="0" marB="0" anchor="ctr"/>
                </a:tc>
                <a:tc gridSpan="2">
                  <a:txBody>
                    <a:bodyPr/>
                    <a:lstStyle/>
                    <a:p>
                      <a:pPr>
                        <a:spcAft>
                          <a:spcPts val="0"/>
                        </a:spcAft>
                      </a:pPr>
                      <a:r>
                        <a:rPr lang="fr-FR" sz="1800" b="1" i="1" dirty="0">
                          <a:latin typeface="Arial Narrow" pitchFamily="34" charset="0"/>
                          <a:ea typeface="Calibri"/>
                          <a:cs typeface="Arial" pitchFamily="34" charset="0"/>
                        </a:rPr>
                        <a:t>APPAREIL URINAIRE </a:t>
                      </a:r>
                      <a:r>
                        <a:rPr lang="fr-FR" sz="1800" b="1" i="1" dirty="0">
                          <a:solidFill>
                            <a:schemeClr val="accent6"/>
                          </a:solidFill>
                          <a:latin typeface="Arial Narrow" pitchFamily="34" charset="0"/>
                          <a:ea typeface="Calibri"/>
                          <a:cs typeface="Arial" pitchFamily="34" charset="0"/>
                        </a:rPr>
                        <a:t>–</a:t>
                      </a:r>
                      <a:r>
                        <a:rPr lang="fr-FR" sz="1800" b="1" i="1" dirty="0">
                          <a:latin typeface="Arial Narrow" pitchFamily="34" charset="0"/>
                          <a:ea typeface="Calibri"/>
                          <a:cs typeface="Arial" pitchFamily="34" charset="0"/>
                        </a:rPr>
                        <a:t> </a:t>
                      </a:r>
                      <a:r>
                        <a:rPr lang="fr-FR" sz="1800" b="1" i="1" dirty="0">
                          <a:solidFill>
                            <a:schemeClr val="accent6">
                              <a:lumMod val="75000"/>
                            </a:schemeClr>
                          </a:solidFill>
                          <a:latin typeface="Arial Narrow" pitchFamily="34" charset="0"/>
                          <a:ea typeface="Calibri"/>
                          <a:cs typeface="Arial" pitchFamily="34" charset="0"/>
                        </a:rPr>
                        <a:t>Urologie / </a:t>
                      </a:r>
                      <a:r>
                        <a:rPr lang="fr-FR" sz="1800" b="1" i="1" dirty="0" smtClean="0">
                          <a:solidFill>
                            <a:schemeClr val="accent6">
                              <a:lumMod val="75000"/>
                            </a:schemeClr>
                          </a:solidFill>
                          <a:latin typeface="Arial Narrow" pitchFamily="34" charset="0"/>
                          <a:ea typeface="Calibri"/>
                          <a:cs typeface="Arial" pitchFamily="34" charset="0"/>
                        </a:rPr>
                        <a:t>Néphrologie</a:t>
                      </a:r>
                      <a:endParaRPr lang="fr-FR" sz="1800" dirty="0">
                        <a:solidFill>
                          <a:schemeClr val="accent6">
                            <a:lumMod val="75000"/>
                          </a:schemeClr>
                        </a:solidFill>
                        <a:latin typeface="Arial Narrow" pitchFamily="34" charset="0"/>
                        <a:ea typeface="Calibri"/>
                        <a:cs typeface="Arial" pitchFamily="34" charset="0"/>
                      </a:endParaRPr>
                    </a:p>
                  </a:txBody>
                  <a:tcPr marL="68580" marR="68580" marT="0" marB="0" anchor="ctr"/>
                </a:tc>
                <a:tc hMerge="1">
                  <a:txBody>
                    <a:bodyPr/>
                    <a:lstStyle/>
                    <a:p>
                      <a:pPr>
                        <a:spcAft>
                          <a:spcPts val="0"/>
                        </a:spcAft>
                      </a:pPr>
                      <a:endParaRPr lang="fr-FR" sz="1200" dirty="0">
                        <a:latin typeface="Arial" pitchFamily="34" charset="0"/>
                        <a:ea typeface="Calibri"/>
                        <a:cs typeface="Arial" pitchFamily="34" charset="0"/>
                      </a:endParaRPr>
                    </a:p>
                  </a:txBody>
                  <a:tcPr marL="68580" marR="68580" marT="0" marB="0" anchor="ctr"/>
                </a:tc>
              </a:tr>
              <a:tr h="365145">
                <a:tc>
                  <a:txBody>
                    <a:bodyPr/>
                    <a:lstStyle/>
                    <a:p>
                      <a:pPr>
                        <a:spcAft>
                          <a:spcPts val="0"/>
                        </a:spcAft>
                      </a:pPr>
                      <a:r>
                        <a:rPr lang="fr-FR" sz="2000" b="1" dirty="0" smtClean="0">
                          <a:solidFill>
                            <a:srgbClr val="000000"/>
                          </a:solidFill>
                          <a:latin typeface="Arial Narrow" pitchFamily="34" charset="0"/>
                          <a:ea typeface="Calibri"/>
                          <a:cs typeface="Arial" pitchFamily="34" charset="0"/>
                        </a:rPr>
                        <a:t>11</a:t>
                      </a:r>
                      <a:endParaRPr lang="fr-FR" sz="1200" dirty="0">
                        <a:latin typeface="Arial Narrow" pitchFamily="34" charset="0"/>
                        <a:ea typeface="Calibri"/>
                        <a:cs typeface="Arial" pitchFamily="34" charset="0"/>
                      </a:endParaRPr>
                    </a:p>
                  </a:txBody>
                  <a:tcPr marL="48216" marR="48216" marT="0" marB="0" anchor="ctr"/>
                </a:tc>
                <a:tc gridSpan="2">
                  <a:txBody>
                    <a:bodyPr/>
                    <a:lstStyle/>
                    <a:p>
                      <a:pPr>
                        <a:spcAft>
                          <a:spcPts val="0"/>
                        </a:spcAft>
                      </a:pPr>
                      <a:r>
                        <a:rPr lang="fr-FR" sz="1800" b="1" i="1" dirty="0">
                          <a:latin typeface="Arial Narrow" pitchFamily="34" charset="0"/>
                          <a:ea typeface="Calibri"/>
                          <a:cs typeface="Arial" pitchFamily="34" charset="0"/>
                        </a:rPr>
                        <a:t>APPAREIL GENITAL </a:t>
                      </a:r>
                      <a:r>
                        <a:rPr lang="fr-FR" sz="1800" b="1" i="1" dirty="0">
                          <a:solidFill>
                            <a:schemeClr val="accent6"/>
                          </a:solidFill>
                          <a:latin typeface="Arial Narrow" pitchFamily="34" charset="0"/>
                          <a:ea typeface="Calibri"/>
                          <a:cs typeface="Arial" pitchFamily="34" charset="0"/>
                        </a:rPr>
                        <a:t>–</a:t>
                      </a:r>
                      <a:r>
                        <a:rPr lang="fr-FR" sz="1800" b="1" i="1" dirty="0">
                          <a:latin typeface="Arial Narrow" pitchFamily="34" charset="0"/>
                          <a:ea typeface="Calibri"/>
                          <a:cs typeface="Arial" pitchFamily="34" charset="0"/>
                        </a:rPr>
                        <a:t> </a:t>
                      </a:r>
                      <a:r>
                        <a:rPr lang="fr-FR" sz="1800" b="1" i="1" dirty="0">
                          <a:solidFill>
                            <a:schemeClr val="accent6">
                              <a:lumMod val="75000"/>
                            </a:schemeClr>
                          </a:solidFill>
                          <a:latin typeface="Arial Narrow" pitchFamily="34" charset="0"/>
                          <a:ea typeface="Calibri"/>
                          <a:cs typeface="Arial" pitchFamily="34" charset="0"/>
                        </a:rPr>
                        <a:t>Gynécologie / Andrologie</a:t>
                      </a:r>
                      <a:endParaRPr lang="fr-FR" sz="1800" dirty="0">
                        <a:solidFill>
                          <a:schemeClr val="accent6">
                            <a:lumMod val="75000"/>
                          </a:schemeClr>
                        </a:solidFill>
                        <a:latin typeface="Arial Narrow" pitchFamily="34" charset="0"/>
                        <a:ea typeface="Calibri"/>
                        <a:cs typeface="Arial" pitchFamily="34" charset="0"/>
                      </a:endParaRPr>
                    </a:p>
                  </a:txBody>
                  <a:tcPr marL="48216" marR="48216" marT="0" marB="0" anchor="ctr"/>
                </a:tc>
                <a:tc hMerge="1">
                  <a:txBody>
                    <a:bodyPr/>
                    <a:lstStyle/>
                    <a:p>
                      <a:endParaRPr lang="fr-FR"/>
                    </a:p>
                  </a:txBody>
                  <a:tcPr/>
                </a:tc>
              </a:tr>
              <a:tr h="365145">
                <a:tc>
                  <a:txBody>
                    <a:bodyPr/>
                    <a:lstStyle/>
                    <a:p>
                      <a:pPr>
                        <a:spcAft>
                          <a:spcPts val="0"/>
                        </a:spcAft>
                      </a:pPr>
                      <a:r>
                        <a:rPr lang="fr-FR" sz="2000" b="1" dirty="0" smtClean="0">
                          <a:solidFill>
                            <a:srgbClr val="000000"/>
                          </a:solidFill>
                          <a:latin typeface="Arial Narrow" pitchFamily="34" charset="0"/>
                          <a:ea typeface="Calibri"/>
                          <a:cs typeface="Arial" pitchFamily="34" charset="0"/>
                        </a:rPr>
                        <a:t>12</a:t>
                      </a:r>
                      <a:endParaRPr lang="fr-FR" sz="1200" dirty="0">
                        <a:latin typeface="Arial Narrow" pitchFamily="34" charset="0"/>
                        <a:ea typeface="Calibri"/>
                        <a:cs typeface="Arial" pitchFamily="34" charset="0"/>
                      </a:endParaRPr>
                    </a:p>
                  </a:txBody>
                  <a:tcPr marL="48216" marR="48216" marT="0" marB="0" anchor="ctr"/>
                </a:tc>
                <a:tc gridSpan="2">
                  <a:txBody>
                    <a:bodyPr/>
                    <a:lstStyle/>
                    <a:p>
                      <a:pPr>
                        <a:spcAft>
                          <a:spcPts val="0"/>
                        </a:spcAft>
                      </a:pPr>
                      <a:r>
                        <a:rPr lang="fr-FR" sz="1800" b="1" i="1" dirty="0">
                          <a:latin typeface="Arial Narrow" pitchFamily="34" charset="0"/>
                          <a:ea typeface="Calibri"/>
                          <a:cs typeface="Arial" pitchFamily="34" charset="0"/>
                        </a:rPr>
                        <a:t>APPAREIL LOCOMOTEUR</a:t>
                      </a:r>
                      <a:r>
                        <a:rPr lang="fr-FR" sz="1800" b="1" i="1" dirty="0">
                          <a:solidFill>
                            <a:schemeClr val="accent6"/>
                          </a:solidFill>
                          <a:latin typeface="Arial Narrow" pitchFamily="34" charset="0"/>
                          <a:ea typeface="Calibri"/>
                          <a:cs typeface="Arial" pitchFamily="34" charset="0"/>
                        </a:rPr>
                        <a:t> – </a:t>
                      </a:r>
                      <a:r>
                        <a:rPr lang="fr-FR" sz="1800" b="1" i="1" dirty="0">
                          <a:solidFill>
                            <a:schemeClr val="accent6">
                              <a:lumMod val="75000"/>
                            </a:schemeClr>
                          </a:solidFill>
                          <a:latin typeface="Arial Narrow" pitchFamily="34" charset="0"/>
                          <a:ea typeface="Calibri"/>
                          <a:cs typeface="Arial" pitchFamily="34" charset="0"/>
                        </a:rPr>
                        <a:t>Traumatologie / Rhumatologie</a:t>
                      </a:r>
                      <a:endParaRPr lang="fr-FR" sz="1800" dirty="0">
                        <a:solidFill>
                          <a:schemeClr val="accent6">
                            <a:lumMod val="75000"/>
                          </a:schemeClr>
                        </a:solidFill>
                        <a:latin typeface="Arial Narrow" pitchFamily="34" charset="0"/>
                        <a:ea typeface="Calibri"/>
                        <a:cs typeface="Arial" pitchFamily="34" charset="0"/>
                      </a:endParaRPr>
                    </a:p>
                  </a:txBody>
                  <a:tcPr marL="48216" marR="48216" marT="0" marB="0" anchor="ctr"/>
                </a:tc>
                <a:tc hMerge="1">
                  <a:txBody>
                    <a:bodyPr/>
                    <a:lstStyle/>
                    <a:p>
                      <a:endParaRPr lang="fr-FR"/>
                    </a:p>
                  </a:txBody>
                  <a:tcPr/>
                </a:tc>
              </a:tr>
              <a:tr h="365145">
                <a:tc>
                  <a:txBody>
                    <a:bodyPr/>
                    <a:lstStyle/>
                    <a:p>
                      <a:pPr>
                        <a:spcAft>
                          <a:spcPts val="0"/>
                        </a:spcAft>
                      </a:pPr>
                      <a:r>
                        <a:rPr lang="fr-FR" sz="2000" b="1" dirty="0" smtClean="0">
                          <a:solidFill>
                            <a:srgbClr val="000000"/>
                          </a:solidFill>
                          <a:latin typeface="Arial Narrow" pitchFamily="34" charset="0"/>
                          <a:ea typeface="Calibri"/>
                          <a:cs typeface="Arial" pitchFamily="34" charset="0"/>
                        </a:rPr>
                        <a:t>13</a:t>
                      </a:r>
                      <a:endParaRPr lang="fr-FR" sz="1200" dirty="0">
                        <a:latin typeface="Arial Narrow" pitchFamily="34" charset="0"/>
                        <a:ea typeface="Calibri"/>
                        <a:cs typeface="Arial" pitchFamily="34" charset="0"/>
                      </a:endParaRPr>
                    </a:p>
                  </a:txBody>
                  <a:tcPr marL="48216" marR="48216" marT="0" marB="0" anchor="ctr"/>
                </a:tc>
                <a:tc gridSpan="2">
                  <a:txBody>
                    <a:bodyPr/>
                    <a:lstStyle/>
                    <a:p>
                      <a:pPr>
                        <a:spcAft>
                          <a:spcPts val="0"/>
                        </a:spcAft>
                      </a:pPr>
                      <a:r>
                        <a:rPr lang="fr-FR" sz="1800" b="1" i="1" dirty="0">
                          <a:latin typeface="Arial Narrow" pitchFamily="34" charset="0"/>
                          <a:ea typeface="Calibri"/>
                          <a:cs typeface="Arial" pitchFamily="34" charset="0"/>
                        </a:rPr>
                        <a:t>SYSTEME NERVEUX </a:t>
                      </a:r>
                      <a:r>
                        <a:rPr lang="fr-FR" sz="1800" b="1" i="1" dirty="0">
                          <a:solidFill>
                            <a:schemeClr val="accent6"/>
                          </a:solidFill>
                          <a:latin typeface="Arial Narrow" pitchFamily="34" charset="0"/>
                          <a:ea typeface="Calibri"/>
                          <a:cs typeface="Arial" pitchFamily="34" charset="0"/>
                        </a:rPr>
                        <a:t>–</a:t>
                      </a:r>
                      <a:r>
                        <a:rPr lang="fr-FR" sz="1800" b="1" i="1" dirty="0">
                          <a:latin typeface="Arial Narrow" pitchFamily="34" charset="0"/>
                          <a:ea typeface="Calibri"/>
                          <a:cs typeface="Arial" pitchFamily="34" charset="0"/>
                        </a:rPr>
                        <a:t> </a:t>
                      </a:r>
                      <a:r>
                        <a:rPr lang="fr-FR" sz="1800" b="1" i="1" dirty="0">
                          <a:solidFill>
                            <a:schemeClr val="accent6">
                              <a:lumMod val="75000"/>
                            </a:schemeClr>
                          </a:solidFill>
                          <a:latin typeface="Arial Narrow" pitchFamily="34" charset="0"/>
                          <a:ea typeface="Calibri"/>
                          <a:cs typeface="Arial" pitchFamily="34" charset="0"/>
                        </a:rPr>
                        <a:t>Neurologie</a:t>
                      </a:r>
                      <a:endParaRPr lang="fr-FR" sz="1800" dirty="0">
                        <a:solidFill>
                          <a:schemeClr val="accent6">
                            <a:lumMod val="75000"/>
                          </a:schemeClr>
                        </a:solidFill>
                        <a:latin typeface="Arial Narrow" pitchFamily="34" charset="0"/>
                        <a:ea typeface="Calibri"/>
                        <a:cs typeface="Arial" pitchFamily="34" charset="0"/>
                      </a:endParaRPr>
                    </a:p>
                  </a:txBody>
                  <a:tcPr marL="48216" marR="48216" marT="0" marB="0" anchor="ctr"/>
                </a:tc>
                <a:tc hMerge="1">
                  <a:txBody>
                    <a:bodyPr/>
                    <a:lstStyle/>
                    <a:p>
                      <a:endParaRPr lang="fr-FR"/>
                    </a:p>
                  </a:txBody>
                  <a:tcPr/>
                </a:tc>
              </a:tr>
              <a:tr h="365145">
                <a:tc>
                  <a:txBody>
                    <a:bodyPr/>
                    <a:lstStyle/>
                    <a:p>
                      <a:pPr>
                        <a:spcAft>
                          <a:spcPts val="0"/>
                        </a:spcAft>
                      </a:pPr>
                      <a:r>
                        <a:rPr lang="fr-FR" sz="2000" b="1" dirty="0" smtClean="0">
                          <a:solidFill>
                            <a:srgbClr val="000000"/>
                          </a:solidFill>
                          <a:latin typeface="Arial Narrow" pitchFamily="34" charset="0"/>
                          <a:ea typeface="Calibri"/>
                          <a:cs typeface="Arial" pitchFamily="34" charset="0"/>
                        </a:rPr>
                        <a:t>14</a:t>
                      </a:r>
                      <a:endParaRPr lang="fr-FR" sz="1200" dirty="0">
                        <a:latin typeface="Arial Narrow" pitchFamily="34" charset="0"/>
                        <a:ea typeface="Calibri"/>
                        <a:cs typeface="Arial" pitchFamily="34" charset="0"/>
                      </a:endParaRPr>
                    </a:p>
                  </a:txBody>
                  <a:tcPr marL="48216" marR="48216" marT="0" marB="0" anchor="ctr"/>
                </a:tc>
                <a:tc gridSpan="2">
                  <a:txBody>
                    <a:bodyPr/>
                    <a:lstStyle/>
                    <a:p>
                      <a:pPr>
                        <a:spcAft>
                          <a:spcPts val="0"/>
                        </a:spcAft>
                      </a:pPr>
                      <a:r>
                        <a:rPr lang="fr-FR" sz="1800" b="1" i="1" dirty="0">
                          <a:latin typeface="Arial Narrow" pitchFamily="34" charset="0"/>
                          <a:ea typeface="Calibri"/>
                          <a:cs typeface="Arial" pitchFamily="34" charset="0"/>
                        </a:rPr>
                        <a:t>CANCER </a:t>
                      </a:r>
                      <a:r>
                        <a:rPr lang="fr-FR" sz="1800" b="1" i="1" dirty="0">
                          <a:solidFill>
                            <a:schemeClr val="accent6"/>
                          </a:solidFill>
                          <a:latin typeface="Arial Narrow" pitchFamily="34" charset="0"/>
                          <a:ea typeface="Calibri"/>
                          <a:cs typeface="Arial" pitchFamily="34" charset="0"/>
                        </a:rPr>
                        <a:t>–</a:t>
                      </a:r>
                      <a:r>
                        <a:rPr lang="fr-FR" sz="1800" b="1" i="1" dirty="0">
                          <a:latin typeface="Arial Narrow" pitchFamily="34" charset="0"/>
                          <a:ea typeface="Calibri"/>
                          <a:cs typeface="Arial" pitchFamily="34" charset="0"/>
                        </a:rPr>
                        <a:t> </a:t>
                      </a:r>
                      <a:r>
                        <a:rPr lang="fr-FR" sz="1800" b="1" i="1" dirty="0">
                          <a:solidFill>
                            <a:schemeClr val="accent6">
                              <a:lumMod val="75000"/>
                            </a:schemeClr>
                          </a:solidFill>
                          <a:latin typeface="Arial Narrow" pitchFamily="34" charset="0"/>
                          <a:ea typeface="Calibri"/>
                          <a:cs typeface="Arial" pitchFamily="34" charset="0"/>
                        </a:rPr>
                        <a:t>Oncologie / Cancérologie</a:t>
                      </a:r>
                      <a:endParaRPr lang="fr-FR" sz="1800" dirty="0">
                        <a:solidFill>
                          <a:schemeClr val="accent6">
                            <a:lumMod val="75000"/>
                          </a:schemeClr>
                        </a:solidFill>
                        <a:latin typeface="Arial Narrow" pitchFamily="34" charset="0"/>
                        <a:ea typeface="Calibri"/>
                        <a:cs typeface="Arial" pitchFamily="34" charset="0"/>
                      </a:endParaRPr>
                    </a:p>
                  </a:txBody>
                  <a:tcPr marL="48216" marR="48216" marT="0" marB="0" anchor="ctr"/>
                </a:tc>
                <a:tc hMerge="1">
                  <a:txBody>
                    <a:bodyPr/>
                    <a:lstStyle/>
                    <a:p>
                      <a:endParaRPr lang="fr-FR"/>
                    </a:p>
                  </a:txBody>
                  <a:tcPr/>
                </a:tc>
              </a:tr>
              <a:tr h="365145">
                <a:tc>
                  <a:txBody>
                    <a:bodyPr/>
                    <a:lstStyle/>
                    <a:p>
                      <a:pPr>
                        <a:spcAft>
                          <a:spcPts val="0"/>
                        </a:spcAft>
                      </a:pPr>
                      <a:r>
                        <a:rPr lang="fr-FR" sz="2000" b="1" dirty="0" smtClean="0">
                          <a:solidFill>
                            <a:srgbClr val="000000"/>
                          </a:solidFill>
                          <a:latin typeface="Arial Narrow" pitchFamily="34" charset="0"/>
                          <a:ea typeface="Calibri"/>
                          <a:cs typeface="Arial" pitchFamily="34" charset="0"/>
                        </a:rPr>
                        <a:t>15</a:t>
                      </a:r>
                      <a:endParaRPr lang="fr-FR" sz="1200" dirty="0">
                        <a:latin typeface="Arial Narrow" pitchFamily="34" charset="0"/>
                        <a:ea typeface="Calibri"/>
                        <a:cs typeface="Arial" pitchFamily="34" charset="0"/>
                      </a:endParaRPr>
                    </a:p>
                  </a:txBody>
                  <a:tcPr marL="48216" marR="48216" marT="0" marB="0" anchor="ctr"/>
                </a:tc>
                <a:tc gridSpan="2">
                  <a:txBody>
                    <a:bodyPr/>
                    <a:lstStyle/>
                    <a:p>
                      <a:pPr>
                        <a:spcAft>
                          <a:spcPts val="0"/>
                        </a:spcAft>
                      </a:pPr>
                      <a:r>
                        <a:rPr lang="fr-FR" sz="1800" b="1" i="1" dirty="0" smtClean="0">
                          <a:solidFill>
                            <a:schemeClr val="tx1"/>
                          </a:solidFill>
                          <a:latin typeface="Arial Narrow" pitchFamily="34" charset="0"/>
                          <a:ea typeface="Calibri"/>
                          <a:cs typeface="Arial" pitchFamily="34" charset="0"/>
                        </a:rPr>
                        <a:t>PSYCHIATRIE </a:t>
                      </a:r>
                      <a:r>
                        <a:rPr lang="fr-FR" sz="1800" b="1" i="1" dirty="0" smtClean="0">
                          <a:solidFill>
                            <a:schemeClr val="accent6"/>
                          </a:solidFill>
                          <a:latin typeface="Arial Narrow" pitchFamily="34" charset="0"/>
                          <a:ea typeface="Calibri"/>
                          <a:cs typeface="Arial" pitchFamily="34" charset="0"/>
                        </a:rPr>
                        <a:t>– </a:t>
                      </a:r>
                      <a:r>
                        <a:rPr lang="fr-FR" sz="1800" b="1" i="1" dirty="0" smtClean="0">
                          <a:solidFill>
                            <a:schemeClr val="tx1"/>
                          </a:solidFill>
                          <a:latin typeface="Arial Narrow" pitchFamily="34" charset="0"/>
                          <a:ea typeface="Calibri"/>
                          <a:cs typeface="Arial" pitchFamily="34" charset="0"/>
                        </a:rPr>
                        <a:t> </a:t>
                      </a:r>
                      <a:r>
                        <a:rPr lang="fr-FR" sz="1800" b="1" i="1" dirty="0" smtClean="0">
                          <a:solidFill>
                            <a:schemeClr val="accent6">
                              <a:lumMod val="75000"/>
                            </a:schemeClr>
                          </a:solidFill>
                          <a:latin typeface="Arial Narrow" pitchFamily="34" charset="0"/>
                          <a:ea typeface="Calibri"/>
                          <a:cs typeface="Arial" pitchFamily="34" charset="0"/>
                        </a:rPr>
                        <a:t>Handicap</a:t>
                      </a:r>
                      <a:r>
                        <a:rPr lang="fr-FR" sz="1800" b="1" i="1" baseline="0" dirty="0" smtClean="0">
                          <a:solidFill>
                            <a:schemeClr val="accent6">
                              <a:lumMod val="75000"/>
                            </a:schemeClr>
                          </a:solidFill>
                          <a:latin typeface="Arial Narrow" pitchFamily="34" charset="0"/>
                          <a:ea typeface="Calibri"/>
                          <a:cs typeface="Arial" pitchFamily="34" charset="0"/>
                        </a:rPr>
                        <a:t> psychique</a:t>
                      </a:r>
                      <a:endParaRPr lang="fr-FR" sz="1800" dirty="0">
                        <a:solidFill>
                          <a:schemeClr val="accent6">
                            <a:lumMod val="75000"/>
                          </a:schemeClr>
                        </a:solidFill>
                        <a:latin typeface="Arial Narrow" pitchFamily="34" charset="0"/>
                        <a:ea typeface="Calibri"/>
                        <a:cs typeface="Arial" pitchFamily="34" charset="0"/>
                      </a:endParaRPr>
                    </a:p>
                  </a:txBody>
                  <a:tcPr marL="48216" marR="48216" marT="0" marB="0" anchor="ctr"/>
                </a:tc>
                <a:tc hMerge="1">
                  <a:txBody>
                    <a:bodyPr/>
                    <a:lstStyle/>
                    <a:p>
                      <a:endParaRPr lang="fr-FR"/>
                    </a:p>
                  </a:txBody>
                  <a:tcPr/>
                </a:tc>
              </a:tr>
              <a:tr h="365145">
                <a:tc>
                  <a:txBody>
                    <a:bodyPr/>
                    <a:lstStyle/>
                    <a:p>
                      <a:pPr>
                        <a:spcAft>
                          <a:spcPts val="0"/>
                        </a:spcAft>
                      </a:pPr>
                      <a:r>
                        <a:rPr lang="fr-FR" sz="2000" b="1" dirty="0" smtClean="0">
                          <a:solidFill>
                            <a:srgbClr val="000000"/>
                          </a:solidFill>
                          <a:latin typeface="Arial Narrow" pitchFamily="34" charset="0"/>
                          <a:ea typeface="Calibri"/>
                          <a:cs typeface="Arial" pitchFamily="34" charset="0"/>
                        </a:rPr>
                        <a:t>16</a:t>
                      </a:r>
                      <a:endParaRPr lang="fr-FR" sz="1200" dirty="0">
                        <a:latin typeface="Arial Narrow" pitchFamily="34" charset="0"/>
                        <a:ea typeface="Calibri"/>
                        <a:cs typeface="Arial" pitchFamily="34" charset="0"/>
                      </a:endParaRPr>
                    </a:p>
                  </a:txBody>
                  <a:tcPr marL="48216" marR="48216" marT="0" marB="0" anchor="ctr"/>
                </a:tc>
                <a:tc rowSpan="5">
                  <a:txBody>
                    <a:bodyPr/>
                    <a:lstStyle/>
                    <a:p>
                      <a:pPr>
                        <a:spcAft>
                          <a:spcPts val="0"/>
                        </a:spcAft>
                      </a:pPr>
                      <a:r>
                        <a:rPr lang="fr-FR" sz="1800" b="1" i="1" dirty="0">
                          <a:latin typeface="Arial Narrow" pitchFamily="34" charset="0"/>
                          <a:ea typeface="Calibri"/>
                          <a:cs typeface="Arial" pitchFamily="34" charset="0"/>
                        </a:rPr>
                        <a:t>ORGANES DES SENS</a:t>
                      </a:r>
                      <a:endParaRPr lang="fr-FR" sz="1800" dirty="0">
                        <a:latin typeface="Arial Narrow" pitchFamily="34" charset="0"/>
                        <a:ea typeface="Calibri"/>
                        <a:cs typeface="Arial" pitchFamily="34" charset="0"/>
                      </a:endParaRPr>
                    </a:p>
                  </a:txBody>
                  <a:tcPr marL="48216" marR="48216" marT="0" marB="0" anchor="ctr"/>
                </a:tc>
                <a:tc>
                  <a:txBody>
                    <a:bodyPr/>
                    <a:lstStyle/>
                    <a:p>
                      <a:pPr>
                        <a:spcAft>
                          <a:spcPts val="0"/>
                        </a:spcAft>
                      </a:pPr>
                      <a:r>
                        <a:rPr lang="fr-FR" sz="1800" b="1" i="1" dirty="0">
                          <a:latin typeface="Arial Narrow" pitchFamily="34" charset="0"/>
                          <a:ea typeface="Calibri"/>
                          <a:cs typeface="Arial" pitchFamily="34" charset="0"/>
                        </a:rPr>
                        <a:t>le toucher : la PEAU </a:t>
                      </a:r>
                      <a:r>
                        <a:rPr lang="fr-FR" sz="1800" b="1" i="1" dirty="0">
                          <a:solidFill>
                            <a:schemeClr val="accent6"/>
                          </a:solidFill>
                          <a:latin typeface="Arial Narrow" pitchFamily="34" charset="0"/>
                          <a:ea typeface="Calibri"/>
                          <a:cs typeface="Arial" pitchFamily="34" charset="0"/>
                        </a:rPr>
                        <a:t>–</a:t>
                      </a:r>
                      <a:r>
                        <a:rPr lang="fr-FR" sz="1800" b="1" i="1" dirty="0">
                          <a:latin typeface="Arial Narrow" pitchFamily="34" charset="0"/>
                          <a:ea typeface="Calibri"/>
                          <a:cs typeface="Arial" pitchFamily="34" charset="0"/>
                        </a:rPr>
                        <a:t> </a:t>
                      </a:r>
                      <a:r>
                        <a:rPr lang="fr-FR" sz="1800" b="1" i="1" dirty="0">
                          <a:solidFill>
                            <a:schemeClr val="accent6">
                              <a:lumMod val="75000"/>
                            </a:schemeClr>
                          </a:solidFill>
                          <a:latin typeface="Arial Narrow" pitchFamily="34" charset="0"/>
                          <a:ea typeface="Calibri"/>
                          <a:cs typeface="Arial" pitchFamily="34" charset="0"/>
                        </a:rPr>
                        <a:t>Dermatologie</a:t>
                      </a:r>
                      <a:endParaRPr lang="fr-FR" sz="1800" dirty="0">
                        <a:solidFill>
                          <a:schemeClr val="accent6">
                            <a:lumMod val="75000"/>
                          </a:schemeClr>
                        </a:solidFill>
                        <a:latin typeface="Arial Narrow" pitchFamily="34" charset="0"/>
                        <a:ea typeface="Calibri"/>
                        <a:cs typeface="Arial" pitchFamily="34" charset="0"/>
                      </a:endParaRPr>
                    </a:p>
                  </a:txBody>
                  <a:tcPr marL="48216" marR="48216" marT="0" marB="0" anchor="ctr"/>
                </a:tc>
              </a:tr>
              <a:tr h="365145">
                <a:tc>
                  <a:txBody>
                    <a:bodyPr/>
                    <a:lstStyle/>
                    <a:p>
                      <a:pPr>
                        <a:spcAft>
                          <a:spcPts val="0"/>
                        </a:spcAft>
                      </a:pPr>
                      <a:r>
                        <a:rPr lang="fr-FR" sz="2000" b="1" dirty="0" smtClean="0">
                          <a:solidFill>
                            <a:srgbClr val="000000"/>
                          </a:solidFill>
                          <a:latin typeface="Arial Narrow" pitchFamily="34" charset="0"/>
                          <a:ea typeface="Calibri"/>
                          <a:cs typeface="Arial" pitchFamily="34" charset="0"/>
                        </a:rPr>
                        <a:t>17</a:t>
                      </a:r>
                      <a:endParaRPr lang="fr-FR" sz="1200" dirty="0">
                        <a:latin typeface="Arial Narrow" pitchFamily="34" charset="0"/>
                        <a:ea typeface="Calibri"/>
                        <a:cs typeface="Arial" pitchFamily="34" charset="0"/>
                      </a:endParaRPr>
                    </a:p>
                  </a:txBody>
                  <a:tcPr marL="48216" marR="48216" marT="0" marB="0" anchor="ctr"/>
                </a:tc>
                <a:tc vMerge="1">
                  <a:txBody>
                    <a:bodyPr/>
                    <a:lstStyle/>
                    <a:p>
                      <a:endParaRPr lang="fr-FR"/>
                    </a:p>
                  </a:txBody>
                  <a:tcPr/>
                </a:tc>
                <a:tc>
                  <a:txBody>
                    <a:bodyPr/>
                    <a:lstStyle/>
                    <a:p>
                      <a:pPr>
                        <a:spcAft>
                          <a:spcPts val="0"/>
                        </a:spcAft>
                      </a:pPr>
                      <a:r>
                        <a:rPr lang="fr-FR" sz="1800" b="1" i="1" dirty="0">
                          <a:latin typeface="Arial Narrow" pitchFamily="34" charset="0"/>
                          <a:ea typeface="Calibri"/>
                          <a:cs typeface="Arial" pitchFamily="34" charset="0"/>
                        </a:rPr>
                        <a:t>La vision : l’ŒIL </a:t>
                      </a:r>
                      <a:r>
                        <a:rPr lang="fr-FR" sz="1800" b="1" i="1" dirty="0">
                          <a:solidFill>
                            <a:schemeClr val="accent6"/>
                          </a:solidFill>
                          <a:latin typeface="Arial Narrow" pitchFamily="34" charset="0"/>
                          <a:ea typeface="Calibri"/>
                          <a:cs typeface="Arial" pitchFamily="34" charset="0"/>
                        </a:rPr>
                        <a:t>–</a:t>
                      </a:r>
                      <a:r>
                        <a:rPr lang="fr-FR" sz="1800" b="1" i="1" dirty="0">
                          <a:latin typeface="Arial Narrow" pitchFamily="34" charset="0"/>
                          <a:ea typeface="Calibri"/>
                          <a:cs typeface="Arial" pitchFamily="34" charset="0"/>
                        </a:rPr>
                        <a:t> </a:t>
                      </a:r>
                      <a:r>
                        <a:rPr lang="fr-FR" sz="1800" b="1" i="1" dirty="0">
                          <a:solidFill>
                            <a:schemeClr val="accent6">
                              <a:lumMod val="75000"/>
                            </a:schemeClr>
                          </a:solidFill>
                          <a:latin typeface="Arial Narrow" pitchFamily="34" charset="0"/>
                          <a:ea typeface="Calibri"/>
                          <a:cs typeface="Arial" pitchFamily="34" charset="0"/>
                        </a:rPr>
                        <a:t>Ophtalmologie</a:t>
                      </a:r>
                      <a:endParaRPr lang="fr-FR" sz="1800" dirty="0">
                        <a:solidFill>
                          <a:schemeClr val="accent6">
                            <a:lumMod val="75000"/>
                          </a:schemeClr>
                        </a:solidFill>
                        <a:latin typeface="Arial Narrow" pitchFamily="34" charset="0"/>
                        <a:ea typeface="Calibri"/>
                        <a:cs typeface="Arial" pitchFamily="34" charset="0"/>
                      </a:endParaRPr>
                    </a:p>
                  </a:txBody>
                  <a:tcPr marL="48216" marR="48216" marT="0" marB="0" anchor="ctr"/>
                </a:tc>
              </a:tr>
              <a:tr h="365145">
                <a:tc>
                  <a:txBody>
                    <a:bodyPr/>
                    <a:lstStyle/>
                    <a:p>
                      <a:pPr>
                        <a:spcAft>
                          <a:spcPts val="0"/>
                        </a:spcAft>
                      </a:pPr>
                      <a:r>
                        <a:rPr lang="fr-FR" sz="2000" b="1" dirty="0" smtClean="0">
                          <a:solidFill>
                            <a:srgbClr val="000000"/>
                          </a:solidFill>
                          <a:latin typeface="Arial Narrow" pitchFamily="34" charset="0"/>
                          <a:ea typeface="Calibri"/>
                          <a:cs typeface="Arial" pitchFamily="34" charset="0"/>
                        </a:rPr>
                        <a:t>18</a:t>
                      </a:r>
                      <a:endParaRPr lang="fr-FR" sz="1200" dirty="0">
                        <a:latin typeface="Arial Narrow" pitchFamily="34" charset="0"/>
                        <a:ea typeface="Calibri"/>
                        <a:cs typeface="Arial" pitchFamily="34" charset="0"/>
                      </a:endParaRPr>
                    </a:p>
                  </a:txBody>
                  <a:tcPr marL="48216" marR="48216" marT="0" marB="0" anchor="ctr"/>
                </a:tc>
                <a:tc vMerge="1">
                  <a:txBody>
                    <a:bodyPr/>
                    <a:lstStyle/>
                    <a:p>
                      <a:endParaRPr lang="fr-FR"/>
                    </a:p>
                  </a:txBody>
                  <a:tcPr/>
                </a:tc>
                <a:tc>
                  <a:txBody>
                    <a:bodyPr/>
                    <a:lstStyle/>
                    <a:p>
                      <a:pPr>
                        <a:spcAft>
                          <a:spcPts val="0"/>
                        </a:spcAft>
                      </a:pPr>
                      <a:r>
                        <a:rPr lang="fr-FR" sz="1800" b="1" i="1" dirty="0">
                          <a:latin typeface="Arial Narrow" pitchFamily="34" charset="0"/>
                          <a:ea typeface="Calibri"/>
                          <a:cs typeface="Arial" pitchFamily="34" charset="0"/>
                        </a:rPr>
                        <a:t>L’olfaction : le NEZ  </a:t>
                      </a:r>
                      <a:r>
                        <a:rPr lang="fr-FR" sz="1800" b="1" i="1" dirty="0">
                          <a:solidFill>
                            <a:schemeClr val="accent6"/>
                          </a:solidFill>
                          <a:latin typeface="Arial Narrow" pitchFamily="34" charset="0"/>
                          <a:ea typeface="Calibri"/>
                          <a:cs typeface="Arial" pitchFamily="34" charset="0"/>
                        </a:rPr>
                        <a:t>–</a:t>
                      </a:r>
                      <a:r>
                        <a:rPr lang="fr-FR" sz="1800" b="1" i="1" dirty="0">
                          <a:latin typeface="Arial Narrow" pitchFamily="34" charset="0"/>
                          <a:ea typeface="Calibri"/>
                          <a:cs typeface="Arial" pitchFamily="34" charset="0"/>
                        </a:rPr>
                        <a:t> </a:t>
                      </a:r>
                      <a:r>
                        <a:rPr lang="fr-FR" sz="1800" b="1" i="1" dirty="0">
                          <a:solidFill>
                            <a:schemeClr val="accent6">
                              <a:lumMod val="75000"/>
                            </a:schemeClr>
                          </a:solidFill>
                          <a:latin typeface="Arial Narrow" pitchFamily="34" charset="0"/>
                          <a:ea typeface="Calibri"/>
                          <a:cs typeface="Arial" pitchFamily="34" charset="0"/>
                        </a:rPr>
                        <a:t>ORL (oto-rhino-laryngologie)</a:t>
                      </a:r>
                      <a:endParaRPr lang="fr-FR" sz="1800" dirty="0">
                        <a:solidFill>
                          <a:schemeClr val="accent6">
                            <a:lumMod val="75000"/>
                          </a:schemeClr>
                        </a:solidFill>
                        <a:latin typeface="Arial Narrow" pitchFamily="34" charset="0"/>
                        <a:ea typeface="Calibri"/>
                        <a:cs typeface="Arial" pitchFamily="34" charset="0"/>
                      </a:endParaRPr>
                    </a:p>
                  </a:txBody>
                  <a:tcPr marL="48216" marR="48216" marT="0" marB="0" anchor="ctr"/>
                </a:tc>
              </a:tr>
              <a:tr h="365145">
                <a:tc>
                  <a:txBody>
                    <a:bodyPr/>
                    <a:lstStyle/>
                    <a:p>
                      <a:pPr>
                        <a:spcAft>
                          <a:spcPts val="0"/>
                        </a:spcAft>
                      </a:pPr>
                      <a:r>
                        <a:rPr lang="fr-FR" sz="2000" b="1" dirty="0" smtClean="0">
                          <a:solidFill>
                            <a:srgbClr val="000000"/>
                          </a:solidFill>
                          <a:latin typeface="Arial Narrow" pitchFamily="34" charset="0"/>
                          <a:ea typeface="Calibri"/>
                          <a:cs typeface="Arial" pitchFamily="34" charset="0"/>
                        </a:rPr>
                        <a:t>19</a:t>
                      </a:r>
                      <a:endParaRPr lang="fr-FR" sz="1200" dirty="0">
                        <a:latin typeface="Arial Narrow" pitchFamily="34" charset="0"/>
                        <a:ea typeface="Calibri"/>
                        <a:cs typeface="Arial" pitchFamily="34" charset="0"/>
                      </a:endParaRPr>
                    </a:p>
                  </a:txBody>
                  <a:tcPr marL="48216" marR="48216" marT="0" marB="0" anchor="ctr"/>
                </a:tc>
                <a:tc vMerge="1">
                  <a:txBody>
                    <a:bodyPr/>
                    <a:lstStyle/>
                    <a:p>
                      <a:endParaRPr lang="fr-FR"/>
                    </a:p>
                  </a:txBody>
                  <a:tcPr/>
                </a:tc>
                <a:tc>
                  <a:txBody>
                    <a:bodyPr/>
                    <a:lstStyle/>
                    <a:p>
                      <a:pPr>
                        <a:spcAft>
                          <a:spcPts val="0"/>
                        </a:spcAft>
                      </a:pPr>
                      <a:r>
                        <a:rPr lang="fr-FR" sz="1800" b="1" i="1" dirty="0">
                          <a:latin typeface="Arial Narrow" pitchFamily="34" charset="0"/>
                          <a:ea typeface="Calibri"/>
                          <a:cs typeface="Arial" pitchFamily="34" charset="0"/>
                        </a:rPr>
                        <a:t>L’ouïe : l’OREILLE </a:t>
                      </a:r>
                      <a:r>
                        <a:rPr lang="fr-FR" sz="1800" b="1" i="1" dirty="0">
                          <a:solidFill>
                            <a:schemeClr val="accent6"/>
                          </a:solidFill>
                          <a:latin typeface="Arial Narrow" pitchFamily="34" charset="0"/>
                          <a:ea typeface="Calibri"/>
                          <a:cs typeface="Arial" pitchFamily="34" charset="0"/>
                        </a:rPr>
                        <a:t>–</a:t>
                      </a:r>
                      <a:r>
                        <a:rPr lang="fr-FR" sz="1800" b="1" i="1" dirty="0">
                          <a:latin typeface="Arial Narrow" pitchFamily="34" charset="0"/>
                          <a:ea typeface="Calibri"/>
                          <a:cs typeface="Arial" pitchFamily="34" charset="0"/>
                        </a:rPr>
                        <a:t> </a:t>
                      </a:r>
                      <a:r>
                        <a:rPr lang="fr-FR" sz="1800" b="1" i="1" dirty="0">
                          <a:solidFill>
                            <a:schemeClr val="accent6">
                              <a:lumMod val="75000"/>
                            </a:schemeClr>
                          </a:solidFill>
                          <a:latin typeface="Arial Narrow" pitchFamily="34" charset="0"/>
                          <a:ea typeface="Calibri"/>
                          <a:cs typeface="Arial" pitchFamily="34" charset="0"/>
                        </a:rPr>
                        <a:t>ORL (oto-rhino-laryngologie)</a:t>
                      </a:r>
                      <a:endParaRPr lang="fr-FR" sz="1800" dirty="0">
                        <a:solidFill>
                          <a:schemeClr val="accent6">
                            <a:lumMod val="75000"/>
                          </a:schemeClr>
                        </a:solidFill>
                        <a:latin typeface="Arial Narrow" pitchFamily="34" charset="0"/>
                        <a:ea typeface="Calibri"/>
                        <a:cs typeface="Arial" pitchFamily="34" charset="0"/>
                      </a:endParaRPr>
                    </a:p>
                  </a:txBody>
                  <a:tcPr marL="48216" marR="48216" marT="0" marB="0" anchor="ctr"/>
                </a:tc>
              </a:tr>
              <a:tr h="365145">
                <a:tc>
                  <a:txBody>
                    <a:bodyPr/>
                    <a:lstStyle/>
                    <a:p>
                      <a:pPr>
                        <a:spcAft>
                          <a:spcPts val="0"/>
                        </a:spcAft>
                      </a:pPr>
                      <a:r>
                        <a:rPr lang="fr-FR" sz="2000" b="1" dirty="0" smtClean="0">
                          <a:solidFill>
                            <a:srgbClr val="000000"/>
                          </a:solidFill>
                          <a:latin typeface="Arial Narrow" pitchFamily="34" charset="0"/>
                          <a:ea typeface="Calibri"/>
                          <a:cs typeface="Arial" pitchFamily="34" charset="0"/>
                        </a:rPr>
                        <a:t>20</a:t>
                      </a:r>
                      <a:endParaRPr lang="fr-FR" sz="1200" dirty="0">
                        <a:latin typeface="Arial Narrow" pitchFamily="34" charset="0"/>
                        <a:ea typeface="Calibri"/>
                        <a:cs typeface="Arial" pitchFamily="34" charset="0"/>
                      </a:endParaRPr>
                    </a:p>
                  </a:txBody>
                  <a:tcPr marL="48216" marR="48216" marT="0" marB="0" anchor="ctr"/>
                </a:tc>
                <a:tc vMerge="1">
                  <a:txBody>
                    <a:bodyPr/>
                    <a:lstStyle/>
                    <a:p>
                      <a:endParaRPr lang="fr-FR"/>
                    </a:p>
                  </a:txBody>
                  <a:tcPr/>
                </a:tc>
                <a:tc>
                  <a:txBody>
                    <a:bodyPr/>
                    <a:lstStyle/>
                    <a:p>
                      <a:pPr>
                        <a:spcAft>
                          <a:spcPts val="0"/>
                        </a:spcAft>
                      </a:pPr>
                      <a:r>
                        <a:rPr lang="fr-FR" sz="1800" b="1" i="1" dirty="0">
                          <a:latin typeface="Arial Narrow" pitchFamily="34" charset="0"/>
                          <a:ea typeface="Calibri"/>
                          <a:cs typeface="Arial" pitchFamily="34" charset="0"/>
                        </a:rPr>
                        <a:t>La gustation : </a:t>
                      </a:r>
                      <a:r>
                        <a:rPr lang="fr-FR" sz="1800" b="1" i="1" dirty="0">
                          <a:solidFill>
                            <a:schemeClr val="tx1"/>
                          </a:solidFill>
                          <a:latin typeface="Arial Narrow" pitchFamily="34" charset="0"/>
                          <a:ea typeface="Calibri"/>
                          <a:cs typeface="Arial" pitchFamily="34" charset="0"/>
                        </a:rPr>
                        <a:t>la BOUCHE </a:t>
                      </a:r>
                      <a:r>
                        <a:rPr lang="fr-FR" sz="1800" b="1" i="1" dirty="0">
                          <a:solidFill>
                            <a:schemeClr val="accent6"/>
                          </a:solidFill>
                          <a:latin typeface="Arial Narrow" pitchFamily="34" charset="0"/>
                          <a:ea typeface="Calibri"/>
                          <a:cs typeface="Arial" pitchFamily="34" charset="0"/>
                        </a:rPr>
                        <a:t>–</a:t>
                      </a:r>
                      <a:r>
                        <a:rPr lang="fr-FR" sz="1800" b="1" i="1" dirty="0">
                          <a:solidFill>
                            <a:schemeClr val="tx1"/>
                          </a:solidFill>
                          <a:latin typeface="Arial Narrow" pitchFamily="34" charset="0"/>
                          <a:ea typeface="Calibri"/>
                          <a:cs typeface="Arial" pitchFamily="34" charset="0"/>
                        </a:rPr>
                        <a:t> </a:t>
                      </a:r>
                      <a:r>
                        <a:rPr lang="fr-FR" sz="1800" b="1" i="1" dirty="0">
                          <a:solidFill>
                            <a:schemeClr val="accent6">
                              <a:lumMod val="75000"/>
                            </a:schemeClr>
                          </a:solidFill>
                          <a:latin typeface="Arial Narrow" pitchFamily="34" charset="0"/>
                          <a:ea typeface="Calibri"/>
                          <a:cs typeface="Arial" pitchFamily="34" charset="0"/>
                        </a:rPr>
                        <a:t>Stomatologie</a:t>
                      </a:r>
                      <a:endParaRPr lang="fr-FR" sz="1800" dirty="0">
                        <a:solidFill>
                          <a:schemeClr val="accent6">
                            <a:lumMod val="75000"/>
                          </a:schemeClr>
                        </a:solidFill>
                        <a:latin typeface="Arial Narrow" pitchFamily="34" charset="0"/>
                        <a:ea typeface="Calibri"/>
                        <a:cs typeface="Arial" pitchFamily="34" charset="0"/>
                      </a:endParaRPr>
                    </a:p>
                  </a:txBody>
                  <a:tcPr marL="48216" marR="48216" marT="0" marB="0" anchor="ctr"/>
                </a:tc>
              </a:tr>
              <a:tr h="365145">
                <a:tc>
                  <a:txBody>
                    <a:bodyPr/>
                    <a:lstStyle/>
                    <a:p>
                      <a:pPr>
                        <a:spcAft>
                          <a:spcPts val="0"/>
                        </a:spcAft>
                      </a:pPr>
                      <a:r>
                        <a:rPr lang="fr-FR" sz="2000" b="1" dirty="0" smtClean="0">
                          <a:latin typeface="Arial Narrow" pitchFamily="34" charset="0"/>
                          <a:ea typeface="Calibri"/>
                          <a:cs typeface="Arial" pitchFamily="34" charset="0"/>
                        </a:rPr>
                        <a:t>21</a:t>
                      </a:r>
                      <a:endParaRPr lang="fr-FR" sz="2000" b="1" dirty="0">
                        <a:latin typeface="Arial Narrow" pitchFamily="34" charset="0"/>
                        <a:ea typeface="Calibri"/>
                        <a:cs typeface="Arial" pitchFamily="34" charset="0"/>
                      </a:endParaRPr>
                    </a:p>
                  </a:txBody>
                  <a:tcPr marL="48216" marR="48216" marT="0" marB="0" anchor="ctr"/>
                </a:tc>
                <a:tc gridSpan="2">
                  <a:txBody>
                    <a:bodyPr/>
                    <a:lstStyle/>
                    <a:p>
                      <a:pPr>
                        <a:spcAft>
                          <a:spcPts val="0"/>
                        </a:spcAft>
                      </a:pPr>
                      <a:r>
                        <a:rPr lang="fr-FR" sz="1800" b="1" i="1" dirty="0" smtClean="0">
                          <a:latin typeface="Arial Narrow" pitchFamily="34" charset="0"/>
                          <a:ea typeface="Calibri"/>
                          <a:cs typeface="Arial" pitchFamily="34" charset="0"/>
                        </a:rPr>
                        <a:t>PROGRAMME</a:t>
                      </a:r>
                      <a:r>
                        <a:rPr lang="fr-FR" sz="1800" b="1" i="1" baseline="0" dirty="0" smtClean="0">
                          <a:latin typeface="Arial Narrow" pitchFamily="34" charset="0"/>
                          <a:ea typeface="Calibri"/>
                          <a:cs typeface="Arial" pitchFamily="34" charset="0"/>
                        </a:rPr>
                        <a:t> DE RÉVISION </a:t>
                      </a:r>
                      <a:r>
                        <a:rPr lang="fr-FR" sz="1800" b="1" i="1" baseline="0" dirty="0" smtClean="0">
                          <a:solidFill>
                            <a:schemeClr val="accent6"/>
                          </a:solidFill>
                          <a:latin typeface="Arial Narrow" pitchFamily="34" charset="0"/>
                          <a:ea typeface="Calibri"/>
                          <a:cs typeface="Arial" pitchFamily="34" charset="0"/>
                        </a:rPr>
                        <a:t>–</a:t>
                      </a:r>
                      <a:r>
                        <a:rPr lang="fr-FR" sz="1800" b="1" i="1" baseline="0" dirty="0" smtClean="0">
                          <a:solidFill>
                            <a:schemeClr val="accent6">
                              <a:lumMod val="75000"/>
                            </a:schemeClr>
                          </a:solidFill>
                          <a:latin typeface="Arial Narrow" pitchFamily="34" charset="0"/>
                          <a:ea typeface="Calibri"/>
                          <a:cs typeface="Arial" pitchFamily="34" charset="0"/>
                        </a:rPr>
                        <a:t> Exercices et corrigés</a:t>
                      </a:r>
                      <a:endParaRPr lang="fr-FR" sz="1800" b="1" i="1" dirty="0">
                        <a:solidFill>
                          <a:schemeClr val="accent6">
                            <a:lumMod val="75000"/>
                          </a:schemeClr>
                        </a:solidFill>
                        <a:latin typeface="Arial Narrow" pitchFamily="34" charset="0"/>
                        <a:ea typeface="Calibri"/>
                        <a:cs typeface="Arial" pitchFamily="34" charset="0"/>
                      </a:endParaRPr>
                    </a:p>
                  </a:txBody>
                  <a:tcPr marL="48216" marR="48216" marT="0" marB="0" anchor="ctr"/>
                </a:tc>
                <a:tc hMerge="1">
                  <a:txBody>
                    <a:bodyPr/>
                    <a:lstStyle/>
                    <a:p>
                      <a:pPr>
                        <a:spcAft>
                          <a:spcPts val="0"/>
                        </a:spcAft>
                      </a:pPr>
                      <a:endParaRPr lang="fr-FR" sz="1800" dirty="0">
                        <a:solidFill>
                          <a:schemeClr val="accent6">
                            <a:lumMod val="75000"/>
                          </a:schemeClr>
                        </a:solidFill>
                        <a:latin typeface="Arial Narrow" pitchFamily="34" charset="0"/>
                        <a:ea typeface="Calibri"/>
                        <a:cs typeface="Arial" pitchFamily="34" charset="0"/>
                      </a:endParaRPr>
                    </a:p>
                  </a:txBody>
                  <a:tcPr marL="48216" marR="48216" marT="0" marB="0" anchor="ctr"/>
                </a:tc>
              </a:tr>
            </a:tbl>
          </a:graphicData>
        </a:graphic>
      </p:graphicFrame>
      <p:grpSp>
        <p:nvGrpSpPr>
          <p:cNvPr id="10" name="Groupe 11"/>
          <p:cNvGrpSpPr>
            <a:grpSpLocks noGrp="1"/>
          </p:cNvGrpSpPr>
          <p:nvPr/>
        </p:nvGrpSpPr>
        <p:grpSpPr bwMode="auto">
          <a:xfrm>
            <a:off x="684171" y="188640"/>
            <a:ext cx="7632246" cy="1080418"/>
            <a:chOff x="519773" y="112427"/>
            <a:chExt cx="6483812" cy="1480705"/>
          </a:xfrm>
        </p:grpSpPr>
        <p:sp>
          <p:nvSpPr>
            <p:cNvPr id="11" name="Rectangle à coins arrondis 10"/>
            <p:cNvSpPr/>
            <p:nvPr/>
          </p:nvSpPr>
          <p:spPr bwMode="auto">
            <a:xfrm>
              <a:off x="1386620" y="408486"/>
              <a:ext cx="5616965" cy="738188"/>
            </a:xfrm>
            <a:prstGeom prst="roundRect">
              <a:avLst/>
            </a:prstGeom>
            <a:solidFill>
              <a:schemeClr val="accent6"/>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fr-FR" sz="2400" b="1" dirty="0" smtClean="0">
                  <a:solidFill>
                    <a:schemeClr val="bg1"/>
                  </a:solidFill>
                  <a:latin typeface="Arial Narrow" pitchFamily="34" charset="0"/>
                </a:rPr>
                <a:t>III.- Programme de terminologie médicale</a:t>
              </a:r>
              <a:endParaRPr lang="fr-FR" sz="2400" b="1" dirty="0">
                <a:solidFill>
                  <a:schemeClr val="bg1"/>
                </a:solidFill>
                <a:latin typeface="Arial Narrow" pitchFamily="34" charset="0"/>
              </a:endParaRPr>
            </a:p>
          </p:txBody>
        </p:sp>
        <p:pic>
          <p:nvPicPr>
            <p:cNvPr id="12" name="Image 13"/>
            <p:cNvPicPr>
              <a:picLocks noChangeAspect="1"/>
            </p:cNvPicPr>
            <p:nvPr/>
          </p:nvPicPr>
          <p:blipFill>
            <a:blip r:embed="rId2" cstate="print"/>
            <a:srcRect/>
            <a:stretch>
              <a:fillRect/>
            </a:stretch>
          </p:blipFill>
          <p:spPr bwMode="auto">
            <a:xfrm>
              <a:off x="519773" y="112427"/>
              <a:ext cx="982492" cy="1480705"/>
            </a:xfrm>
            <a:prstGeom prst="rect">
              <a:avLst/>
            </a:prstGeom>
            <a:noFill/>
            <a:ln w="9525">
              <a:noFill/>
              <a:miter lim="800000"/>
              <a:headEnd/>
              <a:tailEnd/>
            </a:ln>
          </p:spPr>
        </p:pic>
      </p:grpSp>
      <p:sp>
        <p:nvSpPr>
          <p:cNvPr id="8" name="Espace réservé du numéro de diapositive 10"/>
          <p:cNvSpPr>
            <a:spLocks noGrp="1"/>
          </p:cNvSpPr>
          <p:nvPr>
            <p:ph type="sldNum" sz="quarter" idx="12"/>
          </p:nvPr>
        </p:nvSpPr>
        <p:spPr>
          <a:xfrm>
            <a:off x="8604448" y="6448251"/>
            <a:ext cx="504056" cy="365125"/>
          </a:xfrm>
        </p:spPr>
        <p:txBody>
          <a:bodyPr/>
          <a:lstStyle/>
          <a:p>
            <a:pPr>
              <a:defRPr/>
            </a:pPr>
            <a:fld id="{57A05EDD-168E-413D-A3EB-4B2B9E1A3D49}" type="slidenum">
              <a:rPr lang="fr-FR" sz="1050" smtClean="0">
                <a:latin typeface="Arial Narrow" pitchFamily="34" charset="0"/>
              </a:rPr>
              <a:pPr>
                <a:defRPr/>
              </a:pPr>
              <a:t>8</a:t>
            </a:fld>
            <a:r>
              <a:rPr lang="fr-FR" sz="1050" dirty="0" smtClean="0">
                <a:latin typeface="Arial Narrow" pitchFamily="34" charset="0"/>
              </a:rPr>
              <a:t>/21</a:t>
            </a:r>
            <a:endParaRPr lang="fr-FR" sz="1050" dirty="0">
              <a:latin typeface="Arial Narrow" pitchFamily="34" charset="0"/>
            </a:endParaRPr>
          </a:p>
        </p:txBody>
      </p:sp>
      <p:sp>
        <p:nvSpPr>
          <p:cNvPr id="9" name="Espace réservé de la date 3"/>
          <p:cNvSpPr>
            <a:spLocks noGrp="1"/>
          </p:cNvSpPr>
          <p:nvPr>
            <p:ph type="dt" sz="quarter" idx="10"/>
          </p:nvPr>
        </p:nvSpPr>
        <p:spPr>
          <a:xfrm>
            <a:off x="0" y="6525344"/>
            <a:ext cx="1115616" cy="260648"/>
          </a:xfrm>
        </p:spPr>
        <p:txBody>
          <a:bodyPr/>
          <a:lstStyle/>
          <a:p>
            <a:pPr>
              <a:defRPr/>
            </a:pPr>
            <a:r>
              <a:rPr lang="fr-FR" sz="1050" dirty="0" smtClean="0">
                <a:latin typeface="Arial Narrow" pitchFamily="34" charset="0"/>
              </a:rPr>
              <a:t>22/04/2016</a:t>
            </a:r>
            <a:endParaRPr lang="fr-FR" sz="1050"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vertical)">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467544" y="691818"/>
            <a:ext cx="8280920" cy="5424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1" i="1" u="sng" strike="noStrike" cap="none" normalizeH="0" baseline="0" dirty="0" smtClean="0">
                <a:ln>
                  <a:noFill/>
                </a:ln>
                <a:solidFill>
                  <a:srgbClr val="E36C0A"/>
                </a:solidFill>
                <a:effectLst/>
                <a:latin typeface="Arial Narrow" pitchFamily="34" charset="0"/>
                <a:ea typeface="Calibri" pitchFamily="34" charset="0"/>
                <a:cs typeface="Arial" pitchFamily="34" charset="0"/>
              </a:rPr>
              <a:t>Particularités</a:t>
            </a:r>
            <a:r>
              <a:rPr kumimoji="0" lang="fr-FR" sz="2000" b="1" i="1" u="none" strike="noStrike" cap="none" normalizeH="0" baseline="0" dirty="0" smtClean="0">
                <a:ln>
                  <a:noFill/>
                </a:ln>
                <a:solidFill>
                  <a:srgbClr val="E36C0A"/>
                </a:solidFill>
                <a:effectLst/>
                <a:latin typeface="Arial Narrow" pitchFamily="34" charset="0"/>
                <a:ea typeface="Calibri" pitchFamily="34" charset="0"/>
                <a:cs typeface="Arial" pitchFamily="34" charset="0"/>
              </a:rPr>
              <a:t> :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fr-FR" sz="1050" b="0" i="0" u="none" strike="noStrike" cap="none" normalizeH="0" baseline="0" dirty="0" smtClean="0">
              <a:ln>
                <a:noFill/>
              </a:ln>
              <a:solidFill>
                <a:schemeClr val="tx1"/>
              </a:solidFill>
              <a:effectLst/>
              <a:latin typeface="Arial Narrow"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Avant de commencer l’étude des appareils ou systèmes du corps humain, nous aborderons 4 séances qui sont importantes pour votre apprentissage de secrétaire médicale :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1050" b="0" i="0" u="none" strike="noStrike" cap="none" normalizeH="0" baseline="0" dirty="0" smtClean="0">
              <a:ln>
                <a:noFill/>
              </a:ln>
              <a:solidFill>
                <a:schemeClr val="tx1"/>
              </a:solidFill>
              <a:effectLst/>
              <a:latin typeface="Arial Narrow"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smtClean="0">
                <a:ln>
                  <a:noFill/>
                </a:ln>
                <a:solidFill>
                  <a:srgbClr val="4F81BD"/>
                </a:solidFill>
                <a:effectLst/>
                <a:latin typeface="Arial Narrow" pitchFamily="34" charset="0"/>
                <a:ea typeface="Calibri" pitchFamily="34" charset="0"/>
                <a:cs typeface="Arial" pitchFamily="34" charset="0"/>
              </a:rPr>
              <a:t>Chapitre 02.- </a:t>
            </a:r>
            <a:r>
              <a:rPr kumimoji="0" lang="fr-FR" sz="2000" b="1" i="0" u="sng" strike="noStrike" cap="none" normalizeH="0" baseline="0" dirty="0" smtClean="0">
                <a:ln>
                  <a:noFill/>
                </a:ln>
                <a:solidFill>
                  <a:srgbClr val="4F81BD"/>
                </a:solidFill>
                <a:effectLst/>
                <a:latin typeface="Arial Narrow" pitchFamily="34" charset="0"/>
                <a:ea typeface="Calibri" pitchFamily="34" charset="0"/>
                <a:cs typeface="Arial" pitchFamily="34" charset="0"/>
              </a:rPr>
              <a:t>L’étymologie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1050" b="0" i="0" u="none" strike="noStrike" cap="none" normalizeH="0" baseline="0" dirty="0" smtClean="0">
              <a:ln>
                <a:noFill/>
              </a:ln>
              <a:solidFill>
                <a:schemeClr val="tx1"/>
              </a:solidFill>
              <a:effectLst/>
              <a:latin typeface="Arial Narrow"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u="none" strike="noStrike" cap="none" normalizeH="0" baseline="0" dirty="0" smtClean="0">
                <a:ln>
                  <a:noFill/>
                </a:ln>
                <a:solidFill>
                  <a:schemeClr val="tx1"/>
                </a:solidFill>
                <a:effectLst/>
                <a:latin typeface="Arial Narrow" pitchFamily="34" charset="0"/>
                <a:ea typeface="Calibri" pitchFamily="34" charset="0"/>
                <a:cs typeface="Arial" pitchFamily="34" charset="0"/>
              </a:rPr>
              <a:t>Ce chapitre va vous apporter la compréhension de la décomposition du mot médical : préfixe, suffixe et racine. </a:t>
            </a:r>
            <a:r>
              <a:rPr kumimoji="0" lang="fr-FR" b="1" u="none" strike="noStrike" cap="none" normalizeH="0" baseline="0" dirty="0" smtClean="0">
                <a:ln>
                  <a:noFill/>
                </a:ln>
                <a:solidFill>
                  <a:schemeClr val="tx1"/>
                </a:solidFill>
                <a:effectLst/>
                <a:latin typeface="Arial Narrow" pitchFamily="34" charset="0"/>
                <a:ea typeface="Calibri" pitchFamily="34" charset="0"/>
                <a:cs typeface="Arial" pitchFamily="34" charset="0"/>
              </a:rPr>
              <a:t>Leur mémorisation est capitale et en dépendra l’apprentissage des autres séances, donc des parties anatomiques et du vocabulaire des spécialités.</a:t>
            </a:r>
            <a:endParaRPr kumimoji="0" lang="fr-FR" sz="1050" b="0" u="none" strike="noStrike" cap="none" normalizeH="0" baseline="0" dirty="0" smtClean="0">
              <a:ln>
                <a:noFill/>
              </a:ln>
              <a:solidFill>
                <a:schemeClr val="tx1"/>
              </a:solidFill>
              <a:effectLst/>
              <a:latin typeface="Arial Narrow"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1" u="none" strike="noStrike" cap="none" normalizeH="0" baseline="0" dirty="0" smtClean="0">
                <a:ln>
                  <a:noFill/>
                </a:ln>
                <a:solidFill>
                  <a:schemeClr val="tx1">
                    <a:lumMod val="65000"/>
                    <a:lumOff val="35000"/>
                  </a:schemeClr>
                </a:solidFill>
                <a:effectLst/>
                <a:latin typeface="Arial Narrow" pitchFamily="34" charset="0"/>
                <a:ea typeface="Calibri" pitchFamily="34" charset="0"/>
                <a:cs typeface="Arial" pitchFamily="34" charset="0"/>
              </a:rPr>
              <a:t>L’utilisation du découpage du mot, des radicaux et suffixes abordés dans ce chapitre seront rencontrés dans chaque nouvelle séance concernant les spécialités.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1050" b="0" i="0" u="none" strike="noStrike" cap="none" normalizeH="0" baseline="0" dirty="0" smtClean="0">
              <a:ln>
                <a:noFill/>
              </a:ln>
              <a:solidFill>
                <a:schemeClr val="tx1"/>
              </a:solidFill>
              <a:effectLst/>
              <a:latin typeface="Arial Narrow"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smtClean="0">
                <a:ln>
                  <a:noFill/>
                </a:ln>
                <a:solidFill>
                  <a:srgbClr val="4F81BD"/>
                </a:solidFill>
                <a:effectLst/>
                <a:latin typeface="Arial Narrow" pitchFamily="34" charset="0"/>
                <a:ea typeface="Calibri" pitchFamily="34" charset="0"/>
                <a:cs typeface="Arial" pitchFamily="34" charset="0"/>
              </a:rPr>
              <a:t>Chapitre 03.- </a:t>
            </a:r>
            <a:r>
              <a:rPr kumimoji="0" lang="fr-FR" sz="2000" b="1" i="0" u="sng" strike="noStrike" cap="none" normalizeH="0" baseline="0" dirty="0" smtClean="0">
                <a:ln>
                  <a:noFill/>
                </a:ln>
                <a:solidFill>
                  <a:srgbClr val="4F81BD"/>
                </a:solidFill>
                <a:effectLst/>
                <a:latin typeface="Arial Narrow" pitchFamily="34" charset="0"/>
                <a:ea typeface="Calibri" pitchFamily="34" charset="0"/>
                <a:cs typeface="Arial" pitchFamily="34" charset="0"/>
              </a:rPr>
              <a:t>Examen clinique (la consultation médicale)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1050" b="0" i="0" u="none" strike="noStrike" cap="none" normalizeH="0" baseline="0" dirty="0" smtClean="0">
              <a:ln>
                <a:noFill/>
              </a:ln>
              <a:solidFill>
                <a:schemeClr val="tx1"/>
              </a:solidFill>
              <a:effectLst/>
              <a:latin typeface="Arial Narrow"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u="none" strike="noStrike" cap="none" normalizeH="0" baseline="0" dirty="0" smtClean="0">
                <a:ln>
                  <a:noFill/>
                </a:ln>
                <a:solidFill>
                  <a:schemeClr val="tx1"/>
                </a:solidFill>
                <a:effectLst/>
                <a:latin typeface="Arial Narrow" pitchFamily="34" charset="0"/>
                <a:ea typeface="Calibri" pitchFamily="34" charset="0"/>
                <a:cs typeface="Arial" pitchFamily="34" charset="0"/>
              </a:rPr>
              <a:t>Ce chapitre vous aidera à la </a:t>
            </a:r>
            <a:r>
              <a:rPr kumimoji="0" lang="fr-FR" b="1" u="none" strike="noStrike" cap="none" normalizeH="0" baseline="0" dirty="0" smtClean="0">
                <a:ln>
                  <a:noFill/>
                </a:ln>
                <a:solidFill>
                  <a:schemeClr val="tx1"/>
                </a:solidFill>
                <a:effectLst/>
                <a:latin typeface="Arial Narrow" pitchFamily="34" charset="0"/>
                <a:ea typeface="Calibri" pitchFamily="34" charset="0"/>
                <a:cs typeface="Arial" pitchFamily="34" charset="0"/>
              </a:rPr>
              <a:t>compréhension du déroulement de la consultation médicale, de l’examen clinique</a:t>
            </a:r>
            <a:r>
              <a:rPr kumimoji="0" lang="fr-FR" b="0" u="none" strike="noStrike" cap="none" normalizeH="0" baseline="0" dirty="0" smtClean="0">
                <a:ln>
                  <a:noFill/>
                </a:ln>
                <a:solidFill>
                  <a:schemeClr val="tx1"/>
                </a:solidFill>
                <a:effectLst/>
                <a:latin typeface="Arial Narrow" pitchFamily="34" charset="0"/>
                <a:ea typeface="Calibri" pitchFamily="34" charset="0"/>
                <a:cs typeface="Arial" pitchFamily="34" charset="0"/>
              </a:rPr>
              <a:t>, et sera capitale pour la </a:t>
            </a:r>
            <a:r>
              <a:rPr lang="fr-FR" b="1" dirty="0" smtClean="0">
                <a:latin typeface="Arial Narrow" pitchFamily="34" charset="0"/>
                <a:ea typeface="Calibri" pitchFamily="34" charset="0"/>
                <a:cs typeface="Arial" pitchFamily="34" charset="0"/>
              </a:rPr>
              <a:t>saisie</a:t>
            </a:r>
            <a:r>
              <a:rPr kumimoji="0" lang="fr-FR" b="1" u="none" strike="noStrike" cap="none" normalizeH="0" baseline="0" dirty="0" smtClean="0">
                <a:ln>
                  <a:noFill/>
                </a:ln>
                <a:solidFill>
                  <a:schemeClr val="tx1"/>
                </a:solidFill>
                <a:effectLst/>
                <a:latin typeface="Arial Narrow" pitchFamily="34" charset="0"/>
                <a:ea typeface="Calibri" pitchFamily="34" charset="0"/>
                <a:cs typeface="Arial" pitchFamily="34" charset="0"/>
              </a:rPr>
              <a:t> des</a:t>
            </a:r>
            <a:r>
              <a:rPr kumimoji="0" lang="fr-FR" b="1" u="none" strike="noStrike" cap="none" normalizeH="0" dirty="0" smtClean="0">
                <a:ln>
                  <a:noFill/>
                </a:ln>
                <a:solidFill>
                  <a:schemeClr val="tx1"/>
                </a:solidFill>
                <a:effectLst/>
                <a:latin typeface="Arial Narrow" pitchFamily="34" charset="0"/>
                <a:ea typeface="Calibri" pitchFamily="34" charset="0"/>
                <a:cs typeface="Arial" pitchFamily="34" charset="0"/>
              </a:rPr>
              <a:t> comptes-rendus médicaux et leur présentation</a:t>
            </a:r>
            <a:r>
              <a:rPr kumimoji="0" lang="fr-FR" b="1" u="none" strike="noStrike" cap="none" normalizeH="0" baseline="0" dirty="0" smtClean="0">
                <a:ln>
                  <a:noFill/>
                </a:ln>
                <a:solidFill>
                  <a:schemeClr val="tx1"/>
                </a:solidFill>
                <a:effectLst/>
                <a:latin typeface="Arial Narrow" pitchFamily="34" charset="0"/>
                <a:ea typeface="Calibri" pitchFamily="34" charset="0"/>
                <a:cs typeface="Arial" pitchFamily="34" charset="0"/>
              </a:rPr>
              <a:t>.</a:t>
            </a:r>
            <a:endParaRPr kumimoji="0" lang="fr-FR" sz="1050" b="0" u="none" strike="noStrike" cap="none" normalizeH="0" baseline="0" dirty="0" smtClean="0">
              <a:ln>
                <a:noFill/>
              </a:ln>
              <a:solidFill>
                <a:schemeClr val="tx1"/>
              </a:solidFill>
              <a:effectLst/>
              <a:latin typeface="Arial Narrow"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1" u="none" strike="noStrike" cap="none" normalizeH="0" baseline="0" dirty="0" smtClean="0">
                <a:ln>
                  <a:noFill/>
                </a:ln>
                <a:solidFill>
                  <a:schemeClr val="tx1">
                    <a:lumMod val="65000"/>
                    <a:lumOff val="35000"/>
                  </a:schemeClr>
                </a:solidFill>
                <a:effectLst/>
                <a:latin typeface="Arial Narrow" pitchFamily="34" charset="0"/>
                <a:ea typeface="Calibri" pitchFamily="34" charset="0"/>
                <a:cs typeface="Arial" pitchFamily="34" charset="0"/>
              </a:rPr>
              <a:t>Les termes abordés dans ce chapitre seront rencontrés dans chaque nouvelle séance concernant les spécialités.</a:t>
            </a:r>
            <a:endParaRPr kumimoji="0" lang="fr-FR" sz="2000" b="1" i="1" u="none" strike="noStrike" cap="none" normalizeH="0" baseline="0" dirty="0" smtClean="0">
              <a:ln>
                <a:noFill/>
              </a:ln>
              <a:solidFill>
                <a:schemeClr val="tx1">
                  <a:lumMod val="65000"/>
                  <a:lumOff val="35000"/>
                </a:schemeClr>
              </a:solidFill>
              <a:effectLst/>
              <a:latin typeface="Arial Narrow" pitchFamily="34" charset="0"/>
              <a:ea typeface="Calibri" pitchFamily="34" charset="0"/>
              <a:cs typeface="Arial" pitchFamily="34" charset="0"/>
            </a:endParaRPr>
          </a:p>
        </p:txBody>
      </p:sp>
      <p:sp>
        <p:nvSpPr>
          <p:cNvPr id="6" name="Espace réservé du numéro de diapositive 10"/>
          <p:cNvSpPr>
            <a:spLocks noGrp="1"/>
          </p:cNvSpPr>
          <p:nvPr>
            <p:ph type="sldNum" sz="quarter" idx="12"/>
          </p:nvPr>
        </p:nvSpPr>
        <p:spPr>
          <a:xfrm>
            <a:off x="8604448" y="6448251"/>
            <a:ext cx="504056" cy="365125"/>
          </a:xfrm>
        </p:spPr>
        <p:txBody>
          <a:bodyPr/>
          <a:lstStyle/>
          <a:p>
            <a:pPr>
              <a:defRPr/>
            </a:pPr>
            <a:fld id="{57A05EDD-168E-413D-A3EB-4B2B9E1A3D49}" type="slidenum">
              <a:rPr lang="fr-FR" sz="1050" smtClean="0">
                <a:latin typeface="Arial Narrow" pitchFamily="34" charset="0"/>
              </a:rPr>
              <a:pPr>
                <a:defRPr/>
              </a:pPr>
              <a:t>9</a:t>
            </a:fld>
            <a:r>
              <a:rPr lang="fr-FR" sz="1050" dirty="0" smtClean="0">
                <a:latin typeface="Arial Narrow" pitchFamily="34" charset="0"/>
              </a:rPr>
              <a:t>/21</a:t>
            </a:r>
            <a:endParaRPr lang="fr-FR" sz="1050" dirty="0">
              <a:latin typeface="Arial Narrow" pitchFamily="34" charset="0"/>
            </a:endParaRPr>
          </a:p>
        </p:txBody>
      </p:sp>
      <p:sp>
        <p:nvSpPr>
          <p:cNvPr id="5" name="Espace réservé de la date 3"/>
          <p:cNvSpPr>
            <a:spLocks noGrp="1"/>
          </p:cNvSpPr>
          <p:nvPr>
            <p:ph type="dt" sz="quarter" idx="10"/>
          </p:nvPr>
        </p:nvSpPr>
        <p:spPr>
          <a:xfrm>
            <a:off x="0" y="6525344"/>
            <a:ext cx="1115616" cy="260648"/>
          </a:xfrm>
        </p:spPr>
        <p:txBody>
          <a:bodyPr/>
          <a:lstStyle/>
          <a:p>
            <a:pPr>
              <a:defRPr/>
            </a:pPr>
            <a:r>
              <a:rPr lang="fr-FR" sz="1050" dirty="0" smtClean="0">
                <a:latin typeface="Arial Narrow" pitchFamily="34" charset="0"/>
              </a:rPr>
              <a:t>22/04/2016</a:t>
            </a:r>
            <a:endParaRPr lang="fr-FR" sz="1050"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2529">
                                            <p:txEl>
                                              <p:pRg st="0" end="0"/>
                                            </p:txEl>
                                          </p:spTgt>
                                        </p:tgtEl>
                                        <p:attrNameLst>
                                          <p:attrName>style.visibility</p:attrName>
                                        </p:attrNameLst>
                                      </p:cBhvr>
                                      <p:to>
                                        <p:strVal val="visible"/>
                                      </p:to>
                                    </p:set>
                                    <p:animEffect transition="in" filter="slide(fromLeft)">
                                      <p:cBhvr>
                                        <p:cTn id="7" dur="2000"/>
                                        <p:tgtEl>
                                          <p:spTgt spid="225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22529">
                                            <p:txEl>
                                              <p:pRg st="2" end="2"/>
                                            </p:txEl>
                                          </p:spTgt>
                                        </p:tgtEl>
                                        <p:attrNameLst>
                                          <p:attrName>style.visibility</p:attrName>
                                        </p:attrNameLst>
                                      </p:cBhvr>
                                      <p:to>
                                        <p:strVal val="visible"/>
                                      </p:to>
                                    </p:set>
                                    <p:animEffect transition="in" filter="slide(fromLeft)">
                                      <p:cBhvr>
                                        <p:cTn id="12" dur="2000"/>
                                        <p:tgtEl>
                                          <p:spTgt spid="225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22529">
                                            <p:txEl>
                                              <p:pRg st="4" end="4"/>
                                            </p:txEl>
                                          </p:spTgt>
                                        </p:tgtEl>
                                        <p:attrNameLst>
                                          <p:attrName>style.visibility</p:attrName>
                                        </p:attrNameLst>
                                      </p:cBhvr>
                                      <p:to>
                                        <p:strVal val="visible"/>
                                      </p:to>
                                    </p:set>
                                    <p:animEffect transition="in" filter="slide(fromLeft)">
                                      <p:cBhvr>
                                        <p:cTn id="17" dur="2000"/>
                                        <p:tgtEl>
                                          <p:spTgt spid="22529">
                                            <p:txEl>
                                              <p:pRg st="4" end="4"/>
                                            </p:txEl>
                                          </p:spTgt>
                                        </p:tgtEl>
                                      </p:cBhvr>
                                    </p:animEffect>
                                  </p:childTnLst>
                                </p:cTn>
                              </p:par>
                              <p:par>
                                <p:cTn id="18" presetID="12" presetClass="entr" presetSubtype="8" fill="hold" nodeType="withEffect">
                                  <p:stCondLst>
                                    <p:cond delay="0"/>
                                  </p:stCondLst>
                                  <p:childTnLst>
                                    <p:set>
                                      <p:cBhvr>
                                        <p:cTn id="19" dur="1" fill="hold">
                                          <p:stCondLst>
                                            <p:cond delay="0"/>
                                          </p:stCondLst>
                                        </p:cTn>
                                        <p:tgtEl>
                                          <p:spTgt spid="22529">
                                            <p:txEl>
                                              <p:pRg st="6" end="6"/>
                                            </p:txEl>
                                          </p:spTgt>
                                        </p:tgtEl>
                                        <p:attrNameLst>
                                          <p:attrName>style.visibility</p:attrName>
                                        </p:attrNameLst>
                                      </p:cBhvr>
                                      <p:to>
                                        <p:strVal val="visible"/>
                                      </p:to>
                                    </p:set>
                                    <p:animEffect transition="in" filter="slide(fromLeft)">
                                      <p:cBhvr>
                                        <p:cTn id="20" dur="2000"/>
                                        <p:tgtEl>
                                          <p:spTgt spid="22529">
                                            <p:txEl>
                                              <p:pRg st="6" end="6"/>
                                            </p:txEl>
                                          </p:spTgt>
                                        </p:tgtEl>
                                      </p:cBhvr>
                                    </p:animEffect>
                                  </p:childTnLst>
                                </p:cTn>
                              </p:par>
                              <p:par>
                                <p:cTn id="21" presetID="12" presetClass="entr" presetSubtype="8" fill="hold" nodeType="withEffect">
                                  <p:stCondLst>
                                    <p:cond delay="0"/>
                                  </p:stCondLst>
                                  <p:childTnLst>
                                    <p:set>
                                      <p:cBhvr>
                                        <p:cTn id="22" dur="1" fill="hold">
                                          <p:stCondLst>
                                            <p:cond delay="0"/>
                                          </p:stCondLst>
                                        </p:cTn>
                                        <p:tgtEl>
                                          <p:spTgt spid="22529">
                                            <p:txEl>
                                              <p:pRg st="7" end="7"/>
                                            </p:txEl>
                                          </p:spTgt>
                                        </p:tgtEl>
                                        <p:attrNameLst>
                                          <p:attrName>style.visibility</p:attrName>
                                        </p:attrNameLst>
                                      </p:cBhvr>
                                      <p:to>
                                        <p:strVal val="visible"/>
                                      </p:to>
                                    </p:set>
                                    <p:animEffect transition="in" filter="slide(fromLeft)">
                                      <p:cBhvr>
                                        <p:cTn id="23" dur="2000"/>
                                        <p:tgtEl>
                                          <p:spTgt spid="22529">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nodeType="clickEffect">
                                  <p:stCondLst>
                                    <p:cond delay="0"/>
                                  </p:stCondLst>
                                  <p:childTnLst>
                                    <p:set>
                                      <p:cBhvr>
                                        <p:cTn id="27" dur="1" fill="hold">
                                          <p:stCondLst>
                                            <p:cond delay="0"/>
                                          </p:stCondLst>
                                        </p:cTn>
                                        <p:tgtEl>
                                          <p:spTgt spid="22529">
                                            <p:txEl>
                                              <p:pRg st="9" end="9"/>
                                            </p:txEl>
                                          </p:spTgt>
                                        </p:tgtEl>
                                        <p:attrNameLst>
                                          <p:attrName>style.visibility</p:attrName>
                                        </p:attrNameLst>
                                      </p:cBhvr>
                                      <p:to>
                                        <p:strVal val="visible"/>
                                      </p:to>
                                    </p:set>
                                    <p:animEffect transition="in" filter="slide(fromLeft)">
                                      <p:cBhvr>
                                        <p:cTn id="28" dur="2000"/>
                                        <p:tgtEl>
                                          <p:spTgt spid="22529">
                                            <p:txEl>
                                              <p:pRg st="9" end="9"/>
                                            </p:txEl>
                                          </p:spTgt>
                                        </p:tgtEl>
                                      </p:cBhvr>
                                    </p:animEffect>
                                  </p:childTnLst>
                                </p:cTn>
                              </p:par>
                              <p:par>
                                <p:cTn id="29" presetID="12" presetClass="entr" presetSubtype="8" fill="hold" nodeType="withEffect">
                                  <p:stCondLst>
                                    <p:cond delay="0"/>
                                  </p:stCondLst>
                                  <p:childTnLst>
                                    <p:set>
                                      <p:cBhvr>
                                        <p:cTn id="30" dur="1" fill="hold">
                                          <p:stCondLst>
                                            <p:cond delay="0"/>
                                          </p:stCondLst>
                                        </p:cTn>
                                        <p:tgtEl>
                                          <p:spTgt spid="22529">
                                            <p:txEl>
                                              <p:pRg st="11" end="11"/>
                                            </p:txEl>
                                          </p:spTgt>
                                        </p:tgtEl>
                                        <p:attrNameLst>
                                          <p:attrName>style.visibility</p:attrName>
                                        </p:attrNameLst>
                                      </p:cBhvr>
                                      <p:to>
                                        <p:strVal val="visible"/>
                                      </p:to>
                                    </p:set>
                                    <p:animEffect transition="in" filter="slide(fromLeft)">
                                      <p:cBhvr>
                                        <p:cTn id="31" dur="2000"/>
                                        <p:tgtEl>
                                          <p:spTgt spid="22529">
                                            <p:txEl>
                                              <p:pRg st="11" end="11"/>
                                            </p:txEl>
                                          </p:spTgt>
                                        </p:tgtEl>
                                      </p:cBhvr>
                                    </p:animEffect>
                                  </p:childTnLst>
                                </p:cTn>
                              </p:par>
                              <p:par>
                                <p:cTn id="32" presetID="12" presetClass="entr" presetSubtype="8" fill="hold" nodeType="withEffect">
                                  <p:stCondLst>
                                    <p:cond delay="0"/>
                                  </p:stCondLst>
                                  <p:childTnLst>
                                    <p:set>
                                      <p:cBhvr>
                                        <p:cTn id="33" dur="1" fill="hold">
                                          <p:stCondLst>
                                            <p:cond delay="0"/>
                                          </p:stCondLst>
                                        </p:cTn>
                                        <p:tgtEl>
                                          <p:spTgt spid="22529">
                                            <p:txEl>
                                              <p:pRg st="12" end="12"/>
                                            </p:txEl>
                                          </p:spTgt>
                                        </p:tgtEl>
                                        <p:attrNameLst>
                                          <p:attrName>style.visibility</p:attrName>
                                        </p:attrNameLst>
                                      </p:cBhvr>
                                      <p:to>
                                        <p:strVal val="visible"/>
                                      </p:to>
                                    </p:set>
                                    <p:animEffect transition="in" filter="slide(fromLeft)">
                                      <p:cBhvr>
                                        <p:cTn id="34" dur="2000"/>
                                        <p:tgtEl>
                                          <p:spTgt spid="2252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6|4.9|6.3|2.5"/>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1774</TotalTime>
  <Words>825</Words>
  <Application>Microsoft Office PowerPoint</Application>
  <PresentationFormat>Affichage à l'écran (4:3)</PresentationFormat>
  <Paragraphs>274</Paragraphs>
  <Slides>20</Slides>
  <Notes>3</Notes>
  <HiddenSlides>0</HiddenSlides>
  <MMClips>0</MMClips>
  <ScaleCrop>false</ScaleCrop>
  <HeadingPairs>
    <vt:vector size="4" baseType="variant">
      <vt:variant>
        <vt:lpstr>Thème</vt:lpstr>
      </vt:variant>
      <vt:variant>
        <vt:i4>1</vt:i4>
      </vt:variant>
      <vt:variant>
        <vt:lpstr>Titres des diapositives</vt:lpstr>
      </vt:variant>
      <vt:variant>
        <vt:i4>20</vt:i4>
      </vt:variant>
    </vt:vector>
  </HeadingPairs>
  <TitlesOfParts>
    <vt:vector size="21" baseType="lpstr">
      <vt:lpstr>Thème Office</vt:lpstr>
      <vt:lpstr>   La formation  SAMS   </vt:lpstr>
      <vt:lpstr>Présentation PowerPoint</vt:lpstr>
      <vt:lpstr>SOMMAIRE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marie</dc:creator>
  <cp:lastModifiedBy>Stella Marie-Laure</cp:lastModifiedBy>
  <cp:revision>145</cp:revision>
  <dcterms:created xsi:type="dcterms:W3CDTF">2013-02-03T14:39:14Z</dcterms:created>
  <dcterms:modified xsi:type="dcterms:W3CDTF">2016-04-28T12:49:24Z</dcterms:modified>
</cp:coreProperties>
</file>