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58"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1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3AAE67C-AB5E-4FDE-AFAC-4F34459537FE}" type="datetimeFigureOut">
              <a:rPr lang="fr-FR" smtClean="0"/>
              <a:t>28/02/2018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3AAE67C-AB5E-4FDE-AFAC-4F34459537FE}" type="datetimeFigureOut">
              <a:rPr lang="fr-FR" smtClean="0"/>
              <a:t>28/02/2018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3AAE67C-AB5E-4FDE-AFAC-4F34459537FE}" type="datetimeFigureOut">
              <a:rPr lang="fr-FR" smtClean="0"/>
              <a:t>28/02/2018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3AAE67C-AB5E-4FDE-AFAC-4F34459537FE}" type="datetimeFigureOut">
              <a:rPr lang="fr-FR" smtClean="0"/>
              <a:t>28/02/2018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53AAE67C-AB5E-4FDE-AFAC-4F34459537FE}" type="datetimeFigureOut">
              <a:rPr lang="fr-FR" smtClean="0"/>
              <a:t>28/02/2018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3AAE67C-AB5E-4FDE-AFAC-4F34459537FE}" type="datetimeFigureOut">
              <a:rPr lang="fr-FR" smtClean="0"/>
              <a:t>28/02/2018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8C8E75-00DE-4407-BDE8-C350D9032078}"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3AAE67C-AB5E-4FDE-AFAC-4F34459537FE}" type="datetimeFigureOut">
              <a:rPr lang="fr-FR" smtClean="0"/>
              <a:t>28/02/2018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53AAE67C-AB5E-4FDE-AFAC-4F34459537FE}" type="datetimeFigureOut">
              <a:rPr lang="fr-FR" smtClean="0"/>
              <a:t>28/02/2018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AE67C-AB5E-4FDE-AFAC-4F34459537FE}" type="datetimeFigureOut">
              <a:rPr lang="fr-FR" smtClean="0"/>
              <a:t>28/02/2018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53AAE67C-AB5E-4FDE-AFAC-4F34459537FE}" type="datetimeFigureOut">
              <a:rPr lang="fr-FR" smtClean="0"/>
              <a:t>28/02/2018</a:t>
            </a:fld>
            <a:endParaRPr lang="fr-F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68C8E75-00DE-4407-BDE8-C350D903207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3AAE67C-AB5E-4FDE-AFAC-4F34459537FE}" type="datetimeFigureOut">
              <a:rPr lang="fr-FR" smtClean="0"/>
              <a:t>28/02/2018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8C8E75-00DE-4407-BDE8-C350D903207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3AAE67C-AB5E-4FDE-AFAC-4F34459537FE}" type="datetimeFigureOut">
              <a:rPr lang="fr-FR" smtClean="0"/>
              <a:t>28/02/2018</a:t>
            </a:fld>
            <a:endParaRPr lang="fr-F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fr-F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68C8E75-00DE-4407-BDE8-C350D903207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typographie</a:t>
            </a:r>
            <a:endParaRPr lang="fr-FR" dirty="0"/>
          </a:p>
        </p:txBody>
      </p:sp>
      <p:sp>
        <p:nvSpPr>
          <p:cNvPr id="3" name="Sous-titre 2"/>
          <p:cNvSpPr>
            <a:spLocks noGrp="1"/>
          </p:cNvSpPr>
          <p:nvPr>
            <p:ph type="subTitle" idx="1"/>
          </p:nvPr>
        </p:nvSpPr>
        <p:spPr/>
        <p:txBody>
          <a:bodyPr/>
          <a:lstStyle/>
          <a:p>
            <a:r>
              <a:rPr lang="fr-FR" dirty="0" smtClean="0"/>
              <a:t>Les règles de typographie en France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336" cy="402336"/>
          </a:xfrm>
          <a:prstGeom prst="rect">
            <a:avLst/>
          </a:prstGeom>
        </p:spPr>
      </p:pic>
    </p:spTree>
    <p:extLst>
      <p:ext uri="{BB962C8B-B14F-4D97-AF65-F5344CB8AC3E}">
        <p14:creationId xmlns:p14="http://schemas.microsoft.com/office/powerpoint/2010/main" val="4053326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la typographie ?</a:t>
            </a:r>
            <a:endParaRPr lang="fr-FR" dirty="0"/>
          </a:p>
        </p:txBody>
      </p:sp>
      <p:sp>
        <p:nvSpPr>
          <p:cNvPr id="3" name="Espace réservé du contenu 2"/>
          <p:cNvSpPr>
            <a:spLocks noGrp="1"/>
          </p:cNvSpPr>
          <p:nvPr>
            <p:ph idx="1"/>
          </p:nvPr>
        </p:nvSpPr>
        <p:spPr/>
        <p:txBody>
          <a:bodyPr/>
          <a:lstStyle/>
          <a:p>
            <a:pPr marL="1588" indent="-1588" algn="just"/>
            <a:r>
              <a:rPr lang="fr-FR" b="0" dirty="0"/>
              <a:t>La typographie est </a:t>
            </a:r>
            <a:r>
              <a:rPr lang="fr-FR" dirty="0"/>
              <a:t>l'ensemble des règles de mise en page </a:t>
            </a:r>
            <a:r>
              <a:rPr lang="fr-FR" b="0" dirty="0"/>
              <a:t>d'un document que ce soit la distance entre les mots, leur césure, leur disposition ou bien l'usage de la ponctuation</a:t>
            </a:r>
            <a:r>
              <a:rPr lang="fr-FR" b="0" dirty="0" smtClean="0"/>
              <a:t>.</a:t>
            </a:r>
          </a:p>
          <a:p>
            <a:pPr marL="1588" indent="-1588" algn="just"/>
            <a:r>
              <a:rPr lang="fr-FR" b="0" dirty="0" smtClean="0"/>
              <a:t>Il </a:t>
            </a:r>
            <a:r>
              <a:rPr lang="fr-FR" b="0" dirty="0"/>
              <a:t>est toujours agréable de lire des documents bien composés, sans fautes </a:t>
            </a:r>
            <a:r>
              <a:rPr lang="fr-FR" b="0" dirty="0" smtClean="0"/>
              <a:t>sémantiques </a:t>
            </a:r>
            <a:r>
              <a:rPr lang="fr-FR" b="0" dirty="0"/>
              <a:t>ou syntaxiques, sans abréviations incompréhensibles, normalement accentués et ponctués.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336" cy="402336"/>
          </a:xfrm>
          <a:prstGeom prst="rect">
            <a:avLst/>
          </a:prstGeom>
        </p:spPr>
      </p:pic>
    </p:spTree>
    <p:extLst>
      <p:ext uri="{BB962C8B-B14F-4D97-AF65-F5344CB8AC3E}">
        <p14:creationId xmlns:p14="http://schemas.microsoft.com/office/powerpoint/2010/main" val="4048637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Majuscules et </a:t>
            </a:r>
            <a:r>
              <a:rPr lang="fr-FR" dirty="0" smtClean="0"/>
              <a:t>minuscules</a:t>
            </a:r>
            <a:endParaRPr lang="fr-FR" dirty="0"/>
          </a:p>
        </p:txBody>
      </p:sp>
      <p:sp>
        <p:nvSpPr>
          <p:cNvPr id="3" name="Espace réservé du contenu 2"/>
          <p:cNvSpPr>
            <a:spLocks noGrp="1"/>
          </p:cNvSpPr>
          <p:nvPr>
            <p:ph idx="1"/>
          </p:nvPr>
        </p:nvSpPr>
        <p:spPr/>
        <p:txBody>
          <a:bodyPr/>
          <a:lstStyle/>
          <a:p>
            <a:pPr marL="1588" indent="-1588" algn="just"/>
            <a:r>
              <a:rPr lang="fr-FR" b="0" dirty="0" smtClean="0"/>
              <a:t>On </a:t>
            </a:r>
            <a:r>
              <a:rPr lang="fr-FR" b="0" dirty="0"/>
              <a:t>compose avec une capitale initiale :</a:t>
            </a:r>
          </a:p>
          <a:p>
            <a:pPr marL="1588" indent="-1588" algn="just"/>
            <a:endParaRPr lang="fr-FR" b="0" dirty="0"/>
          </a:p>
          <a:p>
            <a:pPr marL="285750" indent="-285750" algn="just">
              <a:buFont typeface="Wingdings" panose="05000000000000000000" pitchFamily="2" charset="2"/>
              <a:buChar char="ü"/>
            </a:pPr>
            <a:r>
              <a:rPr lang="fr-FR" b="0" dirty="0"/>
              <a:t>le </a:t>
            </a:r>
            <a:r>
              <a:rPr lang="fr-FR" dirty="0"/>
              <a:t>mot qui commence une phrase </a:t>
            </a:r>
            <a:r>
              <a:rPr lang="fr-FR" b="0" dirty="0"/>
              <a:t>ou une citation complète : elle lui demanda : "Avez-vous trouvé ce livre ?"</a:t>
            </a:r>
          </a:p>
          <a:p>
            <a:pPr marL="285750" indent="-285750" algn="just">
              <a:buFont typeface="Wingdings" panose="05000000000000000000" pitchFamily="2" charset="2"/>
              <a:buChar char="ü"/>
            </a:pPr>
            <a:r>
              <a:rPr lang="fr-FR" b="0" dirty="0"/>
              <a:t>les patronymes, les prénoms, les surnoms.</a:t>
            </a:r>
          </a:p>
          <a:p>
            <a:pPr marL="285750" indent="-285750" algn="just">
              <a:buFont typeface="Wingdings" panose="05000000000000000000" pitchFamily="2" charset="2"/>
              <a:buChar char="ü"/>
            </a:pPr>
            <a:r>
              <a:rPr lang="fr-FR" b="0" dirty="0"/>
              <a:t>les noms des peuples, les habitants des régions ou des agglomérations : les Espagnols, les Alsaciens, les Grenoblois. Par contre le nom des langues commence par une minuscule : l'espagnol, le français, le russe, l'arabe, etc.</a:t>
            </a:r>
          </a:p>
          <a:p>
            <a:pPr marL="1588" indent="-1588" algn="just"/>
            <a:endParaRPr lang="fr-FR" b="0" dirty="0" smtClean="0"/>
          </a:p>
          <a:p>
            <a:pPr marL="1588" indent="-1588" algn="just"/>
            <a:r>
              <a:rPr lang="fr-FR" b="0" dirty="0" smtClean="0"/>
              <a:t>On </a:t>
            </a:r>
            <a:r>
              <a:rPr lang="fr-FR" b="0" dirty="0"/>
              <a:t>écrira donc : un agent de police, la commission des finances, l'état-major.</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336" cy="402336"/>
          </a:xfrm>
          <a:prstGeom prst="rect">
            <a:avLst/>
          </a:prstGeom>
        </p:spPr>
      </p:pic>
    </p:spTree>
    <p:extLst>
      <p:ext uri="{BB962C8B-B14F-4D97-AF65-F5344CB8AC3E}">
        <p14:creationId xmlns:p14="http://schemas.microsoft.com/office/powerpoint/2010/main" val="573736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Chiffres </a:t>
            </a:r>
            <a:r>
              <a:rPr lang="fr-FR" dirty="0" smtClean="0"/>
              <a:t>composés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ü"/>
            </a:pPr>
            <a:endParaRPr lang="fr-FR" b="0" dirty="0" smtClean="0"/>
          </a:p>
          <a:p>
            <a:pPr marL="0" indent="0"/>
            <a:r>
              <a:rPr lang="fr-FR" b="0" dirty="0" smtClean="0"/>
              <a:t>Le tiret n’intervient que sur certains chiffres tels que : </a:t>
            </a:r>
          </a:p>
          <a:p>
            <a:pPr marL="0" indent="0"/>
            <a:endParaRPr lang="fr-FR" b="0" dirty="0"/>
          </a:p>
          <a:p>
            <a:pPr>
              <a:buFont typeface="Wingdings" panose="05000000000000000000" pitchFamily="2" charset="2"/>
              <a:buChar char="ü"/>
            </a:pPr>
            <a:r>
              <a:rPr lang="fr-FR" b="0" dirty="0" smtClean="0"/>
              <a:t>dix-huit</a:t>
            </a:r>
            <a:r>
              <a:rPr lang="fr-FR" b="0" dirty="0"/>
              <a:t>, quatre-vingt-dix-sept, vingt et un</a:t>
            </a:r>
          </a:p>
          <a:p>
            <a:pPr>
              <a:buFont typeface="Wingdings" panose="05000000000000000000" pitchFamily="2" charset="2"/>
              <a:buChar char="ü"/>
            </a:pPr>
            <a:r>
              <a:rPr lang="fr-FR" b="0" dirty="0"/>
              <a:t>cent vingt-deux, trois cent trente et un</a:t>
            </a:r>
          </a:p>
          <a:p>
            <a:pPr>
              <a:buFont typeface="Wingdings" panose="05000000000000000000" pitchFamily="2" charset="2"/>
              <a:buChar char="ü"/>
            </a:pPr>
            <a:r>
              <a:rPr lang="fr-FR" b="0" dirty="0"/>
              <a:t>mille neuf cent quatre-vingt-seize</a:t>
            </a:r>
          </a:p>
          <a:p>
            <a:pPr>
              <a:buFont typeface="Wingdings" panose="05000000000000000000" pitchFamily="2" charset="2"/>
              <a:buChar char="ü"/>
            </a:pPr>
            <a:r>
              <a:rPr lang="fr-FR" b="0" dirty="0"/>
              <a:t>quatre-vingts mais quatre-vingt-un</a:t>
            </a:r>
          </a:p>
          <a:p>
            <a:pPr>
              <a:buFont typeface="Wingdings" panose="05000000000000000000" pitchFamily="2" charset="2"/>
              <a:buChar char="ü"/>
            </a:pPr>
            <a:r>
              <a:rPr lang="fr-FR" b="0" dirty="0"/>
              <a:t>trois cents mais trois cent dix ou sept cent mille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336" cy="402336"/>
          </a:xfrm>
          <a:prstGeom prst="rect">
            <a:avLst/>
          </a:prstGeom>
        </p:spPr>
      </p:pic>
    </p:spTree>
    <p:extLst>
      <p:ext uri="{BB962C8B-B14F-4D97-AF65-F5344CB8AC3E}">
        <p14:creationId xmlns:p14="http://schemas.microsoft.com/office/powerpoint/2010/main" val="3192959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Ponctuation</a:t>
            </a:r>
            <a:endParaRPr lang="fr-FR" dirty="0"/>
          </a:p>
        </p:txBody>
      </p:sp>
      <p:sp>
        <p:nvSpPr>
          <p:cNvPr id="3" name="Espace réservé du contenu 2"/>
          <p:cNvSpPr>
            <a:spLocks noGrp="1"/>
          </p:cNvSpPr>
          <p:nvPr>
            <p:ph idx="1"/>
          </p:nvPr>
        </p:nvSpPr>
        <p:spPr/>
        <p:txBody>
          <a:bodyPr>
            <a:noAutofit/>
          </a:bodyPr>
          <a:lstStyle/>
          <a:p>
            <a:pPr marL="171450" indent="-171450" algn="just">
              <a:buFont typeface="Wingdings" panose="05000000000000000000" pitchFamily="2" charset="2"/>
              <a:buChar char="ü"/>
            </a:pPr>
            <a:r>
              <a:rPr lang="fr-FR" sz="1000" b="0" dirty="0"/>
              <a:t>Les phrases se terminent par un point final, un point d'exclamation, un point d'interrogation ou des points de suspension.</a:t>
            </a:r>
          </a:p>
          <a:p>
            <a:pPr marL="171450" indent="-171450" algn="just">
              <a:buFont typeface="Wingdings" panose="05000000000000000000" pitchFamily="2" charset="2"/>
              <a:buChar char="ü"/>
            </a:pPr>
            <a:r>
              <a:rPr lang="fr-FR" sz="1000" b="0" dirty="0" smtClean="0"/>
              <a:t>La </a:t>
            </a:r>
            <a:r>
              <a:rPr lang="fr-FR" sz="1000" b="0" dirty="0"/>
              <a:t>virgule sépare les parties d'une proposition ou d'une phrase à condition qu'elles ne soient pas déjà réunies par les conjonctions et, ou, ni. Elle sépare les énumérations. Elle isole les mots mis en apostrophe. On ne met pas de virgule avant une parenthèse, un tiret ou un crochet.</a:t>
            </a:r>
          </a:p>
          <a:p>
            <a:pPr marL="171450" indent="-171450" algn="just">
              <a:buFont typeface="Wingdings" panose="05000000000000000000" pitchFamily="2" charset="2"/>
              <a:buChar char="ü"/>
            </a:pPr>
            <a:r>
              <a:rPr lang="fr-FR" sz="1000" b="0" dirty="0" smtClean="0"/>
              <a:t>Le </a:t>
            </a:r>
            <a:r>
              <a:rPr lang="fr-FR" sz="1000" b="0" dirty="0"/>
              <a:t>point virgule sépare différentes propositions de même nature.</a:t>
            </a:r>
          </a:p>
          <a:p>
            <a:pPr marL="171450" indent="-171450" algn="just">
              <a:buFont typeface="Wingdings" panose="05000000000000000000" pitchFamily="2" charset="2"/>
              <a:buChar char="ü"/>
            </a:pPr>
            <a:r>
              <a:rPr lang="fr-FR" sz="1000" b="0" dirty="0" smtClean="0"/>
              <a:t>Le </a:t>
            </a:r>
            <a:r>
              <a:rPr lang="fr-FR" sz="1000" b="0" dirty="0"/>
              <a:t>deux-points introduit une explication, une citation, un discours, une énumération.</a:t>
            </a:r>
          </a:p>
          <a:p>
            <a:pPr marL="171450" indent="-171450" algn="just">
              <a:buFont typeface="Wingdings" panose="05000000000000000000" pitchFamily="2" charset="2"/>
              <a:buChar char="ü"/>
            </a:pPr>
            <a:r>
              <a:rPr lang="fr-FR" sz="1000" b="0" dirty="0" smtClean="0"/>
              <a:t>Les </a:t>
            </a:r>
            <a:r>
              <a:rPr lang="fr-FR" sz="1000" b="0" dirty="0"/>
              <a:t>points de suspension sont toujours au nombre de trois.</a:t>
            </a:r>
          </a:p>
          <a:p>
            <a:pPr marL="171450" indent="-171450" algn="just">
              <a:buFont typeface="Wingdings" panose="05000000000000000000" pitchFamily="2" charset="2"/>
              <a:buChar char="ü"/>
            </a:pPr>
            <a:r>
              <a:rPr lang="fr-FR" sz="1000" b="0" dirty="0" smtClean="0"/>
              <a:t>Les </a:t>
            </a:r>
            <a:r>
              <a:rPr lang="fr-FR" sz="1000" b="0" dirty="0"/>
              <a:t>guillemets "informatiques" sont si simplifiés qu'il est impossible de respecter les règles typographiques françaises traditionnelles. Le point final se met avant ou après le guillemet fermant suivant le contexte, il n'est pas doublé.</a:t>
            </a:r>
          </a:p>
          <a:p>
            <a:pPr marL="171450" indent="-171450" algn="just">
              <a:buFont typeface="Wingdings" panose="05000000000000000000" pitchFamily="2" charset="2"/>
              <a:buChar char="ü"/>
            </a:pPr>
            <a:r>
              <a:rPr lang="fr-FR" sz="1000" b="0" dirty="0" smtClean="0"/>
              <a:t>Les </a:t>
            </a:r>
            <a:r>
              <a:rPr lang="fr-FR" sz="1000" b="0" dirty="0"/>
              <a:t>parenthèses intercalent une précision dans la phrase.</a:t>
            </a:r>
          </a:p>
          <a:p>
            <a:pPr marL="171450" indent="-171450" algn="just">
              <a:buFont typeface="Wingdings" panose="05000000000000000000" pitchFamily="2" charset="2"/>
              <a:buChar char="ü"/>
            </a:pPr>
            <a:r>
              <a:rPr lang="fr-FR" sz="1000" b="0" dirty="0" smtClean="0"/>
              <a:t>Les </a:t>
            </a:r>
            <a:r>
              <a:rPr lang="fr-FR" sz="1000" b="0" dirty="0"/>
              <a:t>crochets indiquent une précision à l'intérieur d'une parenthèse ou une coupure dans une citation.</a:t>
            </a:r>
          </a:p>
          <a:p>
            <a:pPr marL="171450" indent="-171450" algn="just">
              <a:buFont typeface="Wingdings" panose="05000000000000000000" pitchFamily="2" charset="2"/>
              <a:buChar char="ü"/>
            </a:pPr>
            <a:r>
              <a:rPr lang="fr-FR" sz="1000" b="0" dirty="0" smtClean="0"/>
              <a:t>Employé </a:t>
            </a:r>
            <a:r>
              <a:rPr lang="fr-FR" sz="1000" b="0" dirty="0"/>
              <a:t>seul, le tiret signale chaque terme d'une énumération ou le changement d'interlocuteur dans un dialogue. Employés par paires, ils s'utilisent comme les parenthèses. En fin de phrase, le second tiret est supprimé avant le point final.</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336" cy="402336"/>
          </a:xfrm>
          <a:prstGeom prst="rect">
            <a:avLst/>
          </a:prstGeom>
        </p:spPr>
      </p:pic>
    </p:spTree>
    <p:extLst>
      <p:ext uri="{BB962C8B-B14F-4D97-AF65-F5344CB8AC3E}">
        <p14:creationId xmlns:p14="http://schemas.microsoft.com/office/powerpoint/2010/main" val="1623087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a:t>Espaces en usage avant et après les signes de ponctuation</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94473692"/>
              </p:ext>
            </p:extLst>
          </p:nvPr>
        </p:nvGraphicFramePr>
        <p:xfrm>
          <a:off x="611560" y="1196752"/>
          <a:ext cx="7585711" cy="3017520"/>
        </p:xfrm>
        <a:graphic>
          <a:graphicData uri="http://schemas.openxmlformats.org/drawingml/2006/table">
            <a:tbl>
              <a:tblPr firstRow="1" bandRow="1">
                <a:tableStyleId>{306799F8-075E-4A3A-A7F6-7FBC6576F1A4}</a:tableStyleId>
              </a:tblPr>
              <a:tblGrid>
                <a:gridCol w="2170246"/>
                <a:gridCol w="992009"/>
                <a:gridCol w="442345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effectLst/>
                        </a:rPr>
                        <a:t>Graphismes simples</a:t>
                      </a:r>
                    </a:p>
                    <a:p>
                      <a:endParaRPr lang="fr-FR" sz="1400" b="0" dirty="0">
                        <a:solidFill>
                          <a:schemeClr val="tx1"/>
                        </a:solidFill>
                      </a:endParaRPr>
                    </a:p>
                  </a:txBody>
                  <a:tcPr/>
                </a:tc>
                <a:tc>
                  <a:txBody>
                    <a:bodyPr/>
                    <a:lstStyle/>
                    <a:p>
                      <a:pPr algn="ctr"/>
                      <a:r>
                        <a:rPr lang="fr-FR" sz="1400" b="0" dirty="0" smtClean="0"/>
                        <a:t>.</a:t>
                      </a:r>
                      <a:r>
                        <a:rPr lang="fr-FR" sz="1400" b="0" baseline="0" dirty="0" smtClean="0"/>
                        <a:t>  ,</a:t>
                      </a:r>
                      <a:endParaRPr lang="fr-FR" sz="1400" b="0" dirty="0">
                        <a:solidFill>
                          <a:schemeClr val="tx1"/>
                        </a:solidFill>
                      </a:endParaRPr>
                    </a:p>
                  </a:txBody>
                  <a:tcPr/>
                </a:tc>
                <a:tc>
                  <a:txBody>
                    <a:bodyPr/>
                    <a:lstStyle/>
                    <a:p>
                      <a:r>
                        <a:rPr lang="fr-FR" sz="1400" b="0" dirty="0" smtClean="0"/>
                        <a:t>Un</a:t>
                      </a:r>
                      <a:r>
                        <a:rPr lang="fr-FR" sz="1400" b="0" baseline="0" dirty="0" smtClean="0"/>
                        <a:t> espace après</a:t>
                      </a:r>
                      <a:endParaRPr lang="fr-FR" sz="1400" b="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effectLst/>
                        </a:rPr>
                        <a:t>Graphismes doubles</a:t>
                      </a:r>
                    </a:p>
                    <a:p>
                      <a:endParaRPr lang="fr-FR" sz="1400" dirty="0">
                        <a:solidFill>
                          <a:schemeClr val="tx1"/>
                        </a:solidFill>
                      </a:endParaRPr>
                    </a:p>
                  </a:txBody>
                  <a:tcPr/>
                </a:tc>
                <a:tc>
                  <a:txBody>
                    <a:bodyPr/>
                    <a:lstStyle/>
                    <a:p>
                      <a:pPr algn="ctr"/>
                      <a:r>
                        <a:rPr lang="fr-FR" sz="1400" dirty="0" smtClean="0"/>
                        <a:t>;</a:t>
                      </a:r>
                      <a:r>
                        <a:rPr lang="fr-FR" sz="1400" baseline="0" dirty="0" smtClean="0"/>
                        <a:t>  :  ?  !</a:t>
                      </a:r>
                      <a:endParaRPr lang="fr-FR" sz="1400" dirty="0">
                        <a:solidFill>
                          <a:schemeClr val="tx1"/>
                        </a:solidFill>
                      </a:endParaRPr>
                    </a:p>
                  </a:txBody>
                  <a:tcPr/>
                </a:tc>
                <a:tc>
                  <a:txBody>
                    <a:bodyPr/>
                    <a:lstStyle/>
                    <a:p>
                      <a:r>
                        <a:rPr lang="fr-FR" sz="1400" dirty="0" smtClean="0"/>
                        <a:t>Espace avant et après</a:t>
                      </a:r>
                      <a:endParaRPr lang="fr-FR"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effectLst/>
                        </a:rPr>
                        <a:t>Symboles</a:t>
                      </a:r>
                    </a:p>
                    <a:p>
                      <a:endParaRPr lang="fr-FR" sz="1400" dirty="0">
                        <a:solidFill>
                          <a:schemeClr val="tx1"/>
                        </a:solidFill>
                      </a:endParaRPr>
                    </a:p>
                  </a:txBody>
                  <a:tcPr/>
                </a:tc>
                <a:tc>
                  <a:txBody>
                    <a:bodyPr/>
                    <a:lstStyle/>
                    <a:p>
                      <a:pPr algn="ctr"/>
                      <a:r>
                        <a:rPr lang="fr-FR" sz="1400" dirty="0" smtClean="0"/>
                        <a:t>+ - x % =</a:t>
                      </a:r>
                      <a:endParaRPr lang="fr-FR" sz="1400" dirty="0">
                        <a:solidFill>
                          <a:schemeClr val="tx1"/>
                        </a:solidFill>
                      </a:endParaRPr>
                    </a:p>
                  </a:txBody>
                  <a:tcPr/>
                </a:tc>
                <a:tc>
                  <a:txBody>
                    <a:bodyPr/>
                    <a:lstStyle/>
                    <a:p>
                      <a:r>
                        <a:rPr lang="fr-FR" sz="1400" dirty="0" smtClean="0"/>
                        <a:t>Espace avant et après</a:t>
                      </a:r>
                      <a:endParaRPr lang="fr-FR"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effectLst/>
                        </a:rPr>
                        <a:t>Parenthèses – Guillemets</a:t>
                      </a:r>
                    </a:p>
                    <a:p>
                      <a:endParaRPr lang="fr-FR" sz="1400" dirty="0">
                        <a:solidFill>
                          <a:schemeClr val="tx1"/>
                        </a:solidFill>
                      </a:endParaRPr>
                    </a:p>
                  </a:txBody>
                  <a:tcPr/>
                </a:tc>
                <a:tc>
                  <a:txBody>
                    <a:bodyPr/>
                    <a:lstStyle/>
                    <a:p>
                      <a:pPr algn="ctr"/>
                      <a:r>
                        <a:rPr lang="fr-FR" sz="1400" dirty="0" smtClean="0"/>
                        <a:t>()</a:t>
                      </a:r>
                      <a:r>
                        <a:rPr lang="fr-FR" sz="1400" baseline="0" dirty="0" smtClean="0"/>
                        <a:t> « »</a:t>
                      </a:r>
                      <a:endParaRPr lang="fr-FR" sz="1400" dirty="0">
                        <a:solidFill>
                          <a:schemeClr val="tx1"/>
                        </a:solidFill>
                      </a:endParaRPr>
                    </a:p>
                  </a:txBody>
                  <a:tcPr/>
                </a:tc>
                <a:tc>
                  <a:txBody>
                    <a:bodyPr/>
                    <a:lstStyle/>
                    <a:p>
                      <a:r>
                        <a:rPr lang="fr-FR" sz="1400" dirty="0" smtClean="0"/>
                        <a:t>Espace à l’extérieur</a:t>
                      </a:r>
                      <a:r>
                        <a:rPr lang="fr-FR" sz="1400" baseline="0" dirty="0" smtClean="0"/>
                        <a:t> uniquement</a:t>
                      </a:r>
                      <a:endParaRPr lang="fr-FR"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effectLst/>
                        </a:rPr>
                        <a:t>Tiret</a:t>
                      </a:r>
                    </a:p>
                    <a:p>
                      <a:endParaRPr lang="fr-FR" sz="1400" dirty="0">
                        <a:solidFill>
                          <a:schemeClr val="tx1"/>
                        </a:solidFill>
                      </a:endParaRPr>
                    </a:p>
                  </a:txBody>
                  <a:tcPr/>
                </a:tc>
                <a:tc>
                  <a:txBody>
                    <a:bodyPr/>
                    <a:lstStyle/>
                    <a:p>
                      <a:pPr algn="ctr"/>
                      <a:r>
                        <a:rPr lang="fr-FR" sz="1400" dirty="0" smtClean="0"/>
                        <a:t>-</a:t>
                      </a:r>
                      <a:endParaRPr lang="fr-FR" sz="1400" dirty="0">
                        <a:solidFill>
                          <a:schemeClr val="tx1"/>
                        </a:solidFill>
                      </a:endParaRPr>
                    </a:p>
                  </a:txBody>
                  <a:tcPr/>
                </a:tc>
                <a:tc>
                  <a:txBody>
                    <a:bodyPr/>
                    <a:lstStyle/>
                    <a:p>
                      <a:r>
                        <a:rPr lang="fr-FR" sz="1400" dirty="0" smtClean="0"/>
                        <a:t>Tiret</a:t>
                      </a:r>
                      <a:r>
                        <a:rPr lang="fr-FR" sz="1400" baseline="0" dirty="0" smtClean="0"/>
                        <a:t> énumération : espace avant et après</a:t>
                      </a:r>
                    </a:p>
                    <a:p>
                      <a:r>
                        <a:rPr lang="fr-FR" sz="1400" baseline="0" dirty="0" smtClean="0"/>
                        <a:t>Tiret à la place d’une () : espace à l’extérieur uniquement</a:t>
                      </a:r>
                    </a:p>
                    <a:p>
                      <a:r>
                        <a:rPr lang="fr-FR" sz="1400" baseline="0" dirty="0" smtClean="0"/>
                        <a:t>Trait d’union : aucun espace</a:t>
                      </a:r>
                      <a:endParaRPr lang="fr-FR" sz="1400" dirty="0">
                        <a:solidFill>
                          <a:schemeClr val="tx1"/>
                        </a:solidFill>
                      </a:endParaRPr>
                    </a:p>
                  </a:txBody>
                  <a:tcPr/>
                </a:tc>
              </a:tr>
            </a:tbl>
          </a:graphicData>
        </a:graphic>
      </p:graphicFrame>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336" cy="402336"/>
          </a:xfrm>
          <a:prstGeom prst="rect">
            <a:avLst/>
          </a:prstGeom>
        </p:spPr>
      </p:pic>
      <p:sp>
        <p:nvSpPr>
          <p:cNvPr id="6" name="ZoneTexte 5"/>
          <p:cNvSpPr txBox="1"/>
          <p:nvPr/>
        </p:nvSpPr>
        <p:spPr>
          <a:xfrm>
            <a:off x="1593668" y="4329970"/>
            <a:ext cx="7298812" cy="646331"/>
          </a:xfrm>
          <a:prstGeom prst="rect">
            <a:avLst/>
          </a:prstGeom>
          <a:noFill/>
        </p:spPr>
        <p:txBody>
          <a:bodyPr wrap="square" rtlCol="0">
            <a:spAutoFit/>
          </a:bodyPr>
          <a:lstStyle/>
          <a:p>
            <a:pPr>
              <a:tabLst>
                <a:tab pos="1524000" algn="l"/>
              </a:tabLst>
            </a:pPr>
            <a:r>
              <a:rPr lang="fr-FR" dirty="0" smtClean="0"/>
              <a:t>En résumé : 	1 signe simple </a:t>
            </a:r>
            <a:r>
              <a:rPr lang="fr-FR" dirty="0" smtClean="0">
                <a:sym typeface="Wingdings" panose="05000000000000000000" pitchFamily="2" charset="2"/>
              </a:rPr>
              <a:t> 1 espace après</a:t>
            </a:r>
          </a:p>
          <a:p>
            <a:pPr>
              <a:tabLst>
                <a:tab pos="1524000" algn="l"/>
              </a:tabLst>
            </a:pPr>
            <a:r>
              <a:rPr lang="fr-FR" dirty="0" smtClean="0">
                <a:sym typeface="Wingdings" panose="05000000000000000000" pitchFamily="2" charset="2"/>
              </a:rPr>
              <a:t>	1 signe double  1 espace avant et après </a:t>
            </a:r>
            <a:r>
              <a:rPr lang="fr-FR" sz="1400" dirty="0" smtClean="0">
                <a:sym typeface="Wingdings" panose="05000000000000000000" pitchFamily="2" charset="2"/>
              </a:rPr>
              <a:t>(sauf pour le tiret)</a:t>
            </a:r>
            <a:endParaRPr lang="fr-FR" dirty="0"/>
          </a:p>
        </p:txBody>
      </p:sp>
    </p:spTree>
    <p:extLst>
      <p:ext uri="{BB962C8B-B14F-4D97-AF65-F5344CB8AC3E}">
        <p14:creationId xmlns:p14="http://schemas.microsoft.com/office/powerpoint/2010/main" val="39699744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21</TotalTime>
  <Words>515</Words>
  <Application>Microsoft Office PowerPoint</Application>
  <PresentationFormat>Affichage à l'écran (4:3)</PresentationFormat>
  <Paragraphs>52</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Angles</vt:lpstr>
      <vt:lpstr>La typographie</vt:lpstr>
      <vt:lpstr>Qu’est ce que la typographie ?</vt:lpstr>
      <vt:lpstr>Majuscules et minuscules</vt:lpstr>
      <vt:lpstr>Chiffres composés</vt:lpstr>
      <vt:lpstr>La Ponctuation</vt:lpstr>
      <vt:lpstr>Espaces en usage avant et après les signes de ponctuation</vt:lpstr>
    </vt:vector>
  </TitlesOfParts>
  <Company>AFPA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typographie</dc:title>
  <dc:creator>Rougny Nadege</dc:creator>
  <cp:lastModifiedBy>Rougny Nadege</cp:lastModifiedBy>
  <cp:revision>8</cp:revision>
  <dcterms:created xsi:type="dcterms:W3CDTF">2018-02-28T13:13:46Z</dcterms:created>
  <dcterms:modified xsi:type="dcterms:W3CDTF">2018-02-28T13:35:26Z</dcterms:modified>
</cp:coreProperties>
</file>