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charts/chart3.xml" ContentType="application/vnd.openxmlformats-officedocument.drawingml.chart+xml"/>
  <Override PartName="/ppt/charts/chart4.xml" ContentType="application/vnd.openxmlformats-officedocument.drawingml.char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6"/>
    <p:sldMasterId id="2147483660" r:id="rId7"/>
    <p:sldMasterId id="2147483662" r:id="rId8"/>
    <p:sldMasterId id="2147483664" r:id="rId9"/>
    <p:sldMasterId id="2147483670" r:id="rId10"/>
  </p:sldMasterIdLst>
  <p:notesMasterIdLst>
    <p:notesMasterId r:id="rId19"/>
  </p:notesMasterIdLst>
  <p:handoutMasterIdLst>
    <p:handoutMasterId r:id="rId20"/>
  </p:handoutMasterIdLst>
  <p:sldIdLst>
    <p:sldId id="280" r:id="rId11"/>
    <p:sldId id="282" r:id="rId12"/>
    <p:sldId id="283" r:id="rId13"/>
    <p:sldId id="284" r:id="rId14"/>
    <p:sldId id="285" r:id="rId15"/>
    <p:sldId id="286" r:id="rId16"/>
    <p:sldId id="277" r:id="rId17"/>
    <p:sldId id="28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9" autoAdjust="0"/>
    <p:restoredTop sz="81807" autoAdjust="0"/>
  </p:normalViewPr>
  <p:slideViewPr>
    <p:cSldViewPr>
      <p:cViewPr varScale="1">
        <p:scale>
          <a:sx n="90" d="100"/>
          <a:sy n="90" d="100"/>
        </p:scale>
        <p:origin x="20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1.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theme" Target="theme/theme1.xml"/><Relationship Id="rId10" Type="http://schemas.openxmlformats.org/officeDocument/2006/relationships/slideMaster" Target="slideMasters/slideMaster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4.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xlsx"/></Relationships>
</file>

<file path=ppt/charts/_rels/chart2.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_rels/chart3.xml.rels><?xml version="1.0" encoding="UTF-8" standalone="yes"?>
<Relationships xmlns="http://schemas.openxmlformats.org/package/2006/relationships"><Relationship Id="rId1" Type="http://schemas.openxmlformats.org/officeDocument/2006/relationships/package" Target="../embeddings/Feuille_de_calcul_Microsoft_Excel2.xlsx"/></Relationships>
</file>

<file path=ppt/charts/_rels/chart4.xml.rels><?xml version="1.0" encoding="UTF-8" standalone="yes"?>
<Relationships xmlns="http://schemas.openxmlformats.org/package/2006/relationships"><Relationship Id="rId1" Type="http://schemas.openxmlformats.org/officeDocument/2006/relationships/package" Target="../embeddings/Feuille_de_calcul_Microsoft_Excel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Feuil1!$B$1</c:f>
              <c:strCache>
                <c:ptCount val="1"/>
                <c:pt idx="0">
                  <c:v>Ventes</c:v>
                </c:pt>
              </c:strCache>
            </c:strRef>
          </c:tx>
          <c:dPt>
            <c:idx val="0"/>
            <c:bubble3D val="0"/>
            <c:spPr>
              <a:solidFill>
                <a:srgbClr val="009EE0"/>
              </a:solidFill>
            </c:spPr>
            <c:extLst>
              <c:ext xmlns:c16="http://schemas.microsoft.com/office/drawing/2014/chart" uri="{C3380CC4-5D6E-409C-BE32-E72D297353CC}">
                <c16:uniqueId val="{00000001-6D52-4198-8803-C623BBC97DFF}"/>
              </c:ext>
            </c:extLst>
          </c:dPt>
          <c:dPt>
            <c:idx val="1"/>
            <c:bubble3D val="0"/>
            <c:spPr>
              <a:solidFill>
                <a:srgbClr val="E2007A"/>
              </a:solidFill>
            </c:spPr>
            <c:extLst>
              <c:ext xmlns:c16="http://schemas.microsoft.com/office/drawing/2014/chart" uri="{C3380CC4-5D6E-409C-BE32-E72D297353CC}">
                <c16:uniqueId val="{00000003-6D52-4198-8803-C623BBC97DFF}"/>
              </c:ext>
            </c:extLst>
          </c:dPt>
          <c:dPt>
            <c:idx val="2"/>
            <c:bubble3D val="0"/>
            <c:spPr>
              <a:solidFill>
                <a:srgbClr val="FFED00"/>
              </a:solidFill>
            </c:spPr>
            <c:extLst>
              <c:ext xmlns:c16="http://schemas.microsoft.com/office/drawing/2014/chart" uri="{C3380CC4-5D6E-409C-BE32-E72D297353CC}">
                <c16:uniqueId val="{00000005-6D52-4198-8803-C623BBC97DFF}"/>
              </c:ext>
            </c:extLst>
          </c:dPt>
          <c:dPt>
            <c:idx val="3"/>
            <c:bubble3D val="0"/>
            <c:spPr>
              <a:solidFill>
                <a:srgbClr val="89BA17"/>
              </a:solidFill>
            </c:spPr>
            <c:extLst>
              <c:ext xmlns:c16="http://schemas.microsoft.com/office/drawing/2014/chart" uri="{C3380CC4-5D6E-409C-BE32-E72D297353CC}">
                <c16:uniqueId val="{00000007-6D52-4198-8803-C623BBC97DFF}"/>
              </c:ext>
            </c:extLst>
          </c:dPt>
          <c:dLbls>
            <c:spPr>
              <a:noFill/>
              <a:ln>
                <a:noFill/>
              </a:ln>
              <a:effectLst/>
            </c:spPr>
            <c:txPr>
              <a:bodyPr/>
              <a:lstStyle/>
              <a:p>
                <a:pPr>
                  <a:defRPr sz="1200"/>
                </a:pPr>
                <a:endParaRPr lang="fr-FR"/>
              </a:p>
            </c:txPr>
            <c:showLegendKey val="0"/>
            <c:showVal val="1"/>
            <c:showCatName val="0"/>
            <c:showSerName val="0"/>
            <c:showPercent val="0"/>
            <c:showBubbleSize val="0"/>
            <c:showLeaderLines val="1"/>
            <c:extLst>
              <c:ext xmlns:c15="http://schemas.microsoft.com/office/drawing/2012/chart" uri="{CE6537A1-D6FC-4f65-9D91-7224C49458BB}"/>
            </c:extLst>
          </c:dLbls>
          <c:cat>
            <c:strRef>
              <c:f>Feuil1!$A$2:$A$5</c:f>
              <c:strCache>
                <c:ptCount val="4"/>
                <c:pt idx="0">
                  <c:v>1er trim.</c:v>
                </c:pt>
                <c:pt idx="1">
                  <c:v>2nd trim.</c:v>
                </c:pt>
                <c:pt idx="2">
                  <c:v>3e trim.</c:v>
                </c:pt>
                <c:pt idx="3">
                  <c:v>4e trim.</c:v>
                </c:pt>
              </c:strCache>
            </c:strRef>
          </c:cat>
          <c:val>
            <c:numRef>
              <c:f>Feuil1!$B$2:$B$5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D52-4198-8803-C623BBC97DFF}"/>
            </c:ext>
          </c:extLst>
        </c:ser>
        <c:dLbls>
          <c:showLegendKey val="0"/>
          <c:showVal val="1"/>
          <c:showCatName val="0"/>
          <c:showSerName val="0"/>
          <c:showPercent val="0"/>
          <c:showBubbleSize val="0"/>
          <c:showLeaderLines val="1"/>
        </c:dLbls>
        <c:firstSliceAng val="0"/>
        <c:holeSize val="50"/>
      </c:doughnutChart>
    </c:plotArea>
    <c:legend>
      <c:legendPos val="b"/>
      <c:layout>
        <c:manualLayout>
          <c:xMode val="edge"/>
          <c:yMode val="edge"/>
          <c:x val="4.4070845211111903E-2"/>
          <c:y val="0.76183140387107096"/>
          <c:w val="0.91483478109237604"/>
          <c:h val="0.23741560716427501"/>
        </c:manualLayout>
      </c:layout>
      <c:overlay val="0"/>
      <c:txPr>
        <a:bodyPr/>
        <a:lstStyle/>
        <a:p>
          <a:pPr>
            <a:defRPr sz="1000"/>
          </a:pPr>
          <a:endParaRPr lang="fr-FR"/>
        </a:p>
      </c:txPr>
    </c:legend>
    <c:plotVisOnly val="1"/>
    <c:dispBlanksAs val="gap"/>
    <c:showDLblsOverMax val="0"/>
  </c:chart>
  <c:txPr>
    <a:bodyPr/>
    <a:lstStyle/>
    <a:p>
      <a:pPr>
        <a:defRPr sz="1400">
          <a:latin typeface="Arial"/>
          <a:cs typeface="Arial"/>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strRef>
              <c:f>Feuil1!$B$1</c:f>
              <c:strCache>
                <c:ptCount val="1"/>
                <c:pt idx="0">
                  <c:v>Série 1</c:v>
                </c:pt>
              </c:strCache>
            </c:strRef>
          </c:tx>
          <c:spPr>
            <a:solidFill>
              <a:srgbClr val="0092D2"/>
            </a:solidFill>
          </c:spPr>
          <c:invertIfNegative val="0"/>
          <c:cat>
            <c:strRef>
              <c:f>Feuil1!$A$2:$A$5</c:f>
              <c:strCache>
                <c:ptCount val="4"/>
                <c:pt idx="0">
                  <c:v>Catégorie 1</c:v>
                </c:pt>
                <c:pt idx="1">
                  <c:v>Catégorie 2</c:v>
                </c:pt>
                <c:pt idx="2">
                  <c:v>Catégorie 3</c:v>
                </c:pt>
                <c:pt idx="3">
                  <c:v>Catégorie 4</c:v>
                </c:pt>
              </c:strCache>
            </c:strRef>
          </c:cat>
          <c:val>
            <c:numRef>
              <c:f>Feuil1!$B$2:$B$5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BF-437C-AF91-CEFD94B144E9}"/>
            </c:ext>
          </c:extLst>
        </c:ser>
        <c:ser>
          <c:idx val="1"/>
          <c:order val="1"/>
          <c:tx>
            <c:strRef>
              <c:f>Feuil1!$C$1</c:f>
              <c:strCache>
                <c:ptCount val="1"/>
                <c:pt idx="0">
                  <c:v>Série 2</c:v>
                </c:pt>
              </c:strCache>
            </c:strRef>
          </c:tx>
          <c:spPr>
            <a:solidFill>
              <a:srgbClr val="CC006A"/>
            </a:solidFill>
          </c:spPr>
          <c:invertIfNegative val="0"/>
          <c:cat>
            <c:strRef>
              <c:f>Feuil1!$A$2:$A$5</c:f>
              <c:strCache>
                <c:ptCount val="4"/>
                <c:pt idx="0">
                  <c:v>Catégorie 1</c:v>
                </c:pt>
                <c:pt idx="1">
                  <c:v>Catégorie 2</c:v>
                </c:pt>
                <c:pt idx="2">
                  <c:v>Catégorie 3</c:v>
                </c:pt>
                <c:pt idx="3">
                  <c:v>Catégorie 4</c:v>
                </c:pt>
              </c:strCache>
            </c:strRef>
          </c:cat>
          <c:val>
            <c:numRef>
              <c:f>Feuil1!$C$2:$C$5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BF-437C-AF91-CEFD94B144E9}"/>
            </c:ext>
          </c:extLst>
        </c:ser>
        <c:ser>
          <c:idx val="2"/>
          <c:order val="2"/>
          <c:tx>
            <c:strRef>
              <c:f>Feuil1!$D$1</c:f>
              <c:strCache>
                <c:ptCount val="1"/>
                <c:pt idx="0">
                  <c:v>Série 3</c:v>
                </c:pt>
              </c:strCache>
            </c:strRef>
          </c:tx>
          <c:spPr>
            <a:solidFill>
              <a:srgbClr val="FFF10B"/>
            </a:solidFill>
          </c:spPr>
          <c:invertIfNegative val="0"/>
          <c:cat>
            <c:strRef>
              <c:f>Feuil1!$A$2:$A$5</c:f>
              <c:strCache>
                <c:ptCount val="4"/>
                <c:pt idx="0">
                  <c:v>Catégorie 1</c:v>
                </c:pt>
                <c:pt idx="1">
                  <c:v>Catégorie 2</c:v>
                </c:pt>
                <c:pt idx="2">
                  <c:v>Catégorie 3</c:v>
                </c:pt>
                <c:pt idx="3">
                  <c:v>Catégorie 4</c:v>
                </c:pt>
              </c:strCache>
            </c:strRef>
          </c:cat>
          <c:val>
            <c:numRef>
              <c:f>Feuil1!$D$2:$D$5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BF-437C-AF91-CEFD94B144E9}"/>
            </c:ext>
          </c:extLst>
        </c:ser>
        <c:dLbls>
          <c:showLegendKey val="0"/>
          <c:showVal val="0"/>
          <c:showCatName val="0"/>
          <c:showSerName val="0"/>
          <c:showPercent val="0"/>
          <c:showBubbleSize val="0"/>
        </c:dLbls>
        <c:gapWidth val="150"/>
        <c:overlap val="100"/>
        <c:axId val="36619008"/>
        <c:axId val="36620544"/>
      </c:barChart>
      <c:catAx>
        <c:axId val="36619008"/>
        <c:scaling>
          <c:orientation val="minMax"/>
        </c:scaling>
        <c:delete val="0"/>
        <c:axPos val="b"/>
        <c:numFmt formatCode="General" sourceLinked="0"/>
        <c:majorTickMark val="out"/>
        <c:minorTickMark val="none"/>
        <c:tickLblPos val="nextTo"/>
        <c:txPr>
          <a:bodyPr/>
          <a:lstStyle/>
          <a:p>
            <a:pPr>
              <a:defRPr sz="1000">
                <a:latin typeface="Arial"/>
                <a:cs typeface="Arial"/>
              </a:defRPr>
            </a:pPr>
            <a:endParaRPr lang="fr-FR"/>
          </a:p>
        </c:txPr>
        <c:crossAx val="36620544"/>
        <c:crosses val="autoZero"/>
        <c:auto val="1"/>
        <c:lblAlgn val="ctr"/>
        <c:lblOffset val="100"/>
        <c:noMultiLvlLbl val="0"/>
      </c:catAx>
      <c:valAx>
        <c:axId val="36620544"/>
        <c:scaling>
          <c:orientation val="minMax"/>
        </c:scaling>
        <c:delete val="0"/>
        <c:axPos val="l"/>
        <c:majorGridlines/>
        <c:numFmt formatCode="General" sourceLinked="1"/>
        <c:majorTickMark val="out"/>
        <c:minorTickMark val="none"/>
        <c:tickLblPos val="nextTo"/>
        <c:txPr>
          <a:bodyPr/>
          <a:lstStyle/>
          <a:p>
            <a:pPr>
              <a:defRPr sz="1200"/>
            </a:pPr>
            <a:endParaRPr lang="fr-FR"/>
          </a:p>
        </c:txPr>
        <c:crossAx val="36619008"/>
        <c:crosses val="autoZero"/>
        <c:crossBetween val="between"/>
      </c:valAx>
    </c:plotArea>
    <c:legend>
      <c:legendPos val="b"/>
      <c:overlay val="0"/>
      <c:txPr>
        <a:bodyPr/>
        <a:lstStyle/>
        <a:p>
          <a:pPr>
            <a:defRPr sz="1000">
              <a:latin typeface="Arial"/>
              <a:cs typeface="Arial"/>
            </a:defRPr>
          </a:pPr>
          <a:endParaRPr lang="fr-FR"/>
        </a:p>
      </c:txPr>
    </c:legend>
    <c:plotVisOnly val="1"/>
    <c:dispBlanksAs val="gap"/>
    <c:showDLblsOverMax val="0"/>
  </c:chart>
  <c:txPr>
    <a:bodyPr/>
    <a:lstStyle/>
    <a:p>
      <a:pPr>
        <a:defRPr sz="1800"/>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Feuil1!$B$1</c:f>
              <c:strCache>
                <c:ptCount val="1"/>
                <c:pt idx="0">
                  <c:v>Ventes</c:v>
                </c:pt>
              </c:strCache>
            </c:strRef>
          </c:tx>
          <c:dPt>
            <c:idx val="0"/>
            <c:bubble3D val="0"/>
            <c:spPr>
              <a:solidFill>
                <a:srgbClr val="009EE0"/>
              </a:solidFill>
            </c:spPr>
            <c:extLst>
              <c:ext xmlns:c16="http://schemas.microsoft.com/office/drawing/2014/chart" uri="{C3380CC4-5D6E-409C-BE32-E72D297353CC}">
                <c16:uniqueId val="{00000001-CCB2-45CB-8A73-01B6A6E3D42C}"/>
              </c:ext>
            </c:extLst>
          </c:dPt>
          <c:dPt>
            <c:idx val="1"/>
            <c:bubble3D val="0"/>
            <c:spPr>
              <a:solidFill>
                <a:srgbClr val="E2007A"/>
              </a:solidFill>
            </c:spPr>
            <c:extLst>
              <c:ext xmlns:c16="http://schemas.microsoft.com/office/drawing/2014/chart" uri="{C3380CC4-5D6E-409C-BE32-E72D297353CC}">
                <c16:uniqueId val="{00000003-CCB2-45CB-8A73-01B6A6E3D42C}"/>
              </c:ext>
            </c:extLst>
          </c:dPt>
          <c:dPt>
            <c:idx val="2"/>
            <c:bubble3D val="0"/>
            <c:spPr>
              <a:solidFill>
                <a:srgbClr val="FFED00"/>
              </a:solidFill>
            </c:spPr>
            <c:extLst>
              <c:ext xmlns:c16="http://schemas.microsoft.com/office/drawing/2014/chart" uri="{C3380CC4-5D6E-409C-BE32-E72D297353CC}">
                <c16:uniqueId val="{00000005-CCB2-45CB-8A73-01B6A6E3D42C}"/>
              </c:ext>
            </c:extLst>
          </c:dPt>
          <c:dPt>
            <c:idx val="3"/>
            <c:bubble3D val="0"/>
            <c:spPr>
              <a:solidFill>
                <a:srgbClr val="89BA17"/>
              </a:solidFill>
            </c:spPr>
            <c:extLst>
              <c:ext xmlns:c16="http://schemas.microsoft.com/office/drawing/2014/chart" uri="{C3380CC4-5D6E-409C-BE32-E72D297353CC}">
                <c16:uniqueId val="{00000007-CCB2-45CB-8A73-01B6A6E3D42C}"/>
              </c:ext>
            </c:extLst>
          </c:dPt>
          <c:dLbls>
            <c:spPr>
              <a:noFill/>
              <a:ln>
                <a:noFill/>
              </a:ln>
              <a:effectLst/>
            </c:spPr>
            <c:txPr>
              <a:bodyPr/>
              <a:lstStyle/>
              <a:p>
                <a:pPr>
                  <a:defRPr sz="1200"/>
                </a:pPr>
                <a:endParaRPr lang="fr-FR"/>
              </a:p>
            </c:txPr>
            <c:showLegendKey val="0"/>
            <c:showVal val="1"/>
            <c:showCatName val="0"/>
            <c:showSerName val="0"/>
            <c:showPercent val="0"/>
            <c:showBubbleSize val="0"/>
            <c:showLeaderLines val="1"/>
            <c:extLst>
              <c:ext xmlns:c15="http://schemas.microsoft.com/office/drawing/2012/chart" uri="{CE6537A1-D6FC-4f65-9D91-7224C49458BB}"/>
            </c:extLst>
          </c:dLbls>
          <c:cat>
            <c:strRef>
              <c:f>Feuil1!$A$2:$A$5</c:f>
              <c:strCache>
                <c:ptCount val="4"/>
                <c:pt idx="0">
                  <c:v>1er trim.</c:v>
                </c:pt>
                <c:pt idx="1">
                  <c:v>2nd trim.</c:v>
                </c:pt>
                <c:pt idx="2">
                  <c:v>3e trim.</c:v>
                </c:pt>
                <c:pt idx="3">
                  <c:v>4e trim.</c:v>
                </c:pt>
              </c:strCache>
            </c:strRef>
          </c:cat>
          <c:val>
            <c:numRef>
              <c:f>Feuil1!$B$2:$B$5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CCB2-45CB-8A73-01B6A6E3D42C}"/>
            </c:ext>
          </c:extLst>
        </c:ser>
        <c:dLbls>
          <c:showLegendKey val="0"/>
          <c:showVal val="1"/>
          <c:showCatName val="0"/>
          <c:showSerName val="0"/>
          <c:showPercent val="0"/>
          <c:showBubbleSize val="0"/>
          <c:showLeaderLines val="1"/>
        </c:dLbls>
        <c:firstSliceAng val="0"/>
        <c:holeSize val="50"/>
      </c:doughnutChart>
    </c:plotArea>
    <c:legend>
      <c:legendPos val="b"/>
      <c:layout>
        <c:manualLayout>
          <c:xMode val="edge"/>
          <c:yMode val="edge"/>
          <c:x val="4.4070845211111903E-2"/>
          <c:y val="0.76183140387107096"/>
          <c:w val="0.91483478109237604"/>
          <c:h val="0.23741560716427501"/>
        </c:manualLayout>
      </c:layout>
      <c:overlay val="0"/>
      <c:txPr>
        <a:bodyPr/>
        <a:lstStyle/>
        <a:p>
          <a:pPr>
            <a:defRPr sz="1000"/>
          </a:pPr>
          <a:endParaRPr lang="fr-FR"/>
        </a:p>
      </c:txPr>
    </c:legend>
    <c:plotVisOnly val="1"/>
    <c:dispBlanksAs val="gap"/>
    <c:showDLblsOverMax val="0"/>
  </c:chart>
  <c:txPr>
    <a:bodyPr/>
    <a:lstStyle/>
    <a:p>
      <a:pPr>
        <a:defRPr sz="1400">
          <a:latin typeface="Arial"/>
          <a:cs typeface="Arial"/>
        </a:defRPr>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strRef>
              <c:f>Feuil1!$B$1</c:f>
              <c:strCache>
                <c:ptCount val="1"/>
                <c:pt idx="0">
                  <c:v>Série 1</c:v>
                </c:pt>
              </c:strCache>
            </c:strRef>
          </c:tx>
          <c:spPr>
            <a:solidFill>
              <a:srgbClr val="0092D2"/>
            </a:solidFill>
          </c:spPr>
          <c:invertIfNegative val="0"/>
          <c:cat>
            <c:strRef>
              <c:f>Feuil1!$A$2:$A$5</c:f>
              <c:strCache>
                <c:ptCount val="4"/>
                <c:pt idx="0">
                  <c:v>Catégorie 1</c:v>
                </c:pt>
                <c:pt idx="1">
                  <c:v>Catégorie 2</c:v>
                </c:pt>
                <c:pt idx="2">
                  <c:v>Catégorie 3</c:v>
                </c:pt>
                <c:pt idx="3">
                  <c:v>Catégorie 4</c:v>
                </c:pt>
              </c:strCache>
            </c:strRef>
          </c:cat>
          <c:val>
            <c:numRef>
              <c:f>Feuil1!$B$2:$B$5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0DD-430D-A7CC-310364CDD008}"/>
            </c:ext>
          </c:extLst>
        </c:ser>
        <c:ser>
          <c:idx val="1"/>
          <c:order val="1"/>
          <c:tx>
            <c:strRef>
              <c:f>Feuil1!$C$1</c:f>
              <c:strCache>
                <c:ptCount val="1"/>
                <c:pt idx="0">
                  <c:v>Série 2</c:v>
                </c:pt>
              </c:strCache>
            </c:strRef>
          </c:tx>
          <c:spPr>
            <a:solidFill>
              <a:srgbClr val="CC006A"/>
            </a:solidFill>
          </c:spPr>
          <c:invertIfNegative val="0"/>
          <c:cat>
            <c:strRef>
              <c:f>Feuil1!$A$2:$A$5</c:f>
              <c:strCache>
                <c:ptCount val="4"/>
                <c:pt idx="0">
                  <c:v>Catégorie 1</c:v>
                </c:pt>
                <c:pt idx="1">
                  <c:v>Catégorie 2</c:v>
                </c:pt>
                <c:pt idx="2">
                  <c:v>Catégorie 3</c:v>
                </c:pt>
                <c:pt idx="3">
                  <c:v>Catégorie 4</c:v>
                </c:pt>
              </c:strCache>
            </c:strRef>
          </c:cat>
          <c:val>
            <c:numRef>
              <c:f>Feuil1!$C$2:$C$5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0DD-430D-A7CC-310364CDD008}"/>
            </c:ext>
          </c:extLst>
        </c:ser>
        <c:ser>
          <c:idx val="2"/>
          <c:order val="2"/>
          <c:tx>
            <c:strRef>
              <c:f>Feuil1!$D$1</c:f>
              <c:strCache>
                <c:ptCount val="1"/>
                <c:pt idx="0">
                  <c:v>Série 3</c:v>
                </c:pt>
              </c:strCache>
            </c:strRef>
          </c:tx>
          <c:spPr>
            <a:solidFill>
              <a:srgbClr val="FFF10B"/>
            </a:solidFill>
          </c:spPr>
          <c:invertIfNegative val="0"/>
          <c:cat>
            <c:strRef>
              <c:f>Feuil1!$A$2:$A$5</c:f>
              <c:strCache>
                <c:ptCount val="4"/>
                <c:pt idx="0">
                  <c:v>Catégorie 1</c:v>
                </c:pt>
                <c:pt idx="1">
                  <c:v>Catégorie 2</c:v>
                </c:pt>
                <c:pt idx="2">
                  <c:v>Catégorie 3</c:v>
                </c:pt>
                <c:pt idx="3">
                  <c:v>Catégorie 4</c:v>
                </c:pt>
              </c:strCache>
            </c:strRef>
          </c:cat>
          <c:val>
            <c:numRef>
              <c:f>Feuil1!$D$2:$D$5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0DD-430D-A7CC-310364CDD008}"/>
            </c:ext>
          </c:extLst>
        </c:ser>
        <c:dLbls>
          <c:showLegendKey val="0"/>
          <c:showVal val="0"/>
          <c:showCatName val="0"/>
          <c:showSerName val="0"/>
          <c:showPercent val="0"/>
          <c:showBubbleSize val="0"/>
        </c:dLbls>
        <c:gapWidth val="150"/>
        <c:overlap val="100"/>
        <c:axId val="37078912"/>
        <c:axId val="37080448"/>
      </c:barChart>
      <c:catAx>
        <c:axId val="37078912"/>
        <c:scaling>
          <c:orientation val="minMax"/>
        </c:scaling>
        <c:delete val="0"/>
        <c:axPos val="b"/>
        <c:numFmt formatCode="General" sourceLinked="0"/>
        <c:majorTickMark val="out"/>
        <c:minorTickMark val="none"/>
        <c:tickLblPos val="nextTo"/>
        <c:txPr>
          <a:bodyPr/>
          <a:lstStyle/>
          <a:p>
            <a:pPr>
              <a:defRPr sz="1000">
                <a:latin typeface="Arial"/>
                <a:cs typeface="Arial"/>
              </a:defRPr>
            </a:pPr>
            <a:endParaRPr lang="fr-FR"/>
          </a:p>
        </c:txPr>
        <c:crossAx val="37080448"/>
        <c:crosses val="autoZero"/>
        <c:auto val="1"/>
        <c:lblAlgn val="ctr"/>
        <c:lblOffset val="100"/>
        <c:noMultiLvlLbl val="0"/>
      </c:catAx>
      <c:valAx>
        <c:axId val="37080448"/>
        <c:scaling>
          <c:orientation val="minMax"/>
        </c:scaling>
        <c:delete val="0"/>
        <c:axPos val="l"/>
        <c:majorGridlines/>
        <c:numFmt formatCode="General" sourceLinked="1"/>
        <c:majorTickMark val="out"/>
        <c:minorTickMark val="none"/>
        <c:tickLblPos val="nextTo"/>
        <c:txPr>
          <a:bodyPr/>
          <a:lstStyle/>
          <a:p>
            <a:pPr>
              <a:defRPr sz="1200"/>
            </a:pPr>
            <a:endParaRPr lang="fr-FR"/>
          </a:p>
        </c:txPr>
        <c:crossAx val="37078912"/>
        <c:crosses val="autoZero"/>
        <c:crossBetween val="between"/>
      </c:valAx>
    </c:plotArea>
    <c:legend>
      <c:legendPos val="b"/>
      <c:overlay val="0"/>
      <c:txPr>
        <a:bodyPr/>
        <a:lstStyle/>
        <a:p>
          <a:pPr>
            <a:defRPr sz="1000">
              <a:latin typeface="Arial"/>
              <a:cs typeface="Arial"/>
            </a:defRPr>
          </a:pPr>
          <a:endParaRPr lang="fr-FR"/>
        </a:p>
      </c:txPr>
    </c:legend>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rtlCol="0"/>
          <a:lstStyle>
            <a:lvl1pPr algn="l" latinLnBrk="0">
              <a:defRPr lang="fr-FR" sz="1200"/>
            </a:lvl1pPr>
          </a:lstStyle>
          <a:p>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rtlCol="0"/>
          <a:lstStyle>
            <a:lvl1pPr algn="r" latinLnBrk="0">
              <a:defRPr lang="fr-FR" sz="1200"/>
            </a:lvl1pPr>
          </a:lstStyle>
          <a:p>
            <a:fld id="{010A63A4-3572-4B27-B383-84D7D9E3D83F}" type="datetimeFigureOut">
              <a:rPr lang="fr-FR" smtClean="0"/>
              <a:pPr/>
              <a:t>08/10/2021</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rtlCol="0" anchor="b"/>
          <a:lstStyle>
            <a:lvl1pPr algn="l" latinLnBrk="0">
              <a:defRPr lang="fr-F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rtlCol="0" anchor="b"/>
          <a:lstStyle>
            <a:lvl1pPr algn="r" latinLnBrk="0">
              <a:defRPr lang="fr-FR" sz="1200"/>
            </a:lvl1pPr>
          </a:lstStyle>
          <a:p>
            <a:fld id="{E10D0F4D-A9BC-4899-8372-3ED277D83E2A}" type="slidenum">
              <a:rPr lang="fr-FR" smtClean="0"/>
              <a:pPr/>
              <a:t>‹N°›</a:t>
            </a:fld>
            <a:endParaRPr lang="fr-FR" dirty="0"/>
          </a:p>
        </p:txBody>
      </p:sp>
    </p:spTree>
    <p:extLst>
      <p:ext uri="{BB962C8B-B14F-4D97-AF65-F5344CB8AC3E}">
        <p14:creationId xmlns:p14="http://schemas.microsoft.com/office/powerpoint/2010/main" val="764050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rtlCol="0"/>
          <a:lstStyle>
            <a:lvl1pPr algn="l" latinLnBrk="0">
              <a:defRPr lang="fr-F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rtlCol="0"/>
          <a:lstStyle>
            <a:lvl1pPr algn="r" latinLnBrk="0">
              <a:defRPr lang="fr-FR" sz="1200"/>
            </a:lvl1pPr>
          </a:lstStyle>
          <a:p>
            <a:fld id="{FE58EE69-A876-4E74-86C2-628494CDF3AA}" type="datetimeFigureOut">
              <a:pPr/>
              <a:t>08/10/2021</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rtlCol="0" anchor="b"/>
          <a:lstStyle>
            <a:lvl1pPr algn="l" latinLnBrk="0">
              <a:defRPr lang="fr-F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fr-FR" sz="1200"/>
            </a:lvl1pPr>
          </a:lstStyle>
          <a:p>
            <a:fld id="{FE16532C-7DFC-4EC2-AFA5-3731AA0E8AFA}" type="slidenum">
              <a:pPr/>
              <a:t>‹N°›</a:t>
            </a:fld>
            <a:endParaRPr lang="fr-FR" dirty="0"/>
          </a:p>
        </p:txBody>
      </p:sp>
    </p:spTree>
    <p:extLst>
      <p:ext uri="{BB962C8B-B14F-4D97-AF65-F5344CB8AC3E}">
        <p14:creationId xmlns:p14="http://schemas.microsoft.com/office/powerpoint/2010/main" val="2635356114"/>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a:defRPr lang="fr-FR" sz="1200" kern="1200">
        <a:solidFill>
          <a:schemeClr val="tx1"/>
        </a:solidFill>
        <a:latin typeface="+mn-lt"/>
        <a:ea typeface="+mn-ea"/>
        <a:cs typeface="+mn-cs"/>
      </a:defRPr>
    </a:lvl2pPr>
    <a:lvl3pPr marL="914400" algn="l" rtl="0">
      <a:defRPr lang="fr-FR" sz="1200" kern="1200">
        <a:solidFill>
          <a:schemeClr val="tx1"/>
        </a:solidFill>
        <a:latin typeface="+mn-lt"/>
        <a:ea typeface="+mn-ea"/>
        <a:cs typeface="+mn-cs"/>
      </a:defRPr>
    </a:lvl3pPr>
    <a:lvl4pPr marL="1371600" algn="l" rtl="0">
      <a:defRPr lang="fr-FR" sz="1200" kern="1200">
        <a:solidFill>
          <a:schemeClr val="tx1"/>
        </a:solidFill>
        <a:latin typeface="+mn-lt"/>
        <a:ea typeface="+mn-ea"/>
        <a:cs typeface="+mn-cs"/>
      </a:defRPr>
    </a:lvl4pPr>
    <a:lvl5pPr marL="1828800" algn="l" rtl="0">
      <a:defRPr lang="fr-FR" sz="1200" kern="1200">
        <a:solidFill>
          <a:schemeClr val="tx1"/>
        </a:solidFill>
        <a:latin typeface="+mn-lt"/>
        <a:ea typeface="+mn-ea"/>
        <a:cs typeface="+mn-cs"/>
      </a:defRPr>
    </a:lvl5pPr>
    <a:lvl6pPr marL="2286000" algn="l" rtl="0">
      <a:defRPr lang="fr-FR" sz="1200" kern="1200">
        <a:solidFill>
          <a:schemeClr val="tx1"/>
        </a:solidFill>
        <a:latin typeface="+mn-lt"/>
        <a:ea typeface="+mn-ea"/>
        <a:cs typeface="+mn-cs"/>
      </a:defRPr>
    </a:lvl6pPr>
    <a:lvl7pPr marL="2743200" algn="l" rtl="0">
      <a:defRPr lang="fr-FR" sz="1200" kern="1200">
        <a:solidFill>
          <a:schemeClr val="tx1"/>
        </a:solidFill>
        <a:latin typeface="+mn-lt"/>
        <a:ea typeface="+mn-ea"/>
        <a:cs typeface="+mn-cs"/>
      </a:defRPr>
    </a:lvl7pPr>
    <a:lvl8pPr marL="3200400" algn="l" rtl="0">
      <a:defRPr lang="fr-FR" sz="1200" kern="1200">
        <a:solidFill>
          <a:schemeClr val="tx1"/>
        </a:solidFill>
        <a:latin typeface="+mn-lt"/>
        <a:ea typeface="+mn-ea"/>
        <a:cs typeface="+mn-cs"/>
      </a:defRPr>
    </a:lvl8pPr>
    <a:lvl9pPr marL="3657600" algn="l" rtl="0">
      <a:defRPr lang="fr-F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97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339482" y="402395"/>
            <a:ext cx="4419253" cy="747106"/>
          </a:xfrm>
        </p:spPr>
        <p:txBody>
          <a:bodyPr/>
          <a:lstStyle>
            <a:lvl1pPr>
              <a:buNone/>
              <a:defRPr>
                <a:solidFill>
                  <a:srgbClr val="89BA17"/>
                </a:solidFill>
              </a:defRPr>
            </a:lvl1pPr>
          </a:lstStyle>
          <a:p>
            <a:r>
              <a:rPr lang="fr-FR" dirty="0" smtClean="0"/>
              <a:t>Cliquez et modifiez le titre</a:t>
            </a:r>
            <a:endParaRPr lang="fr-FR" dirty="0"/>
          </a:p>
        </p:txBody>
      </p:sp>
      <p:sp>
        <p:nvSpPr>
          <p:cNvPr id="5" name="Espace réservé du numéro de diapositive 4"/>
          <p:cNvSpPr>
            <a:spLocks noGrp="1"/>
          </p:cNvSpPr>
          <p:nvPr>
            <p:ph type="sldNum" sz="quarter" idx="12"/>
          </p:nvPr>
        </p:nvSpPr>
        <p:spPr/>
        <p:txBody>
          <a:bodyPr/>
          <a:lstStyle/>
          <a:p>
            <a:fld id="{FBEE92F7-3EAC-994A-B84A-6CE455EAC6BF}" type="slidenum">
              <a:rPr lang="fr-FR" smtClean="0"/>
              <a:pPr/>
              <a:t>‹N°›</a:t>
            </a:fld>
            <a:endParaRPr lang="fr-FR"/>
          </a:p>
        </p:txBody>
      </p:sp>
    </p:spTree>
    <p:extLst>
      <p:ext uri="{BB962C8B-B14F-4D97-AF65-F5344CB8AC3E}">
        <p14:creationId xmlns:p14="http://schemas.microsoft.com/office/powerpoint/2010/main" val="351128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765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56616" y="402393"/>
            <a:ext cx="4427266" cy="747107"/>
          </a:xfrm>
        </p:spPr>
        <p:txBody>
          <a:bodyPr/>
          <a:lstStyle>
            <a:lvl1pPr>
              <a:buNone/>
              <a:defRPr>
                <a:solidFill>
                  <a:srgbClr val="89BA17"/>
                </a:solidFill>
              </a:defRPr>
            </a:lvl1pPr>
          </a:lstStyle>
          <a:p>
            <a:r>
              <a:rPr lang="fr-FR" dirty="0" smtClean="0"/>
              <a:t>Cliquez et modifiez le titre</a:t>
            </a:r>
            <a:endParaRPr lang="fr-FR" dirty="0"/>
          </a:p>
        </p:txBody>
      </p:sp>
      <p:sp>
        <p:nvSpPr>
          <p:cNvPr id="3" name="Espace réservé du contenu 2"/>
          <p:cNvSpPr>
            <a:spLocks noGrp="1"/>
          </p:cNvSpPr>
          <p:nvPr>
            <p:ph idx="1"/>
          </p:nvPr>
        </p:nvSpPr>
        <p:spPr>
          <a:xfrm>
            <a:off x="356616" y="1600200"/>
            <a:ext cx="4861342" cy="4525963"/>
          </a:xfrm>
        </p:spPr>
        <p:txBody>
          <a:bodyPr/>
          <a:lstStyle>
            <a:lvl2pPr>
              <a:spcBef>
                <a:spcPts val="0"/>
              </a:spcBef>
              <a:spcAft>
                <a:spcPts val="0"/>
              </a:spcAft>
              <a:defRPr/>
            </a:lvl2pPr>
            <a:lvl3pPr>
              <a:spcBef>
                <a:spcPts val="0"/>
              </a:spcBef>
              <a:spcAft>
                <a:spcPts val="0"/>
              </a:spcAft>
              <a:defRPr/>
            </a:lvl3pPr>
            <a:lvl4pPr>
              <a:spcBef>
                <a:spcPts val="0"/>
              </a:spcBef>
              <a:spcAft>
                <a:spcPts val="0"/>
              </a:spcAft>
              <a:defRPr/>
            </a:lvl4pPr>
            <a:lvl5pPr>
              <a:spcBef>
                <a:spcPts val="0"/>
              </a:spcBef>
              <a:spcAft>
                <a:spcPts val="0"/>
              </a:spcAft>
              <a:defRPr sz="11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numéro de diapositive 5"/>
          <p:cNvSpPr>
            <a:spLocks noGrp="1"/>
          </p:cNvSpPr>
          <p:nvPr>
            <p:ph type="sldNum" sz="quarter" idx="12"/>
          </p:nvPr>
        </p:nvSpPr>
        <p:spPr/>
        <p:txBody>
          <a:bodyPr/>
          <a:lstStyle/>
          <a:p>
            <a:fld id="{FBEE92F7-3EAC-994A-B84A-6CE455EAC6BF}" type="slidenum">
              <a:rPr lang="fr-FR" smtClean="0"/>
              <a:pPr/>
              <a:t>‹N°›</a:t>
            </a:fld>
            <a:endParaRPr lang="fr-FR"/>
          </a:p>
        </p:txBody>
      </p:sp>
      <p:cxnSp>
        <p:nvCxnSpPr>
          <p:cNvPr id="7" name="Connecteur droit 6"/>
          <p:cNvCxnSpPr/>
          <p:nvPr userDrawn="1"/>
        </p:nvCxnSpPr>
        <p:spPr>
          <a:xfrm flipV="1">
            <a:off x="5372137" y="1600201"/>
            <a:ext cx="0" cy="4525962"/>
          </a:xfrm>
          <a:prstGeom prst="line">
            <a:avLst/>
          </a:prstGeom>
          <a:ln w="12700" cmpd="sng">
            <a:solidFill>
              <a:srgbClr val="898989"/>
            </a:solidFill>
          </a:ln>
          <a:effectLst/>
        </p:spPr>
        <p:style>
          <a:lnRef idx="2">
            <a:schemeClr val="accent1"/>
          </a:lnRef>
          <a:fillRef idx="0">
            <a:schemeClr val="accent1"/>
          </a:fillRef>
          <a:effectRef idx="1">
            <a:schemeClr val="accent1"/>
          </a:effectRef>
          <a:fontRef idx="minor">
            <a:schemeClr val="tx1"/>
          </a:fontRef>
        </p:style>
      </p:cxnSp>
      <p:sp>
        <p:nvSpPr>
          <p:cNvPr id="8" name="Espace réservé du contenu 3"/>
          <p:cNvSpPr>
            <a:spLocks noGrp="1"/>
          </p:cNvSpPr>
          <p:nvPr>
            <p:ph sz="half" idx="2"/>
          </p:nvPr>
        </p:nvSpPr>
        <p:spPr>
          <a:xfrm>
            <a:off x="5532293" y="1600200"/>
            <a:ext cx="3154507" cy="4525963"/>
          </a:xfrm>
        </p:spPr>
        <p:txBody>
          <a:bodyPr vert="horz" lIns="91440" tIns="45720" rIns="91440" bIns="45720" rtlCol="0">
            <a:normAutofit/>
          </a:bodyPr>
          <a:lstStyle>
            <a:lvl1pPr marL="263525" indent="-263525">
              <a:buClr>
                <a:srgbClr val="68B133"/>
              </a:buClr>
              <a:buFont typeface="Lucida Grande"/>
              <a:buChar char="•"/>
              <a:defRPr lang="fr-FR" sz="2000" dirty="0" smtClean="0"/>
            </a:lvl1pPr>
            <a:lvl2pPr marL="447675" indent="-184150">
              <a:spcBef>
                <a:spcPts val="0"/>
              </a:spcBef>
              <a:spcAft>
                <a:spcPts val="0"/>
              </a:spcAft>
              <a:buClr>
                <a:srgbClr val="68B133"/>
              </a:buClr>
              <a:buFont typeface="Lucida Grande"/>
              <a:buChar char="•"/>
              <a:defRPr lang="fr-FR" sz="1200" dirty="0" smtClean="0"/>
            </a:lvl2pPr>
            <a:lvl3pPr marL="447675" indent="4763">
              <a:spcBef>
                <a:spcPts val="0"/>
              </a:spcBef>
              <a:spcAft>
                <a:spcPts val="0"/>
              </a:spcAft>
              <a:buClr>
                <a:srgbClr val="68B133"/>
              </a:buClr>
              <a:buFont typeface="Lucida Grande"/>
              <a:buChar char="•"/>
              <a:tabLst>
                <a:tab pos="452438" algn="l"/>
              </a:tabLst>
              <a:defRPr lang="fr-FR" sz="1050" dirty="0" smtClean="0"/>
            </a:lvl3pPr>
            <a:lvl4pPr marL="452438" indent="0">
              <a:spcBef>
                <a:spcPts val="0"/>
              </a:spcBef>
              <a:spcAft>
                <a:spcPts val="0"/>
              </a:spcAft>
              <a:buClr>
                <a:srgbClr val="68B133"/>
              </a:buClr>
              <a:buFont typeface="Lucida Grande"/>
              <a:buChar char="•"/>
              <a:defRPr lang="fr-FR" sz="1000" kern="1200" dirty="0">
                <a:solidFill>
                  <a:schemeClr val="tx1"/>
                </a:solidFill>
                <a:latin typeface="Arial"/>
                <a:ea typeface="+mn-ea"/>
                <a:cs typeface="Arial"/>
              </a:defRPr>
            </a:lvl4pPr>
            <a:lvl5pPr marL="623888" indent="-171450">
              <a:spcBef>
                <a:spcPts val="0"/>
              </a:spcBef>
              <a:spcAft>
                <a:spcPts val="0"/>
              </a:spcAft>
              <a:buClr>
                <a:srgbClr val="68B133"/>
              </a:buClr>
              <a:buFont typeface="Lucida Grande"/>
              <a:buChar char="•"/>
              <a:tabLst/>
              <a:defRPr lang="fr-FR" sz="1100" kern="1200" dirty="0">
                <a:solidFill>
                  <a:schemeClr val="tx1"/>
                </a:solidFill>
                <a:latin typeface="Arial"/>
                <a:ea typeface="+mn-ea"/>
                <a:cs typeface="Aria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marL="452438" lvl="3" indent="0" algn="l" defTabSz="457200" rtl="0" eaLnBrk="1" latinLnBrk="0" hangingPunct="1">
              <a:spcBef>
                <a:spcPts val="0"/>
              </a:spcBef>
              <a:spcAft>
                <a:spcPts val="0"/>
              </a:spcAft>
              <a:buClr>
                <a:srgbClr val="68B133"/>
              </a:buClr>
              <a:buSzPct val="100000"/>
              <a:buFont typeface="Lucida Grande"/>
              <a:buChar char="•"/>
              <a:tabLst/>
            </a:pPr>
            <a:r>
              <a:rPr lang="fr-FR" dirty="0" smtClean="0"/>
              <a:t>Cinquième niveau</a:t>
            </a:r>
            <a:endParaRPr lang="fr-FR" dirty="0"/>
          </a:p>
        </p:txBody>
      </p:sp>
    </p:spTree>
    <p:extLst>
      <p:ext uri="{BB962C8B-B14F-4D97-AF65-F5344CB8AC3E}">
        <p14:creationId xmlns:p14="http://schemas.microsoft.com/office/powerpoint/2010/main" val="58121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56616" y="402395"/>
            <a:ext cx="4427266" cy="747106"/>
          </a:xfrm>
        </p:spPr>
        <p:txBody>
          <a:bodyPr/>
          <a:lstStyle>
            <a:lvl1pPr>
              <a:buNone/>
              <a:defRPr>
                <a:solidFill>
                  <a:srgbClr val="89BA17"/>
                </a:solidFill>
              </a:defRPr>
            </a:lvl1pPr>
          </a:lstStyle>
          <a:p>
            <a:r>
              <a:rPr lang="fr-FR" dirty="0" smtClean="0"/>
              <a:t>Cliquez et modifiez le titre</a:t>
            </a:r>
            <a:endParaRPr lang="fr-FR" dirty="0"/>
          </a:p>
        </p:txBody>
      </p:sp>
      <p:sp>
        <p:nvSpPr>
          <p:cNvPr id="3" name="Espace réservé du contenu 2"/>
          <p:cNvSpPr>
            <a:spLocks noGrp="1"/>
          </p:cNvSpPr>
          <p:nvPr>
            <p:ph idx="1"/>
          </p:nvPr>
        </p:nvSpPr>
        <p:spPr>
          <a:xfrm>
            <a:off x="356615" y="1600200"/>
            <a:ext cx="4886489" cy="4525963"/>
          </a:xfrm>
        </p:spPr>
        <p:txBody>
          <a:bodyPr/>
          <a:lstStyle>
            <a:lvl1pPr>
              <a:defRPr>
                <a:solidFill>
                  <a:schemeClr val="tx1"/>
                </a:solidFill>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447675" indent="-228600">
              <a:spcBef>
                <a:spcPts val="0"/>
              </a:spcBef>
              <a:spcAft>
                <a:spcPts val="0"/>
              </a:spcAft>
              <a:defRPr lang="fr-FR" sz="1200" kern="1200" dirty="0">
                <a:solidFill>
                  <a:schemeClr val="tx1"/>
                </a:solidFill>
                <a:latin typeface="Arial"/>
                <a:ea typeface="+mn-ea"/>
                <a:cs typeface="Aria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marL="447675" lvl="4" indent="-228600" algn="l" defTabSz="457200" rtl="0" eaLnBrk="1" latinLnBrk="0" hangingPunct="1">
              <a:spcBef>
                <a:spcPts val="0"/>
              </a:spcBef>
              <a:buClr>
                <a:srgbClr val="74B929"/>
              </a:buClr>
              <a:buFont typeface="Lucida Grande"/>
              <a:buChar char="-"/>
              <a:tabLst/>
            </a:pPr>
            <a:r>
              <a:rPr lang="fr-FR" dirty="0" smtClean="0"/>
              <a:t>Cinquième niveau</a:t>
            </a:r>
            <a:endParaRPr lang="fr-FR" dirty="0"/>
          </a:p>
        </p:txBody>
      </p:sp>
      <p:sp>
        <p:nvSpPr>
          <p:cNvPr id="6" name="Espace réservé du numéro de diapositive 5"/>
          <p:cNvSpPr>
            <a:spLocks noGrp="1"/>
          </p:cNvSpPr>
          <p:nvPr>
            <p:ph type="sldNum" sz="quarter" idx="12"/>
          </p:nvPr>
        </p:nvSpPr>
        <p:spPr/>
        <p:txBody>
          <a:bodyPr/>
          <a:lstStyle/>
          <a:p>
            <a:fld id="{FBEE92F7-3EAC-994A-B84A-6CE455EAC6BF}" type="slidenum">
              <a:rPr lang="fr-FR" smtClean="0"/>
              <a:pPr/>
              <a:t>‹N°›</a:t>
            </a:fld>
            <a:endParaRPr lang="fr-FR"/>
          </a:p>
        </p:txBody>
      </p:sp>
      <p:cxnSp>
        <p:nvCxnSpPr>
          <p:cNvPr id="7" name="Connecteur droit 6"/>
          <p:cNvCxnSpPr/>
          <p:nvPr userDrawn="1"/>
        </p:nvCxnSpPr>
        <p:spPr>
          <a:xfrm flipV="1">
            <a:off x="5372137" y="1600201"/>
            <a:ext cx="0" cy="4525962"/>
          </a:xfrm>
          <a:prstGeom prst="line">
            <a:avLst/>
          </a:prstGeom>
          <a:ln w="12700" cmpd="sng">
            <a:solidFill>
              <a:srgbClr val="898989"/>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Graphique 8"/>
          <p:cNvGraphicFramePr/>
          <p:nvPr userDrawn="1">
            <p:extLst>
              <p:ext uri="{D42A27DB-BD31-4B8C-83A1-F6EECF244321}">
                <p14:modId xmlns:p14="http://schemas.microsoft.com/office/powerpoint/2010/main" val="1477116202"/>
              </p:ext>
            </p:extLst>
          </p:nvPr>
        </p:nvGraphicFramePr>
        <p:xfrm>
          <a:off x="5478164" y="1813974"/>
          <a:ext cx="3314663" cy="23161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aphique 9"/>
          <p:cNvGraphicFramePr/>
          <p:nvPr userDrawn="1">
            <p:extLst>
              <p:ext uri="{D42A27DB-BD31-4B8C-83A1-F6EECF244321}">
                <p14:modId xmlns:p14="http://schemas.microsoft.com/office/powerpoint/2010/main" val="3448390794"/>
              </p:ext>
            </p:extLst>
          </p:nvPr>
        </p:nvGraphicFramePr>
        <p:xfrm>
          <a:off x="5478163" y="3916304"/>
          <a:ext cx="3314663" cy="2209859"/>
        </p:xfrm>
        <a:graphic>
          <a:graphicData uri="http://schemas.openxmlformats.org/drawingml/2006/chart">
            <c:chart xmlns:c="http://schemas.openxmlformats.org/drawingml/2006/chart" xmlns:r="http://schemas.openxmlformats.org/officeDocument/2006/relationships" r:id="rId3"/>
          </a:graphicData>
        </a:graphic>
      </p:graphicFrame>
      <p:sp>
        <p:nvSpPr>
          <p:cNvPr id="4" name="ZoneTexte 3"/>
          <p:cNvSpPr txBox="1"/>
          <p:nvPr userDrawn="1"/>
        </p:nvSpPr>
        <p:spPr>
          <a:xfrm>
            <a:off x="5749183" y="1553098"/>
            <a:ext cx="2725284" cy="507831"/>
          </a:xfrm>
          <a:prstGeom prst="rect">
            <a:avLst/>
          </a:prstGeom>
          <a:noFill/>
          <a:ln>
            <a:solidFill>
              <a:srgbClr val="4F81BD"/>
            </a:solidFill>
          </a:ln>
        </p:spPr>
        <p:txBody>
          <a:bodyPr wrap="square" rtlCol="0">
            <a:spAutoFit/>
          </a:bodyPr>
          <a:lstStyle/>
          <a:p>
            <a:pPr defTabSz="457200"/>
            <a:r>
              <a:rPr lang="fr-FR" sz="900" dirty="0" smtClean="0">
                <a:solidFill>
                  <a:prstClr val="black"/>
                </a:solidFill>
                <a:latin typeface="Arial"/>
                <a:cs typeface="Arial"/>
              </a:rPr>
              <a:t>Couleur RVB: </a:t>
            </a:r>
          </a:p>
          <a:p>
            <a:pPr defTabSz="457200">
              <a:defRPr/>
            </a:pPr>
            <a:r>
              <a:rPr lang="fr-FR" sz="900" b="1" dirty="0" smtClean="0">
                <a:solidFill>
                  <a:srgbClr val="CC006A"/>
                </a:solidFill>
                <a:latin typeface="Arial"/>
                <a:cs typeface="Arial"/>
              </a:rPr>
              <a:t>Rose</a:t>
            </a:r>
            <a:r>
              <a:rPr lang="fr-FR" sz="900" dirty="0" smtClean="0">
                <a:solidFill>
                  <a:srgbClr val="CC006A"/>
                </a:solidFill>
                <a:latin typeface="Arial"/>
                <a:cs typeface="Arial"/>
              </a:rPr>
              <a:t> </a:t>
            </a:r>
            <a:r>
              <a:rPr lang="fr-FR" sz="900" dirty="0" smtClean="0">
                <a:solidFill>
                  <a:prstClr val="black"/>
                </a:solidFill>
                <a:latin typeface="Arial"/>
                <a:cs typeface="Arial"/>
              </a:rPr>
              <a:t>: 226 / 0 / 122	</a:t>
            </a:r>
            <a:r>
              <a:rPr lang="fr-FR" sz="900" b="1" dirty="0" smtClean="0">
                <a:solidFill>
                  <a:srgbClr val="FFF10B"/>
                </a:solidFill>
                <a:latin typeface="Arial"/>
                <a:cs typeface="Arial"/>
              </a:rPr>
              <a:t>Jaune</a:t>
            </a:r>
            <a:r>
              <a:rPr lang="fr-FR" sz="900" dirty="0" smtClean="0">
                <a:solidFill>
                  <a:prstClr val="black"/>
                </a:solidFill>
                <a:latin typeface="Arial"/>
                <a:cs typeface="Arial"/>
              </a:rPr>
              <a:t>  : 255 / 237 0 </a:t>
            </a:r>
          </a:p>
          <a:p>
            <a:pPr defTabSz="457200"/>
            <a:r>
              <a:rPr lang="fr-FR" sz="900" b="1" dirty="0" smtClean="0">
                <a:solidFill>
                  <a:srgbClr val="0092D2"/>
                </a:solidFill>
                <a:latin typeface="Arial"/>
                <a:cs typeface="Arial"/>
              </a:rPr>
              <a:t>Bleu</a:t>
            </a:r>
            <a:r>
              <a:rPr lang="fr-FR" sz="900" dirty="0" smtClean="0">
                <a:solidFill>
                  <a:srgbClr val="0092D2"/>
                </a:solidFill>
                <a:latin typeface="Arial"/>
                <a:cs typeface="Arial"/>
              </a:rPr>
              <a:t> </a:t>
            </a:r>
            <a:r>
              <a:rPr lang="fr-FR" sz="900" dirty="0" smtClean="0">
                <a:solidFill>
                  <a:prstClr val="black"/>
                </a:solidFill>
                <a:latin typeface="Arial"/>
                <a:cs typeface="Arial"/>
              </a:rPr>
              <a:t>: 0 / 158 / 224 	</a:t>
            </a:r>
            <a:r>
              <a:rPr lang="fr-FR" sz="900" b="1" dirty="0" smtClean="0">
                <a:solidFill>
                  <a:srgbClr val="68B133"/>
                </a:solidFill>
                <a:latin typeface="Arial"/>
                <a:cs typeface="Arial"/>
              </a:rPr>
              <a:t>Vert</a:t>
            </a:r>
            <a:r>
              <a:rPr lang="fr-FR" sz="900" dirty="0" smtClean="0">
                <a:solidFill>
                  <a:srgbClr val="68B133"/>
                </a:solidFill>
                <a:latin typeface="Arial"/>
                <a:cs typeface="Arial"/>
              </a:rPr>
              <a:t> </a:t>
            </a:r>
            <a:r>
              <a:rPr lang="fr-FR" sz="900" dirty="0" smtClean="0">
                <a:solidFill>
                  <a:prstClr val="black"/>
                </a:solidFill>
                <a:latin typeface="Arial"/>
                <a:cs typeface="Arial"/>
              </a:rPr>
              <a:t>: 137 / 186 / 23 </a:t>
            </a:r>
          </a:p>
        </p:txBody>
      </p:sp>
    </p:spTree>
    <p:extLst>
      <p:ext uri="{BB962C8B-B14F-4D97-AF65-F5344CB8AC3E}">
        <p14:creationId xmlns:p14="http://schemas.microsoft.com/office/powerpoint/2010/main" val="308795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344043" y="1600200"/>
            <a:ext cx="4151757" cy="4525963"/>
          </a:xfrm>
        </p:spPr>
        <p:txBody>
          <a:bodyPr vert="horz" lIns="91440" tIns="45720" rIns="91440" bIns="45720" rtlCol="0">
            <a:normAutofit/>
          </a:bodyPr>
          <a:lstStyle>
            <a:lvl1pPr>
              <a:defRPr lang="fr-FR" smtClean="0"/>
            </a:lvl1pPr>
            <a:lvl2pPr>
              <a:spcBef>
                <a:spcPts val="0"/>
              </a:spcBef>
              <a:spcAft>
                <a:spcPts val="0"/>
              </a:spcAft>
              <a:defRPr lang="fr-FR" smtClean="0"/>
            </a:lvl2pPr>
            <a:lvl3pPr>
              <a:spcBef>
                <a:spcPts val="0"/>
              </a:spcBef>
              <a:spcAft>
                <a:spcPts val="0"/>
              </a:spcAft>
              <a:defRPr lang="fr-FR" smtClean="0"/>
            </a:lvl3pPr>
            <a:lvl4pPr>
              <a:spcBef>
                <a:spcPts val="0"/>
              </a:spcBef>
              <a:spcAft>
                <a:spcPts val="0"/>
              </a:spcAft>
              <a:defRPr lang="fr-FR" smtClean="0"/>
            </a:lvl4pPr>
            <a:lvl5pPr>
              <a:spcBef>
                <a:spcPts val="0"/>
              </a:spcBef>
              <a:spcAft>
                <a:spcPts val="0"/>
              </a:spcAft>
              <a:defRPr lang="fr-FR" sz="11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199" y="1600200"/>
            <a:ext cx="4153175" cy="4525963"/>
          </a:xfrm>
        </p:spPr>
        <p:txBody>
          <a:bodyPr vert="horz" lIns="91440" tIns="45720" rIns="91440" bIns="45720" rtlCol="0">
            <a:normAutofit/>
          </a:bodyPr>
          <a:lstStyle>
            <a:lvl1pPr>
              <a:defRPr lang="fr-FR" smtClean="0"/>
            </a:lvl1pPr>
            <a:lvl2pPr>
              <a:spcBef>
                <a:spcPts val="0"/>
              </a:spcBef>
              <a:spcAft>
                <a:spcPts val="0"/>
              </a:spcAft>
              <a:defRPr lang="fr-FR" smtClean="0"/>
            </a:lvl2pPr>
            <a:lvl3pPr>
              <a:spcBef>
                <a:spcPts val="0"/>
              </a:spcBef>
              <a:spcAft>
                <a:spcPts val="0"/>
              </a:spcAft>
              <a:defRPr lang="fr-FR" smtClean="0"/>
            </a:lvl3pPr>
            <a:lvl4pPr>
              <a:spcBef>
                <a:spcPts val="0"/>
              </a:spcBef>
              <a:spcAft>
                <a:spcPts val="0"/>
              </a:spcAft>
              <a:defRPr lang="fr-FR" smtClean="0"/>
            </a:lvl4pPr>
            <a:lvl5pPr marL="447675" indent="-228600">
              <a:spcBef>
                <a:spcPts val="0"/>
              </a:spcBef>
              <a:spcAft>
                <a:spcPts val="0"/>
              </a:spcAft>
              <a:defRPr lang="fr-FR" sz="1100" kern="1200" dirty="0">
                <a:solidFill>
                  <a:schemeClr val="tx1"/>
                </a:solidFill>
                <a:latin typeface="Arial"/>
                <a:ea typeface="+mn-ea"/>
                <a:cs typeface="Aria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marL="447675" lvl="4" indent="-228600" algn="l" defTabSz="457200" rtl="0" eaLnBrk="1" latinLnBrk="0" hangingPunct="1">
              <a:spcBef>
                <a:spcPts val="0"/>
              </a:spcBef>
              <a:buClr>
                <a:srgbClr val="74B929"/>
              </a:buClr>
              <a:buFont typeface="Lucida Grande"/>
              <a:buChar char="-"/>
              <a:tabLst/>
            </a:pPr>
            <a:r>
              <a:rPr lang="fr-FR" dirty="0" smtClean="0"/>
              <a:t>Cinquième niveau</a:t>
            </a:r>
            <a:endParaRPr lang="fr-FR" dirty="0"/>
          </a:p>
        </p:txBody>
      </p:sp>
      <p:sp>
        <p:nvSpPr>
          <p:cNvPr id="9" name="Titre 1"/>
          <p:cNvSpPr>
            <a:spLocks noGrp="1"/>
          </p:cNvSpPr>
          <p:nvPr>
            <p:ph type="title"/>
          </p:nvPr>
        </p:nvSpPr>
        <p:spPr>
          <a:xfrm>
            <a:off x="344043" y="402395"/>
            <a:ext cx="4427266" cy="747106"/>
          </a:xfrm>
        </p:spPr>
        <p:txBody>
          <a:bodyPr/>
          <a:lstStyle>
            <a:lvl1pPr>
              <a:buNone/>
              <a:defRPr>
                <a:solidFill>
                  <a:srgbClr val="89BA17"/>
                </a:solidFill>
              </a:defRPr>
            </a:lvl1pPr>
          </a:lstStyle>
          <a:p>
            <a:r>
              <a:rPr lang="fr-FR" dirty="0" smtClean="0"/>
              <a:t>Cliquez et modifiez le titre</a:t>
            </a:r>
            <a:endParaRPr lang="fr-FR" dirty="0"/>
          </a:p>
        </p:txBody>
      </p:sp>
      <p:sp>
        <p:nvSpPr>
          <p:cNvPr id="6" name="Espace réservé du numéro de diapositive 5"/>
          <p:cNvSpPr>
            <a:spLocks noGrp="1"/>
          </p:cNvSpPr>
          <p:nvPr>
            <p:ph type="sldNum" sz="quarter" idx="12"/>
          </p:nvPr>
        </p:nvSpPr>
        <p:spPr>
          <a:xfrm>
            <a:off x="6553200" y="6356350"/>
            <a:ext cx="2133600" cy="365125"/>
          </a:xfrm>
        </p:spPr>
        <p:txBody>
          <a:bodyPr/>
          <a:lstStyle/>
          <a:p>
            <a:fld id="{FBEE92F7-3EAC-994A-B84A-6CE455EAC6BF}" type="slidenum">
              <a:rPr lang="fr-FR" smtClean="0"/>
              <a:pPr/>
              <a:t>‹N°›</a:t>
            </a:fld>
            <a:endParaRPr lang="fr-FR"/>
          </a:p>
        </p:txBody>
      </p:sp>
    </p:spTree>
    <p:extLst>
      <p:ext uri="{BB962C8B-B14F-4D97-AF65-F5344CB8AC3E}">
        <p14:creationId xmlns:p14="http://schemas.microsoft.com/office/powerpoint/2010/main" val="2610743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339482" y="402395"/>
            <a:ext cx="4419253" cy="747106"/>
          </a:xfrm>
        </p:spPr>
        <p:txBody>
          <a:bodyPr/>
          <a:lstStyle>
            <a:lvl1pPr>
              <a:buNone/>
              <a:defRPr>
                <a:solidFill>
                  <a:srgbClr val="89BA17"/>
                </a:solidFill>
              </a:defRPr>
            </a:lvl1pPr>
          </a:lstStyle>
          <a:p>
            <a:r>
              <a:rPr lang="fr-FR" dirty="0" smtClean="0"/>
              <a:t>Cliquez et modifiez le titre</a:t>
            </a:r>
            <a:endParaRPr lang="fr-FR" dirty="0"/>
          </a:p>
        </p:txBody>
      </p:sp>
      <p:sp>
        <p:nvSpPr>
          <p:cNvPr id="5" name="Espace réservé du numéro de diapositive 4"/>
          <p:cNvSpPr>
            <a:spLocks noGrp="1"/>
          </p:cNvSpPr>
          <p:nvPr>
            <p:ph type="sldNum" sz="quarter" idx="12"/>
          </p:nvPr>
        </p:nvSpPr>
        <p:spPr/>
        <p:txBody>
          <a:bodyPr/>
          <a:lstStyle/>
          <a:p>
            <a:fld id="{FBEE92F7-3EAC-994A-B84A-6CE455EAC6BF}" type="slidenum">
              <a:rPr lang="fr-FR" smtClean="0"/>
              <a:pPr/>
              <a:t>‹N°›</a:t>
            </a:fld>
            <a:endParaRPr lang="fr-FR"/>
          </a:p>
        </p:txBody>
      </p:sp>
    </p:spTree>
    <p:extLst>
      <p:ext uri="{BB962C8B-B14F-4D97-AF65-F5344CB8AC3E}">
        <p14:creationId xmlns:p14="http://schemas.microsoft.com/office/powerpoint/2010/main" val="336649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94472" y="3847899"/>
            <a:ext cx="6755056" cy="1483831"/>
          </a:xfrm>
        </p:spPr>
        <p:txBody>
          <a:bodyPr>
            <a:normAutofit/>
          </a:bodyPr>
          <a:lstStyle>
            <a:lvl1pPr marL="0" algn="ctr" defTabSz="457200" rtl="0" eaLnBrk="1" latinLnBrk="0" hangingPunct="1">
              <a:spcBef>
                <a:spcPct val="0"/>
              </a:spcBef>
              <a:buNone/>
              <a:defRPr lang="fr-FR" sz="4200" kern="1200" dirty="0" smtClean="0">
                <a:solidFill>
                  <a:schemeClr val="tx1"/>
                </a:solidFill>
                <a:latin typeface="Arial"/>
                <a:ea typeface="+mj-ea"/>
                <a:cs typeface="Arial"/>
              </a:defRPr>
            </a:lvl1pPr>
          </a:lstStyle>
          <a:p>
            <a:r>
              <a:rPr lang="fr-FR" dirty="0" smtClean="0"/>
              <a:t>Cliquez et modifiez le titre</a:t>
            </a:r>
            <a:endParaRPr lang="fr-FR" dirty="0"/>
          </a:p>
        </p:txBody>
      </p:sp>
      <p:sp>
        <p:nvSpPr>
          <p:cNvPr id="3" name="Sous-titre 2"/>
          <p:cNvSpPr>
            <a:spLocks noGrp="1"/>
          </p:cNvSpPr>
          <p:nvPr>
            <p:ph type="subTitle" idx="1"/>
          </p:nvPr>
        </p:nvSpPr>
        <p:spPr>
          <a:xfrm>
            <a:off x="1194472" y="5434967"/>
            <a:ext cx="6755056" cy="634016"/>
          </a:xfrm>
          <a:prstGeom prst="rect">
            <a:avLst/>
          </a:prstGeom>
        </p:spPr>
        <p:txBody>
          <a:bodyPr anchor="ctr"/>
          <a:lstStyle>
            <a:lvl1pPr marL="0" indent="0" algn="ctr">
              <a:buNone/>
              <a:defRPr sz="1800" b="1">
                <a:solidFill>
                  <a:srgbClr val="89BA17"/>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2989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785422" y="1"/>
            <a:ext cx="5573156" cy="5105382"/>
          </a:xfrm>
        </p:spPr>
        <p:txBody>
          <a:bodyPr/>
          <a:lstStyle/>
          <a:p>
            <a:r>
              <a:rPr lang="fr-FR" dirty="0" smtClean="0"/>
              <a:t>Cliquez et modifiez le titre</a:t>
            </a:r>
            <a:endParaRPr lang="fr-FR" dirty="0"/>
          </a:p>
        </p:txBody>
      </p:sp>
      <p:sp>
        <p:nvSpPr>
          <p:cNvPr id="3" name="Sous-titre 2"/>
          <p:cNvSpPr>
            <a:spLocks noGrp="1"/>
          </p:cNvSpPr>
          <p:nvPr>
            <p:ph type="subTitle" idx="1"/>
          </p:nvPr>
        </p:nvSpPr>
        <p:spPr>
          <a:xfrm>
            <a:off x="1371600" y="4300593"/>
            <a:ext cx="6400800" cy="804790"/>
          </a:xfrm>
          <a:prstGeom prst="rect">
            <a:avLst/>
          </a:prstGeom>
        </p:spPr>
        <p:txBody>
          <a:bodyPr anchor="ctr"/>
          <a:lstStyle>
            <a:lvl1pPr marL="0" indent="0" algn="ctr">
              <a:buNone/>
              <a:defRPr sz="1800">
                <a:solidFill>
                  <a:srgbClr val="89BA17"/>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6" name="Espace réservé du numéro de diapositive 5"/>
          <p:cNvSpPr>
            <a:spLocks noGrp="1"/>
          </p:cNvSpPr>
          <p:nvPr>
            <p:ph type="sldNum" sz="quarter" idx="12"/>
          </p:nvPr>
        </p:nvSpPr>
        <p:spPr/>
        <p:txBody>
          <a:bodyPr/>
          <a:lstStyle/>
          <a:p>
            <a:fld id="{681C69BC-53EF-6248-9926-24125F2495AD}"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56354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Shape 1"/>
          <p:cNvSpPr>
            <a:spLocks noGrp="1"/>
          </p:cNvSpPr>
          <p:nvPr>
            <p:ph type="title"/>
          </p:nvPr>
        </p:nvSpPr>
        <p:spPr>
          <a:xfrm>
            <a:off x="685800" y="142875"/>
            <a:ext cx="8001000" cy="549821"/>
          </a:xfrm>
        </p:spPr>
        <p:txBody>
          <a:bodyPr/>
          <a:lstStyle/>
          <a:p>
            <a:r>
              <a:rPr lang="fr-FR" dirty="0" smtClean="0"/>
              <a:t>Modifiez le style du titre</a:t>
            </a:r>
            <a:endParaRPr lang="fr-FR" dirty="0"/>
          </a:p>
        </p:txBody>
      </p:sp>
      <p:sp>
        <p:nvSpPr>
          <p:cNvPr id="4" name="Shape 3"/>
          <p:cNvSpPr>
            <a:spLocks noGrp="1"/>
          </p:cNvSpPr>
          <p:nvPr>
            <p:ph type="dt" sz="half" idx="10"/>
          </p:nvPr>
        </p:nvSpPr>
        <p:spPr>
          <a:xfrm>
            <a:off x="685800" y="6356350"/>
            <a:ext cx="2133600" cy="365125"/>
          </a:xfrm>
          <a:prstGeom prst="rect">
            <a:avLst/>
          </a:prstGeom>
        </p:spPr>
        <p:txBody>
          <a:bodyPr/>
          <a:lstStyle/>
          <a:p>
            <a:fld id="{C1DD1482-FAEF-43C7-8E46-0B29CAF8C9ED}" type="datetime1">
              <a:rPr lang="fr-FR" smtClean="0"/>
              <a:t>08/10/2021</a:t>
            </a:fld>
            <a:endParaRPr lang="fr-FR" dirty="0"/>
          </a:p>
        </p:txBody>
      </p:sp>
      <p:sp>
        <p:nvSpPr>
          <p:cNvPr id="5" name="Shape 4"/>
          <p:cNvSpPr>
            <a:spLocks noGrp="1"/>
          </p:cNvSpPr>
          <p:nvPr>
            <p:ph type="ftr" sz="quarter" idx="11"/>
          </p:nvPr>
        </p:nvSpPr>
        <p:spPr>
          <a:xfrm>
            <a:off x="3238500" y="6356350"/>
            <a:ext cx="2895600" cy="365125"/>
          </a:xfrm>
          <a:prstGeom prst="rect">
            <a:avLst/>
          </a:prstGeom>
        </p:spPr>
        <p:txBody>
          <a:bodyPr/>
          <a:lstStyle/>
          <a:p>
            <a:r>
              <a:rPr lang="fr-FR" smtClean="0"/>
              <a:t>23/01/2015</a:t>
            </a:r>
            <a:endParaRPr lang="fr-FR" dirty="0"/>
          </a:p>
        </p:txBody>
      </p:sp>
      <p:sp>
        <p:nvSpPr>
          <p:cNvPr id="6" name="Shape 5"/>
          <p:cNvSpPr>
            <a:spLocks noGrp="1"/>
          </p:cNvSpPr>
          <p:nvPr>
            <p:ph type="sldNum" sz="quarter" idx="12"/>
          </p:nvPr>
        </p:nvSpPr>
        <p:spPr/>
        <p:txBody>
          <a:bodyPr/>
          <a:lstStyle/>
          <a:p>
            <a:fld id="{4B6EAAFC-84C7-4BE1-BC5E-CE208EE20C26}" type="slidenum">
              <a:pPr/>
              <a:t>‹N°›</a:t>
            </a:fld>
            <a:endParaRPr lang="fr-FR" dirty="0"/>
          </a:p>
        </p:txBody>
      </p:sp>
      <p:grpSp>
        <p:nvGrpSpPr>
          <p:cNvPr id="9" name="Groupe 8"/>
          <p:cNvGrpSpPr/>
          <p:nvPr userDrawn="1"/>
        </p:nvGrpSpPr>
        <p:grpSpPr>
          <a:xfrm>
            <a:off x="3131840" y="6359155"/>
            <a:ext cx="5019457" cy="415317"/>
            <a:chOff x="3131840" y="6359155"/>
            <a:chExt cx="5019457" cy="415317"/>
          </a:xfrm>
        </p:grpSpPr>
        <p:pic>
          <p:nvPicPr>
            <p:cNvPr id="7" name="Image 6" descr="FRISE_10PERS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31840" y="6366059"/>
              <a:ext cx="3386291" cy="401511"/>
            </a:xfrm>
            <a:prstGeom prst="rect">
              <a:avLst/>
            </a:prstGeom>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40352" y="6359155"/>
              <a:ext cx="410945" cy="415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83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56616" y="402393"/>
            <a:ext cx="4427266" cy="747107"/>
          </a:xfrm>
        </p:spPr>
        <p:txBody>
          <a:bodyPr/>
          <a:lstStyle>
            <a:lvl1pPr>
              <a:buNone/>
              <a:defRPr>
                <a:solidFill>
                  <a:srgbClr val="89BA17"/>
                </a:solidFill>
              </a:defRPr>
            </a:lvl1pPr>
          </a:lstStyle>
          <a:p>
            <a:r>
              <a:rPr lang="fr-FR" dirty="0" smtClean="0"/>
              <a:t>Cliquez et modifiez le titre</a:t>
            </a:r>
            <a:endParaRPr lang="fr-FR" dirty="0"/>
          </a:p>
        </p:txBody>
      </p:sp>
      <p:sp>
        <p:nvSpPr>
          <p:cNvPr id="3" name="Espace réservé du contenu 2"/>
          <p:cNvSpPr>
            <a:spLocks noGrp="1"/>
          </p:cNvSpPr>
          <p:nvPr>
            <p:ph idx="1"/>
          </p:nvPr>
        </p:nvSpPr>
        <p:spPr>
          <a:xfrm>
            <a:off x="356616" y="1600200"/>
            <a:ext cx="4861342" cy="4525963"/>
          </a:xfrm>
        </p:spPr>
        <p:txBody>
          <a:bodyPr/>
          <a:lstStyle>
            <a:lvl2pPr>
              <a:spcBef>
                <a:spcPts val="0"/>
              </a:spcBef>
              <a:spcAft>
                <a:spcPts val="0"/>
              </a:spcAft>
              <a:defRPr/>
            </a:lvl2pPr>
            <a:lvl3pPr>
              <a:spcBef>
                <a:spcPts val="0"/>
              </a:spcBef>
              <a:spcAft>
                <a:spcPts val="0"/>
              </a:spcAft>
              <a:defRPr/>
            </a:lvl3pPr>
            <a:lvl4pPr>
              <a:spcBef>
                <a:spcPts val="0"/>
              </a:spcBef>
              <a:spcAft>
                <a:spcPts val="0"/>
              </a:spcAft>
              <a:defRPr/>
            </a:lvl4pPr>
            <a:lvl5pPr>
              <a:spcBef>
                <a:spcPts val="0"/>
              </a:spcBef>
              <a:spcAft>
                <a:spcPts val="0"/>
              </a:spcAft>
              <a:defRPr sz="11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numéro de diapositive 5"/>
          <p:cNvSpPr>
            <a:spLocks noGrp="1"/>
          </p:cNvSpPr>
          <p:nvPr>
            <p:ph type="sldNum" sz="quarter" idx="12"/>
          </p:nvPr>
        </p:nvSpPr>
        <p:spPr/>
        <p:txBody>
          <a:bodyPr/>
          <a:lstStyle/>
          <a:p>
            <a:fld id="{FBEE92F7-3EAC-994A-B84A-6CE455EAC6BF}" type="slidenum">
              <a:rPr lang="fr-FR" smtClean="0"/>
              <a:pPr/>
              <a:t>‹N°›</a:t>
            </a:fld>
            <a:endParaRPr lang="fr-FR"/>
          </a:p>
        </p:txBody>
      </p:sp>
      <p:cxnSp>
        <p:nvCxnSpPr>
          <p:cNvPr id="7" name="Connecteur droit 6"/>
          <p:cNvCxnSpPr/>
          <p:nvPr userDrawn="1"/>
        </p:nvCxnSpPr>
        <p:spPr>
          <a:xfrm flipV="1">
            <a:off x="5372137" y="1600201"/>
            <a:ext cx="0" cy="4525962"/>
          </a:xfrm>
          <a:prstGeom prst="line">
            <a:avLst/>
          </a:prstGeom>
          <a:ln w="12700" cmpd="sng">
            <a:solidFill>
              <a:srgbClr val="898989"/>
            </a:solidFill>
          </a:ln>
          <a:effectLst/>
        </p:spPr>
        <p:style>
          <a:lnRef idx="2">
            <a:schemeClr val="accent1"/>
          </a:lnRef>
          <a:fillRef idx="0">
            <a:schemeClr val="accent1"/>
          </a:fillRef>
          <a:effectRef idx="1">
            <a:schemeClr val="accent1"/>
          </a:effectRef>
          <a:fontRef idx="minor">
            <a:schemeClr val="tx1"/>
          </a:fontRef>
        </p:style>
      </p:cxnSp>
      <p:sp>
        <p:nvSpPr>
          <p:cNvPr id="8" name="Espace réservé du contenu 3"/>
          <p:cNvSpPr>
            <a:spLocks noGrp="1"/>
          </p:cNvSpPr>
          <p:nvPr>
            <p:ph sz="half" idx="2"/>
          </p:nvPr>
        </p:nvSpPr>
        <p:spPr>
          <a:xfrm>
            <a:off x="5532293" y="1600200"/>
            <a:ext cx="3154507" cy="4525963"/>
          </a:xfrm>
        </p:spPr>
        <p:txBody>
          <a:bodyPr vert="horz" lIns="91440" tIns="45720" rIns="91440" bIns="45720" rtlCol="0">
            <a:normAutofit/>
          </a:bodyPr>
          <a:lstStyle>
            <a:lvl1pPr marL="263525" indent="-263525">
              <a:buClr>
                <a:srgbClr val="68B133"/>
              </a:buClr>
              <a:buFont typeface="Lucida Grande"/>
              <a:buChar char="•"/>
              <a:defRPr lang="fr-FR" sz="2000" dirty="0" smtClean="0"/>
            </a:lvl1pPr>
            <a:lvl2pPr marL="447675" indent="-184150">
              <a:spcBef>
                <a:spcPts val="0"/>
              </a:spcBef>
              <a:spcAft>
                <a:spcPts val="0"/>
              </a:spcAft>
              <a:buClr>
                <a:srgbClr val="68B133"/>
              </a:buClr>
              <a:buFont typeface="Lucida Grande"/>
              <a:buChar char="•"/>
              <a:defRPr lang="fr-FR" sz="1200" dirty="0" smtClean="0"/>
            </a:lvl2pPr>
            <a:lvl3pPr marL="447675" indent="4763">
              <a:spcBef>
                <a:spcPts val="0"/>
              </a:spcBef>
              <a:spcAft>
                <a:spcPts val="0"/>
              </a:spcAft>
              <a:buClr>
                <a:srgbClr val="68B133"/>
              </a:buClr>
              <a:buFont typeface="Lucida Grande"/>
              <a:buChar char="•"/>
              <a:tabLst>
                <a:tab pos="452438" algn="l"/>
              </a:tabLst>
              <a:defRPr lang="fr-FR" sz="1050" dirty="0" smtClean="0"/>
            </a:lvl3pPr>
            <a:lvl4pPr marL="452438" indent="0">
              <a:spcBef>
                <a:spcPts val="0"/>
              </a:spcBef>
              <a:spcAft>
                <a:spcPts val="0"/>
              </a:spcAft>
              <a:buClr>
                <a:srgbClr val="68B133"/>
              </a:buClr>
              <a:buFont typeface="Lucida Grande"/>
              <a:buChar char="•"/>
              <a:defRPr lang="fr-FR" sz="1000" kern="1200" dirty="0">
                <a:solidFill>
                  <a:schemeClr val="tx1"/>
                </a:solidFill>
                <a:latin typeface="Arial"/>
                <a:ea typeface="+mn-ea"/>
                <a:cs typeface="Arial"/>
              </a:defRPr>
            </a:lvl4pPr>
            <a:lvl5pPr marL="623888" indent="-171450">
              <a:spcBef>
                <a:spcPts val="0"/>
              </a:spcBef>
              <a:spcAft>
                <a:spcPts val="0"/>
              </a:spcAft>
              <a:buClr>
                <a:srgbClr val="68B133"/>
              </a:buClr>
              <a:buFont typeface="Lucida Grande"/>
              <a:buChar char="•"/>
              <a:tabLst/>
              <a:defRPr lang="fr-FR" sz="1100" kern="1200" dirty="0">
                <a:solidFill>
                  <a:schemeClr val="tx1"/>
                </a:solidFill>
                <a:latin typeface="Arial"/>
                <a:ea typeface="+mn-ea"/>
                <a:cs typeface="Aria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marL="452438" lvl="3" indent="0" algn="l" defTabSz="457200" rtl="0" eaLnBrk="1" latinLnBrk="0" hangingPunct="1">
              <a:spcBef>
                <a:spcPts val="0"/>
              </a:spcBef>
              <a:spcAft>
                <a:spcPts val="0"/>
              </a:spcAft>
              <a:buClr>
                <a:srgbClr val="68B133"/>
              </a:buClr>
              <a:buSzPct val="100000"/>
              <a:buFont typeface="Lucida Grande"/>
              <a:buChar char="•"/>
              <a:tabLst/>
            </a:pPr>
            <a:r>
              <a:rPr lang="fr-FR" dirty="0" smtClean="0"/>
              <a:t>Cinquième niveau</a:t>
            </a:r>
            <a:endParaRPr lang="fr-FR" dirty="0"/>
          </a:p>
        </p:txBody>
      </p:sp>
    </p:spTree>
    <p:extLst>
      <p:ext uri="{BB962C8B-B14F-4D97-AF65-F5344CB8AC3E}">
        <p14:creationId xmlns:p14="http://schemas.microsoft.com/office/powerpoint/2010/main" val="289977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56616" y="402395"/>
            <a:ext cx="4427266" cy="747106"/>
          </a:xfrm>
        </p:spPr>
        <p:txBody>
          <a:bodyPr/>
          <a:lstStyle>
            <a:lvl1pPr>
              <a:buNone/>
              <a:defRPr>
                <a:solidFill>
                  <a:srgbClr val="89BA17"/>
                </a:solidFill>
              </a:defRPr>
            </a:lvl1pPr>
          </a:lstStyle>
          <a:p>
            <a:r>
              <a:rPr lang="fr-FR" dirty="0" smtClean="0"/>
              <a:t>Cliquez et modifiez le titre</a:t>
            </a:r>
            <a:endParaRPr lang="fr-FR" dirty="0"/>
          </a:p>
        </p:txBody>
      </p:sp>
      <p:sp>
        <p:nvSpPr>
          <p:cNvPr id="3" name="Espace réservé du contenu 2"/>
          <p:cNvSpPr>
            <a:spLocks noGrp="1"/>
          </p:cNvSpPr>
          <p:nvPr>
            <p:ph idx="1"/>
          </p:nvPr>
        </p:nvSpPr>
        <p:spPr>
          <a:xfrm>
            <a:off x="356615" y="1600200"/>
            <a:ext cx="4886489" cy="4525963"/>
          </a:xfrm>
        </p:spPr>
        <p:txBody>
          <a:bodyPr/>
          <a:lstStyle>
            <a:lvl1pPr>
              <a:defRPr>
                <a:solidFill>
                  <a:schemeClr val="tx1"/>
                </a:solidFill>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447675" indent="-228600">
              <a:spcBef>
                <a:spcPts val="0"/>
              </a:spcBef>
              <a:spcAft>
                <a:spcPts val="0"/>
              </a:spcAft>
              <a:defRPr lang="fr-FR" sz="1200" kern="1200" dirty="0">
                <a:solidFill>
                  <a:schemeClr val="tx1"/>
                </a:solidFill>
                <a:latin typeface="Arial"/>
                <a:ea typeface="+mn-ea"/>
                <a:cs typeface="Aria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marL="447675" lvl="4" indent="-228600" algn="l" defTabSz="457200" rtl="0" eaLnBrk="1" latinLnBrk="0" hangingPunct="1">
              <a:spcBef>
                <a:spcPts val="0"/>
              </a:spcBef>
              <a:buClr>
                <a:srgbClr val="74B929"/>
              </a:buClr>
              <a:buFont typeface="Lucida Grande"/>
              <a:buChar char="-"/>
              <a:tabLst/>
            </a:pPr>
            <a:r>
              <a:rPr lang="fr-FR" dirty="0" smtClean="0"/>
              <a:t>Cinquième niveau</a:t>
            </a:r>
            <a:endParaRPr lang="fr-FR" dirty="0"/>
          </a:p>
        </p:txBody>
      </p:sp>
      <p:sp>
        <p:nvSpPr>
          <p:cNvPr id="6" name="Espace réservé du numéro de diapositive 5"/>
          <p:cNvSpPr>
            <a:spLocks noGrp="1"/>
          </p:cNvSpPr>
          <p:nvPr>
            <p:ph type="sldNum" sz="quarter" idx="12"/>
          </p:nvPr>
        </p:nvSpPr>
        <p:spPr/>
        <p:txBody>
          <a:bodyPr/>
          <a:lstStyle/>
          <a:p>
            <a:fld id="{FBEE92F7-3EAC-994A-B84A-6CE455EAC6BF}" type="slidenum">
              <a:rPr lang="fr-FR" smtClean="0"/>
              <a:pPr/>
              <a:t>‹N°›</a:t>
            </a:fld>
            <a:endParaRPr lang="fr-FR"/>
          </a:p>
        </p:txBody>
      </p:sp>
      <p:cxnSp>
        <p:nvCxnSpPr>
          <p:cNvPr id="7" name="Connecteur droit 6"/>
          <p:cNvCxnSpPr/>
          <p:nvPr userDrawn="1"/>
        </p:nvCxnSpPr>
        <p:spPr>
          <a:xfrm flipV="1">
            <a:off x="5372137" y="1600201"/>
            <a:ext cx="0" cy="4525962"/>
          </a:xfrm>
          <a:prstGeom prst="line">
            <a:avLst/>
          </a:prstGeom>
          <a:ln w="12700" cmpd="sng">
            <a:solidFill>
              <a:srgbClr val="898989"/>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Graphique 8"/>
          <p:cNvGraphicFramePr/>
          <p:nvPr userDrawn="1">
            <p:extLst>
              <p:ext uri="{D42A27DB-BD31-4B8C-83A1-F6EECF244321}">
                <p14:modId xmlns:p14="http://schemas.microsoft.com/office/powerpoint/2010/main" val="3397342282"/>
              </p:ext>
            </p:extLst>
          </p:nvPr>
        </p:nvGraphicFramePr>
        <p:xfrm>
          <a:off x="5478164" y="1813974"/>
          <a:ext cx="3314663" cy="23161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aphique 9"/>
          <p:cNvGraphicFramePr/>
          <p:nvPr userDrawn="1">
            <p:extLst>
              <p:ext uri="{D42A27DB-BD31-4B8C-83A1-F6EECF244321}">
                <p14:modId xmlns:p14="http://schemas.microsoft.com/office/powerpoint/2010/main" val="1113779765"/>
              </p:ext>
            </p:extLst>
          </p:nvPr>
        </p:nvGraphicFramePr>
        <p:xfrm>
          <a:off x="5478163" y="3916304"/>
          <a:ext cx="3314663" cy="2209859"/>
        </p:xfrm>
        <a:graphic>
          <a:graphicData uri="http://schemas.openxmlformats.org/drawingml/2006/chart">
            <c:chart xmlns:c="http://schemas.openxmlformats.org/drawingml/2006/chart" xmlns:r="http://schemas.openxmlformats.org/officeDocument/2006/relationships" r:id="rId3"/>
          </a:graphicData>
        </a:graphic>
      </p:graphicFrame>
      <p:sp>
        <p:nvSpPr>
          <p:cNvPr id="4" name="ZoneTexte 3"/>
          <p:cNvSpPr txBox="1"/>
          <p:nvPr userDrawn="1"/>
        </p:nvSpPr>
        <p:spPr>
          <a:xfrm>
            <a:off x="5749183" y="1553098"/>
            <a:ext cx="2725284" cy="507831"/>
          </a:xfrm>
          <a:prstGeom prst="rect">
            <a:avLst/>
          </a:prstGeom>
          <a:noFill/>
          <a:ln>
            <a:solidFill>
              <a:srgbClr val="4F81BD"/>
            </a:solidFill>
          </a:ln>
        </p:spPr>
        <p:txBody>
          <a:bodyPr wrap="square" rtlCol="0">
            <a:spAutoFit/>
          </a:bodyPr>
          <a:lstStyle/>
          <a:p>
            <a:pPr defTabSz="457200"/>
            <a:r>
              <a:rPr lang="fr-FR" sz="900" dirty="0" smtClean="0">
                <a:solidFill>
                  <a:prstClr val="black"/>
                </a:solidFill>
                <a:latin typeface="Arial"/>
                <a:cs typeface="Arial"/>
              </a:rPr>
              <a:t>Couleur RVB: </a:t>
            </a:r>
          </a:p>
          <a:p>
            <a:pPr defTabSz="457200">
              <a:defRPr/>
            </a:pPr>
            <a:r>
              <a:rPr lang="fr-FR" sz="900" b="1" dirty="0" smtClean="0">
                <a:solidFill>
                  <a:srgbClr val="CC006A"/>
                </a:solidFill>
                <a:latin typeface="Arial"/>
                <a:cs typeface="Arial"/>
              </a:rPr>
              <a:t>Rose</a:t>
            </a:r>
            <a:r>
              <a:rPr lang="fr-FR" sz="900" dirty="0" smtClean="0">
                <a:solidFill>
                  <a:srgbClr val="CC006A"/>
                </a:solidFill>
                <a:latin typeface="Arial"/>
                <a:cs typeface="Arial"/>
              </a:rPr>
              <a:t> </a:t>
            </a:r>
            <a:r>
              <a:rPr lang="fr-FR" sz="900" dirty="0" smtClean="0">
                <a:solidFill>
                  <a:prstClr val="black"/>
                </a:solidFill>
                <a:latin typeface="Arial"/>
                <a:cs typeface="Arial"/>
              </a:rPr>
              <a:t>: 226 / 0 / 122	</a:t>
            </a:r>
            <a:r>
              <a:rPr lang="fr-FR" sz="900" b="1" dirty="0" smtClean="0">
                <a:solidFill>
                  <a:srgbClr val="FFF10B"/>
                </a:solidFill>
                <a:latin typeface="Arial"/>
                <a:cs typeface="Arial"/>
              </a:rPr>
              <a:t>Jaune</a:t>
            </a:r>
            <a:r>
              <a:rPr lang="fr-FR" sz="900" dirty="0" smtClean="0">
                <a:solidFill>
                  <a:prstClr val="black"/>
                </a:solidFill>
                <a:latin typeface="Arial"/>
                <a:cs typeface="Arial"/>
              </a:rPr>
              <a:t>  : 255 / 237 0 </a:t>
            </a:r>
          </a:p>
          <a:p>
            <a:pPr defTabSz="457200"/>
            <a:r>
              <a:rPr lang="fr-FR" sz="900" b="1" dirty="0" smtClean="0">
                <a:solidFill>
                  <a:srgbClr val="0092D2"/>
                </a:solidFill>
                <a:latin typeface="Arial"/>
                <a:cs typeface="Arial"/>
              </a:rPr>
              <a:t>Bleu</a:t>
            </a:r>
            <a:r>
              <a:rPr lang="fr-FR" sz="900" dirty="0" smtClean="0">
                <a:solidFill>
                  <a:srgbClr val="0092D2"/>
                </a:solidFill>
                <a:latin typeface="Arial"/>
                <a:cs typeface="Arial"/>
              </a:rPr>
              <a:t> </a:t>
            </a:r>
            <a:r>
              <a:rPr lang="fr-FR" sz="900" dirty="0" smtClean="0">
                <a:solidFill>
                  <a:prstClr val="black"/>
                </a:solidFill>
                <a:latin typeface="Arial"/>
                <a:cs typeface="Arial"/>
              </a:rPr>
              <a:t>: 0 / 158 / 224 	</a:t>
            </a:r>
            <a:r>
              <a:rPr lang="fr-FR" sz="900" b="1" dirty="0" smtClean="0">
                <a:solidFill>
                  <a:srgbClr val="68B133"/>
                </a:solidFill>
                <a:latin typeface="Arial"/>
                <a:cs typeface="Arial"/>
              </a:rPr>
              <a:t>Vert</a:t>
            </a:r>
            <a:r>
              <a:rPr lang="fr-FR" sz="900" dirty="0" smtClean="0">
                <a:solidFill>
                  <a:srgbClr val="68B133"/>
                </a:solidFill>
                <a:latin typeface="Arial"/>
                <a:cs typeface="Arial"/>
              </a:rPr>
              <a:t> </a:t>
            </a:r>
            <a:r>
              <a:rPr lang="fr-FR" sz="900" dirty="0" smtClean="0">
                <a:solidFill>
                  <a:prstClr val="black"/>
                </a:solidFill>
                <a:latin typeface="Arial"/>
                <a:cs typeface="Arial"/>
              </a:rPr>
              <a:t>: 137 / 186 / 23 </a:t>
            </a:r>
          </a:p>
        </p:txBody>
      </p:sp>
    </p:spTree>
    <p:extLst>
      <p:ext uri="{BB962C8B-B14F-4D97-AF65-F5344CB8AC3E}">
        <p14:creationId xmlns:p14="http://schemas.microsoft.com/office/powerpoint/2010/main" val="420438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344043" y="1600200"/>
            <a:ext cx="4151757" cy="4525963"/>
          </a:xfrm>
        </p:spPr>
        <p:txBody>
          <a:bodyPr vert="horz" lIns="91440" tIns="45720" rIns="91440" bIns="45720" rtlCol="0">
            <a:normAutofit/>
          </a:bodyPr>
          <a:lstStyle>
            <a:lvl1pPr>
              <a:defRPr lang="fr-FR" smtClean="0"/>
            </a:lvl1pPr>
            <a:lvl2pPr>
              <a:spcBef>
                <a:spcPts val="0"/>
              </a:spcBef>
              <a:spcAft>
                <a:spcPts val="0"/>
              </a:spcAft>
              <a:defRPr lang="fr-FR" smtClean="0"/>
            </a:lvl2pPr>
            <a:lvl3pPr>
              <a:spcBef>
                <a:spcPts val="0"/>
              </a:spcBef>
              <a:spcAft>
                <a:spcPts val="0"/>
              </a:spcAft>
              <a:defRPr lang="fr-FR" smtClean="0"/>
            </a:lvl3pPr>
            <a:lvl4pPr>
              <a:spcBef>
                <a:spcPts val="0"/>
              </a:spcBef>
              <a:spcAft>
                <a:spcPts val="0"/>
              </a:spcAft>
              <a:defRPr lang="fr-FR" smtClean="0"/>
            </a:lvl4pPr>
            <a:lvl5pPr>
              <a:spcBef>
                <a:spcPts val="0"/>
              </a:spcBef>
              <a:spcAft>
                <a:spcPts val="0"/>
              </a:spcAft>
              <a:defRPr lang="fr-FR" sz="11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199" y="1600200"/>
            <a:ext cx="4153175" cy="4525963"/>
          </a:xfrm>
        </p:spPr>
        <p:txBody>
          <a:bodyPr vert="horz" lIns="91440" tIns="45720" rIns="91440" bIns="45720" rtlCol="0">
            <a:normAutofit/>
          </a:bodyPr>
          <a:lstStyle>
            <a:lvl1pPr>
              <a:defRPr lang="fr-FR" smtClean="0"/>
            </a:lvl1pPr>
            <a:lvl2pPr>
              <a:spcBef>
                <a:spcPts val="0"/>
              </a:spcBef>
              <a:spcAft>
                <a:spcPts val="0"/>
              </a:spcAft>
              <a:defRPr lang="fr-FR" smtClean="0"/>
            </a:lvl2pPr>
            <a:lvl3pPr>
              <a:spcBef>
                <a:spcPts val="0"/>
              </a:spcBef>
              <a:spcAft>
                <a:spcPts val="0"/>
              </a:spcAft>
              <a:defRPr lang="fr-FR" smtClean="0"/>
            </a:lvl3pPr>
            <a:lvl4pPr>
              <a:spcBef>
                <a:spcPts val="0"/>
              </a:spcBef>
              <a:spcAft>
                <a:spcPts val="0"/>
              </a:spcAft>
              <a:defRPr lang="fr-FR" smtClean="0"/>
            </a:lvl4pPr>
            <a:lvl5pPr marL="447675" indent="-228600">
              <a:spcBef>
                <a:spcPts val="0"/>
              </a:spcBef>
              <a:spcAft>
                <a:spcPts val="0"/>
              </a:spcAft>
              <a:defRPr lang="fr-FR" sz="1100" kern="1200" dirty="0">
                <a:solidFill>
                  <a:schemeClr val="tx1"/>
                </a:solidFill>
                <a:latin typeface="Arial"/>
                <a:ea typeface="+mn-ea"/>
                <a:cs typeface="Aria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marL="447675" lvl="4" indent="-228600" algn="l" defTabSz="457200" rtl="0" eaLnBrk="1" latinLnBrk="0" hangingPunct="1">
              <a:spcBef>
                <a:spcPts val="0"/>
              </a:spcBef>
              <a:buClr>
                <a:srgbClr val="74B929"/>
              </a:buClr>
              <a:buFont typeface="Lucida Grande"/>
              <a:buChar char="-"/>
              <a:tabLst/>
            </a:pPr>
            <a:r>
              <a:rPr lang="fr-FR" dirty="0" smtClean="0"/>
              <a:t>Cinquième niveau</a:t>
            </a:r>
            <a:endParaRPr lang="fr-FR" dirty="0"/>
          </a:p>
        </p:txBody>
      </p:sp>
      <p:sp>
        <p:nvSpPr>
          <p:cNvPr id="9" name="Titre 1"/>
          <p:cNvSpPr>
            <a:spLocks noGrp="1"/>
          </p:cNvSpPr>
          <p:nvPr>
            <p:ph type="title"/>
          </p:nvPr>
        </p:nvSpPr>
        <p:spPr>
          <a:xfrm>
            <a:off x="344043" y="402395"/>
            <a:ext cx="4427266" cy="747106"/>
          </a:xfrm>
        </p:spPr>
        <p:txBody>
          <a:bodyPr/>
          <a:lstStyle>
            <a:lvl1pPr>
              <a:buNone/>
              <a:defRPr>
                <a:solidFill>
                  <a:srgbClr val="89BA17"/>
                </a:solidFill>
              </a:defRPr>
            </a:lvl1pPr>
          </a:lstStyle>
          <a:p>
            <a:r>
              <a:rPr lang="fr-FR" dirty="0" smtClean="0"/>
              <a:t>Cliquez et modifiez le titre</a:t>
            </a:r>
            <a:endParaRPr lang="fr-FR" dirty="0"/>
          </a:p>
        </p:txBody>
      </p:sp>
      <p:sp>
        <p:nvSpPr>
          <p:cNvPr id="6" name="Espace réservé du numéro de diapositive 5"/>
          <p:cNvSpPr>
            <a:spLocks noGrp="1"/>
          </p:cNvSpPr>
          <p:nvPr>
            <p:ph type="sldNum" sz="quarter" idx="12"/>
          </p:nvPr>
        </p:nvSpPr>
        <p:spPr>
          <a:xfrm>
            <a:off x="6553200" y="6356350"/>
            <a:ext cx="2133600" cy="365125"/>
          </a:xfrm>
        </p:spPr>
        <p:txBody>
          <a:bodyPr/>
          <a:lstStyle/>
          <a:p>
            <a:fld id="{FBEE92F7-3EAC-994A-B84A-6CE455EAC6BF}" type="slidenum">
              <a:rPr lang="fr-FR" smtClean="0"/>
              <a:pPr/>
              <a:t>‹N°›</a:t>
            </a:fld>
            <a:endParaRPr lang="fr-FR"/>
          </a:p>
        </p:txBody>
      </p:sp>
    </p:spTree>
    <p:extLst>
      <p:ext uri="{BB962C8B-B14F-4D97-AF65-F5344CB8AC3E}">
        <p14:creationId xmlns:p14="http://schemas.microsoft.com/office/powerpoint/2010/main" val="3768595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8.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4.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3.xml"/><Relationship Id="rId7"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5.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descr="MODELE PPT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ZoneTexte 1"/>
          <p:cNvSpPr txBox="1"/>
          <p:nvPr userDrawn="1"/>
        </p:nvSpPr>
        <p:spPr>
          <a:xfrm rot="16200000">
            <a:off x="8160959" y="3589456"/>
            <a:ext cx="1595309" cy="184666"/>
          </a:xfrm>
          <a:prstGeom prst="rect">
            <a:avLst/>
          </a:prstGeom>
          <a:noFill/>
        </p:spPr>
        <p:txBody>
          <a:bodyPr wrap="none" rtlCol="0">
            <a:spAutoFit/>
          </a:bodyPr>
          <a:lstStyle/>
          <a:p>
            <a:pPr defTabSz="457200"/>
            <a:r>
              <a:rPr lang="fr-FR" sz="600" dirty="0" smtClean="0">
                <a:solidFill>
                  <a:prstClr val="black"/>
                </a:solidFill>
                <a:latin typeface="Arial"/>
              </a:rPr>
              <a:t>Illustrations : Benoît Tardif, colagene.com</a:t>
            </a:r>
            <a:endParaRPr lang="fr-FR" sz="600" dirty="0">
              <a:solidFill>
                <a:prstClr val="black"/>
              </a:solidFill>
              <a:latin typeface="Arial"/>
            </a:endParaRPr>
          </a:p>
        </p:txBody>
      </p:sp>
      <p:pic>
        <p:nvPicPr>
          <p:cNvPr id="4098"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14095" y="2304156"/>
            <a:ext cx="268605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28575"/>
      </p:ext>
    </p:extLst>
  </p:cSld>
  <p:clrMap bg1="lt1" tx1="dk1" bg2="lt2" tx2="dk2" accent1="accent1" accent2="accent2" accent3="accent3" accent4="accent4" accent5="accent5" accent6="accent6" hlink="hlink" folHlink="folHlink"/>
  <p:sldLayoutIdLst>
    <p:sldLayoutId id="2147483659" r:id="rId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05760" y="415264"/>
            <a:ext cx="3494623" cy="35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userDrawn="1"/>
        </p:nvSpPr>
        <p:spPr>
          <a:xfrm>
            <a:off x="188611" y="6413166"/>
            <a:ext cx="8812732" cy="246221"/>
          </a:xfrm>
          <a:prstGeom prst="rect">
            <a:avLst/>
          </a:prstGeom>
          <a:noFill/>
        </p:spPr>
        <p:txBody>
          <a:bodyPr wrap="square" rtlCol="0">
            <a:spAutoFit/>
          </a:bodyPr>
          <a:lstStyle/>
          <a:p>
            <a:pPr algn="ctr" defTabSz="457200"/>
            <a:r>
              <a:rPr lang="fr-FR" sz="1000" dirty="0" smtClean="0">
                <a:solidFill>
                  <a:prstClr val="black"/>
                </a:solidFill>
                <a:latin typeface="Arial"/>
                <a:cs typeface="Arial"/>
              </a:rPr>
              <a:t>association nationale pour la formation professionnelle des adultes</a:t>
            </a:r>
            <a:endParaRPr lang="fr-FR" sz="1000" dirty="0">
              <a:solidFill>
                <a:prstClr val="black"/>
              </a:solidFill>
              <a:latin typeface="Arial"/>
              <a:cs typeface="Arial"/>
            </a:endParaRPr>
          </a:p>
        </p:txBody>
      </p:sp>
      <p:sp>
        <p:nvSpPr>
          <p:cNvPr id="2" name="Espace réservé du titre 1"/>
          <p:cNvSpPr>
            <a:spLocks noGrp="1"/>
          </p:cNvSpPr>
          <p:nvPr>
            <p:ph type="title"/>
          </p:nvPr>
        </p:nvSpPr>
        <p:spPr>
          <a:xfrm>
            <a:off x="1194472" y="3847899"/>
            <a:ext cx="6755056" cy="1483831"/>
          </a:xfrm>
          <a:prstGeom prst="rect">
            <a:avLst/>
          </a:prstGeom>
        </p:spPr>
        <p:txBody>
          <a:bodyPr vert="horz" lIns="91440" tIns="45720" rIns="91440" bIns="45720" rtlCol="0" anchor="ctr">
            <a:normAutofit/>
          </a:bodyPr>
          <a:lstStyle/>
          <a:p>
            <a:r>
              <a:rPr lang="fr-FR" dirty="0" smtClean="0"/>
              <a:t>Cliquez et modifiez le titre</a:t>
            </a:r>
            <a:endParaRPr lang="fr-FR" dirty="0"/>
          </a:p>
        </p:txBody>
      </p:sp>
    </p:spTree>
    <p:extLst>
      <p:ext uri="{BB962C8B-B14F-4D97-AF65-F5344CB8AC3E}">
        <p14:creationId xmlns:p14="http://schemas.microsoft.com/office/powerpoint/2010/main" val="4255099010"/>
      </p:ext>
    </p:extLst>
  </p:cSld>
  <p:clrMap bg1="lt1" tx1="dk1" bg2="lt2" tx2="dk2" accent1="accent1" accent2="accent2" accent3="accent3" accent4="accent4" accent5="accent5" accent6="accent6" hlink="hlink" folHlink="folHlink"/>
  <p:sldLayoutIdLst>
    <p:sldLayoutId id="2147483661" r:id="rId1"/>
  </p:sldLayoutIdLst>
  <p:hf sldNum="0" hdr="0" dt="0"/>
  <p:txStyles>
    <p:titleStyle>
      <a:lvl1pPr algn="ctr" defTabSz="457200" rtl="0" eaLnBrk="1" latinLnBrk="0" hangingPunct="1">
        <a:spcBef>
          <a:spcPct val="0"/>
        </a:spcBef>
        <a:buNone/>
        <a:defRPr lang="fr-FR" sz="4200" kern="1200" dirty="0" smtClean="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tx1">
                    <a:tint val="75000"/>
                  </a:schemeClr>
                </a:solidFill>
                <a:latin typeface="Arial"/>
                <a:cs typeface="Arial"/>
              </a:defRPr>
            </a:lvl1pPr>
          </a:lstStyle>
          <a:p>
            <a:pPr defTabSz="457200"/>
            <a:fld id="{681C69BC-53EF-6248-9926-24125F2495AD}" type="slidenum">
              <a:rPr lang="fr-FR" smtClean="0">
                <a:solidFill>
                  <a:prstClr val="black">
                    <a:tint val="75000"/>
                  </a:prstClr>
                </a:solidFill>
              </a:rPr>
              <a:pPr defTabSz="457200"/>
              <a:t>‹N°›</a:t>
            </a:fld>
            <a:endParaRPr lang="fr-FR" dirty="0">
              <a:solidFill>
                <a:prstClr val="black">
                  <a:tint val="75000"/>
                </a:prstClr>
              </a:solidFill>
            </a:endParaRPr>
          </a:p>
        </p:txBody>
      </p:sp>
      <p:pic>
        <p:nvPicPr>
          <p:cNvPr id="3" name="Image 2" descr="FRISE_10PERSO.jp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85158" y="5263388"/>
            <a:ext cx="5179765" cy="614163"/>
          </a:xfrm>
          <a:prstGeom prst="rect">
            <a:avLst/>
          </a:prstGeom>
        </p:spPr>
      </p:pic>
      <p:pic>
        <p:nvPicPr>
          <p:cNvPr id="2050"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106701" y="4516458"/>
            <a:ext cx="1639570" cy="1657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titre 1"/>
          <p:cNvSpPr>
            <a:spLocks noGrp="1"/>
          </p:cNvSpPr>
          <p:nvPr>
            <p:ph type="title"/>
          </p:nvPr>
        </p:nvSpPr>
        <p:spPr>
          <a:xfrm>
            <a:off x="1785422" y="0"/>
            <a:ext cx="5573156" cy="5083872"/>
          </a:xfrm>
          <a:prstGeom prst="rect">
            <a:avLst/>
          </a:prstGeom>
        </p:spPr>
        <p:txBody>
          <a:bodyPr vert="horz" lIns="91440" tIns="45720" rIns="91440" bIns="45720" rtlCol="0" anchor="ctr">
            <a:normAutofit/>
          </a:bodyPr>
          <a:lstStyle/>
          <a:p>
            <a:r>
              <a:rPr lang="fr-FR" dirty="0" smtClean="0"/>
              <a:t>Cliquez et modifiez le titre</a:t>
            </a:r>
            <a:endParaRPr lang="fr-FR" dirty="0"/>
          </a:p>
        </p:txBody>
      </p:sp>
    </p:spTree>
    <p:extLst>
      <p:ext uri="{BB962C8B-B14F-4D97-AF65-F5344CB8AC3E}">
        <p14:creationId xmlns:p14="http://schemas.microsoft.com/office/powerpoint/2010/main" val="1343020413"/>
      </p:ext>
    </p:extLst>
  </p:cSld>
  <p:clrMap bg1="lt1" tx1="dk1" bg2="lt2" tx2="dk2" accent1="accent1" accent2="accent2" accent3="accent3" accent4="accent4" accent5="accent5" accent6="accent6" hlink="hlink" folHlink="folHlink"/>
  <p:sldLayoutIdLst>
    <p:sldLayoutId id="2147483663" r:id="rId1"/>
    <p:sldLayoutId id="2147483676" r:id="rId2"/>
    <p:sldLayoutId id="2147483650" r:id="rId3"/>
  </p:sldLayoutIdLst>
  <p:hf sldNum="0" hdr="0" dt="0"/>
  <p:txStyles>
    <p:titleStyle>
      <a:lvl1pPr algn="ctr" defTabSz="457200" rtl="0" eaLnBrk="1" latinLnBrk="0" hangingPunct="1">
        <a:spcBef>
          <a:spcPct val="0"/>
        </a:spcBef>
        <a:buNone/>
        <a:defRPr sz="3600" b="1"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68978" y="402394"/>
            <a:ext cx="4389758" cy="747106"/>
          </a:xfrm>
          <a:prstGeom prst="rect">
            <a:avLst/>
          </a:prstGeom>
        </p:spPr>
        <p:txBody>
          <a:bodyPr vert="horz" lIns="91440" tIns="45720" rIns="91440" bIns="45720" rtlCol="0" anchor="b">
            <a:norm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368978" y="1600200"/>
            <a:ext cx="7190777" cy="4525963"/>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3"/>
            <a:endParaRPr lang="fr-FR" dirty="0" smtClean="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Arial"/>
                <a:cs typeface="Arial"/>
              </a:defRPr>
            </a:lvl1pPr>
          </a:lstStyle>
          <a:p>
            <a:pPr defTabSz="457200"/>
            <a:fld id="{FBEE92F7-3EAC-994A-B84A-6CE455EAC6BF}" type="slidenum">
              <a:rPr lang="fr-FR" smtClean="0"/>
              <a:pPr defTabSz="457200"/>
              <a:t>‹N°›</a:t>
            </a:fld>
            <a:endParaRPr lang="fr-FR"/>
          </a:p>
        </p:txBody>
      </p:sp>
      <p:pic>
        <p:nvPicPr>
          <p:cNvPr id="3074"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40464" y="71120"/>
            <a:ext cx="1333926" cy="1348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Image 3" descr="frise 6 perso Pied_mail-2.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807395" y="713037"/>
            <a:ext cx="1833069" cy="426096"/>
          </a:xfrm>
          <a:prstGeom prst="rect">
            <a:avLst/>
          </a:prstGeom>
        </p:spPr>
      </p:pic>
      <p:cxnSp>
        <p:nvCxnSpPr>
          <p:cNvPr id="11" name="Connecteur droit 10"/>
          <p:cNvCxnSpPr/>
          <p:nvPr userDrawn="1"/>
        </p:nvCxnSpPr>
        <p:spPr>
          <a:xfrm>
            <a:off x="457200" y="1361275"/>
            <a:ext cx="8254745" cy="0"/>
          </a:xfrm>
          <a:prstGeom prst="line">
            <a:avLst/>
          </a:prstGeom>
          <a:ln w="12700" cmpd="sng">
            <a:solidFill>
              <a:srgbClr val="89898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54526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sldNum="0" hdr="0" dt="0"/>
  <p:txStyles>
    <p:titleStyle>
      <a:lvl1pPr marL="0" indent="0" algn="l" defTabSz="457200" rtl="0" eaLnBrk="1" latinLnBrk="0" hangingPunct="1">
        <a:spcBef>
          <a:spcPct val="0"/>
        </a:spcBef>
        <a:buClr>
          <a:srgbClr val="74B929"/>
        </a:buClr>
        <a:buSzPct val="200000"/>
        <a:buFont typeface="+mj-lt"/>
        <a:buNone/>
        <a:defRPr sz="1200" kern="1200">
          <a:solidFill>
            <a:srgbClr val="89BA17"/>
          </a:solidFill>
          <a:latin typeface="Arial"/>
          <a:ea typeface="+mj-ea"/>
          <a:cs typeface="Arial"/>
        </a:defRPr>
      </a:lvl1pPr>
    </p:titleStyle>
    <p:bodyStyle>
      <a:lvl1pPr marL="0" indent="0" algn="l" defTabSz="457200" rtl="0" eaLnBrk="1" latinLnBrk="0" hangingPunct="1">
        <a:spcBef>
          <a:spcPts val="1200"/>
        </a:spcBef>
        <a:spcAft>
          <a:spcPts val="300"/>
        </a:spcAft>
        <a:buFont typeface="Arial"/>
        <a:buNone/>
        <a:defRPr sz="2400" b="0" kern="1200">
          <a:solidFill>
            <a:schemeClr val="tx1"/>
          </a:solidFill>
          <a:latin typeface="Arial"/>
          <a:ea typeface="+mn-ea"/>
          <a:cs typeface="Arial"/>
        </a:defRPr>
      </a:lvl1pPr>
      <a:lvl2pPr marL="4763" indent="0" algn="l" defTabSz="457200" rtl="0" eaLnBrk="1" latinLnBrk="0" hangingPunct="1">
        <a:spcBef>
          <a:spcPts val="600"/>
        </a:spcBef>
        <a:spcAft>
          <a:spcPts val="0"/>
        </a:spcAft>
        <a:buFont typeface="Arial"/>
        <a:buNone/>
        <a:defRPr sz="1400" b="1" kern="1200">
          <a:solidFill>
            <a:schemeClr val="tx1"/>
          </a:solidFill>
          <a:latin typeface="Arial"/>
          <a:ea typeface="+mn-ea"/>
          <a:cs typeface="Arial"/>
        </a:defRPr>
      </a:lvl2pPr>
      <a:lvl3pPr marL="0" indent="0" algn="l" defTabSz="457200" rtl="0" eaLnBrk="1" latinLnBrk="0" hangingPunct="1">
        <a:spcBef>
          <a:spcPts val="0"/>
        </a:spcBef>
        <a:buFont typeface="Arial"/>
        <a:buNone/>
        <a:tabLst/>
        <a:defRPr sz="1100" kern="1200">
          <a:solidFill>
            <a:schemeClr val="tx1"/>
          </a:solidFill>
          <a:latin typeface="Arial"/>
          <a:ea typeface="+mn-ea"/>
          <a:cs typeface="Arial"/>
        </a:defRPr>
      </a:lvl3pPr>
      <a:lvl4pPr marL="176213" indent="-176213" algn="l" defTabSz="457200" rtl="0" eaLnBrk="1" latinLnBrk="0" hangingPunct="1">
        <a:spcBef>
          <a:spcPts val="0"/>
        </a:spcBef>
        <a:buClr>
          <a:srgbClr val="74B929"/>
        </a:buClr>
        <a:buSzPct val="100000"/>
        <a:buFont typeface="Arial"/>
        <a:buChar char="•"/>
        <a:defRPr sz="1100" kern="1200">
          <a:solidFill>
            <a:schemeClr val="tx1"/>
          </a:solidFill>
          <a:latin typeface="Arial"/>
          <a:ea typeface="+mn-ea"/>
          <a:cs typeface="Arial"/>
        </a:defRPr>
      </a:lvl4pPr>
      <a:lvl5pPr marL="447675" indent="-228600" algn="l" defTabSz="457200" rtl="0" eaLnBrk="1" latinLnBrk="0" hangingPunct="1">
        <a:spcBef>
          <a:spcPts val="600"/>
        </a:spcBef>
        <a:buClr>
          <a:srgbClr val="74B929"/>
        </a:buClr>
        <a:buFont typeface="Lucida Grande"/>
        <a:buChar char="-"/>
        <a:tabLst/>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68978" y="402394"/>
            <a:ext cx="4389758" cy="747106"/>
          </a:xfrm>
          <a:prstGeom prst="rect">
            <a:avLst/>
          </a:prstGeom>
        </p:spPr>
        <p:txBody>
          <a:bodyPr vert="horz" lIns="91440" tIns="45720" rIns="91440" bIns="45720" rtlCol="0" anchor="b">
            <a:norm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368978" y="1600200"/>
            <a:ext cx="7190777" cy="4525963"/>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3"/>
            <a:endParaRPr lang="fr-FR" dirty="0" smtClean="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Arial"/>
                <a:cs typeface="Arial"/>
              </a:defRPr>
            </a:lvl1pPr>
          </a:lstStyle>
          <a:p>
            <a:pPr defTabSz="457200"/>
            <a:fld id="{FBEE92F7-3EAC-994A-B84A-6CE455EAC6BF}" type="slidenum">
              <a:rPr lang="fr-FR" smtClean="0"/>
              <a:pPr defTabSz="457200"/>
              <a:t>‹N°›</a:t>
            </a:fld>
            <a:endParaRPr lang="fr-FR"/>
          </a:p>
        </p:txBody>
      </p:sp>
      <p:pic>
        <p:nvPicPr>
          <p:cNvPr id="3074"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40464" y="71120"/>
            <a:ext cx="1333926" cy="1348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Image 3" descr="frise 6 perso Pied_mail-2.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807395" y="713037"/>
            <a:ext cx="1833069" cy="426096"/>
          </a:xfrm>
          <a:prstGeom prst="rect">
            <a:avLst/>
          </a:prstGeom>
        </p:spPr>
      </p:pic>
      <p:cxnSp>
        <p:nvCxnSpPr>
          <p:cNvPr id="11" name="Connecteur droit 10"/>
          <p:cNvCxnSpPr/>
          <p:nvPr userDrawn="1"/>
        </p:nvCxnSpPr>
        <p:spPr>
          <a:xfrm>
            <a:off x="457200" y="1361275"/>
            <a:ext cx="8254745" cy="0"/>
          </a:xfrm>
          <a:prstGeom prst="line">
            <a:avLst/>
          </a:prstGeom>
          <a:ln w="12700" cmpd="sng">
            <a:solidFill>
              <a:srgbClr val="89898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877675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sldNum="0" hdr="0" dt="0"/>
  <p:txStyles>
    <p:titleStyle>
      <a:lvl1pPr marL="0" indent="0" algn="l" defTabSz="457200" rtl="0" eaLnBrk="1" latinLnBrk="0" hangingPunct="1">
        <a:spcBef>
          <a:spcPct val="0"/>
        </a:spcBef>
        <a:buClr>
          <a:srgbClr val="74B929"/>
        </a:buClr>
        <a:buSzPct val="200000"/>
        <a:buFont typeface="+mj-lt"/>
        <a:buNone/>
        <a:defRPr sz="1200" kern="1200">
          <a:solidFill>
            <a:srgbClr val="89BA17"/>
          </a:solidFill>
          <a:latin typeface="Arial"/>
          <a:ea typeface="+mj-ea"/>
          <a:cs typeface="Arial"/>
        </a:defRPr>
      </a:lvl1pPr>
    </p:titleStyle>
    <p:bodyStyle>
      <a:lvl1pPr marL="0" indent="0" algn="l" defTabSz="457200" rtl="0" eaLnBrk="1" latinLnBrk="0" hangingPunct="1">
        <a:spcBef>
          <a:spcPts val="1200"/>
        </a:spcBef>
        <a:spcAft>
          <a:spcPts val="300"/>
        </a:spcAft>
        <a:buFont typeface="Arial"/>
        <a:buNone/>
        <a:defRPr sz="2400" b="0" kern="1200">
          <a:solidFill>
            <a:schemeClr val="tx1"/>
          </a:solidFill>
          <a:latin typeface="Arial"/>
          <a:ea typeface="+mn-ea"/>
          <a:cs typeface="Arial"/>
        </a:defRPr>
      </a:lvl1pPr>
      <a:lvl2pPr marL="4763" indent="0" algn="l" defTabSz="457200" rtl="0" eaLnBrk="1" latinLnBrk="0" hangingPunct="1">
        <a:spcBef>
          <a:spcPts val="600"/>
        </a:spcBef>
        <a:spcAft>
          <a:spcPts val="0"/>
        </a:spcAft>
        <a:buFont typeface="Arial"/>
        <a:buNone/>
        <a:defRPr sz="1400" b="1" kern="1200">
          <a:solidFill>
            <a:schemeClr val="tx1"/>
          </a:solidFill>
          <a:latin typeface="Arial"/>
          <a:ea typeface="+mn-ea"/>
          <a:cs typeface="Arial"/>
        </a:defRPr>
      </a:lvl2pPr>
      <a:lvl3pPr marL="0" indent="0" algn="l" defTabSz="457200" rtl="0" eaLnBrk="1" latinLnBrk="0" hangingPunct="1">
        <a:spcBef>
          <a:spcPts val="0"/>
        </a:spcBef>
        <a:buFont typeface="Arial"/>
        <a:buNone/>
        <a:tabLst/>
        <a:defRPr sz="1100" kern="1200">
          <a:solidFill>
            <a:schemeClr val="tx1"/>
          </a:solidFill>
          <a:latin typeface="Arial"/>
          <a:ea typeface="+mn-ea"/>
          <a:cs typeface="Arial"/>
        </a:defRPr>
      </a:lvl3pPr>
      <a:lvl4pPr marL="176213" indent="-176213" algn="l" defTabSz="457200" rtl="0" eaLnBrk="1" latinLnBrk="0" hangingPunct="1">
        <a:spcBef>
          <a:spcPts val="0"/>
        </a:spcBef>
        <a:buClr>
          <a:srgbClr val="74B929"/>
        </a:buClr>
        <a:buSzPct val="100000"/>
        <a:buFont typeface="Arial"/>
        <a:buChar char="•"/>
        <a:defRPr sz="1100" kern="1200">
          <a:solidFill>
            <a:schemeClr val="tx1"/>
          </a:solidFill>
          <a:latin typeface="Arial"/>
          <a:ea typeface="+mn-ea"/>
          <a:cs typeface="Arial"/>
        </a:defRPr>
      </a:lvl4pPr>
      <a:lvl5pPr marL="447675" indent="-228600" algn="l" defTabSz="457200" rtl="0" eaLnBrk="1" latinLnBrk="0" hangingPunct="1">
        <a:spcBef>
          <a:spcPts val="600"/>
        </a:spcBef>
        <a:buClr>
          <a:srgbClr val="74B929"/>
        </a:buClr>
        <a:buFont typeface="Lucida Grande"/>
        <a:buChar char="-"/>
        <a:tabLst/>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wm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87624" y="3429000"/>
            <a:ext cx="6755056" cy="1483831"/>
          </a:xfrm>
        </p:spPr>
        <p:txBody>
          <a:bodyPr>
            <a:noAutofit/>
          </a:bodyPr>
          <a:lstStyle/>
          <a:p>
            <a:r>
              <a:rPr lang="fr-FR" sz="6000" dirty="0" smtClean="0"/>
              <a:t>Les structures du secteur sanitaire</a:t>
            </a:r>
            <a:endParaRPr lang="fr-FR" sz="6000" dirty="0"/>
          </a:p>
        </p:txBody>
      </p:sp>
      <p:sp>
        <p:nvSpPr>
          <p:cNvPr id="3" name="Sous-titre 2"/>
          <p:cNvSpPr>
            <a:spLocks noGrp="1"/>
          </p:cNvSpPr>
          <p:nvPr>
            <p:ph type="subTitle" idx="1"/>
          </p:nvPr>
        </p:nvSpPr>
        <p:spPr>
          <a:xfrm>
            <a:off x="1187624" y="5445224"/>
            <a:ext cx="6755056" cy="634016"/>
          </a:xfrm>
        </p:spPr>
        <p:txBody>
          <a:bodyPr/>
          <a:lstStyle/>
          <a:p>
            <a:pPr lvl="0">
              <a:defRPr/>
            </a:pPr>
            <a:r>
              <a:rPr lang="fr-FR" dirty="0">
                <a:solidFill>
                  <a:schemeClr val="accent3">
                    <a:lumMod val="75000"/>
                  </a:schemeClr>
                </a:solidFill>
              </a:rPr>
              <a:t>LES HÔPITAUX, LES CLINIQUES, LES </a:t>
            </a:r>
            <a:r>
              <a:rPr lang="fr-FR" dirty="0" smtClean="0">
                <a:solidFill>
                  <a:schemeClr val="accent3">
                    <a:lumMod val="75000"/>
                  </a:schemeClr>
                </a:solidFill>
              </a:rPr>
              <a:t>ÉTABLISSEMENTS </a:t>
            </a:r>
            <a:r>
              <a:rPr lang="fr-FR" dirty="0">
                <a:solidFill>
                  <a:schemeClr val="accent3">
                    <a:lumMod val="75000"/>
                  </a:schemeClr>
                </a:solidFill>
              </a:rPr>
              <a:t>DE SOINS DE SUITE ET </a:t>
            </a:r>
            <a:r>
              <a:rPr lang="fr-FR" dirty="0" smtClean="0">
                <a:solidFill>
                  <a:schemeClr val="accent3">
                    <a:lumMod val="75000"/>
                  </a:schemeClr>
                </a:solidFill>
              </a:rPr>
              <a:t>RÉADAPTATION </a:t>
            </a:r>
            <a:r>
              <a:rPr lang="fr-FR" dirty="0">
                <a:solidFill>
                  <a:schemeClr val="accent3">
                    <a:lumMod val="75000"/>
                  </a:schemeClr>
                </a:solidFill>
              </a:rPr>
              <a:t>(SSR)</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620688"/>
            <a:ext cx="2708920" cy="2708920"/>
          </a:xfrm>
          <a:prstGeom prst="rect">
            <a:avLst/>
          </a:prstGeom>
        </p:spPr>
      </p:pic>
    </p:spTree>
    <p:extLst>
      <p:ext uri="{BB962C8B-B14F-4D97-AF65-F5344CB8AC3E}">
        <p14:creationId xmlns:p14="http://schemas.microsoft.com/office/powerpoint/2010/main" val="22475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solidFill>
                  <a:prstClr val="black"/>
                </a:solidFill>
                <a:latin typeface="Calibri" panose="020F0502020204030204" pitchFamily="34" charset="0"/>
                <a:cs typeface="Calibri" panose="020F0502020204030204" pitchFamily="34" charset="0"/>
              </a:rPr>
              <a:t>QU’EST-CE QUE ?</a:t>
            </a:r>
            <a:endParaRPr lang="fr-FR" sz="3600" dirty="0">
              <a:latin typeface="Calibri" panose="020F0502020204030204" pitchFamily="34" charset="0"/>
              <a:cs typeface="Calibri" panose="020F0502020204030204" pitchFamily="34" charset="0"/>
            </a:endParaRPr>
          </a:p>
        </p:txBody>
      </p:sp>
      <p:grpSp>
        <p:nvGrpSpPr>
          <p:cNvPr id="8" name="Groupe 7"/>
          <p:cNvGrpSpPr/>
          <p:nvPr/>
        </p:nvGrpSpPr>
        <p:grpSpPr>
          <a:xfrm>
            <a:off x="179512" y="1484784"/>
            <a:ext cx="8784976" cy="4968552"/>
            <a:chOff x="395536" y="1102296"/>
            <a:chExt cx="8568952" cy="5207024"/>
          </a:xfrm>
        </p:grpSpPr>
        <p:sp>
          <p:nvSpPr>
            <p:cNvPr id="9" name="Rectangle à coins arrondis 8"/>
            <p:cNvSpPr/>
            <p:nvPr/>
          </p:nvSpPr>
          <p:spPr>
            <a:xfrm>
              <a:off x="395536" y="1124744"/>
              <a:ext cx="2736304" cy="5184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1400" b="1" dirty="0" smtClean="0">
                  <a:solidFill>
                    <a:schemeClr val="tx1"/>
                  </a:solidFill>
                </a:rPr>
                <a:t>L’HÔPITAL</a:t>
              </a:r>
              <a:r>
                <a:rPr lang="fr-FR" dirty="0" smtClean="0"/>
                <a:t> </a:t>
              </a:r>
              <a:r>
                <a:rPr lang="fr-FR" b="1" dirty="0" smtClean="0">
                  <a:solidFill>
                    <a:schemeClr val="tx1"/>
                  </a:solidFill>
                </a:rPr>
                <a:t>:</a:t>
              </a:r>
            </a:p>
            <a:p>
              <a:pPr lvl="0" algn="just"/>
              <a:r>
                <a:rPr lang="fr-FR" dirty="0" smtClean="0"/>
                <a:t> </a:t>
              </a:r>
              <a:r>
                <a:rPr lang="fr-FR" sz="1400" dirty="0" smtClean="0"/>
                <a:t>C’est </a:t>
              </a:r>
              <a:r>
                <a:rPr lang="fr-FR" sz="1400" dirty="0"/>
                <a:t>un lieu destiné à prendre en charge des personnes atteintes de pathologies et de traumatismes trop complexes pour être traités à domicile ou dans un cabinet médical. Les missions de l’hôpital vont de la prévention aux soins, en passant par l'enseignement et la formation. Le service public hospitalier a obligation d'assurer ou de concourir à La prévention : l'hôpital est le lieu essentiel de détection des problèmes de santé, en particulier par le biais des </a:t>
              </a:r>
              <a:r>
                <a:rPr lang="fr-FR" sz="1400" dirty="0" smtClean="0"/>
                <a:t>urgences.</a:t>
              </a:r>
              <a:endParaRPr lang="fr-FR" sz="1400" dirty="0"/>
            </a:p>
            <a:p>
              <a:pPr algn="ctr"/>
              <a:endParaRPr lang="fr-FR" sz="1400" dirty="0"/>
            </a:p>
          </p:txBody>
        </p:sp>
        <p:sp>
          <p:nvSpPr>
            <p:cNvPr id="10" name="Rectangle à coins arrondis 9"/>
            <p:cNvSpPr/>
            <p:nvPr/>
          </p:nvSpPr>
          <p:spPr>
            <a:xfrm>
              <a:off x="3275856" y="1124744"/>
              <a:ext cx="2879140" cy="5184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1400" b="1" dirty="0" smtClean="0">
                  <a:solidFill>
                    <a:schemeClr val="tx1"/>
                  </a:solidFill>
                </a:rPr>
                <a:t>CLINIQUE :</a:t>
              </a:r>
              <a:endParaRPr lang="fr-FR" sz="1400" b="1" dirty="0">
                <a:solidFill>
                  <a:schemeClr val="tx1"/>
                </a:solidFill>
              </a:endParaRPr>
            </a:p>
            <a:p>
              <a:pPr lvl="0" algn="just"/>
              <a:r>
                <a:rPr lang="fr-FR" sz="1400" dirty="0"/>
                <a:t>Une clinique privée est un établissement de soins privé. Il peut être dirigé par un groupe privé ou une association. Toutefois, certaines cliniques sont à but non lucratif et participent aux missions de service public. Il existe par ailleurs quelques hôpitaux ou cliniques     non conventionnés avec l’Assurance Maladie. C’est un service hospitalier dans lequel le malade est libre de faire appel au médecin de son choix. Nombreux sont ceux qui privilégient la clinique pour la disponibilité du personnel et le confort mais l’hôpital dispose de plus de moyens techniques et humains et ne pratique pas de dépassements d’honoraires.</a:t>
              </a:r>
            </a:p>
          </p:txBody>
        </p:sp>
        <p:sp>
          <p:nvSpPr>
            <p:cNvPr id="11" name="Rectangle à coins arrondis 10"/>
            <p:cNvSpPr/>
            <p:nvPr/>
          </p:nvSpPr>
          <p:spPr>
            <a:xfrm>
              <a:off x="6300192" y="1102296"/>
              <a:ext cx="2664296" cy="5184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1400" b="1" dirty="0" smtClean="0">
                  <a:solidFill>
                    <a:schemeClr val="tx1"/>
                  </a:solidFill>
                </a:rPr>
                <a:t>L’ÉTABLISSEMENT SSR : </a:t>
              </a:r>
            </a:p>
            <a:p>
              <a:pPr lvl="0"/>
              <a:endParaRPr lang="fr-FR" sz="900" b="1" dirty="0">
                <a:solidFill>
                  <a:schemeClr val="tx1"/>
                </a:solidFill>
              </a:endParaRPr>
            </a:p>
            <a:p>
              <a:pPr lvl="0" algn="just"/>
              <a:r>
                <a:rPr lang="fr-FR" sz="1400" dirty="0"/>
                <a:t>Auparavant désignée par l’intitulé « moyen séjour », l’unité de soins de suite et de réadaptation est un établissement public ou privé ayant pour mission de dispenser des soins de réhabilitation et de réadaptation, dit polyvalent lorsqu’il accueille tout type de patients au terme d’un séjour hospitalier, ou spécialisé lorsqu’il accueille des patients dont l’affection nécessite une prise en charge spécifique, notamment en gériatrie</a:t>
              </a:r>
              <a:r>
                <a:rPr lang="fr-FR" sz="1400" dirty="0" smtClean="0"/>
                <a:t>.</a:t>
              </a:r>
            </a:p>
            <a:p>
              <a:pPr lvl="0" algn="just"/>
              <a:endParaRPr lang="fr-FR" sz="1400" dirty="0"/>
            </a:p>
            <a:p>
              <a:pPr lvl="0" algn="just"/>
              <a:endParaRPr lang="fr-FR" sz="1400" dirty="0"/>
            </a:p>
          </p:txBody>
        </p:sp>
      </p:grpSp>
      <p:grpSp>
        <p:nvGrpSpPr>
          <p:cNvPr id="5" name="Groupe 4"/>
          <p:cNvGrpSpPr/>
          <p:nvPr/>
        </p:nvGrpSpPr>
        <p:grpSpPr>
          <a:xfrm>
            <a:off x="5724128" y="279253"/>
            <a:ext cx="3081621" cy="993389"/>
            <a:chOff x="5724128" y="279253"/>
            <a:chExt cx="3081621" cy="993389"/>
          </a:xfrm>
        </p:grpSpPr>
        <p:pic>
          <p:nvPicPr>
            <p:cNvPr id="3" name="Image 2"/>
            <p:cNvPicPr>
              <a:picLocks noChangeAspect="1"/>
            </p:cNvPicPr>
            <p:nvPr/>
          </p:nvPicPr>
          <p:blipFill>
            <a:blip r:embed="rId2"/>
            <a:stretch>
              <a:fillRect/>
            </a:stretch>
          </p:blipFill>
          <p:spPr>
            <a:xfrm>
              <a:off x="7812360" y="279253"/>
              <a:ext cx="993389" cy="993389"/>
            </a:xfrm>
            <a:prstGeom prst="rect">
              <a:avLst/>
            </a:prstGeom>
          </p:spPr>
        </p:pic>
        <p:sp>
          <p:nvSpPr>
            <p:cNvPr id="4" name="Rectangle 3"/>
            <p:cNvSpPr/>
            <p:nvPr/>
          </p:nvSpPr>
          <p:spPr>
            <a:xfrm>
              <a:off x="5724128" y="548680"/>
              <a:ext cx="2088232" cy="7239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08543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356616" y="260648"/>
            <a:ext cx="5223496" cy="888852"/>
          </a:xfrm>
        </p:spPr>
        <p:txBody>
          <a:bodyPr>
            <a:normAutofit fontScale="90000"/>
          </a:bodyPr>
          <a:lstStyle/>
          <a:p>
            <a:r>
              <a:rPr lang="fr-FR" sz="3600" dirty="0">
                <a:solidFill>
                  <a:prstClr val="black"/>
                </a:solidFill>
                <a:latin typeface="+mj-lt"/>
              </a:rPr>
              <a:t>MODE DE FONCTIONNEMENT </a:t>
            </a:r>
            <a:r>
              <a:rPr lang="fr-FR" sz="1100" dirty="0">
                <a:solidFill>
                  <a:prstClr val="black"/>
                </a:solidFill>
              </a:rPr>
              <a:t>:</a:t>
            </a:r>
            <a:endParaRPr lang="fr-FR" dirty="0"/>
          </a:p>
        </p:txBody>
      </p:sp>
      <p:grpSp>
        <p:nvGrpSpPr>
          <p:cNvPr id="19" name="Groupe 18"/>
          <p:cNvGrpSpPr/>
          <p:nvPr/>
        </p:nvGrpSpPr>
        <p:grpSpPr>
          <a:xfrm>
            <a:off x="276258" y="1305989"/>
            <a:ext cx="8487795" cy="4983940"/>
            <a:chOff x="188661" y="1196464"/>
            <a:chExt cx="8487795" cy="4983940"/>
          </a:xfrm>
        </p:grpSpPr>
        <p:grpSp>
          <p:nvGrpSpPr>
            <p:cNvPr id="5" name="Groupe 4"/>
            <p:cNvGrpSpPr/>
            <p:nvPr/>
          </p:nvGrpSpPr>
          <p:grpSpPr>
            <a:xfrm>
              <a:off x="188661" y="1196464"/>
              <a:ext cx="1363575" cy="1512458"/>
              <a:chOff x="193201" y="1212308"/>
              <a:chExt cx="1294128" cy="1346411"/>
            </a:xfrm>
          </p:grpSpPr>
          <p:sp>
            <p:nvSpPr>
              <p:cNvPr id="6" name="Flèche vers le haut 5"/>
              <p:cNvSpPr/>
              <p:nvPr/>
            </p:nvSpPr>
            <p:spPr>
              <a:xfrm rot="5400000">
                <a:off x="167059" y="1238450"/>
                <a:ext cx="1346411" cy="1294128"/>
              </a:xfrm>
              <a:prstGeom prst="upArrow">
                <a:avLst/>
              </a:prstGeom>
              <a:solidFill>
                <a:srgbClr val="3891A7"/>
              </a:solidFill>
              <a:ln w="25400" cap="rnd" cmpd="sng" algn="ctr">
                <a:solidFill>
                  <a:srgbClr val="3891A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black"/>
                  </a:solidFill>
                  <a:effectLst/>
                  <a:uLnTx/>
                  <a:uFillTx/>
                  <a:latin typeface="Tw Cen MT Condensed"/>
                </a:endParaRPr>
              </a:p>
            </p:txBody>
          </p:sp>
          <p:sp>
            <p:nvSpPr>
              <p:cNvPr id="7" name="ZoneTexte 6"/>
              <p:cNvSpPr txBox="1"/>
              <p:nvPr/>
            </p:nvSpPr>
            <p:spPr>
              <a:xfrm>
                <a:off x="240934" y="1636011"/>
                <a:ext cx="1235241" cy="46577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dirty="0" smtClean="0">
                    <a:ln>
                      <a:noFill/>
                    </a:ln>
                    <a:solidFill>
                      <a:prstClr val="white"/>
                    </a:solidFill>
                    <a:effectLst/>
                    <a:uLnTx/>
                    <a:uFillTx/>
                    <a:latin typeface="Tw Cen MT Condensed"/>
                  </a:rPr>
                  <a:t>HÔPITAL</a:t>
                </a:r>
              </a:p>
            </p:txBody>
          </p:sp>
        </p:grpSp>
        <p:grpSp>
          <p:nvGrpSpPr>
            <p:cNvPr id="8" name="Groupe 7"/>
            <p:cNvGrpSpPr/>
            <p:nvPr/>
          </p:nvGrpSpPr>
          <p:grpSpPr>
            <a:xfrm>
              <a:off x="238954" y="2815419"/>
              <a:ext cx="1313278" cy="1578262"/>
              <a:chOff x="238954" y="2815419"/>
              <a:chExt cx="1313278" cy="1578262"/>
            </a:xfrm>
          </p:grpSpPr>
          <p:sp>
            <p:nvSpPr>
              <p:cNvPr id="9" name="Flèche vers le haut 8"/>
              <p:cNvSpPr/>
              <p:nvPr/>
            </p:nvSpPr>
            <p:spPr>
              <a:xfrm rot="5400000">
                <a:off x="106462" y="2947911"/>
                <a:ext cx="1578262" cy="1313278"/>
              </a:xfrm>
              <a:prstGeom prst="upArrow">
                <a:avLst/>
              </a:prstGeom>
              <a:solidFill>
                <a:srgbClr val="3891A7"/>
              </a:solidFill>
              <a:ln w="25400" cap="rnd" cmpd="sng" algn="ctr">
                <a:solidFill>
                  <a:srgbClr val="3891A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black"/>
                  </a:solidFill>
                  <a:effectLst/>
                  <a:uLnTx/>
                  <a:uFillTx/>
                  <a:latin typeface="Tw Cen MT Condensed"/>
                </a:endParaRPr>
              </a:p>
            </p:txBody>
          </p:sp>
          <p:sp>
            <p:nvSpPr>
              <p:cNvPr id="10" name="ZoneTexte 9"/>
              <p:cNvSpPr txBox="1"/>
              <p:nvPr/>
            </p:nvSpPr>
            <p:spPr>
              <a:xfrm>
                <a:off x="250707" y="3301583"/>
                <a:ext cx="1228705"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dirty="0" smtClean="0">
                    <a:ln>
                      <a:noFill/>
                    </a:ln>
                    <a:solidFill>
                      <a:prstClr val="white"/>
                    </a:solidFill>
                    <a:effectLst/>
                    <a:uLnTx/>
                    <a:uFillTx/>
                    <a:latin typeface="Tw Cen MT Condensed"/>
                  </a:rPr>
                  <a:t>CLINIQUE</a:t>
                </a:r>
              </a:p>
            </p:txBody>
          </p:sp>
        </p:grpSp>
        <p:sp>
          <p:nvSpPr>
            <p:cNvPr id="11" name="Rectangle 10"/>
            <p:cNvSpPr/>
            <p:nvPr/>
          </p:nvSpPr>
          <p:spPr>
            <a:xfrm>
              <a:off x="1691680" y="2509430"/>
              <a:ext cx="6984776" cy="1684761"/>
            </a:xfrm>
            <a:prstGeom prst="rect">
              <a:avLst/>
            </a:prstGeom>
            <a:solidFill>
              <a:sysClr val="window" lastClr="FFFFFF"/>
            </a:solidFill>
            <a:ln w="25400" cap="rnd" cmpd="sng" algn="ctr">
              <a:noFill/>
              <a:prstDash val="solid"/>
            </a:ln>
            <a:effectLst/>
          </p:spPr>
          <p:txBody>
            <a:bodyPr rtlCol="0" anchor="ctr"/>
            <a:lstStyle/>
            <a:p>
              <a:pPr marL="285750" marR="0" lvl="0" indent="-285750" algn="just" defTabSz="914400" eaLnBrk="1" fontAlgn="auto" latinLnBrk="0" hangingPunct="1">
                <a:lnSpc>
                  <a:spcPct val="100000"/>
                </a:lnSpc>
                <a:spcBef>
                  <a:spcPts val="0"/>
                </a:spcBef>
                <a:spcAft>
                  <a:spcPts val="0"/>
                </a:spcAft>
                <a:buClrTx/>
                <a:buSzTx/>
                <a:buFont typeface="Arial" pitchFamily="34" charset="0"/>
                <a:buChar char="•"/>
                <a:tabLst/>
                <a:defRPr/>
              </a:pPr>
              <a:r>
                <a:rPr kumimoji="0" lang="fr-FR" sz="1800" b="0" i="0" u="none" strike="noStrike" kern="0" cap="none" spc="0" normalizeH="0" baseline="0" noProof="0" dirty="0" smtClean="0">
                  <a:ln>
                    <a:noFill/>
                  </a:ln>
                  <a:solidFill>
                    <a:prstClr val="black"/>
                  </a:solidFill>
                  <a:effectLst/>
                  <a:uLnTx/>
                  <a:uFillTx/>
                  <a:latin typeface="Tw Cen MT Condensed"/>
                </a:rPr>
                <a:t>Une clinique prodigue les mêmes soins préventifs et curatifs qu’un hôpital, sa capacité d’accueil est plus restreinte qu’un hôpital. </a:t>
              </a:r>
            </a:p>
            <a:p>
              <a:pPr marL="285750" marR="0" lvl="0" indent="-285750" algn="just" defTabSz="914400" eaLnBrk="1" fontAlgn="auto" latinLnBrk="0" hangingPunct="1">
                <a:lnSpc>
                  <a:spcPct val="100000"/>
                </a:lnSpc>
                <a:spcBef>
                  <a:spcPts val="0"/>
                </a:spcBef>
                <a:spcAft>
                  <a:spcPts val="0"/>
                </a:spcAft>
                <a:buClrTx/>
                <a:buSzTx/>
                <a:buFont typeface="Arial" pitchFamily="34" charset="0"/>
                <a:buChar char="•"/>
                <a:tabLst/>
                <a:defRPr/>
              </a:pPr>
              <a:r>
                <a:rPr kumimoji="0" lang="fr-FR" sz="1800" b="0" i="0" u="none" strike="noStrike" kern="0" cap="none" spc="0" normalizeH="0" baseline="0" noProof="0" dirty="0" smtClean="0">
                  <a:ln>
                    <a:noFill/>
                  </a:ln>
                  <a:solidFill>
                    <a:prstClr val="black"/>
                  </a:solidFill>
                  <a:effectLst/>
                  <a:uLnTx/>
                  <a:uFillTx/>
                  <a:latin typeface="Tw Cen MT Condensed"/>
                </a:rPr>
                <a:t>Elle est composée de médecins cliniciens qui peuvent être libéraux ou salariés de la clinique,  d’un service de soins, d’un service logistique et technique et d’une direction.</a:t>
              </a:r>
            </a:p>
          </p:txBody>
        </p:sp>
        <p:sp>
          <p:nvSpPr>
            <p:cNvPr id="12" name="Rectangle 11"/>
            <p:cNvSpPr/>
            <p:nvPr/>
          </p:nvSpPr>
          <p:spPr>
            <a:xfrm>
              <a:off x="1691680" y="1360159"/>
              <a:ext cx="6984776" cy="1149271"/>
            </a:xfrm>
            <a:prstGeom prst="rect">
              <a:avLst/>
            </a:prstGeom>
            <a:solidFill>
              <a:sysClr val="window" lastClr="FFFFFF"/>
            </a:solidFill>
            <a:ln w="25400" cap="rnd" cmpd="sng" algn="ctr">
              <a:solidFill>
                <a:sysClr val="window" lastClr="FFFFFF"/>
              </a:solidFill>
              <a:prstDash val="solid"/>
            </a:ln>
            <a:effectLst/>
          </p:spPr>
          <p:txBody>
            <a:bodyPr rtlCol="0" anchor="ctr"/>
            <a:lstStyle/>
            <a:p>
              <a:pPr marL="285750" marR="0" lvl="0" indent="-285750" algn="just" defTabSz="914400" eaLnBrk="1" fontAlgn="auto" latinLnBrk="0" hangingPunct="1">
                <a:lnSpc>
                  <a:spcPct val="100000"/>
                </a:lnSpc>
                <a:spcBef>
                  <a:spcPts val="0"/>
                </a:spcBef>
                <a:spcAft>
                  <a:spcPts val="0"/>
                </a:spcAft>
                <a:buClrTx/>
                <a:buSzTx/>
                <a:buFont typeface="Arial" pitchFamily="34" charset="0"/>
                <a:buChar char="•"/>
                <a:tabLst/>
                <a:defRPr/>
              </a:pPr>
              <a:r>
                <a:rPr kumimoji="0" lang="fr-FR" sz="1800" b="0" i="0" u="none" strike="noStrike" kern="0" cap="none" spc="0" normalizeH="0" baseline="0" noProof="0" dirty="0" smtClean="0">
                  <a:ln>
                    <a:noFill/>
                  </a:ln>
                  <a:solidFill>
                    <a:prstClr val="black"/>
                  </a:solidFill>
                  <a:effectLst/>
                  <a:uLnTx/>
                  <a:uFillTx/>
                  <a:latin typeface="Tw Cen MT Condensed"/>
                </a:rPr>
                <a:t>L’hôpital est un établissement dédié à prendre en charge des malades, des accidentés aux urgences ou à la demande de leur médecin traitant.</a:t>
              </a:r>
            </a:p>
            <a:p>
              <a:pPr marL="285750" marR="0" lvl="0" indent="-285750" algn="just" defTabSz="914400" eaLnBrk="1" fontAlgn="auto" latinLnBrk="0" hangingPunct="1">
                <a:lnSpc>
                  <a:spcPct val="100000"/>
                </a:lnSpc>
                <a:spcBef>
                  <a:spcPts val="0"/>
                </a:spcBef>
                <a:spcAft>
                  <a:spcPts val="0"/>
                </a:spcAft>
                <a:buClrTx/>
                <a:buSzTx/>
                <a:buFont typeface="Arial" pitchFamily="34" charset="0"/>
                <a:buChar char="•"/>
                <a:tabLst/>
                <a:defRPr/>
              </a:pPr>
              <a:r>
                <a:rPr kumimoji="0" lang="fr-FR" sz="1800" b="0" i="0" u="none" strike="noStrike" kern="0" cap="none" spc="0" normalizeH="0" baseline="0" noProof="0" dirty="0" smtClean="0">
                  <a:ln>
                    <a:noFill/>
                  </a:ln>
                  <a:solidFill>
                    <a:prstClr val="black"/>
                  </a:solidFill>
                  <a:effectLst/>
                  <a:uLnTx/>
                  <a:uFillTx/>
                  <a:latin typeface="Tw Cen MT Condensed"/>
                </a:rPr>
                <a:t>Il est composé d’infirmiers, d’aides-soignants, de docteurs avec des spécialités différentes, d’agents d’entretien, de personnel administratif et d’une direction.</a:t>
              </a:r>
            </a:p>
          </p:txBody>
        </p:sp>
        <p:grpSp>
          <p:nvGrpSpPr>
            <p:cNvPr id="13" name="Groupe 12"/>
            <p:cNvGrpSpPr/>
            <p:nvPr/>
          </p:nvGrpSpPr>
          <p:grpSpPr>
            <a:xfrm>
              <a:off x="250706" y="4465689"/>
              <a:ext cx="1301525" cy="1627607"/>
              <a:chOff x="250706" y="4465689"/>
              <a:chExt cx="1301525" cy="1627607"/>
            </a:xfrm>
          </p:grpSpPr>
          <p:sp>
            <p:nvSpPr>
              <p:cNvPr id="14" name="Flèche vers le haut 13"/>
              <p:cNvSpPr/>
              <p:nvPr/>
            </p:nvSpPr>
            <p:spPr>
              <a:xfrm rot="5400000">
                <a:off x="87665" y="4628730"/>
                <a:ext cx="1627607" cy="1301525"/>
              </a:xfrm>
              <a:prstGeom prst="upArrow">
                <a:avLst/>
              </a:prstGeom>
              <a:solidFill>
                <a:srgbClr val="3891A7"/>
              </a:solidFill>
              <a:ln w="25400" cap="rnd" cmpd="sng" algn="ctr">
                <a:solidFill>
                  <a:srgbClr val="3891A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black"/>
                  </a:solidFill>
                  <a:effectLst/>
                  <a:uLnTx/>
                  <a:uFillTx/>
                  <a:latin typeface="Tw Cen MT Condensed"/>
                </a:endParaRPr>
              </a:p>
            </p:txBody>
          </p:sp>
          <p:sp>
            <p:nvSpPr>
              <p:cNvPr id="15" name="ZoneTexte 14"/>
              <p:cNvSpPr txBox="1"/>
              <p:nvPr/>
            </p:nvSpPr>
            <p:spPr>
              <a:xfrm>
                <a:off x="250706" y="5017882"/>
                <a:ext cx="1228705"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dirty="0" smtClean="0">
                    <a:ln>
                      <a:noFill/>
                    </a:ln>
                    <a:solidFill>
                      <a:prstClr val="white"/>
                    </a:solidFill>
                    <a:effectLst/>
                    <a:uLnTx/>
                    <a:uFillTx/>
                    <a:latin typeface="Tw Cen MT Condensed"/>
                  </a:rPr>
                  <a:t>UNITÉ SSR</a:t>
                </a:r>
              </a:p>
            </p:txBody>
          </p:sp>
        </p:grpSp>
        <p:grpSp>
          <p:nvGrpSpPr>
            <p:cNvPr id="16" name="Groupe 15"/>
            <p:cNvGrpSpPr/>
            <p:nvPr/>
          </p:nvGrpSpPr>
          <p:grpSpPr>
            <a:xfrm>
              <a:off x="1691680" y="4149079"/>
              <a:ext cx="6984776" cy="2031325"/>
              <a:chOff x="1691680" y="4149079"/>
              <a:chExt cx="6984776" cy="2031325"/>
            </a:xfrm>
          </p:grpSpPr>
          <p:sp>
            <p:nvSpPr>
              <p:cNvPr id="17" name="Rectangle 16"/>
              <p:cNvSpPr/>
              <p:nvPr/>
            </p:nvSpPr>
            <p:spPr>
              <a:xfrm>
                <a:off x="1691680" y="4149079"/>
                <a:ext cx="6984776" cy="1944217"/>
              </a:xfrm>
              <a:prstGeom prst="rect">
                <a:avLst/>
              </a:prstGeom>
              <a:solidFill>
                <a:sysClr val="window" lastClr="FFFFFF"/>
              </a:solid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white"/>
                  </a:solidFill>
                  <a:effectLst/>
                  <a:uLnTx/>
                  <a:uFillTx/>
                  <a:latin typeface="Tw Cen MT Condensed"/>
                </a:endParaRPr>
              </a:p>
            </p:txBody>
          </p:sp>
          <p:sp>
            <p:nvSpPr>
              <p:cNvPr id="18" name="ZoneTexte 17"/>
              <p:cNvSpPr txBox="1"/>
              <p:nvPr/>
            </p:nvSpPr>
            <p:spPr>
              <a:xfrm>
                <a:off x="1763688" y="4149079"/>
                <a:ext cx="6912768" cy="2031325"/>
              </a:xfrm>
              <a:prstGeom prst="rect">
                <a:avLst/>
              </a:prstGeom>
              <a:noFill/>
            </p:spPr>
            <p:txBody>
              <a:bodyPr wrap="square" rtlCol="0">
                <a:spAutoFit/>
              </a:bodyPr>
              <a:lstStyle/>
              <a:p>
                <a:pPr marL="285750" marR="0" lvl="0" indent="-285750" algn="just" defTabSz="914400" eaLnBrk="1" fontAlgn="auto" latinLnBrk="0" hangingPunct="1">
                  <a:lnSpc>
                    <a:spcPct val="100000"/>
                  </a:lnSpc>
                  <a:spcBef>
                    <a:spcPts val="0"/>
                  </a:spcBef>
                  <a:spcAft>
                    <a:spcPts val="0"/>
                  </a:spcAft>
                  <a:buClrTx/>
                  <a:buSzTx/>
                  <a:buFont typeface="Arial" pitchFamily="34" charset="0"/>
                  <a:buChar char="•"/>
                  <a:tabLst/>
                  <a:defRPr/>
                </a:pPr>
                <a:r>
                  <a:rPr kumimoji="0" lang="fr-FR" sz="1800" b="0" i="0" u="none" strike="noStrike" kern="0" cap="none" spc="0" normalizeH="0" baseline="0" noProof="0" dirty="0" smtClean="0">
                    <a:ln>
                      <a:noFill/>
                    </a:ln>
                    <a:solidFill>
                      <a:prstClr val="black"/>
                    </a:solidFill>
                    <a:effectLst/>
                    <a:uLnTx/>
                    <a:uFillTx/>
                    <a:latin typeface="Tw Cen MT Condensed"/>
                  </a:rPr>
                  <a:t>L’ Unité SSR se caractérise par la nécessité de soins et de surveillance médicale pendant une période limitée, sur la base d’un projet individualisé établi à partir d’un bilan global médico-social</a:t>
                </a:r>
                <a:r>
                  <a:rPr kumimoji="0" lang="fr-FR" sz="1800" b="0" i="0" u="none" strike="noStrike" kern="0" cap="none" spc="0" normalizeH="0" noProof="0" dirty="0" smtClean="0">
                    <a:ln>
                      <a:noFill/>
                    </a:ln>
                    <a:solidFill>
                      <a:prstClr val="black"/>
                    </a:solidFill>
                    <a:effectLst/>
                    <a:uLnTx/>
                    <a:uFillTx/>
                    <a:latin typeface="Tw Cen MT Condensed"/>
                  </a:rPr>
                  <a:t> : p</a:t>
                </a:r>
                <a:r>
                  <a:rPr kumimoji="0" lang="fr-FR" sz="1800" b="0" i="0" u="none" strike="noStrike" kern="0" cap="none" spc="0" normalizeH="0" baseline="0" noProof="0" dirty="0" smtClean="0">
                    <a:ln>
                      <a:noFill/>
                    </a:ln>
                    <a:solidFill>
                      <a:prstClr val="black"/>
                    </a:solidFill>
                    <a:effectLst/>
                    <a:uLnTx/>
                    <a:uFillTx/>
                    <a:latin typeface="Tw Cen MT Condensed"/>
                  </a:rPr>
                  <a:t>oursuite et suivi des soins et du traitement, préparation à la sortie et à la réinsertion, réadaptation aux gestes de la vie quotidienne et la réadaptation fonctionnelle (orthopédique ou neurologique).</a:t>
                </a:r>
              </a:p>
              <a:p>
                <a:pPr marL="285750" marR="0" lvl="0" indent="-285750" algn="just" defTabSz="914400" eaLnBrk="1" fontAlgn="auto" latinLnBrk="0" hangingPunct="1">
                  <a:lnSpc>
                    <a:spcPct val="100000"/>
                  </a:lnSpc>
                  <a:spcBef>
                    <a:spcPts val="0"/>
                  </a:spcBef>
                  <a:spcAft>
                    <a:spcPts val="0"/>
                  </a:spcAft>
                  <a:buClrTx/>
                  <a:buSzTx/>
                  <a:buFont typeface="Arial" pitchFamily="34" charset="0"/>
                  <a:buChar char="•"/>
                  <a:tabLst/>
                  <a:defRPr/>
                </a:pPr>
                <a:r>
                  <a:rPr kumimoji="0" lang="fr-FR" sz="1800" b="0" i="0" u="none" strike="noStrike" kern="0" cap="none" spc="0" normalizeH="0" baseline="0" noProof="0" dirty="0" smtClean="0">
                    <a:ln>
                      <a:noFill/>
                    </a:ln>
                    <a:solidFill>
                      <a:prstClr val="black"/>
                    </a:solidFill>
                    <a:effectLst/>
                    <a:uLnTx/>
                    <a:uFillTx/>
                    <a:latin typeface="Tw Cen MT Condensed"/>
                  </a:rPr>
                  <a:t>Elle est composée d’une équipe médicale et des soignants paramédicaux, d’une équipe pluridisciplinaire</a:t>
                </a:r>
                <a:r>
                  <a:rPr kumimoji="0" lang="fr-FR" sz="1800" b="0" i="0" u="none" strike="noStrike" kern="0" cap="none" spc="0" normalizeH="0" noProof="0" dirty="0" smtClean="0">
                    <a:ln>
                      <a:noFill/>
                    </a:ln>
                    <a:solidFill>
                      <a:prstClr val="black"/>
                    </a:solidFill>
                    <a:effectLst/>
                    <a:uLnTx/>
                    <a:uFillTx/>
                    <a:latin typeface="Tw Cen MT Condensed"/>
                  </a:rPr>
                  <a:t> et d’un </a:t>
                </a:r>
                <a:r>
                  <a:rPr kumimoji="0" lang="fr-FR" sz="1800" b="0" i="0" u="none" strike="noStrike" kern="0" cap="none" spc="0" normalizeH="0" baseline="0" noProof="0" dirty="0" smtClean="0">
                    <a:ln>
                      <a:noFill/>
                    </a:ln>
                    <a:solidFill>
                      <a:prstClr val="black"/>
                    </a:solidFill>
                    <a:effectLst/>
                    <a:uLnTx/>
                    <a:uFillTx/>
                    <a:latin typeface="Tw Cen MT Condensed"/>
                  </a:rPr>
                  <a:t>service social. </a:t>
                </a:r>
              </a:p>
            </p:txBody>
          </p:sp>
        </p:grpSp>
      </p:grpSp>
      <p:pic>
        <p:nvPicPr>
          <p:cNvPr id="3" name="Image 2"/>
          <p:cNvPicPr>
            <a:picLocks noChangeAspect="1"/>
          </p:cNvPicPr>
          <p:nvPr/>
        </p:nvPicPr>
        <p:blipFill>
          <a:blip r:embed="rId2"/>
          <a:stretch>
            <a:fillRect/>
          </a:stretch>
        </p:blipFill>
        <p:spPr>
          <a:xfrm>
            <a:off x="5714481" y="208207"/>
            <a:ext cx="3084843" cy="993734"/>
          </a:xfrm>
          <a:prstGeom prst="rect">
            <a:avLst/>
          </a:prstGeom>
        </p:spPr>
      </p:pic>
    </p:spTree>
    <p:extLst>
      <p:ext uri="{BB962C8B-B14F-4D97-AF65-F5344CB8AC3E}">
        <p14:creationId xmlns:p14="http://schemas.microsoft.com/office/powerpoint/2010/main" val="1122575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23528" y="650597"/>
            <a:ext cx="7776864" cy="584775"/>
          </a:xfrm>
          <a:prstGeom prst="rect">
            <a:avLst/>
          </a:prstGeom>
          <a:noFill/>
        </p:spPr>
        <p:txBody>
          <a:bodyPr wrap="square" rtlCol="0">
            <a:spAutoFit/>
          </a:bodyPr>
          <a:lstStyle/>
          <a:p>
            <a:r>
              <a:rPr lang="fr-FR" sz="3200" cap="all" dirty="0" smtClean="0"/>
              <a:t>l’HÔPITAL</a:t>
            </a:r>
            <a:endParaRPr lang="fr-FR" sz="3200" cap="all" dirty="0"/>
          </a:p>
        </p:txBody>
      </p:sp>
      <p:grpSp>
        <p:nvGrpSpPr>
          <p:cNvPr id="7" name="Groupe 6"/>
          <p:cNvGrpSpPr/>
          <p:nvPr/>
        </p:nvGrpSpPr>
        <p:grpSpPr>
          <a:xfrm>
            <a:off x="636504" y="1635802"/>
            <a:ext cx="8111960" cy="4270827"/>
            <a:chOff x="636504" y="1635802"/>
            <a:chExt cx="8111960" cy="4270827"/>
          </a:xfrm>
        </p:grpSpPr>
        <p:pic>
          <p:nvPicPr>
            <p:cNvPr id="8" name="Picture 2" descr="C:\Users\STAGIAIRE\AppData\Local\Microsoft\Windows\Temporary Internet Files\Content.IE5\OBV12N5C\MC9002791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1975401"/>
              <a:ext cx="2160240" cy="390201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p:cNvGrpSpPr/>
            <p:nvPr/>
          </p:nvGrpSpPr>
          <p:grpSpPr>
            <a:xfrm>
              <a:off x="2915816" y="2276873"/>
              <a:ext cx="3672408" cy="2736304"/>
              <a:chOff x="2915816" y="2276873"/>
              <a:chExt cx="3672408" cy="2736304"/>
            </a:xfrm>
          </p:grpSpPr>
          <p:sp>
            <p:nvSpPr>
              <p:cNvPr id="16" name="Rectangle avec flèche vers la droite 15"/>
              <p:cNvSpPr/>
              <p:nvPr/>
            </p:nvSpPr>
            <p:spPr>
              <a:xfrm>
                <a:off x="2915816" y="2276873"/>
                <a:ext cx="3672408" cy="2736304"/>
              </a:xfrm>
              <a:prstGeom prst="right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7" name="ZoneTexte 16"/>
              <p:cNvSpPr txBox="1"/>
              <p:nvPr/>
            </p:nvSpPr>
            <p:spPr>
              <a:xfrm>
                <a:off x="2915816" y="2361974"/>
                <a:ext cx="2304256" cy="2554545"/>
              </a:xfrm>
              <a:prstGeom prst="rect">
                <a:avLst/>
              </a:prstGeom>
              <a:noFill/>
            </p:spPr>
            <p:txBody>
              <a:bodyPr wrap="square" rtlCol="0">
                <a:spAutoFit/>
              </a:bodyPr>
              <a:lstStyle/>
              <a:p>
                <a:pPr algn="just"/>
                <a:r>
                  <a:rPr lang="fr-FR" sz="1600" dirty="0"/>
                  <a:t>Toute personne, quelle que soit sa nationalité, sa situation (régulière ou irrégulière), son sexe, sa situation de famille, son âge, son état de santé, son handicap éventuel, ses opinions politiques, philosophiques </a:t>
                </a:r>
                <a:r>
                  <a:rPr lang="fr-FR" sz="1600" dirty="0" smtClean="0"/>
                  <a:t>ou	 </a:t>
                </a:r>
                <a:r>
                  <a:rPr lang="fr-FR" sz="1600" dirty="0"/>
                  <a:t>religieuses.</a:t>
                </a:r>
              </a:p>
            </p:txBody>
          </p:sp>
        </p:grpSp>
        <p:grpSp>
          <p:nvGrpSpPr>
            <p:cNvPr id="10" name="Groupe 9"/>
            <p:cNvGrpSpPr/>
            <p:nvPr/>
          </p:nvGrpSpPr>
          <p:grpSpPr>
            <a:xfrm>
              <a:off x="636504" y="1635802"/>
              <a:ext cx="1944216" cy="1872208"/>
              <a:chOff x="539552" y="1412776"/>
              <a:chExt cx="1944216" cy="2046714"/>
            </a:xfrm>
          </p:grpSpPr>
          <p:sp>
            <p:nvSpPr>
              <p:cNvPr id="14" name="Rectangle avec flèche vers la droite 13"/>
              <p:cNvSpPr/>
              <p:nvPr/>
            </p:nvSpPr>
            <p:spPr>
              <a:xfrm>
                <a:off x="539552" y="1412776"/>
                <a:ext cx="1944216" cy="2046714"/>
              </a:xfrm>
              <a:prstGeom prst="rightArrowCallo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5" name="ZoneTexte 14"/>
              <p:cNvSpPr txBox="1"/>
              <p:nvPr/>
            </p:nvSpPr>
            <p:spPr>
              <a:xfrm>
                <a:off x="687120" y="1981906"/>
                <a:ext cx="1008112" cy="908453"/>
              </a:xfrm>
              <a:prstGeom prst="rect">
                <a:avLst/>
              </a:prstGeom>
              <a:noFill/>
            </p:spPr>
            <p:txBody>
              <a:bodyPr wrap="square" rtlCol="0">
                <a:spAutoFit/>
              </a:bodyPr>
              <a:lstStyle/>
              <a:p>
                <a:r>
                  <a:rPr lang="fr-FR" sz="1600" dirty="0"/>
                  <a:t>Médecin traitant, famille…</a:t>
                </a:r>
              </a:p>
            </p:txBody>
          </p:sp>
        </p:grpSp>
        <p:grpSp>
          <p:nvGrpSpPr>
            <p:cNvPr id="11" name="Groupe 10"/>
            <p:cNvGrpSpPr/>
            <p:nvPr/>
          </p:nvGrpSpPr>
          <p:grpSpPr>
            <a:xfrm>
              <a:off x="636504" y="3926409"/>
              <a:ext cx="1800200" cy="1980220"/>
              <a:chOff x="564496" y="3753036"/>
              <a:chExt cx="1800200" cy="1980220"/>
            </a:xfrm>
          </p:grpSpPr>
          <p:sp>
            <p:nvSpPr>
              <p:cNvPr id="12" name="Rectangle avec flèche vers la droite 11"/>
              <p:cNvSpPr/>
              <p:nvPr/>
            </p:nvSpPr>
            <p:spPr>
              <a:xfrm>
                <a:off x="564496" y="3753036"/>
                <a:ext cx="1800200" cy="1980220"/>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ZoneTexte 12"/>
              <p:cNvSpPr txBox="1"/>
              <p:nvPr/>
            </p:nvSpPr>
            <p:spPr>
              <a:xfrm>
                <a:off x="683568" y="4263739"/>
                <a:ext cx="1008112" cy="830997"/>
              </a:xfrm>
              <a:prstGeom prst="rect">
                <a:avLst/>
              </a:prstGeom>
              <a:noFill/>
            </p:spPr>
            <p:txBody>
              <a:bodyPr wrap="square" rtlCol="0">
                <a:spAutoFit/>
              </a:bodyPr>
              <a:lstStyle/>
              <a:p>
                <a:r>
                  <a:rPr lang="fr-FR" sz="1600" dirty="0"/>
                  <a:t>Pompiers, SAMU, SMUR…</a:t>
                </a:r>
              </a:p>
            </p:txBody>
          </p:sp>
        </p:grpSp>
      </p:grpSp>
      <p:grpSp>
        <p:nvGrpSpPr>
          <p:cNvPr id="18" name="Groupe 17"/>
          <p:cNvGrpSpPr/>
          <p:nvPr/>
        </p:nvGrpSpPr>
        <p:grpSpPr>
          <a:xfrm>
            <a:off x="5724128" y="279253"/>
            <a:ext cx="3081621" cy="993389"/>
            <a:chOff x="5724128" y="279253"/>
            <a:chExt cx="3081621" cy="993389"/>
          </a:xfrm>
        </p:grpSpPr>
        <p:pic>
          <p:nvPicPr>
            <p:cNvPr id="19" name="Image 18"/>
            <p:cNvPicPr>
              <a:picLocks noChangeAspect="1"/>
            </p:cNvPicPr>
            <p:nvPr/>
          </p:nvPicPr>
          <p:blipFill>
            <a:blip r:embed="rId3"/>
            <a:stretch>
              <a:fillRect/>
            </a:stretch>
          </p:blipFill>
          <p:spPr>
            <a:xfrm>
              <a:off x="7812360" y="279253"/>
              <a:ext cx="993389" cy="993389"/>
            </a:xfrm>
            <a:prstGeom prst="rect">
              <a:avLst/>
            </a:prstGeom>
          </p:spPr>
        </p:pic>
        <p:sp>
          <p:nvSpPr>
            <p:cNvPr id="20" name="Rectangle 19"/>
            <p:cNvSpPr/>
            <p:nvPr/>
          </p:nvSpPr>
          <p:spPr>
            <a:xfrm>
              <a:off x="5724128" y="548680"/>
              <a:ext cx="2088232" cy="7239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4739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51520" y="476672"/>
            <a:ext cx="6768752" cy="734531"/>
          </a:xfrm>
        </p:spPr>
        <p:txBody>
          <a:bodyPr>
            <a:noAutofit/>
          </a:bodyPr>
          <a:lstStyle/>
          <a:p>
            <a:r>
              <a:rPr lang="fr-FR" sz="3100" dirty="0" smtClean="0">
                <a:solidFill>
                  <a:schemeClr val="tx1"/>
                </a:solidFill>
                <a:latin typeface="+mj-lt"/>
              </a:rPr>
              <a:t>LES CLINIQUES</a:t>
            </a:r>
            <a:endParaRPr lang="fr-FR" sz="3100" dirty="0">
              <a:solidFill>
                <a:schemeClr val="tx1"/>
              </a:solidFill>
              <a:latin typeface="+mj-lt"/>
            </a:endParaRPr>
          </a:p>
        </p:txBody>
      </p:sp>
      <p:grpSp>
        <p:nvGrpSpPr>
          <p:cNvPr id="5" name="Groupe 4"/>
          <p:cNvGrpSpPr/>
          <p:nvPr/>
        </p:nvGrpSpPr>
        <p:grpSpPr>
          <a:xfrm>
            <a:off x="1835696" y="2672916"/>
            <a:ext cx="2448272" cy="2365231"/>
            <a:chOff x="1475656" y="2420888"/>
            <a:chExt cx="2448272" cy="2365231"/>
          </a:xfrm>
        </p:grpSpPr>
        <p:sp>
          <p:nvSpPr>
            <p:cNvPr id="6" name="Rectangle avec flèche vers la droite 5"/>
            <p:cNvSpPr/>
            <p:nvPr/>
          </p:nvSpPr>
          <p:spPr>
            <a:xfrm>
              <a:off x="1475656" y="2420888"/>
              <a:ext cx="2448272" cy="2088232"/>
            </a:xfrm>
            <a:prstGeom prst="rightArrow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7" name="ZoneTexte 6"/>
            <p:cNvSpPr txBox="1"/>
            <p:nvPr/>
          </p:nvSpPr>
          <p:spPr>
            <a:xfrm>
              <a:off x="1475656" y="2477795"/>
              <a:ext cx="1584176" cy="230832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600" dirty="0"/>
                <a:t>Choix des patients en sachant que les dépassements </a:t>
              </a:r>
              <a:endParaRPr lang="fr-FR" sz="1600" dirty="0" smtClean="0"/>
            </a:p>
            <a:p>
              <a:r>
                <a:rPr lang="fr-FR" sz="1600" dirty="0" smtClean="0"/>
                <a:t>d</a:t>
              </a:r>
              <a:r>
                <a:rPr lang="fr-FR" sz="1600" dirty="0"/>
                <a:t>’ honoraires et les prestations sont plus onéreux qu’à l’hôpital. </a:t>
              </a:r>
            </a:p>
          </p:txBody>
        </p:sp>
      </p:grpSp>
      <p:pic>
        <p:nvPicPr>
          <p:cNvPr id="8" name="Espace réservé du contenu 3"/>
          <p:cNvPicPr>
            <a:picLocks noChangeAspect="1"/>
          </p:cNvPicPr>
          <p:nvPr/>
        </p:nvPicPr>
        <p:blipFill rotWithShape="1">
          <a:blip r:embed="rId2">
            <a:extLst>
              <a:ext uri="{28A0092B-C50C-407E-A947-70E740481C1C}">
                <a14:useLocalDpi xmlns:a14="http://schemas.microsoft.com/office/drawing/2010/main" val="0"/>
              </a:ext>
            </a:extLst>
          </a:blip>
          <a:srcRect b="41709"/>
          <a:stretch/>
        </p:blipFill>
        <p:spPr>
          <a:xfrm>
            <a:off x="5580112" y="2420888"/>
            <a:ext cx="3024336" cy="2592288"/>
          </a:xfrm>
          <a:prstGeom prst="plus">
            <a:avLst/>
          </a:prstGeom>
        </p:spPr>
      </p:pic>
      <p:grpSp>
        <p:nvGrpSpPr>
          <p:cNvPr id="9" name="Groupe 8"/>
          <p:cNvGrpSpPr/>
          <p:nvPr/>
        </p:nvGrpSpPr>
        <p:grpSpPr>
          <a:xfrm>
            <a:off x="5724128" y="279253"/>
            <a:ext cx="3081621" cy="993389"/>
            <a:chOff x="5724128" y="279253"/>
            <a:chExt cx="3081621" cy="993389"/>
          </a:xfrm>
        </p:grpSpPr>
        <p:pic>
          <p:nvPicPr>
            <p:cNvPr id="10" name="Image 9"/>
            <p:cNvPicPr>
              <a:picLocks noChangeAspect="1"/>
            </p:cNvPicPr>
            <p:nvPr/>
          </p:nvPicPr>
          <p:blipFill>
            <a:blip r:embed="rId3"/>
            <a:stretch>
              <a:fillRect/>
            </a:stretch>
          </p:blipFill>
          <p:spPr>
            <a:xfrm>
              <a:off x="7812360" y="279253"/>
              <a:ext cx="993389" cy="993389"/>
            </a:xfrm>
            <a:prstGeom prst="rect">
              <a:avLst/>
            </a:prstGeom>
          </p:spPr>
        </p:pic>
        <p:sp>
          <p:nvSpPr>
            <p:cNvPr id="11" name="Rectangle 10"/>
            <p:cNvSpPr/>
            <p:nvPr/>
          </p:nvSpPr>
          <p:spPr>
            <a:xfrm>
              <a:off x="5724128" y="548680"/>
              <a:ext cx="2088232" cy="7239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52574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80">
                                          <p:stCondLst>
                                            <p:cond delay="0"/>
                                          </p:stCondLst>
                                        </p:cTn>
                                        <p:tgtEl>
                                          <p:spTgt spid="8"/>
                                        </p:tgtEl>
                                      </p:cBhvr>
                                    </p:animEffect>
                                    <p:anim calcmode="lin" valueType="num">
                                      <p:cBhvr>
                                        <p:cTn id="1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1" dur="26">
                                          <p:stCondLst>
                                            <p:cond delay="650"/>
                                          </p:stCondLst>
                                        </p:cTn>
                                        <p:tgtEl>
                                          <p:spTgt spid="8"/>
                                        </p:tgtEl>
                                      </p:cBhvr>
                                      <p:to x="100000" y="60000"/>
                                    </p:animScale>
                                    <p:animScale>
                                      <p:cBhvr>
                                        <p:cTn id="22" dur="166" decel="50000">
                                          <p:stCondLst>
                                            <p:cond delay="676"/>
                                          </p:stCondLst>
                                        </p:cTn>
                                        <p:tgtEl>
                                          <p:spTgt spid="8"/>
                                        </p:tgtEl>
                                      </p:cBhvr>
                                      <p:to x="100000" y="100000"/>
                                    </p:animScale>
                                    <p:animScale>
                                      <p:cBhvr>
                                        <p:cTn id="23" dur="26">
                                          <p:stCondLst>
                                            <p:cond delay="1312"/>
                                          </p:stCondLst>
                                        </p:cTn>
                                        <p:tgtEl>
                                          <p:spTgt spid="8"/>
                                        </p:tgtEl>
                                      </p:cBhvr>
                                      <p:to x="100000" y="80000"/>
                                    </p:animScale>
                                    <p:animScale>
                                      <p:cBhvr>
                                        <p:cTn id="24" dur="166" decel="50000">
                                          <p:stCondLst>
                                            <p:cond delay="1338"/>
                                          </p:stCondLst>
                                        </p:cTn>
                                        <p:tgtEl>
                                          <p:spTgt spid="8"/>
                                        </p:tgtEl>
                                      </p:cBhvr>
                                      <p:to x="100000" y="100000"/>
                                    </p:animScale>
                                    <p:animScale>
                                      <p:cBhvr>
                                        <p:cTn id="25" dur="26">
                                          <p:stCondLst>
                                            <p:cond delay="1642"/>
                                          </p:stCondLst>
                                        </p:cTn>
                                        <p:tgtEl>
                                          <p:spTgt spid="8"/>
                                        </p:tgtEl>
                                      </p:cBhvr>
                                      <p:to x="100000" y="90000"/>
                                    </p:animScale>
                                    <p:animScale>
                                      <p:cBhvr>
                                        <p:cTn id="26" dur="166" decel="50000">
                                          <p:stCondLst>
                                            <p:cond delay="1668"/>
                                          </p:stCondLst>
                                        </p:cTn>
                                        <p:tgtEl>
                                          <p:spTgt spid="8"/>
                                        </p:tgtEl>
                                      </p:cBhvr>
                                      <p:to x="100000" y="100000"/>
                                    </p:animScale>
                                    <p:animScale>
                                      <p:cBhvr>
                                        <p:cTn id="27" dur="26">
                                          <p:stCondLst>
                                            <p:cond delay="1808"/>
                                          </p:stCondLst>
                                        </p:cTn>
                                        <p:tgtEl>
                                          <p:spTgt spid="8"/>
                                        </p:tgtEl>
                                      </p:cBhvr>
                                      <p:to x="100000" y="95000"/>
                                    </p:animScale>
                                    <p:animScale>
                                      <p:cBhvr>
                                        <p:cTn id="2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51520" y="476672"/>
            <a:ext cx="6768752" cy="734531"/>
          </a:xfrm>
        </p:spPr>
        <p:txBody>
          <a:bodyPr>
            <a:noAutofit/>
          </a:bodyPr>
          <a:lstStyle/>
          <a:p>
            <a:r>
              <a:rPr lang="fr-FR" sz="3100" dirty="0" smtClean="0">
                <a:solidFill>
                  <a:schemeClr val="tx1"/>
                </a:solidFill>
                <a:latin typeface="+mj-lt"/>
              </a:rPr>
              <a:t>MODE DE FONCTIONNEMENT</a:t>
            </a:r>
            <a:br>
              <a:rPr lang="fr-FR" sz="3100" dirty="0" smtClean="0">
                <a:solidFill>
                  <a:schemeClr val="tx1"/>
                </a:solidFill>
                <a:latin typeface="+mj-lt"/>
              </a:rPr>
            </a:br>
            <a:r>
              <a:rPr lang="fr-FR" sz="3100" dirty="0" smtClean="0">
                <a:solidFill>
                  <a:schemeClr val="tx1"/>
                </a:solidFill>
                <a:latin typeface="+mj-lt"/>
              </a:rPr>
              <a:t>UNITÉ SSR</a:t>
            </a:r>
            <a:endParaRPr lang="fr-FR" sz="3100" dirty="0">
              <a:solidFill>
                <a:schemeClr val="tx1"/>
              </a:solidFill>
              <a:latin typeface="+mj-lt"/>
            </a:endParaRPr>
          </a:p>
        </p:txBody>
      </p:sp>
      <p:grpSp>
        <p:nvGrpSpPr>
          <p:cNvPr id="9" name="Groupe 8"/>
          <p:cNvGrpSpPr/>
          <p:nvPr/>
        </p:nvGrpSpPr>
        <p:grpSpPr>
          <a:xfrm>
            <a:off x="179512" y="1887125"/>
            <a:ext cx="8937688" cy="4035857"/>
            <a:chOff x="179512" y="1887125"/>
            <a:chExt cx="8937688" cy="3964315"/>
          </a:xfrm>
        </p:grpSpPr>
        <p:grpSp>
          <p:nvGrpSpPr>
            <p:cNvPr id="10" name="Groupe 9"/>
            <p:cNvGrpSpPr/>
            <p:nvPr/>
          </p:nvGrpSpPr>
          <p:grpSpPr>
            <a:xfrm>
              <a:off x="2483768" y="2708174"/>
              <a:ext cx="3564420" cy="2196990"/>
              <a:chOff x="2827338" y="2232025"/>
              <a:chExt cx="3378200" cy="1987550"/>
            </a:xfrm>
          </p:grpSpPr>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338" y="2232025"/>
                <a:ext cx="3378200"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ZoneTexte 20"/>
              <p:cNvSpPr txBox="1"/>
              <p:nvPr/>
            </p:nvSpPr>
            <p:spPr>
              <a:xfrm>
                <a:off x="3419872" y="2780928"/>
                <a:ext cx="2232248" cy="902552"/>
              </a:xfrm>
              <a:prstGeom prst="rect">
                <a:avLst/>
              </a:prstGeom>
              <a:noFill/>
            </p:spPr>
            <p:txBody>
              <a:bodyPr wrap="square" rtlCol="0">
                <a:spAutoFit/>
              </a:bodyPr>
              <a:lstStyle/>
              <a:p>
                <a:pPr algn="ctr"/>
                <a:r>
                  <a:rPr lang="fr-FR" sz="2000" b="1" dirty="0" smtClean="0"/>
                  <a:t>UNITÉ </a:t>
                </a:r>
                <a:r>
                  <a:rPr lang="fr-FR" sz="2000" b="1" dirty="0"/>
                  <a:t>DE SOINS DE SUITE ET </a:t>
                </a:r>
                <a:r>
                  <a:rPr lang="fr-FR" sz="2000" b="1" dirty="0" smtClean="0"/>
                  <a:t>RÉADAPTATION</a:t>
                </a:r>
                <a:endParaRPr lang="fr-FR" sz="2000" b="1" dirty="0"/>
              </a:p>
            </p:txBody>
          </p:sp>
        </p:grpSp>
        <p:grpSp>
          <p:nvGrpSpPr>
            <p:cNvPr id="11" name="Groupe 10"/>
            <p:cNvGrpSpPr/>
            <p:nvPr/>
          </p:nvGrpSpPr>
          <p:grpSpPr>
            <a:xfrm>
              <a:off x="179512" y="1887125"/>
              <a:ext cx="2232248" cy="1858448"/>
              <a:chOff x="179512" y="1887125"/>
              <a:chExt cx="2232248" cy="1858448"/>
            </a:xfrm>
          </p:grpSpPr>
          <p:sp>
            <p:nvSpPr>
              <p:cNvPr id="18" name="Rectangle avec flèche vers la droite 17"/>
              <p:cNvSpPr/>
              <p:nvPr/>
            </p:nvSpPr>
            <p:spPr>
              <a:xfrm>
                <a:off x="179512" y="1887125"/>
                <a:ext cx="2232248" cy="1858448"/>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323528" y="1974453"/>
                <a:ext cx="1368152" cy="1541835"/>
              </a:xfrm>
              <a:prstGeom prst="rect">
                <a:avLst/>
              </a:prstGeom>
              <a:noFill/>
            </p:spPr>
            <p:txBody>
              <a:bodyPr wrap="square" rtlCol="0">
                <a:spAutoFit/>
              </a:bodyPr>
              <a:lstStyle/>
              <a:p>
                <a:r>
                  <a:rPr lang="fr-FR" sz="1600" dirty="0"/>
                  <a:t>Patients directement admis au SSR (maladies chroniques, AVC</a:t>
                </a:r>
                <a:r>
                  <a:rPr lang="fr-FR" sz="1600" dirty="0" smtClean="0"/>
                  <a:t>…)</a:t>
                </a:r>
                <a:endParaRPr lang="fr-FR" sz="1600" dirty="0"/>
              </a:p>
            </p:txBody>
          </p:sp>
        </p:grpSp>
        <p:grpSp>
          <p:nvGrpSpPr>
            <p:cNvPr id="12" name="Groupe 11"/>
            <p:cNvGrpSpPr/>
            <p:nvPr/>
          </p:nvGrpSpPr>
          <p:grpSpPr>
            <a:xfrm>
              <a:off x="179512" y="3907224"/>
              <a:ext cx="2232248" cy="1944216"/>
              <a:chOff x="179512" y="3907224"/>
              <a:chExt cx="2232248" cy="1944216"/>
            </a:xfrm>
          </p:grpSpPr>
          <p:sp>
            <p:nvSpPr>
              <p:cNvPr id="16" name="Rectangle avec flèche vers la droite 15"/>
              <p:cNvSpPr/>
              <p:nvPr/>
            </p:nvSpPr>
            <p:spPr>
              <a:xfrm>
                <a:off x="179512" y="3907224"/>
                <a:ext cx="2232248" cy="1944216"/>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179512" y="4028001"/>
                <a:ext cx="1512168" cy="1058123"/>
              </a:xfrm>
              <a:prstGeom prst="rect">
                <a:avLst/>
              </a:prstGeom>
              <a:noFill/>
            </p:spPr>
            <p:txBody>
              <a:bodyPr wrap="square" rtlCol="0">
                <a:spAutoFit/>
              </a:bodyPr>
              <a:lstStyle/>
              <a:p>
                <a:r>
                  <a:rPr lang="fr-FR" sz="1600" dirty="0"/>
                  <a:t>Hôpitaux et cliniques</a:t>
                </a:r>
              </a:p>
              <a:p>
                <a:r>
                  <a:rPr lang="fr-FR" sz="1600" dirty="0"/>
                  <a:t>(Interventions chirurgicales…)</a:t>
                </a:r>
              </a:p>
            </p:txBody>
          </p:sp>
        </p:grpSp>
        <p:sp>
          <p:nvSpPr>
            <p:cNvPr id="13" name="Bouton d'action : Accueil 12">
              <a:hlinkClick r:id="" action="ppaction://hlinkshowjump?jump=firstslide" highlightClick="1"/>
            </p:cNvPr>
            <p:cNvSpPr/>
            <p:nvPr/>
          </p:nvSpPr>
          <p:spPr>
            <a:xfrm>
              <a:off x="7380408" y="2941913"/>
              <a:ext cx="1613880" cy="1729512"/>
            </a:xfrm>
            <a:prstGeom prst="actionButtonHom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fr-FR" dirty="0"/>
            </a:p>
          </p:txBody>
        </p:sp>
        <p:sp>
          <p:nvSpPr>
            <p:cNvPr id="14" name="Flèche droite à entaille 13"/>
            <p:cNvSpPr/>
            <p:nvPr/>
          </p:nvSpPr>
          <p:spPr>
            <a:xfrm>
              <a:off x="6048188" y="3535454"/>
              <a:ext cx="1209308"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7257496" y="4625097"/>
              <a:ext cx="1859704" cy="332553"/>
            </a:xfrm>
            <a:prstGeom prst="rect">
              <a:avLst/>
            </a:prstGeom>
            <a:noFill/>
          </p:spPr>
          <p:txBody>
            <a:bodyPr wrap="square" rtlCol="0">
              <a:spAutoFit/>
            </a:bodyPr>
            <a:lstStyle/>
            <a:p>
              <a:pPr algn="ctr"/>
              <a:r>
                <a:rPr lang="fr-FR" sz="1600" b="1" dirty="0"/>
                <a:t>Retour au domicile</a:t>
              </a:r>
            </a:p>
          </p:txBody>
        </p:sp>
      </p:grpSp>
      <p:grpSp>
        <p:nvGrpSpPr>
          <p:cNvPr id="22" name="Groupe 21"/>
          <p:cNvGrpSpPr/>
          <p:nvPr/>
        </p:nvGrpSpPr>
        <p:grpSpPr>
          <a:xfrm>
            <a:off x="5724128" y="279253"/>
            <a:ext cx="3081621" cy="993389"/>
            <a:chOff x="5724128" y="279253"/>
            <a:chExt cx="3081621" cy="993389"/>
          </a:xfrm>
        </p:grpSpPr>
        <p:pic>
          <p:nvPicPr>
            <p:cNvPr id="23" name="Image 22"/>
            <p:cNvPicPr>
              <a:picLocks noChangeAspect="1"/>
            </p:cNvPicPr>
            <p:nvPr/>
          </p:nvPicPr>
          <p:blipFill>
            <a:blip r:embed="rId3"/>
            <a:stretch>
              <a:fillRect/>
            </a:stretch>
          </p:blipFill>
          <p:spPr>
            <a:xfrm>
              <a:off x="7812360" y="279253"/>
              <a:ext cx="993389" cy="993389"/>
            </a:xfrm>
            <a:prstGeom prst="rect">
              <a:avLst/>
            </a:prstGeom>
          </p:spPr>
        </p:pic>
        <p:sp>
          <p:nvSpPr>
            <p:cNvPr id="24" name="Rectangle 23"/>
            <p:cNvSpPr/>
            <p:nvPr/>
          </p:nvSpPr>
          <p:spPr>
            <a:xfrm>
              <a:off x="5724128" y="548680"/>
              <a:ext cx="2088232" cy="7239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034646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313433" y="120678"/>
            <a:ext cx="6192688" cy="830997"/>
          </a:xfrm>
          <a:prstGeom prst="rect">
            <a:avLst/>
          </a:prstGeom>
          <a:noFill/>
        </p:spPr>
        <p:txBody>
          <a:bodyPr wrap="square" rtlCol="0">
            <a:spAutoFit/>
          </a:bodyPr>
          <a:lstStyle/>
          <a:p>
            <a:r>
              <a:rPr lang="fr-FR" sz="4800" dirty="0" smtClean="0"/>
              <a:t>PUBLIC OU PRIVÉ </a:t>
            </a:r>
            <a:endParaRPr lang="fr-FR" sz="4800" dirty="0"/>
          </a:p>
        </p:txBody>
      </p:sp>
      <p:pic>
        <p:nvPicPr>
          <p:cNvPr id="5" name="Picture 2" descr="C:\Users\STAGIAIRE\AppData\Local\Microsoft\Windows\Temporary Internet Files\Content.IE5\9SJ16F00\MM900283551[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09296" y="-19392"/>
            <a:ext cx="1188263" cy="951675"/>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313433" y="951675"/>
            <a:ext cx="8352928" cy="923330"/>
          </a:xfrm>
          <a:prstGeom prst="rect">
            <a:avLst/>
          </a:prstGeom>
          <a:noFill/>
        </p:spPr>
        <p:txBody>
          <a:bodyPr wrap="square" rtlCol="0">
            <a:spAutoFit/>
          </a:bodyPr>
          <a:lstStyle/>
          <a:p>
            <a:pPr lvl="0" algn="just"/>
            <a:r>
              <a:rPr lang="fr-FR" b="1" dirty="0">
                <a:solidFill>
                  <a:srgbClr val="92D050"/>
                </a:solidFill>
              </a:rPr>
              <a:t>Le Ministère français de la Santé distingue trois catégories d’établissements de soins : les établissement publics, les établissement privés à but non lucratif et les établissement privés.</a:t>
            </a:r>
          </a:p>
        </p:txBody>
      </p:sp>
      <p:grpSp>
        <p:nvGrpSpPr>
          <p:cNvPr id="9" name="Groupe 8"/>
          <p:cNvGrpSpPr/>
          <p:nvPr/>
        </p:nvGrpSpPr>
        <p:grpSpPr>
          <a:xfrm>
            <a:off x="1567810" y="1905768"/>
            <a:ext cx="2200275" cy="731143"/>
            <a:chOff x="539552" y="2057981"/>
            <a:chExt cx="2200275" cy="461665"/>
          </a:xfrm>
        </p:grpSpPr>
        <p:sp>
          <p:nvSpPr>
            <p:cNvPr id="7" name="Rectangle 6"/>
            <p:cNvSpPr/>
            <p:nvPr/>
          </p:nvSpPr>
          <p:spPr>
            <a:xfrm>
              <a:off x="539552" y="2060848"/>
              <a:ext cx="2200275"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739590" y="2057981"/>
              <a:ext cx="1800200" cy="461665"/>
            </a:xfrm>
            <a:prstGeom prst="rect">
              <a:avLst/>
            </a:prstGeom>
            <a:noFill/>
          </p:spPr>
          <p:txBody>
            <a:bodyPr wrap="square" rtlCol="0">
              <a:spAutoFit/>
            </a:bodyPr>
            <a:lstStyle/>
            <a:p>
              <a:pPr algn="ctr"/>
              <a:r>
                <a:rPr lang="fr-FR" sz="2400" dirty="0" smtClean="0">
                  <a:solidFill>
                    <a:schemeClr val="bg1"/>
                  </a:solidFill>
                </a:rPr>
                <a:t>HÔPITAL</a:t>
              </a:r>
              <a:endParaRPr lang="fr-FR" sz="2400" dirty="0">
                <a:solidFill>
                  <a:schemeClr val="bg1"/>
                </a:solidFill>
              </a:endParaRPr>
            </a:p>
          </p:txBody>
        </p:sp>
      </p:grpSp>
      <p:sp>
        <p:nvSpPr>
          <p:cNvPr id="11" name="Rectangle à coins arrondis 10"/>
          <p:cNvSpPr/>
          <p:nvPr/>
        </p:nvSpPr>
        <p:spPr>
          <a:xfrm>
            <a:off x="1671091" y="2505834"/>
            <a:ext cx="1993713" cy="15120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Un hôpital a une mission de service public. Ses salariés appartiennent à la Fonction </a:t>
            </a:r>
            <a:r>
              <a:rPr lang="fr-FR" sz="1400" dirty="0" smtClean="0">
                <a:solidFill>
                  <a:schemeClr val="tx1"/>
                </a:solidFill>
              </a:rPr>
              <a:t>Publique</a:t>
            </a:r>
            <a:r>
              <a:rPr lang="fr-FR" sz="1400" dirty="0"/>
              <a:t>.</a:t>
            </a:r>
            <a:r>
              <a:rPr lang="fr-FR" dirty="0">
                <a:solidFill>
                  <a:schemeClr val="tx1"/>
                </a:solidFill>
              </a:rPr>
              <a:t> </a:t>
            </a:r>
            <a:r>
              <a:rPr lang="fr-FR" sz="1100" i="1" dirty="0" smtClean="0">
                <a:solidFill>
                  <a:schemeClr val="tx1"/>
                </a:solidFill>
              </a:rPr>
              <a:t>(si admis au concours de la fonction publique)</a:t>
            </a:r>
          </a:p>
        </p:txBody>
      </p:sp>
      <p:grpSp>
        <p:nvGrpSpPr>
          <p:cNvPr id="16" name="Groupe 15"/>
          <p:cNvGrpSpPr/>
          <p:nvPr/>
        </p:nvGrpSpPr>
        <p:grpSpPr>
          <a:xfrm>
            <a:off x="5559121" y="1859511"/>
            <a:ext cx="2325247" cy="512676"/>
            <a:chOff x="5920238" y="1363044"/>
            <a:chExt cx="2200275" cy="471784"/>
          </a:xfrm>
        </p:grpSpPr>
        <p:sp>
          <p:nvSpPr>
            <p:cNvPr id="12" name="Rectangle 11"/>
            <p:cNvSpPr/>
            <p:nvPr/>
          </p:nvSpPr>
          <p:spPr>
            <a:xfrm>
              <a:off x="5920238" y="1364281"/>
              <a:ext cx="2200275" cy="47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053194" y="1363044"/>
              <a:ext cx="1934364" cy="461665"/>
            </a:xfrm>
            <a:prstGeom prst="rect">
              <a:avLst/>
            </a:prstGeom>
            <a:noFill/>
          </p:spPr>
          <p:txBody>
            <a:bodyPr wrap="square" rtlCol="0">
              <a:spAutoFit/>
            </a:bodyPr>
            <a:lstStyle/>
            <a:p>
              <a:pPr lvl="0" algn="ctr"/>
              <a:r>
                <a:rPr lang="fr-FR" sz="2400" dirty="0">
                  <a:solidFill>
                    <a:schemeClr val="bg1"/>
                  </a:solidFill>
                </a:rPr>
                <a:t>CLINIQUE</a:t>
              </a:r>
            </a:p>
          </p:txBody>
        </p:sp>
      </p:grpSp>
      <p:sp>
        <p:nvSpPr>
          <p:cNvPr id="17" name="Rectangle à coins arrondis 16"/>
          <p:cNvSpPr/>
          <p:nvPr/>
        </p:nvSpPr>
        <p:spPr>
          <a:xfrm>
            <a:off x="5654996" y="2527997"/>
            <a:ext cx="2088232" cy="12365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Une clinique ou un hôpital privé </a:t>
            </a:r>
            <a:r>
              <a:rPr lang="fr-FR" sz="1400" dirty="0" smtClean="0">
                <a:solidFill>
                  <a:schemeClr val="tx1"/>
                </a:solidFill>
              </a:rPr>
              <a:t>peuvent </a:t>
            </a:r>
            <a:r>
              <a:rPr lang="fr-FR" sz="1400" dirty="0">
                <a:solidFill>
                  <a:schemeClr val="tx1"/>
                </a:solidFill>
              </a:rPr>
              <a:t>être </a:t>
            </a:r>
            <a:r>
              <a:rPr lang="fr-FR" sz="1400" dirty="0" smtClean="0">
                <a:solidFill>
                  <a:schemeClr val="tx1"/>
                </a:solidFill>
              </a:rPr>
              <a:t>dirigés </a:t>
            </a:r>
            <a:r>
              <a:rPr lang="fr-FR" sz="1400" dirty="0">
                <a:solidFill>
                  <a:schemeClr val="tx1"/>
                </a:solidFill>
              </a:rPr>
              <a:t>par un groupe privé ou une association</a:t>
            </a:r>
            <a:r>
              <a:rPr lang="fr-FR" sz="1400" dirty="0"/>
              <a:t>.</a:t>
            </a:r>
          </a:p>
        </p:txBody>
      </p:sp>
      <p:grpSp>
        <p:nvGrpSpPr>
          <p:cNvPr id="21" name="Groupe 20"/>
          <p:cNvGrpSpPr/>
          <p:nvPr/>
        </p:nvGrpSpPr>
        <p:grpSpPr>
          <a:xfrm>
            <a:off x="313433" y="4410097"/>
            <a:ext cx="2195741" cy="522542"/>
            <a:chOff x="344919" y="3959905"/>
            <a:chExt cx="2195741" cy="691465"/>
          </a:xfrm>
        </p:grpSpPr>
        <p:sp>
          <p:nvSpPr>
            <p:cNvPr id="18" name="Rectangle 17"/>
            <p:cNvSpPr/>
            <p:nvPr/>
          </p:nvSpPr>
          <p:spPr>
            <a:xfrm>
              <a:off x="344919" y="3959905"/>
              <a:ext cx="2195741" cy="691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463955" y="3959906"/>
              <a:ext cx="1852484" cy="461665"/>
            </a:xfrm>
            <a:prstGeom prst="rect">
              <a:avLst/>
            </a:prstGeom>
            <a:noFill/>
          </p:spPr>
          <p:txBody>
            <a:bodyPr wrap="square" rtlCol="0">
              <a:spAutoFit/>
            </a:bodyPr>
            <a:lstStyle/>
            <a:p>
              <a:pPr lvl="0" algn="ctr"/>
              <a:r>
                <a:rPr lang="fr-FR" sz="2400" dirty="0" smtClean="0">
                  <a:solidFill>
                    <a:schemeClr val="bg1"/>
                  </a:solidFill>
                </a:rPr>
                <a:t>UNITÉ </a:t>
              </a:r>
              <a:r>
                <a:rPr lang="fr-FR" sz="2400" dirty="0">
                  <a:solidFill>
                    <a:schemeClr val="bg1"/>
                  </a:solidFill>
                </a:rPr>
                <a:t>SSR</a:t>
              </a:r>
            </a:p>
          </p:txBody>
        </p:sp>
      </p:grpSp>
      <p:grpSp>
        <p:nvGrpSpPr>
          <p:cNvPr id="25" name="Groupe 24"/>
          <p:cNvGrpSpPr/>
          <p:nvPr/>
        </p:nvGrpSpPr>
        <p:grpSpPr>
          <a:xfrm>
            <a:off x="2667081" y="4160199"/>
            <a:ext cx="4281183" cy="999085"/>
            <a:chOff x="2627784" y="5445224"/>
            <a:chExt cx="5320795" cy="864096"/>
          </a:xfrm>
          <a:solidFill>
            <a:schemeClr val="bg1"/>
          </a:solidFill>
        </p:grpSpPr>
        <p:sp>
          <p:nvSpPr>
            <p:cNvPr id="23" name="Rectangle à coins arrondis 22"/>
            <p:cNvSpPr/>
            <p:nvPr/>
          </p:nvSpPr>
          <p:spPr>
            <a:xfrm>
              <a:off x="2627784" y="5445224"/>
              <a:ext cx="5320795" cy="86409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2771800" y="5471831"/>
              <a:ext cx="5176779" cy="688432"/>
            </a:xfrm>
            <a:prstGeom prst="rect">
              <a:avLst/>
            </a:prstGeom>
            <a:noFill/>
          </p:spPr>
          <p:txBody>
            <a:bodyPr wrap="square" rtlCol="0">
              <a:spAutoFit/>
            </a:bodyPr>
            <a:lstStyle/>
            <a:p>
              <a:r>
                <a:rPr lang="fr-FR" sz="1400" dirty="0" smtClean="0"/>
                <a:t>Les </a:t>
              </a:r>
              <a:r>
                <a:rPr lang="fr-FR" sz="1400" dirty="0"/>
                <a:t>établissements de soins de suite et réadaptation sont des structures hospitalières agréées et conventionnées avec les organismes de sécurité sociale et les mutuelles complémentaires.</a:t>
              </a:r>
            </a:p>
          </p:txBody>
        </p:sp>
      </p:grpSp>
      <p:pic>
        <p:nvPicPr>
          <p:cNvPr id="2" name="Image 1"/>
          <p:cNvPicPr>
            <a:picLocks noChangeAspect="1"/>
          </p:cNvPicPr>
          <p:nvPr/>
        </p:nvPicPr>
        <p:blipFill>
          <a:blip r:embed="rId3"/>
          <a:stretch>
            <a:fillRect/>
          </a:stretch>
        </p:blipFill>
        <p:spPr>
          <a:xfrm>
            <a:off x="7325841" y="4758980"/>
            <a:ext cx="1288247" cy="1288247"/>
          </a:xfrm>
          <a:prstGeom prst="rect">
            <a:avLst/>
          </a:prstGeom>
        </p:spPr>
      </p:pic>
      <p:sp>
        <p:nvSpPr>
          <p:cNvPr id="4" name="Rectangle 3"/>
          <p:cNvSpPr/>
          <p:nvPr/>
        </p:nvSpPr>
        <p:spPr>
          <a:xfrm>
            <a:off x="1825601" y="5190048"/>
            <a:ext cx="5328592" cy="8879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9433029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80">
                                          <p:stCondLst>
                                            <p:cond delay="0"/>
                                          </p:stCondLst>
                                        </p:cTn>
                                        <p:tgtEl>
                                          <p:spTgt spid="11"/>
                                        </p:tgtEl>
                                      </p:cBhvr>
                                    </p:animEffect>
                                    <p:anim calcmode="lin" valueType="num">
                                      <p:cBhvr>
                                        <p:cTn id="2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1" dur="26">
                                          <p:stCondLst>
                                            <p:cond delay="650"/>
                                          </p:stCondLst>
                                        </p:cTn>
                                        <p:tgtEl>
                                          <p:spTgt spid="11"/>
                                        </p:tgtEl>
                                      </p:cBhvr>
                                      <p:to x="100000" y="60000"/>
                                    </p:animScale>
                                    <p:animScale>
                                      <p:cBhvr>
                                        <p:cTn id="32" dur="166" decel="50000">
                                          <p:stCondLst>
                                            <p:cond delay="676"/>
                                          </p:stCondLst>
                                        </p:cTn>
                                        <p:tgtEl>
                                          <p:spTgt spid="11"/>
                                        </p:tgtEl>
                                      </p:cBhvr>
                                      <p:to x="100000" y="100000"/>
                                    </p:animScale>
                                    <p:animScale>
                                      <p:cBhvr>
                                        <p:cTn id="33" dur="26">
                                          <p:stCondLst>
                                            <p:cond delay="1312"/>
                                          </p:stCondLst>
                                        </p:cTn>
                                        <p:tgtEl>
                                          <p:spTgt spid="11"/>
                                        </p:tgtEl>
                                      </p:cBhvr>
                                      <p:to x="100000" y="80000"/>
                                    </p:animScale>
                                    <p:animScale>
                                      <p:cBhvr>
                                        <p:cTn id="34" dur="166" decel="50000">
                                          <p:stCondLst>
                                            <p:cond delay="1338"/>
                                          </p:stCondLst>
                                        </p:cTn>
                                        <p:tgtEl>
                                          <p:spTgt spid="11"/>
                                        </p:tgtEl>
                                      </p:cBhvr>
                                      <p:to x="100000" y="100000"/>
                                    </p:animScale>
                                    <p:animScale>
                                      <p:cBhvr>
                                        <p:cTn id="35" dur="26">
                                          <p:stCondLst>
                                            <p:cond delay="1642"/>
                                          </p:stCondLst>
                                        </p:cTn>
                                        <p:tgtEl>
                                          <p:spTgt spid="11"/>
                                        </p:tgtEl>
                                      </p:cBhvr>
                                      <p:to x="100000" y="90000"/>
                                    </p:animScale>
                                    <p:animScale>
                                      <p:cBhvr>
                                        <p:cTn id="36" dur="166" decel="50000">
                                          <p:stCondLst>
                                            <p:cond delay="1668"/>
                                          </p:stCondLst>
                                        </p:cTn>
                                        <p:tgtEl>
                                          <p:spTgt spid="11"/>
                                        </p:tgtEl>
                                      </p:cBhvr>
                                      <p:to x="100000" y="100000"/>
                                    </p:animScale>
                                    <p:animScale>
                                      <p:cBhvr>
                                        <p:cTn id="37" dur="26">
                                          <p:stCondLst>
                                            <p:cond delay="1808"/>
                                          </p:stCondLst>
                                        </p:cTn>
                                        <p:tgtEl>
                                          <p:spTgt spid="11"/>
                                        </p:tgtEl>
                                      </p:cBhvr>
                                      <p:to x="100000" y="95000"/>
                                    </p:animScale>
                                    <p:animScale>
                                      <p:cBhvr>
                                        <p:cTn id="38" dur="166" decel="50000">
                                          <p:stCondLst>
                                            <p:cond delay="1834"/>
                                          </p:stCondLst>
                                        </p:cTn>
                                        <p:tgtEl>
                                          <p:spTgt spid="11"/>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ircle(in)">
                                      <p:cBhvr>
                                        <p:cTn id="43" dur="20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80">
                                          <p:stCondLst>
                                            <p:cond delay="0"/>
                                          </p:stCondLst>
                                        </p:cTn>
                                        <p:tgtEl>
                                          <p:spTgt spid="17"/>
                                        </p:tgtEl>
                                      </p:cBhvr>
                                    </p:animEffect>
                                    <p:anim calcmode="lin" valueType="num">
                                      <p:cBhvr>
                                        <p:cTn id="49"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54" dur="26">
                                          <p:stCondLst>
                                            <p:cond delay="650"/>
                                          </p:stCondLst>
                                        </p:cTn>
                                        <p:tgtEl>
                                          <p:spTgt spid="17"/>
                                        </p:tgtEl>
                                      </p:cBhvr>
                                      <p:to x="100000" y="60000"/>
                                    </p:animScale>
                                    <p:animScale>
                                      <p:cBhvr>
                                        <p:cTn id="55" dur="166" decel="50000">
                                          <p:stCondLst>
                                            <p:cond delay="676"/>
                                          </p:stCondLst>
                                        </p:cTn>
                                        <p:tgtEl>
                                          <p:spTgt spid="17"/>
                                        </p:tgtEl>
                                      </p:cBhvr>
                                      <p:to x="100000" y="100000"/>
                                    </p:animScale>
                                    <p:animScale>
                                      <p:cBhvr>
                                        <p:cTn id="56" dur="26">
                                          <p:stCondLst>
                                            <p:cond delay="1312"/>
                                          </p:stCondLst>
                                        </p:cTn>
                                        <p:tgtEl>
                                          <p:spTgt spid="17"/>
                                        </p:tgtEl>
                                      </p:cBhvr>
                                      <p:to x="100000" y="80000"/>
                                    </p:animScale>
                                    <p:animScale>
                                      <p:cBhvr>
                                        <p:cTn id="57" dur="166" decel="50000">
                                          <p:stCondLst>
                                            <p:cond delay="1338"/>
                                          </p:stCondLst>
                                        </p:cTn>
                                        <p:tgtEl>
                                          <p:spTgt spid="17"/>
                                        </p:tgtEl>
                                      </p:cBhvr>
                                      <p:to x="100000" y="100000"/>
                                    </p:animScale>
                                    <p:animScale>
                                      <p:cBhvr>
                                        <p:cTn id="58" dur="26">
                                          <p:stCondLst>
                                            <p:cond delay="1642"/>
                                          </p:stCondLst>
                                        </p:cTn>
                                        <p:tgtEl>
                                          <p:spTgt spid="17"/>
                                        </p:tgtEl>
                                      </p:cBhvr>
                                      <p:to x="100000" y="90000"/>
                                    </p:animScale>
                                    <p:animScale>
                                      <p:cBhvr>
                                        <p:cTn id="59" dur="166" decel="50000">
                                          <p:stCondLst>
                                            <p:cond delay="1668"/>
                                          </p:stCondLst>
                                        </p:cTn>
                                        <p:tgtEl>
                                          <p:spTgt spid="17"/>
                                        </p:tgtEl>
                                      </p:cBhvr>
                                      <p:to x="100000" y="100000"/>
                                    </p:animScale>
                                    <p:animScale>
                                      <p:cBhvr>
                                        <p:cTn id="60" dur="26">
                                          <p:stCondLst>
                                            <p:cond delay="1808"/>
                                          </p:stCondLst>
                                        </p:cTn>
                                        <p:tgtEl>
                                          <p:spTgt spid="17"/>
                                        </p:tgtEl>
                                      </p:cBhvr>
                                      <p:to x="100000" y="95000"/>
                                    </p:animScale>
                                    <p:animScale>
                                      <p:cBhvr>
                                        <p:cTn id="61" dur="166" decel="50000">
                                          <p:stCondLst>
                                            <p:cond delay="1834"/>
                                          </p:stCondLst>
                                        </p:cTn>
                                        <p:tgtEl>
                                          <p:spTgt spid="17"/>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down)">
                                      <p:cBhvr>
                                        <p:cTn id="66" dur="580">
                                          <p:stCondLst>
                                            <p:cond delay="0"/>
                                          </p:stCondLst>
                                        </p:cTn>
                                        <p:tgtEl>
                                          <p:spTgt spid="25"/>
                                        </p:tgtEl>
                                      </p:cBhvr>
                                    </p:animEffect>
                                    <p:anim calcmode="lin" valueType="num">
                                      <p:cBhvr>
                                        <p:cTn id="67"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72" dur="26">
                                          <p:stCondLst>
                                            <p:cond delay="650"/>
                                          </p:stCondLst>
                                        </p:cTn>
                                        <p:tgtEl>
                                          <p:spTgt spid="25"/>
                                        </p:tgtEl>
                                      </p:cBhvr>
                                      <p:to x="100000" y="60000"/>
                                    </p:animScale>
                                    <p:animScale>
                                      <p:cBhvr>
                                        <p:cTn id="73" dur="166" decel="50000">
                                          <p:stCondLst>
                                            <p:cond delay="676"/>
                                          </p:stCondLst>
                                        </p:cTn>
                                        <p:tgtEl>
                                          <p:spTgt spid="25"/>
                                        </p:tgtEl>
                                      </p:cBhvr>
                                      <p:to x="100000" y="100000"/>
                                    </p:animScale>
                                    <p:animScale>
                                      <p:cBhvr>
                                        <p:cTn id="74" dur="26">
                                          <p:stCondLst>
                                            <p:cond delay="1312"/>
                                          </p:stCondLst>
                                        </p:cTn>
                                        <p:tgtEl>
                                          <p:spTgt spid="25"/>
                                        </p:tgtEl>
                                      </p:cBhvr>
                                      <p:to x="100000" y="80000"/>
                                    </p:animScale>
                                    <p:animScale>
                                      <p:cBhvr>
                                        <p:cTn id="75" dur="166" decel="50000">
                                          <p:stCondLst>
                                            <p:cond delay="1338"/>
                                          </p:stCondLst>
                                        </p:cTn>
                                        <p:tgtEl>
                                          <p:spTgt spid="25"/>
                                        </p:tgtEl>
                                      </p:cBhvr>
                                      <p:to x="100000" y="100000"/>
                                    </p:animScale>
                                    <p:animScale>
                                      <p:cBhvr>
                                        <p:cTn id="76" dur="26">
                                          <p:stCondLst>
                                            <p:cond delay="1642"/>
                                          </p:stCondLst>
                                        </p:cTn>
                                        <p:tgtEl>
                                          <p:spTgt spid="25"/>
                                        </p:tgtEl>
                                      </p:cBhvr>
                                      <p:to x="100000" y="90000"/>
                                    </p:animScale>
                                    <p:animScale>
                                      <p:cBhvr>
                                        <p:cTn id="77" dur="166" decel="50000">
                                          <p:stCondLst>
                                            <p:cond delay="1668"/>
                                          </p:stCondLst>
                                        </p:cTn>
                                        <p:tgtEl>
                                          <p:spTgt spid="25"/>
                                        </p:tgtEl>
                                      </p:cBhvr>
                                      <p:to x="100000" y="100000"/>
                                    </p:animScale>
                                    <p:animScale>
                                      <p:cBhvr>
                                        <p:cTn id="78" dur="26">
                                          <p:stCondLst>
                                            <p:cond delay="1808"/>
                                          </p:stCondLst>
                                        </p:cTn>
                                        <p:tgtEl>
                                          <p:spTgt spid="25"/>
                                        </p:tgtEl>
                                      </p:cBhvr>
                                      <p:to x="100000" y="95000"/>
                                    </p:animScale>
                                    <p:animScale>
                                      <p:cBhvr>
                                        <p:cTn id="79" dur="166" decel="50000">
                                          <p:stCondLst>
                                            <p:cond delay="1834"/>
                                          </p:stCondLst>
                                        </p:cTn>
                                        <p:tgtEl>
                                          <p:spTgt spid="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99592" y="5661248"/>
            <a:ext cx="7920880" cy="538609"/>
          </a:xfrm>
          <a:prstGeom prst="rect">
            <a:avLst/>
          </a:prstGeom>
          <a:noFill/>
        </p:spPr>
        <p:txBody>
          <a:bodyPr wrap="square" rtlCol="0">
            <a:spAutoFit/>
          </a:bodyPr>
          <a:lstStyle/>
          <a:p>
            <a:r>
              <a:rPr lang="fr-FR" sz="1100" b="1" dirty="0"/>
              <a:t>©</a:t>
            </a:r>
            <a:r>
              <a:rPr lang="fr-FR" b="1" dirty="0"/>
              <a:t> </a:t>
            </a:r>
            <a:r>
              <a:rPr lang="fr-FR" sz="1100" b="1" dirty="0"/>
              <a:t>AFPA </a:t>
            </a:r>
            <a:r>
              <a:rPr lang="fr-FR" sz="1100" b="1" dirty="0" smtClean="0"/>
              <a:t>2021 </a:t>
            </a:r>
            <a:r>
              <a:rPr lang="fr-FR" sz="1100" b="1" dirty="0" smtClean="0"/>
              <a:t>– fi2-ch-clinique-ssr</a:t>
            </a:r>
            <a:r>
              <a:rPr lang="fr-FR" sz="1100" b="1" dirty="0"/>
              <a:t>	</a:t>
            </a:r>
            <a:endParaRPr lang="fr-FR" sz="1100" dirty="0"/>
          </a:p>
          <a:p>
            <a:r>
              <a:rPr lang="fr-FR" sz="1000" dirty="0" smtClean="0"/>
              <a:t>08/10/2021</a:t>
            </a:r>
            <a:endParaRPr lang="fr-FR" sz="1000" dirty="0"/>
          </a:p>
        </p:txBody>
      </p:sp>
      <p:pic>
        <p:nvPicPr>
          <p:cNvPr id="4" name="Image 3"/>
          <p:cNvPicPr>
            <a:picLocks noChangeAspect="1"/>
          </p:cNvPicPr>
          <p:nvPr/>
        </p:nvPicPr>
        <p:blipFill rotWithShape="1">
          <a:blip r:embed="rId2" cstate="print">
            <a:extLst>
              <a:ext uri="{28A0092B-C50C-407E-A947-70E740481C1C}">
                <a14:useLocalDpi xmlns:a14="http://schemas.microsoft.com/office/drawing/2010/main" val="0"/>
              </a:ext>
            </a:extLst>
          </a:blip>
          <a:srcRect t="7275" b="10308"/>
          <a:stretch/>
        </p:blipFill>
        <p:spPr>
          <a:xfrm>
            <a:off x="1259632" y="332656"/>
            <a:ext cx="6552728" cy="5400600"/>
          </a:xfrm>
          <a:prstGeom prst="rect">
            <a:avLst/>
          </a:prstGeom>
        </p:spPr>
      </p:pic>
    </p:spTree>
    <p:extLst>
      <p:ext uri="{BB962C8B-B14F-4D97-AF65-F5344CB8AC3E}">
        <p14:creationId xmlns:p14="http://schemas.microsoft.com/office/powerpoint/2010/main" val="1176437713"/>
      </p:ext>
    </p:extLst>
  </p:cSld>
  <p:clrMapOvr>
    <a:masterClrMapping/>
  </p:clrMapOvr>
</p:sld>
</file>

<file path=ppt/theme/theme1.xml><?xml version="1.0" encoding="utf-8"?>
<a:theme xmlns:a="http://schemas.openxmlformats.org/drawingml/2006/main" name="4_ecran de fin">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itre presentation">
  <a:themeElements>
    <a:clrScheme name="">
      <a:dk1>
        <a:sysClr val="windowText" lastClr="000000"/>
      </a:dk1>
      <a:lt1>
        <a:sysClr val="window" lastClr="FFFFFF"/>
      </a:lt1>
      <a:dk2>
        <a:srgbClr val="1F497D"/>
      </a:dk2>
      <a:lt2>
        <a:srgbClr val="EEECE1"/>
      </a:lt2>
      <a:accent1>
        <a:srgbClr val="009EE0"/>
      </a:accent1>
      <a:accent2>
        <a:srgbClr val="E2007A"/>
      </a:accent2>
      <a:accent3>
        <a:srgbClr val="89BA17"/>
      </a:accent3>
      <a:accent4>
        <a:srgbClr val="FFED00"/>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Titre de Chapitr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Thème Text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Thème Text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Ressource simple" ma:contentTypeID="0x01010063CC4759A810D64AB831E8AE1042BD3D00D51B95DBFCFEC24F887D1A1D9B1B5AD3" ma:contentTypeVersion="33" ma:contentTypeDescription="" ma:contentTypeScope="" ma:versionID="d1324834799160e9814300ab5779849d">
  <xsd:schema xmlns:xsd="http://www.w3.org/2001/XMLSchema" xmlns:xs="http://www.w3.org/2001/XMLSchema" xmlns:p="http://schemas.microsoft.com/office/2006/metadata/properties" xmlns:ns1="http://schemas.microsoft.com/sharepoint/v3" xmlns:ns2="668a61b8-fb9f-462f-b303-c258b07ed3af" targetNamespace="http://schemas.microsoft.com/office/2006/metadata/properties" ma:root="true" ma:fieldsID="1056285939b76793bae200f2da238849" ns1:_="" ns2:_="">
    <xsd:import namespace="http://schemas.microsoft.com/sharepoint/v3"/>
    <xsd:import namespace="668a61b8-fb9f-462f-b303-c258b07ed3af"/>
    <xsd:element name="properties">
      <xsd:complexType>
        <xsd:sequence>
          <xsd:element name="documentManagement">
            <xsd:complexType>
              <xsd:all>
                <xsd:element ref="ns2:Contributeur" minOccurs="0"/>
                <xsd:element ref="ns1:Language" minOccurs="0"/>
                <xsd:element ref="ns2:Infos_x0020_de_x0020_publication" minOccurs="0"/>
                <xsd:element ref="ns2:ModePlay" minOccurs="0"/>
                <xsd:element ref="ns2:Publication" minOccurs="0"/>
                <xsd:element ref="ns2:TaxCatchAll" minOccurs="0"/>
                <xsd:element ref="ns2:TaxCatchAllLabel" minOccurs="0"/>
                <xsd:element ref="ns1:AFPASea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3" nillable="true" ma:displayName="Langue" ma:default="Français (France)" ma:format="Dropdown" ma:internalName="Language">
      <xsd:simpleType>
        <xsd:union memberTypes="dms:Text">
          <xsd:simpleType>
            <xsd:restriction base="dms:Choice">
              <xsd:enumeration value="Arabe (Arabie saoudite)"/>
              <xsd:enumeration value="Bulgare (Bulgarie)"/>
              <xsd:enumeration value="Chinois (R.A.S. de Hong Kong)"/>
              <xsd:enumeration value="Chinois (République populaire de Chine)"/>
              <xsd:enumeration value="Chinois (Taïwan)"/>
              <xsd:enumeration value="Croate (Croatie)"/>
              <xsd:enumeration value="Tchèque (République tchèque)"/>
              <xsd:enumeration value="Danois (Danemark)"/>
              <xsd:enumeration value="Néerlandais (Pays-Bas)"/>
              <xsd:enumeration value="Anglais"/>
              <xsd:enumeration value="Estonien (Estonie)"/>
              <xsd:enumeration value="Finnois (Finlande)"/>
              <xsd:enumeration value="Français (France)"/>
              <xsd:enumeration value="Allemand (Allemagne)"/>
              <xsd:enumeration value="Grec (Grèce)"/>
              <xsd:enumeration value="Hébreu (Israël)"/>
              <xsd:enumeration value="Hindi (Inde)"/>
              <xsd:enumeration value="Hongrois (Hongrie)"/>
              <xsd:enumeration value="Indonésien (Indonésie)"/>
              <xsd:enumeration value="Italien (Italie)"/>
              <xsd:enumeration value="Japonais (Japon)"/>
              <xsd:enumeration value="Coréen (Corée)"/>
              <xsd:enumeration value="Letton (Lettonie)"/>
              <xsd:enumeration value="Lituanien (Lituanie)"/>
              <xsd:enumeration value="Malais (Malaisie)"/>
              <xsd:enumeration value="Norvégien (Bokmal) (Norvège)"/>
              <xsd:enumeration value="Polonais (Pologne)"/>
              <xsd:enumeration value="Portugais (Brésil)"/>
              <xsd:enumeration value="Portugais (Portugal)"/>
              <xsd:enumeration value="Roumain (Roumanie)"/>
              <xsd:enumeration value="Russe (Russie)"/>
              <xsd:enumeration value="Serbe (Latin, Serbie)"/>
              <xsd:enumeration value="Slovaque (Slovaquie)"/>
              <xsd:enumeration value="Slovène (Slovénie)"/>
              <xsd:enumeration value="Espagnol (Espagne)"/>
              <xsd:enumeration value="Suédois (Suède)"/>
              <xsd:enumeration value="Thaï (Thaïlande)"/>
              <xsd:enumeration value="Turc (Turquie)"/>
              <xsd:enumeration value="Ukrainien (Ukraine)"/>
              <xsd:enumeration value="Ourdou (République islamique du Pakistan)"/>
              <xsd:enumeration value="Vietnamien (Vietnam)"/>
            </xsd:restriction>
          </xsd:simpleType>
        </xsd:union>
      </xsd:simpleType>
    </xsd:element>
    <xsd:element name="AFPASeance" ma:index="15" nillable="true" ma:displayName="Séance" ma:default="0" ma:internalName="AFPASeance"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a61b8-fb9f-462f-b303-c258b07ed3af" elementFormDefault="qualified">
    <xsd:import namespace="http://schemas.microsoft.com/office/2006/documentManagement/types"/>
    <xsd:import namespace="http://schemas.microsoft.com/office/infopath/2007/PartnerControls"/>
    <xsd:element name="Contributeur" ma:index="2" nillable="true" ma:displayName="Contributeur" ma:default="Contribution collective AFPA" ma:internalName="Contributeur">
      <xsd:simpleType>
        <xsd:restriction base="dms:Text">
          <xsd:maxLength value="255"/>
        </xsd:restriction>
      </xsd:simpleType>
    </xsd:element>
    <xsd:element name="Infos_x0020_de_x0020_publication" ma:index="4" nillable="true" ma:displayName="Infos de publication" ma:internalName="Infos_x0020_de_x0020_publication">
      <xsd:simpleType>
        <xsd:restriction base="dms:Text">
          <xsd:maxLength value="255"/>
        </xsd:restriction>
      </xsd:simpleType>
    </xsd:element>
    <xsd:element name="ModePlay" ma:index="5" nillable="true" ma:displayName="ModePLAY" ma:internalName="ModePlay">
      <xsd:simpleType>
        <xsd:restriction base="dms:Text">
          <xsd:maxLength value="255"/>
        </xsd:restriction>
      </xsd:simpleType>
    </xsd:element>
    <xsd:element name="Publication" ma:index="6" nillable="true" ma:displayName="Publication" ma:default="0" ma:internalName="Publication">
      <xsd:simpleType>
        <xsd:restriction base="dms:Boolean"/>
      </xsd:simpleType>
    </xsd:element>
    <xsd:element name="TaxCatchAll" ma:index="11" nillable="true" ma:displayName="Taxonomy Catch All Column" ma:hidden="true" ma:list="{bfb8eb92-0ac6-488f-afb3-3aff108bf45a}" ma:internalName="TaxCatchAll" ma:showField="CatchAllData" ma:web="67ab4112-1a85-4217-b961-379f8a81b1b7">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bfb8eb92-0ac6-488f-afb3-3aff108bf45a}" ma:internalName="TaxCatchAllLabel" ma:readOnly="true" ma:showField="CatchAllDataLabel" ma:web="67ab4112-1a85-4217-b961-379f8a81b1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Type de contenu"/>
        <xsd:element ref="dc:title" minOccurs="0" maxOccurs="1" ma:index="1" ma:displayName="Séanc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b63d366e-7468-4419-9614-c6ed98e60c10" ContentTypeId="0x01010063CC4759A810D64AB831E8AE1042BD3D" PreviousValue="false"/>
</file>

<file path=customXml/item4.xml><?xml version="1.0" encoding="utf-8"?>
<?mso-contentType ?>
<spe:Receivers xmlns:spe="http://schemas.microsoft.com/sharepoint/events"/>
</file>

<file path=customXml/item5.xml><?xml version="1.0" encoding="utf-8"?>
<p:properties xmlns:p="http://schemas.microsoft.com/office/2006/metadata/properties" xmlns:xsi="http://www.w3.org/2001/XMLSchema-instance" xmlns:pc="http://schemas.microsoft.com/office/infopath/2007/PartnerControls">
  <documentManagement>
    <Infos_x0020_de_x0020_publication xmlns="668a61b8-fb9f-462f-b303-c258b07ed3af">PUB_OK_2015-12-19 05:46</Infos_x0020_de_x0020_publication>
    <Language xmlns="http://schemas.microsoft.com/sharepoint/v3">Français (France)</Language>
    <ModePlay xmlns="668a61b8-fb9f-462f-b303-c258b07ed3af" xsi:nil="true"/>
    <Contributeur xmlns="668a61b8-fb9f-462f-b303-c258b07ed3af">Contribution collective AFPA</Contributeur>
    <Publication xmlns="668a61b8-fb9f-462f-b303-c258b07ed3af">false</Publication>
    <TaxCatchAll xmlns="668a61b8-fb9f-462f-b303-c258b07ed3af">
      <Value>2160</Value>
    </TaxCatchAll>
    <AFPASeance xmlns="http://schemas.microsoft.com/sharepoint/v3">0</AFPASeance>
  </documentManagement>
</p:properties>
</file>

<file path=customXml/itemProps1.xml><?xml version="1.0" encoding="utf-8"?>
<ds:datastoreItem xmlns:ds="http://schemas.openxmlformats.org/officeDocument/2006/customXml" ds:itemID="{8CE90C2F-732B-4AAD-A1B1-74549966A96A}">
  <ds:schemaRefs>
    <ds:schemaRef ds:uri="http://schemas.microsoft.com/sharepoint/v3/contenttype/forms"/>
  </ds:schemaRefs>
</ds:datastoreItem>
</file>

<file path=customXml/itemProps2.xml><?xml version="1.0" encoding="utf-8"?>
<ds:datastoreItem xmlns:ds="http://schemas.openxmlformats.org/officeDocument/2006/customXml" ds:itemID="{3FC95DDF-3690-468A-878D-B5B638C6EF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68a61b8-fb9f-462f-b303-c258b07ed3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72E77F-694F-4248-A219-949F95C21EF5}">
  <ds:schemaRefs>
    <ds:schemaRef ds:uri="Microsoft.SharePoint.Taxonomy.ContentTypeSync"/>
  </ds:schemaRefs>
</ds:datastoreItem>
</file>

<file path=customXml/itemProps4.xml><?xml version="1.0" encoding="utf-8"?>
<ds:datastoreItem xmlns:ds="http://schemas.openxmlformats.org/officeDocument/2006/customXml" ds:itemID="{ECC78E0D-9BBF-4B2C-A7F6-19CFC1A117F6}">
  <ds:schemaRefs>
    <ds:schemaRef ds:uri="http://schemas.microsoft.com/sharepoint/events"/>
  </ds:schemaRefs>
</ds:datastoreItem>
</file>

<file path=customXml/itemProps5.xml><?xml version="1.0" encoding="utf-8"?>
<ds:datastoreItem xmlns:ds="http://schemas.openxmlformats.org/officeDocument/2006/customXml" ds:itemID="{65BDD8DA-937C-48C2-9C72-82199128A98F}">
  <ds:schemaRefs>
    <ds:schemaRef ds:uri="http://purl.org/dc/elements/1.1/"/>
    <ds:schemaRef ds:uri="http://schemas.microsoft.com/office/2006/metadata/properties"/>
    <ds:schemaRef ds:uri="http://schemas.microsoft.com/sharepoint/v3"/>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668a61b8-fb9f-462f-b303-c258b07ed3a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Composite</Template>
  <TotalTime>0</TotalTime>
  <Words>497</Words>
  <Application>Microsoft Office PowerPoint</Application>
  <PresentationFormat>Affichage à l'écran (4:3)</PresentationFormat>
  <Paragraphs>43</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5</vt:i4>
      </vt:variant>
      <vt:variant>
        <vt:lpstr>Titres des diapositives</vt:lpstr>
      </vt:variant>
      <vt:variant>
        <vt:i4>8</vt:i4>
      </vt:variant>
    </vt:vector>
  </HeadingPairs>
  <TitlesOfParts>
    <vt:vector size="17" baseType="lpstr">
      <vt:lpstr>Arial</vt:lpstr>
      <vt:lpstr>Calibri</vt:lpstr>
      <vt:lpstr>Lucida Grande</vt:lpstr>
      <vt:lpstr>Tw Cen MT Condensed</vt:lpstr>
      <vt:lpstr>4_ecran de fin</vt:lpstr>
      <vt:lpstr>1_titre presentation</vt:lpstr>
      <vt:lpstr>2_Titre de Chapitre</vt:lpstr>
      <vt:lpstr>3_Thème Texte</vt:lpstr>
      <vt:lpstr>4_Thème Texte</vt:lpstr>
      <vt:lpstr>Les structures du secteur sanitaire</vt:lpstr>
      <vt:lpstr>QU’EST-CE QUE ?</vt:lpstr>
      <vt:lpstr>MODE DE FONCTIONNEMENT :</vt:lpstr>
      <vt:lpstr>Présentation PowerPoint</vt:lpstr>
      <vt:lpstr>LES CLINIQUES</vt:lpstr>
      <vt:lpstr>MODE DE FONCTIONNEMENT UNITÉ SSR</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2014-12-09T10:01:53Z</dcterms:created>
  <dcterms:modified xsi:type="dcterms:W3CDTF">2021-10-08T06:50:03Z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TC101659569990</vt:lpwstr>
  </property>
  <property fmtid="{D5CDD505-2E9C-101B-9397-08002B2CF9AE}" pid="3" name="_dlc_DocIdItemGuid">
    <vt:lpwstr>21bb22c3-9063-48f1-80d6-35a07b8af210</vt:lpwstr>
  </property>
  <property fmtid="{D5CDD505-2E9C-101B-9397-08002B2CF9AE}" pid="4" name="Séance">
    <vt:lpwstr>2160;#SEA-004485-01 : Identifier l'environnement professionnel et les spécificités des missions et responsabilités du(de la) SAMS moDL|00635404-0000-0000-0001-000000004485</vt:lpwstr>
  </property>
  <property fmtid="{D5CDD505-2E9C-101B-9397-08002B2CF9AE}" pid="5" name="_dlc_DocId">
    <vt:lpwstr>CPEXYNUXTDP6-1-94829</vt:lpwstr>
  </property>
  <property fmtid="{D5CDD505-2E9C-101B-9397-08002B2CF9AE}" pid="6" name="_dlc_DocIdUrl">
    <vt:lpwstr>http://bnr.exchange.ad.afpanet/sites/depot/_layouts/15/DocIdRedir.aspx?ID=CPEXYNUXTDP6-1-94829, CPEXYNUXTDP6-1-94829</vt:lpwstr>
  </property>
  <property fmtid="{D5CDD505-2E9C-101B-9397-08002B2CF9AE}" pid="7" name="_docset_NoMedatataSyncRequired">
    <vt:lpwstr>False</vt:lpwstr>
  </property>
  <property fmtid="{D5CDD505-2E9C-101B-9397-08002B2CF9AE}" pid="8" name="ContentTypeId">
    <vt:lpwstr>0x01010063CC4759A810D64AB831E8AE1042BD3D00D51B95DBFCFEC24F887D1A1D9B1B5AD3</vt:lpwstr>
  </property>
  <property fmtid="{D5CDD505-2E9C-101B-9397-08002B2CF9AE}" pid="9" name="a748770f74294d258b496d167148dbe2">
    <vt:lpwstr>SEA-004485-01 : Identifier l'environnement professionnel et les spécificités des missions et responsabilités du(de la) SAMS moDL|00635404-0000-0000-0001-000000004485</vt:lpwstr>
  </property>
</Properties>
</file>