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23"/>
  </p:notesMasterIdLst>
  <p:handoutMasterIdLst>
    <p:handoutMasterId r:id="rId24"/>
  </p:handoutMasterIdLst>
  <p:sldIdLst>
    <p:sldId id="298" r:id="rId4"/>
    <p:sldId id="299" r:id="rId5"/>
    <p:sldId id="297" r:id="rId6"/>
    <p:sldId id="283" r:id="rId7"/>
    <p:sldId id="300" r:id="rId8"/>
    <p:sldId id="284" r:id="rId9"/>
    <p:sldId id="301" r:id="rId10"/>
    <p:sldId id="294" r:id="rId11"/>
    <p:sldId id="302" r:id="rId12"/>
    <p:sldId id="306" r:id="rId13"/>
    <p:sldId id="303" r:id="rId14"/>
    <p:sldId id="304" r:id="rId15"/>
    <p:sldId id="256" r:id="rId16"/>
    <p:sldId id="257" r:id="rId17"/>
    <p:sldId id="258" r:id="rId18"/>
    <p:sldId id="259" r:id="rId19"/>
    <p:sldId id="260" r:id="rId20"/>
    <p:sldId id="261" r:id="rId21"/>
    <p:sldId id="307" r:id="rId2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574" autoAdjust="0"/>
  </p:normalViewPr>
  <p:slideViewPr>
    <p:cSldViewPr snapToGrid="0">
      <p:cViewPr varScale="1">
        <p:scale>
          <a:sx n="114" d="100"/>
          <a:sy n="114" d="100"/>
        </p:scale>
        <p:origin x="300"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B651C5-239C-481D-B679-C1853F3D7869}" type="datetime1">
              <a:rPr lang="fr-FR" smtClean="0"/>
              <a:t>01/08/2024</a:t>
            </a:fld>
            <a:endParaRPr lang="fr-FR" dirty="0"/>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F468-A24C-40BA-9BA0-927B9D8CEF08}" type="datetime1">
              <a:rPr lang="fr-FR" smtClean="0"/>
              <a:pPr/>
              <a:t>01/08/2024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396649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17264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242687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FR" noProof="0" dirty="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endParaRPr lang="fr-FR" noProof="0"/>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endParaRPr lang="fr-FR" noProof="0"/>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endParaRPr lang="fr-FR" noProof="0"/>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endParaRPr lang="fr-FR" noProof="0"/>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endParaRPr lang="fr-FR" noProof="0"/>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rtl="0"/>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34E4C3F-825A-482F-804B-14FF2A253ADF}" type="datetime1">
              <a:rPr lang="fr-FR" smtClean="0"/>
              <a:t>01/08/2024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90EE19-6C69-4CAB-9CE3-287C864A6A61}" type="slidenum">
              <a:rPr lang="fr-FR" smtClean="0"/>
              <a:t>‹N°›</a:t>
            </a:fld>
            <a:endParaRPr lang="fr-FR"/>
          </a:p>
        </p:txBody>
      </p:sp>
    </p:spTree>
    <p:extLst>
      <p:ext uri="{BB962C8B-B14F-4D97-AF65-F5344CB8AC3E}">
        <p14:creationId xmlns:p14="http://schemas.microsoft.com/office/powerpoint/2010/main" val="1181731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10459F-CC9F-4E52-9EB9-9A22149B4336}" type="datetime1">
              <a:rPr lang="fr-FR" smtClean="0"/>
              <a:t>01/08/2024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90EE19-6C69-4CAB-9CE3-287C864A6A61}" type="slidenum">
              <a:rPr lang="fr-FR" smtClean="0"/>
              <a:t>‹N°›</a:t>
            </a:fld>
            <a:endParaRPr lang="fr-FR"/>
          </a:p>
        </p:txBody>
      </p:sp>
    </p:spTree>
    <p:extLst>
      <p:ext uri="{BB962C8B-B14F-4D97-AF65-F5344CB8AC3E}">
        <p14:creationId xmlns:p14="http://schemas.microsoft.com/office/powerpoint/2010/main" val="1415729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dirty="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FR" noProof="0" dirty="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endParaRPr lang="fr-FR" noProof="0"/>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FR" noProof="0" dirty="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endParaRPr lang="fr-FR" noProof="0"/>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endParaRPr lang="fr-FR" noProof="0"/>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endParaRPr lang="fr-FR" noProof="0"/>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FR" noProof="0" dirty="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endParaRPr lang="fr-FR" noProof="0"/>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endParaRPr lang="fr-FR" noProof="0"/>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67" r:id="rId15"/>
    <p:sldLayoutId id="2147483668" r:id="rId16"/>
  </p:sldLayoutIdLst>
  <p:hf hdr="0" ft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iqsels.com/fr/search?q=sant%C3%A9+et+m%C3%A9decine" TargetMode="External"/><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policyoptions.irpp.org/magazines/august-2016/des-services-de-sante-en-ligne-ou-sont-les-avancees/"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ocial-sante.gouv.fr/"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hyperlink" Target="https://www.ch-mt-marsan.fr/glossaire-52.html?tx_contagged%5Bsource%5D=default&amp;tx_contagged%5Buid%5D=31&amp;tx_contagged%5BbackPid%5D=175&amp;cHash=e52016b74dcb68c2d81ed4b5a4a8a478" TargetMode="External"/><Relationship Id="rId1" Type="http://schemas.openxmlformats.org/officeDocument/2006/relationships/slideLayout" Target="../slideLayouts/slideLayout16.xml"/><Relationship Id="rId5" Type="http://schemas.openxmlformats.org/officeDocument/2006/relationships/image" Target="../media/image16.jfif"/><Relationship Id="rId4" Type="http://schemas.openxmlformats.org/officeDocument/2006/relationships/image" Target="../media/image15.jfif"/></Relationships>
</file>

<file path=ppt/slides/_rels/slide16.xml.rels><?xml version="1.0" encoding="UTF-8" standalone="yes"?>
<Relationships xmlns="http://schemas.openxmlformats.org/package/2006/relationships"><Relationship Id="rId2" Type="http://schemas.openxmlformats.org/officeDocument/2006/relationships/hyperlink" Target="https://www.capretraite.fr/outils-cap-retraite/calcul-du-gir/"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jfif"/><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0.jfif"/><Relationship Id="rId2" Type="http://schemas.openxmlformats.org/officeDocument/2006/relationships/image" Target="../media/image19.jpeg"/><Relationship Id="rId1" Type="http://schemas.openxmlformats.org/officeDocument/2006/relationships/slideLayout" Target="../slideLayouts/slideLayout16.xml"/><Relationship Id="rId4" Type="http://schemas.openxmlformats.org/officeDocument/2006/relationships/image" Target="../media/image21.jf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Sante_travail_nruaux.png" TargetMode="Externa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s://www.piqsels.com/fr/search?q=sant%C3%A9+et+m%C3%A9decine" TargetMode="External"/><Relationship Id="rId5" Type="http://schemas.openxmlformats.org/officeDocument/2006/relationships/image" Target="../media/image3.jpg"/><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policyoptions.irpp.org/fr/magazines/february-2020/un-programme-ambitieux-en-matiere-daptitudes-en-sante/"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ideo" Target="https://www.youtube.com/embed/Rz0zCWxAsqE?feature=oembed"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File:Sante_travail_nruaux.png" TargetMode="External"/><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pxhere.com/de/photo/1376485"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4299284" y="2811053"/>
            <a:ext cx="7892716" cy="814463"/>
          </a:xfrm>
        </p:spPr>
        <p:txBody>
          <a:bodyPr tIns="216000" rtlCol="0"/>
          <a:lstStyle/>
          <a:p>
            <a:pPr algn="ctr" rtl="0"/>
            <a:r>
              <a:rPr lang="fr-FR" dirty="0">
                <a:latin typeface="Amiri" panose="00000500000000000000" pitchFamily="2" charset="-78"/>
                <a:ea typeface="Amiri" panose="00000500000000000000" pitchFamily="2" charset="-78"/>
                <a:cs typeface="Amiri" panose="00000500000000000000" pitchFamily="2" charset="-78"/>
              </a:rPr>
              <a:t>Maison de Santé Pluriprofessionnelles</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F6B52B0-124B-4435-A28E-CB7278E1DA9C}"/>
              </a:ext>
            </a:extLst>
          </p:cNvPr>
          <p:cNvSpPr>
            <a:spLocks noGrp="1"/>
          </p:cNvSpPr>
          <p:nvPr>
            <p:ph type="sldNum" sz="quarter" idx="13"/>
          </p:nvPr>
        </p:nvSpPr>
        <p:spPr/>
        <p:txBody>
          <a:bodyPr/>
          <a:lstStyle/>
          <a:p>
            <a:pPr rtl="0"/>
            <a:fld id="{19B51A1E-902D-48AF-9020-955120F399B6}" type="slidenum">
              <a:rPr lang="fr-FR" noProof="0" smtClean="0"/>
              <a:pPr rtl="0"/>
              <a:t>10</a:t>
            </a:fld>
            <a:endParaRPr lang="fr-FR" noProof="0"/>
          </a:p>
        </p:txBody>
      </p:sp>
      <p:sp>
        <p:nvSpPr>
          <p:cNvPr id="4" name="Titre 3">
            <a:extLst>
              <a:ext uri="{FF2B5EF4-FFF2-40B4-BE49-F238E27FC236}">
                <a16:creationId xmlns:a16="http://schemas.microsoft.com/office/drawing/2014/main" id="{603C2718-84C9-4CCB-AD10-25EFDAD2AE44}"/>
              </a:ext>
            </a:extLst>
          </p:cNvPr>
          <p:cNvSpPr>
            <a:spLocks noGrp="1"/>
          </p:cNvSpPr>
          <p:nvPr>
            <p:ph type="title"/>
          </p:nvPr>
        </p:nvSpPr>
        <p:spPr>
          <a:xfrm>
            <a:off x="528506" y="432000"/>
            <a:ext cx="11231494" cy="432000"/>
          </a:xfrm>
        </p:spPr>
        <p:txBody>
          <a:bodyPr/>
          <a:lstStyle/>
          <a:p>
            <a:r>
              <a:rPr lang="fr-FR" sz="4000" dirty="0">
                <a:latin typeface="Amiri" panose="00000500000000000000" pitchFamily="2" charset="-78"/>
                <a:ea typeface="Amiri" panose="00000500000000000000" pitchFamily="2" charset="-78"/>
                <a:cs typeface="Amiri" panose="00000500000000000000" pitchFamily="2" charset="-78"/>
              </a:rPr>
              <a:t>Sommaire</a:t>
            </a:r>
          </a:p>
        </p:txBody>
      </p:sp>
      <p:sp>
        <p:nvSpPr>
          <p:cNvPr id="5" name="ZoneTexte 4">
            <a:extLst>
              <a:ext uri="{FF2B5EF4-FFF2-40B4-BE49-F238E27FC236}">
                <a16:creationId xmlns:a16="http://schemas.microsoft.com/office/drawing/2014/main" id="{F6AF278D-D6B4-4F1C-A3F8-F4E05C6C3891}"/>
              </a:ext>
            </a:extLst>
          </p:cNvPr>
          <p:cNvSpPr txBox="1"/>
          <p:nvPr/>
        </p:nvSpPr>
        <p:spPr>
          <a:xfrm>
            <a:off x="432000" y="1325461"/>
            <a:ext cx="3791824" cy="2308324"/>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Présentation d’une Agence Régionale de Santé (ARS)</a:t>
            </a:r>
          </a:p>
          <a:p>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Liste des missions principales</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Conclusion </a:t>
            </a:r>
          </a:p>
          <a:p>
            <a:endParaRPr lang="fr-FR" dirty="0"/>
          </a:p>
          <a:p>
            <a:endParaRPr lang="fr-FR" dirty="0"/>
          </a:p>
        </p:txBody>
      </p:sp>
      <p:pic>
        <p:nvPicPr>
          <p:cNvPr id="12" name="Image 11">
            <a:extLst>
              <a:ext uri="{FF2B5EF4-FFF2-40B4-BE49-F238E27FC236}">
                <a16:creationId xmlns:a16="http://schemas.microsoft.com/office/drawing/2014/main" id="{FA78BD2F-826E-4F15-A26C-C7ED3EF2353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092090" y="759171"/>
            <a:ext cx="7752176" cy="5170957"/>
          </a:xfrm>
          <a:prstGeom prst="rect">
            <a:avLst/>
          </a:prstGeom>
        </p:spPr>
      </p:pic>
    </p:spTree>
    <p:extLst>
      <p:ext uri="{BB962C8B-B14F-4D97-AF65-F5344CB8AC3E}">
        <p14:creationId xmlns:p14="http://schemas.microsoft.com/office/powerpoint/2010/main" val="196672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0EA9C21-F889-4E4A-B7D8-C3AB50A97A3B}"/>
              </a:ext>
            </a:extLst>
          </p:cNvPr>
          <p:cNvSpPr>
            <a:spLocks noGrp="1"/>
          </p:cNvSpPr>
          <p:nvPr>
            <p:ph type="title"/>
          </p:nvPr>
        </p:nvSpPr>
        <p:spPr>
          <a:xfrm>
            <a:off x="843899" y="358606"/>
            <a:ext cx="4648200" cy="1162800"/>
          </a:xfrm>
        </p:spPr>
        <p:txBody>
          <a:bodyPr/>
          <a:lstStyle/>
          <a:p>
            <a:pPr algn="ctr"/>
            <a:r>
              <a:rPr lang="fr-FR" sz="4000" dirty="0">
                <a:latin typeface="Amiri" panose="00000500000000000000" pitchFamily="2" charset="-78"/>
                <a:ea typeface="Amiri" panose="00000500000000000000" pitchFamily="2" charset="-78"/>
                <a:cs typeface="Amiri" panose="00000500000000000000" pitchFamily="2" charset="-78"/>
              </a:rPr>
              <a:t>L’ARS</a:t>
            </a:r>
          </a:p>
        </p:txBody>
      </p:sp>
      <p:sp>
        <p:nvSpPr>
          <p:cNvPr id="5" name="Espace réservé du contenu 4">
            <a:extLst>
              <a:ext uri="{FF2B5EF4-FFF2-40B4-BE49-F238E27FC236}">
                <a16:creationId xmlns:a16="http://schemas.microsoft.com/office/drawing/2014/main" id="{C6A782AC-433C-4C56-B716-92A4280BF1B5}"/>
              </a:ext>
            </a:extLst>
          </p:cNvPr>
          <p:cNvSpPr>
            <a:spLocks noGrp="1"/>
          </p:cNvSpPr>
          <p:nvPr>
            <p:ph sz="half" idx="1"/>
          </p:nvPr>
        </p:nvSpPr>
        <p:spPr>
          <a:xfrm>
            <a:off x="540196" y="1944797"/>
            <a:ext cx="5255607" cy="1886689"/>
          </a:xfrm>
        </p:spPr>
        <p:txBody>
          <a:bodyPr/>
          <a:lstStyle/>
          <a:p>
            <a:pPr marL="0" indent="0">
              <a:buNone/>
            </a:pPr>
            <a:r>
              <a:rPr lang="fr-FR" b="1" dirty="0">
                <a:latin typeface="Arial" panose="020B0604020202020204" pitchFamily="34" charset="0"/>
                <a:cs typeface="Arial" panose="020B0604020202020204" pitchFamily="34" charset="0"/>
              </a:rPr>
              <a:t>Qu’est-ce qu’une agence régionale de santé ?</a:t>
            </a:r>
          </a:p>
          <a:p>
            <a:pPr marL="0" indent="0">
              <a:buNone/>
            </a:pPr>
            <a:r>
              <a:rPr lang="fr-FR" dirty="0">
                <a:latin typeface="Arial" panose="020B0604020202020204" pitchFamily="34" charset="0"/>
                <a:cs typeface="Arial" panose="020B0604020202020204" pitchFamily="34" charset="0"/>
              </a:rPr>
              <a:t>Les agences régionales de santé sont chargées d’assurer un pilotage unifié de la santé en région, de mieux répondre aux besoins de la population et d’accroître l’efficacité du système.</a:t>
            </a:r>
            <a:endParaRPr lang="fr-FR" b="1" dirty="0">
              <a:latin typeface="Arial" panose="020B0604020202020204" pitchFamily="34" charset="0"/>
              <a:cs typeface="Arial" panose="020B0604020202020204" pitchFamily="34" charset="0"/>
            </a:endParaRPr>
          </a:p>
          <a:p>
            <a:endParaRPr lang="fr-FR" dirty="0"/>
          </a:p>
        </p:txBody>
      </p:sp>
      <p:sp>
        <p:nvSpPr>
          <p:cNvPr id="7" name="Espace réservé du numéro de diapositive 6">
            <a:extLst>
              <a:ext uri="{FF2B5EF4-FFF2-40B4-BE49-F238E27FC236}">
                <a16:creationId xmlns:a16="http://schemas.microsoft.com/office/drawing/2014/main" id="{5FC9D284-C113-4C58-A3EE-B67EE5FFC205}"/>
              </a:ext>
            </a:extLst>
          </p:cNvPr>
          <p:cNvSpPr>
            <a:spLocks noGrp="1"/>
          </p:cNvSpPr>
          <p:nvPr>
            <p:ph type="sldNum" sz="quarter" idx="33"/>
          </p:nvPr>
        </p:nvSpPr>
        <p:spPr/>
        <p:txBody>
          <a:bodyPr/>
          <a:lstStyle/>
          <a:p>
            <a:pPr rtl="0"/>
            <a:fld id="{19B51A1E-902D-48AF-9020-955120F399B6}" type="slidenum">
              <a:rPr lang="fr-FR" noProof="0" smtClean="0"/>
              <a:pPr rtl="0"/>
              <a:t>11</a:t>
            </a:fld>
            <a:endParaRPr lang="fr-FR" noProof="0"/>
          </a:p>
        </p:txBody>
      </p:sp>
      <p:pic>
        <p:nvPicPr>
          <p:cNvPr id="22" name="Espace réservé pour une image  21">
            <a:extLst>
              <a:ext uri="{FF2B5EF4-FFF2-40B4-BE49-F238E27FC236}">
                <a16:creationId xmlns:a16="http://schemas.microsoft.com/office/drawing/2014/main" id="{FA938E06-7E13-4569-8067-4EF0086F2117}"/>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l="33254" r="33254"/>
          <a:stretch>
            <a:fillRect/>
          </a:stretch>
        </p:blipFill>
        <p:spPr>
          <a:xfrm>
            <a:off x="6274965" y="239207"/>
            <a:ext cx="5698921" cy="5956336"/>
          </a:xfrm>
        </p:spPr>
      </p:pic>
    </p:spTree>
    <p:extLst>
      <p:ext uri="{BB962C8B-B14F-4D97-AF65-F5344CB8AC3E}">
        <p14:creationId xmlns:p14="http://schemas.microsoft.com/office/powerpoint/2010/main" val="89002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A5A11818-087D-4FBD-8A6E-EED3D07492FD}"/>
              </a:ext>
            </a:extLst>
          </p:cNvPr>
          <p:cNvSpPr>
            <a:spLocks noGrp="1"/>
          </p:cNvSpPr>
          <p:nvPr>
            <p:ph type="sldNum" sz="quarter" idx="13"/>
          </p:nvPr>
        </p:nvSpPr>
        <p:spPr/>
        <p:txBody>
          <a:bodyPr/>
          <a:lstStyle/>
          <a:p>
            <a:pPr rtl="0"/>
            <a:fld id="{19B51A1E-902D-48AF-9020-955120F399B6}" type="slidenum">
              <a:rPr lang="fr-FR" noProof="0" smtClean="0"/>
              <a:pPr rtl="0"/>
              <a:t>12</a:t>
            </a:fld>
            <a:endParaRPr lang="fr-FR" noProof="0"/>
          </a:p>
        </p:txBody>
      </p:sp>
      <p:sp>
        <p:nvSpPr>
          <p:cNvPr id="4" name="Titre 3">
            <a:extLst>
              <a:ext uri="{FF2B5EF4-FFF2-40B4-BE49-F238E27FC236}">
                <a16:creationId xmlns:a16="http://schemas.microsoft.com/office/drawing/2014/main" id="{933D12E2-D7CE-4A7D-85D7-E9806A74B2EE}"/>
              </a:ext>
            </a:extLst>
          </p:cNvPr>
          <p:cNvSpPr>
            <a:spLocks noGrp="1"/>
          </p:cNvSpPr>
          <p:nvPr>
            <p:ph type="title"/>
          </p:nvPr>
        </p:nvSpPr>
        <p:spPr/>
        <p:txBody>
          <a:bodyPr/>
          <a:lstStyle/>
          <a:p>
            <a:pPr algn="ctr"/>
            <a:r>
              <a:rPr lang="fr-FR" sz="4000" dirty="0">
                <a:latin typeface="Amiri" panose="00000500000000000000" pitchFamily="2" charset="-78"/>
                <a:ea typeface="Amiri" panose="00000500000000000000" pitchFamily="2" charset="-78"/>
                <a:cs typeface="Amiri" panose="00000500000000000000" pitchFamily="2" charset="-78"/>
              </a:rPr>
              <a:t>Les missions d’une agence régionale de santé</a:t>
            </a:r>
          </a:p>
        </p:txBody>
      </p:sp>
      <p:sp>
        <p:nvSpPr>
          <p:cNvPr id="5" name="ZoneTexte 4">
            <a:extLst>
              <a:ext uri="{FF2B5EF4-FFF2-40B4-BE49-F238E27FC236}">
                <a16:creationId xmlns:a16="http://schemas.microsoft.com/office/drawing/2014/main" id="{8AF4E6F1-A6DB-46DB-AD8D-6CE390D291AE}"/>
              </a:ext>
            </a:extLst>
          </p:cNvPr>
          <p:cNvSpPr txBox="1"/>
          <p:nvPr/>
        </p:nvSpPr>
        <p:spPr>
          <a:xfrm>
            <a:off x="612395" y="2112999"/>
            <a:ext cx="5100507" cy="1477328"/>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Deux grandes missions : </a:t>
            </a:r>
          </a:p>
          <a:p>
            <a:endParaRPr lang="fr-FR"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 pilotage de la politique de santé publique </a:t>
            </a:r>
          </a:p>
          <a:p>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la régulation de l’offre de santé en région</a:t>
            </a:r>
          </a:p>
        </p:txBody>
      </p:sp>
      <p:sp>
        <p:nvSpPr>
          <p:cNvPr id="6" name="ZoneTexte 5">
            <a:extLst>
              <a:ext uri="{FF2B5EF4-FFF2-40B4-BE49-F238E27FC236}">
                <a16:creationId xmlns:a16="http://schemas.microsoft.com/office/drawing/2014/main" id="{B08E88D6-FD29-47ED-939B-703E67A03374}"/>
              </a:ext>
            </a:extLst>
          </p:cNvPr>
          <p:cNvSpPr txBox="1"/>
          <p:nvPr/>
        </p:nvSpPr>
        <p:spPr>
          <a:xfrm>
            <a:off x="6694415" y="1895912"/>
            <a:ext cx="4974671" cy="2055303"/>
          </a:xfrm>
          <a:prstGeom prst="rect">
            <a:avLst/>
          </a:prstGeom>
          <a:noFill/>
        </p:spPr>
        <p:txBody>
          <a:bodyPr wrap="square" rtlCol="0">
            <a:spAutoFit/>
          </a:bodyPr>
          <a:lstStyle/>
          <a:p>
            <a:endParaRPr lang="fr-FR" b="1"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A noter, les agences régionales de santé sont des établissements publics, autonomes moralement et financièrement, placés sous la tutelle des </a:t>
            </a:r>
            <a:r>
              <a:rPr lang="fr-FR" dirty="0">
                <a:latin typeface="Arial" panose="020B0604020202020204" pitchFamily="34" charset="0"/>
                <a:cs typeface="Arial" panose="020B0604020202020204" pitchFamily="34" charset="0"/>
                <a:hlinkClick r:id="rId2"/>
              </a:rPr>
              <a:t>ministères chargés des affaires sociales et de la santé.</a:t>
            </a:r>
            <a:endParaRPr lang="fr-FR" dirty="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405089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1677E-3832-F840-C827-7660B666EDAD}"/>
              </a:ext>
            </a:extLst>
          </p:cNvPr>
          <p:cNvSpPr>
            <a:spLocks noGrp="1"/>
          </p:cNvSpPr>
          <p:nvPr>
            <p:ph type="ctrTitle"/>
          </p:nvPr>
        </p:nvSpPr>
        <p:spPr>
          <a:xfrm>
            <a:off x="-528074" y="175161"/>
            <a:ext cx="9144000" cy="1239361"/>
          </a:xfrm>
        </p:spPr>
        <p:txBody>
          <a:bodyPr/>
          <a:lstStyle/>
          <a:p>
            <a:r>
              <a:rPr lang="fr-FR" dirty="0">
                <a:latin typeface="Comic Sans MS" panose="030F0702030302020204" pitchFamily="66" charset="0"/>
              </a:rPr>
              <a:t>EHPAD de Nouvielle</a:t>
            </a:r>
          </a:p>
        </p:txBody>
      </p:sp>
      <p:sp>
        <p:nvSpPr>
          <p:cNvPr id="3" name="Sous-titre 2">
            <a:extLst>
              <a:ext uri="{FF2B5EF4-FFF2-40B4-BE49-F238E27FC236}">
                <a16:creationId xmlns:a16="http://schemas.microsoft.com/office/drawing/2014/main" id="{D1C6E3BE-D53A-EFF0-B888-3301DD9C50FD}"/>
              </a:ext>
            </a:extLst>
          </p:cNvPr>
          <p:cNvSpPr>
            <a:spLocks noGrp="1"/>
          </p:cNvSpPr>
          <p:nvPr>
            <p:ph type="subTitle" idx="1"/>
          </p:nvPr>
        </p:nvSpPr>
        <p:spPr>
          <a:xfrm>
            <a:off x="1091820" y="2181692"/>
            <a:ext cx="4717477" cy="1239361"/>
          </a:xfrm>
        </p:spPr>
        <p:txBody>
          <a:bodyPr>
            <a:normAutofit/>
          </a:bodyPr>
          <a:lstStyle/>
          <a:p>
            <a:r>
              <a:rPr lang="fr-FR" sz="2800" dirty="0"/>
              <a:t>Route de Grenade sur Adour</a:t>
            </a:r>
          </a:p>
          <a:p>
            <a:r>
              <a:rPr lang="fr-FR" sz="2800" dirty="0"/>
              <a:t>40280 Bretagne de Marsan</a:t>
            </a:r>
          </a:p>
        </p:txBody>
      </p:sp>
      <p:pic>
        <p:nvPicPr>
          <p:cNvPr id="7" name="Image 6">
            <a:extLst>
              <a:ext uri="{FF2B5EF4-FFF2-40B4-BE49-F238E27FC236}">
                <a16:creationId xmlns:a16="http://schemas.microsoft.com/office/drawing/2014/main" id="{B9484145-118B-4BDF-D2B1-257332B71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674" y="1893523"/>
            <a:ext cx="2309437" cy="1535477"/>
          </a:xfrm>
          <a:prstGeom prst="rect">
            <a:avLst/>
          </a:prstGeom>
        </p:spPr>
      </p:pic>
      <p:pic>
        <p:nvPicPr>
          <p:cNvPr id="9" name="Image 8">
            <a:extLst>
              <a:ext uri="{FF2B5EF4-FFF2-40B4-BE49-F238E27FC236}">
                <a16:creationId xmlns:a16="http://schemas.microsoft.com/office/drawing/2014/main" id="{F53E46E2-D94A-2DD0-2B7A-606E9CCB7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445" y="4056627"/>
            <a:ext cx="4559741" cy="2279871"/>
          </a:xfrm>
          <a:prstGeom prst="rect">
            <a:avLst/>
          </a:prstGeom>
        </p:spPr>
      </p:pic>
      <p:sp>
        <p:nvSpPr>
          <p:cNvPr id="4" name="Espace réservé du numéro de diapositive 3">
            <a:extLst>
              <a:ext uri="{FF2B5EF4-FFF2-40B4-BE49-F238E27FC236}">
                <a16:creationId xmlns:a16="http://schemas.microsoft.com/office/drawing/2014/main" id="{1DA79F19-0F17-48C6-9AD8-F03D6DCFEFEE}"/>
              </a:ext>
            </a:extLst>
          </p:cNvPr>
          <p:cNvSpPr>
            <a:spLocks noGrp="1"/>
          </p:cNvSpPr>
          <p:nvPr>
            <p:ph type="sldNum" sz="quarter" idx="12"/>
          </p:nvPr>
        </p:nvSpPr>
        <p:spPr/>
        <p:txBody>
          <a:bodyPr/>
          <a:lstStyle/>
          <a:p>
            <a:fld id="{A990EE19-6C69-4CAB-9CE3-287C864A6A61}" type="slidenum">
              <a:rPr lang="fr-FR" smtClean="0"/>
              <a:t>13</a:t>
            </a:fld>
            <a:endParaRPr lang="fr-FR"/>
          </a:p>
        </p:txBody>
      </p:sp>
    </p:spTree>
    <p:extLst>
      <p:ext uri="{BB962C8B-B14F-4D97-AF65-F5344CB8AC3E}">
        <p14:creationId xmlns:p14="http://schemas.microsoft.com/office/powerpoint/2010/main" val="2515124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Tm="10000">
        <p15:prstTrans prst="wind"/>
      </p:transition>
    </mc:Choice>
    <mc:Fallback xmlns="">
      <p:transition spd="slow" advTm="1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24AAB-0958-C3E8-8FDD-EFA6ED091818}"/>
              </a:ext>
            </a:extLst>
          </p:cNvPr>
          <p:cNvSpPr>
            <a:spLocks noGrp="1"/>
          </p:cNvSpPr>
          <p:nvPr>
            <p:ph type="title"/>
          </p:nvPr>
        </p:nvSpPr>
        <p:spPr>
          <a:xfrm>
            <a:off x="677334" y="609600"/>
            <a:ext cx="3184982" cy="755176"/>
          </a:xfrm>
        </p:spPr>
        <p:txBody>
          <a:bodyPr>
            <a:normAutofit/>
          </a:bodyPr>
          <a:lstStyle/>
          <a:p>
            <a:r>
              <a:rPr lang="fr-FR" sz="4000" dirty="0">
                <a:latin typeface="Comic Sans MS" panose="030F0702030302020204" pitchFamily="66" charset="0"/>
              </a:rPr>
              <a:t>Présentation</a:t>
            </a:r>
          </a:p>
        </p:txBody>
      </p:sp>
      <p:sp>
        <p:nvSpPr>
          <p:cNvPr id="3" name="Espace réservé du contenu 2">
            <a:extLst>
              <a:ext uri="{FF2B5EF4-FFF2-40B4-BE49-F238E27FC236}">
                <a16:creationId xmlns:a16="http://schemas.microsoft.com/office/drawing/2014/main" id="{50F74DB5-6A91-A15A-5980-2410D296C805}"/>
              </a:ext>
            </a:extLst>
          </p:cNvPr>
          <p:cNvSpPr>
            <a:spLocks noGrp="1"/>
          </p:cNvSpPr>
          <p:nvPr>
            <p:ph idx="1"/>
          </p:nvPr>
        </p:nvSpPr>
        <p:spPr>
          <a:xfrm>
            <a:off x="677334" y="1487606"/>
            <a:ext cx="8596668" cy="4323567"/>
          </a:xfrm>
        </p:spPr>
        <p:txBody>
          <a:bodyPr>
            <a:normAutofit fontScale="77500" lnSpcReduction="20000"/>
          </a:bodyPr>
          <a:lstStyle/>
          <a:p>
            <a:pPr marL="0" indent="0" algn="l">
              <a:buNone/>
            </a:pPr>
            <a:endParaRPr lang="fr-FR" b="1" i="0" dirty="0">
              <a:solidFill>
                <a:srgbClr val="373737"/>
              </a:solidFill>
              <a:effectLst/>
              <a:latin typeface="Montserrat"/>
            </a:endParaRPr>
          </a:p>
          <a:p>
            <a:pPr algn="l">
              <a:lnSpc>
                <a:spcPct val="160000"/>
              </a:lnSpc>
              <a:spcAft>
                <a:spcPts val="1200"/>
              </a:spcAft>
            </a:pPr>
            <a:r>
              <a:rPr lang="fr-FR" sz="2000" b="0" i="0" dirty="0">
                <a:solidFill>
                  <a:srgbClr val="373737"/>
                </a:solidFill>
                <a:effectLst/>
                <a:latin typeface="Montserrat"/>
              </a:rPr>
              <a:t>Cette maison de retraite (Ehpad public) située à Bretagne de Marsan, Route de Grenade-sur-Adour, ne fournit pas d’unité Alzheimer. </a:t>
            </a:r>
          </a:p>
          <a:p>
            <a:pPr algn="l">
              <a:lnSpc>
                <a:spcPct val="160000"/>
              </a:lnSpc>
              <a:spcAft>
                <a:spcPts val="1200"/>
              </a:spcAft>
            </a:pPr>
            <a:r>
              <a:rPr lang="fr-FR" sz="2000" b="0" i="0" dirty="0">
                <a:solidFill>
                  <a:srgbClr val="373737"/>
                </a:solidFill>
                <a:effectLst/>
                <a:latin typeface="Montserrat"/>
              </a:rPr>
              <a:t>L’ Ehpad de Nouvielle est </a:t>
            </a:r>
            <a:r>
              <a:rPr lang="fr-FR" sz="2000" b="1" i="0" dirty="0">
                <a:solidFill>
                  <a:srgbClr val="373737"/>
                </a:solidFill>
                <a:effectLst/>
                <a:latin typeface="Montserrat"/>
              </a:rPr>
              <a:t>habilité à l’APL et à l’aide sociale</a:t>
            </a:r>
            <a:r>
              <a:rPr lang="fr-FR" sz="2000" b="0" i="0" dirty="0">
                <a:solidFill>
                  <a:srgbClr val="373737"/>
                </a:solidFill>
                <a:effectLst/>
                <a:latin typeface="Montserrat"/>
              </a:rPr>
              <a:t> et propose des hébergements permanents mais aucun hébergement temporaire, aucun accueil de jour ni de nuit n’est mis à disposition.</a:t>
            </a:r>
            <a:endParaRPr lang="fr-FR" sz="1200" b="0" i="0" dirty="0">
              <a:solidFill>
                <a:srgbClr val="373737"/>
              </a:solidFill>
              <a:effectLst/>
              <a:latin typeface="Montserrat"/>
            </a:endParaRPr>
          </a:p>
          <a:p>
            <a:pPr algn="l">
              <a:spcAft>
                <a:spcPts val="1200"/>
              </a:spcAft>
            </a:pPr>
            <a:r>
              <a:rPr lang="fr-FR" sz="2000" b="0" i="0" dirty="0">
                <a:solidFill>
                  <a:srgbClr val="373737"/>
                </a:solidFill>
                <a:effectLst/>
                <a:latin typeface="Montserrat"/>
              </a:rPr>
              <a:t>Des soins spécifiques sont accessibles aux résidents,</a:t>
            </a:r>
            <a:endParaRPr lang="fr-FR" sz="1200" b="0" i="0" dirty="0">
              <a:solidFill>
                <a:srgbClr val="373737"/>
              </a:solidFill>
              <a:effectLst/>
              <a:latin typeface="Montserrat"/>
            </a:endParaRPr>
          </a:p>
          <a:p>
            <a:pPr algn="l">
              <a:lnSpc>
                <a:spcPct val="160000"/>
              </a:lnSpc>
              <a:spcBef>
                <a:spcPts val="600"/>
              </a:spcBef>
            </a:pPr>
            <a:r>
              <a:rPr lang="fr-FR" sz="2000" b="0" i="0" dirty="0">
                <a:solidFill>
                  <a:srgbClr val="373737"/>
                </a:solidFill>
                <a:effectLst/>
                <a:latin typeface="Montserrat"/>
              </a:rPr>
              <a:t>Cette maison de retraite ne propose aucune unité spécialisée type unité de soins longue durée, pôle d’activités et de soins adaptés, unité d’hébergement renforcée ou unité pour personnes handicapées vieillissantes.</a:t>
            </a:r>
          </a:p>
          <a:p>
            <a:endParaRPr lang="fr-FR" dirty="0"/>
          </a:p>
        </p:txBody>
      </p:sp>
      <p:sp>
        <p:nvSpPr>
          <p:cNvPr id="5" name="Espace réservé du numéro de diapositive 4">
            <a:extLst>
              <a:ext uri="{FF2B5EF4-FFF2-40B4-BE49-F238E27FC236}">
                <a16:creationId xmlns:a16="http://schemas.microsoft.com/office/drawing/2014/main" id="{B623D1DF-7289-42BD-A0E6-24E1241138EB}"/>
              </a:ext>
            </a:extLst>
          </p:cNvPr>
          <p:cNvSpPr>
            <a:spLocks noGrp="1"/>
          </p:cNvSpPr>
          <p:nvPr>
            <p:ph type="sldNum" sz="quarter" idx="12"/>
          </p:nvPr>
        </p:nvSpPr>
        <p:spPr/>
        <p:txBody>
          <a:bodyPr/>
          <a:lstStyle/>
          <a:p>
            <a:fld id="{A990EE19-6C69-4CAB-9CE3-287C864A6A61}" type="slidenum">
              <a:rPr lang="fr-FR" smtClean="0"/>
              <a:t>14</a:t>
            </a:fld>
            <a:endParaRPr lang="fr-FR"/>
          </a:p>
        </p:txBody>
      </p:sp>
    </p:spTree>
    <p:extLst>
      <p:ext uri="{BB962C8B-B14F-4D97-AF65-F5344CB8AC3E}">
        <p14:creationId xmlns:p14="http://schemas.microsoft.com/office/powerpoint/2010/main" val="692668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000">
        <p15:prstTrans prst="wind"/>
      </p:transition>
    </mc:Choice>
    <mc:Fallback xmlns="">
      <p:transition spd="slow" advTm="3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0A2712-B75E-4255-807A-AD71D28BBD63}"/>
              </a:ext>
            </a:extLst>
          </p:cNvPr>
          <p:cNvSpPr>
            <a:spLocks noGrp="1"/>
          </p:cNvSpPr>
          <p:nvPr>
            <p:ph idx="1"/>
          </p:nvPr>
        </p:nvSpPr>
        <p:spPr>
          <a:xfrm>
            <a:off x="677334" y="368562"/>
            <a:ext cx="8596668" cy="4899473"/>
          </a:xfrm>
        </p:spPr>
        <p:txBody>
          <a:bodyPr>
            <a:normAutofit/>
          </a:bodyPr>
          <a:lstStyle/>
          <a:p>
            <a:pPr marL="0" indent="0">
              <a:buNone/>
            </a:pPr>
            <a:endParaRPr lang="fr-FR" dirty="0">
              <a:solidFill>
                <a:srgbClr val="000000"/>
              </a:solidFill>
              <a:latin typeface="Arial" panose="020B0604020202020204" pitchFamily="34" charset="0"/>
            </a:endParaRPr>
          </a:p>
          <a:p>
            <a:r>
              <a:rPr lang="fr-FR" b="0" i="0" dirty="0">
                <a:solidFill>
                  <a:srgbClr val="000000"/>
                </a:solidFill>
                <a:effectLst/>
                <a:latin typeface="Arial" panose="020B0604020202020204" pitchFamily="34" charset="0"/>
              </a:rPr>
              <a:t>Dans les unités d’</a:t>
            </a:r>
            <a:r>
              <a:rPr lang="fr-FR" b="0" i="1" u="none" strike="noStrike" dirty="0">
                <a:solidFill>
                  <a:srgbClr val="000000"/>
                </a:solidFill>
                <a:effectLst/>
                <a:latin typeface="Arial" panose="020B0604020202020204" pitchFamily="34" charset="0"/>
                <a:hlinkClick r:id="rId2"/>
              </a:rPr>
              <a:t>EHPAD</a:t>
            </a:r>
            <a:r>
              <a:rPr lang="fr-FR" b="0" i="0" dirty="0">
                <a:solidFill>
                  <a:srgbClr val="000000"/>
                </a:solidFill>
                <a:effectLst/>
                <a:latin typeface="Arial" panose="020B0604020202020204" pitchFamily="34" charset="0"/>
              </a:rPr>
              <a:t>, un projet de vie et de soins individualisés est mis en place afin de permettre une prise en charge par l’équipe pluridisciplinaire (équipe soignante, diététicienne, psychologue, assistante sociale, animatrice…) et la famille.</a:t>
            </a:r>
            <a:endParaRPr lang="fr-FR" dirty="0">
              <a:solidFill>
                <a:srgbClr val="000000"/>
              </a:solidFill>
              <a:latin typeface="Arial" panose="020B0604020202020204" pitchFamily="34" charset="0"/>
            </a:endParaRPr>
          </a:p>
          <a:p>
            <a:r>
              <a:rPr lang="fr-FR" b="0" i="0" dirty="0">
                <a:solidFill>
                  <a:srgbClr val="111111"/>
                </a:solidFill>
                <a:effectLst/>
                <a:latin typeface="Roboto"/>
              </a:rPr>
              <a:t>Un suivi médical est assuré</a:t>
            </a:r>
            <a:r>
              <a:rPr lang="fr-FR" dirty="0">
                <a:solidFill>
                  <a:srgbClr val="111111"/>
                </a:solidFill>
                <a:latin typeface="Roboto"/>
              </a:rPr>
              <a:t> </a:t>
            </a:r>
            <a:r>
              <a:rPr lang="fr-FR" b="0" i="0" dirty="0">
                <a:solidFill>
                  <a:srgbClr val="111111"/>
                </a:solidFill>
                <a:effectLst/>
                <a:latin typeface="Roboto"/>
              </a:rPr>
              <a:t> par des médecins gériatres hospitaliers et des infirmiers présents tous les jours de 6h45 à 21h15. </a:t>
            </a:r>
            <a:endParaRPr lang="fr-FR" dirty="0">
              <a:solidFill>
                <a:srgbClr val="000000"/>
              </a:solidFill>
              <a:latin typeface="Arial" panose="020B0604020202020204" pitchFamily="34" charset="0"/>
            </a:endParaRPr>
          </a:p>
          <a:p>
            <a:endParaRPr lang="fr-FR" dirty="0">
              <a:solidFill>
                <a:srgbClr val="000000"/>
              </a:solidFill>
              <a:latin typeface="Arial" panose="020B0604020202020204" pitchFamily="34" charset="0"/>
            </a:endParaRPr>
          </a:p>
          <a:p>
            <a:endParaRPr lang="fr-FR" dirty="0">
              <a:solidFill>
                <a:srgbClr val="000000"/>
              </a:solidFill>
              <a:latin typeface="Arial" panose="020B0604020202020204" pitchFamily="34" charset="0"/>
            </a:endParaRPr>
          </a:p>
          <a:p>
            <a:endParaRPr lang="fr-FR" dirty="0">
              <a:solidFill>
                <a:srgbClr val="000000"/>
              </a:solidFill>
              <a:latin typeface="Arial" panose="020B0604020202020204" pitchFamily="34" charset="0"/>
            </a:endParaRPr>
          </a:p>
          <a:p>
            <a:endParaRPr lang="fr-FR" dirty="0">
              <a:solidFill>
                <a:srgbClr val="000000"/>
              </a:solidFill>
              <a:latin typeface="Arial" panose="020B0604020202020204" pitchFamily="34" charset="0"/>
            </a:endParaRPr>
          </a:p>
          <a:p>
            <a:r>
              <a:rPr lang="fr-FR" b="0" i="0" dirty="0">
                <a:solidFill>
                  <a:srgbClr val="111111"/>
                </a:solidFill>
                <a:effectLst/>
                <a:latin typeface="Roboto"/>
              </a:rPr>
              <a:t>Un service d’animation permet le développement d’</a:t>
            </a:r>
            <a:r>
              <a:rPr lang="fr-FR" b="1" i="0" dirty="0">
                <a:solidFill>
                  <a:srgbClr val="111111"/>
                </a:solidFill>
                <a:effectLst/>
                <a:latin typeface="Roboto"/>
              </a:rPr>
              <a:t>activités</a:t>
            </a:r>
            <a:r>
              <a:rPr lang="fr-FR" b="0" i="0" dirty="0">
                <a:solidFill>
                  <a:srgbClr val="111111"/>
                </a:solidFill>
                <a:effectLst/>
                <a:latin typeface="Roboto"/>
              </a:rPr>
              <a:t> au quotidien : atelier pâtisserie, jeux de société, jeux d’intérieur et d’extérieur, sorties, séjour, activités culturelles …</a:t>
            </a:r>
            <a:endParaRPr lang="fr-FR" dirty="0"/>
          </a:p>
          <a:p>
            <a:endParaRPr lang="fr-FR" dirty="0"/>
          </a:p>
        </p:txBody>
      </p:sp>
      <p:pic>
        <p:nvPicPr>
          <p:cNvPr id="8" name="Image 7">
            <a:extLst>
              <a:ext uri="{FF2B5EF4-FFF2-40B4-BE49-F238E27FC236}">
                <a16:creationId xmlns:a16="http://schemas.microsoft.com/office/drawing/2014/main" id="{B03226B0-98EB-B253-5063-277D9689C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700" y="5430906"/>
            <a:ext cx="1752600" cy="1162050"/>
          </a:xfrm>
          <a:prstGeom prst="rect">
            <a:avLst/>
          </a:prstGeom>
        </p:spPr>
      </p:pic>
      <p:pic>
        <p:nvPicPr>
          <p:cNvPr id="10" name="Image 9">
            <a:extLst>
              <a:ext uri="{FF2B5EF4-FFF2-40B4-BE49-F238E27FC236}">
                <a16:creationId xmlns:a16="http://schemas.microsoft.com/office/drawing/2014/main" id="{D3B990CF-F960-1611-AD87-84A131B51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900" y="5430906"/>
            <a:ext cx="1752600" cy="1162050"/>
          </a:xfrm>
          <a:prstGeom prst="rect">
            <a:avLst/>
          </a:prstGeom>
        </p:spPr>
      </p:pic>
      <p:pic>
        <p:nvPicPr>
          <p:cNvPr id="12" name="Image 11">
            <a:extLst>
              <a:ext uri="{FF2B5EF4-FFF2-40B4-BE49-F238E27FC236}">
                <a16:creationId xmlns:a16="http://schemas.microsoft.com/office/drawing/2014/main" id="{51C5DA93-F517-B88B-F83E-E6E3DCBDC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8300" y="2933700"/>
            <a:ext cx="1752600" cy="990600"/>
          </a:xfrm>
          <a:prstGeom prst="rect">
            <a:avLst/>
          </a:prstGeom>
        </p:spPr>
      </p:pic>
      <p:sp>
        <p:nvSpPr>
          <p:cNvPr id="4" name="Espace réservé du numéro de diapositive 3">
            <a:extLst>
              <a:ext uri="{FF2B5EF4-FFF2-40B4-BE49-F238E27FC236}">
                <a16:creationId xmlns:a16="http://schemas.microsoft.com/office/drawing/2014/main" id="{4B298E8A-845A-4A0E-A917-26EB81AC8032}"/>
              </a:ext>
            </a:extLst>
          </p:cNvPr>
          <p:cNvSpPr>
            <a:spLocks noGrp="1"/>
          </p:cNvSpPr>
          <p:nvPr>
            <p:ph type="sldNum" sz="quarter" idx="12"/>
          </p:nvPr>
        </p:nvSpPr>
        <p:spPr/>
        <p:txBody>
          <a:bodyPr/>
          <a:lstStyle/>
          <a:p>
            <a:fld id="{A990EE19-6C69-4CAB-9CE3-287C864A6A61}" type="slidenum">
              <a:rPr lang="fr-FR" smtClean="0"/>
              <a:t>15</a:t>
            </a:fld>
            <a:endParaRPr lang="fr-FR"/>
          </a:p>
        </p:txBody>
      </p:sp>
    </p:spTree>
    <p:extLst>
      <p:ext uri="{BB962C8B-B14F-4D97-AF65-F5344CB8AC3E}">
        <p14:creationId xmlns:p14="http://schemas.microsoft.com/office/powerpoint/2010/main" val="3697801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000">
        <p15:prstTrans prst="wind"/>
      </p:transition>
    </mc:Choice>
    <mc:Fallback xmlns="">
      <p:transition spd="slow" advTm="3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F5D83-4544-2435-DE82-FCE41326263E}"/>
              </a:ext>
            </a:extLst>
          </p:cNvPr>
          <p:cNvSpPr>
            <a:spLocks noGrp="1"/>
          </p:cNvSpPr>
          <p:nvPr>
            <p:ph type="title"/>
          </p:nvPr>
        </p:nvSpPr>
        <p:spPr>
          <a:xfrm>
            <a:off x="813811" y="623294"/>
            <a:ext cx="3430642" cy="741528"/>
          </a:xfrm>
        </p:spPr>
        <p:txBody>
          <a:bodyPr>
            <a:normAutofit/>
          </a:bodyPr>
          <a:lstStyle/>
          <a:p>
            <a:r>
              <a:rPr lang="fr-FR" sz="4000" dirty="0">
                <a:latin typeface="Comic Sans MS" panose="030F0702030302020204" pitchFamily="66" charset="0"/>
              </a:rPr>
              <a:t>Les tarifs</a:t>
            </a:r>
          </a:p>
        </p:txBody>
      </p:sp>
      <p:sp>
        <p:nvSpPr>
          <p:cNvPr id="3" name="Espace réservé du contenu 2">
            <a:extLst>
              <a:ext uri="{FF2B5EF4-FFF2-40B4-BE49-F238E27FC236}">
                <a16:creationId xmlns:a16="http://schemas.microsoft.com/office/drawing/2014/main" id="{430BE8E1-AC62-9BB3-6D3D-220D810A3D44}"/>
              </a:ext>
            </a:extLst>
          </p:cNvPr>
          <p:cNvSpPr>
            <a:spLocks noGrp="1"/>
          </p:cNvSpPr>
          <p:nvPr>
            <p:ph idx="1"/>
          </p:nvPr>
        </p:nvSpPr>
        <p:spPr>
          <a:xfrm>
            <a:off x="718277" y="1934521"/>
            <a:ext cx="8596668" cy="4477605"/>
          </a:xfrm>
        </p:spPr>
        <p:txBody>
          <a:bodyPr/>
          <a:lstStyle/>
          <a:p>
            <a:pPr algn="l"/>
            <a:r>
              <a:rPr lang="fr-FR" b="0" i="0" dirty="0">
                <a:solidFill>
                  <a:schemeClr val="tx1"/>
                </a:solidFill>
                <a:effectLst/>
                <a:latin typeface="Inter"/>
              </a:rPr>
              <a:t>Le prix d'un séjour en maison de retraite est calculé en fonction de plusieurs critères :</a:t>
            </a:r>
          </a:p>
          <a:p>
            <a:pPr algn="l">
              <a:buFont typeface="Arial" panose="020B0604020202020204" pitchFamily="34" charset="0"/>
              <a:buChar char="•"/>
            </a:pPr>
            <a:r>
              <a:rPr lang="fr-FR" b="0" i="0" dirty="0">
                <a:solidFill>
                  <a:schemeClr val="tx1"/>
                </a:solidFill>
                <a:effectLst/>
                <a:latin typeface="Inter"/>
              </a:rPr>
              <a:t>Le</a:t>
            </a:r>
            <a:r>
              <a:rPr lang="fr-FR" b="1" i="0" dirty="0">
                <a:solidFill>
                  <a:schemeClr val="tx1"/>
                </a:solidFill>
                <a:effectLst/>
                <a:latin typeface="Inter"/>
              </a:rPr>
              <a:t> tarif dépendance</a:t>
            </a:r>
            <a:r>
              <a:rPr lang="fr-FR" b="0" i="0" dirty="0">
                <a:solidFill>
                  <a:schemeClr val="tx1"/>
                </a:solidFill>
                <a:effectLst/>
                <a:latin typeface="Inter"/>
              </a:rPr>
              <a:t> est basé sur le degré de perte d'autonomie de la personne. Le </a:t>
            </a:r>
            <a:r>
              <a:rPr lang="fr-FR" b="0" i="0" u="none" strike="noStrike" dirty="0">
                <a:solidFill>
                  <a:schemeClr val="tx1"/>
                </a:solidFill>
                <a:effectLst/>
                <a:latin typeface="Inter"/>
                <a:hlinkClick r:id="rId2">
                  <a:extLst>
                    <a:ext uri="{A12FA001-AC4F-418D-AE19-62706E023703}">
                      <ahyp:hlinkClr xmlns:ahyp="http://schemas.microsoft.com/office/drawing/2018/hyperlinkcolor" val="tx"/>
                    </a:ext>
                  </a:extLst>
                </a:hlinkClick>
              </a:rPr>
              <a:t>GIR</a:t>
            </a:r>
            <a:r>
              <a:rPr lang="fr-FR" b="0" i="0" dirty="0">
                <a:solidFill>
                  <a:schemeClr val="tx1"/>
                </a:solidFill>
                <a:effectLst/>
                <a:latin typeface="Inter"/>
              </a:rPr>
              <a:t> (Groupe Iso-Ressources) est utilisé pour évaluer le degré de dépendance de la personne et déterminer le tarif dépendance qui lui est appliqué.</a:t>
            </a:r>
          </a:p>
          <a:p>
            <a:pPr algn="l">
              <a:buFont typeface="Arial" panose="020B0604020202020204" pitchFamily="34" charset="0"/>
              <a:buChar char="•"/>
            </a:pPr>
            <a:r>
              <a:rPr lang="fr-FR" b="0" i="0" dirty="0">
                <a:solidFill>
                  <a:schemeClr val="tx1"/>
                </a:solidFill>
                <a:effectLst/>
                <a:latin typeface="Inter"/>
              </a:rPr>
              <a:t>Le </a:t>
            </a:r>
            <a:r>
              <a:rPr lang="fr-FR" b="1" i="0" dirty="0">
                <a:solidFill>
                  <a:schemeClr val="tx1"/>
                </a:solidFill>
                <a:effectLst/>
                <a:latin typeface="Inter"/>
              </a:rPr>
              <a:t>tarif hébergement</a:t>
            </a:r>
            <a:r>
              <a:rPr lang="fr-FR" b="0" i="0" dirty="0">
                <a:solidFill>
                  <a:schemeClr val="tx1"/>
                </a:solidFill>
                <a:effectLst/>
                <a:latin typeface="Inter"/>
              </a:rPr>
              <a:t> correspond au coût de l'hébergement et des services proposés.</a:t>
            </a:r>
          </a:p>
          <a:p>
            <a:pPr algn="l">
              <a:buFont typeface="Arial" panose="020B0604020202020204" pitchFamily="34" charset="0"/>
              <a:buChar char="•"/>
            </a:pPr>
            <a:r>
              <a:rPr lang="fr-FR" b="0" i="0" dirty="0">
                <a:solidFill>
                  <a:schemeClr val="tx1"/>
                </a:solidFill>
                <a:effectLst/>
                <a:latin typeface="Inter"/>
              </a:rPr>
              <a:t>Le </a:t>
            </a:r>
            <a:r>
              <a:rPr lang="fr-FR" b="1" i="0" dirty="0">
                <a:solidFill>
                  <a:schemeClr val="tx1"/>
                </a:solidFill>
                <a:effectLst/>
                <a:latin typeface="Inter"/>
              </a:rPr>
              <a:t>forfait soin</a:t>
            </a:r>
            <a:r>
              <a:rPr lang="fr-FR" b="0" i="0" dirty="0">
                <a:solidFill>
                  <a:schemeClr val="tx1"/>
                </a:solidFill>
                <a:effectLst/>
                <a:latin typeface="Inter"/>
              </a:rPr>
              <a:t> englobe les frais liés aux soins médicaux.</a:t>
            </a:r>
          </a:p>
          <a:p>
            <a:pPr algn="l">
              <a:buFont typeface="Arial" panose="020B0604020202020204" pitchFamily="34" charset="0"/>
              <a:buChar char="•"/>
            </a:pPr>
            <a:endParaRPr lang="fr-FR" b="0" i="0" dirty="0">
              <a:solidFill>
                <a:schemeClr val="tx1"/>
              </a:solidFill>
              <a:effectLst/>
              <a:latin typeface="Inter"/>
            </a:endParaRPr>
          </a:p>
          <a:p>
            <a:pPr algn="l"/>
            <a:r>
              <a:rPr lang="fr-FR" b="0" i="0" dirty="0">
                <a:solidFill>
                  <a:schemeClr val="tx1"/>
                </a:solidFill>
                <a:effectLst/>
                <a:latin typeface="Inter"/>
              </a:rPr>
              <a:t>En plus de ces tarifs, il faut prendre en compte d'autres paramètres comme la localisation de l'établissement et les services offerts.</a:t>
            </a:r>
          </a:p>
          <a:p>
            <a:endParaRPr lang="fr-FR" dirty="0"/>
          </a:p>
        </p:txBody>
      </p:sp>
      <p:sp>
        <p:nvSpPr>
          <p:cNvPr id="5" name="Espace réservé du numéro de diapositive 4">
            <a:extLst>
              <a:ext uri="{FF2B5EF4-FFF2-40B4-BE49-F238E27FC236}">
                <a16:creationId xmlns:a16="http://schemas.microsoft.com/office/drawing/2014/main" id="{1DA3DEDC-D3D0-4274-8C0E-9981523D367B}"/>
              </a:ext>
            </a:extLst>
          </p:cNvPr>
          <p:cNvSpPr>
            <a:spLocks noGrp="1"/>
          </p:cNvSpPr>
          <p:nvPr>
            <p:ph type="sldNum" sz="quarter" idx="12"/>
          </p:nvPr>
        </p:nvSpPr>
        <p:spPr/>
        <p:txBody>
          <a:bodyPr/>
          <a:lstStyle/>
          <a:p>
            <a:fld id="{A990EE19-6C69-4CAB-9CE3-287C864A6A61}" type="slidenum">
              <a:rPr lang="fr-FR" smtClean="0"/>
              <a:t>16</a:t>
            </a:fld>
            <a:endParaRPr lang="fr-FR"/>
          </a:p>
        </p:txBody>
      </p:sp>
    </p:spTree>
    <p:extLst>
      <p:ext uri="{BB962C8B-B14F-4D97-AF65-F5344CB8AC3E}">
        <p14:creationId xmlns:p14="http://schemas.microsoft.com/office/powerpoint/2010/main" val="2322562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000">
        <p15:prstTrans prst="wind"/>
      </p:transition>
    </mc:Choice>
    <mc:Fallback xmlns="">
      <p:transition spd="slow" advTm="3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EEE10D-5B52-1D9E-A580-C069FCC1A081}"/>
              </a:ext>
            </a:extLst>
          </p:cNvPr>
          <p:cNvSpPr>
            <a:spLocks noGrp="1"/>
          </p:cNvSpPr>
          <p:nvPr>
            <p:ph type="title"/>
          </p:nvPr>
        </p:nvSpPr>
        <p:spPr>
          <a:xfrm>
            <a:off x="677334" y="609600"/>
            <a:ext cx="5000135" cy="946245"/>
          </a:xfrm>
        </p:spPr>
        <p:txBody>
          <a:bodyPr>
            <a:normAutofit fontScale="90000"/>
          </a:bodyPr>
          <a:lstStyle/>
          <a:p>
            <a:r>
              <a:rPr lang="fr-FR" sz="4400" dirty="0">
                <a:latin typeface="Comic Sans MS" panose="030F0702030302020204" pitchFamily="66" charset="0"/>
              </a:rPr>
              <a:t>Détails des tarifs</a:t>
            </a:r>
            <a:br>
              <a:rPr lang="fr-FR" b="1" i="0" dirty="0">
                <a:solidFill>
                  <a:srgbClr val="373737"/>
                </a:solidFill>
                <a:effectLst/>
                <a:latin typeface="Comic Sans MS" panose="030F0702030302020204" pitchFamily="66" charset="0"/>
              </a:rPr>
            </a:br>
            <a:endParaRPr lang="fr-FR" dirty="0">
              <a:latin typeface="Comic Sans MS" panose="030F0702030302020204" pitchFamily="66" charset="0"/>
            </a:endParaRPr>
          </a:p>
        </p:txBody>
      </p:sp>
      <p:sp>
        <p:nvSpPr>
          <p:cNvPr id="3" name="Espace réservé du contenu 2">
            <a:extLst>
              <a:ext uri="{FF2B5EF4-FFF2-40B4-BE49-F238E27FC236}">
                <a16:creationId xmlns:a16="http://schemas.microsoft.com/office/drawing/2014/main" id="{7FFB32CA-A10F-45E0-D355-69CE8DCD02CF}"/>
              </a:ext>
            </a:extLst>
          </p:cNvPr>
          <p:cNvSpPr>
            <a:spLocks noGrp="1"/>
          </p:cNvSpPr>
          <p:nvPr>
            <p:ph idx="1"/>
          </p:nvPr>
        </p:nvSpPr>
        <p:spPr>
          <a:xfrm>
            <a:off x="677334" y="2160589"/>
            <a:ext cx="4577054" cy="3880773"/>
          </a:xfrm>
        </p:spPr>
        <p:txBody>
          <a:bodyPr/>
          <a:lstStyle/>
          <a:p>
            <a:pPr algn="l">
              <a:buFont typeface="Arial" panose="020B0604020202020204" pitchFamily="34" charset="0"/>
              <a:buChar char="•"/>
            </a:pPr>
            <a:r>
              <a:rPr lang="fr-FR" b="0" i="0" dirty="0">
                <a:solidFill>
                  <a:srgbClr val="373737"/>
                </a:solidFill>
                <a:effectLst/>
                <a:latin typeface="Montserrat"/>
              </a:rPr>
              <a:t>Prix chambre Simple : </a:t>
            </a:r>
            <a:r>
              <a:rPr lang="fr-FR" b="1" i="0" dirty="0">
                <a:solidFill>
                  <a:srgbClr val="373737"/>
                </a:solidFill>
                <a:effectLst/>
                <a:latin typeface="Montserrat"/>
              </a:rPr>
              <a:t>55,75 €</a:t>
            </a:r>
            <a:endParaRPr lang="fr-FR" b="0" i="0" dirty="0">
              <a:solidFill>
                <a:srgbClr val="373737"/>
              </a:solidFill>
              <a:effectLst/>
              <a:latin typeface="Montserrat"/>
            </a:endParaRPr>
          </a:p>
          <a:p>
            <a:pPr algn="l">
              <a:buFont typeface="Arial" panose="020B0604020202020204" pitchFamily="34" charset="0"/>
              <a:buChar char="•"/>
            </a:pPr>
            <a:r>
              <a:rPr lang="fr-FR" b="0" i="0" dirty="0">
                <a:solidFill>
                  <a:srgbClr val="373737"/>
                </a:solidFill>
                <a:effectLst/>
                <a:latin typeface="Montserrat"/>
              </a:rPr>
              <a:t>Prix journalier : </a:t>
            </a:r>
            <a:r>
              <a:rPr lang="fr-FR" b="1" i="0" dirty="0">
                <a:solidFill>
                  <a:srgbClr val="373737"/>
                </a:solidFill>
                <a:effectLst/>
                <a:latin typeface="Montserrat"/>
              </a:rPr>
              <a:t>55.75 €</a:t>
            </a:r>
            <a:endParaRPr lang="fr-FR" b="0" i="0" dirty="0">
              <a:solidFill>
                <a:srgbClr val="373737"/>
              </a:solidFill>
              <a:effectLst/>
              <a:latin typeface="Montserrat"/>
            </a:endParaRPr>
          </a:p>
          <a:p>
            <a:pPr algn="l">
              <a:buFont typeface="Arial" panose="020B0604020202020204" pitchFamily="34" charset="0"/>
              <a:buChar char="•"/>
            </a:pPr>
            <a:r>
              <a:rPr lang="fr-FR" b="0" i="0" dirty="0">
                <a:solidFill>
                  <a:srgbClr val="373737"/>
                </a:solidFill>
                <a:effectLst/>
                <a:latin typeface="Montserrat"/>
              </a:rPr>
              <a:t>GIR 1/2 (supp. journalier) : </a:t>
            </a:r>
            <a:r>
              <a:rPr lang="fr-FR" b="1" i="0" dirty="0">
                <a:solidFill>
                  <a:srgbClr val="373737"/>
                </a:solidFill>
                <a:effectLst/>
                <a:latin typeface="Montserrat"/>
              </a:rPr>
              <a:t>22,74 €</a:t>
            </a:r>
            <a:endParaRPr lang="fr-FR" b="0" i="0" dirty="0">
              <a:solidFill>
                <a:srgbClr val="373737"/>
              </a:solidFill>
              <a:effectLst/>
              <a:latin typeface="Montserrat"/>
            </a:endParaRPr>
          </a:p>
          <a:p>
            <a:pPr algn="l">
              <a:buFont typeface="Arial" panose="020B0604020202020204" pitchFamily="34" charset="0"/>
              <a:buChar char="•"/>
            </a:pPr>
            <a:r>
              <a:rPr lang="fr-FR" b="0" i="0" dirty="0">
                <a:solidFill>
                  <a:srgbClr val="373737"/>
                </a:solidFill>
                <a:effectLst/>
                <a:latin typeface="Montserrat"/>
              </a:rPr>
              <a:t>GIR 3/4 (supp. journalier) : </a:t>
            </a:r>
            <a:r>
              <a:rPr lang="fr-FR" b="1" i="0" dirty="0">
                <a:solidFill>
                  <a:srgbClr val="373737"/>
                </a:solidFill>
                <a:effectLst/>
                <a:latin typeface="Montserrat"/>
              </a:rPr>
              <a:t>14,47 €</a:t>
            </a:r>
            <a:endParaRPr lang="fr-FR" b="0" i="0" dirty="0">
              <a:solidFill>
                <a:srgbClr val="373737"/>
              </a:solidFill>
              <a:effectLst/>
              <a:latin typeface="Montserrat"/>
            </a:endParaRPr>
          </a:p>
          <a:p>
            <a:pPr algn="l">
              <a:buFont typeface="Arial" panose="020B0604020202020204" pitchFamily="34" charset="0"/>
              <a:buChar char="•"/>
            </a:pPr>
            <a:r>
              <a:rPr lang="fr-FR" b="0" i="0" dirty="0">
                <a:solidFill>
                  <a:srgbClr val="373737"/>
                </a:solidFill>
                <a:effectLst/>
                <a:latin typeface="Montserrat"/>
              </a:rPr>
              <a:t>GIR 5/6 (supp. journalier) : </a:t>
            </a:r>
            <a:r>
              <a:rPr lang="fr-FR" b="1" i="0" dirty="0">
                <a:solidFill>
                  <a:srgbClr val="373737"/>
                </a:solidFill>
                <a:effectLst/>
                <a:latin typeface="Montserrat"/>
              </a:rPr>
              <a:t>6,12 €</a:t>
            </a:r>
            <a:endParaRPr lang="fr-FR" b="0" i="0" dirty="0">
              <a:solidFill>
                <a:srgbClr val="373737"/>
              </a:solidFill>
              <a:effectLst/>
              <a:latin typeface="Montserrat"/>
            </a:endParaRPr>
          </a:p>
          <a:p>
            <a:endParaRPr lang="fr-FR" dirty="0"/>
          </a:p>
        </p:txBody>
      </p:sp>
      <p:pic>
        <p:nvPicPr>
          <p:cNvPr id="5" name="Image 4">
            <a:extLst>
              <a:ext uri="{FF2B5EF4-FFF2-40B4-BE49-F238E27FC236}">
                <a16:creationId xmlns:a16="http://schemas.microsoft.com/office/drawing/2014/main" id="{A3AAACBA-698F-7017-782C-35436D691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4979" y="1279439"/>
            <a:ext cx="2282020" cy="1513078"/>
          </a:xfrm>
          <a:prstGeom prst="rect">
            <a:avLst/>
          </a:prstGeom>
        </p:spPr>
      </p:pic>
      <p:pic>
        <p:nvPicPr>
          <p:cNvPr id="7" name="Image 6">
            <a:extLst>
              <a:ext uri="{FF2B5EF4-FFF2-40B4-BE49-F238E27FC236}">
                <a16:creationId xmlns:a16="http://schemas.microsoft.com/office/drawing/2014/main" id="{D633BF21-099D-B371-037A-053993C8F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516" y="3429000"/>
            <a:ext cx="2938820" cy="2204115"/>
          </a:xfrm>
          <a:prstGeom prst="rect">
            <a:avLst/>
          </a:prstGeom>
        </p:spPr>
      </p:pic>
      <p:sp>
        <p:nvSpPr>
          <p:cNvPr id="6" name="Espace réservé du numéro de diapositive 5">
            <a:extLst>
              <a:ext uri="{FF2B5EF4-FFF2-40B4-BE49-F238E27FC236}">
                <a16:creationId xmlns:a16="http://schemas.microsoft.com/office/drawing/2014/main" id="{AF045C44-D68D-4F7E-8AFA-B2060814EF05}"/>
              </a:ext>
            </a:extLst>
          </p:cNvPr>
          <p:cNvSpPr>
            <a:spLocks noGrp="1"/>
          </p:cNvSpPr>
          <p:nvPr>
            <p:ph type="sldNum" sz="quarter" idx="12"/>
          </p:nvPr>
        </p:nvSpPr>
        <p:spPr/>
        <p:txBody>
          <a:bodyPr/>
          <a:lstStyle/>
          <a:p>
            <a:fld id="{A990EE19-6C69-4CAB-9CE3-287C864A6A61}" type="slidenum">
              <a:rPr lang="fr-FR" smtClean="0"/>
              <a:t>17</a:t>
            </a:fld>
            <a:endParaRPr lang="fr-FR"/>
          </a:p>
        </p:txBody>
      </p:sp>
    </p:spTree>
    <p:extLst>
      <p:ext uri="{BB962C8B-B14F-4D97-AF65-F5344CB8AC3E}">
        <p14:creationId xmlns:p14="http://schemas.microsoft.com/office/powerpoint/2010/main" val="732681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000">
        <p15:prstTrans prst="wind"/>
      </p:transition>
    </mc:Choice>
    <mc:Fallback xmlns="">
      <p:transition spd="slow" advTm="1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C48B7-FDF0-B8DC-A632-945908D17457}"/>
              </a:ext>
            </a:extLst>
          </p:cNvPr>
          <p:cNvSpPr>
            <a:spLocks noGrp="1"/>
          </p:cNvSpPr>
          <p:nvPr>
            <p:ph type="title"/>
          </p:nvPr>
        </p:nvSpPr>
        <p:spPr>
          <a:xfrm>
            <a:off x="677334" y="609600"/>
            <a:ext cx="8596668" cy="850710"/>
          </a:xfrm>
        </p:spPr>
        <p:txBody>
          <a:bodyPr>
            <a:normAutofit/>
          </a:bodyPr>
          <a:lstStyle/>
          <a:p>
            <a:r>
              <a:rPr lang="fr-FR" sz="4000" dirty="0">
                <a:latin typeface="Comic Sans MS" panose="030F0702030302020204" pitchFamily="66" charset="0"/>
              </a:rPr>
              <a:t>Venez visiter votre futur logement</a:t>
            </a:r>
          </a:p>
        </p:txBody>
      </p:sp>
      <p:pic>
        <p:nvPicPr>
          <p:cNvPr id="5" name="Espace réservé du contenu 4">
            <a:extLst>
              <a:ext uri="{FF2B5EF4-FFF2-40B4-BE49-F238E27FC236}">
                <a16:creationId xmlns:a16="http://schemas.microsoft.com/office/drawing/2014/main" id="{DFB1F690-2ECA-BB1A-3D9E-046543834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4704" y="3087984"/>
            <a:ext cx="2916210" cy="2101167"/>
          </a:xfrm>
        </p:spPr>
      </p:pic>
      <p:pic>
        <p:nvPicPr>
          <p:cNvPr id="7" name="Image 6">
            <a:extLst>
              <a:ext uri="{FF2B5EF4-FFF2-40B4-BE49-F238E27FC236}">
                <a16:creationId xmlns:a16="http://schemas.microsoft.com/office/drawing/2014/main" id="{30AFFB91-4325-F816-6BED-811ECFE32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61" y="1662378"/>
            <a:ext cx="2914650" cy="1933575"/>
          </a:xfrm>
          <a:prstGeom prst="rect">
            <a:avLst/>
          </a:prstGeom>
        </p:spPr>
      </p:pic>
      <p:pic>
        <p:nvPicPr>
          <p:cNvPr id="9" name="Image 8">
            <a:extLst>
              <a:ext uri="{FF2B5EF4-FFF2-40B4-BE49-F238E27FC236}">
                <a16:creationId xmlns:a16="http://schemas.microsoft.com/office/drawing/2014/main" id="{35FFE77F-4091-C82C-06C1-C1E40BF10B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3407" y="1662378"/>
            <a:ext cx="2916211" cy="1933575"/>
          </a:xfrm>
          <a:prstGeom prst="rect">
            <a:avLst/>
          </a:prstGeom>
        </p:spPr>
      </p:pic>
      <p:sp>
        <p:nvSpPr>
          <p:cNvPr id="10" name="ZoneTexte 9">
            <a:extLst>
              <a:ext uri="{FF2B5EF4-FFF2-40B4-BE49-F238E27FC236}">
                <a16:creationId xmlns:a16="http://schemas.microsoft.com/office/drawing/2014/main" id="{EEFCCB9E-014E-9928-788E-2300E8BE6DCA}"/>
              </a:ext>
            </a:extLst>
          </p:cNvPr>
          <p:cNvSpPr txBox="1"/>
          <p:nvPr/>
        </p:nvSpPr>
        <p:spPr>
          <a:xfrm>
            <a:off x="1308621" y="4681182"/>
            <a:ext cx="3236083" cy="1477328"/>
          </a:xfrm>
          <a:prstGeom prst="rect">
            <a:avLst/>
          </a:prstGeom>
          <a:noFill/>
        </p:spPr>
        <p:txBody>
          <a:bodyPr wrap="square" rtlCol="0">
            <a:spAutoFit/>
          </a:bodyPr>
          <a:lstStyle/>
          <a:p>
            <a:r>
              <a:rPr lang="fr-FR" dirty="0"/>
              <a:t>EHPAD Nouvielle</a:t>
            </a:r>
          </a:p>
          <a:p>
            <a:r>
              <a:rPr lang="fr-FR" dirty="0"/>
              <a:t>Route de Grenade sur Adour</a:t>
            </a:r>
          </a:p>
          <a:p>
            <a:r>
              <a:rPr lang="fr-FR" dirty="0"/>
              <a:t>40280 Bretagne de Marsan</a:t>
            </a:r>
          </a:p>
          <a:p>
            <a:r>
              <a:rPr lang="fr-FR" dirty="0"/>
              <a:t>Tél : 05 58 05 12 20</a:t>
            </a:r>
          </a:p>
          <a:p>
            <a:r>
              <a:rPr lang="fr-FR" b="0" i="0" dirty="0">
                <a:solidFill>
                  <a:srgbClr val="006D21"/>
                </a:solidFill>
                <a:effectLst/>
                <a:latin typeface="Roboto"/>
              </a:rPr>
              <a:t>www.ch-mt-marsan.fr</a:t>
            </a:r>
            <a:endParaRPr lang="fr-FR" dirty="0"/>
          </a:p>
        </p:txBody>
      </p:sp>
      <p:sp>
        <p:nvSpPr>
          <p:cNvPr id="4" name="Espace réservé du numéro de diapositive 3">
            <a:extLst>
              <a:ext uri="{FF2B5EF4-FFF2-40B4-BE49-F238E27FC236}">
                <a16:creationId xmlns:a16="http://schemas.microsoft.com/office/drawing/2014/main" id="{98444532-FA00-4D3D-873F-2C304006A47F}"/>
              </a:ext>
            </a:extLst>
          </p:cNvPr>
          <p:cNvSpPr>
            <a:spLocks noGrp="1"/>
          </p:cNvSpPr>
          <p:nvPr>
            <p:ph type="sldNum" sz="quarter" idx="12"/>
          </p:nvPr>
        </p:nvSpPr>
        <p:spPr/>
        <p:txBody>
          <a:bodyPr/>
          <a:lstStyle/>
          <a:p>
            <a:fld id="{A990EE19-6C69-4CAB-9CE3-287C864A6A61}" type="slidenum">
              <a:rPr lang="fr-FR" smtClean="0"/>
              <a:t>18</a:t>
            </a:fld>
            <a:endParaRPr lang="fr-FR"/>
          </a:p>
        </p:txBody>
      </p:sp>
    </p:spTree>
    <p:extLst>
      <p:ext uri="{BB962C8B-B14F-4D97-AF65-F5344CB8AC3E}">
        <p14:creationId xmlns:p14="http://schemas.microsoft.com/office/powerpoint/2010/main" val="47645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000">
        <p15:prstTrans prst="wind"/>
      </p:transition>
    </mc:Choice>
    <mc:Fallback xmlns="">
      <p:transition spd="slow" advTm="12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42E638D-09AF-49CB-B0EE-4BB5C9D54C76}"/>
              </a:ext>
            </a:extLst>
          </p:cNvPr>
          <p:cNvSpPr>
            <a:spLocks noGrp="1"/>
          </p:cNvSpPr>
          <p:nvPr>
            <p:ph type="sldNum" sz="quarter" idx="13"/>
          </p:nvPr>
        </p:nvSpPr>
        <p:spPr/>
        <p:txBody>
          <a:bodyPr/>
          <a:lstStyle/>
          <a:p>
            <a:pPr rtl="0"/>
            <a:fld id="{19B51A1E-902D-48AF-9020-955120F399B6}" type="slidenum">
              <a:rPr lang="fr-FR" noProof="0" smtClean="0"/>
              <a:pPr rtl="0"/>
              <a:t>19</a:t>
            </a:fld>
            <a:endParaRPr lang="fr-FR" noProof="0"/>
          </a:p>
        </p:txBody>
      </p:sp>
      <p:sp>
        <p:nvSpPr>
          <p:cNvPr id="4" name="Titre 3">
            <a:extLst>
              <a:ext uri="{FF2B5EF4-FFF2-40B4-BE49-F238E27FC236}">
                <a16:creationId xmlns:a16="http://schemas.microsoft.com/office/drawing/2014/main" id="{7F93AF03-A245-42CB-98FC-78E5091CFB73}"/>
              </a:ext>
            </a:extLst>
          </p:cNvPr>
          <p:cNvSpPr>
            <a:spLocks noGrp="1"/>
          </p:cNvSpPr>
          <p:nvPr>
            <p:ph type="title"/>
          </p:nvPr>
        </p:nvSpPr>
        <p:spPr>
          <a:xfrm>
            <a:off x="180330" y="734003"/>
            <a:ext cx="11328000" cy="432000"/>
          </a:xfrm>
        </p:spPr>
        <p:txBody>
          <a:bodyPr/>
          <a:lstStyle/>
          <a:p>
            <a:pPr algn="ctr"/>
            <a:r>
              <a:rPr lang="fr-FR" sz="4000" dirty="0">
                <a:latin typeface="Amiri" panose="00000500000000000000" pitchFamily="2" charset="-78"/>
                <a:ea typeface="Amiri" panose="00000500000000000000" pitchFamily="2" charset="-78"/>
                <a:cs typeface="Amiri" panose="00000500000000000000" pitchFamily="2" charset="-78"/>
              </a:rPr>
              <a:t>Conclusion</a:t>
            </a:r>
          </a:p>
        </p:txBody>
      </p:sp>
      <p:sp>
        <p:nvSpPr>
          <p:cNvPr id="7" name="ZoneTexte 6">
            <a:extLst>
              <a:ext uri="{FF2B5EF4-FFF2-40B4-BE49-F238E27FC236}">
                <a16:creationId xmlns:a16="http://schemas.microsoft.com/office/drawing/2014/main" id="{9B44D4CB-9113-4CA2-9419-1DF65CAE9BAB}"/>
              </a:ext>
            </a:extLst>
          </p:cNvPr>
          <p:cNvSpPr txBox="1"/>
          <p:nvPr/>
        </p:nvSpPr>
        <p:spPr>
          <a:xfrm>
            <a:off x="2399251" y="1661020"/>
            <a:ext cx="7558480" cy="3416320"/>
          </a:xfrm>
          <a:prstGeom prst="rect">
            <a:avLst/>
          </a:prstGeom>
          <a:noFill/>
        </p:spPr>
        <p:txBody>
          <a:bodyPr wrap="square" rtlCol="0">
            <a:spAutoFit/>
          </a:bodyPr>
          <a:lstStyle/>
          <a:p>
            <a:pPr algn="just"/>
            <a:r>
              <a:rPr lang="fr-FR" sz="1800" dirty="0">
                <a:effectLst/>
                <a:latin typeface="Arial" panose="020B0604020202020204" pitchFamily="34" charset="0"/>
                <a:ea typeface="Calibri" panose="020F0502020204030204" pitchFamily="34" charset="0"/>
                <a:cs typeface="Arial" panose="020B0604020202020204" pitchFamily="34" charset="0"/>
              </a:rPr>
              <a:t>En résumé, les maisons de santé, les agences régionales de santé (ARS) et les établissements d'hébergement pour personnes âgées dépendantes (EHPAD) sont cruciaux pour améliorer notre système de santé. Les maisons de santé offrent des soins coordonnés et de qualité en regroupant différents professionnels sous un même toit. Les ARS, quant à elles, assurent la planification et la mise en œuvre des politiques de santé publique au niveau régional. Les EHPAD, de leur côté, fournissent des services de logement, de soins et d'assistance aux personnes âgées dépendantes. Leur collaboration est essentielle pour garantir un accès équitable aux soins et renforcer l'efficacité de notre système de santé.</a:t>
            </a:r>
          </a:p>
          <a:p>
            <a:endParaRPr lang="fr-FR" dirty="0"/>
          </a:p>
        </p:txBody>
      </p:sp>
    </p:spTree>
    <p:extLst>
      <p:ext uri="{BB962C8B-B14F-4D97-AF65-F5344CB8AC3E}">
        <p14:creationId xmlns:p14="http://schemas.microsoft.com/office/powerpoint/2010/main" val="404705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19E0277-D167-4198-89B0-7EAFC934C486}"/>
              </a:ext>
            </a:extLst>
          </p:cNvPr>
          <p:cNvSpPr>
            <a:spLocks noGrp="1"/>
          </p:cNvSpPr>
          <p:nvPr>
            <p:ph type="title"/>
          </p:nvPr>
        </p:nvSpPr>
        <p:spPr>
          <a:xfrm>
            <a:off x="471363" y="680922"/>
            <a:ext cx="4648200" cy="985000"/>
          </a:xfrm>
        </p:spPr>
        <p:txBody>
          <a:bodyPr/>
          <a:lstStyle/>
          <a:p>
            <a:pPr algn="l"/>
            <a:r>
              <a:rPr lang="fr-FR" dirty="0">
                <a:latin typeface="Amiri" panose="00000500000000000000" pitchFamily="2" charset="-78"/>
                <a:ea typeface="Amiri" panose="00000500000000000000" pitchFamily="2" charset="-78"/>
                <a:cs typeface="Amiri" panose="00000500000000000000" pitchFamily="2" charset="-78"/>
              </a:rPr>
              <a:t>SOMMAIRE</a:t>
            </a:r>
          </a:p>
        </p:txBody>
      </p:sp>
      <p:sp>
        <p:nvSpPr>
          <p:cNvPr id="5" name="Espace réservé du contenu 4">
            <a:extLst>
              <a:ext uri="{FF2B5EF4-FFF2-40B4-BE49-F238E27FC236}">
                <a16:creationId xmlns:a16="http://schemas.microsoft.com/office/drawing/2014/main" id="{9CCAACF7-2D3F-497C-82BF-09E192734AE1}"/>
              </a:ext>
            </a:extLst>
          </p:cNvPr>
          <p:cNvSpPr>
            <a:spLocks noGrp="1"/>
          </p:cNvSpPr>
          <p:nvPr>
            <p:ph sz="half" idx="1"/>
          </p:nvPr>
        </p:nvSpPr>
        <p:spPr>
          <a:xfrm>
            <a:off x="308206" y="1593908"/>
            <a:ext cx="5703363" cy="2816605"/>
          </a:xfrm>
        </p:spPr>
        <p:txBody>
          <a:bodyPr/>
          <a:lstStyle/>
          <a:p>
            <a:endParaRPr lang="fr-FR" sz="2000" dirty="0">
              <a:latin typeface="Arial" panose="020B0604020202020204" pitchFamily="34" charset="0"/>
              <a:cs typeface="Arial" panose="020B0604020202020204" pitchFamily="34" charset="0"/>
            </a:endParaRPr>
          </a:p>
          <a:p>
            <a:pPr algn="just"/>
            <a:r>
              <a:rPr lang="fr-FR" sz="2000" dirty="0">
                <a:latin typeface="Arial" panose="020B0604020202020204" pitchFamily="34" charset="0"/>
                <a:cs typeface="Arial" panose="020B0604020202020204" pitchFamily="34" charset="0"/>
              </a:rPr>
              <a:t>Présentation générale d’une Maison de Santé</a:t>
            </a:r>
          </a:p>
          <a:p>
            <a:pPr algn="just"/>
            <a:r>
              <a:rPr lang="fr-FR" sz="2000" dirty="0">
                <a:latin typeface="Arial" panose="020B0604020202020204" pitchFamily="34" charset="0"/>
                <a:cs typeface="Arial" panose="020B0604020202020204" pitchFamily="34" charset="0"/>
              </a:rPr>
              <a:t>Agence Régional de Santé </a:t>
            </a:r>
          </a:p>
          <a:p>
            <a:pPr algn="just"/>
            <a:r>
              <a:rPr lang="fr-FR" sz="2000" dirty="0">
                <a:latin typeface="Arial" panose="020B0604020202020204" pitchFamily="34" charset="0"/>
                <a:cs typeface="Arial" panose="020B0604020202020204" pitchFamily="34" charset="0"/>
              </a:rPr>
              <a:t>EHPAD de </a:t>
            </a:r>
            <a:r>
              <a:rPr lang="fr-FR" sz="2000" dirty="0" err="1">
                <a:latin typeface="Arial" panose="020B0604020202020204" pitchFamily="34" charset="0"/>
                <a:cs typeface="Arial" panose="020B0604020202020204" pitchFamily="34" charset="0"/>
              </a:rPr>
              <a:t>Nouvielle</a:t>
            </a:r>
            <a:endParaRPr lang="fr-FR" sz="2000" dirty="0">
              <a:latin typeface="Arial" panose="020B0604020202020204" pitchFamily="34" charset="0"/>
              <a:cs typeface="Arial" panose="020B0604020202020204" pitchFamily="34" charset="0"/>
            </a:endParaRPr>
          </a:p>
          <a:p>
            <a:pPr algn="just"/>
            <a:endParaRPr lang="fr-FR" sz="2000" dirty="0">
              <a:latin typeface="Arial" panose="020B0604020202020204" pitchFamily="34" charset="0"/>
              <a:cs typeface="Arial" panose="020B0604020202020204" pitchFamily="34" charset="0"/>
            </a:endParaRPr>
          </a:p>
        </p:txBody>
      </p:sp>
      <p:sp>
        <p:nvSpPr>
          <p:cNvPr id="7" name="Espace réservé du numéro de diapositive 6">
            <a:extLst>
              <a:ext uri="{FF2B5EF4-FFF2-40B4-BE49-F238E27FC236}">
                <a16:creationId xmlns:a16="http://schemas.microsoft.com/office/drawing/2014/main" id="{3E2A4C52-22F2-467F-9F3F-E086D7899D94}"/>
              </a:ext>
            </a:extLst>
          </p:cNvPr>
          <p:cNvSpPr>
            <a:spLocks noGrp="1"/>
          </p:cNvSpPr>
          <p:nvPr>
            <p:ph type="sldNum" sz="quarter" idx="33"/>
          </p:nvPr>
        </p:nvSpPr>
        <p:spPr/>
        <p:txBody>
          <a:bodyPr/>
          <a:lstStyle/>
          <a:p>
            <a:pPr rtl="0"/>
            <a:fld id="{19B51A1E-902D-48AF-9020-955120F399B6}" type="slidenum">
              <a:rPr lang="fr-FR" noProof="0" smtClean="0"/>
              <a:pPr rtl="0"/>
              <a:t>2</a:t>
            </a:fld>
            <a:endParaRPr lang="fr-FR" noProof="0"/>
          </a:p>
        </p:txBody>
      </p:sp>
      <p:pic>
        <p:nvPicPr>
          <p:cNvPr id="11" name="Image 10">
            <a:extLst>
              <a:ext uri="{FF2B5EF4-FFF2-40B4-BE49-F238E27FC236}">
                <a16:creationId xmlns:a16="http://schemas.microsoft.com/office/drawing/2014/main" id="{639AC4AA-79E8-4738-A194-0B0C718CD6F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327784" y="2088379"/>
            <a:ext cx="4329585" cy="2982002"/>
          </a:xfrm>
          <a:prstGeom prst="rect">
            <a:avLst/>
          </a:prstGeom>
        </p:spPr>
      </p:pic>
      <p:sp>
        <p:nvSpPr>
          <p:cNvPr id="12" name="ZoneTexte 11">
            <a:extLst>
              <a:ext uri="{FF2B5EF4-FFF2-40B4-BE49-F238E27FC236}">
                <a16:creationId xmlns:a16="http://schemas.microsoft.com/office/drawing/2014/main" id="{44432224-6451-4CDF-AF54-3EAA41A62D7C}"/>
              </a:ext>
            </a:extLst>
          </p:cNvPr>
          <p:cNvSpPr txBox="1"/>
          <p:nvPr/>
        </p:nvSpPr>
        <p:spPr>
          <a:xfrm>
            <a:off x="7327784" y="7336653"/>
            <a:ext cx="4329585" cy="230832"/>
          </a:xfrm>
          <a:prstGeom prst="rect">
            <a:avLst/>
          </a:prstGeom>
          <a:noFill/>
        </p:spPr>
        <p:txBody>
          <a:bodyPr wrap="square" rtlCol="0">
            <a:spAutoFit/>
          </a:bodyPr>
          <a:lstStyle/>
          <a:p>
            <a:r>
              <a:rPr lang="fr-FR" sz="900">
                <a:hlinkClick r:id="rId3" tooltip="https://commons.wikimedia.org/wiki/File:Sante_travail_nruaux.png"/>
              </a:rPr>
              <a:t>Cette photo</a:t>
            </a:r>
            <a:r>
              <a:rPr lang="fr-FR" sz="900"/>
              <a:t> par Auteur inconnu est soumise à la licence </a:t>
            </a:r>
            <a:r>
              <a:rPr lang="fr-FR" sz="900">
                <a:hlinkClick r:id="rId4" tooltip="https://creativecommons.org/licenses/by-sa/3.0/"/>
              </a:rPr>
              <a:t>CC BY-SA</a:t>
            </a:r>
            <a:endParaRPr lang="fr-FR" sz="900"/>
          </a:p>
        </p:txBody>
      </p:sp>
      <p:pic>
        <p:nvPicPr>
          <p:cNvPr id="14" name="Image 13">
            <a:extLst>
              <a:ext uri="{FF2B5EF4-FFF2-40B4-BE49-F238E27FC236}">
                <a16:creationId xmlns:a16="http://schemas.microsoft.com/office/drawing/2014/main" id="{CDDA4335-04B1-41DC-83AF-100B7911E01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903575" y="1665922"/>
            <a:ext cx="4924903" cy="3285073"/>
          </a:xfrm>
          <a:prstGeom prst="rect">
            <a:avLst/>
          </a:prstGeom>
        </p:spPr>
      </p:pic>
    </p:spTree>
    <p:extLst>
      <p:ext uri="{BB962C8B-B14F-4D97-AF65-F5344CB8AC3E}">
        <p14:creationId xmlns:p14="http://schemas.microsoft.com/office/powerpoint/2010/main" val="68103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6288000" y="141503"/>
            <a:ext cx="5633220" cy="1785845"/>
          </a:xfrm>
        </p:spPr>
        <p:txBody>
          <a:bodyPr rtlCol="0"/>
          <a:lstStyle/>
          <a:p>
            <a:pPr algn="ctr" rtl="0"/>
            <a:r>
              <a:rPr lang="fr-FR" sz="4000" b="0" dirty="0">
                <a:latin typeface="Amiri" panose="00000500000000000000" pitchFamily="2" charset="-78"/>
                <a:ea typeface="Amiri" panose="00000500000000000000" pitchFamily="2" charset="-78"/>
                <a:cs typeface="Amiri" panose="00000500000000000000" pitchFamily="2" charset="-78"/>
              </a:rPr>
              <a:t>Présentation générales des Maisons de Santé </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288000" y="2766582"/>
            <a:ext cx="5472000" cy="2511271"/>
          </a:xfrm>
        </p:spPr>
        <p:txBody>
          <a:bodyPr rtlCol="0"/>
          <a:lstStyle/>
          <a:p>
            <a:pPr marL="0" indent="0" rtl="0">
              <a:buNone/>
            </a:pPr>
            <a:r>
              <a:rPr lang="fr-FR" sz="2000" dirty="0">
                <a:latin typeface="Arial" panose="020B0604020202020204" pitchFamily="34" charset="0"/>
                <a:cs typeface="Arial" panose="020B0604020202020204" pitchFamily="34" charset="0"/>
              </a:rPr>
              <a:t>Les maisons de santé ont été instaurées pour favoriser la collaboration entre divers professionnels de santé de différentes disciplines. Ceci permettant ainsi de répondre à un plus grand nombre de patients.</a:t>
            </a:r>
          </a:p>
          <a:p>
            <a:pPr marL="0" indent="0" rtl="0">
              <a:buNone/>
            </a:pPr>
            <a:endParaRPr lang="fr-FR" sz="2000" dirty="0">
              <a:latin typeface="Arial" panose="020B0604020202020204" pitchFamily="34" charset="0"/>
              <a:cs typeface="Arial" panose="020B0604020202020204" pitchFamily="34" charset="0"/>
            </a:endParaRPr>
          </a:p>
          <a:p>
            <a:pPr marL="0" indent="0">
              <a:buNone/>
            </a:pPr>
            <a:r>
              <a:rPr lang="fr-FR" sz="2000" dirty="0">
                <a:latin typeface="Arial" panose="020B0604020202020204" pitchFamily="34" charset="0"/>
                <a:cs typeface="Arial" panose="020B0604020202020204" pitchFamily="34" charset="0"/>
              </a:rPr>
              <a:t>Les maisons de santé ont été introduites dans le code de la santé publique en 2007 (loi de financement de la sécurité sociale du 19 décembre 2007).</a:t>
            </a:r>
          </a:p>
          <a:p>
            <a:pPr marL="0" indent="0" rtl="0">
              <a:buNone/>
            </a:pPr>
            <a:endParaRPr lang="fr-FR" sz="2000"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3</a:t>
            </a:fld>
            <a:endParaRPr lang="fr-FR"/>
          </a:p>
        </p:txBody>
      </p:sp>
      <p:pic>
        <p:nvPicPr>
          <p:cNvPr id="19" name="Espace réservé pour une image  18">
            <a:extLst>
              <a:ext uri="{FF2B5EF4-FFF2-40B4-BE49-F238E27FC236}">
                <a16:creationId xmlns:a16="http://schemas.microsoft.com/office/drawing/2014/main" id="{096458D7-2362-433C-A94B-62B65B7D7416}"/>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l="24961" r="24961"/>
          <a:stretch>
            <a:fillRect/>
          </a:stretch>
        </p:blipFill>
        <p:spPr>
          <a:xfrm>
            <a:off x="0" y="0"/>
            <a:ext cx="6096000" cy="6371352"/>
          </a:xfrm>
        </p:spPr>
      </p:pic>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p:txBody>
          <a:bodyPr rtlCol="0"/>
          <a:lstStyle/>
          <a:p>
            <a:pPr rtl="0"/>
            <a:r>
              <a:rPr lang="fr-FR" sz="4800" dirty="0"/>
              <a:t>À propos de nous</a:t>
            </a: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algn="l" rtl="0"/>
            <a:r>
              <a:rPr lang="fr-FR" sz="2000" dirty="0">
                <a:latin typeface="Arial" panose="020B0604020202020204" pitchFamily="34" charset="0"/>
                <a:cs typeface="Arial" panose="020B0604020202020204" pitchFamily="34" charset="0"/>
              </a:rPr>
              <a:t>2501 Maison de Santé Pluriprofessionnelles en fonctionnement au 31/12/2023</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4</a:t>
            </a:fld>
            <a:endParaRPr lang="fr-FR"/>
          </a:p>
        </p:txBody>
      </p:sp>
      <p:pic>
        <p:nvPicPr>
          <p:cNvPr id="23" name="Espace réservé pour une image  22">
            <a:extLst>
              <a:ext uri="{FF2B5EF4-FFF2-40B4-BE49-F238E27FC236}">
                <a16:creationId xmlns:a16="http://schemas.microsoft.com/office/drawing/2014/main" id="{9EE9B736-B142-4C7F-85E5-66CE58D5F563}"/>
              </a:ext>
            </a:extLst>
          </p:cNvPr>
          <p:cNvPicPr>
            <a:picLocks noGrp="1" noChangeAspect="1"/>
          </p:cNvPicPr>
          <p:nvPr>
            <p:ph type="pic" sz="quarter" idx="14"/>
          </p:nvPr>
        </p:nvPicPr>
        <p:blipFill>
          <a:blip r:embed="rId4"/>
          <a:srcRect l="13810" r="13810"/>
          <a:stretch>
            <a:fillRect/>
          </a:stretch>
        </p:blipFill>
        <p:spPr>
          <a:xfrm>
            <a:off x="7111801" y="330483"/>
            <a:ext cx="4648200" cy="4566586"/>
          </a:xfrm>
        </p:spPr>
      </p:pic>
      <p:sp>
        <p:nvSpPr>
          <p:cNvPr id="26" name="ZoneTexte 25">
            <a:extLst>
              <a:ext uri="{FF2B5EF4-FFF2-40B4-BE49-F238E27FC236}">
                <a16:creationId xmlns:a16="http://schemas.microsoft.com/office/drawing/2014/main" id="{270F7636-81F0-43F6-82BE-4E059328E284}"/>
              </a:ext>
            </a:extLst>
          </p:cNvPr>
          <p:cNvSpPr txBox="1"/>
          <p:nvPr/>
        </p:nvSpPr>
        <p:spPr>
          <a:xfrm>
            <a:off x="629174" y="562061"/>
            <a:ext cx="5274826" cy="1323439"/>
          </a:xfrm>
          <a:prstGeom prst="rect">
            <a:avLst/>
          </a:prstGeom>
          <a:noFill/>
        </p:spPr>
        <p:txBody>
          <a:bodyPr wrap="square" rtlCol="0">
            <a:spAutoFit/>
          </a:bodyPr>
          <a:lstStyle/>
          <a:p>
            <a:pPr algn="ctr"/>
            <a:r>
              <a:rPr lang="fr-FR" sz="4000" b="1" dirty="0">
                <a:latin typeface="Amiri" panose="00000500000000000000" pitchFamily="2" charset="-78"/>
                <a:ea typeface="Amiri" panose="00000500000000000000" pitchFamily="2" charset="-78"/>
                <a:cs typeface="Amiri" panose="00000500000000000000" pitchFamily="2" charset="-78"/>
              </a:rPr>
              <a:t>Comprendre son importance</a:t>
            </a:r>
          </a:p>
        </p:txBody>
      </p:sp>
      <p:pic>
        <p:nvPicPr>
          <p:cNvPr id="9" name="Média en ligne 8" title="Les Maisons de Santé Pluri-professionnelles (MSP), un enjeu attractivité pour les territoires">
            <a:hlinkClick r:id="" action="ppaction://media"/>
            <a:extLst>
              <a:ext uri="{FF2B5EF4-FFF2-40B4-BE49-F238E27FC236}">
                <a16:creationId xmlns:a16="http://schemas.microsoft.com/office/drawing/2014/main" id="{D8735B3A-1BCA-4D10-A44B-6C602AAF0E8B}"/>
              </a:ext>
            </a:extLst>
          </p:cNvPr>
          <p:cNvPicPr>
            <a:picLocks noRot="1" noChangeAspect="1"/>
          </p:cNvPicPr>
          <p:nvPr>
            <a:videoFile r:link="rId1"/>
          </p:nvPr>
        </p:nvPicPr>
        <p:blipFill>
          <a:blip r:embed="rId5"/>
          <a:stretch>
            <a:fillRect/>
          </a:stretch>
        </p:blipFill>
        <p:spPr>
          <a:xfrm>
            <a:off x="228427" y="2028927"/>
            <a:ext cx="6533100" cy="3691201"/>
          </a:xfrm>
          <a:prstGeom prst="rect">
            <a:avLst/>
          </a:prstGeom>
        </p:spPr>
      </p:pic>
    </p:spTree>
    <p:extLst>
      <p:ext uri="{BB962C8B-B14F-4D97-AF65-F5344CB8AC3E}">
        <p14:creationId xmlns:p14="http://schemas.microsoft.com/office/powerpoint/2010/main" val="13297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00BFC-C23C-4BB1-86C3-E62C91645EA9}"/>
              </a:ext>
            </a:extLst>
          </p:cNvPr>
          <p:cNvSpPr>
            <a:spLocks noGrp="1"/>
          </p:cNvSpPr>
          <p:nvPr>
            <p:ph type="title"/>
          </p:nvPr>
        </p:nvSpPr>
        <p:spPr>
          <a:xfrm>
            <a:off x="83890" y="727588"/>
            <a:ext cx="11853644" cy="136411"/>
          </a:xfrm>
        </p:spPr>
        <p:txBody>
          <a:bodyPr/>
          <a:lstStyle/>
          <a:p>
            <a:pPr algn="ctr"/>
            <a:r>
              <a:rPr lang="fr-FR" sz="4000" dirty="0">
                <a:solidFill>
                  <a:schemeClr val="tx1"/>
                </a:solidFill>
                <a:latin typeface="Amiri" panose="00000500000000000000" pitchFamily="2" charset="-78"/>
                <a:ea typeface="Amiri" panose="00000500000000000000" pitchFamily="2" charset="-78"/>
                <a:cs typeface="Amiri" panose="00000500000000000000" pitchFamily="2" charset="-78"/>
              </a:rPr>
              <a:t>Les objectifs </a:t>
            </a:r>
            <a:br>
              <a:rPr lang="fr-FR" sz="3200" dirty="0">
                <a:solidFill>
                  <a:schemeClr val="tx1"/>
                </a:solidFill>
                <a:latin typeface="Arial" panose="020B0604020202020204" pitchFamily="34" charset="0"/>
                <a:cs typeface="Arial" panose="020B0604020202020204" pitchFamily="34" charset="0"/>
              </a:rPr>
            </a:br>
            <a:endParaRPr lang="fr-FR" dirty="0"/>
          </a:p>
        </p:txBody>
      </p:sp>
      <p:sp>
        <p:nvSpPr>
          <p:cNvPr id="4" name="Espace réservé du contenu 3">
            <a:extLst>
              <a:ext uri="{FF2B5EF4-FFF2-40B4-BE49-F238E27FC236}">
                <a16:creationId xmlns:a16="http://schemas.microsoft.com/office/drawing/2014/main" id="{45FB926F-993C-4E31-938F-77FACEAC3193}"/>
              </a:ext>
            </a:extLst>
          </p:cNvPr>
          <p:cNvSpPr>
            <a:spLocks noGrp="1"/>
          </p:cNvSpPr>
          <p:nvPr>
            <p:ph idx="1"/>
          </p:nvPr>
        </p:nvSpPr>
        <p:spPr/>
        <p:txBody>
          <a:bodyPr/>
          <a:lstStyle/>
          <a:p>
            <a:r>
              <a:rPr lang="fr-FR" sz="2000" dirty="0">
                <a:latin typeface="Arial" panose="020B0604020202020204" pitchFamily="34" charset="0"/>
                <a:cs typeface="Arial" panose="020B0604020202020204" pitchFamily="34" charset="0"/>
              </a:rPr>
              <a:t>La permanence des soins</a:t>
            </a:r>
          </a:p>
          <a:p>
            <a:r>
              <a:rPr lang="fr-FR" sz="2000" dirty="0">
                <a:latin typeface="Arial" panose="020B0604020202020204" pitchFamily="34" charset="0"/>
                <a:cs typeface="Arial" panose="020B0604020202020204" pitchFamily="34" charset="0"/>
              </a:rPr>
              <a:t>Faciliter l’organisation du transfert du patient</a:t>
            </a:r>
          </a:p>
          <a:p>
            <a:r>
              <a:rPr lang="fr-FR" sz="2000" dirty="0">
                <a:latin typeface="Arial" panose="020B0604020202020204" pitchFamily="34" charset="0"/>
                <a:cs typeface="Arial" panose="020B0604020202020204" pitchFamily="34" charset="0"/>
              </a:rPr>
              <a:t>Une amplitude horaire suffisante</a:t>
            </a:r>
          </a:p>
          <a:p>
            <a:r>
              <a:rPr lang="fr-FR" sz="2000" dirty="0">
                <a:latin typeface="Arial" panose="020B0604020202020204" pitchFamily="34" charset="0"/>
                <a:cs typeface="Arial" panose="020B0604020202020204" pitchFamily="34" charset="0"/>
              </a:rPr>
              <a:t>Diversifier l’offre de soins</a:t>
            </a:r>
            <a:br>
              <a:rPr lang="fr-FR" sz="2000" dirty="0">
                <a:latin typeface="Arial" panose="020B0604020202020204" pitchFamily="34" charset="0"/>
                <a:cs typeface="Arial" panose="020B0604020202020204" pitchFamily="34" charset="0"/>
              </a:rPr>
            </a:br>
            <a:endParaRPr lang="fr-FR" sz="2000"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812A43BA-A70F-491C-976D-E0B093749EC6}"/>
              </a:ext>
            </a:extLst>
          </p:cNvPr>
          <p:cNvSpPr>
            <a:spLocks noGrp="1"/>
          </p:cNvSpPr>
          <p:nvPr>
            <p:ph type="sldNum" sz="quarter" idx="33"/>
          </p:nvPr>
        </p:nvSpPr>
        <p:spPr/>
        <p:txBody>
          <a:bodyPr/>
          <a:lstStyle/>
          <a:p>
            <a:pPr rtl="0"/>
            <a:fld id="{19B51A1E-902D-48AF-9020-955120F399B6}" type="slidenum">
              <a:rPr lang="fr-FR" noProof="0" smtClean="0"/>
              <a:pPr rtl="0"/>
              <a:t>5</a:t>
            </a:fld>
            <a:endParaRPr lang="fr-FR" noProof="0"/>
          </a:p>
        </p:txBody>
      </p:sp>
      <p:pic>
        <p:nvPicPr>
          <p:cNvPr id="8" name="Image 7">
            <a:extLst>
              <a:ext uri="{FF2B5EF4-FFF2-40B4-BE49-F238E27FC236}">
                <a16:creationId xmlns:a16="http://schemas.microsoft.com/office/drawing/2014/main" id="{DD704F8D-1F50-42FD-85A7-1A05E33FF84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21945" y="1535760"/>
            <a:ext cx="5532108" cy="3810240"/>
          </a:xfrm>
          <a:prstGeom prst="rect">
            <a:avLst/>
          </a:prstGeom>
        </p:spPr>
      </p:pic>
      <p:sp>
        <p:nvSpPr>
          <p:cNvPr id="9" name="ZoneTexte 8">
            <a:extLst>
              <a:ext uri="{FF2B5EF4-FFF2-40B4-BE49-F238E27FC236}">
                <a16:creationId xmlns:a16="http://schemas.microsoft.com/office/drawing/2014/main" id="{66E6AF47-08F2-459D-A725-5F5D51596ED9}"/>
              </a:ext>
            </a:extLst>
          </p:cNvPr>
          <p:cNvSpPr txBox="1"/>
          <p:nvPr/>
        </p:nvSpPr>
        <p:spPr>
          <a:xfrm>
            <a:off x="6014906" y="5176007"/>
            <a:ext cx="3665990" cy="230832"/>
          </a:xfrm>
          <a:prstGeom prst="rect">
            <a:avLst/>
          </a:prstGeom>
          <a:noFill/>
        </p:spPr>
        <p:txBody>
          <a:bodyPr wrap="square" rtlCol="0">
            <a:spAutoFit/>
          </a:bodyPr>
          <a:lstStyle/>
          <a:p>
            <a:r>
              <a:rPr lang="fr-FR" sz="900">
                <a:hlinkClick r:id="rId3" tooltip="https://commons.wikimedia.org/wiki/File:Sante_travail_nruaux.png"/>
              </a:rPr>
              <a:t>Cette photo</a:t>
            </a:r>
            <a:r>
              <a:rPr lang="fr-FR" sz="900"/>
              <a:t> par Auteur inconnu est soumise à la licence </a:t>
            </a:r>
            <a:r>
              <a:rPr lang="fr-FR" sz="900">
                <a:hlinkClick r:id="rId4" tooltip="https://creativecommons.org/licenses/by-sa/3.0/"/>
              </a:rPr>
              <a:t>CC BY-SA</a:t>
            </a:r>
            <a:endParaRPr lang="fr-FR" sz="900"/>
          </a:p>
        </p:txBody>
      </p:sp>
    </p:spTree>
    <p:extLst>
      <p:ext uri="{BB962C8B-B14F-4D97-AF65-F5344CB8AC3E}">
        <p14:creationId xmlns:p14="http://schemas.microsoft.com/office/powerpoint/2010/main" val="26798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algn="ctr" rtl="0"/>
            <a:r>
              <a:rPr lang="fr-FR" dirty="0">
                <a:latin typeface="Amiri" panose="00000500000000000000" pitchFamily="2" charset="-78"/>
                <a:ea typeface="Amiri" panose="00000500000000000000" pitchFamily="2" charset="-78"/>
                <a:cs typeface="Amiri" panose="00000500000000000000" pitchFamily="2" charset="-78"/>
              </a:rPr>
              <a:t>Une équipe pluridisciplinaire </a:t>
            </a:r>
          </a:p>
        </p:txBody>
      </p:sp>
      <p:sp>
        <p:nvSpPr>
          <p:cNvPr id="12" name="Rectangle 11" descr="Bloc d’accentuation gauche">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4" name="Espace réservé du texte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rtlCol="0"/>
          <a:lstStyle/>
          <a:p>
            <a:pPr rtl="0"/>
            <a:r>
              <a:rPr lang="fr-FR" dirty="0">
                <a:latin typeface="Amiri" panose="00000500000000000000" pitchFamily="2" charset="-78"/>
                <a:ea typeface="Amiri" panose="00000500000000000000" pitchFamily="2" charset="-78"/>
                <a:cs typeface="Amiri" panose="00000500000000000000" pitchFamily="2" charset="-78"/>
              </a:rPr>
              <a:t>Maison de Santé de Mimizan</a:t>
            </a:r>
          </a:p>
        </p:txBody>
      </p:sp>
      <p:sp>
        <p:nvSpPr>
          <p:cNvPr id="5" name="Espace réservé du contenu 4">
            <a:extLst>
              <a:ext uri="{FF2B5EF4-FFF2-40B4-BE49-F238E27FC236}">
                <a16:creationId xmlns:a16="http://schemas.microsoft.com/office/drawing/2014/main" id="{CEEB3BAE-C0B2-447C-B8BE-96C6BD84D658}"/>
              </a:ext>
            </a:extLst>
          </p:cNvPr>
          <p:cNvSpPr>
            <a:spLocks noGrp="1"/>
          </p:cNvSpPr>
          <p:nvPr>
            <p:ph sz="half" idx="2"/>
          </p:nvPr>
        </p:nvSpPr>
        <p:spPr>
          <a:xfrm>
            <a:off x="431800" y="2947459"/>
            <a:ext cx="5472200" cy="2983558"/>
          </a:xfrm>
        </p:spPr>
        <p:txBody>
          <a:bodyPr rtlCol="0"/>
          <a:lstStyle/>
          <a:p>
            <a:pPr marL="0" indent="0" algn="just">
              <a:spcAft>
                <a:spcPts val="0"/>
              </a:spcAft>
              <a:buNone/>
            </a:pPr>
            <a:r>
              <a:rPr lang="fr-FR" sz="2000" dirty="0">
                <a:effectLst/>
                <a:latin typeface="Arial" panose="020B0604020202020204" pitchFamily="34" charset="0"/>
                <a:ea typeface="Amiri" panose="00000500000000000000" pitchFamily="2" charset="-78"/>
                <a:cs typeface="Arial" panose="020B0604020202020204" pitchFamily="34" charset="0"/>
              </a:rPr>
              <a:t>Plus d’une quinzaine de professionnels de santé du territoire se sont rassemblés sous un statut juridique commun (Société Civile de Moyens) et sont bailleurs auprès de la  Communauté des Communes de Mimizan.  </a:t>
            </a:r>
          </a:p>
          <a:p>
            <a:pPr marL="0" indent="0" rtl="0">
              <a:buNone/>
            </a:pPr>
            <a:endParaRPr lang="fr-FR" dirty="0"/>
          </a:p>
        </p:txBody>
      </p:sp>
      <p:cxnSp>
        <p:nvCxnSpPr>
          <p:cNvPr id="11" name="Connecteur droit 10" descr="Séparateur de diapositive">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descr="Barre d’accentuation droite&#10;">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6" name="Espace réservé du texte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rtlCol="0"/>
          <a:lstStyle/>
          <a:p>
            <a:pPr rtl="0"/>
            <a:r>
              <a:rPr lang="fr-FR" dirty="0">
                <a:latin typeface="Amiri" panose="00000500000000000000" pitchFamily="2" charset="-78"/>
                <a:ea typeface="Amiri" panose="00000500000000000000" pitchFamily="2" charset="-78"/>
                <a:cs typeface="Amiri" panose="00000500000000000000" pitchFamily="2" charset="-78"/>
              </a:rPr>
              <a:t>Les différentes professions </a:t>
            </a:r>
          </a:p>
        </p:txBody>
      </p:sp>
      <p:sp>
        <p:nvSpPr>
          <p:cNvPr id="7" name="Espace réservé du texte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3327506"/>
          </a:xfrm>
        </p:spPr>
        <p:txBody>
          <a:bodyPr rtlCol="0"/>
          <a:lstStyle/>
          <a:p>
            <a:pPr>
              <a:spcAft>
                <a:spcPts val="0"/>
              </a:spcAft>
            </a:pPr>
            <a:r>
              <a:rPr lang="fr-FR" sz="2000" dirty="0">
                <a:effectLst/>
                <a:latin typeface="Arial" panose="020B0604020202020204" pitchFamily="34" charset="0"/>
                <a:cs typeface="Arial" panose="020B0604020202020204" pitchFamily="34" charset="0"/>
              </a:rPr>
              <a:t>8 médecins généralistes</a:t>
            </a:r>
          </a:p>
          <a:p>
            <a:pPr>
              <a:spcAft>
                <a:spcPts val="0"/>
              </a:spcAft>
            </a:pPr>
            <a:r>
              <a:rPr lang="fr-FR" sz="2000" dirty="0">
                <a:effectLst/>
                <a:latin typeface="Arial" panose="020B0604020202020204" pitchFamily="34" charset="0"/>
                <a:cs typeface="Arial" panose="020B0604020202020204" pitchFamily="34" charset="0"/>
              </a:rPr>
              <a:t>3 infirmiers</a:t>
            </a:r>
          </a:p>
          <a:p>
            <a:pPr>
              <a:spcAft>
                <a:spcPts val="0"/>
              </a:spcAft>
            </a:pPr>
            <a:r>
              <a:rPr lang="fr-FR" sz="2000" dirty="0">
                <a:effectLst/>
                <a:latin typeface="Arial" panose="020B0604020202020204" pitchFamily="34" charset="0"/>
                <a:cs typeface="Arial" panose="020B0604020202020204" pitchFamily="34" charset="0"/>
              </a:rPr>
              <a:t>2 kinésithérapeutes</a:t>
            </a:r>
          </a:p>
          <a:p>
            <a:pPr>
              <a:spcAft>
                <a:spcPts val="0"/>
              </a:spcAft>
            </a:pPr>
            <a:r>
              <a:rPr lang="fr-FR" sz="2000" dirty="0">
                <a:effectLst/>
                <a:latin typeface="Arial" panose="020B0604020202020204" pitchFamily="34" charset="0"/>
                <a:cs typeface="Arial" panose="020B0604020202020204" pitchFamily="34" charset="0"/>
              </a:rPr>
              <a:t>3 podologues</a:t>
            </a:r>
          </a:p>
          <a:p>
            <a:pPr>
              <a:spcAft>
                <a:spcPts val="0"/>
              </a:spcAft>
            </a:pPr>
            <a:r>
              <a:rPr lang="fr-FR" sz="2000" dirty="0">
                <a:effectLst/>
                <a:latin typeface="Arial" panose="020B0604020202020204" pitchFamily="34" charset="0"/>
                <a:cs typeface="Arial" panose="020B0604020202020204" pitchFamily="34" charset="0"/>
              </a:rPr>
              <a:t>1 diététicienne</a:t>
            </a:r>
          </a:p>
          <a:p>
            <a:pPr marL="0" indent="0" algn="just">
              <a:spcAft>
                <a:spcPts val="0"/>
              </a:spcAft>
              <a:buNone/>
            </a:pPr>
            <a:endParaRPr lang="fr-FR" dirty="0">
              <a:effectLst/>
            </a:endParaRPr>
          </a:p>
          <a:p>
            <a:pPr marL="0" indent="0" rtl="0">
              <a:buNone/>
            </a:pPr>
            <a:endParaRPr lang="fr-FR" dirty="0"/>
          </a:p>
        </p:txBody>
      </p:sp>
      <p:sp>
        <p:nvSpPr>
          <p:cNvPr id="8" name="Espace réservé du numéro de diapositive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FR" smtClean="0"/>
              <a:pPr rtl="0"/>
              <a:t>6</a:t>
            </a:fld>
            <a:endParaRPr lang="fr-FR"/>
          </a:p>
        </p:txBody>
      </p:sp>
    </p:spTree>
    <p:extLst>
      <p:ext uri="{BB962C8B-B14F-4D97-AF65-F5344CB8AC3E}">
        <p14:creationId xmlns:p14="http://schemas.microsoft.com/office/powerpoint/2010/main" val="318883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5319393-BEC7-43BE-97B3-228CB606E9FC}"/>
              </a:ext>
            </a:extLst>
          </p:cNvPr>
          <p:cNvSpPr>
            <a:spLocks noGrp="1"/>
          </p:cNvSpPr>
          <p:nvPr>
            <p:ph type="sldNum" sz="quarter" idx="13"/>
          </p:nvPr>
        </p:nvSpPr>
        <p:spPr/>
        <p:txBody>
          <a:bodyPr/>
          <a:lstStyle/>
          <a:p>
            <a:pPr rtl="0"/>
            <a:fld id="{19B51A1E-902D-48AF-9020-955120F399B6}" type="slidenum">
              <a:rPr lang="fr-FR" noProof="0" smtClean="0"/>
              <a:pPr rtl="0"/>
              <a:t>7</a:t>
            </a:fld>
            <a:endParaRPr lang="fr-FR" noProof="0"/>
          </a:p>
        </p:txBody>
      </p:sp>
      <p:sp>
        <p:nvSpPr>
          <p:cNvPr id="4" name="Titre 3">
            <a:extLst>
              <a:ext uri="{FF2B5EF4-FFF2-40B4-BE49-F238E27FC236}">
                <a16:creationId xmlns:a16="http://schemas.microsoft.com/office/drawing/2014/main" id="{64D11FAD-CF50-4FA5-A8C4-E0D984E48445}"/>
              </a:ext>
            </a:extLst>
          </p:cNvPr>
          <p:cNvSpPr>
            <a:spLocks noGrp="1"/>
          </p:cNvSpPr>
          <p:nvPr>
            <p:ph type="title"/>
          </p:nvPr>
        </p:nvSpPr>
        <p:spPr/>
        <p:txBody>
          <a:bodyPr/>
          <a:lstStyle/>
          <a:p>
            <a:pPr algn="ctr"/>
            <a:r>
              <a:rPr lang="fr-FR" dirty="0"/>
              <a:t>Présentation des différents soins</a:t>
            </a:r>
          </a:p>
        </p:txBody>
      </p:sp>
      <p:pic>
        <p:nvPicPr>
          <p:cNvPr id="10" name="Image 9">
            <a:extLst>
              <a:ext uri="{FF2B5EF4-FFF2-40B4-BE49-F238E27FC236}">
                <a16:creationId xmlns:a16="http://schemas.microsoft.com/office/drawing/2014/main" id="{CD9204B1-8FB5-48E1-9567-8C2062F26885}"/>
              </a:ext>
            </a:extLst>
          </p:cNvPr>
          <p:cNvPicPr>
            <a:picLocks noChangeAspect="1"/>
          </p:cNvPicPr>
          <p:nvPr/>
        </p:nvPicPr>
        <p:blipFill>
          <a:blip r:embed="rId2"/>
          <a:stretch>
            <a:fillRect/>
          </a:stretch>
        </p:blipFill>
        <p:spPr>
          <a:xfrm>
            <a:off x="4205002" y="1212650"/>
            <a:ext cx="3781996" cy="4487115"/>
          </a:xfrm>
          <a:prstGeom prst="rect">
            <a:avLst/>
          </a:prstGeom>
        </p:spPr>
      </p:pic>
    </p:spTree>
    <p:extLst>
      <p:ext uri="{BB962C8B-B14F-4D97-AF65-F5344CB8AC3E}">
        <p14:creationId xmlns:p14="http://schemas.microsoft.com/office/powerpoint/2010/main" val="159120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algn="ctr" rtl="0"/>
            <a:r>
              <a:rPr lang="fr-FR" sz="4000" dirty="0">
                <a:latin typeface="Amiri" panose="00000500000000000000" pitchFamily="2" charset="-78"/>
                <a:ea typeface="Amiri" panose="00000500000000000000" pitchFamily="2" charset="-78"/>
                <a:cs typeface="Amiri" panose="00000500000000000000" pitchFamily="2" charset="-78"/>
              </a:rPr>
              <a:t>Graphique des nombres moyens de professionnels par MSP</a:t>
            </a:r>
          </a:p>
        </p:txBody>
      </p:sp>
      <p:sp>
        <p:nvSpPr>
          <p:cNvPr id="9" name="Espace réservé du numéro de diapositive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FR" smtClean="0"/>
              <a:pPr rtl="0"/>
              <a:t>8</a:t>
            </a:fld>
            <a:endParaRPr lang="fr-FR" dirty="0"/>
          </a:p>
        </p:txBody>
      </p:sp>
      <p:pic>
        <p:nvPicPr>
          <p:cNvPr id="7" name="Image 6">
            <a:extLst>
              <a:ext uri="{FF2B5EF4-FFF2-40B4-BE49-F238E27FC236}">
                <a16:creationId xmlns:a16="http://schemas.microsoft.com/office/drawing/2014/main" id="{0E061F65-4BBA-4ACD-BB74-0C3F3A620614}"/>
              </a:ext>
            </a:extLst>
          </p:cNvPr>
          <p:cNvPicPr>
            <a:picLocks noChangeAspect="1"/>
          </p:cNvPicPr>
          <p:nvPr/>
        </p:nvPicPr>
        <p:blipFill rotWithShape="1">
          <a:blip r:embed="rId3"/>
          <a:srcRect t="7483"/>
          <a:stretch/>
        </p:blipFill>
        <p:spPr>
          <a:xfrm>
            <a:off x="2651151" y="1249961"/>
            <a:ext cx="6889697" cy="4744684"/>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58F66C5F-5166-4767-8C66-010763F8BEB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0287000" cy="6858000"/>
          </a:xfrm>
          <a:prstGeom prst="rect">
            <a:avLst/>
          </a:prstGeom>
        </p:spPr>
      </p:pic>
      <p:sp>
        <p:nvSpPr>
          <p:cNvPr id="3" name="Titre 2">
            <a:extLst>
              <a:ext uri="{FF2B5EF4-FFF2-40B4-BE49-F238E27FC236}">
                <a16:creationId xmlns:a16="http://schemas.microsoft.com/office/drawing/2014/main" id="{3A389735-0CA9-4F85-BB6B-DE1331A1E17E}"/>
              </a:ext>
            </a:extLst>
          </p:cNvPr>
          <p:cNvSpPr>
            <a:spLocks noGrp="1"/>
          </p:cNvSpPr>
          <p:nvPr>
            <p:ph type="ctrTitle"/>
          </p:nvPr>
        </p:nvSpPr>
        <p:spPr>
          <a:xfrm>
            <a:off x="4739780" y="5201174"/>
            <a:ext cx="7452220" cy="696286"/>
          </a:xfrm>
        </p:spPr>
        <p:txBody>
          <a:bodyPr/>
          <a:lstStyle/>
          <a:p>
            <a:r>
              <a:rPr lang="fr-FR" sz="3600" dirty="0">
                <a:latin typeface="Amiri" panose="00000500000000000000" pitchFamily="2" charset="-78"/>
                <a:ea typeface="Amiri" panose="00000500000000000000" pitchFamily="2" charset="-78"/>
                <a:cs typeface="Amiri" panose="00000500000000000000" pitchFamily="2" charset="-78"/>
              </a:rPr>
              <a:t>Présentation de l’Agence Régionale de Santé</a:t>
            </a:r>
          </a:p>
        </p:txBody>
      </p:sp>
      <p:sp>
        <p:nvSpPr>
          <p:cNvPr id="6" name="Espace réservé du numéro de diapositive 5">
            <a:extLst>
              <a:ext uri="{FF2B5EF4-FFF2-40B4-BE49-F238E27FC236}">
                <a16:creationId xmlns:a16="http://schemas.microsoft.com/office/drawing/2014/main" id="{E98E206C-3E21-42B1-9053-7EFCD3ABF4A0}"/>
              </a:ext>
            </a:extLst>
          </p:cNvPr>
          <p:cNvSpPr>
            <a:spLocks noGrp="1"/>
          </p:cNvSpPr>
          <p:nvPr>
            <p:ph type="sldNum" sz="quarter" idx="12"/>
          </p:nvPr>
        </p:nvSpPr>
        <p:spPr/>
        <p:txBody>
          <a:bodyPr/>
          <a:lstStyle/>
          <a:p>
            <a:pPr rtl="0"/>
            <a:fld id="{19B51A1E-902D-48AF-9020-955120F399B6}" type="slidenum">
              <a:rPr lang="fr-FR" noProof="0" smtClean="0"/>
              <a:pPr rtl="0"/>
              <a:t>9</a:t>
            </a:fld>
            <a:endParaRPr lang="fr-FR" noProof="0"/>
          </a:p>
        </p:txBody>
      </p:sp>
    </p:spTree>
    <p:extLst>
      <p:ext uri="{BB962C8B-B14F-4D97-AF65-F5344CB8AC3E}">
        <p14:creationId xmlns:p14="http://schemas.microsoft.com/office/powerpoint/2010/main" val="2073516012"/>
      </p:ext>
    </p:extLst>
  </p:cSld>
  <p:clrMapOvr>
    <a:masterClrMapping/>
  </p:clrMapOvr>
</p:sld>
</file>

<file path=ppt/theme/theme1.xml><?xml version="1.0" encoding="utf-8"?>
<a:theme xmlns:a="http://schemas.openxmlformats.org/drawingml/2006/main" name="Personnalisé">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38_TF16411250.potx" id="{675E8371-EC70-4345-8B64-A71003B56298}" vid="{0F92AA19-00D6-4C71-B13F-219D7994A0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dcmitype/"/>
    <ds:schemaRef ds:uri="6dc4bcd6-49db-4c07-9060-8acfc67cef9f"/>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 ds:uri="http://purl.org/dc/elements/1.1/"/>
    <ds:schemaRef ds:uri="http://schemas.openxmlformats.org/package/2006/metadata/core-properties"/>
    <ds:schemaRef ds:uri="fb0879af-3eba-417a-a55a-ffe6dcd6ca77"/>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professionnelle percutante</Template>
  <TotalTime>650</TotalTime>
  <Words>871</Words>
  <Application>Microsoft Office PowerPoint</Application>
  <PresentationFormat>Grand écran</PresentationFormat>
  <Paragraphs>110</Paragraphs>
  <Slides>19</Slides>
  <Notes>5</Notes>
  <HiddenSlides>0</HiddenSlides>
  <MMClips>1</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19</vt:i4>
      </vt:variant>
    </vt:vector>
  </HeadingPairs>
  <TitlesOfParts>
    <vt:vector size="30" baseType="lpstr">
      <vt:lpstr>Amiri</vt:lpstr>
      <vt:lpstr>Arial</vt:lpstr>
      <vt:lpstr>Calibri</vt:lpstr>
      <vt:lpstr>Candara</vt:lpstr>
      <vt:lpstr>Comic Sans MS</vt:lpstr>
      <vt:lpstr>Corbel</vt:lpstr>
      <vt:lpstr>Inter</vt:lpstr>
      <vt:lpstr>Montserrat</vt:lpstr>
      <vt:lpstr>Roboto</vt:lpstr>
      <vt:lpstr>Times New Roman</vt:lpstr>
      <vt:lpstr>Personnalisé</vt:lpstr>
      <vt:lpstr>Maison de Santé Pluriprofessionnelles</vt:lpstr>
      <vt:lpstr>SOMMAIRE</vt:lpstr>
      <vt:lpstr>Présentation générales des Maisons de Santé </vt:lpstr>
      <vt:lpstr>À propos de nous</vt:lpstr>
      <vt:lpstr>Les objectifs  </vt:lpstr>
      <vt:lpstr>Une équipe pluridisciplinaire </vt:lpstr>
      <vt:lpstr>Présentation des différents soins</vt:lpstr>
      <vt:lpstr>Graphique des nombres moyens de professionnels par MSP</vt:lpstr>
      <vt:lpstr>Présentation de l’Agence Régionale de Santé</vt:lpstr>
      <vt:lpstr>Sommaire</vt:lpstr>
      <vt:lpstr>L’ARS</vt:lpstr>
      <vt:lpstr>Les missions d’une agence régionale de santé</vt:lpstr>
      <vt:lpstr>EHPAD de Nouvielle</vt:lpstr>
      <vt:lpstr>Présentation</vt:lpstr>
      <vt:lpstr>Présentation PowerPoint</vt:lpstr>
      <vt:lpstr>Les tarifs</vt:lpstr>
      <vt:lpstr>Détails des tarifs </vt:lpstr>
      <vt:lpstr>Venez visiter votre futur logement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Maison de Santé Pluriprofessionnelles</dc:title>
  <dc:creator>Doudou</dc:creator>
  <cp:lastModifiedBy>Doudou</cp:lastModifiedBy>
  <cp:revision>43</cp:revision>
  <dcterms:created xsi:type="dcterms:W3CDTF">2024-07-31T08:09:29Z</dcterms:created>
  <dcterms:modified xsi:type="dcterms:W3CDTF">2024-08-01T19:58:18Z</dcterms:modified>
</cp:coreProperties>
</file>