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60" r:id="rId4"/>
    <p:sldId id="265" r:id="rId5"/>
    <p:sldId id="262" r:id="rId6"/>
    <p:sldId id="258" r:id="rId7"/>
    <p:sldId id="259" r:id="rId8"/>
    <p:sldId id="264" r:id="rId9"/>
    <p:sldId id="261"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797675" cy="9926638"/>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67780" autoAdjust="0"/>
  </p:normalViewPr>
  <p:slideViewPr>
    <p:cSldViewPr>
      <p:cViewPr varScale="1">
        <p:scale>
          <a:sx n="77" d="100"/>
          <a:sy n="77" d="100"/>
        </p:scale>
        <p:origin x="-95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FR"/>
          </a:p>
        </p:txBody>
      </p:sp>
      <p:sp>
        <p:nvSpPr>
          <p:cNvPr id="3" name="Espace réservé de la date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62E86444-EF0F-41CD-B518-3863D4D5C8D4}" type="datetimeFigureOut">
              <a:rPr lang="fr-FR"/>
              <a:pPr>
                <a:defRPr/>
              </a:pPr>
              <a:t>11/12/2012</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B2775251-E281-4002-968E-F0BFD359F70B}" type="slidenum">
              <a:rPr lang="fr-FR"/>
              <a:pPr>
                <a:defRPr/>
              </a:pPr>
              <a:t>‹#›</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15362"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5363"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38EFF89-8A25-46B3-8608-B51436FD484A}" type="slidenum">
              <a:rPr lang="fr-FR"/>
              <a:pPr fontAlgn="base">
                <a:spcBef>
                  <a:spcPct val="0"/>
                </a:spcBef>
                <a:spcAft>
                  <a:spcPct val="0"/>
                </a:spcAft>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 name="Espace réservé des commentaires 2"/>
          <p:cNvSpPr>
            <a:spLocks noGrp="1"/>
          </p:cNvSpPr>
          <p:nvPr>
            <p:ph type="body" idx="1"/>
          </p:nvPr>
        </p:nvSpPr>
        <p:spPr/>
        <p:txBody>
          <a:bodyPr/>
          <a:lstStyle/>
          <a:p>
            <a:pPr fontAlgn="auto">
              <a:spcBef>
                <a:spcPts val="0"/>
              </a:spcBef>
              <a:spcAft>
                <a:spcPts val="0"/>
              </a:spcAft>
              <a:defRPr/>
            </a:pPr>
            <a:r>
              <a:rPr lang="fr-FR" dirty="0" smtClean="0"/>
              <a:t>La DUA est le délai pendant lequel les documents sont nécessaires à l’activité du service et/ou du citoyen pour faire valoir ses droits. C’est une </a:t>
            </a:r>
            <a:r>
              <a:rPr lang="fr-FR" b="1" dirty="0" smtClean="0"/>
              <a:t>période de conservation obligatoire</a:t>
            </a:r>
            <a:r>
              <a:rPr lang="fr-FR" dirty="0" smtClean="0"/>
              <a:t> des documents. Elle est exprimée en années et est fondée sur des critères d’ordre juridique (en particulier les délais de prescription fixés par la loi – Cf. archives médicales) ou administrative (valeur informative). Elle recouvre les 2 premiers âges des archives.</a:t>
            </a:r>
          </a:p>
          <a:p>
            <a:pPr fontAlgn="auto">
              <a:spcBef>
                <a:spcPts val="0"/>
              </a:spcBef>
              <a:spcAft>
                <a:spcPts val="0"/>
              </a:spcAft>
              <a:defRPr/>
            </a:pPr>
            <a:endParaRPr lang="fr-FR" dirty="0" smtClean="0"/>
          </a:p>
          <a:p>
            <a:pPr fontAlgn="auto">
              <a:spcBef>
                <a:spcPts val="0"/>
              </a:spcBef>
              <a:spcAft>
                <a:spcPts val="0"/>
              </a:spcAft>
              <a:defRPr/>
            </a:pPr>
            <a:r>
              <a:rPr lang="fr-FR" dirty="0" smtClean="0"/>
              <a:t>Certains documents conservent indéfiniment leur valeur de preuve (état civil, hypothèques, minutes de notaires, etc.)</a:t>
            </a:r>
          </a:p>
          <a:p>
            <a:pPr fontAlgn="auto">
              <a:spcBef>
                <a:spcPts val="0"/>
              </a:spcBef>
              <a:spcAft>
                <a:spcPts val="0"/>
              </a:spcAft>
              <a:defRPr/>
            </a:pPr>
            <a:endParaRPr lang="fr-FR" dirty="0" smtClean="0"/>
          </a:p>
          <a:p>
            <a:pPr fontAlgn="auto">
              <a:spcBef>
                <a:spcPts val="0"/>
              </a:spcBef>
              <a:spcAft>
                <a:spcPts val="0"/>
              </a:spcAft>
              <a:defRPr/>
            </a:pPr>
            <a:r>
              <a:rPr lang="fr-FR" dirty="0" smtClean="0"/>
              <a:t>Tant que court la durée d’utilité administrative, le dossier doit être </a:t>
            </a:r>
            <a:r>
              <a:rPr lang="fr-FR" b="1" dirty="0" smtClean="0"/>
              <a:t>conservé par le service producteur</a:t>
            </a:r>
            <a:r>
              <a:rPr lang="fr-FR" dirty="0" smtClean="0"/>
              <a:t> en raison des motifs de son utilisation, qui reposent sur les </a:t>
            </a:r>
            <a:r>
              <a:rPr lang="fr-FR" b="1" dirty="0" smtClean="0"/>
              <a:t>trois valeurs </a:t>
            </a:r>
            <a:r>
              <a:rPr lang="fr-FR" dirty="0" smtClean="0"/>
              <a:t>suivantes :</a:t>
            </a:r>
          </a:p>
          <a:p>
            <a:pPr fontAlgn="auto">
              <a:spcBef>
                <a:spcPts val="0"/>
              </a:spcBef>
              <a:spcAft>
                <a:spcPts val="0"/>
              </a:spcAft>
              <a:defRPr/>
            </a:pPr>
            <a:endParaRPr lang="fr-FR" dirty="0" smtClean="0"/>
          </a:p>
          <a:p>
            <a:pPr marL="171450" indent="-171450" fontAlgn="auto">
              <a:spcBef>
                <a:spcPts val="0"/>
              </a:spcBef>
              <a:spcAft>
                <a:spcPts val="0"/>
              </a:spcAft>
              <a:buFont typeface="Arial" pitchFamily="34" charset="0"/>
              <a:buChar char="•"/>
              <a:defRPr/>
            </a:pPr>
            <a:r>
              <a:rPr lang="fr-FR" dirty="0" smtClean="0"/>
              <a:t>Valeur de référence et d’évaluation : le dossier constitue une source d’information indispensable comme aide à la prise de décision,</a:t>
            </a:r>
          </a:p>
          <a:p>
            <a:pPr marL="171450" indent="-171450" fontAlgn="auto">
              <a:spcBef>
                <a:spcPts val="0"/>
              </a:spcBef>
              <a:spcAft>
                <a:spcPts val="0"/>
              </a:spcAft>
              <a:buFont typeface="Arial" pitchFamily="34" charset="0"/>
              <a:buChar char="•"/>
              <a:defRPr/>
            </a:pPr>
            <a:r>
              <a:rPr lang="fr-FR" dirty="0" smtClean="0"/>
              <a:t>Valeur de précédent : le dossier garantit la continuité d’une action administrative</a:t>
            </a:r>
          </a:p>
          <a:p>
            <a:pPr marL="171450" indent="-171450" fontAlgn="auto">
              <a:spcBef>
                <a:spcPts val="0"/>
              </a:spcBef>
              <a:spcAft>
                <a:spcPts val="0"/>
              </a:spcAft>
              <a:buFont typeface="Arial" pitchFamily="34" charset="0"/>
              <a:buChar char="•"/>
              <a:defRPr/>
            </a:pPr>
            <a:r>
              <a:rPr lang="fr-FR" dirty="0" smtClean="0"/>
              <a:t>Valeur de justification : le dossier fait preuve en cas de contentieux</a:t>
            </a:r>
          </a:p>
          <a:p>
            <a:pPr fontAlgn="auto">
              <a:spcBef>
                <a:spcPts val="0"/>
              </a:spcBef>
              <a:spcAft>
                <a:spcPts val="0"/>
              </a:spcAft>
              <a:buFont typeface="Arial" pitchFamily="34" charset="0"/>
              <a:buNone/>
              <a:defRPr/>
            </a:pPr>
            <a:endParaRPr lang="fr-FR" dirty="0"/>
          </a:p>
        </p:txBody>
      </p:sp>
      <p:sp>
        <p:nvSpPr>
          <p:cNvPr id="33795"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4F71F6-4DD4-4B68-91FD-EDB7EE6097AF}" type="slidenum">
              <a:rPr lang="fr-FR"/>
              <a:pPr fontAlgn="base">
                <a:spcBef>
                  <a:spcPct val="0"/>
                </a:spcBef>
                <a:spcAft>
                  <a:spcPct val="0"/>
                </a:spcAft>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5842"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fr-FR" smtClean="0"/>
              <a:t>Loi du 4 mars 2002 consacre, pour les malades, un droit général d’accès aux informations relatives à leur santé, détenues par des professionnels et des établissements de santé (code de la Santé publique, art. L1 111-7, alinéa 1CR)</a:t>
            </a:r>
          </a:p>
          <a:p>
            <a:pPr>
              <a:spcBef>
                <a:spcPct val="0"/>
              </a:spcBef>
            </a:pPr>
            <a:endParaRPr lang="fr-FR" smtClean="0"/>
          </a:p>
          <a:p>
            <a:pPr>
              <a:spcBef>
                <a:spcPct val="0"/>
              </a:spcBef>
            </a:pPr>
            <a:r>
              <a:rPr lang="fr-FR" smtClean="0"/>
              <a:t>Selon le décret de 2006, le dossier médical est conservé pendant une durée de 20 ans à compter de la date du dernier séjour de son titulaire dans l’établissement ou de la dernière consultation externe en son sein.</a:t>
            </a:r>
          </a:p>
        </p:txBody>
      </p:sp>
      <p:sp>
        <p:nvSpPr>
          <p:cNvPr id="35843"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CB207C-C312-42DF-B7EA-DAC95894635B}" type="slidenum">
              <a:rPr lang="fr-FR"/>
              <a:pPr fontAlgn="base">
                <a:spcBef>
                  <a:spcPct val="0"/>
                </a:spcBef>
                <a:spcAft>
                  <a:spcPct val="0"/>
                </a:spcAft>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7890"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37891"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CC8503-C447-4483-85A1-DDFF7924F180}" type="slidenum">
              <a:rPr lang="fr-FR"/>
              <a:pPr fontAlgn="base">
                <a:spcBef>
                  <a:spcPct val="0"/>
                </a:spcBef>
                <a:spcAft>
                  <a:spcPct val="0"/>
                </a:spcAft>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9938"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39939"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5CFEAC-E518-488A-A05D-E4F83711A0AB}" type="slidenum">
              <a:rPr lang="fr-FR"/>
              <a:pPr fontAlgn="base">
                <a:spcBef>
                  <a:spcPct val="0"/>
                </a:spcBef>
                <a:spcAft>
                  <a:spcPct val="0"/>
                </a:spcAft>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41986"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41987"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0B0B66B-59FC-465F-B2C6-7B1D2EF3496D}" type="slidenum">
              <a:rPr lang="fr-FR"/>
              <a:pPr fontAlgn="base">
                <a:spcBef>
                  <a:spcPct val="0"/>
                </a:spcBef>
                <a:spcAft>
                  <a:spcPct val="0"/>
                </a:spcAft>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44034"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44035"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A692427-C4EB-4F1A-9B10-F27F57E26EE8}" type="slidenum">
              <a:rPr lang="fr-FR"/>
              <a:pPr fontAlgn="base">
                <a:spcBef>
                  <a:spcPct val="0"/>
                </a:spcBef>
                <a:spcAft>
                  <a:spcPct val="0"/>
                </a:spcAft>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46082"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46083"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91BA35-A047-4662-93F5-E8A7BB7A5AC1}" type="slidenum">
              <a:rPr lang="fr-FR"/>
              <a:pPr fontAlgn="base">
                <a:spcBef>
                  <a:spcPct val="0"/>
                </a:spcBef>
                <a:spcAft>
                  <a:spcPct val="0"/>
                </a:spcAft>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48130"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48131"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724FC2-17C1-4266-90C5-4A3678042DE3}" type="slidenum">
              <a:rPr lang="fr-FR"/>
              <a:pPr fontAlgn="base">
                <a:spcBef>
                  <a:spcPct val="0"/>
                </a:spcBef>
                <a:spcAft>
                  <a:spcPct val="0"/>
                </a:spcAft>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50178"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50179"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95158A9-3572-42A4-8810-F6508FD84EED}" type="slidenum">
              <a:rPr lang="fr-FR"/>
              <a:pPr fontAlgn="base">
                <a:spcBef>
                  <a:spcPct val="0"/>
                </a:spcBef>
                <a:spcAft>
                  <a:spcPct val="0"/>
                </a:spcAft>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 name="Espace réservé des commentaires 2"/>
          <p:cNvSpPr>
            <a:spLocks noGrp="1"/>
          </p:cNvSpPr>
          <p:nvPr>
            <p:ph type="body" idx="1"/>
          </p:nvPr>
        </p:nvSpPr>
        <p:spPr/>
        <p:txBody>
          <a:bodyPr/>
          <a:lstStyle/>
          <a:p>
            <a:pPr fontAlgn="auto">
              <a:spcBef>
                <a:spcPts val="0"/>
              </a:spcBef>
              <a:spcAft>
                <a:spcPts val="0"/>
              </a:spcAft>
              <a:defRPr/>
            </a:pPr>
            <a:r>
              <a:rPr lang="fr-FR" dirty="0" smtClean="0"/>
              <a:t>Parmi les mails émis ou reçus, on peut distinguer notamment :</a:t>
            </a:r>
          </a:p>
          <a:p>
            <a:pPr fontAlgn="auto">
              <a:spcBef>
                <a:spcPts val="0"/>
              </a:spcBef>
              <a:spcAft>
                <a:spcPts val="0"/>
              </a:spcAft>
              <a:defRPr/>
            </a:pPr>
            <a:endParaRPr lang="fr-FR" dirty="0" smtClean="0"/>
          </a:p>
          <a:p>
            <a:pPr marL="171450" indent="-171450" fontAlgn="auto">
              <a:spcBef>
                <a:spcPts val="0"/>
              </a:spcBef>
              <a:spcAft>
                <a:spcPts val="0"/>
              </a:spcAft>
              <a:buFont typeface="Arial" pitchFamily="34" charset="0"/>
              <a:buChar char="•"/>
              <a:defRPr/>
            </a:pPr>
            <a:r>
              <a:rPr lang="fr-FR" dirty="0" smtClean="0"/>
              <a:t>ceux qui sont signés électroniquement ou non, </a:t>
            </a:r>
          </a:p>
          <a:p>
            <a:pPr marL="171450" indent="-171450" fontAlgn="auto">
              <a:spcBef>
                <a:spcPts val="0"/>
              </a:spcBef>
              <a:spcAft>
                <a:spcPts val="0"/>
              </a:spcAft>
              <a:buFont typeface="Arial" pitchFamily="34" charset="0"/>
              <a:buChar char="•"/>
              <a:defRPr/>
            </a:pPr>
            <a:r>
              <a:rPr lang="fr-FR" dirty="0" smtClean="0"/>
              <a:t>ceux qui ont un fichier attaché ou non, </a:t>
            </a:r>
          </a:p>
          <a:p>
            <a:pPr marL="171450" indent="-171450" fontAlgn="auto">
              <a:spcBef>
                <a:spcPts val="0"/>
              </a:spcBef>
              <a:spcAft>
                <a:spcPts val="0"/>
              </a:spcAft>
              <a:buFont typeface="Arial" pitchFamily="34" charset="0"/>
              <a:buChar char="•"/>
              <a:defRPr/>
            </a:pPr>
            <a:r>
              <a:rPr lang="fr-FR" dirty="0" smtClean="0"/>
              <a:t>ceux qui doivent être archivés en raison d'obligations légales ou règlementaires. </a:t>
            </a:r>
          </a:p>
          <a:p>
            <a:pPr marL="171450" indent="-171450" fontAlgn="auto">
              <a:spcBef>
                <a:spcPts val="0"/>
              </a:spcBef>
              <a:spcAft>
                <a:spcPts val="0"/>
              </a:spcAft>
              <a:buFont typeface="Arial" pitchFamily="34" charset="0"/>
              <a:buChar char="•"/>
              <a:defRPr/>
            </a:pPr>
            <a:endParaRPr lang="fr-FR" dirty="0" smtClean="0"/>
          </a:p>
          <a:p>
            <a:pPr fontAlgn="auto">
              <a:spcBef>
                <a:spcPts val="0"/>
              </a:spcBef>
              <a:spcAft>
                <a:spcPts val="0"/>
              </a:spcAft>
              <a:buFont typeface="Arial" pitchFamily="34" charset="0"/>
              <a:buNone/>
              <a:defRPr/>
            </a:pPr>
            <a:r>
              <a:rPr lang="fr-FR" dirty="0" smtClean="0"/>
              <a:t>De ce premier constat, en découlent des régimes juridiques différents. Ainsi, il apparaît que certains messages électroniques engagent l'entreprise</a:t>
            </a:r>
            <a:endParaRPr lang="fr-FR" dirty="0"/>
          </a:p>
        </p:txBody>
      </p:sp>
      <p:sp>
        <p:nvSpPr>
          <p:cNvPr id="52227"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298E59-70F8-4610-BEB2-4640B1C0BCE5}" type="slidenum">
              <a:rPr lang="fr-FR"/>
              <a:pPr fontAlgn="base">
                <a:spcBef>
                  <a:spcPct val="0"/>
                </a:spcBef>
                <a:spcAft>
                  <a:spcPct val="0"/>
                </a:spcAft>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17410"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7411"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12D3FA-755B-42A2-A921-17EBF76A1C76}" type="slidenum">
              <a:rPr lang="fr-FR"/>
              <a:pPr fontAlgn="base">
                <a:spcBef>
                  <a:spcPct val="0"/>
                </a:spcBef>
                <a:spcAft>
                  <a:spcPct val="0"/>
                </a:spcAft>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54274"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fr-FR" smtClean="0"/>
              <a:t>Si l'on prend le cas de l'écrit électronique, celui-ci est doté de "la même force probante que l'écrit sur support papier", selon l'article 1316-3 du code civil. Mais l'article 1316-1 précise que, pour être admis comme preuve, l'écrit électronique doit permettre d'identifier la personne dont il émane, et doit être établi et conservé dans des conditions de nature à en garantir l'intégrité. Dès lors que ces conditions sont remplies, tout courrier électronique signé est admissible à titre de preuve. C'est pourquoi l'entreprise ne doit pas négliger l'importance du contenu des messages électroniques envoyés à ses clients ou fournisseurs.</a:t>
            </a:r>
            <a:br>
              <a:rPr lang="fr-FR" smtClean="0"/>
            </a:br>
            <a:r>
              <a:rPr lang="fr-FR" smtClean="0"/>
              <a:t/>
            </a:r>
            <a:br>
              <a:rPr lang="fr-FR" smtClean="0"/>
            </a:br>
            <a:r>
              <a:rPr lang="fr-FR" smtClean="0"/>
              <a:t>En outre, l'entreprise pourra être considérée comme responsable des actes illicites commis à partir de la messagerie de l'entreprise, sur le fondement de la responsabilité civile du fait du salarié-préposé (article 1384 alinéa 5 du code civil). Du moment que le salarié agit dans le cadre de ses fonctions avec les outils de l'entreprise, cette dernière peut être reconnue responsable des actes de ce dernier.</a:t>
            </a:r>
            <a:br>
              <a:rPr lang="fr-FR" smtClean="0"/>
            </a:br>
            <a:endParaRPr lang="fr-FR" smtClean="0"/>
          </a:p>
        </p:txBody>
      </p:sp>
      <p:sp>
        <p:nvSpPr>
          <p:cNvPr id="54275"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58ED17-FC54-4155-8B83-238A6F652A29}" type="slidenum">
              <a:rPr lang="fr-FR"/>
              <a:pPr fontAlgn="base">
                <a:spcBef>
                  <a:spcPct val="0"/>
                </a:spcBef>
                <a:spcAft>
                  <a:spcPct val="0"/>
                </a:spcAft>
              </a:pPr>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56322"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fr-FR" smtClean="0"/>
              <a:t>La loi exige la traçabilité des échanges électroniques au sein des entreprises. En effet, l'article 6-II de la loi du 21 juin 2004 pour la confiance dans l'économie numérique énonce que les personnes dont l'activité est d'offrir un accès à des services de communication au public en ligne, et celles qui "assurent, même à titre gratuit, pour mise à disposition du public par des services de communication au public en ligne", doivent détenir et conserver "les données de nature à permettre l'identification de quiconque a contribué à la création du contenu ou de l'un des contenus des services dont elles sont prestataires". </a:t>
            </a:r>
          </a:p>
        </p:txBody>
      </p:sp>
      <p:sp>
        <p:nvSpPr>
          <p:cNvPr id="56323"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AD0F1D2-FE50-47AE-A46C-FA7B094113FC}" type="slidenum">
              <a:rPr lang="fr-FR"/>
              <a:pPr fontAlgn="base">
                <a:spcBef>
                  <a:spcPct val="0"/>
                </a:spcBef>
                <a:spcAft>
                  <a:spcPct val="0"/>
                </a:spcAft>
              </a:pPr>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58370"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fr-FR" smtClean="0"/>
              <a:t>respecter l'obligation légale de traçabilité des échanges électroniques. Une bonne politique doit permettre, entre autres, de retrouver facilement les informations archivées en cas de besoin, comme par exemple retrouver l'auteur d'un mail  envoyé à partir d'un poste informatique de l'entreprise.</a:t>
            </a:r>
            <a:br>
              <a:rPr lang="fr-FR" smtClean="0"/>
            </a:br>
            <a:r>
              <a:rPr lang="fr-FR" smtClean="0"/>
              <a:t/>
            </a:r>
            <a:br>
              <a:rPr lang="fr-FR" smtClean="0"/>
            </a:br>
            <a:r>
              <a:rPr lang="fr-FR" smtClean="0"/>
              <a:t>Enfin, une telle politique doit permettre la gestion des mails : être en mesure de retrouver facilement les mails archivés, les mails inutiles devant être exclus de l'archivage pour éviter une surcharge inutile. De plus, les dirigeants doivent avoir la garantie que les informations importantes seront conservées conformément aux obligations légales et aux directives de l'entreprise.</a:t>
            </a:r>
            <a:br>
              <a:rPr lang="fr-FR" smtClean="0"/>
            </a:br>
            <a:endParaRPr lang="fr-FR" smtClean="0"/>
          </a:p>
        </p:txBody>
      </p:sp>
      <p:sp>
        <p:nvSpPr>
          <p:cNvPr id="58371"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E8124C-71DD-448E-96E7-FCD8954FBF8D}" type="slidenum">
              <a:rPr lang="fr-FR"/>
              <a:pPr fontAlgn="base">
                <a:spcBef>
                  <a:spcPct val="0"/>
                </a:spcBef>
                <a:spcAft>
                  <a:spcPct val="0"/>
                </a:spcAft>
              </a:pPr>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 name="Espace réservé des commentaires 2"/>
          <p:cNvSpPr>
            <a:spLocks noGrp="1"/>
          </p:cNvSpPr>
          <p:nvPr>
            <p:ph type="body" idx="1"/>
          </p:nvPr>
        </p:nvSpPr>
        <p:spPr/>
        <p:txBody>
          <a:bodyPr/>
          <a:lstStyle/>
          <a:p>
            <a:pPr fontAlgn="auto">
              <a:spcBef>
                <a:spcPts val="0"/>
              </a:spcBef>
              <a:spcAft>
                <a:spcPts val="0"/>
              </a:spcAft>
              <a:defRPr/>
            </a:pPr>
            <a:r>
              <a:rPr lang="fr-FR" dirty="0" smtClean="0"/>
              <a:t>respecter l'obligation légale de traçabilité des échanges électroniques. Une bonne politique doit permettre, entre autres, de retrouver facilement les informations archivées en cas de besoin, comme par exemple retrouver l'auteur d'un mail  envoyé à partir d'un poste informatique de l'entreprise.</a:t>
            </a:r>
            <a:br>
              <a:rPr lang="fr-FR" dirty="0" smtClean="0"/>
            </a:br>
            <a:r>
              <a:rPr lang="fr-FR" dirty="0" smtClean="0"/>
              <a:t/>
            </a:r>
            <a:br>
              <a:rPr lang="fr-FR" dirty="0" smtClean="0"/>
            </a:br>
            <a:r>
              <a:rPr lang="fr-FR" dirty="0" smtClean="0"/>
              <a:t>Enfin, une telle politique doit permettre la gestion des mails : être en mesure de retrouver facilement les mails archivés, les mails inutiles devant être exclus de l'archivage pour éviter une surcharge inutile. De plus, les dirigeants doivent avoir la garantie que les informations importantes seront conservées conformément aux obligations légales et aux directives de l'entreprise.</a:t>
            </a:r>
          </a:p>
          <a:p>
            <a:pPr fontAlgn="auto">
              <a:spcBef>
                <a:spcPts val="0"/>
              </a:spcBef>
              <a:spcAft>
                <a:spcPts val="0"/>
              </a:spcAft>
              <a:defRPr/>
            </a:pPr>
            <a:endParaRPr lang="fr-FR" dirty="0" smtClean="0"/>
          </a:p>
          <a:p>
            <a:pPr fontAlgn="auto">
              <a:spcBef>
                <a:spcPts val="0"/>
              </a:spcBef>
              <a:spcAft>
                <a:spcPts val="0"/>
              </a:spcAft>
              <a:defRPr/>
            </a:pPr>
            <a:r>
              <a:rPr lang="fr-FR" dirty="0" smtClean="0"/>
              <a:t>Deux finalités caractérisent l'archivage des mails :</a:t>
            </a:r>
          </a:p>
          <a:p>
            <a:pPr fontAlgn="auto">
              <a:spcBef>
                <a:spcPts val="0"/>
              </a:spcBef>
              <a:spcAft>
                <a:spcPts val="0"/>
              </a:spcAft>
              <a:defRPr/>
            </a:pPr>
            <a:endParaRPr lang="fr-FR" dirty="0" smtClean="0"/>
          </a:p>
          <a:p>
            <a:pPr marL="171450" indent="-171450" fontAlgn="auto">
              <a:spcBef>
                <a:spcPts val="0"/>
              </a:spcBef>
              <a:spcAft>
                <a:spcPts val="0"/>
              </a:spcAft>
              <a:buFont typeface="Arial" pitchFamily="34" charset="0"/>
              <a:buChar char="•"/>
              <a:defRPr/>
            </a:pPr>
            <a:r>
              <a:rPr lang="fr-FR" dirty="0" smtClean="0"/>
              <a:t>Probatoire : conserver les mails qui ont une valeur juridique de façon intègre (</a:t>
            </a:r>
            <a:r>
              <a:rPr lang="fr-FR" dirty="0" err="1" smtClean="0"/>
              <a:t>préconstitution</a:t>
            </a:r>
            <a:r>
              <a:rPr lang="fr-FR" dirty="0" smtClean="0"/>
              <a:t> de preuves) et pendant la durée légale ; sauvegarder la preuve d’un droit ou respecter une obligation légale de conservation</a:t>
            </a:r>
          </a:p>
          <a:p>
            <a:pPr marL="171450" indent="-171450" fontAlgn="auto">
              <a:spcBef>
                <a:spcPts val="0"/>
              </a:spcBef>
              <a:spcAft>
                <a:spcPts val="0"/>
              </a:spcAft>
              <a:buFont typeface="Arial" pitchFamily="34" charset="0"/>
              <a:buChar char="•"/>
              <a:defRPr/>
            </a:pPr>
            <a:endParaRPr lang="fr-FR" dirty="0" smtClean="0"/>
          </a:p>
          <a:p>
            <a:pPr marL="171450" indent="-171450" fontAlgn="auto">
              <a:spcBef>
                <a:spcPts val="0"/>
              </a:spcBef>
              <a:spcAft>
                <a:spcPts val="0"/>
              </a:spcAft>
              <a:buFont typeface="Arial" pitchFamily="34" charset="0"/>
              <a:buChar char="•"/>
              <a:defRPr/>
            </a:pPr>
            <a:r>
              <a:rPr lang="fr-FR" dirty="0" smtClean="0"/>
              <a:t>Patrimoniale : à des fins historiques ou statistiques, pour la mémoire de l’entreprise</a:t>
            </a:r>
          </a:p>
          <a:p>
            <a:pPr marL="171450" indent="-171450" fontAlgn="auto">
              <a:spcBef>
                <a:spcPts val="0"/>
              </a:spcBef>
              <a:spcAft>
                <a:spcPts val="0"/>
              </a:spcAft>
              <a:buFont typeface="Arial" pitchFamily="34" charset="0"/>
              <a:buChar char="•"/>
              <a:defRPr/>
            </a:pPr>
            <a:r>
              <a:rPr lang="fr-FR" dirty="0" smtClean="0"/>
              <a:t>faciliter l'accès et la gestion à l'information au sein de l'entreprise en organisant les données conservées et en assurant leur pérennité.</a:t>
            </a:r>
            <a:br>
              <a:rPr lang="fr-FR" dirty="0" smtClean="0"/>
            </a:br>
            <a:r>
              <a:rPr lang="fr-FR" dirty="0" smtClean="0"/>
              <a:t/>
            </a:r>
            <a:br>
              <a:rPr lang="fr-FR" dirty="0" smtClean="0"/>
            </a:br>
            <a:endParaRPr lang="fr-FR" dirty="0"/>
          </a:p>
        </p:txBody>
      </p:sp>
      <p:sp>
        <p:nvSpPr>
          <p:cNvPr id="60419"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5608C2-A878-4B0F-97AC-F680C9CF9BAD}" type="slidenum">
              <a:rPr lang="fr-FR"/>
              <a:pPr fontAlgn="base">
                <a:spcBef>
                  <a:spcPct val="0"/>
                </a:spcBef>
                <a:spcAft>
                  <a:spcPct val="0"/>
                </a:spcAft>
              </a:pPr>
              <a:t>23</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62466"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62467"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880E1B8-1480-4423-AC61-271A18B536FC}" type="slidenum">
              <a:rPr lang="fr-FR"/>
              <a:pPr fontAlgn="base">
                <a:spcBef>
                  <a:spcPct val="0"/>
                </a:spcBef>
                <a:spcAft>
                  <a:spcPct val="0"/>
                </a:spcAft>
              </a:pPr>
              <a:t>24</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 name="Espace réservé des commentaires 2"/>
          <p:cNvSpPr>
            <a:spLocks noGrp="1"/>
          </p:cNvSpPr>
          <p:nvPr>
            <p:ph type="body" idx="1"/>
          </p:nvPr>
        </p:nvSpPr>
        <p:spPr/>
        <p:txBody>
          <a:bodyPr>
            <a:normAutofit fontScale="92500" lnSpcReduction="20000"/>
          </a:bodyPr>
          <a:lstStyle/>
          <a:p>
            <a:pPr fontAlgn="auto">
              <a:spcBef>
                <a:spcPts val="0"/>
              </a:spcBef>
              <a:spcAft>
                <a:spcPts val="0"/>
              </a:spcAft>
              <a:defRPr/>
            </a:pPr>
            <a:r>
              <a:rPr lang="fr-FR" dirty="0" smtClean="0"/>
              <a:t>L’archivage de documents contenant des données à caractère personnel doit faire l’objet des formalités requises par la loi du 6 janvier 1978</a:t>
            </a:r>
          </a:p>
          <a:p>
            <a:pPr fontAlgn="auto">
              <a:spcBef>
                <a:spcPts val="0"/>
              </a:spcBef>
              <a:spcAft>
                <a:spcPts val="0"/>
              </a:spcAft>
              <a:defRPr/>
            </a:pPr>
            <a:endParaRPr lang="fr-FR" dirty="0" smtClean="0"/>
          </a:p>
          <a:p>
            <a:pPr fontAlgn="auto">
              <a:spcBef>
                <a:spcPts val="0"/>
              </a:spcBef>
              <a:spcAft>
                <a:spcPts val="0"/>
              </a:spcAft>
              <a:defRPr/>
            </a:pPr>
            <a:r>
              <a:rPr lang="fr-FR" dirty="0" smtClean="0"/>
              <a:t>Pour les courriels, cela concerne, par exemple, des fichiers joints identifiants les patients, usagers, bénéficiaires, salariés…</a:t>
            </a:r>
          </a:p>
          <a:p>
            <a:pPr fontAlgn="auto">
              <a:spcBef>
                <a:spcPts val="0"/>
              </a:spcBef>
              <a:spcAft>
                <a:spcPts val="0"/>
              </a:spcAft>
              <a:defRPr/>
            </a:pPr>
            <a:endParaRPr lang="fr-FR" dirty="0" smtClean="0"/>
          </a:p>
          <a:p>
            <a:pPr fontAlgn="auto">
              <a:spcBef>
                <a:spcPts val="0"/>
              </a:spcBef>
              <a:spcAft>
                <a:spcPts val="0"/>
              </a:spcAft>
              <a:defRPr/>
            </a:pPr>
            <a:r>
              <a:rPr lang="fr-FR" dirty="0" smtClean="0"/>
              <a:t>CNIL</a:t>
            </a:r>
          </a:p>
          <a:p>
            <a:pPr fontAlgn="auto">
              <a:spcBef>
                <a:spcPts val="0"/>
              </a:spcBef>
              <a:spcAft>
                <a:spcPts val="0"/>
              </a:spcAft>
              <a:defRPr/>
            </a:pPr>
            <a:r>
              <a:rPr lang="fr-FR" i="1" dirty="0" smtClean="0"/>
              <a:t>Pour plus d’informations sur le rôle de la CNIL : www.cnil.fr</a:t>
            </a:r>
          </a:p>
          <a:p>
            <a:pPr fontAlgn="auto">
              <a:spcBef>
                <a:spcPts val="0"/>
              </a:spcBef>
              <a:spcAft>
                <a:spcPts val="0"/>
              </a:spcAft>
              <a:defRPr/>
            </a:pPr>
            <a:endParaRPr lang="fr-FR" i="1" dirty="0" smtClean="0"/>
          </a:p>
          <a:p>
            <a:pPr fontAlgn="auto">
              <a:spcBef>
                <a:spcPts val="0"/>
              </a:spcBef>
              <a:spcAft>
                <a:spcPts val="0"/>
              </a:spcAft>
              <a:defRPr/>
            </a:pPr>
            <a:r>
              <a:rPr lang="fr-FR" dirty="0" smtClean="0"/>
              <a:t>L’archivage des documents informatiques soulève une question différente : celle de la valeur probante du document numérique. Une récente décision de la Cour de cassation (</a:t>
            </a:r>
            <a:r>
              <a:rPr lang="fr-FR" dirty="0" err="1" smtClean="0"/>
              <a:t>Civ</a:t>
            </a:r>
            <a:r>
              <a:rPr lang="fr-FR" dirty="0" smtClean="0"/>
              <a:t>. 2, pourvoi n° 07-17622) du 4 décembre 2008  apporte de précisions :</a:t>
            </a:r>
          </a:p>
          <a:p>
            <a:pPr fontAlgn="auto">
              <a:spcBef>
                <a:spcPts val="0"/>
              </a:spcBef>
              <a:spcAft>
                <a:spcPts val="0"/>
              </a:spcAft>
              <a:defRPr/>
            </a:pPr>
            <a:r>
              <a:rPr lang="fr-FR" dirty="0" smtClean="0"/>
              <a:t>« Lorsqu’une partie n’a pas conservé l’original d’un document, la preuve de son existence peut être rapportée par la présentation d’une copie qui doit en être la reproduction non seulement fidèle mais durable (articles 1334 et 1348 du code civil);</a:t>
            </a:r>
          </a:p>
          <a:p>
            <a:pPr fontAlgn="auto">
              <a:spcBef>
                <a:spcPts val="0"/>
              </a:spcBef>
              <a:spcAft>
                <a:spcPts val="0"/>
              </a:spcAft>
              <a:defRPr/>
            </a:pPr>
            <a:r>
              <a:rPr lang="fr-FR" dirty="0" smtClean="0"/>
              <a:t>L’écrit sous forme électronique ne vaut preuve qu’à condition que son auteur puisse être dûment identifié et qu’il soit établi et conservé dans des conditions de nature à en garantir l’intégrité et porte la date de création du</a:t>
            </a:r>
          </a:p>
          <a:p>
            <a:pPr fontAlgn="auto">
              <a:spcBef>
                <a:spcPts val="0"/>
              </a:spcBef>
              <a:spcAft>
                <a:spcPts val="0"/>
              </a:spcAft>
              <a:defRPr/>
            </a:pPr>
            <a:r>
              <a:rPr lang="fr-FR" dirty="0" smtClean="0"/>
              <a:t>document. »</a:t>
            </a:r>
          </a:p>
          <a:p>
            <a:pPr fontAlgn="auto">
              <a:spcBef>
                <a:spcPts val="0"/>
              </a:spcBef>
              <a:spcAft>
                <a:spcPts val="0"/>
              </a:spcAft>
              <a:defRPr/>
            </a:pPr>
            <a:endParaRPr lang="fr-FR" dirty="0" smtClean="0"/>
          </a:p>
          <a:p>
            <a:pPr fontAlgn="auto">
              <a:spcBef>
                <a:spcPts val="0"/>
              </a:spcBef>
              <a:spcAft>
                <a:spcPts val="0"/>
              </a:spcAft>
              <a:defRPr/>
            </a:pPr>
            <a:r>
              <a:rPr lang="fr-FR" dirty="0" smtClean="0"/>
              <a:t>Cette notion de fidélité et de durabilité a été traduite par le critère fonctionnel global « d’intégrité ». L’intégrité d’un document numérique peut être assurée, en pratique, par différents moyens techniques :</a:t>
            </a:r>
          </a:p>
          <a:p>
            <a:pPr marL="171450" indent="-171450" fontAlgn="auto">
              <a:spcBef>
                <a:spcPts val="0"/>
              </a:spcBef>
              <a:spcAft>
                <a:spcPts val="0"/>
              </a:spcAft>
              <a:buFont typeface="Arial" pitchFamily="34" charset="0"/>
              <a:buChar char="•"/>
              <a:defRPr/>
            </a:pPr>
            <a:r>
              <a:rPr lang="fr-FR" dirty="0" smtClean="0"/>
              <a:t>copie fidèle</a:t>
            </a:r>
          </a:p>
          <a:p>
            <a:pPr fontAlgn="auto">
              <a:spcBef>
                <a:spcPts val="0"/>
              </a:spcBef>
              <a:spcAft>
                <a:spcPts val="0"/>
              </a:spcAft>
              <a:defRPr/>
            </a:pPr>
            <a:r>
              <a:rPr lang="fr-FR" dirty="0" smtClean="0"/>
              <a:t>Elle doit visuellement se présenter comme l’original avec les indications du papier à en-tête et la signature de l’expéditeur.</a:t>
            </a:r>
          </a:p>
          <a:p>
            <a:pPr fontAlgn="auto">
              <a:spcBef>
                <a:spcPts val="0"/>
              </a:spcBef>
              <a:spcAft>
                <a:spcPts val="0"/>
              </a:spcAft>
              <a:defRPr/>
            </a:pPr>
            <a:endParaRPr lang="fr-FR" dirty="0" smtClean="0"/>
          </a:p>
          <a:p>
            <a:pPr marL="171450" indent="-171450" fontAlgn="auto">
              <a:spcBef>
                <a:spcPts val="0"/>
              </a:spcBef>
              <a:spcAft>
                <a:spcPts val="0"/>
              </a:spcAft>
              <a:buFont typeface="Arial" pitchFamily="34" charset="0"/>
              <a:buChar char="•"/>
              <a:defRPr/>
            </a:pPr>
            <a:r>
              <a:rPr lang="fr-FR" dirty="0" smtClean="0"/>
              <a:t>copie horodatée : le document n’a de valeur que si la preuve est apportée qu’il a été créé et stocké sous forme numérique au jour de son établissement.</a:t>
            </a:r>
          </a:p>
          <a:p>
            <a:pPr fontAlgn="auto">
              <a:spcBef>
                <a:spcPts val="0"/>
              </a:spcBef>
              <a:spcAft>
                <a:spcPts val="0"/>
              </a:spcAft>
              <a:defRPr/>
            </a:pPr>
            <a:endParaRPr lang="fr-FR" dirty="0" smtClean="0"/>
          </a:p>
          <a:p>
            <a:pPr marL="171450" indent="-171450" fontAlgn="auto">
              <a:spcBef>
                <a:spcPts val="0"/>
              </a:spcBef>
              <a:spcAft>
                <a:spcPts val="0"/>
              </a:spcAft>
              <a:buFont typeface="Arial" pitchFamily="34" charset="0"/>
              <a:buChar char="•"/>
              <a:defRPr/>
            </a:pPr>
            <a:r>
              <a:rPr lang="fr-FR" dirty="0" smtClean="0"/>
              <a:t>copie durable</a:t>
            </a:r>
          </a:p>
          <a:p>
            <a:pPr fontAlgn="auto">
              <a:spcBef>
                <a:spcPts val="0"/>
              </a:spcBef>
              <a:spcAft>
                <a:spcPts val="0"/>
              </a:spcAft>
              <a:defRPr/>
            </a:pPr>
            <a:endParaRPr lang="fr-FR" dirty="0" smtClean="0"/>
          </a:p>
          <a:p>
            <a:pPr fontAlgn="auto">
              <a:spcBef>
                <a:spcPts val="0"/>
              </a:spcBef>
              <a:spcAft>
                <a:spcPts val="0"/>
              </a:spcAft>
              <a:defRPr/>
            </a:pPr>
            <a:r>
              <a:rPr lang="fr-FR" dirty="0" smtClean="0"/>
              <a:t>Les documents doivent rester lisibles très longtemps.</a:t>
            </a:r>
          </a:p>
          <a:p>
            <a:pPr fontAlgn="auto">
              <a:spcBef>
                <a:spcPts val="0"/>
              </a:spcBef>
              <a:spcAft>
                <a:spcPts val="0"/>
              </a:spcAft>
              <a:defRPr/>
            </a:pPr>
            <a:endParaRPr lang="fr-FR" dirty="0" smtClean="0"/>
          </a:p>
          <a:p>
            <a:pPr fontAlgn="auto">
              <a:spcBef>
                <a:spcPts val="0"/>
              </a:spcBef>
              <a:spcAft>
                <a:spcPts val="0"/>
              </a:spcAft>
              <a:defRPr/>
            </a:pPr>
            <a:r>
              <a:rPr lang="fr-FR" dirty="0" smtClean="0"/>
              <a:t>Il convint d’opter pour les formats électroniques standardisés (basés sur XML, PDF ou TIFF (pour les images)).</a:t>
            </a:r>
          </a:p>
          <a:p>
            <a:pPr fontAlgn="auto">
              <a:spcBef>
                <a:spcPts val="0"/>
              </a:spcBef>
              <a:spcAft>
                <a:spcPts val="0"/>
              </a:spcAft>
              <a:defRPr/>
            </a:pPr>
            <a:endParaRPr lang="fr-FR" dirty="0" smtClean="0"/>
          </a:p>
          <a:p>
            <a:pPr fontAlgn="auto">
              <a:spcBef>
                <a:spcPts val="0"/>
              </a:spcBef>
              <a:spcAft>
                <a:spcPts val="0"/>
              </a:spcAft>
              <a:defRPr/>
            </a:pPr>
            <a:r>
              <a:rPr lang="fr-FR" dirty="0" smtClean="0"/>
              <a:t>Quand les documents archivés ne sont plus conformes, il peut être nécessaire de les convertir.</a:t>
            </a:r>
            <a:endParaRPr lang="fr-FR" i="1" dirty="0" smtClean="0"/>
          </a:p>
        </p:txBody>
      </p:sp>
      <p:sp>
        <p:nvSpPr>
          <p:cNvPr id="64515"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7E3E611-99EB-4D94-BB97-145CF1AECA19}" type="slidenum">
              <a:rPr lang="fr-FR"/>
              <a:pPr fontAlgn="base">
                <a:spcBef>
                  <a:spcPct val="0"/>
                </a:spcBef>
                <a:spcAft>
                  <a:spcPct val="0"/>
                </a:spcAft>
              </a:pPr>
              <a:t>25</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19458"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fr-FR" smtClean="0"/>
              <a:t>Les producteurs d’archives publics sont tenu de verser leurs archives définitives dans un service d’archives public.</a:t>
            </a:r>
          </a:p>
        </p:txBody>
      </p:sp>
      <p:sp>
        <p:nvSpPr>
          <p:cNvPr id="19459"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90EB209-C1B7-41C4-BDAC-56989BB02688}" type="slidenum">
              <a:rPr lang="fr-FR"/>
              <a:pPr fontAlgn="base">
                <a:spcBef>
                  <a:spcPct val="0"/>
                </a:spcBef>
                <a:spcAft>
                  <a:spcPct val="0"/>
                </a:spcAft>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 name="Espace réservé des commentaires 2"/>
          <p:cNvSpPr>
            <a:spLocks noGrp="1"/>
          </p:cNvSpPr>
          <p:nvPr>
            <p:ph type="body" idx="1"/>
          </p:nvPr>
        </p:nvSpPr>
        <p:spPr/>
        <p:txBody>
          <a:bodyPr>
            <a:normAutofit fontScale="92500" lnSpcReduction="10000"/>
          </a:bodyPr>
          <a:lstStyle/>
          <a:p>
            <a:pPr fontAlgn="auto">
              <a:spcBef>
                <a:spcPts val="0"/>
              </a:spcBef>
              <a:spcAft>
                <a:spcPts val="0"/>
              </a:spcAft>
              <a:defRPr/>
            </a:pPr>
            <a:r>
              <a:rPr lang="fr-FR" dirty="0" smtClean="0"/>
              <a:t>Le dossier de l’usager n’est pas un simple réceptacle d’information qui se réduirait à une fonction de dépôt. Tout au contraire, ce système d’information centré sur l’usager à vocation à répondre à trois logiques et attentes complémentaires :</a:t>
            </a:r>
          </a:p>
          <a:p>
            <a:pPr fontAlgn="auto">
              <a:spcBef>
                <a:spcPts val="0"/>
              </a:spcBef>
              <a:spcAft>
                <a:spcPts val="0"/>
              </a:spcAft>
              <a:defRPr/>
            </a:pPr>
            <a:endParaRPr lang="fr-FR" dirty="0" smtClean="0"/>
          </a:p>
          <a:p>
            <a:pPr marL="228600" indent="-228600" fontAlgn="auto">
              <a:spcBef>
                <a:spcPts val="0"/>
              </a:spcBef>
              <a:spcAft>
                <a:spcPts val="0"/>
              </a:spcAft>
              <a:buFont typeface="+mj-lt"/>
              <a:buAutoNum type="arabicPeriod"/>
              <a:defRPr/>
            </a:pPr>
            <a:r>
              <a:rPr lang="fr-FR" b="1" dirty="0" smtClean="0"/>
              <a:t>Logique de cohérence</a:t>
            </a:r>
            <a:r>
              <a:rPr lang="fr-FR" dirty="0" smtClean="0"/>
              <a:t> des activités et des prestations</a:t>
            </a:r>
          </a:p>
          <a:p>
            <a:pPr marL="228600" indent="-228600" fontAlgn="auto">
              <a:spcBef>
                <a:spcPts val="0"/>
              </a:spcBef>
              <a:spcAft>
                <a:spcPts val="0"/>
              </a:spcAft>
              <a:buFont typeface="+mj-lt"/>
              <a:buAutoNum type="arabicPeriod"/>
              <a:defRPr/>
            </a:pPr>
            <a:r>
              <a:rPr lang="fr-FR" b="1" dirty="0" smtClean="0"/>
              <a:t>Logique de continuité</a:t>
            </a:r>
            <a:r>
              <a:rPr lang="fr-FR" dirty="0" smtClean="0"/>
              <a:t> des interventions</a:t>
            </a:r>
          </a:p>
          <a:p>
            <a:pPr marL="228600" indent="-228600" fontAlgn="auto">
              <a:spcBef>
                <a:spcPts val="0"/>
              </a:spcBef>
              <a:spcAft>
                <a:spcPts val="0"/>
              </a:spcAft>
              <a:buFont typeface="+mj-lt"/>
              <a:buAutoNum type="arabicPeriod"/>
              <a:defRPr/>
            </a:pPr>
            <a:r>
              <a:rPr lang="fr-FR" b="1" dirty="0" smtClean="0"/>
              <a:t>Logique de conservation </a:t>
            </a:r>
            <a:r>
              <a:rPr lang="fr-FR" dirty="0" smtClean="0"/>
              <a:t>des informations</a:t>
            </a:r>
          </a:p>
          <a:p>
            <a:pPr fontAlgn="auto">
              <a:spcBef>
                <a:spcPts val="0"/>
              </a:spcBef>
              <a:spcAft>
                <a:spcPts val="0"/>
              </a:spcAft>
              <a:defRPr/>
            </a:pPr>
            <a:endParaRPr lang="fr-FR" dirty="0" smtClean="0"/>
          </a:p>
          <a:p>
            <a:pPr fontAlgn="auto">
              <a:spcBef>
                <a:spcPts val="0"/>
              </a:spcBef>
              <a:spcAft>
                <a:spcPts val="0"/>
              </a:spcAft>
              <a:defRPr/>
            </a:pPr>
            <a:r>
              <a:rPr lang="fr-FR" dirty="0" smtClean="0"/>
              <a:t>Ces trois logiques constituent consécutivement trois domaines d’exigence pour l’institution et les professionnels (praticiens, travailleurs sociaux…)</a:t>
            </a:r>
          </a:p>
          <a:p>
            <a:pPr fontAlgn="auto">
              <a:spcBef>
                <a:spcPts val="0"/>
              </a:spcBef>
              <a:spcAft>
                <a:spcPts val="0"/>
              </a:spcAft>
              <a:defRPr/>
            </a:pPr>
            <a:endParaRPr lang="fr-FR" dirty="0" smtClean="0"/>
          </a:p>
          <a:p>
            <a:pPr marL="228600" indent="-228600" fontAlgn="auto">
              <a:spcBef>
                <a:spcPts val="1200"/>
              </a:spcBef>
              <a:spcAft>
                <a:spcPts val="1200"/>
              </a:spcAft>
              <a:buFont typeface="+mj-lt"/>
              <a:buAutoNum type="arabicPeriod"/>
              <a:defRPr/>
            </a:pPr>
            <a:r>
              <a:rPr lang="fr-FR" dirty="0" smtClean="0"/>
              <a:t>Existence d’articulation et de complémentarité des interventions, de coordination des activités, de coopération et de cohésion des intervenants</a:t>
            </a:r>
          </a:p>
          <a:p>
            <a:pPr marL="228600" indent="-228600" fontAlgn="auto">
              <a:spcBef>
                <a:spcPts val="1200"/>
              </a:spcBef>
              <a:spcAft>
                <a:spcPts val="1200"/>
              </a:spcAft>
              <a:buFont typeface="+mj-lt"/>
              <a:buAutoNum type="arabicPeriod"/>
              <a:defRPr/>
            </a:pPr>
            <a:endParaRPr lang="fr-FR" dirty="0" smtClean="0"/>
          </a:p>
          <a:p>
            <a:pPr marL="228600" indent="-228600" fontAlgn="auto">
              <a:spcBef>
                <a:spcPts val="1200"/>
              </a:spcBef>
              <a:spcAft>
                <a:spcPts val="1200"/>
              </a:spcAft>
              <a:buFont typeface="+mj-lt"/>
              <a:buAutoNum type="arabicPeriod"/>
              <a:defRPr/>
            </a:pPr>
            <a:r>
              <a:rPr lang="fr-FR" dirty="0" smtClean="0"/>
              <a:t>Existence de mise en perspective, de permanence (au sens absence de rupture) et de continuité des interventions</a:t>
            </a:r>
          </a:p>
          <a:p>
            <a:pPr marL="228600" indent="-228600" fontAlgn="auto">
              <a:spcBef>
                <a:spcPts val="1200"/>
              </a:spcBef>
              <a:spcAft>
                <a:spcPts val="1200"/>
              </a:spcAft>
              <a:buFont typeface="+mj-lt"/>
              <a:buAutoNum type="arabicPeriod"/>
              <a:defRPr/>
            </a:pPr>
            <a:endParaRPr lang="fr-FR" dirty="0" smtClean="0"/>
          </a:p>
          <a:p>
            <a:pPr marL="228600" indent="-228600" fontAlgn="auto">
              <a:spcBef>
                <a:spcPts val="1200"/>
              </a:spcBef>
              <a:spcAft>
                <a:spcPts val="1200"/>
              </a:spcAft>
              <a:buFont typeface="+mj-lt"/>
              <a:buAutoNum type="arabicPeriod"/>
              <a:defRPr/>
            </a:pPr>
            <a:r>
              <a:rPr lang="fr-FR" dirty="0" smtClean="0"/>
              <a:t>Existence de conservation des informations, véritable mémoire de l’itinéraire de l’usager et preuve de la pertinence des activités engagées à son profit</a:t>
            </a:r>
            <a:endParaRPr lang="fr-FR" b="1" dirty="0"/>
          </a:p>
        </p:txBody>
      </p:sp>
      <p:sp>
        <p:nvSpPr>
          <p:cNvPr id="21507"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D2DEB0-2AC3-418D-BB8E-D18C182A8B69}" type="slidenum">
              <a:rPr lang="fr-FR"/>
              <a:pPr fontAlgn="base">
                <a:spcBef>
                  <a:spcPct val="0"/>
                </a:spcBef>
                <a:spcAft>
                  <a:spcPct val="0"/>
                </a:spcAft>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3554"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fr-FR" smtClean="0"/>
              <a:t>Les archives ont quatre raisons d’exister :</a:t>
            </a:r>
          </a:p>
          <a:p>
            <a:pPr>
              <a:spcBef>
                <a:spcPct val="0"/>
              </a:spcBef>
            </a:pPr>
            <a:endParaRPr lang="fr-FR" smtClean="0"/>
          </a:p>
          <a:p>
            <a:pPr>
              <a:spcBef>
                <a:spcPct val="0"/>
              </a:spcBef>
              <a:buFontTx/>
              <a:buChar char="•"/>
            </a:pPr>
            <a:r>
              <a:rPr lang="fr-FR" smtClean="0"/>
              <a:t>Elles sont uniques</a:t>
            </a:r>
          </a:p>
          <a:p>
            <a:pPr>
              <a:spcBef>
                <a:spcPct val="0"/>
              </a:spcBef>
              <a:buFontTx/>
              <a:buChar char="•"/>
            </a:pPr>
            <a:r>
              <a:rPr lang="fr-FR" smtClean="0"/>
              <a:t>Il existe des obligations légales de conservation</a:t>
            </a:r>
          </a:p>
          <a:p>
            <a:pPr>
              <a:spcBef>
                <a:spcPct val="0"/>
              </a:spcBef>
              <a:buFontTx/>
              <a:buChar char="•"/>
            </a:pPr>
            <a:r>
              <a:rPr lang="fr-FR" smtClean="0"/>
              <a:t>Elles ont, pour certaines, un intérêt historique</a:t>
            </a:r>
          </a:p>
          <a:p>
            <a:pPr>
              <a:spcBef>
                <a:spcPct val="0"/>
              </a:spcBef>
              <a:buFontTx/>
              <a:buChar char="•"/>
            </a:pPr>
            <a:r>
              <a:rPr lang="fr-FR" smtClean="0"/>
              <a:t>Elles ont une valeur opératoire. Il ne faut pas perdre l’information qui coûte cher</a:t>
            </a:r>
          </a:p>
          <a:p>
            <a:pPr>
              <a:spcBef>
                <a:spcPct val="0"/>
              </a:spcBef>
              <a:buFontTx/>
              <a:buChar char="•"/>
            </a:pPr>
            <a:endParaRPr lang="fr-FR" smtClean="0"/>
          </a:p>
          <a:p>
            <a:pPr>
              <a:spcBef>
                <a:spcPct val="0"/>
              </a:spcBef>
            </a:pPr>
            <a:r>
              <a:rPr lang="fr-FR" smtClean="0"/>
              <a:t>Les archives commencent dès la naissance du document et la constitution d’un dossier.</a:t>
            </a:r>
          </a:p>
          <a:p>
            <a:pPr>
              <a:spcBef>
                <a:spcPct val="0"/>
              </a:spcBef>
            </a:pPr>
            <a:endParaRPr lang="fr-FR" smtClean="0"/>
          </a:p>
          <a:p>
            <a:pPr>
              <a:spcBef>
                <a:spcPct val="0"/>
              </a:spcBef>
            </a:pPr>
            <a:r>
              <a:rPr lang="fr-FR" smtClean="0"/>
              <a:t>Il est essentiel de disposer d’un plan de classement, si possible informatisé.</a:t>
            </a:r>
          </a:p>
          <a:p>
            <a:pPr>
              <a:spcBef>
                <a:spcPct val="0"/>
              </a:spcBef>
            </a:pPr>
            <a:endParaRPr lang="fr-FR" smtClean="0"/>
          </a:p>
          <a:p>
            <a:pPr>
              <a:spcBef>
                <a:spcPct val="0"/>
              </a:spcBef>
            </a:pPr>
            <a:r>
              <a:rPr lang="fr-FR" smtClean="0"/>
              <a:t>Mieux le classement est structuré et maîtrisé, plus rapides seront les opérations d’archivage.</a:t>
            </a:r>
          </a:p>
          <a:p>
            <a:pPr>
              <a:spcBef>
                <a:spcPct val="0"/>
              </a:spcBef>
            </a:pPr>
            <a:endParaRPr lang="fr-FR" smtClean="0"/>
          </a:p>
          <a:p>
            <a:pPr>
              <a:spcBef>
                <a:spcPct val="0"/>
              </a:spcBef>
            </a:pPr>
            <a:r>
              <a:rPr lang="fr-FR" smtClean="0"/>
              <a:t>Il est donc nécessaire de trier et d’éliminer régulièrement. Mais attention ! Le tri et l’élimination doivent être sévères et en même temps réfléchis.</a:t>
            </a:r>
          </a:p>
        </p:txBody>
      </p:sp>
      <p:sp>
        <p:nvSpPr>
          <p:cNvPr id="23555"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B377D9D-C747-4198-917B-881F2F3B369B}" type="slidenum">
              <a:rPr lang="fr-FR"/>
              <a:pPr fontAlgn="base">
                <a:spcBef>
                  <a:spcPct val="0"/>
                </a:spcBef>
                <a:spcAft>
                  <a:spcPct val="0"/>
                </a:spcAft>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5602"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fr-FR" b="1" smtClean="0"/>
              <a:t>Archives courantes</a:t>
            </a:r>
          </a:p>
          <a:p>
            <a:pPr>
              <a:spcBef>
                <a:spcPct val="0"/>
              </a:spcBef>
            </a:pPr>
            <a:endParaRPr lang="fr-FR" smtClean="0"/>
          </a:p>
          <a:p>
            <a:pPr algn="just">
              <a:spcBef>
                <a:spcPct val="0"/>
              </a:spcBef>
            </a:pPr>
            <a:r>
              <a:rPr lang="fr-FR" smtClean="0"/>
              <a:t>Documents utilisés pour régler les affaires en cours. Elles ont généralement moins de deux ans, leur consultation est fréquente et le  meilleur endroit pour les conserver est le poste de travail. Il s’agit d’un classement qualifié de vivant.</a:t>
            </a:r>
          </a:p>
          <a:p>
            <a:pPr algn="just">
              <a:spcBef>
                <a:spcPct val="0"/>
              </a:spcBef>
            </a:pPr>
            <a:endParaRPr lang="fr-FR" smtClean="0"/>
          </a:p>
          <a:p>
            <a:pPr algn="just">
              <a:spcBef>
                <a:spcPct val="0"/>
              </a:spcBef>
            </a:pPr>
            <a:r>
              <a:rPr lang="fr-FR" b="1" smtClean="0"/>
              <a:t>Archives intermédiaires</a:t>
            </a:r>
          </a:p>
          <a:p>
            <a:pPr algn="just">
              <a:spcBef>
                <a:spcPct val="0"/>
              </a:spcBef>
            </a:pPr>
            <a:endParaRPr lang="fr-FR" smtClean="0"/>
          </a:p>
          <a:p>
            <a:pPr algn="just">
              <a:spcBef>
                <a:spcPct val="0"/>
              </a:spcBef>
            </a:pPr>
            <a:r>
              <a:rPr lang="fr-FR" smtClean="0"/>
              <a:t>Affaires terminées mais susceptibles de rebondissement. Leur consultation est plus rare. Elles peuvent être rangées hors du bureau.</a:t>
            </a:r>
          </a:p>
          <a:p>
            <a:pPr algn="just">
              <a:spcBef>
                <a:spcPct val="0"/>
              </a:spcBef>
            </a:pPr>
            <a:endParaRPr lang="fr-FR" smtClean="0"/>
          </a:p>
          <a:p>
            <a:pPr algn="just">
              <a:spcBef>
                <a:spcPct val="0"/>
              </a:spcBef>
            </a:pPr>
            <a:r>
              <a:rPr lang="fr-FR" b="1" smtClean="0"/>
              <a:t>Archives définitives</a:t>
            </a:r>
          </a:p>
          <a:p>
            <a:pPr algn="just">
              <a:spcBef>
                <a:spcPct val="0"/>
              </a:spcBef>
            </a:pPr>
            <a:endParaRPr lang="fr-FR" smtClean="0"/>
          </a:p>
          <a:p>
            <a:pPr algn="just">
              <a:spcBef>
                <a:spcPct val="0"/>
              </a:spcBef>
            </a:pPr>
            <a:r>
              <a:rPr lang="fr-FR" smtClean="0"/>
              <a:t>Les affaires sont complètement terminées mais les documents sont conservés du fait de l’obligation légale ou d’intérêt historique. Elles doivent être triées et ne retenir que les documents ayant une valeur probante ou documentaire ou historique.</a:t>
            </a:r>
          </a:p>
          <a:p>
            <a:pPr algn="just">
              <a:spcBef>
                <a:spcPct val="0"/>
              </a:spcBef>
            </a:pPr>
            <a:endParaRPr lang="fr-FR" smtClean="0"/>
          </a:p>
          <a:p>
            <a:pPr algn="just">
              <a:spcBef>
                <a:spcPct val="0"/>
              </a:spcBef>
            </a:pPr>
            <a:r>
              <a:rPr lang="fr-FR" b="1" smtClean="0"/>
              <a:t>Conduite à tenir</a:t>
            </a:r>
            <a:endParaRPr lang="fr-FR" smtClean="0"/>
          </a:p>
          <a:p>
            <a:pPr algn="just">
              <a:spcBef>
                <a:spcPct val="0"/>
              </a:spcBef>
            </a:pPr>
            <a:endParaRPr lang="fr-FR" smtClean="0"/>
          </a:p>
          <a:p>
            <a:pPr algn="just">
              <a:spcBef>
                <a:spcPct val="0"/>
              </a:spcBef>
              <a:buFontTx/>
              <a:buChar char="•"/>
            </a:pPr>
            <a:r>
              <a:rPr lang="fr-FR" smtClean="0"/>
              <a:t>Ne pas être inférieur à la légalité au niveau de la durée</a:t>
            </a:r>
          </a:p>
          <a:p>
            <a:pPr algn="just">
              <a:spcBef>
                <a:spcPct val="0"/>
              </a:spcBef>
              <a:buFontTx/>
              <a:buChar char="•"/>
            </a:pPr>
            <a:r>
              <a:rPr lang="fr-FR" smtClean="0"/>
              <a:t>Faire un bordereau de ce que les boîtes d’archives contiennent : doit être identique au plan de classement</a:t>
            </a:r>
            <a:endParaRPr lang="fr-FR" b="1" smtClean="0"/>
          </a:p>
        </p:txBody>
      </p:sp>
      <p:sp>
        <p:nvSpPr>
          <p:cNvPr id="25603"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ED04D17-8199-4862-AFF8-26503F2763F2}" type="slidenum">
              <a:rPr lang="fr-FR"/>
              <a:pPr fontAlgn="base">
                <a:spcBef>
                  <a:spcPct val="0"/>
                </a:spcBef>
                <a:spcAft>
                  <a:spcPct val="0"/>
                </a:spcAft>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7650"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27651"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C3966B-DD98-4F9C-BE2B-42CD50496DEF}" type="slidenum">
              <a:rPr lang="fr-FR"/>
              <a:pPr fontAlgn="base">
                <a:spcBef>
                  <a:spcPct val="0"/>
                </a:spcBef>
                <a:spcAft>
                  <a:spcPct val="0"/>
                </a:spcAft>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9698"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29699"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EE2F06-5704-4101-A3A3-A79EF220E2FE}" type="slidenum">
              <a:rPr lang="fr-FR"/>
              <a:pPr fontAlgn="base">
                <a:spcBef>
                  <a:spcPct val="0"/>
                </a:spcBef>
                <a:spcAft>
                  <a:spcPct val="0"/>
                </a:spcAft>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 name="Espace réservé des commentaires 2"/>
          <p:cNvSpPr>
            <a:spLocks noGrp="1"/>
          </p:cNvSpPr>
          <p:nvPr>
            <p:ph type="body" idx="1"/>
          </p:nvPr>
        </p:nvSpPr>
        <p:spPr/>
        <p:txBody>
          <a:bodyPr>
            <a:normAutofit fontScale="77500" lnSpcReduction="20000"/>
          </a:bodyPr>
          <a:lstStyle/>
          <a:p>
            <a:pPr fontAlgn="auto">
              <a:spcBef>
                <a:spcPts val="0"/>
              </a:spcBef>
              <a:spcAft>
                <a:spcPts val="0"/>
              </a:spcAft>
              <a:defRPr/>
            </a:pPr>
            <a:r>
              <a:rPr lang="fr-FR" dirty="0" smtClean="0"/>
              <a:t>Fonctionnaire ou directeur d’établissement est responsable des documents qu’il produit ou reçoit, mais il n’en est pas propriétaire : il est tenu de les remettre aux Archives départementales.</a:t>
            </a:r>
          </a:p>
          <a:p>
            <a:pPr fontAlgn="auto">
              <a:spcBef>
                <a:spcPts val="0"/>
              </a:spcBef>
              <a:spcAft>
                <a:spcPts val="0"/>
              </a:spcAft>
              <a:defRPr/>
            </a:pPr>
            <a:endParaRPr lang="fr-FR" dirty="0" smtClean="0"/>
          </a:p>
          <a:p>
            <a:pPr fontAlgn="auto">
              <a:spcBef>
                <a:spcPts val="0"/>
              </a:spcBef>
              <a:spcAft>
                <a:spcPts val="0"/>
              </a:spcAft>
              <a:defRPr/>
            </a:pPr>
            <a:r>
              <a:rPr lang="fr-FR" u="sng" dirty="0" smtClean="0"/>
              <a:t>Pour les archives médicales d’un établissement hospitalier</a:t>
            </a:r>
          </a:p>
          <a:p>
            <a:pPr fontAlgn="auto">
              <a:spcBef>
                <a:spcPts val="0"/>
              </a:spcBef>
              <a:spcAft>
                <a:spcPts val="0"/>
              </a:spcAft>
              <a:defRPr/>
            </a:pPr>
            <a:endParaRPr lang="fr-FR" dirty="0" smtClean="0"/>
          </a:p>
          <a:p>
            <a:pPr lvl="1" fontAlgn="auto">
              <a:spcBef>
                <a:spcPts val="0"/>
              </a:spcBef>
              <a:spcAft>
                <a:spcPts val="0"/>
              </a:spcAft>
              <a:defRPr/>
            </a:pPr>
            <a:r>
              <a:rPr lang="fr-FR" dirty="0" smtClean="0"/>
              <a:t>L’article R.1112-7 du Code de la santé publique précise que </a:t>
            </a:r>
            <a:r>
              <a:rPr lang="fr-FR" i="1" dirty="0" smtClean="0"/>
              <a:t>« dans les établissements publics de santé et les établissements de santé privés participant à l’exécution du service public hospitalier, les informations concernant la santé des patients sont conservées conformément à la réglementation relative aux archives publiques hospitalières. […] Dans tous les cas, le directeur de l’établissement veille à ce que les dispositions soient prises pour assurer la garde et la confidentialité des informations de santé conservées dans l’établissement. »</a:t>
            </a:r>
          </a:p>
          <a:p>
            <a:pPr lvl="1" fontAlgn="auto">
              <a:spcBef>
                <a:spcPts val="0"/>
              </a:spcBef>
              <a:spcAft>
                <a:spcPts val="0"/>
              </a:spcAft>
              <a:defRPr/>
            </a:pPr>
            <a:r>
              <a:rPr lang="fr-FR" b="1" dirty="0" smtClean="0"/>
              <a:t>Les établissements hospitaliers sont tenus </a:t>
            </a:r>
            <a:r>
              <a:rPr lang="fr-FR" dirty="0" smtClean="0"/>
              <a:t>par l’article 7 du règlement des archives hospitalières annexé à l’arrêté du 11 mars 1968 </a:t>
            </a:r>
            <a:r>
              <a:rPr lang="fr-FR" b="1" dirty="0" smtClean="0"/>
              <a:t>d’assurer la conservation de la totalité de leurs archives « au siège de l’établissement »</a:t>
            </a:r>
            <a:r>
              <a:rPr lang="fr-FR" dirty="0" smtClean="0"/>
              <a:t>. </a:t>
            </a:r>
          </a:p>
          <a:p>
            <a:pPr lvl="1" fontAlgn="auto">
              <a:spcBef>
                <a:spcPts val="0"/>
              </a:spcBef>
              <a:spcAft>
                <a:spcPts val="0"/>
              </a:spcAft>
              <a:defRPr/>
            </a:pPr>
            <a:endParaRPr lang="fr-FR" dirty="0" smtClean="0"/>
          </a:p>
          <a:p>
            <a:pPr lvl="1" fontAlgn="auto">
              <a:spcBef>
                <a:spcPts val="0"/>
              </a:spcBef>
              <a:spcAft>
                <a:spcPts val="0"/>
              </a:spcAft>
              <a:defRPr/>
            </a:pPr>
            <a:r>
              <a:rPr lang="fr-FR" b="1" dirty="0" smtClean="0"/>
              <a:t>La responsabilité permanente du directeur de l’établissement de santé</a:t>
            </a:r>
          </a:p>
          <a:p>
            <a:pPr lvl="1" fontAlgn="auto">
              <a:spcBef>
                <a:spcPts val="0"/>
              </a:spcBef>
              <a:spcAft>
                <a:spcPts val="0"/>
              </a:spcAft>
              <a:defRPr/>
            </a:pPr>
            <a:r>
              <a:rPr lang="fr-FR" b="1" dirty="0" smtClean="0"/>
              <a:t>L’article 3 de </a:t>
            </a:r>
            <a:r>
              <a:rPr lang="fr-FR" dirty="0" smtClean="0"/>
              <a:t>l’</a:t>
            </a:r>
            <a:r>
              <a:rPr lang="fr-FR" b="1" dirty="0" smtClean="0"/>
              <a:t>arrêté du 11 mars 1968 </a:t>
            </a:r>
            <a:r>
              <a:rPr lang="fr-FR" dirty="0" smtClean="0"/>
              <a:t>stipule que </a:t>
            </a:r>
            <a:r>
              <a:rPr lang="fr-FR" i="1" dirty="0" smtClean="0"/>
              <a:t>« selon le cas, le directeur général, le directeur ou le directeur-économe de l’établissement hospitalier, le directeur ou le médecin-directeur de l’établissement de soins, le directeur, le directeur-économe ou le médecin-directeur de l’établissement de cure, a la garde et la responsabilité des archives administratives et médicales »</a:t>
            </a:r>
            <a:r>
              <a:rPr lang="fr-FR" dirty="0" smtClean="0"/>
              <a:t>. </a:t>
            </a:r>
          </a:p>
          <a:p>
            <a:pPr lvl="1" fontAlgn="auto">
              <a:spcBef>
                <a:spcPts val="0"/>
              </a:spcBef>
              <a:spcAft>
                <a:spcPts val="0"/>
              </a:spcAft>
              <a:defRPr/>
            </a:pPr>
            <a:endParaRPr lang="fr-FR" dirty="0" smtClean="0"/>
          </a:p>
          <a:p>
            <a:pPr lvl="1" fontAlgn="auto">
              <a:spcBef>
                <a:spcPts val="0"/>
              </a:spcBef>
              <a:spcAft>
                <a:spcPts val="0"/>
              </a:spcAft>
              <a:defRPr/>
            </a:pPr>
            <a:r>
              <a:rPr lang="fr-FR" dirty="0" smtClean="0"/>
              <a:t>Ce même article 3 précise que </a:t>
            </a:r>
            <a:r>
              <a:rPr lang="fr-FR" i="1" dirty="0" smtClean="0"/>
              <a:t>« dans tous les établissements où l’existence d’un service central d’archives a été rendu obligatoire, le président de la Commission médicale consultative, ou un médecin désigné par celle-ci, partage avec le directeur la responsabilité de la bonne conservation des archives médicales et s’assure que les modalités de leur communication, telles qu’elles sont prévues dans le règlement intérieur de l’établissement, sont respectées. »</a:t>
            </a:r>
          </a:p>
          <a:p>
            <a:pPr lvl="1" fontAlgn="auto">
              <a:spcBef>
                <a:spcPts val="0"/>
              </a:spcBef>
              <a:spcAft>
                <a:spcPts val="0"/>
              </a:spcAft>
              <a:defRPr/>
            </a:pPr>
            <a:r>
              <a:rPr lang="fr-FR" dirty="0" smtClean="0"/>
              <a:t>La réglementation est donc explicite. Le directeur de l’établissement reste responsable de la bonne conservation des dossiers médicaux au sein de chaque service. L’article R.1112-7 du Code de la santé publique corrobore l’idée d’une </a:t>
            </a:r>
            <a:r>
              <a:rPr lang="fr-FR" b="1" dirty="0" smtClean="0"/>
              <a:t>responsabilité permanente </a:t>
            </a:r>
            <a:r>
              <a:rPr lang="fr-FR" dirty="0" smtClean="0"/>
              <a:t>du directeur.</a:t>
            </a:r>
          </a:p>
          <a:p>
            <a:pPr lvl="1" fontAlgn="auto">
              <a:spcBef>
                <a:spcPts val="0"/>
              </a:spcBef>
              <a:spcAft>
                <a:spcPts val="0"/>
              </a:spcAft>
              <a:defRPr/>
            </a:pPr>
            <a:endParaRPr lang="fr-FR" dirty="0" smtClean="0"/>
          </a:p>
          <a:p>
            <a:pPr lvl="1" fontAlgn="auto">
              <a:spcBef>
                <a:spcPts val="0"/>
              </a:spcBef>
              <a:spcAft>
                <a:spcPts val="0"/>
              </a:spcAft>
              <a:defRPr/>
            </a:pPr>
            <a:r>
              <a:rPr lang="fr-FR" dirty="0" smtClean="0"/>
              <a:t>Celui-ci est assujetti à l’obligation de fournir les dossiers médicaux pendant la durée que la réglementation en vigueur l’y oblige. L’impossibilité de fournir un dossier médical est susceptible d’engager la responsabilité de l’établissement de santé.</a:t>
            </a:r>
          </a:p>
          <a:p>
            <a:pPr fontAlgn="auto">
              <a:spcBef>
                <a:spcPts val="0"/>
              </a:spcBef>
              <a:spcAft>
                <a:spcPts val="0"/>
              </a:spcAft>
              <a:defRPr/>
            </a:pPr>
            <a:endParaRPr lang="fr-FR" dirty="0" smtClean="0"/>
          </a:p>
          <a:p>
            <a:pPr fontAlgn="auto">
              <a:spcBef>
                <a:spcPts val="0"/>
              </a:spcBef>
              <a:spcAft>
                <a:spcPts val="0"/>
              </a:spcAft>
              <a:defRPr/>
            </a:pPr>
            <a:r>
              <a:rPr lang="fr-FR" dirty="0" smtClean="0"/>
              <a:t>Les archives publiques sont </a:t>
            </a:r>
            <a:r>
              <a:rPr lang="fr-FR" b="1" dirty="0" smtClean="0"/>
              <a:t>imprescriptibles</a:t>
            </a:r>
            <a:r>
              <a:rPr lang="fr-FR" dirty="0" smtClean="0"/>
              <a:t> et </a:t>
            </a:r>
            <a:r>
              <a:rPr lang="fr-FR" b="1" dirty="0" smtClean="0"/>
              <a:t>inaliénables</a:t>
            </a:r>
            <a:r>
              <a:rPr lang="fr-FR" dirty="0" smtClean="0"/>
              <a:t>. Elles font partie du domaine public mobilier et ne peuvent être ni aliénées ni détruites sans l’autorisation de l’Etat (ministère de la culture). Toute infraction à ces principes ainsi que tout détournement d’archives publiques sont passibles d’amendes et de peines d’emprisonnement (loi n° 79-18, art. 28-31).</a:t>
            </a:r>
          </a:p>
          <a:p>
            <a:pPr fontAlgn="auto">
              <a:spcBef>
                <a:spcPts val="0"/>
              </a:spcBef>
              <a:spcAft>
                <a:spcPts val="0"/>
              </a:spcAft>
              <a:defRPr/>
            </a:pPr>
            <a:endParaRPr lang="fr-FR" dirty="0" smtClean="0"/>
          </a:p>
          <a:p>
            <a:pPr fontAlgn="auto">
              <a:spcBef>
                <a:spcPts val="0"/>
              </a:spcBef>
              <a:spcAft>
                <a:spcPts val="0"/>
              </a:spcAft>
              <a:defRPr/>
            </a:pPr>
            <a:r>
              <a:rPr lang="fr-FR" dirty="0" smtClean="0"/>
              <a:t>Par ce statut, les archives sont inaliénables et imprescriptibles, c'est-à-dire qu'elles ne pourront jamais être cédées et donc sortir du domaine public. </a:t>
            </a:r>
            <a:br>
              <a:rPr lang="fr-FR" dirty="0" smtClean="0"/>
            </a:br>
            <a:endParaRPr lang="fr-FR" dirty="0" smtClean="0"/>
          </a:p>
          <a:p>
            <a:pPr fontAlgn="auto">
              <a:spcBef>
                <a:spcPts val="0"/>
              </a:spcBef>
              <a:spcAft>
                <a:spcPts val="0"/>
              </a:spcAft>
              <a:defRPr/>
            </a:pPr>
            <a:endParaRPr lang="fr-FR" dirty="0"/>
          </a:p>
        </p:txBody>
      </p:sp>
      <p:sp>
        <p:nvSpPr>
          <p:cNvPr id="31747"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52E887F-D431-4586-AFD7-B0079BDE99ED}" type="slidenum">
              <a:rPr lang="fr-FR"/>
              <a:pPr fontAlgn="base">
                <a:spcBef>
                  <a:spcPct val="0"/>
                </a:spcBef>
                <a:spcAft>
                  <a:spcPct val="0"/>
                </a:spcAft>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1"/>
            <a:ext cx="7924800" cy="947738"/>
          </a:xfrm>
        </p:spPr>
        <p:txBody>
          <a:bodyPr/>
          <a:lstStyle>
            <a:lvl1pPr>
              <a:defRPr/>
            </a:lvl1pPr>
          </a:lstStyle>
          <a:p>
            <a:r>
              <a:rPr lang="fr-FR" smtClean="0"/>
              <a:t>Cliquez pour modifier le style du titre</a:t>
            </a:r>
            <a:endParaRPr lang="fr-F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fr-FR" smtClean="0"/>
              <a:t>Cliquez pour modifier le style des sous-titres du masque</a:t>
            </a:r>
            <a:endParaRPr lang="fr-FR"/>
          </a:p>
        </p:txBody>
      </p:sp>
      <p:sp>
        <p:nvSpPr>
          <p:cNvPr id="4" name="Rectangle 32"/>
          <p:cNvSpPr>
            <a:spLocks noGrp="1" noChangeArrowheads="1"/>
          </p:cNvSpPr>
          <p:nvPr>
            <p:ph type="dt" sz="quarter" idx="10"/>
          </p:nvPr>
        </p:nvSpPr>
        <p:spPr/>
        <p:txBody>
          <a:bodyPr/>
          <a:lstStyle>
            <a:lvl1pPr>
              <a:defRPr smtClean="0"/>
            </a:lvl1pPr>
          </a:lstStyle>
          <a:p>
            <a:pPr>
              <a:defRPr/>
            </a:pPr>
            <a:fld id="{A4C54141-04F2-4E05-B9B0-8B57E29CBB03}" type="datetime1">
              <a:rPr lang="fr-FR"/>
              <a:pPr>
                <a:defRPr/>
              </a:pPr>
              <a:t>11/12/2012</a:t>
            </a:fld>
            <a:endParaRPr lang="fr-FR"/>
          </a:p>
        </p:txBody>
      </p:sp>
      <p:sp>
        <p:nvSpPr>
          <p:cNvPr id="5" name="Rectangle 33"/>
          <p:cNvSpPr>
            <a:spLocks noGrp="1" noChangeArrowheads="1"/>
          </p:cNvSpPr>
          <p:nvPr>
            <p:ph type="ftr" sz="quarter" idx="11"/>
          </p:nvPr>
        </p:nvSpPr>
        <p:spPr/>
        <p:txBody>
          <a:bodyPr/>
          <a:lstStyle>
            <a:lvl1pPr>
              <a:defRPr dirty="0" smtClean="0"/>
            </a:lvl1pPr>
          </a:lstStyle>
          <a:p>
            <a:pPr>
              <a:defRPr/>
            </a:pPr>
            <a:r>
              <a:rPr lang="fr-FR"/>
              <a:t>Formation SAMS – AT1 C3</a:t>
            </a:r>
            <a:endParaRPr lang="fr-FR"/>
          </a:p>
        </p:txBody>
      </p:sp>
      <p:sp>
        <p:nvSpPr>
          <p:cNvPr id="6" name="Rectangle 34"/>
          <p:cNvSpPr>
            <a:spLocks noGrp="1" noChangeArrowheads="1"/>
          </p:cNvSpPr>
          <p:nvPr>
            <p:ph type="sldNum" sz="quarter" idx="12"/>
          </p:nvPr>
        </p:nvSpPr>
        <p:spPr/>
        <p:txBody>
          <a:bodyPr/>
          <a:lstStyle>
            <a:lvl1pPr>
              <a:defRPr smtClean="0"/>
            </a:lvl1pPr>
          </a:lstStyle>
          <a:p>
            <a:pPr>
              <a:defRPr/>
            </a:pPr>
            <a:fld id="{1E296427-AB59-4A5D-B794-5EF2278BAF17}"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1"/>
          <p:cNvSpPr>
            <a:spLocks noGrp="1" noChangeArrowheads="1"/>
          </p:cNvSpPr>
          <p:nvPr>
            <p:ph type="dt" sz="half" idx="10"/>
          </p:nvPr>
        </p:nvSpPr>
        <p:spPr>
          <a:ln/>
        </p:spPr>
        <p:txBody>
          <a:bodyPr/>
          <a:lstStyle>
            <a:lvl1pPr>
              <a:defRPr/>
            </a:lvl1pPr>
          </a:lstStyle>
          <a:p>
            <a:pPr>
              <a:defRPr/>
            </a:pPr>
            <a:fld id="{5B648849-EE73-456B-ADF5-E64D76A6C3DB}" type="datetime1">
              <a:rPr lang="fr-FR"/>
              <a:pPr>
                <a:defRPr/>
              </a:pPr>
              <a:t>11/12/2012</a:t>
            </a:fld>
            <a:endParaRPr lang="fr-FR"/>
          </a:p>
        </p:txBody>
      </p:sp>
      <p:sp>
        <p:nvSpPr>
          <p:cNvPr id="5" name="Rectangle 32"/>
          <p:cNvSpPr>
            <a:spLocks noGrp="1" noChangeArrowheads="1"/>
          </p:cNvSpPr>
          <p:nvPr>
            <p:ph type="ftr" sz="quarter" idx="11"/>
          </p:nvPr>
        </p:nvSpPr>
        <p:spPr>
          <a:ln/>
        </p:spPr>
        <p:txBody>
          <a:bodyPr/>
          <a:lstStyle>
            <a:lvl1pPr>
              <a:defRPr/>
            </a:lvl1pPr>
          </a:lstStyle>
          <a:p>
            <a:pPr>
              <a:defRPr/>
            </a:pPr>
            <a:endParaRPr lang="fr-FR"/>
          </a:p>
        </p:txBody>
      </p:sp>
      <p:sp>
        <p:nvSpPr>
          <p:cNvPr id="6" name="Rectangle 33"/>
          <p:cNvSpPr>
            <a:spLocks noGrp="1" noChangeArrowheads="1"/>
          </p:cNvSpPr>
          <p:nvPr>
            <p:ph type="sldNum" sz="quarter" idx="12"/>
          </p:nvPr>
        </p:nvSpPr>
        <p:spPr>
          <a:ln/>
        </p:spPr>
        <p:txBody>
          <a:bodyPr/>
          <a:lstStyle>
            <a:lvl1pPr>
              <a:defRPr/>
            </a:lvl1pPr>
          </a:lstStyle>
          <a:p>
            <a:pPr>
              <a:defRPr/>
            </a:pPr>
            <a:fld id="{DB396F29-4E93-481E-BA80-0BA5912FBDBC}"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67549" y="76200"/>
            <a:ext cx="1847851" cy="64770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524002" y="76200"/>
            <a:ext cx="5391151" cy="64770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1"/>
          <p:cNvSpPr>
            <a:spLocks noGrp="1" noChangeArrowheads="1"/>
          </p:cNvSpPr>
          <p:nvPr>
            <p:ph type="dt" sz="half" idx="10"/>
          </p:nvPr>
        </p:nvSpPr>
        <p:spPr>
          <a:ln/>
        </p:spPr>
        <p:txBody>
          <a:bodyPr/>
          <a:lstStyle>
            <a:lvl1pPr>
              <a:defRPr/>
            </a:lvl1pPr>
          </a:lstStyle>
          <a:p>
            <a:pPr>
              <a:defRPr/>
            </a:pPr>
            <a:fld id="{B0290C5A-4EC2-4F31-A09C-AD758ECA22DF}" type="datetime1">
              <a:rPr lang="fr-FR"/>
              <a:pPr>
                <a:defRPr/>
              </a:pPr>
              <a:t>11/12/2012</a:t>
            </a:fld>
            <a:endParaRPr lang="fr-FR"/>
          </a:p>
        </p:txBody>
      </p:sp>
      <p:sp>
        <p:nvSpPr>
          <p:cNvPr id="5" name="Rectangle 32"/>
          <p:cNvSpPr>
            <a:spLocks noGrp="1" noChangeArrowheads="1"/>
          </p:cNvSpPr>
          <p:nvPr>
            <p:ph type="ftr" sz="quarter" idx="11"/>
          </p:nvPr>
        </p:nvSpPr>
        <p:spPr>
          <a:ln/>
        </p:spPr>
        <p:txBody>
          <a:bodyPr/>
          <a:lstStyle>
            <a:lvl1pPr>
              <a:defRPr/>
            </a:lvl1pPr>
          </a:lstStyle>
          <a:p>
            <a:pPr>
              <a:defRPr/>
            </a:pPr>
            <a:endParaRPr lang="fr-FR"/>
          </a:p>
        </p:txBody>
      </p:sp>
      <p:sp>
        <p:nvSpPr>
          <p:cNvPr id="6" name="Rectangle 33"/>
          <p:cNvSpPr>
            <a:spLocks noGrp="1" noChangeArrowheads="1"/>
          </p:cNvSpPr>
          <p:nvPr>
            <p:ph type="sldNum" sz="quarter" idx="12"/>
          </p:nvPr>
        </p:nvSpPr>
        <p:spPr>
          <a:ln/>
        </p:spPr>
        <p:txBody>
          <a:bodyPr/>
          <a:lstStyle>
            <a:lvl1pPr>
              <a:defRPr/>
            </a:lvl1pPr>
          </a:lstStyle>
          <a:p>
            <a:pPr>
              <a:defRPr/>
            </a:pPr>
            <a:fld id="{25B5F5D1-E7C2-4D22-AD0D-0BBBEAA53913}" type="slidenum">
              <a:rPr lang="fr-FR"/>
              <a:pPr>
                <a:defRP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1"/>
          <p:cNvSpPr>
            <a:spLocks noGrp="1" noChangeArrowheads="1"/>
          </p:cNvSpPr>
          <p:nvPr>
            <p:ph type="dt" sz="half" idx="10"/>
          </p:nvPr>
        </p:nvSpPr>
        <p:spPr>
          <a:ln/>
        </p:spPr>
        <p:txBody>
          <a:bodyPr/>
          <a:lstStyle>
            <a:lvl1pPr>
              <a:defRPr/>
            </a:lvl1pPr>
          </a:lstStyle>
          <a:p>
            <a:pPr>
              <a:defRPr/>
            </a:pPr>
            <a:fld id="{E19F9A41-D028-4B6E-B9B2-149320A1BBEF}" type="datetime1">
              <a:rPr lang="fr-FR"/>
              <a:pPr>
                <a:defRPr/>
              </a:pPr>
              <a:t>11/12/2012</a:t>
            </a:fld>
            <a:endParaRPr lang="fr-FR"/>
          </a:p>
        </p:txBody>
      </p:sp>
      <p:sp>
        <p:nvSpPr>
          <p:cNvPr id="5" name="Rectangle 32"/>
          <p:cNvSpPr>
            <a:spLocks noGrp="1" noChangeArrowheads="1"/>
          </p:cNvSpPr>
          <p:nvPr>
            <p:ph type="ftr" sz="quarter" idx="11"/>
          </p:nvPr>
        </p:nvSpPr>
        <p:spPr>
          <a:ln/>
        </p:spPr>
        <p:txBody>
          <a:bodyPr/>
          <a:lstStyle>
            <a:lvl1pPr>
              <a:defRPr/>
            </a:lvl1pPr>
          </a:lstStyle>
          <a:p>
            <a:pPr>
              <a:defRPr/>
            </a:pPr>
            <a:endParaRPr lang="fr-FR"/>
          </a:p>
        </p:txBody>
      </p:sp>
      <p:sp>
        <p:nvSpPr>
          <p:cNvPr id="6" name="Rectangle 33"/>
          <p:cNvSpPr>
            <a:spLocks noGrp="1" noChangeArrowheads="1"/>
          </p:cNvSpPr>
          <p:nvPr>
            <p:ph type="sldNum" sz="quarter" idx="12"/>
          </p:nvPr>
        </p:nvSpPr>
        <p:spPr>
          <a:ln/>
        </p:spPr>
        <p:txBody>
          <a:bodyPr/>
          <a:lstStyle>
            <a:lvl1pPr>
              <a:defRPr/>
            </a:lvl1pPr>
          </a:lstStyle>
          <a:p>
            <a:pPr>
              <a:defRPr/>
            </a:pPr>
            <a:fld id="{EF3648FD-5E46-4947-8FBD-F81F9A598C5A}"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5"/>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1"/>
          <p:cNvSpPr>
            <a:spLocks noGrp="1" noChangeArrowheads="1"/>
          </p:cNvSpPr>
          <p:nvPr>
            <p:ph type="dt" sz="half" idx="10"/>
          </p:nvPr>
        </p:nvSpPr>
        <p:spPr>
          <a:ln/>
        </p:spPr>
        <p:txBody>
          <a:bodyPr/>
          <a:lstStyle>
            <a:lvl1pPr>
              <a:defRPr/>
            </a:lvl1pPr>
          </a:lstStyle>
          <a:p>
            <a:pPr>
              <a:defRPr/>
            </a:pPr>
            <a:fld id="{2DF97A47-3EC1-417C-95F5-B08829A2DDEE}" type="datetime1">
              <a:rPr lang="fr-FR"/>
              <a:pPr>
                <a:defRPr/>
              </a:pPr>
              <a:t>11/12/2012</a:t>
            </a:fld>
            <a:endParaRPr lang="fr-FR"/>
          </a:p>
        </p:txBody>
      </p:sp>
      <p:sp>
        <p:nvSpPr>
          <p:cNvPr id="5" name="Rectangle 32"/>
          <p:cNvSpPr>
            <a:spLocks noGrp="1" noChangeArrowheads="1"/>
          </p:cNvSpPr>
          <p:nvPr>
            <p:ph type="ftr" sz="quarter" idx="11"/>
          </p:nvPr>
        </p:nvSpPr>
        <p:spPr>
          <a:ln/>
        </p:spPr>
        <p:txBody>
          <a:bodyPr/>
          <a:lstStyle>
            <a:lvl1pPr>
              <a:defRPr/>
            </a:lvl1pPr>
          </a:lstStyle>
          <a:p>
            <a:pPr>
              <a:defRPr/>
            </a:pPr>
            <a:endParaRPr lang="fr-FR"/>
          </a:p>
        </p:txBody>
      </p:sp>
      <p:sp>
        <p:nvSpPr>
          <p:cNvPr id="6" name="Rectangle 33"/>
          <p:cNvSpPr>
            <a:spLocks noGrp="1" noChangeArrowheads="1"/>
          </p:cNvSpPr>
          <p:nvPr>
            <p:ph type="sldNum" sz="quarter" idx="12"/>
          </p:nvPr>
        </p:nvSpPr>
        <p:spPr>
          <a:ln/>
        </p:spPr>
        <p:txBody>
          <a:bodyPr/>
          <a:lstStyle>
            <a:lvl1pPr>
              <a:defRPr/>
            </a:lvl1pPr>
          </a:lstStyle>
          <a:p>
            <a:pPr>
              <a:defRPr/>
            </a:pPr>
            <a:fld id="{07E24D78-D5B0-4521-BD60-0AF5F5BC3A24}"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524002"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295902"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1"/>
          <p:cNvSpPr>
            <a:spLocks noGrp="1" noChangeArrowheads="1"/>
          </p:cNvSpPr>
          <p:nvPr>
            <p:ph type="dt" sz="half" idx="10"/>
          </p:nvPr>
        </p:nvSpPr>
        <p:spPr>
          <a:ln/>
        </p:spPr>
        <p:txBody>
          <a:bodyPr/>
          <a:lstStyle>
            <a:lvl1pPr>
              <a:defRPr/>
            </a:lvl1pPr>
          </a:lstStyle>
          <a:p>
            <a:pPr>
              <a:defRPr/>
            </a:pPr>
            <a:fld id="{9E82DF29-D511-4F43-9520-E7D60E2A71AD}" type="datetime1">
              <a:rPr lang="fr-FR"/>
              <a:pPr>
                <a:defRPr/>
              </a:pPr>
              <a:t>11/12/2012</a:t>
            </a:fld>
            <a:endParaRPr lang="fr-FR"/>
          </a:p>
        </p:txBody>
      </p:sp>
      <p:sp>
        <p:nvSpPr>
          <p:cNvPr id="6" name="Rectangle 32"/>
          <p:cNvSpPr>
            <a:spLocks noGrp="1" noChangeArrowheads="1"/>
          </p:cNvSpPr>
          <p:nvPr>
            <p:ph type="ftr" sz="quarter" idx="11"/>
          </p:nvPr>
        </p:nvSpPr>
        <p:spPr>
          <a:ln/>
        </p:spPr>
        <p:txBody>
          <a:bodyPr/>
          <a:lstStyle>
            <a:lvl1pPr>
              <a:defRPr/>
            </a:lvl1pPr>
          </a:lstStyle>
          <a:p>
            <a:pPr>
              <a:defRPr/>
            </a:pPr>
            <a:endParaRPr lang="fr-FR"/>
          </a:p>
        </p:txBody>
      </p:sp>
      <p:sp>
        <p:nvSpPr>
          <p:cNvPr id="7" name="Rectangle 33"/>
          <p:cNvSpPr>
            <a:spLocks noGrp="1" noChangeArrowheads="1"/>
          </p:cNvSpPr>
          <p:nvPr>
            <p:ph type="sldNum" sz="quarter" idx="12"/>
          </p:nvPr>
        </p:nvSpPr>
        <p:spPr>
          <a:ln/>
        </p:spPr>
        <p:txBody>
          <a:bodyPr/>
          <a:lstStyle>
            <a:lvl1pPr>
              <a:defRPr/>
            </a:lvl1pPr>
          </a:lstStyle>
          <a:p>
            <a:pPr>
              <a:defRPr/>
            </a:pPr>
            <a:fld id="{3ED73359-69FD-4AFA-A95A-B5A1F52AA914}"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1"/>
          <p:cNvSpPr>
            <a:spLocks noGrp="1" noChangeArrowheads="1"/>
          </p:cNvSpPr>
          <p:nvPr>
            <p:ph type="dt" sz="half" idx="10"/>
          </p:nvPr>
        </p:nvSpPr>
        <p:spPr>
          <a:ln/>
        </p:spPr>
        <p:txBody>
          <a:bodyPr/>
          <a:lstStyle>
            <a:lvl1pPr>
              <a:defRPr/>
            </a:lvl1pPr>
          </a:lstStyle>
          <a:p>
            <a:pPr>
              <a:defRPr/>
            </a:pPr>
            <a:fld id="{2E857288-4B4D-4E41-9126-8BF813667F58}" type="datetime1">
              <a:rPr lang="fr-FR"/>
              <a:pPr>
                <a:defRPr/>
              </a:pPr>
              <a:t>11/12/2012</a:t>
            </a:fld>
            <a:endParaRPr lang="fr-FR"/>
          </a:p>
        </p:txBody>
      </p:sp>
      <p:sp>
        <p:nvSpPr>
          <p:cNvPr id="8" name="Rectangle 32"/>
          <p:cNvSpPr>
            <a:spLocks noGrp="1" noChangeArrowheads="1"/>
          </p:cNvSpPr>
          <p:nvPr>
            <p:ph type="ftr" sz="quarter" idx="11"/>
          </p:nvPr>
        </p:nvSpPr>
        <p:spPr>
          <a:ln/>
        </p:spPr>
        <p:txBody>
          <a:bodyPr/>
          <a:lstStyle>
            <a:lvl1pPr>
              <a:defRPr/>
            </a:lvl1pPr>
          </a:lstStyle>
          <a:p>
            <a:pPr>
              <a:defRPr/>
            </a:pPr>
            <a:endParaRPr lang="fr-FR"/>
          </a:p>
        </p:txBody>
      </p:sp>
      <p:sp>
        <p:nvSpPr>
          <p:cNvPr id="9" name="Rectangle 33"/>
          <p:cNvSpPr>
            <a:spLocks noGrp="1" noChangeArrowheads="1"/>
          </p:cNvSpPr>
          <p:nvPr>
            <p:ph type="sldNum" sz="quarter" idx="12"/>
          </p:nvPr>
        </p:nvSpPr>
        <p:spPr>
          <a:ln/>
        </p:spPr>
        <p:txBody>
          <a:bodyPr/>
          <a:lstStyle>
            <a:lvl1pPr>
              <a:defRPr/>
            </a:lvl1pPr>
          </a:lstStyle>
          <a:p>
            <a:pPr>
              <a:defRPr/>
            </a:pPr>
            <a:fld id="{9C6EB422-E7D5-4463-976E-1B1331FB3412}"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31"/>
          <p:cNvSpPr>
            <a:spLocks noGrp="1" noChangeArrowheads="1"/>
          </p:cNvSpPr>
          <p:nvPr>
            <p:ph type="dt" sz="half" idx="10"/>
          </p:nvPr>
        </p:nvSpPr>
        <p:spPr>
          <a:ln/>
        </p:spPr>
        <p:txBody>
          <a:bodyPr/>
          <a:lstStyle>
            <a:lvl1pPr>
              <a:defRPr/>
            </a:lvl1pPr>
          </a:lstStyle>
          <a:p>
            <a:pPr>
              <a:defRPr/>
            </a:pPr>
            <a:fld id="{20C13098-820D-4D00-9D14-F79663F49C84}" type="datetime1">
              <a:rPr lang="fr-FR"/>
              <a:pPr>
                <a:defRPr/>
              </a:pPr>
              <a:t>11/12/2012</a:t>
            </a:fld>
            <a:endParaRPr lang="fr-FR"/>
          </a:p>
        </p:txBody>
      </p:sp>
      <p:sp>
        <p:nvSpPr>
          <p:cNvPr id="4" name="Rectangle 32"/>
          <p:cNvSpPr>
            <a:spLocks noGrp="1" noChangeArrowheads="1"/>
          </p:cNvSpPr>
          <p:nvPr>
            <p:ph type="ftr" sz="quarter" idx="11"/>
          </p:nvPr>
        </p:nvSpPr>
        <p:spPr>
          <a:ln/>
        </p:spPr>
        <p:txBody>
          <a:bodyPr/>
          <a:lstStyle>
            <a:lvl1pPr>
              <a:defRPr/>
            </a:lvl1pPr>
          </a:lstStyle>
          <a:p>
            <a:pPr>
              <a:defRPr/>
            </a:pPr>
            <a:endParaRPr lang="fr-FR"/>
          </a:p>
        </p:txBody>
      </p:sp>
      <p:sp>
        <p:nvSpPr>
          <p:cNvPr id="5" name="Rectangle 33"/>
          <p:cNvSpPr>
            <a:spLocks noGrp="1" noChangeArrowheads="1"/>
          </p:cNvSpPr>
          <p:nvPr>
            <p:ph type="sldNum" sz="quarter" idx="12"/>
          </p:nvPr>
        </p:nvSpPr>
        <p:spPr>
          <a:ln/>
        </p:spPr>
        <p:txBody>
          <a:bodyPr/>
          <a:lstStyle>
            <a:lvl1pPr>
              <a:defRPr/>
            </a:lvl1pPr>
          </a:lstStyle>
          <a:p>
            <a:pPr>
              <a:defRPr/>
            </a:pPr>
            <a:fld id="{9B793D51-17CC-46FE-A187-7A1F84D28583}"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fld id="{1BC33DE0-7985-4F6E-8A72-4130565D04CC}" type="datetime1">
              <a:rPr lang="fr-FR"/>
              <a:pPr>
                <a:defRPr/>
              </a:pPr>
              <a:t>11/12/2012</a:t>
            </a:fld>
            <a:endParaRPr lang="fr-FR"/>
          </a:p>
        </p:txBody>
      </p:sp>
      <p:sp>
        <p:nvSpPr>
          <p:cNvPr id="3" name="Rectangle 32"/>
          <p:cNvSpPr>
            <a:spLocks noGrp="1" noChangeArrowheads="1"/>
          </p:cNvSpPr>
          <p:nvPr>
            <p:ph type="ftr" sz="quarter" idx="11"/>
          </p:nvPr>
        </p:nvSpPr>
        <p:spPr>
          <a:ln/>
        </p:spPr>
        <p:txBody>
          <a:bodyPr/>
          <a:lstStyle>
            <a:lvl1pPr>
              <a:defRPr/>
            </a:lvl1pPr>
          </a:lstStyle>
          <a:p>
            <a:pPr>
              <a:defRPr/>
            </a:pPr>
            <a:endParaRPr lang="fr-FR"/>
          </a:p>
        </p:txBody>
      </p:sp>
      <p:sp>
        <p:nvSpPr>
          <p:cNvPr id="4" name="Rectangle 33"/>
          <p:cNvSpPr>
            <a:spLocks noGrp="1" noChangeArrowheads="1"/>
          </p:cNvSpPr>
          <p:nvPr>
            <p:ph type="sldNum" sz="quarter" idx="12"/>
          </p:nvPr>
        </p:nvSpPr>
        <p:spPr>
          <a:ln/>
        </p:spPr>
        <p:txBody>
          <a:bodyPr/>
          <a:lstStyle>
            <a:lvl1pPr>
              <a:defRPr/>
            </a:lvl1pPr>
          </a:lstStyle>
          <a:p>
            <a:pPr>
              <a:defRPr/>
            </a:pPr>
            <a:fld id="{0E8FD7DB-5E75-4DD0-BC52-0D562640111F}"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2"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1"/>
          <p:cNvSpPr>
            <a:spLocks noGrp="1" noChangeArrowheads="1"/>
          </p:cNvSpPr>
          <p:nvPr>
            <p:ph type="dt" sz="half" idx="10"/>
          </p:nvPr>
        </p:nvSpPr>
        <p:spPr>
          <a:ln/>
        </p:spPr>
        <p:txBody>
          <a:bodyPr/>
          <a:lstStyle>
            <a:lvl1pPr>
              <a:defRPr/>
            </a:lvl1pPr>
          </a:lstStyle>
          <a:p>
            <a:pPr>
              <a:defRPr/>
            </a:pPr>
            <a:fld id="{C49D4845-F152-4659-86B7-24CAC195B608}" type="datetime1">
              <a:rPr lang="fr-FR"/>
              <a:pPr>
                <a:defRPr/>
              </a:pPr>
              <a:t>11/12/2012</a:t>
            </a:fld>
            <a:endParaRPr lang="fr-FR"/>
          </a:p>
        </p:txBody>
      </p:sp>
      <p:sp>
        <p:nvSpPr>
          <p:cNvPr id="6" name="Rectangle 32"/>
          <p:cNvSpPr>
            <a:spLocks noGrp="1" noChangeArrowheads="1"/>
          </p:cNvSpPr>
          <p:nvPr>
            <p:ph type="ftr" sz="quarter" idx="11"/>
          </p:nvPr>
        </p:nvSpPr>
        <p:spPr>
          <a:ln/>
        </p:spPr>
        <p:txBody>
          <a:bodyPr/>
          <a:lstStyle>
            <a:lvl1pPr>
              <a:defRPr/>
            </a:lvl1pPr>
          </a:lstStyle>
          <a:p>
            <a:pPr>
              <a:defRPr/>
            </a:pPr>
            <a:endParaRPr lang="fr-FR"/>
          </a:p>
        </p:txBody>
      </p:sp>
      <p:sp>
        <p:nvSpPr>
          <p:cNvPr id="7" name="Rectangle 33"/>
          <p:cNvSpPr>
            <a:spLocks noGrp="1" noChangeArrowheads="1"/>
          </p:cNvSpPr>
          <p:nvPr>
            <p:ph type="sldNum" sz="quarter" idx="12"/>
          </p:nvPr>
        </p:nvSpPr>
        <p:spPr>
          <a:ln/>
        </p:spPr>
        <p:txBody>
          <a:bodyPr/>
          <a:lstStyle>
            <a:lvl1pPr>
              <a:defRPr/>
            </a:lvl1pPr>
          </a:lstStyle>
          <a:p>
            <a:pPr>
              <a:defRPr/>
            </a:pPr>
            <a:fld id="{F44097C9-9101-4FBE-B2F6-ADAF3E918A88}"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1"/>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FR" noProof="0"/>
          </a:p>
        </p:txBody>
      </p:sp>
      <p:sp>
        <p:nvSpPr>
          <p:cNvPr id="4" name="Espace réservé du texte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1"/>
          <p:cNvSpPr>
            <a:spLocks noGrp="1" noChangeArrowheads="1"/>
          </p:cNvSpPr>
          <p:nvPr>
            <p:ph type="dt" sz="half" idx="10"/>
          </p:nvPr>
        </p:nvSpPr>
        <p:spPr>
          <a:ln/>
        </p:spPr>
        <p:txBody>
          <a:bodyPr/>
          <a:lstStyle>
            <a:lvl1pPr>
              <a:defRPr/>
            </a:lvl1pPr>
          </a:lstStyle>
          <a:p>
            <a:pPr>
              <a:defRPr/>
            </a:pPr>
            <a:fld id="{E1967E59-0FC6-4E6C-A60A-F038DEEC218A}" type="datetime1">
              <a:rPr lang="fr-FR"/>
              <a:pPr>
                <a:defRPr/>
              </a:pPr>
              <a:t>11/12/2012</a:t>
            </a:fld>
            <a:endParaRPr lang="fr-FR"/>
          </a:p>
        </p:txBody>
      </p:sp>
      <p:sp>
        <p:nvSpPr>
          <p:cNvPr id="6" name="Rectangle 32"/>
          <p:cNvSpPr>
            <a:spLocks noGrp="1" noChangeArrowheads="1"/>
          </p:cNvSpPr>
          <p:nvPr>
            <p:ph type="ftr" sz="quarter" idx="11"/>
          </p:nvPr>
        </p:nvSpPr>
        <p:spPr>
          <a:ln/>
        </p:spPr>
        <p:txBody>
          <a:bodyPr/>
          <a:lstStyle>
            <a:lvl1pPr>
              <a:defRPr/>
            </a:lvl1pPr>
          </a:lstStyle>
          <a:p>
            <a:pPr>
              <a:defRPr/>
            </a:pPr>
            <a:endParaRPr lang="fr-FR"/>
          </a:p>
        </p:txBody>
      </p:sp>
      <p:sp>
        <p:nvSpPr>
          <p:cNvPr id="7" name="Rectangle 33"/>
          <p:cNvSpPr>
            <a:spLocks noGrp="1" noChangeArrowheads="1"/>
          </p:cNvSpPr>
          <p:nvPr>
            <p:ph type="sldNum" sz="quarter" idx="12"/>
          </p:nvPr>
        </p:nvSpPr>
        <p:spPr>
          <a:ln/>
        </p:spPr>
        <p:txBody>
          <a:bodyPr/>
          <a:lstStyle>
            <a:lvl1pPr>
              <a:defRPr/>
            </a:lvl1pPr>
          </a:lstStyle>
          <a:p>
            <a:pPr>
              <a:defRPr/>
            </a:pPr>
            <a:fld id="{02DE3538-38EB-4429-86FD-789DBAA2F512}"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Cliquer pour modifier le style du titre</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Cliquer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smtClean="0">
                <a:latin typeface="+mn-lt"/>
              </a:defRPr>
            </a:lvl1pPr>
          </a:lstStyle>
          <a:p>
            <a:pPr>
              <a:defRPr/>
            </a:pPr>
            <a:fld id="{0072179D-FFF3-4B30-9073-566A18408FFE}" type="datetime1">
              <a:rPr lang="fr-FR"/>
              <a:pPr>
                <a:defRPr/>
              </a:pPr>
              <a:t>11/12/2012</a:t>
            </a:fld>
            <a:endParaRPr lang="fr-F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defRPr>
            </a:lvl1pPr>
          </a:lstStyle>
          <a:p>
            <a:pPr>
              <a:defRPr/>
            </a:pPr>
            <a:endParaRPr lang="fr-F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smtClean="0">
                <a:latin typeface="+mn-lt"/>
                <a:cs typeface="Arial" charset="0"/>
              </a:defRPr>
            </a:lvl1pPr>
          </a:lstStyle>
          <a:p>
            <a:pPr>
              <a:defRPr/>
            </a:pPr>
            <a:fld id="{9FF4B4AA-02D5-484C-A9DF-CA6D7247115B}"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hf hdr="0" ftr="0"/>
  <p:txStyles>
    <p:titleStyle>
      <a:lvl1pPr algn="l" rtl="0" fontAlgn="base">
        <a:spcBef>
          <a:spcPct val="0"/>
        </a:spcBef>
        <a:spcAft>
          <a:spcPct val="0"/>
        </a:spcAft>
        <a:defRPr kumimoji="1" sz="4400">
          <a:solidFill>
            <a:schemeClr val="tx1"/>
          </a:solidFill>
          <a:latin typeface="+mj-lt"/>
          <a:ea typeface="+mj-ea"/>
          <a:cs typeface="+mj-cs"/>
        </a:defRPr>
      </a:lvl1pPr>
      <a:lvl2pPr algn="l" rtl="0" fontAlgn="base">
        <a:spcBef>
          <a:spcPct val="0"/>
        </a:spcBef>
        <a:spcAft>
          <a:spcPct val="0"/>
        </a:spcAft>
        <a:defRPr kumimoji="1" sz="4400">
          <a:solidFill>
            <a:schemeClr val="tx1"/>
          </a:solidFill>
          <a:latin typeface="Tahoma" pitchFamily="34" charset="0"/>
        </a:defRPr>
      </a:lvl2pPr>
      <a:lvl3pPr algn="l" rtl="0" fontAlgn="base">
        <a:spcBef>
          <a:spcPct val="0"/>
        </a:spcBef>
        <a:spcAft>
          <a:spcPct val="0"/>
        </a:spcAft>
        <a:defRPr kumimoji="1" sz="4400">
          <a:solidFill>
            <a:schemeClr val="tx1"/>
          </a:solidFill>
          <a:latin typeface="Tahoma" pitchFamily="34" charset="0"/>
        </a:defRPr>
      </a:lvl3pPr>
      <a:lvl4pPr algn="l" rtl="0" fontAlgn="base">
        <a:spcBef>
          <a:spcPct val="0"/>
        </a:spcBef>
        <a:spcAft>
          <a:spcPct val="0"/>
        </a:spcAft>
        <a:defRPr kumimoji="1" sz="4400">
          <a:solidFill>
            <a:schemeClr val="tx1"/>
          </a:solidFill>
          <a:latin typeface="Tahoma" pitchFamily="34" charset="0"/>
        </a:defRPr>
      </a:lvl4pPr>
      <a:lvl5pPr algn="l" rtl="0" fontAlgn="base">
        <a:spcBef>
          <a:spcPct val="0"/>
        </a:spcBef>
        <a:spcAft>
          <a:spcPct val="0"/>
        </a:spcAft>
        <a:defRPr kumimoji="1" sz="4400">
          <a:solidFill>
            <a:schemeClr val="tx1"/>
          </a:solidFill>
          <a:latin typeface="Tahoma" pitchFamily="34" charset="0"/>
        </a:defRPr>
      </a:lvl5pPr>
      <a:lvl6pPr marL="457200" algn="l" rtl="0" eaLnBrk="1" fontAlgn="base" hangingPunct="1">
        <a:spcBef>
          <a:spcPct val="0"/>
        </a:spcBef>
        <a:spcAft>
          <a:spcPct val="0"/>
        </a:spcAft>
        <a:defRPr kumimoji="1" sz="4400">
          <a:solidFill>
            <a:schemeClr val="tx1"/>
          </a:solidFill>
          <a:latin typeface="Tahoma" pitchFamily="34" charset="0"/>
        </a:defRPr>
      </a:lvl6pPr>
      <a:lvl7pPr marL="914400" algn="l" rtl="0" eaLnBrk="1" fontAlgn="base" hangingPunct="1">
        <a:spcBef>
          <a:spcPct val="0"/>
        </a:spcBef>
        <a:spcAft>
          <a:spcPct val="0"/>
        </a:spcAft>
        <a:defRPr kumimoji="1" sz="4400">
          <a:solidFill>
            <a:schemeClr val="tx1"/>
          </a:solidFill>
          <a:latin typeface="Tahoma" pitchFamily="34" charset="0"/>
        </a:defRPr>
      </a:lvl7pPr>
      <a:lvl8pPr marL="1371600" algn="l" rtl="0" eaLnBrk="1" fontAlgn="base" hangingPunct="1">
        <a:spcBef>
          <a:spcPct val="0"/>
        </a:spcBef>
        <a:spcAft>
          <a:spcPct val="0"/>
        </a:spcAft>
        <a:defRPr kumimoji="1" sz="4400">
          <a:solidFill>
            <a:schemeClr val="tx1"/>
          </a:solidFill>
          <a:latin typeface="Tahoma" pitchFamily="34" charset="0"/>
        </a:defRPr>
      </a:lvl8pPr>
      <a:lvl9pPr marL="1828800" algn="l" rtl="0" eaLnBrk="1" fontAlgn="base" hangingPunct="1">
        <a:spcBef>
          <a:spcPct val="0"/>
        </a:spcBef>
        <a:spcAft>
          <a:spcPct val="0"/>
        </a:spcAft>
        <a:defRPr kumimoji="1" sz="4400">
          <a:solidFill>
            <a:schemeClr val="tx1"/>
          </a:solidFill>
          <a:latin typeface="Tahoma" pitchFamily="34" charset="0"/>
        </a:defRPr>
      </a:lvl9pPr>
    </p:titleStyle>
    <p:bodyStyle>
      <a:lvl1pPr marL="342900" indent="-342900" algn="l" rtl="0" fontAlgn="base">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re 1"/>
          <p:cNvSpPr>
            <a:spLocks noGrp="1"/>
          </p:cNvSpPr>
          <p:nvPr>
            <p:ph type="ctrTitle"/>
          </p:nvPr>
        </p:nvSpPr>
        <p:spPr>
          <a:xfrm>
            <a:off x="304800" y="4038600"/>
            <a:ext cx="7924800" cy="947738"/>
          </a:xfrm>
        </p:spPr>
        <p:txBody>
          <a:bodyPr/>
          <a:lstStyle/>
          <a:p>
            <a:r>
              <a:rPr lang="fr-FR" smtClean="0"/>
              <a:t>Archivage et traçabilité</a:t>
            </a:r>
          </a:p>
        </p:txBody>
      </p:sp>
      <p:sp>
        <p:nvSpPr>
          <p:cNvPr id="14338" name="Sous-titre 2"/>
          <p:cNvSpPr>
            <a:spLocks noGrp="1"/>
          </p:cNvSpPr>
          <p:nvPr>
            <p:ph type="subTitle" idx="1"/>
          </p:nvPr>
        </p:nvSpPr>
        <p:spPr>
          <a:xfrm>
            <a:off x="304800" y="4972050"/>
            <a:ext cx="8659813" cy="895350"/>
          </a:xfrm>
        </p:spPr>
        <p:txBody>
          <a:bodyPr/>
          <a:lstStyle/>
          <a:p>
            <a:r>
              <a:rPr lang="fr-FR" smtClean="0"/>
              <a:t>Atout stratégique pour les établissements</a:t>
            </a:r>
          </a:p>
        </p:txBody>
      </p:sp>
      <p:pic>
        <p:nvPicPr>
          <p:cNvPr id="14339" name="Picture 2" descr="C:\Documents and Settings\HP COMPAQ\Local Settings\Temporary Internet Files\Content.IE5\3RETW325\MC900431645[1].png"/>
          <p:cNvPicPr>
            <a:picLocks noChangeAspect="1" noChangeArrowheads="1"/>
          </p:cNvPicPr>
          <p:nvPr/>
        </p:nvPicPr>
        <p:blipFill>
          <a:blip r:embed="rId3"/>
          <a:srcRect/>
          <a:stretch>
            <a:fillRect/>
          </a:stretch>
        </p:blipFill>
        <p:spPr bwMode="auto">
          <a:xfrm rot="3821978">
            <a:off x="6026151" y="452437"/>
            <a:ext cx="2665412" cy="2665413"/>
          </a:xfrm>
          <a:prstGeom prst="rect">
            <a:avLst/>
          </a:prstGeom>
          <a:noFill/>
          <a:ln w="9525">
            <a:noFill/>
            <a:miter lim="800000"/>
            <a:headEnd/>
            <a:tailEnd/>
          </a:ln>
        </p:spPr>
      </p:pic>
      <p:sp>
        <p:nvSpPr>
          <p:cNvPr id="14340" name="Espace réservé du pied de page 3"/>
          <p:cNvSpPr>
            <a:spLocks noGrp="1"/>
          </p:cNvSpPr>
          <p:nvPr>
            <p:ph type="ftr" sz="quarter" idx="11"/>
          </p:nvPr>
        </p:nvSpPr>
        <p:spPr>
          <a:noFill/>
        </p:spPr>
        <p:txBody>
          <a:bodyPr/>
          <a:lstStyle/>
          <a:p>
            <a:pPr fontAlgn="base">
              <a:spcBef>
                <a:spcPct val="0"/>
              </a:spcBef>
              <a:spcAft>
                <a:spcPct val="0"/>
              </a:spcAft>
            </a:pPr>
            <a:r>
              <a:rPr lang="fr-FR"/>
              <a:t>CRP Beauvoir</a:t>
            </a:r>
          </a:p>
          <a:p>
            <a:pPr fontAlgn="base">
              <a:spcBef>
                <a:spcPct val="0"/>
              </a:spcBef>
              <a:spcAft>
                <a:spcPct val="0"/>
              </a:spcAft>
            </a:pPr>
            <a:r>
              <a:rPr lang="fr-FR"/>
              <a:t>Formation SAMS – AT1 C3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re 1"/>
          <p:cNvSpPr>
            <a:spLocks noGrp="1"/>
          </p:cNvSpPr>
          <p:nvPr>
            <p:ph type="title"/>
          </p:nvPr>
        </p:nvSpPr>
        <p:spPr/>
        <p:txBody>
          <a:bodyPr/>
          <a:lstStyle/>
          <a:p>
            <a:r>
              <a:rPr lang="fr-FR" smtClean="0"/>
              <a:t>Comment conserver ?</a:t>
            </a:r>
          </a:p>
        </p:txBody>
      </p:sp>
      <p:sp>
        <p:nvSpPr>
          <p:cNvPr id="32770" name="Espace réservé du contenu 2"/>
          <p:cNvSpPr>
            <a:spLocks noGrp="1"/>
          </p:cNvSpPr>
          <p:nvPr>
            <p:ph idx="1"/>
          </p:nvPr>
        </p:nvSpPr>
        <p:spPr/>
        <p:txBody>
          <a:bodyPr/>
          <a:lstStyle/>
          <a:p>
            <a:r>
              <a:rPr lang="fr-FR" smtClean="0"/>
              <a:t>Durée d’utilité administrative (DUA)</a:t>
            </a:r>
          </a:p>
          <a:p>
            <a:pPr lvl="1"/>
            <a:r>
              <a:rPr lang="fr-FR" smtClean="0"/>
              <a:t>Période de conservation obligatoire</a:t>
            </a:r>
          </a:p>
          <a:p>
            <a:pPr lvl="1"/>
            <a:endParaRPr lang="fr-FR" smtClean="0"/>
          </a:p>
          <a:p>
            <a:r>
              <a:rPr lang="fr-FR" smtClean="0"/>
              <a:t>Conservation par le service producteur – 3 valeurs</a:t>
            </a:r>
          </a:p>
          <a:p>
            <a:pPr lvl="1"/>
            <a:r>
              <a:rPr lang="fr-FR" smtClean="0"/>
              <a:t>Référence et d’évaluation</a:t>
            </a:r>
          </a:p>
          <a:p>
            <a:pPr lvl="1"/>
            <a:r>
              <a:rPr lang="fr-FR" smtClean="0"/>
              <a:t>Précédent</a:t>
            </a:r>
          </a:p>
          <a:p>
            <a:pPr lvl="1"/>
            <a:r>
              <a:rPr lang="fr-FR" smtClean="0"/>
              <a:t>Justification</a:t>
            </a:r>
          </a:p>
          <a:p>
            <a:endParaRPr lang="fr-FR" smtClean="0"/>
          </a:p>
        </p:txBody>
      </p:sp>
      <p:sp>
        <p:nvSpPr>
          <p:cNvPr id="32771" name="Espace réservé de la date 3"/>
          <p:cNvSpPr>
            <a:spLocks noGrp="1"/>
          </p:cNvSpPr>
          <p:nvPr>
            <p:ph type="dt" sz="quarter" idx="10"/>
          </p:nvPr>
        </p:nvSpPr>
        <p:spPr>
          <a:noFill/>
        </p:spPr>
        <p:txBody>
          <a:bodyPr/>
          <a:lstStyle/>
          <a:p>
            <a:pPr fontAlgn="base">
              <a:spcBef>
                <a:spcPct val="0"/>
              </a:spcBef>
              <a:spcAft>
                <a:spcPct val="0"/>
              </a:spcAft>
            </a:pPr>
            <a:fld id="{DC72B8AB-AB7D-4F23-A9F1-0BC694EC793B}" type="datetime1">
              <a:rPr lang="fr-FR"/>
              <a:pPr fontAlgn="base">
                <a:spcBef>
                  <a:spcPct val="0"/>
                </a:spcBef>
                <a:spcAft>
                  <a:spcPct val="0"/>
                </a:spcAft>
              </a:pPr>
              <a:t>11/12/2012</a:t>
            </a:fld>
            <a:endParaRPr lang="fr-FR"/>
          </a:p>
        </p:txBody>
      </p:sp>
      <p:sp>
        <p:nvSpPr>
          <p:cNvPr id="32772" name="Espace réservé du numéro de diapositive 4"/>
          <p:cNvSpPr>
            <a:spLocks noGrp="1"/>
          </p:cNvSpPr>
          <p:nvPr>
            <p:ph type="sldNum" sz="quarter" idx="12"/>
          </p:nvPr>
        </p:nvSpPr>
        <p:spPr>
          <a:noFill/>
        </p:spPr>
        <p:txBody>
          <a:bodyPr/>
          <a:lstStyle/>
          <a:p>
            <a:pPr fontAlgn="base">
              <a:spcBef>
                <a:spcPct val="0"/>
              </a:spcBef>
              <a:spcAft>
                <a:spcPct val="0"/>
              </a:spcAft>
            </a:pPr>
            <a:fld id="{68C00885-73AE-495B-B0C1-7762F8593F2F}" type="slidenum">
              <a:rPr lang="fr-FR"/>
              <a:pPr fontAlgn="base">
                <a:spcBef>
                  <a:spcPct val="0"/>
                </a:spcBef>
                <a:spcAft>
                  <a:spcPct val="0"/>
                </a:spcAft>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p:txBody>
          <a:bodyPr/>
          <a:lstStyle/>
          <a:p>
            <a:r>
              <a:rPr lang="fr-FR" smtClean="0"/>
              <a:t>Délais de conservation</a:t>
            </a:r>
          </a:p>
        </p:txBody>
      </p:sp>
      <p:sp>
        <p:nvSpPr>
          <p:cNvPr id="34818" name="Espace réservé du contenu 2"/>
          <p:cNvSpPr>
            <a:spLocks noGrp="1"/>
          </p:cNvSpPr>
          <p:nvPr>
            <p:ph idx="1"/>
          </p:nvPr>
        </p:nvSpPr>
        <p:spPr/>
        <p:txBody>
          <a:bodyPr/>
          <a:lstStyle/>
          <a:p>
            <a:pPr lvl="1"/>
            <a:r>
              <a:rPr lang="fr-FR" smtClean="0"/>
              <a:t>Commun</a:t>
            </a:r>
          </a:p>
          <a:p>
            <a:pPr lvl="2"/>
            <a:r>
              <a:rPr lang="fr-FR" smtClean="0"/>
              <a:t>Loi du 4 mars 2002</a:t>
            </a:r>
          </a:p>
          <a:p>
            <a:pPr lvl="1"/>
            <a:r>
              <a:rPr lang="fr-FR" smtClean="0"/>
              <a:t>Médical</a:t>
            </a:r>
          </a:p>
          <a:p>
            <a:pPr lvl="2"/>
            <a:r>
              <a:rPr lang="fr-FR" smtClean="0"/>
              <a:t>arrêté du 11 mars 1968</a:t>
            </a:r>
          </a:p>
          <a:p>
            <a:pPr lvl="2"/>
            <a:r>
              <a:rPr lang="fr-FR" smtClean="0"/>
              <a:t>Décret n° 2006-6 du 4 janvier 2006</a:t>
            </a:r>
          </a:p>
          <a:p>
            <a:pPr lvl="1"/>
            <a:endParaRPr lang="fr-FR" smtClean="0"/>
          </a:p>
          <a:p>
            <a:pPr lvl="1"/>
            <a:r>
              <a:rPr lang="fr-FR" smtClean="0"/>
              <a:t>Social et médicosocial</a:t>
            </a:r>
          </a:p>
          <a:p>
            <a:pPr lvl="2"/>
            <a:r>
              <a:rPr lang="fr-FR" smtClean="0"/>
              <a:t>Loi du 2 janvier 2002 donnant accès pour la personne accueillie ou accompagnée à toute information le concernant</a:t>
            </a:r>
          </a:p>
        </p:txBody>
      </p:sp>
      <p:sp>
        <p:nvSpPr>
          <p:cNvPr id="34819" name="Espace réservé de la date 3"/>
          <p:cNvSpPr>
            <a:spLocks noGrp="1"/>
          </p:cNvSpPr>
          <p:nvPr>
            <p:ph type="dt" sz="quarter" idx="10"/>
          </p:nvPr>
        </p:nvSpPr>
        <p:spPr>
          <a:noFill/>
        </p:spPr>
        <p:txBody>
          <a:bodyPr/>
          <a:lstStyle/>
          <a:p>
            <a:pPr fontAlgn="base">
              <a:spcBef>
                <a:spcPct val="0"/>
              </a:spcBef>
              <a:spcAft>
                <a:spcPct val="0"/>
              </a:spcAft>
            </a:pPr>
            <a:fld id="{1138023E-3E41-4B82-B302-4DD96FB770AB}" type="datetime1">
              <a:rPr lang="fr-FR"/>
              <a:pPr fontAlgn="base">
                <a:spcBef>
                  <a:spcPct val="0"/>
                </a:spcBef>
                <a:spcAft>
                  <a:spcPct val="0"/>
                </a:spcAft>
              </a:pPr>
              <a:t>11/12/2012</a:t>
            </a:fld>
            <a:endParaRPr lang="fr-FR"/>
          </a:p>
        </p:txBody>
      </p:sp>
      <p:sp>
        <p:nvSpPr>
          <p:cNvPr id="34820" name="Espace réservé du numéro de diapositive 4"/>
          <p:cNvSpPr>
            <a:spLocks noGrp="1"/>
          </p:cNvSpPr>
          <p:nvPr>
            <p:ph type="sldNum" sz="quarter" idx="12"/>
          </p:nvPr>
        </p:nvSpPr>
        <p:spPr>
          <a:noFill/>
        </p:spPr>
        <p:txBody>
          <a:bodyPr/>
          <a:lstStyle/>
          <a:p>
            <a:pPr fontAlgn="base">
              <a:spcBef>
                <a:spcPct val="0"/>
              </a:spcBef>
              <a:spcAft>
                <a:spcPct val="0"/>
              </a:spcAft>
            </a:pPr>
            <a:fld id="{E443D9BF-19C9-45CD-A6F8-079EDE8148B3}" type="slidenum">
              <a:rPr lang="fr-FR"/>
              <a:pPr fontAlgn="base">
                <a:spcBef>
                  <a:spcPct val="0"/>
                </a:spcBef>
                <a:spcAft>
                  <a:spcPct val="0"/>
                </a:spcAft>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re 1"/>
          <p:cNvSpPr>
            <a:spLocks noGrp="1"/>
          </p:cNvSpPr>
          <p:nvPr>
            <p:ph type="title"/>
          </p:nvPr>
        </p:nvSpPr>
        <p:spPr/>
        <p:txBody>
          <a:bodyPr/>
          <a:lstStyle/>
          <a:p>
            <a:endParaRPr lang="fr-FR" smtClean="0"/>
          </a:p>
        </p:txBody>
      </p:sp>
      <p:sp>
        <p:nvSpPr>
          <p:cNvPr id="36866" name="Espace réservé du contenu 2"/>
          <p:cNvSpPr>
            <a:spLocks noGrp="1"/>
          </p:cNvSpPr>
          <p:nvPr>
            <p:ph idx="1"/>
          </p:nvPr>
        </p:nvSpPr>
        <p:spPr/>
        <p:txBody>
          <a:bodyPr/>
          <a:lstStyle/>
          <a:p>
            <a:endParaRPr lang="fr-FR" smtClean="0"/>
          </a:p>
        </p:txBody>
      </p:sp>
      <p:sp>
        <p:nvSpPr>
          <p:cNvPr id="36867" name="Espace réservé de la date 3"/>
          <p:cNvSpPr>
            <a:spLocks noGrp="1"/>
          </p:cNvSpPr>
          <p:nvPr>
            <p:ph type="dt" sz="quarter" idx="10"/>
          </p:nvPr>
        </p:nvSpPr>
        <p:spPr>
          <a:noFill/>
        </p:spPr>
        <p:txBody>
          <a:bodyPr/>
          <a:lstStyle/>
          <a:p>
            <a:pPr fontAlgn="base">
              <a:spcBef>
                <a:spcPct val="0"/>
              </a:spcBef>
              <a:spcAft>
                <a:spcPct val="0"/>
              </a:spcAft>
            </a:pPr>
            <a:fld id="{4FBC48A6-E95F-4EB4-A965-764299D0CAD6}" type="datetime1">
              <a:rPr lang="fr-FR"/>
              <a:pPr fontAlgn="base">
                <a:spcBef>
                  <a:spcPct val="0"/>
                </a:spcBef>
                <a:spcAft>
                  <a:spcPct val="0"/>
                </a:spcAft>
              </a:pPr>
              <a:t>11/12/2012</a:t>
            </a:fld>
            <a:endParaRPr lang="fr-FR"/>
          </a:p>
        </p:txBody>
      </p:sp>
      <p:sp>
        <p:nvSpPr>
          <p:cNvPr id="36868" name="Espace réservé du numéro de diapositive 4"/>
          <p:cNvSpPr>
            <a:spLocks noGrp="1"/>
          </p:cNvSpPr>
          <p:nvPr>
            <p:ph type="sldNum" sz="quarter" idx="12"/>
          </p:nvPr>
        </p:nvSpPr>
        <p:spPr>
          <a:noFill/>
        </p:spPr>
        <p:txBody>
          <a:bodyPr/>
          <a:lstStyle/>
          <a:p>
            <a:pPr fontAlgn="base">
              <a:spcBef>
                <a:spcPct val="0"/>
              </a:spcBef>
              <a:spcAft>
                <a:spcPct val="0"/>
              </a:spcAft>
            </a:pPr>
            <a:fld id="{1E1AF59E-D4A7-4F04-8776-64844B338E21}" type="slidenum">
              <a:rPr lang="fr-FR"/>
              <a:pPr fontAlgn="base">
                <a:spcBef>
                  <a:spcPct val="0"/>
                </a:spcBef>
                <a:spcAft>
                  <a:spcPct val="0"/>
                </a:spcAft>
              </a:pPr>
              <a:t>12</a:t>
            </a:fld>
            <a:endParaRPr lang="fr-FR"/>
          </a:p>
        </p:txBody>
      </p:sp>
      <p:pic>
        <p:nvPicPr>
          <p:cNvPr id="36869" name="Picture 4"/>
          <p:cNvPicPr>
            <a:picLocks noChangeAspect="1" noChangeArrowheads="1"/>
          </p:cNvPicPr>
          <p:nvPr/>
        </p:nvPicPr>
        <p:blipFill>
          <a:blip r:embed="rId3"/>
          <a:srcRect/>
          <a:stretch>
            <a:fillRect/>
          </a:stretch>
        </p:blipFill>
        <p:spPr bwMode="auto">
          <a:xfrm>
            <a:off x="1619250" y="0"/>
            <a:ext cx="7026275" cy="6878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re 1"/>
          <p:cNvSpPr>
            <a:spLocks noGrp="1"/>
          </p:cNvSpPr>
          <p:nvPr>
            <p:ph type="title"/>
          </p:nvPr>
        </p:nvSpPr>
        <p:spPr/>
        <p:txBody>
          <a:bodyPr/>
          <a:lstStyle/>
          <a:p>
            <a:r>
              <a:rPr lang="fr-FR" smtClean="0"/>
              <a:t>Dossiers dans les établissements habilités PJJ</a:t>
            </a:r>
          </a:p>
        </p:txBody>
      </p:sp>
      <p:sp>
        <p:nvSpPr>
          <p:cNvPr id="38914" name="Espace réservé du contenu 2"/>
          <p:cNvSpPr>
            <a:spLocks noGrp="1"/>
          </p:cNvSpPr>
          <p:nvPr>
            <p:ph idx="1"/>
          </p:nvPr>
        </p:nvSpPr>
        <p:spPr/>
        <p:txBody>
          <a:bodyPr/>
          <a:lstStyle/>
          <a:p>
            <a:endParaRPr lang="fr-FR" smtClean="0"/>
          </a:p>
        </p:txBody>
      </p:sp>
      <p:sp>
        <p:nvSpPr>
          <p:cNvPr id="38915" name="Espace réservé de la date 3"/>
          <p:cNvSpPr>
            <a:spLocks noGrp="1"/>
          </p:cNvSpPr>
          <p:nvPr>
            <p:ph type="dt" sz="quarter" idx="10"/>
          </p:nvPr>
        </p:nvSpPr>
        <p:spPr>
          <a:noFill/>
        </p:spPr>
        <p:txBody>
          <a:bodyPr/>
          <a:lstStyle/>
          <a:p>
            <a:pPr fontAlgn="base">
              <a:spcBef>
                <a:spcPct val="0"/>
              </a:spcBef>
              <a:spcAft>
                <a:spcPct val="0"/>
              </a:spcAft>
            </a:pPr>
            <a:fld id="{DF9E93FE-5032-4177-8BA9-CE4BEF2BFDD2}" type="datetime1">
              <a:rPr lang="fr-FR"/>
              <a:pPr fontAlgn="base">
                <a:spcBef>
                  <a:spcPct val="0"/>
                </a:spcBef>
                <a:spcAft>
                  <a:spcPct val="0"/>
                </a:spcAft>
              </a:pPr>
              <a:t>11/12/2012</a:t>
            </a:fld>
            <a:endParaRPr lang="fr-FR"/>
          </a:p>
        </p:txBody>
      </p:sp>
      <p:sp>
        <p:nvSpPr>
          <p:cNvPr id="38916" name="Espace réservé du numéro de diapositive 4"/>
          <p:cNvSpPr>
            <a:spLocks noGrp="1"/>
          </p:cNvSpPr>
          <p:nvPr>
            <p:ph type="sldNum" sz="quarter" idx="12"/>
          </p:nvPr>
        </p:nvSpPr>
        <p:spPr>
          <a:noFill/>
        </p:spPr>
        <p:txBody>
          <a:bodyPr/>
          <a:lstStyle/>
          <a:p>
            <a:pPr fontAlgn="base">
              <a:spcBef>
                <a:spcPct val="0"/>
              </a:spcBef>
              <a:spcAft>
                <a:spcPct val="0"/>
              </a:spcAft>
            </a:pPr>
            <a:fld id="{A1D1190F-509D-44D2-A740-BC029CACB15B}" type="slidenum">
              <a:rPr lang="fr-FR"/>
              <a:pPr fontAlgn="base">
                <a:spcBef>
                  <a:spcPct val="0"/>
                </a:spcBef>
                <a:spcAft>
                  <a:spcPct val="0"/>
                </a:spcAft>
              </a:pPr>
              <a:t>13</a:t>
            </a:fld>
            <a:endParaRPr lang="fr-FR"/>
          </a:p>
        </p:txBody>
      </p:sp>
      <p:pic>
        <p:nvPicPr>
          <p:cNvPr id="38917" name="Picture 2"/>
          <p:cNvPicPr>
            <a:picLocks noChangeAspect="1" noChangeArrowheads="1"/>
          </p:cNvPicPr>
          <p:nvPr/>
        </p:nvPicPr>
        <p:blipFill>
          <a:blip r:embed="rId3"/>
          <a:srcRect t="8331"/>
          <a:stretch>
            <a:fillRect/>
          </a:stretch>
        </p:blipFill>
        <p:spPr bwMode="auto">
          <a:xfrm>
            <a:off x="1479550" y="1382713"/>
            <a:ext cx="7456488" cy="363061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re 1"/>
          <p:cNvSpPr>
            <a:spLocks noGrp="1"/>
          </p:cNvSpPr>
          <p:nvPr>
            <p:ph type="title"/>
          </p:nvPr>
        </p:nvSpPr>
        <p:spPr/>
        <p:txBody>
          <a:bodyPr/>
          <a:lstStyle/>
          <a:p>
            <a:r>
              <a:rPr lang="fr-FR" smtClean="0"/>
              <a:t>Dossiers judiciaires des mineurs au TGI</a:t>
            </a:r>
          </a:p>
        </p:txBody>
      </p:sp>
      <p:sp>
        <p:nvSpPr>
          <p:cNvPr id="40962" name="Espace réservé du contenu 2"/>
          <p:cNvSpPr>
            <a:spLocks noGrp="1"/>
          </p:cNvSpPr>
          <p:nvPr>
            <p:ph idx="1"/>
          </p:nvPr>
        </p:nvSpPr>
        <p:spPr/>
        <p:txBody>
          <a:bodyPr/>
          <a:lstStyle/>
          <a:p>
            <a:endParaRPr lang="fr-FR" smtClean="0"/>
          </a:p>
        </p:txBody>
      </p:sp>
      <p:sp>
        <p:nvSpPr>
          <p:cNvPr id="40963" name="Espace réservé de la date 3"/>
          <p:cNvSpPr>
            <a:spLocks noGrp="1"/>
          </p:cNvSpPr>
          <p:nvPr>
            <p:ph type="dt" sz="quarter" idx="10"/>
          </p:nvPr>
        </p:nvSpPr>
        <p:spPr>
          <a:noFill/>
        </p:spPr>
        <p:txBody>
          <a:bodyPr/>
          <a:lstStyle/>
          <a:p>
            <a:pPr fontAlgn="base">
              <a:spcBef>
                <a:spcPct val="0"/>
              </a:spcBef>
              <a:spcAft>
                <a:spcPct val="0"/>
              </a:spcAft>
            </a:pPr>
            <a:fld id="{2D1931FC-02C5-4557-BDEB-E04C87602EBE}" type="datetime1">
              <a:rPr lang="fr-FR"/>
              <a:pPr fontAlgn="base">
                <a:spcBef>
                  <a:spcPct val="0"/>
                </a:spcBef>
                <a:spcAft>
                  <a:spcPct val="0"/>
                </a:spcAft>
              </a:pPr>
              <a:t>11/12/2012</a:t>
            </a:fld>
            <a:endParaRPr lang="fr-FR"/>
          </a:p>
        </p:txBody>
      </p:sp>
      <p:sp>
        <p:nvSpPr>
          <p:cNvPr id="40964" name="Espace réservé du numéro de diapositive 4"/>
          <p:cNvSpPr>
            <a:spLocks noGrp="1"/>
          </p:cNvSpPr>
          <p:nvPr>
            <p:ph type="sldNum" sz="quarter" idx="12"/>
          </p:nvPr>
        </p:nvSpPr>
        <p:spPr>
          <a:noFill/>
        </p:spPr>
        <p:txBody>
          <a:bodyPr/>
          <a:lstStyle/>
          <a:p>
            <a:pPr fontAlgn="base">
              <a:spcBef>
                <a:spcPct val="0"/>
              </a:spcBef>
              <a:spcAft>
                <a:spcPct val="0"/>
              </a:spcAft>
            </a:pPr>
            <a:fld id="{90CD4032-21A9-4224-9197-0F8625151E40}" type="slidenum">
              <a:rPr lang="fr-FR"/>
              <a:pPr fontAlgn="base">
                <a:spcBef>
                  <a:spcPct val="0"/>
                </a:spcBef>
                <a:spcAft>
                  <a:spcPct val="0"/>
                </a:spcAft>
              </a:pPr>
              <a:t>14</a:t>
            </a:fld>
            <a:endParaRPr lang="fr-FR"/>
          </a:p>
        </p:txBody>
      </p:sp>
      <p:pic>
        <p:nvPicPr>
          <p:cNvPr id="40965" name="Picture 2"/>
          <p:cNvPicPr>
            <a:picLocks noChangeAspect="1" noChangeArrowheads="1"/>
          </p:cNvPicPr>
          <p:nvPr/>
        </p:nvPicPr>
        <p:blipFill>
          <a:blip r:embed="rId3"/>
          <a:srcRect/>
          <a:stretch>
            <a:fillRect/>
          </a:stretch>
        </p:blipFill>
        <p:spPr bwMode="auto">
          <a:xfrm>
            <a:off x="1476375" y="1303338"/>
            <a:ext cx="7529513" cy="3278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re 1"/>
          <p:cNvSpPr>
            <a:spLocks noGrp="1"/>
          </p:cNvSpPr>
          <p:nvPr>
            <p:ph type="title"/>
          </p:nvPr>
        </p:nvSpPr>
        <p:spPr/>
        <p:txBody>
          <a:bodyPr/>
          <a:lstStyle/>
          <a:p>
            <a:r>
              <a:rPr lang="fr-FR" smtClean="0"/>
              <a:t>Association et gestion courante</a:t>
            </a:r>
          </a:p>
        </p:txBody>
      </p:sp>
      <p:sp>
        <p:nvSpPr>
          <p:cNvPr id="43010" name="Espace réservé du contenu 2"/>
          <p:cNvSpPr>
            <a:spLocks noGrp="1"/>
          </p:cNvSpPr>
          <p:nvPr>
            <p:ph idx="1"/>
          </p:nvPr>
        </p:nvSpPr>
        <p:spPr/>
        <p:txBody>
          <a:bodyPr/>
          <a:lstStyle/>
          <a:p>
            <a:endParaRPr lang="fr-FR" smtClean="0"/>
          </a:p>
        </p:txBody>
      </p:sp>
      <p:sp>
        <p:nvSpPr>
          <p:cNvPr id="43011" name="Espace réservé de la date 3"/>
          <p:cNvSpPr>
            <a:spLocks noGrp="1"/>
          </p:cNvSpPr>
          <p:nvPr>
            <p:ph type="dt" sz="quarter" idx="10"/>
          </p:nvPr>
        </p:nvSpPr>
        <p:spPr>
          <a:noFill/>
        </p:spPr>
        <p:txBody>
          <a:bodyPr/>
          <a:lstStyle/>
          <a:p>
            <a:pPr fontAlgn="base">
              <a:spcBef>
                <a:spcPct val="0"/>
              </a:spcBef>
              <a:spcAft>
                <a:spcPct val="0"/>
              </a:spcAft>
            </a:pPr>
            <a:fld id="{C702E464-FF78-441F-A81F-7CCF22F24B52}" type="datetime1">
              <a:rPr lang="fr-FR"/>
              <a:pPr fontAlgn="base">
                <a:spcBef>
                  <a:spcPct val="0"/>
                </a:spcBef>
                <a:spcAft>
                  <a:spcPct val="0"/>
                </a:spcAft>
              </a:pPr>
              <a:t>11/12/2012</a:t>
            </a:fld>
            <a:endParaRPr lang="fr-FR"/>
          </a:p>
        </p:txBody>
      </p:sp>
      <p:sp>
        <p:nvSpPr>
          <p:cNvPr id="43012" name="Espace réservé du numéro de diapositive 4"/>
          <p:cNvSpPr>
            <a:spLocks noGrp="1"/>
          </p:cNvSpPr>
          <p:nvPr>
            <p:ph type="sldNum" sz="quarter" idx="12"/>
          </p:nvPr>
        </p:nvSpPr>
        <p:spPr>
          <a:noFill/>
        </p:spPr>
        <p:txBody>
          <a:bodyPr/>
          <a:lstStyle/>
          <a:p>
            <a:pPr fontAlgn="base">
              <a:spcBef>
                <a:spcPct val="0"/>
              </a:spcBef>
              <a:spcAft>
                <a:spcPct val="0"/>
              </a:spcAft>
            </a:pPr>
            <a:fld id="{2CBFD1E7-0FFD-40D9-933D-7DD9E20208A3}" type="slidenum">
              <a:rPr lang="fr-FR"/>
              <a:pPr fontAlgn="base">
                <a:spcBef>
                  <a:spcPct val="0"/>
                </a:spcBef>
                <a:spcAft>
                  <a:spcPct val="0"/>
                </a:spcAft>
              </a:pPr>
              <a:t>15</a:t>
            </a:fld>
            <a:endParaRPr lang="fr-FR"/>
          </a:p>
        </p:txBody>
      </p:sp>
      <p:pic>
        <p:nvPicPr>
          <p:cNvPr id="43013" name="Picture 2"/>
          <p:cNvPicPr>
            <a:picLocks noChangeAspect="1" noChangeArrowheads="1"/>
          </p:cNvPicPr>
          <p:nvPr/>
        </p:nvPicPr>
        <p:blipFill>
          <a:blip r:embed="rId3"/>
          <a:srcRect r="43056" b="40536"/>
          <a:stretch>
            <a:fillRect/>
          </a:stretch>
        </p:blipFill>
        <p:spPr bwMode="auto">
          <a:xfrm>
            <a:off x="1403350" y="1196975"/>
            <a:ext cx="7489825"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re 1"/>
          <p:cNvSpPr>
            <a:spLocks noGrp="1"/>
          </p:cNvSpPr>
          <p:nvPr>
            <p:ph type="title"/>
          </p:nvPr>
        </p:nvSpPr>
        <p:spPr/>
        <p:txBody>
          <a:bodyPr/>
          <a:lstStyle/>
          <a:p>
            <a:r>
              <a:rPr lang="fr-FR" smtClean="0"/>
              <a:t>Association et gestion courante (suite)</a:t>
            </a:r>
          </a:p>
        </p:txBody>
      </p:sp>
      <p:sp>
        <p:nvSpPr>
          <p:cNvPr id="45058" name="Espace réservé du contenu 2"/>
          <p:cNvSpPr>
            <a:spLocks noGrp="1"/>
          </p:cNvSpPr>
          <p:nvPr>
            <p:ph idx="1"/>
          </p:nvPr>
        </p:nvSpPr>
        <p:spPr/>
        <p:txBody>
          <a:bodyPr/>
          <a:lstStyle/>
          <a:p>
            <a:endParaRPr lang="fr-FR" smtClean="0"/>
          </a:p>
        </p:txBody>
      </p:sp>
      <p:sp>
        <p:nvSpPr>
          <p:cNvPr id="45059" name="Espace réservé de la date 3"/>
          <p:cNvSpPr>
            <a:spLocks noGrp="1"/>
          </p:cNvSpPr>
          <p:nvPr>
            <p:ph type="dt" sz="quarter" idx="10"/>
          </p:nvPr>
        </p:nvSpPr>
        <p:spPr>
          <a:noFill/>
        </p:spPr>
        <p:txBody>
          <a:bodyPr/>
          <a:lstStyle/>
          <a:p>
            <a:pPr fontAlgn="base">
              <a:spcBef>
                <a:spcPct val="0"/>
              </a:spcBef>
              <a:spcAft>
                <a:spcPct val="0"/>
              </a:spcAft>
            </a:pPr>
            <a:fld id="{C1C6940C-1FBD-472F-9B9E-38D5704C4AF2}" type="datetime1">
              <a:rPr lang="fr-FR"/>
              <a:pPr fontAlgn="base">
                <a:spcBef>
                  <a:spcPct val="0"/>
                </a:spcBef>
                <a:spcAft>
                  <a:spcPct val="0"/>
                </a:spcAft>
              </a:pPr>
              <a:t>11/12/2012</a:t>
            </a:fld>
            <a:endParaRPr lang="fr-FR"/>
          </a:p>
        </p:txBody>
      </p:sp>
      <p:sp>
        <p:nvSpPr>
          <p:cNvPr id="45060" name="Espace réservé du numéro de diapositive 4"/>
          <p:cNvSpPr>
            <a:spLocks noGrp="1"/>
          </p:cNvSpPr>
          <p:nvPr>
            <p:ph type="sldNum" sz="quarter" idx="12"/>
          </p:nvPr>
        </p:nvSpPr>
        <p:spPr>
          <a:noFill/>
        </p:spPr>
        <p:txBody>
          <a:bodyPr/>
          <a:lstStyle/>
          <a:p>
            <a:pPr fontAlgn="base">
              <a:spcBef>
                <a:spcPct val="0"/>
              </a:spcBef>
              <a:spcAft>
                <a:spcPct val="0"/>
              </a:spcAft>
            </a:pPr>
            <a:fld id="{B42CB9FC-A045-45CE-A313-8A51DF5337DC}" type="slidenum">
              <a:rPr lang="fr-FR"/>
              <a:pPr fontAlgn="base">
                <a:spcBef>
                  <a:spcPct val="0"/>
                </a:spcBef>
                <a:spcAft>
                  <a:spcPct val="0"/>
                </a:spcAft>
              </a:pPr>
              <a:t>16</a:t>
            </a:fld>
            <a:endParaRPr lang="fr-FR"/>
          </a:p>
        </p:txBody>
      </p:sp>
      <p:pic>
        <p:nvPicPr>
          <p:cNvPr id="45061" name="Picture 2"/>
          <p:cNvPicPr>
            <a:picLocks noChangeAspect="1" noChangeArrowheads="1"/>
          </p:cNvPicPr>
          <p:nvPr/>
        </p:nvPicPr>
        <p:blipFill>
          <a:blip r:embed="rId3"/>
          <a:srcRect t="58859" r="42905"/>
          <a:stretch>
            <a:fillRect/>
          </a:stretch>
        </p:blipFill>
        <p:spPr bwMode="auto">
          <a:xfrm>
            <a:off x="1476375" y="1341438"/>
            <a:ext cx="7558088" cy="4535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fr-FR" dirty="0" smtClean="0"/>
              <a:t>Gestion et archivage des courriels</a:t>
            </a:r>
            <a:endParaRPr lang="fr-FR" dirty="0"/>
          </a:p>
        </p:txBody>
      </p:sp>
      <p:sp>
        <p:nvSpPr>
          <p:cNvPr id="47106" name="Espace réservé du texte 2"/>
          <p:cNvSpPr>
            <a:spLocks noGrp="1"/>
          </p:cNvSpPr>
          <p:nvPr>
            <p:ph type="body" idx="1"/>
          </p:nvPr>
        </p:nvSpPr>
        <p:spPr>
          <a:xfrm>
            <a:off x="722313" y="2906713"/>
            <a:ext cx="7772400" cy="1500187"/>
          </a:xfrm>
        </p:spPr>
        <p:txBody>
          <a:bodyPr/>
          <a:lstStyle/>
          <a:p>
            <a:endParaRPr lang="fr-FR" smtClean="0"/>
          </a:p>
        </p:txBody>
      </p:sp>
      <p:sp>
        <p:nvSpPr>
          <p:cNvPr id="47107" name="Espace réservé de la date 3"/>
          <p:cNvSpPr>
            <a:spLocks noGrp="1"/>
          </p:cNvSpPr>
          <p:nvPr>
            <p:ph type="dt" sz="quarter" idx="10"/>
          </p:nvPr>
        </p:nvSpPr>
        <p:spPr>
          <a:noFill/>
        </p:spPr>
        <p:txBody>
          <a:bodyPr/>
          <a:lstStyle/>
          <a:p>
            <a:pPr fontAlgn="base">
              <a:spcBef>
                <a:spcPct val="0"/>
              </a:spcBef>
              <a:spcAft>
                <a:spcPct val="0"/>
              </a:spcAft>
            </a:pPr>
            <a:fld id="{2215B266-6B93-45C7-9242-DEBE3984B741}" type="datetime1">
              <a:rPr lang="fr-FR"/>
              <a:pPr fontAlgn="base">
                <a:spcBef>
                  <a:spcPct val="0"/>
                </a:spcBef>
                <a:spcAft>
                  <a:spcPct val="0"/>
                </a:spcAft>
              </a:pPr>
              <a:t>11/12/2012</a:t>
            </a:fld>
            <a:endParaRPr lang="fr-FR"/>
          </a:p>
        </p:txBody>
      </p:sp>
      <p:sp>
        <p:nvSpPr>
          <p:cNvPr id="47108" name="Espace réservé du numéro de diapositive 4"/>
          <p:cNvSpPr>
            <a:spLocks noGrp="1"/>
          </p:cNvSpPr>
          <p:nvPr>
            <p:ph type="sldNum" sz="quarter" idx="12"/>
          </p:nvPr>
        </p:nvSpPr>
        <p:spPr>
          <a:noFill/>
        </p:spPr>
        <p:txBody>
          <a:bodyPr/>
          <a:lstStyle/>
          <a:p>
            <a:pPr fontAlgn="base">
              <a:spcBef>
                <a:spcPct val="0"/>
              </a:spcBef>
              <a:spcAft>
                <a:spcPct val="0"/>
              </a:spcAft>
            </a:pPr>
            <a:fld id="{AB70B589-7617-4CFF-80D4-23C42AC8BD76}" type="slidenum">
              <a:rPr lang="fr-FR"/>
              <a:pPr fontAlgn="base">
                <a:spcBef>
                  <a:spcPct val="0"/>
                </a:spcBef>
                <a:spcAft>
                  <a:spcPct val="0"/>
                </a:spcAft>
              </a:pPr>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re 1"/>
          <p:cNvSpPr>
            <a:spLocks noGrp="1"/>
          </p:cNvSpPr>
          <p:nvPr>
            <p:ph type="title"/>
          </p:nvPr>
        </p:nvSpPr>
        <p:spPr/>
        <p:txBody>
          <a:bodyPr/>
          <a:lstStyle/>
          <a:p>
            <a:endParaRPr lang="fr-FR" smtClean="0"/>
          </a:p>
        </p:txBody>
      </p:sp>
      <p:sp>
        <p:nvSpPr>
          <p:cNvPr id="49154" name="Espace réservé du contenu 2"/>
          <p:cNvSpPr>
            <a:spLocks noGrp="1"/>
          </p:cNvSpPr>
          <p:nvPr>
            <p:ph idx="1"/>
          </p:nvPr>
        </p:nvSpPr>
        <p:spPr/>
        <p:txBody>
          <a:bodyPr/>
          <a:lstStyle/>
          <a:p>
            <a:pPr marL="0" indent="0">
              <a:buFont typeface="Wingdings" pitchFamily="2" charset="2"/>
              <a:buNone/>
            </a:pPr>
            <a:r>
              <a:rPr lang="fr-FR" smtClean="0"/>
              <a:t>Question ardue d’un point de vue juridique</a:t>
            </a:r>
          </a:p>
          <a:p>
            <a:pPr marL="0" indent="0">
              <a:buFont typeface="Wingdings" pitchFamily="2" charset="2"/>
              <a:buNone/>
            </a:pPr>
            <a:endParaRPr lang="fr-FR" smtClean="0"/>
          </a:p>
          <a:p>
            <a:pPr lvl="1"/>
            <a:r>
              <a:rPr lang="fr-FR" smtClean="0"/>
              <a:t>Qualification du courrier</a:t>
            </a:r>
          </a:p>
          <a:p>
            <a:pPr lvl="1"/>
            <a:r>
              <a:rPr lang="fr-FR" smtClean="0"/>
              <a:t>Statut</a:t>
            </a:r>
          </a:p>
          <a:p>
            <a:pPr lvl="1"/>
            <a:r>
              <a:rPr lang="fr-FR" smtClean="0"/>
              <a:t>Durée d’archivage</a:t>
            </a:r>
          </a:p>
        </p:txBody>
      </p:sp>
      <p:sp>
        <p:nvSpPr>
          <p:cNvPr id="49155" name="Espace réservé de la date 3"/>
          <p:cNvSpPr>
            <a:spLocks noGrp="1"/>
          </p:cNvSpPr>
          <p:nvPr>
            <p:ph type="dt" sz="quarter" idx="10"/>
          </p:nvPr>
        </p:nvSpPr>
        <p:spPr>
          <a:noFill/>
        </p:spPr>
        <p:txBody>
          <a:bodyPr/>
          <a:lstStyle/>
          <a:p>
            <a:pPr fontAlgn="base">
              <a:spcBef>
                <a:spcPct val="0"/>
              </a:spcBef>
              <a:spcAft>
                <a:spcPct val="0"/>
              </a:spcAft>
            </a:pPr>
            <a:fld id="{25E46A0D-A206-4B5E-ACB6-C5D00FCDD925}" type="datetime1">
              <a:rPr lang="fr-FR"/>
              <a:pPr fontAlgn="base">
                <a:spcBef>
                  <a:spcPct val="0"/>
                </a:spcBef>
                <a:spcAft>
                  <a:spcPct val="0"/>
                </a:spcAft>
              </a:pPr>
              <a:t>11/12/2012</a:t>
            </a:fld>
            <a:endParaRPr lang="fr-FR"/>
          </a:p>
        </p:txBody>
      </p:sp>
      <p:sp>
        <p:nvSpPr>
          <p:cNvPr id="49156" name="Espace réservé du numéro de diapositive 4"/>
          <p:cNvSpPr>
            <a:spLocks noGrp="1"/>
          </p:cNvSpPr>
          <p:nvPr>
            <p:ph type="sldNum" sz="quarter" idx="12"/>
          </p:nvPr>
        </p:nvSpPr>
        <p:spPr>
          <a:noFill/>
        </p:spPr>
        <p:txBody>
          <a:bodyPr/>
          <a:lstStyle/>
          <a:p>
            <a:pPr fontAlgn="base">
              <a:spcBef>
                <a:spcPct val="0"/>
              </a:spcBef>
              <a:spcAft>
                <a:spcPct val="0"/>
              </a:spcAft>
            </a:pPr>
            <a:fld id="{2BAE01A7-D977-44C4-94F7-C2952D809186}" type="slidenum">
              <a:rPr lang="fr-FR"/>
              <a:pPr fontAlgn="base">
                <a:spcBef>
                  <a:spcPct val="0"/>
                </a:spcBef>
                <a:spcAft>
                  <a:spcPct val="0"/>
                </a:spcAft>
              </a:pPr>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re 1"/>
          <p:cNvSpPr>
            <a:spLocks noGrp="1"/>
          </p:cNvSpPr>
          <p:nvPr>
            <p:ph type="title"/>
          </p:nvPr>
        </p:nvSpPr>
        <p:spPr/>
        <p:txBody>
          <a:bodyPr/>
          <a:lstStyle/>
          <a:p>
            <a:r>
              <a:rPr lang="fr-FR" smtClean="0"/>
              <a:t>Règles juridiques applicables</a:t>
            </a:r>
          </a:p>
        </p:txBody>
      </p:sp>
      <p:sp>
        <p:nvSpPr>
          <p:cNvPr id="51202" name="Espace réservé du contenu 2"/>
          <p:cNvSpPr>
            <a:spLocks noGrp="1"/>
          </p:cNvSpPr>
          <p:nvPr>
            <p:ph idx="1"/>
          </p:nvPr>
        </p:nvSpPr>
        <p:spPr/>
        <p:txBody>
          <a:bodyPr/>
          <a:lstStyle/>
          <a:p>
            <a:pPr marL="0" indent="0" algn="just">
              <a:buFont typeface="Wingdings" pitchFamily="2" charset="2"/>
              <a:buNone/>
            </a:pPr>
            <a:r>
              <a:rPr lang="fr-FR" sz="2800" smtClean="0"/>
              <a:t>Le courrier électronique se définit comme « tout message, sous forme de texte, de voix, de son ou d'image, envoyé par un réseau public de communication, stocké sur un serveur du réseau ou dans l'équipement terminal du destinataire, jusqu'à ce que ce dernier le récupère »</a:t>
            </a:r>
          </a:p>
          <a:p>
            <a:pPr marL="0" indent="0">
              <a:buFont typeface="Wingdings" pitchFamily="2" charset="2"/>
              <a:buNone/>
            </a:pPr>
            <a:endParaRPr lang="fr-FR" sz="2800" i="1" smtClean="0"/>
          </a:p>
          <a:p>
            <a:pPr marL="0" indent="0" algn="r">
              <a:buFont typeface="Wingdings" pitchFamily="2" charset="2"/>
              <a:buNone/>
            </a:pPr>
            <a:r>
              <a:rPr lang="fr-FR" sz="2400" i="1" smtClean="0"/>
              <a:t>conformément à l'article 1-IV al.5 de la loi pour la confiance dans l'économie numérique. </a:t>
            </a:r>
            <a:br>
              <a:rPr lang="fr-FR" sz="2400" i="1" smtClean="0"/>
            </a:br>
            <a:endParaRPr lang="fr-FR" i="1" smtClean="0"/>
          </a:p>
        </p:txBody>
      </p:sp>
      <p:sp>
        <p:nvSpPr>
          <p:cNvPr id="51203" name="Espace réservé de la date 3"/>
          <p:cNvSpPr>
            <a:spLocks noGrp="1"/>
          </p:cNvSpPr>
          <p:nvPr>
            <p:ph type="dt" sz="quarter" idx="10"/>
          </p:nvPr>
        </p:nvSpPr>
        <p:spPr>
          <a:noFill/>
        </p:spPr>
        <p:txBody>
          <a:bodyPr/>
          <a:lstStyle/>
          <a:p>
            <a:pPr fontAlgn="base">
              <a:spcBef>
                <a:spcPct val="0"/>
              </a:spcBef>
              <a:spcAft>
                <a:spcPct val="0"/>
              </a:spcAft>
            </a:pPr>
            <a:fld id="{90B93569-852F-4602-9C26-7203CC4BF51E}" type="datetime1">
              <a:rPr lang="fr-FR"/>
              <a:pPr fontAlgn="base">
                <a:spcBef>
                  <a:spcPct val="0"/>
                </a:spcBef>
                <a:spcAft>
                  <a:spcPct val="0"/>
                </a:spcAft>
              </a:pPr>
              <a:t>11/12/2012</a:t>
            </a:fld>
            <a:endParaRPr lang="fr-FR"/>
          </a:p>
        </p:txBody>
      </p:sp>
      <p:sp>
        <p:nvSpPr>
          <p:cNvPr id="51204" name="Espace réservé du numéro de diapositive 4"/>
          <p:cNvSpPr>
            <a:spLocks noGrp="1"/>
          </p:cNvSpPr>
          <p:nvPr>
            <p:ph type="sldNum" sz="quarter" idx="12"/>
          </p:nvPr>
        </p:nvSpPr>
        <p:spPr>
          <a:noFill/>
        </p:spPr>
        <p:txBody>
          <a:bodyPr/>
          <a:lstStyle/>
          <a:p>
            <a:pPr fontAlgn="base">
              <a:spcBef>
                <a:spcPct val="0"/>
              </a:spcBef>
              <a:spcAft>
                <a:spcPct val="0"/>
              </a:spcAft>
            </a:pPr>
            <a:fld id="{F5DEF782-64E2-461E-9CF8-E7F87035790C}" type="slidenum">
              <a:rPr lang="fr-FR"/>
              <a:pPr fontAlgn="base">
                <a:spcBef>
                  <a:spcPct val="0"/>
                </a:spcBef>
                <a:spcAft>
                  <a:spcPct val="0"/>
                </a:spcAft>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re 1"/>
          <p:cNvSpPr>
            <a:spLocks noGrp="1"/>
          </p:cNvSpPr>
          <p:nvPr>
            <p:ph type="title"/>
          </p:nvPr>
        </p:nvSpPr>
        <p:spPr/>
        <p:txBody>
          <a:bodyPr/>
          <a:lstStyle/>
          <a:p>
            <a:r>
              <a:rPr lang="fr-FR" smtClean="0"/>
              <a:t>Archives - Généralités</a:t>
            </a:r>
          </a:p>
        </p:txBody>
      </p:sp>
      <p:sp>
        <p:nvSpPr>
          <p:cNvPr id="16386" name="Espace réservé du contenu 2"/>
          <p:cNvSpPr>
            <a:spLocks noGrp="1"/>
          </p:cNvSpPr>
          <p:nvPr>
            <p:ph idx="1"/>
          </p:nvPr>
        </p:nvSpPr>
        <p:spPr/>
        <p:txBody>
          <a:bodyPr/>
          <a:lstStyle/>
          <a:p>
            <a:endParaRPr lang="fr-FR" smtClean="0"/>
          </a:p>
          <a:p>
            <a:r>
              <a:rPr lang="fr-FR" smtClean="0"/>
              <a:t>Ce sont «l'ensemble des documents, quels que soient leur date, leur forme et leur support matériel, produits ou reçus par toute personne physique ou morale et par tout service ou organisme public ou privé dans l'exercice de leur activité. »</a:t>
            </a:r>
          </a:p>
          <a:p>
            <a:pPr>
              <a:buFont typeface="Wingdings" pitchFamily="2" charset="2"/>
              <a:buNone/>
            </a:pPr>
            <a:endParaRPr lang="fr-FR" smtClean="0"/>
          </a:p>
          <a:p>
            <a:pPr>
              <a:buFont typeface="Wingdings" pitchFamily="2" charset="2"/>
              <a:buNone/>
            </a:pPr>
            <a:r>
              <a:rPr lang="fr-FR" smtClean="0"/>
              <a:t>(</a:t>
            </a:r>
            <a:r>
              <a:rPr lang="fr-FR" i="1" smtClean="0"/>
              <a:t>article L 211-1 du code du patrimoine</a:t>
            </a:r>
            <a:r>
              <a:rPr lang="fr-FR" smtClean="0"/>
              <a:t>)</a:t>
            </a:r>
          </a:p>
        </p:txBody>
      </p:sp>
      <p:sp>
        <p:nvSpPr>
          <p:cNvPr id="16387" name="Espace réservé de la date 3"/>
          <p:cNvSpPr>
            <a:spLocks noGrp="1"/>
          </p:cNvSpPr>
          <p:nvPr>
            <p:ph type="dt" sz="quarter" idx="10"/>
          </p:nvPr>
        </p:nvSpPr>
        <p:spPr>
          <a:noFill/>
        </p:spPr>
        <p:txBody>
          <a:bodyPr/>
          <a:lstStyle/>
          <a:p>
            <a:pPr fontAlgn="base">
              <a:spcBef>
                <a:spcPct val="0"/>
              </a:spcBef>
              <a:spcAft>
                <a:spcPct val="0"/>
              </a:spcAft>
            </a:pPr>
            <a:fld id="{B116941A-A70F-4AC8-B30C-8D146B6EFE11}" type="datetime1">
              <a:rPr lang="fr-FR"/>
              <a:pPr fontAlgn="base">
                <a:spcBef>
                  <a:spcPct val="0"/>
                </a:spcBef>
                <a:spcAft>
                  <a:spcPct val="0"/>
                </a:spcAft>
              </a:pPr>
              <a:t>11/12/2012</a:t>
            </a:fld>
            <a:endParaRPr lang="fr-FR"/>
          </a:p>
        </p:txBody>
      </p:sp>
      <p:sp>
        <p:nvSpPr>
          <p:cNvPr id="16388" name="Espace réservé du numéro de diapositive 4"/>
          <p:cNvSpPr>
            <a:spLocks noGrp="1"/>
          </p:cNvSpPr>
          <p:nvPr>
            <p:ph type="sldNum" sz="quarter" idx="12"/>
          </p:nvPr>
        </p:nvSpPr>
        <p:spPr>
          <a:noFill/>
        </p:spPr>
        <p:txBody>
          <a:bodyPr/>
          <a:lstStyle/>
          <a:p>
            <a:pPr fontAlgn="base">
              <a:spcBef>
                <a:spcPct val="0"/>
              </a:spcBef>
              <a:spcAft>
                <a:spcPct val="0"/>
              </a:spcAft>
            </a:pPr>
            <a:fld id="{404B0432-2490-4CDE-8FE4-17B3EB905019}" type="slidenum">
              <a:rPr lang="fr-FR"/>
              <a:pPr fontAlgn="base">
                <a:spcBef>
                  <a:spcPct val="0"/>
                </a:spcBef>
                <a:spcAft>
                  <a:spcPct val="0"/>
                </a:spcAft>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re 1"/>
          <p:cNvSpPr>
            <a:spLocks noGrp="1"/>
          </p:cNvSpPr>
          <p:nvPr>
            <p:ph type="title"/>
          </p:nvPr>
        </p:nvSpPr>
        <p:spPr/>
        <p:txBody>
          <a:bodyPr/>
          <a:lstStyle/>
          <a:p>
            <a:r>
              <a:rPr lang="fr-FR" smtClean="0"/>
              <a:t>Règles juridiques applicables (suite)</a:t>
            </a:r>
          </a:p>
        </p:txBody>
      </p:sp>
      <p:sp>
        <p:nvSpPr>
          <p:cNvPr id="53250" name="Espace réservé du contenu 2"/>
          <p:cNvSpPr>
            <a:spLocks noGrp="1"/>
          </p:cNvSpPr>
          <p:nvPr>
            <p:ph idx="1"/>
          </p:nvPr>
        </p:nvSpPr>
        <p:spPr/>
        <p:txBody>
          <a:bodyPr/>
          <a:lstStyle/>
          <a:p>
            <a:r>
              <a:rPr lang="fr-FR" smtClean="0"/>
              <a:t>Écrit électronique</a:t>
            </a:r>
          </a:p>
          <a:p>
            <a:pPr lvl="1" algn="just"/>
            <a:r>
              <a:rPr lang="fr-FR" smtClean="0"/>
              <a:t>Même force probante que l’écrit sur support papier</a:t>
            </a:r>
          </a:p>
          <a:p>
            <a:pPr lvl="1" algn="just"/>
            <a:r>
              <a:rPr lang="fr-FR" smtClean="0"/>
              <a:t>Admission comme preuve lorsque l’écrit permet d’identifier la personne dont il émane</a:t>
            </a:r>
          </a:p>
        </p:txBody>
      </p:sp>
      <p:sp>
        <p:nvSpPr>
          <p:cNvPr id="53251" name="Espace réservé de la date 3"/>
          <p:cNvSpPr>
            <a:spLocks noGrp="1"/>
          </p:cNvSpPr>
          <p:nvPr>
            <p:ph type="dt" sz="quarter" idx="10"/>
          </p:nvPr>
        </p:nvSpPr>
        <p:spPr>
          <a:noFill/>
        </p:spPr>
        <p:txBody>
          <a:bodyPr/>
          <a:lstStyle/>
          <a:p>
            <a:pPr fontAlgn="base">
              <a:spcBef>
                <a:spcPct val="0"/>
              </a:spcBef>
              <a:spcAft>
                <a:spcPct val="0"/>
              </a:spcAft>
            </a:pPr>
            <a:fld id="{C4167ADE-5A8A-427C-9807-6C5948D56D3A}" type="datetime1">
              <a:rPr lang="fr-FR"/>
              <a:pPr fontAlgn="base">
                <a:spcBef>
                  <a:spcPct val="0"/>
                </a:spcBef>
                <a:spcAft>
                  <a:spcPct val="0"/>
                </a:spcAft>
              </a:pPr>
              <a:t>11/12/2012</a:t>
            </a:fld>
            <a:endParaRPr lang="fr-FR"/>
          </a:p>
        </p:txBody>
      </p:sp>
      <p:sp>
        <p:nvSpPr>
          <p:cNvPr id="53252" name="Espace réservé du numéro de diapositive 4"/>
          <p:cNvSpPr>
            <a:spLocks noGrp="1"/>
          </p:cNvSpPr>
          <p:nvPr>
            <p:ph type="sldNum" sz="quarter" idx="12"/>
          </p:nvPr>
        </p:nvSpPr>
        <p:spPr>
          <a:noFill/>
        </p:spPr>
        <p:txBody>
          <a:bodyPr/>
          <a:lstStyle/>
          <a:p>
            <a:pPr fontAlgn="base">
              <a:spcBef>
                <a:spcPct val="0"/>
              </a:spcBef>
              <a:spcAft>
                <a:spcPct val="0"/>
              </a:spcAft>
            </a:pPr>
            <a:fld id="{82DACDF4-D1E2-4343-BE77-29507E389F31}" type="slidenum">
              <a:rPr lang="fr-FR"/>
              <a:pPr fontAlgn="base">
                <a:spcBef>
                  <a:spcPct val="0"/>
                </a:spcBef>
                <a:spcAft>
                  <a:spcPct val="0"/>
                </a:spcAft>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re 1"/>
          <p:cNvSpPr>
            <a:spLocks noGrp="1"/>
          </p:cNvSpPr>
          <p:nvPr>
            <p:ph type="title"/>
          </p:nvPr>
        </p:nvSpPr>
        <p:spPr/>
        <p:txBody>
          <a:bodyPr/>
          <a:lstStyle/>
          <a:p>
            <a:r>
              <a:rPr lang="fr-FR" smtClean="0"/>
              <a:t>Principales obligations légales</a:t>
            </a:r>
          </a:p>
        </p:txBody>
      </p:sp>
      <p:sp>
        <p:nvSpPr>
          <p:cNvPr id="3" name="Espace réservé du contenu 2"/>
          <p:cNvSpPr>
            <a:spLocks noGrp="1"/>
          </p:cNvSpPr>
          <p:nvPr>
            <p:ph idx="1"/>
          </p:nvPr>
        </p:nvSpPr>
        <p:spPr/>
        <p:txBody>
          <a:bodyPr/>
          <a:lstStyle/>
          <a:p>
            <a:r>
              <a:rPr lang="fr-FR" smtClean="0"/>
              <a:t>Loi du 21 juin 2004</a:t>
            </a:r>
          </a:p>
          <a:p>
            <a:pPr lvl="1"/>
            <a:r>
              <a:rPr lang="fr-FR" smtClean="0"/>
              <a:t>Exigence de traçabilité des échanges </a:t>
            </a:r>
          </a:p>
          <a:p>
            <a:pPr lvl="1"/>
            <a:endParaRPr lang="fr-FR" smtClean="0"/>
          </a:p>
          <a:p>
            <a:pPr lvl="1" algn="just">
              <a:buFont typeface="Wingdings" pitchFamily="2" charset="2"/>
              <a:buNone/>
            </a:pPr>
            <a:r>
              <a:rPr lang="fr-FR" smtClean="0"/>
              <a:t>	Dans certains secteurs comme la banque, </a:t>
            </a:r>
            <a:r>
              <a:rPr lang="fr-FR" b="1" smtClean="0"/>
              <a:t>la santé</a:t>
            </a:r>
            <a:r>
              <a:rPr lang="fr-FR" smtClean="0"/>
              <a:t>, l’agroalimentaire ou l’aviation civile, la traçabilité est une donnée incontournable</a:t>
            </a:r>
          </a:p>
        </p:txBody>
      </p:sp>
      <p:sp>
        <p:nvSpPr>
          <p:cNvPr id="55299" name="Espace réservé de la date 3"/>
          <p:cNvSpPr>
            <a:spLocks noGrp="1"/>
          </p:cNvSpPr>
          <p:nvPr>
            <p:ph type="dt" sz="quarter" idx="10"/>
          </p:nvPr>
        </p:nvSpPr>
        <p:spPr>
          <a:noFill/>
        </p:spPr>
        <p:txBody>
          <a:bodyPr/>
          <a:lstStyle/>
          <a:p>
            <a:pPr fontAlgn="base">
              <a:spcBef>
                <a:spcPct val="0"/>
              </a:spcBef>
              <a:spcAft>
                <a:spcPct val="0"/>
              </a:spcAft>
            </a:pPr>
            <a:fld id="{C0D22DF1-06ED-4A59-8F19-3B4F799EFA8C}" type="datetime1">
              <a:rPr lang="fr-FR"/>
              <a:pPr fontAlgn="base">
                <a:spcBef>
                  <a:spcPct val="0"/>
                </a:spcBef>
                <a:spcAft>
                  <a:spcPct val="0"/>
                </a:spcAft>
              </a:pPr>
              <a:t>11/12/2012</a:t>
            </a:fld>
            <a:endParaRPr lang="fr-FR"/>
          </a:p>
        </p:txBody>
      </p:sp>
      <p:sp>
        <p:nvSpPr>
          <p:cNvPr id="55300" name="Espace réservé du numéro de diapositive 4"/>
          <p:cNvSpPr>
            <a:spLocks noGrp="1"/>
          </p:cNvSpPr>
          <p:nvPr>
            <p:ph type="sldNum" sz="quarter" idx="12"/>
          </p:nvPr>
        </p:nvSpPr>
        <p:spPr>
          <a:noFill/>
        </p:spPr>
        <p:txBody>
          <a:bodyPr/>
          <a:lstStyle/>
          <a:p>
            <a:pPr fontAlgn="base">
              <a:spcBef>
                <a:spcPct val="0"/>
              </a:spcBef>
              <a:spcAft>
                <a:spcPct val="0"/>
              </a:spcAft>
            </a:pPr>
            <a:fld id="{64DA7D81-71BC-41AD-A469-B350447D5472}" type="slidenum">
              <a:rPr lang="fr-FR"/>
              <a:pPr fontAlgn="base">
                <a:spcBef>
                  <a:spcPct val="0"/>
                </a:spcBef>
                <a:spcAft>
                  <a:spcPct val="0"/>
                </a:spcAft>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re 1"/>
          <p:cNvSpPr>
            <a:spLocks noGrp="1"/>
          </p:cNvSpPr>
          <p:nvPr>
            <p:ph type="title"/>
          </p:nvPr>
        </p:nvSpPr>
        <p:spPr/>
        <p:txBody>
          <a:bodyPr/>
          <a:lstStyle/>
          <a:p>
            <a:r>
              <a:rPr lang="fr-FR" smtClean="0"/>
              <a:t>Intérêts de l’archivage</a:t>
            </a:r>
          </a:p>
        </p:txBody>
      </p:sp>
      <p:sp>
        <p:nvSpPr>
          <p:cNvPr id="57346" name="Espace réservé du contenu 2"/>
          <p:cNvSpPr>
            <a:spLocks noGrp="1"/>
          </p:cNvSpPr>
          <p:nvPr>
            <p:ph idx="1"/>
          </p:nvPr>
        </p:nvSpPr>
        <p:spPr/>
        <p:txBody>
          <a:bodyPr/>
          <a:lstStyle/>
          <a:p>
            <a:r>
              <a:rPr lang="fr-FR" smtClean="0"/>
              <a:t>Respect de l’obligation légale de traçabilité des échanges électroniques</a:t>
            </a:r>
          </a:p>
          <a:p>
            <a:endParaRPr lang="fr-FR" smtClean="0"/>
          </a:p>
          <a:p>
            <a:r>
              <a:rPr lang="fr-FR" smtClean="0"/>
              <a:t>Gestion des mails</a:t>
            </a:r>
          </a:p>
          <a:p>
            <a:pPr lvl="1"/>
            <a:r>
              <a:rPr lang="fr-FR" smtClean="0"/>
              <a:t>Retrouver facilement les mails archivés</a:t>
            </a:r>
          </a:p>
          <a:p>
            <a:pPr lvl="1"/>
            <a:r>
              <a:rPr lang="fr-FR" smtClean="0"/>
              <a:t>Garantir la conservation conformément aux obligations légales</a:t>
            </a:r>
          </a:p>
        </p:txBody>
      </p:sp>
      <p:sp>
        <p:nvSpPr>
          <p:cNvPr id="57347" name="Espace réservé de la date 3"/>
          <p:cNvSpPr>
            <a:spLocks noGrp="1"/>
          </p:cNvSpPr>
          <p:nvPr>
            <p:ph type="dt" sz="quarter" idx="10"/>
          </p:nvPr>
        </p:nvSpPr>
        <p:spPr>
          <a:noFill/>
        </p:spPr>
        <p:txBody>
          <a:bodyPr/>
          <a:lstStyle/>
          <a:p>
            <a:pPr fontAlgn="base">
              <a:spcBef>
                <a:spcPct val="0"/>
              </a:spcBef>
              <a:spcAft>
                <a:spcPct val="0"/>
              </a:spcAft>
            </a:pPr>
            <a:fld id="{968176A7-C9B2-4F5A-8262-1D2D789E03B9}" type="datetime1">
              <a:rPr lang="fr-FR"/>
              <a:pPr fontAlgn="base">
                <a:spcBef>
                  <a:spcPct val="0"/>
                </a:spcBef>
                <a:spcAft>
                  <a:spcPct val="0"/>
                </a:spcAft>
              </a:pPr>
              <a:t>11/12/2012</a:t>
            </a:fld>
            <a:endParaRPr lang="fr-FR"/>
          </a:p>
        </p:txBody>
      </p:sp>
      <p:sp>
        <p:nvSpPr>
          <p:cNvPr id="57348" name="Espace réservé du numéro de diapositive 4"/>
          <p:cNvSpPr>
            <a:spLocks noGrp="1"/>
          </p:cNvSpPr>
          <p:nvPr>
            <p:ph type="sldNum" sz="quarter" idx="12"/>
          </p:nvPr>
        </p:nvSpPr>
        <p:spPr>
          <a:noFill/>
        </p:spPr>
        <p:txBody>
          <a:bodyPr/>
          <a:lstStyle/>
          <a:p>
            <a:pPr fontAlgn="base">
              <a:spcBef>
                <a:spcPct val="0"/>
              </a:spcBef>
              <a:spcAft>
                <a:spcPct val="0"/>
              </a:spcAft>
            </a:pPr>
            <a:fld id="{80195203-BE61-47B0-BD76-1D9CD629BADF}" type="slidenum">
              <a:rPr lang="fr-FR"/>
              <a:pPr fontAlgn="base">
                <a:spcBef>
                  <a:spcPct val="0"/>
                </a:spcBef>
                <a:spcAft>
                  <a:spcPct val="0"/>
                </a:spcAft>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re 1"/>
          <p:cNvSpPr>
            <a:spLocks noGrp="1"/>
          </p:cNvSpPr>
          <p:nvPr>
            <p:ph type="title"/>
          </p:nvPr>
        </p:nvSpPr>
        <p:spPr/>
        <p:txBody>
          <a:bodyPr/>
          <a:lstStyle/>
          <a:p>
            <a:r>
              <a:rPr lang="fr-FR" smtClean="0"/>
              <a:t>Intérêts de l’archivage</a:t>
            </a:r>
          </a:p>
        </p:txBody>
      </p:sp>
      <p:sp>
        <p:nvSpPr>
          <p:cNvPr id="59394" name="Espace réservé du contenu 2"/>
          <p:cNvSpPr>
            <a:spLocks noGrp="1"/>
          </p:cNvSpPr>
          <p:nvPr>
            <p:ph idx="1"/>
          </p:nvPr>
        </p:nvSpPr>
        <p:spPr/>
        <p:txBody>
          <a:bodyPr/>
          <a:lstStyle/>
          <a:p>
            <a:r>
              <a:rPr lang="fr-FR" smtClean="0"/>
              <a:t>Finalités</a:t>
            </a:r>
          </a:p>
          <a:p>
            <a:pPr lvl="1"/>
            <a:r>
              <a:rPr lang="fr-FR" smtClean="0"/>
              <a:t>Probatoire</a:t>
            </a:r>
          </a:p>
          <a:p>
            <a:pPr lvl="1"/>
            <a:endParaRPr lang="fr-FR" smtClean="0"/>
          </a:p>
          <a:p>
            <a:pPr lvl="1"/>
            <a:r>
              <a:rPr lang="fr-FR" smtClean="0"/>
              <a:t>Patrimoniales</a:t>
            </a:r>
          </a:p>
          <a:p>
            <a:pPr lvl="1"/>
            <a:endParaRPr lang="fr-FR" smtClean="0"/>
          </a:p>
          <a:p>
            <a:pPr lvl="1"/>
            <a:r>
              <a:rPr lang="fr-FR" smtClean="0"/>
              <a:t>Facilitation de l’accès et de la gestion de l’information</a:t>
            </a:r>
          </a:p>
          <a:p>
            <a:pPr lvl="1"/>
            <a:endParaRPr lang="fr-FR" smtClean="0"/>
          </a:p>
        </p:txBody>
      </p:sp>
      <p:sp>
        <p:nvSpPr>
          <p:cNvPr id="59395" name="Espace réservé de la date 3"/>
          <p:cNvSpPr>
            <a:spLocks noGrp="1"/>
          </p:cNvSpPr>
          <p:nvPr>
            <p:ph type="dt" sz="quarter" idx="10"/>
          </p:nvPr>
        </p:nvSpPr>
        <p:spPr>
          <a:noFill/>
        </p:spPr>
        <p:txBody>
          <a:bodyPr/>
          <a:lstStyle/>
          <a:p>
            <a:pPr fontAlgn="base">
              <a:spcBef>
                <a:spcPct val="0"/>
              </a:spcBef>
              <a:spcAft>
                <a:spcPct val="0"/>
              </a:spcAft>
            </a:pPr>
            <a:fld id="{08CAAD1D-7D6A-4420-94C5-E68579E8FCAE}" type="datetime1">
              <a:rPr lang="fr-FR"/>
              <a:pPr fontAlgn="base">
                <a:spcBef>
                  <a:spcPct val="0"/>
                </a:spcBef>
                <a:spcAft>
                  <a:spcPct val="0"/>
                </a:spcAft>
              </a:pPr>
              <a:t>11/12/2012</a:t>
            </a:fld>
            <a:endParaRPr lang="fr-FR"/>
          </a:p>
        </p:txBody>
      </p:sp>
      <p:sp>
        <p:nvSpPr>
          <p:cNvPr id="59396" name="Espace réservé du numéro de diapositive 4"/>
          <p:cNvSpPr>
            <a:spLocks noGrp="1"/>
          </p:cNvSpPr>
          <p:nvPr>
            <p:ph type="sldNum" sz="quarter" idx="12"/>
          </p:nvPr>
        </p:nvSpPr>
        <p:spPr>
          <a:noFill/>
        </p:spPr>
        <p:txBody>
          <a:bodyPr/>
          <a:lstStyle/>
          <a:p>
            <a:pPr fontAlgn="base">
              <a:spcBef>
                <a:spcPct val="0"/>
              </a:spcBef>
              <a:spcAft>
                <a:spcPct val="0"/>
              </a:spcAft>
            </a:pPr>
            <a:fld id="{6CD253FF-6FD4-4C4B-A30F-973727EA18AD}" type="slidenum">
              <a:rPr lang="fr-FR"/>
              <a:pPr fontAlgn="base">
                <a:spcBef>
                  <a:spcPct val="0"/>
                </a:spcBef>
                <a:spcAft>
                  <a:spcPct val="0"/>
                </a:spcAft>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re 1"/>
          <p:cNvSpPr>
            <a:spLocks noGrp="1"/>
          </p:cNvSpPr>
          <p:nvPr>
            <p:ph type="title"/>
          </p:nvPr>
        </p:nvSpPr>
        <p:spPr/>
        <p:txBody>
          <a:bodyPr/>
          <a:lstStyle/>
          <a:p>
            <a:r>
              <a:rPr lang="fr-FR" smtClean="0"/>
              <a:t>Archivage des courriels</a:t>
            </a:r>
          </a:p>
        </p:txBody>
      </p:sp>
      <p:sp>
        <p:nvSpPr>
          <p:cNvPr id="61442" name="Espace réservé du contenu 2"/>
          <p:cNvSpPr>
            <a:spLocks noGrp="1"/>
          </p:cNvSpPr>
          <p:nvPr>
            <p:ph idx="1"/>
          </p:nvPr>
        </p:nvSpPr>
        <p:spPr/>
        <p:txBody>
          <a:bodyPr/>
          <a:lstStyle/>
          <a:p>
            <a:r>
              <a:rPr lang="fr-FR" smtClean="0"/>
              <a:t>La conservation des archives publiques s’applique</a:t>
            </a:r>
          </a:p>
          <a:p>
            <a:pPr lvl="1"/>
            <a:r>
              <a:rPr lang="fr-FR" smtClean="0"/>
              <a:t>Nécessité d’une sélection</a:t>
            </a:r>
          </a:p>
          <a:p>
            <a:pPr lvl="1"/>
            <a:r>
              <a:rPr lang="fr-FR" smtClean="0"/>
              <a:t>Fixation des conditions d’élimination par l’administration des archives</a:t>
            </a:r>
          </a:p>
          <a:p>
            <a:pPr lvl="1"/>
            <a:r>
              <a:rPr lang="fr-FR" smtClean="0"/>
              <a:t>Dépendance de l’accord entre l’autorité qui a reçu les documents ou les a émis et l’administration des archives</a:t>
            </a:r>
          </a:p>
        </p:txBody>
      </p:sp>
      <p:sp>
        <p:nvSpPr>
          <p:cNvPr id="61443" name="Espace réservé de la date 3"/>
          <p:cNvSpPr>
            <a:spLocks noGrp="1"/>
          </p:cNvSpPr>
          <p:nvPr>
            <p:ph type="dt" sz="quarter" idx="10"/>
          </p:nvPr>
        </p:nvSpPr>
        <p:spPr>
          <a:noFill/>
        </p:spPr>
        <p:txBody>
          <a:bodyPr/>
          <a:lstStyle/>
          <a:p>
            <a:pPr fontAlgn="base">
              <a:spcBef>
                <a:spcPct val="0"/>
              </a:spcBef>
              <a:spcAft>
                <a:spcPct val="0"/>
              </a:spcAft>
            </a:pPr>
            <a:fld id="{AE0B6006-C94E-43C3-842B-6B944F891A3B}" type="datetime1">
              <a:rPr lang="fr-FR"/>
              <a:pPr fontAlgn="base">
                <a:spcBef>
                  <a:spcPct val="0"/>
                </a:spcBef>
                <a:spcAft>
                  <a:spcPct val="0"/>
                </a:spcAft>
              </a:pPr>
              <a:t>11/12/2012</a:t>
            </a:fld>
            <a:endParaRPr lang="fr-FR"/>
          </a:p>
        </p:txBody>
      </p:sp>
      <p:sp>
        <p:nvSpPr>
          <p:cNvPr id="61444" name="Espace réservé du numéro de diapositive 4"/>
          <p:cNvSpPr>
            <a:spLocks noGrp="1"/>
          </p:cNvSpPr>
          <p:nvPr>
            <p:ph type="sldNum" sz="quarter" idx="12"/>
          </p:nvPr>
        </p:nvSpPr>
        <p:spPr>
          <a:noFill/>
        </p:spPr>
        <p:txBody>
          <a:bodyPr/>
          <a:lstStyle/>
          <a:p>
            <a:pPr fontAlgn="base">
              <a:spcBef>
                <a:spcPct val="0"/>
              </a:spcBef>
              <a:spcAft>
                <a:spcPct val="0"/>
              </a:spcAft>
            </a:pPr>
            <a:fld id="{A544B05A-09A5-4CB3-88C2-E6459D46D98A}" type="slidenum">
              <a:rPr lang="fr-FR"/>
              <a:pPr fontAlgn="base">
                <a:spcBef>
                  <a:spcPct val="0"/>
                </a:spcBef>
                <a:spcAft>
                  <a:spcPct val="0"/>
                </a:spcAft>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re 1"/>
          <p:cNvSpPr>
            <a:spLocks noGrp="1"/>
          </p:cNvSpPr>
          <p:nvPr>
            <p:ph type="title"/>
          </p:nvPr>
        </p:nvSpPr>
        <p:spPr/>
        <p:txBody>
          <a:bodyPr/>
          <a:lstStyle/>
          <a:p>
            <a:r>
              <a:rPr lang="fr-FR" smtClean="0"/>
              <a:t>Archivage des données personnelles</a:t>
            </a:r>
          </a:p>
        </p:txBody>
      </p:sp>
      <p:sp>
        <p:nvSpPr>
          <p:cNvPr id="63490" name="Espace réservé du contenu 2"/>
          <p:cNvSpPr>
            <a:spLocks noGrp="1"/>
          </p:cNvSpPr>
          <p:nvPr>
            <p:ph idx="1"/>
          </p:nvPr>
        </p:nvSpPr>
        <p:spPr/>
        <p:txBody>
          <a:bodyPr/>
          <a:lstStyle/>
          <a:p>
            <a:pPr marL="0" indent="0">
              <a:buFont typeface="Wingdings" pitchFamily="2" charset="2"/>
              <a:buNone/>
            </a:pPr>
            <a:r>
              <a:rPr lang="fr-FR" smtClean="0"/>
              <a:t>Loi relative à l'informatique, aux fichiers et aux libertés du 6 janvier 1978</a:t>
            </a:r>
          </a:p>
          <a:p>
            <a:pPr marL="0" indent="0">
              <a:buFont typeface="Wingdings" pitchFamily="2" charset="2"/>
              <a:buNone/>
            </a:pPr>
            <a:endParaRPr lang="fr-FR" smtClean="0"/>
          </a:p>
          <a:p>
            <a:pPr marL="0" indent="0">
              <a:buFont typeface="Wingdings" pitchFamily="2" charset="2"/>
              <a:buNone/>
            </a:pPr>
            <a:r>
              <a:rPr lang="fr-FR" smtClean="0"/>
              <a:t>Commission nationale de l’informatique et des libertés</a:t>
            </a:r>
          </a:p>
          <a:p>
            <a:pPr marL="0" indent="0">
              <a:buFont typeface="Wingdings" pitchFamily="2" charset="2"/>
              <a:buNone/>
            </a:pPr>
            <a:endParaRPr lang="fr-FR" smtClean="0"/>
          </a:p>
        </p:txBody>
      </p:sp>
      <p:sp>
        <p:nvSpPr>
          <p:cNvPr id="63491" name="Espace réservé de la date 3"/>
          <p:cNvSpPr>
            <a:spLocks noGrp="1"/>
          </p:cNvSpPr>
          <p:nvPr>
            <p:ph type="dt" sz="quarter" idx="10"/>
          </p:nvPr>
        </p:nvSpPr>
        <p:spPr>
          <a:noFill/>
        </p:spPr>
        <p:txBody>
          <a:bodyPr/>
          <a:lstStyle/>
          <a:p>
            <a:pPr fontAlgn="base">
              <a:spcBef>
                <a:spcPct val="0"/>
              </a:spcBef>
              <a:spcAft>
                <a:spcPct val="0"/>
              </a:spcAft>
            </a:pPr>
            <a:fld id="{A831D89E-1B96-4E18-B48C-77405F018071}" type="datetime1">
              <a:rPr lang="fr-FR"/>
              <a:pPr fontAlgn="base">
                <a:spcBef>
                  <a:spcPct val="0"/>
                </a:spcBef>
                <a:spcAft>
                  <a:spcPct val="0"/>
                </a:spcAft>
              </a:pPr>
              <a:t>11/12/2012</a:t>
            </a:fld>
            <a:endParaRPr lang="fr-FR"/>
          </a:p>
        </p:txBody>
      </p:sp>
      <p:sp>
        <p:nvSpPr>
          <p:cNvPr id="63492" name="Espace réservé du numéro de diapositive 4"/>
          <p:cNvSpPr>
            <a:spLocks noGrp="1"/>
          </p:cNvSpPr>
          <p:nvPr>
            <p:ph type="sldNum" sz="quarter" idx="12"/>
          </p:nvPr>
        </p:nvSpPr>
        <p:spPr>
          <a:noFill/>
        </p:spPr>
        <p:txBody>
          <a:bodyPr/>
          <a:lstStyle/>
          <a:p>
            <a:pPr fontAlgn="base">
              <a:spcBef>
                <a:spcPct val="0"/>
              </a:spcBef>
              <a:spcAft>
                <a:spcPct val="0"/>
              </a:spcAft>
            </a:pPr>
            <a:fld id="{57F0A972-6865-4770-979D-2875DD6DB960}" type="slidenum">
              <a:rPr lang="fr-FR"/>
              <a:pPr fontAlgn="base">
                <a:spcBef>
                  <a:spcPct val="0"/>
                </a:spcBef>
                <a:spcAft>
                  <a:spcPct val="0"/>
                </a:spcAft>
              </a:pPr>
              <a:t>25</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p:txBody>
          <a:bodyPr/>
          <a:lstStyle/>
          <a:p>
            <a:r>
              <a:rPr lang="fr-FR" smtClean="0"/>
              <a:t>Les producteurs d’archives</a:t>
            </a:r>
          </a:p>
        </p:txBody>
      </p:sp>
      <p:sp>
        <p:nvSpPr>
          <p:cNvPr id="18434" name="Espace réservé du contenu 2"/>
          <p:cNvSpPr>
            <a:spLocks noGrp="1"/>
          </p:cNvSpPr>
          <p:nvPr>
            <p:ph idx="1"/>
          </p:nvPr>
        </p:nvSpPr>
        <p:spPr/>
        <p:txBody>
          <a:bodyPr/>
          <a:lstStyle/>
          <a:p>
            <a:pPr>
              <a:lnSpc>
                <a:spcPct val="150000"/>
              </a:lnSpc>
              <a:spcBef>
                <a:spcPct val="0"/>
              </a:spcBef>
            </a:pPr>
            <a:r>
              <a:rPr lang="fr-FR" smtClean="0"/>
              <a:t>Privés</a:t>
            </a:r>
          </a:p>
          <a:p>
            <a:pPr>
              <a:lnSpc>
                <a:spcPct val="150000"/>
              </a:lnSpc>
              <a:spcBef>
                <a:spcPct val="0"/>
              </a:spcBef>
            </a:pPr>
            <a:r>
              <a:rPr lang="fr-FR" smtClean="0"/>
              <a:t>Publics</a:t>
            </a:r>
          </a:p>
          <a:p>
            <a:pPr lvl="1">
              <a:spcBef>
                <a:spcPct val="0"/>
              </a:spcBef>
            </a:pPr>
            <a:r>
              <a:rPr lang="fr-FR" smtClean="0"/>
              <a:t>Etat, collectivités territoriales, établissements et entreprises publics</a:t>
            </a:r>
          </a:p>
          <a:p>
            <a:pPr lvl="1">
              <a:spcBef>
                <a:spcPct val="0"/>
              </a:spcBef>
            </a:pPr>
            <a:endParaRPr lang="fr-FR" smtClean="0"/>
          </a:p>
          <a:p>
            <a:pPr lvl="1">
              <a:spcBef>
                <a:spcPct val="0"/>
              </a:spcBef>
            </a:pPr>
            <a:r>
              <a:rPr lang="fr-FR" smtClean="0"/>
              <a:t>Organismes de droit privé chargé de la gestion des services publics ou d’une mission de service public</a:t>
            </a:r>
          </a:p>
          <a:p>
            <a:pPr lvl="1">
              <a:spcBef>
                <a:spcPct val="0"/>
              </a:spcBef>
            </a:pPr>
            <a:endParaRPr lang="fr-FR" smtClean="0"/>
          </a:p>
          <a:p>
            <a:pPr lvl="1">
              <a:spcBef>
                <a:spcPct val="0"/>
              </a:spcBef>
            </a:pPr>
            <a:r>
              <a:rPr lang="fr-FR" smtClean="0"/>
              <a:t>Officiers publics et ministériels</a:t>
            </a:r>
          </a:p>
          <a:p>
            <a:pPr lvl="1">
              <a:lnSpc>
                <a:spcPct val="250000"/>
              </a:lnSpc>
              <a:spcBef>
                <a:spcPct val="0"/>
              </a:spcBef>
            </a:pPr>
            <a:endParaRPr lang="fr-FR" smtClean="0"/>
          </a:p>
        </p:txBody>
      </p:sp>
      <p:sp>
        <p:nvSpPr>
          <p:cNvPr id="18435" name="Espace réservé de la date 3"/>
          <p:cNvSpPr>
            <a:spLocks noGrp="1"/>
          </p:cNvSpPr>
          <p:nvPr>
            <p:ph type="dt" sz="quarter" idx="10"/>
          </p:nvPr>
        </p:nvSpPr>
        <p:spPr>
          <a:noFill/>
        </p:spPr>
        <p:txBody>
          <a:bodyPr/>
          <a:lstStyle/>
          <a:p>
            <a:pPr fontAlgn="base">
              <a:spcBef>
                <a:spcPct val="0"/>
              </a:spcBef>
              <a:spcAft>
                <a:spcPct val="0"/>
              </a:spcAft>
            </a:pPr>
            <a:fld id="{7240215D-930B-4424-97E2-847341E87FBB}" type="datetime1">
              <a:rPr lang="fr-FR"/>
              <a:pPr fontAlgn="base">
                <a:spcBef>
                  <a:spcPct val="0"/>
                </a:spcBef>
                <a:spcAft>
                  <a:spcPct val="0"/>
                </a:spcAft>
              </a:pPr>
              <a:t>11/12/2012</a:t>
            </a:fld>
            <a:endParaRPr lang="fr-FR"/>
          </a:p>
        </p:txBody>
      </p:sp>
      <p:sp>
        <p:nvSpPr>
          <p:cNvPr id="18436" name="Espace réservé du numéro de diapositive 4"/>
          <p:cNvSpPr>
            <a:spLocks noGrp="1"/>
          </p:cNvSpPr>
          <p:nvPr>
            <p:ph type="sldNum" sz="quarter" idx="12"/>
          </p:nvPr>
        </p:nvSpPr>
        <p:spPr>
          <a:noFill/>
        </p:spPr>
        <p:txBody>
          <a:bodyPr/>
          <a:lstStyle/>
          <a:p>
            <a:pPr fontAlgn="base">
              <a:spcBef>
                <a:spcPct val="0"/>
              </a:spcBef>
              <a:spcAft>
                <a:spcPct val="0"/>
              </a:spcAft>
            </a:pPr>
            <a:fld id="{0EF842D9-79BA-4CBC-9457-20C3E79C9E47}" type="slidenum">
              <a:rPr lang="fr-FR"/>
              <a:pPr fontAlgn="base">
                <a:spcBef>
                  <a:spcPct val="0"/>
                </a:spcBef>
                <a:spcAft>
                  <a:spcPct val="0"/>
                </a:spcAft>
              </a:pPr>
              <a:t>3</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re 1"/>
          <p:cNvSpPr>
            <a:spLocks noGrp="1"/>
          </p:cNvSpPr>
          <p:nvPr>
            <p:ph type="title"/>
          </p:nvPr>
        </p:nvSpPr>
        <p:spPr/>
        <p:txBody>
          <a:bodyPr/>
          <a:lstStyle/>
          <a:p>
            <a:r>
              <a:rPr lang="fr-FR" smtClean="0"/>
              <a:t>Un dossier : trois logiques, trois exigences</a:t>
            </a:r>
          </a:p>
        </p:txBody>
      </p:sp>
      <p:sp>
        <p:nvSpPr>
          <p:cNvPr id="20482" name="Espace réservé du contenu 2"/>
          <p:cNvSpPr>
            <a:spLocks noGrp="1"/>
          </p:cNvSpPr>
          <p:nvPr>
            <p:ph idx="1"/>
          </p:nvPr>
        </p:nvSpPr>
        <p:spPr/>
        <p:txBody>
          <a:bodyPr/>
          <a:lstStyle/>
          <a:p>
            <a:endParaRPr lang="fr-FR" smtClean="0"/>
          </a:p>
        </p:txBody>
      </p:sp>
      <p:sp>
        <p:nvSpPr>
          <p:cNvPr id="20483" name="Espace réservé de la date 3"/>
          <p:cNvSpPr>
            <a:spLocks noGrp="1"/>
          </p:cNvSpPr>
          <p:nvPr>
            <p:ph type="dt" sz="quarter" idx="10"/>
          </p:nvPr>
        </p:nvSpPr>
        <p:spPr>
          <a:noFill/>
        </p:spPr>
        <p:txBody>
          <a:bodyPr/>
          <a:lstStyle/>
          <a:p>
            <a:pPr fontAlgn="base">
              <a:spcBef>
                <a:spcPct val="0"/>
              </a:spcBef>
              <a:spcAft>
                <a:spcPct val="0"/>
              </a:spcAft>
            </a:pPr>
            <a:fld id="{2172D696-2DDB-4159-8B98-880D8A09B58C}" type="datetime1">
              <a:rPr lang="fr-FR"/>
              <a:pPr fontAlgn="base">
                <a:spcBef>
                  <a:spcPct val="0"/>
                </a:spcBef>
                <a:spcAft>
                  <a:spcPct val="0"/>
                </a:spcAft>
              </a:pPr>
              <a:t>11/12/2012</a:t>
            </a:fld>
            <a:endParaRPr lang="fr-FR"/>
          </a:p>
        </p:txBody>
      </p:sp>
      <p:sp>
        <p:nvSpPr>
          <p:cNvPr id="20484" name="Espace réservé du numéro de diapositive 4"/>
          <p:cNvSpPr>
            <a:spLocks noGrp="1"/>
          </p:cNvSpPr>
          <p:nvPr>
            <p:ph type="sldNum" sz="quarter" idx="12"/>
          </p:nvPr>
        </p:nvSpPr>
        <p:spPr>
          <a:noFill/>
        </p:spPr>
        <p:txBody>
          <a:bodyPr/>
          <a:lstStyle/>
          <a:p>
            <a:pPr fontAlgn="base">
              <a:spcBef>
                <a:spcPct val="0"/>
              </a:spcBef>
              <a:spcAft>
                <a:spcPct val="0"/>
              </a:spcAft>
            </a:pPr>
            <a:fld id="{6AF7D7B8-C7DF-49F6-B46B-9D4FF15F85CA}" type="slidenum">
              <a:rPr lang="fr-FR"/>
              <a:pPr fontAlgn="base">
                <a:spcBef>
                  <a:spcPct val="0"/>
                </a:spcBef>
                <a:spcAft>
                  <a:spcPct val="0"/>
                </a:spcAft>
              </a:pPr>
              <a:t>4</a:t>
            </a:fld>
            <a:endParaRPr lang="fr-FR"/>
          </a:p>
        </p:txBody>
      </p:sp>
      <p:pic>
        <p:nvPicPr>
          <p:cNvPr id="20485" name="Picture 2"/>
          <p:cNvPicPr>
            <a:picLocks noChangeAspect="1" noChangeArrowheads="1"/>
          </p:cNvPicPr>
          <p:nvPr/>
        </p:nvPicPr>
        <p:blipFill>
          <a:blip r:embed="rId3"/>
          <a:srcRect/>
          <a:stretch>
            <a:fillRect/>
          </a:stretch>
        </p:blipFill>
        <p:spPr bwMode="auto">
          <a:xfrm>
            <a:off x="1476375" y="1292225"/>
            <a:ext cx="7667625" cy="5254625"/>
          </a:xfrm>
          <a:prstGeom prst="rect">
            <a:avLst/>
          </a:prstGeom>
          <a:solidFill>
            <a:schemeClr val="accent2"/>
          </a:solid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re 1"/>
          <p:cNvSpPr>
            <a:spLocks noGrp="1"/>
          </p:cNvSpPr>
          <p:nvPr>
            <p:ph type="title"/>
          </p:nvPr>
        </p:nvSpPr>
        <p:spPr/>
        <p:txBody>
          <a:bodyPr/>
          <a:lstStyle/>
          <a:p>
            <a:r>
              <a:rPr lang="fr-FR" smtClean="0"/>
              <a:t>Raisons d’existence</a:t>
            </a:r>
          </a:p>
        </p:txBody>
      </p:sp>
      <p:sp>
        <p:nvSpPr>
          <p:cNvPr id="22530" name="Espace réservé du contenu 2"/>
          <p:cNvSpPr>
            <a:spLocks noGrp="1"/>
          </p:cNvSpPr>
          <p:nvPr>
            <p:ph idx="1"/>
          </p:nvPr>
        </p:nvSpPr>
        <p:spPr/>
        <p:txBody>
          <a:bodyPr/>
          <a:lstStyle/>
          <a:p>
            <a:pPr>
              <a:lnSpc>
                <a:spcPct val="250000"/>
              </a:lnSpc>
              <a:spcBef>
                <a:spcPct val="0"/>
              </a:spcBef>
            </a:pPr>
            <a:r>
              <a:rPr lang="fr-FR" smtClean="0"/>
              <a:t>Unique</a:t>
            </a:r>
          </a:p>
          <a:p>
            <a:pPr>
              <a:lnSpc>
                <a:spcPct val="250000"/>
              </a:lnSpc>
            </a:pPr>
            <a:r>
              <a:rPr lang="fr-FR" smtClean="0"/>
              <a:t>Obligation légale de conservation</a:t>
            </a:r>
          </a:p>
          <a:p>
            <a:pPr>
              <a:lnSpc>
                <a:spcPct val="250000"/>
              </a:lnSpc>
            </a:pPr>
            <a:r>
              <a:rPr lang="fr-FR" smtClean="0"/>
              <a:t>Intérêt historique</a:t>
            </a:r>
          </a:p>
          <a:p>
            <a:pPr>
              <a:lnSpc>
                <a:spcPct val="250000"/>
              </a:lnSpc>
            </a:pPr>
            <a:r>
              <a:rPr lang="fr-FR" smtClean="0"/>
              <a:t>Valeur opératoire</a:t>
            </a:r>
          </a:p>
        </p:txBody>
      </p:sp>
      <p:sp>
        <p:nvSpPr>
          <p:cNvPr id="22531" name="Espace réservé de la date 3"/>
          <p:cNvSpPr>
            <a:spLocks noGrp="1"/>
          </p:cNvSpPr>
          <p:nvPr>
            <p:ph type="dt" sz="quarter" idx="10"/>
          </p:nvPr>
        </p:nvSpPr>
        <p:spPr>
          <a:noFill/>
        </p:spPr>
        <p:txBody>
          <a:bodyPr/>
          <a:lstStyle/>
          <a:p>
            <a:pPr fontAlgn="base">
              <a:spcBef>
                <a:spcPct val="0"/>
              </a:spcBef>
              <a:spcAft>
                <a:spcPct val="0"/>
              </a:spcAft>
            </a:pPr>
            <a:fld id="{612BEAAA-6619-407B-9150-DCD9E2B5CDCB}" type="datetime1">
              <a:rPr lang="fr-FR"/>
              <a:pPr fontAlgn="base">
                <a:spcBef>
                  <a:spcPct val="0"/>
                </a:spcBef>
                <a:spcAft>
                  <a:spcPct val="0"/>
                </a:spcAft>
              </a:pPr>
              <a:t>11/12/2012</a:t>
            </a:fld>
            <a:endParaRPr lang="fr-FR"/>
          </a:p>
        </p:txBody>
      </p:sp>
      <p:sp>
        <p:nvSpPr>
          <p:cNvPr id="22532" name="Espace réservé du numéro de diapositive 4"/>
          <p:cNvSpPr>
            <a:spLocks noGrp="1"/>
          </p:cNvSpPr>
          <p:nvPr>
            <p:ph type="sldNum" sz="quarter" idx="12"/>
          </p:nvPr>
        </p:nvSpPr>
        <p:spPr>
          <a:noFill/>
        </p:spPr>
        <p:txBody>
          <a:bodyPr/>
          <a:lstStyle/>
          <a:p>
            <a:pPr fontAlgn="base">
              <a:spcBef>
                <a:spcPct val="0"/>
              </a:spcBef>
              <a:spcAft>
                <a:spcPct val="0"/>
              </a:spcAft>
            </a:pPr>
            <a:fld id="{8AE7B2C0-B1AC-4395-99BD-0480826EAD1D}" type="slidenum">
              <a:rPr lang="fr-FR"/>
              <a:pPr fontAlgn="base">
                <a:spcBef>
                  <a:spcPct val="0"/>
                </a:spcBef>
                <a:spcAft>
                  <a:spcPct val="0"/>
                </a:spcAft>
              </a:pPr>
              <a:t>5</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re 1"/>
          <p:cNvSpPr>
            <a:spLocks noGrp="1"/>
          </p:cNvSpPr>
          <p:nvPr>
            <p:ph type="title"/>
          </p:nvPr>
        </p:nvSpPr>
        <p:spPr/>
        <p:txBody>
          <a:bodyPr/>
          <a:lstStyle/>
          <a:p>
            <a:endParaRPr lang="fr-FR" smtClean="0"/>
          </a:p>
        </p:txBody>
      </p:sp>
      <p:sp>
        <p:nvSpPr>
          <p:cNvPr id="24578" name="Espace réservé de la date 3"/>
          <p:cNvSpPr>
            <a:spLocks noGrp="1"/>
          </p:cNvSpPr>
          <p:nvPr>
            <p:ph type="dt" sz="quarter" idx="10"/>
          </p:nvPr>
        </p:nvSpPr>
        <p:spPr>
          <a:noFill/>
        </p:spPr>
        <p:txBody>
          <a:bodyPr/>
          <a:lstStyle/>
          <a:p>
            <a:pPr fontAlgn="base">
              <a:spcBef>
                <a:spcPct val="0"/>
              </a:spcBef>
              <a:spcAft>
                <a:spcPct val="0"/>
              </a:spcAft>
            </a:pPr>
            <a:fld id="{C765A1EB-D145-42CA-AF5F-700B9260D63F}" type="datetime1">
              <a:rPr lang="fr-FR"/>
              <a:pPr fontAlgn="base">
                <a:spcBef>
                  <a:spcPct val="0"/>
                </a:spcBef>
                <a:spcAft>
                  <a:spcPct val="0"/>
                </a:spcAft>
              </a:pPr>
              <a:t>11/12/2012</a:t>
            </a:fld>
            <a:endParaRPr lang="fr-FR"/>
          </a:p>
        </p:txBody>
      </p:sp>
      <p:sp>
        <p:nvSpPr>
          <p:cNvPr id="24579" name="Espace réservé du numéro de diapositive 4"/>
          <p:cNvSpPr>
            <a:spLocks noGrp="1"/>
          </p:cNvSpPr>
          <p:nvPr>
            <p:ph type="sldNum" sz="quarter" idx="12"/>
          </p:nvPr>
        </p:nvSpPr>
        <p:spPr>
          <a:noFill/>
        </p:spPr>
        <p:txBody>
          <a:bodyPr/>
          <a:lstStyle/>
          <a:p>
            <a:pPr fontAlgn="base">
              <a:spcBef>
                <a:spcPct val="0"/>
              </a:spcBef>
              <a:spcAft>
                <a:spcPct val="0"/>
              </a:spcAft>
            </a:pPr>
            <a:fld id="{6145B8C0-1308-45D4-BCBB-2CB68BD71BBB}" type="slidenum">
              <a:rPr lang="fr-FR"/>
              <a:pPr fontAlgn="base">
                <a:spcBef>
                  <a:spcPct val="0"/>
                </a:spcBef>
                <a:spcAft>
                  <a:spcPct val="0"/>
                </a:spcAft>
              </a:pPr>
              <a:t>6</a:t>
            </a:fld>
            <a:endParaRPr lang="fr-FR"/>
          </a:p>
        </p:txBody>
      </p:sp>
      <p:sp>
        <p:nvSpPr>
          <p:cNvPr id="24580" name="ZoneTexte 5"/>
          <p:cNvSpPr txBox="1">
            <a:spLocks noChangeArrowheads="1"/>
          </p:cNvSpPr>
          <p:nvPr/>
        </p:nvSpPr>
        <p:spPr bwMode="auto">
          <a:xfrm>
            <a:off x="1692275" y="1628775"/>
            <a:ext cx="2122488" cy="461963"/>
          </a:xfrm>
          <a:prstGeom prst="rect">
            <a:avLst/>
          </a:prstGeom>
          <a:noFill/>
          <a:ln w="9525">
            <a:noFill/>
            <a:miter lim="800000"/>
            <a:headEnd/>
            <a:tailEnd/>
          </a:ln>
        </p:spPr>
        <p:txBody>
          <a:bodyPr wrap="none">
            <a:spAutoFit/>
          </a:bodyPr>
          <a:lstStyle/>
          <a:p>
            <a:r>
              <a:rPr lang="fr-FR" sz="2400">
                <a:latin typeface="Tahoma" pitchFamily="34" charset="0"/>
              </a:rPr>
              <a:t>Dossiers actifs</a:t>
            </a:r>
          </a:p>
        </p:txBody>
      </p:sp>
      <p:sp>
        <p:nvSpPr>
          <p:cNvPr id="24581" name="ZoneTexte 6"/>
          <p:cNvSpPr txBox="1">
            <a:spLocks noChangeArrowheads="1"/>
          </p:cNvSpPr>
          <p:nvPr/>
        </p:nvSpPr>
        <p:spPr bwMode="auto">
          <a:xfrm>
            <a:off x="5219700" y="1628775"/>
            <a:ext cx="2365375" cy="461963"/>
          </a:xfrm>
          <a:prstGeom prst="rect">
            <a:avLst/>
          </a:prstGeom>
          <a:noFill/>
          <a:ln w="9525">
            <a:noFill/>
            <a:miter lim="800000"/>
            <a:headEnd/>
            <a:tailEnd/>
          </a:ln>
        </p:spPr>
        <p:txBody>
          <a:bodyPr wrap="none">
            <a:spAutoFit/>
          </a:bodyPr>
          <a:lstStyle/>
          <a:p>
            <a:r>
              <a:rPr lang="fr-FR" sz="2400">
                <a:latin typeface="Tahoma" pitchFamily="34" charset="0"/>
              </a:rPr>
              <a:t>Dossiers inactifs</a:t>
            </a:r>
          </a:p>
        </p:txBody>
      </p:sp>
      <p:sp>
        <p:nvSpPr>
          <p:cNvPr id="8" name="ZoneTexte 7"/>
          <p:cNvSpPr txBox="1"/>
          <p:nvPr/>
        </p:nvSpPr>
        <p:spPr>
          <a:xfrm>
            <a:off x="1691680" y="2852936"/>
            <a:ext cx="3157146" cy="523220"/>
          </a:xfrm>
          <a:prstGeom prst="rect">
            <a:avLst/>
          </a:prstGeom>
          <a:solidFill>
            <a:schemeClr val="accent6">
              <a:lumMod val="40000"/>
              <a:lumOff val="60000"/>
            </a:schemeClr>
          </a:solidFill>
          <a:ln>
            <a:solidFill>
              <a:schemeClr val="accent5">
                <a:lumMod val="50000"/>
              </a:schemeClr>
            </a:solidFill>
          </a:ln>
          <a:effectLst>
            <a:innerShdw blurRad="63500" dist="50800" dir="2700000">
              <a:prstClr val="black">
                <a:alpha val="50000"/>
              </a:prstClr>
            </a:innerShdw>
          </a:effectLst>
        </p:spPr>
        <p:txBody>
          <a:bodyPr wrap="none">
            <a:spAutoFit/>
          </a:bodyPr>
          <a:lstStyle/>
          <a:p>
            <a:pPr fontAlgn="auto">
              <a:spcBef>
                <a:spcPts val="0"/>
              </a:spcBef>
              <a:spcAft>
                <a:spcPts val="0"/>
              </a:spcAft>
              <a:defRPr/>
            </a:pPr>
            <a:r>
              <a:rPr lang="fr-FR" sz="2800" dirty="0">
                <a:latin typeface="+mn-lt"/>
              </a:rPr>
              <a:t>Archives courantes</a:t>
            </a:r>
            <a:endParaRPr lang="fr-FR" sz="2800" dirty="0">
              <a:latin typeface="+mn-lt"/>
            </a:endParaRPr>
          </a:p>
        </p:txBody>
      </p:sp>
      <p:sp>
        <p:nvSpPr>
          <p:cNvPr id="9" name="ZoneTexte 8"/>
          <p:cNvSpPr txBox="1"/>
          <p:nvPr/>
        </p:nvSpPr>
        <p:spPr>
          <a:xfrm>
            <a:off x="2912323" y="3923764"/>
            <a:ext cx="3854068" cy="523220"/>
          </a:xfrm>
          <a:prstGeom prst="rect">
            <a:avLst/>
          </a:prstGeom>
          <a:solidFill>
            <a:schemeClr val="accent6">
              <a:lumMod val="40000"/>
              <a:lumOff val="60000"/>
            </a:schemeClr>
          </a:solidFill>
          <a:ln>
            <a:solidFill>
              <a:schemeClr val="accent5">
                <a:lumMod val="50000"/>
              </a:schemeClr>
            </a:solidFill>
          </a:ln>
          <a:effectLst>
            <a:innerShdw blurRad="63500" dist="50800" dir="2700000">
              <a:prstClr val="black">
                <a:alpha val="50000"/>
              </a:prstClr>
            </a:innerShdw>
          </a:effectLst>
        </p:spPr>
        <p:txBody>
          <a:bodyPr wrap="none">
            <a:spAutoFit/>
          </a:bodyPr>
          <a:lstStyle/>
          <a:p>
            <a:pPr fontAlgn="auto">
              <a:spcBef>
                <a:spcPts val="0"/>
              </a:spcBef>
              <a:spcAft>
                <a:spcPts val="0"/>
              </a:spcAft>
              <a:defRPr/>
            </a:pPr>
            <a:r>
              <a:rPr lang="fr-FR" sz="2800" dirty="0">
                <a:latin typeface="+mn-lt"/>
              </a:rPr>
              <a:t>Archives intermédiaires</a:t>
            </a:r>
            <a:endParaRPr lang="fr-FR" sz="2800" dirty="0">
              <a:latin typeface="+mn-lt"/>
            </a:endParaRPr>
          </a:p>
        </p:txBody>
      </p:sp>
      <p:sp>
        <p:nvSpPr>
          <p:cNvPr id="10" name="ZoneTexte 9"/>
          <p:cNvSpPr txBox="1"/>
          <p:nvPr/>
        </p:nvSpPr>
        <p:spPr>
          <a:xfrm>
            <a:off x="4932042" y="5085184"/>
            <a:ext cx="3207673" cy="523220"/>
          </a:xfrm>
          <a:prstGeom prst="rect">
            <a:avLst/>
          </a:prstGeom>
          <a:solidFill>
            <a:schemeClr val="accent6">
              <a:lumMod val="40000"/>
              <a:lumOff val="60000"/>
            </a:schemeClr>
          </a:solidFill>
          <a:ln>
            <a:solidFill>
              <a:schemeClr val="accent5">
                <a:lumMod val="50000"/>
              </a:schemeClr>
            </a:solidFill>
          </a:ln>
          <a:effectLst>
            <a:innerShdw blurRad="63500" dist="50800" dir="2700000">
              <a:prstClr val="black">
                <a:alpha val="50000"/>
              </a:prstClr>
            </a:innerShdw>
          </a:effectLst>
        </p:spPr>
        <p:txBody>
          <a:bodyPr wrap="none">
            <a:spAutoFit/>
          </a:bodyPr>
          <a:lstStyle/>
          <a:p>
            <a:pPr fontAlgn="auto">
              <a:spcBef>
                <a:spcPts val="0"/>
              </a:spcBef>
              <a:spcAft>
                <a:spcPts val="0"/>
              </a:spcAft>
              <a:defRPr/>
            </a:pPr>
            <a:r>
              <a:rPr lang="fr-FR" sz="2800" dirty="0">
                <a:latin typeface="+mn-lt"/>
              </a:rPr>
              <a:t>Archives définitives</a:t>
            </a:r>
            <a:endParaRPr lang="fr-FR" sz="2800" dirty="0">
              <a:latin typeface="+mn-lt"/>
            </a:endParaRPr>
          </a:p>
        </p:txBody>
      </p:sp>
      <p:sp>
        <p:nvSpPr>
          <p:cNvPr id="24591" name="ZoneTexte 10"/>
          <p:cNvSpPr txBox="1">
            <a:spLocks noChangeArrowheads="1"/>
          </p:cNvSpPr>
          <p:nvPr/>
        </p:nvSpPr>
        <p:spPr bwMode="auto">
          <a:xfrm>
            <a:off x="6227763" y="2565400"/>
            <a:ext cx="2413000" cy="461963"/>
          </a:xfrm>
          <a:prstGeom prst="rect">
            <a:avLst/>
          </a:prstGeom>
          <a:noFill/>
          <a:ln w="9525">
            <a:noFill/>
            <a:miter lim="800000"/>
            <a:headEnd/>
            <a:tailEnd/>
          </a:ln>
        </p:spPr>
        <p:txBody>
          <a:bodyPr wrap="none">
            <a:spAutoFit/>
          </a:bodyPr>
          <a:lstStyle/>
          <a:p>
            <a:r>
              <a:rPr lang="fr-FR" sz="2400">
                <a:latin typeface="Tahoma" pitchFamily="34" charset="0"/>
              </a:rPr>
              <a:t>Rebondissement</a:t>
            </a:r>
          </a:p>
        </p:txBody>
      </p:sp>
      <p:cxnSp>
        <p:nvCxnSpPr>
          <p:cNvPr id="13" name="Connecteur droit avec flèche 12"/>
          <p:cNvCxnSpPr/>
          <p:nvPr/>
        </p:nvCxnSpPr>
        <p:spPr bwMode="auto">
          <a:xfrm>
            <a:off x="2825750" y="2090738"/>
            <a:ext cx="17463" cy="762000"/>
          </a:xfrm>
          <a:prstGeom prst="straightConnector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17" name="Connecteur droit avec flèche 16"/>
          <p:cNvCxnSpPr>
            <a:stCxn id="0" idx="2"/>
            <a:endCxn id="0" idx="0"/>
          </p:cNvCxnSpPr>
          <p:nvPr/>
        </p:nvCxnSpPr>
        <p:spPr bwMode="auto">
          <a:xfrm>
            <a:off x="3270250" y="3376613"/>
            <a:ext cx="1568450" cy="547687"/>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8" name="Connecteur droit avec flèche 17"/>
          <p:cNvCxnSpPr/>
          <p:nvPr/>
        </p:nvCxnSpPr>
        <p:spPr bwMode="auto">
          <a:xfrm>
            <a:off x="4643438" y="4437063"/>
            <a:ext cx="1584325" cy="6477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0" name="Connecteur droit avec flèche 19"/>
          <p:cNvCxnSpPr/>
          <p:nvPr/>
        </p:nvCxnSpPr>
        <p:spPr bwMode="auto">
          <a:xfrm flipV="1">
            <a:off x="6011863" y="2968625"/>
            <a:ext cx="1281112" cy="892175"/>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2" name="Connecteur droit avec flèche 21"/>
          <p:cNvCxnSpPr/>
          <p:nvPr/>
        </p:nvCxnSpPr>
        <p:spPr bwMode="auto">
          <a:xfrm flipH="1">
            <a:off x="7724775" y="2997200"/>
            <a:ext cx="15875" cy="213201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4" name="Connecteur droit avec flèche 23"/>
          <p:cNvCxnSpPr/>
          <p:nvPr/>
        </p:nvCxnSpPr>
        <p:spPr bwMode="auto">
          <a:xfrm>
            <a:off x="3779838" y="1916113"/>
            <a:ext cx="1368425"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re 1"/>
          <p:cNvSpPr>
            <a:spLocks noGrp="1"/>
          </p:cNvSpPr>
          <p:nvPr>
            <p:ph type="title"/>
          </p:nvPr>
        </p:nvSpPr>
        <p:spPr/>
        <p:txBody>
          <a:bodyPr/>
          <a:lstStyle/>
          <a:p>
            <a:r>
              <a:rPr lang="fr-FR" smtClean="0"/>
              <a:t>Pourquoi conserver ?</a:t>
            </a:r>
          </a:p>
        </p:txBody>
      </p:sp>
      <p:sp>
        <p:nvSpPr>
          <p:cNvPr id="3" name="Espace réservé du contenu 2"/>
          <p:cNvSpPr>
            <a:spLocks noGrp="1"/>
          </p:cNvSpPr>
          <p:nvPr>
            <p:ph idx="1"/>
          </p:nvPr>
        </p:nvSpPr>
        <p:spPr/>
        <p:txBody>
          <a:bodyPr/>
          <a:lstStyle/>
          <a:p>
            <a:pPr marL="0" indent="0" algn="just">
              <a:buFont typeface="Wingdings" pitchFamily="2" charset="2"/>
              <a:buNone/>
              <a:defRPr/>
            </a:pPr>
            <a:r>
              <a:rPr lang="fr-FR" dirty="0" smtClean="0"/>
              <a:t>«</a:t>
            </a:r>
            <a:r>
              <a:rPr lang="fr-FR" dirty="0"/>
              <a:t>La conservation des archives est organisée dans l'intérêt public tant pour les besoins de la gestion et de la justification des droits des personnes physiques ou morales, publiques ou privées, que pour la documentation historique de la recherche</a:t>
            </a:r>
            <a:r>
              <a:rPr lang="fr-FR" dirty="0" smtClean="0"/>
              <a:t>.»</a:t>
            </a:r>
          </a:p>
          <a:p>
            <a:pPr>
              <a:buFont typeface="Wingdings" pitchFamily="2" charset="2"/>
              <a:buNone/>
              <a:defRPr/>
            </a:pPr>
            <a:endParaRPr lang="fr-FR" dirty="0" smtClean="0"/>
          </a:p>
          <a:p>
            <a:pPr>
              <a:buFont typeface="Wingdings" pitchFamily="2" charset="2"/>
              <a:buNone/>
              <a:defRPr/>
            </a:pPr>
            <a:r>
              <a:rPr lang="fr-FR" dirty="0" smtClean="0"/>
              <a:t>(</a:t>
            </a:r>
            <a:r>
              <a:rPr lang="fr-FR" i="1" dirty="0"/>
              <a:t>Article L 211-2 du code du patrimoine</a:t>
            </a:r>
            <a:r>
              <a:rPr lang="fr-FR" dirty="0"/>
              <a:t>)</a:t>
            </a:r>
          </a:p>
          <a:p>
            <a:pPr>
              <a:defRPr/>
            </a:pPr>
            <a:endParaRPr lang="fr-FR" dirty="0"/>
          </a:p>
        </p:txBody>
      </p:sp>
      <p:sp>
        <p:nvSpPr>
          <p:cNvPr id="26627" name="Espace réservé de la date 3"/>
          <p:cNvSpPr>
            <a:spLocks noGrp="1"/>
          </p:cNvSpPr>
          <p:nvPr>
            <p:ph type="dt" sz="quarter" idx="10"/>
          </p:nvPr>
        </p:nvSpPr>
        <p:spPr>
          <a:noFill/>
        </p:spPr>
        <p:txBody>
          <a:bodyPr/>
          <a:lstStyle/>
          <a:p>
            <a:pPr fontAlgn="base">
              <a:spcBef>
                <a:spcPct val="0"/>
              </a:spcBef>
              <a:spcAft>
                <a:spcPct val="0"/>
              </a:spcAft>
            </a:pPr>
            <a:fld id="{79DCFAC3-F032-4AF9-9962-E68FF3F79888}" type="datetime1">
              <a:rPr lang="fr-FR"/>
              <a:pPr fontAlgn="base">
                <a:spcBef>
                  <a:spcPct val="0"/>
                </a:spcBef>
                <a:spcAft>
                  <a:spcPct val="0"/>
                </a:spcAft>
              </a:pPr>
              <a:t>11/12/2012</a:t>
            </a:fld>
            <a:endParaRPr lang="fr-FR"/>
          </a:p>
        </p:txBody>
      </p:sp>
      <p:sp>
        <p:nvSpPr>
          <p:cNvPr id="26628" name="Espace réservé du numéro de diapositive 4"/>
          <p:cNvSpPr>
            <a:spLocks noGrp="1"/>
          </p:cNvSpPr>
          <p:nvPr>
            <p:ph type="sldNum" sz="quarter" idx="12"/>
          </p:nvPr>
        </p:nvSpPr>
        <p:spPr>
          <a:noFill/>
        </p:spPr>
        <p:txBody>
          <a:bodyPr/>
          <a:lstStyle/>
          <a:p>
            <a:pPr fontAlgn="base">
              <a:spcBef>
                <a:spcPct val="0"/>
              </a:spcBef>
              <a:spcAft>
                <a:spcPct val="0"/>
              </a:spcAft>
            </a:pPr>
            <a:fld id="{312ABBF0-43B7-49D5-9168-24B022C87F38}" type="slidenum">
              <a:rPr lang="fr-FR"/>
              <a:pPr fontAlgn="base">
                <a:spcBef>
                  <a:spcPct val="0"/>
                </a:spcBef>
                <a:spcAft>
                  <a:spcPct val="0"/>
                </a:spcAft>
              </a:pPr>
              <a:t>7</a:t>
            </a:fld>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re 1"/>
          <p:cNvSpPr>
            <a:spLocks noGrp="1"/>
          </p:cNvSpPr>
          <p:nvPr>
            <p:ph type="title"/>
          </p:nvPr>
        </p:nvSpPr>
        <p:spPr/>
        <p:txBody>
          <a:bodyPr/>
          <a:lstStyle/>
          <a:p>
            <a:r>
              <a:rPr lang="fr-FR" smtClean="0"/>
              <a:t>Conditions de conservation</a:t>
            </a:r>
          </a:p>
        </p:txBody>
      </p:sp>
      <p:sp>
        <p:nvSpPr>
          <p:cNvPr id="3" name="Espace réservé du contenu 2"/>
          <p:cNvSpPr>
            <a:spLocks noGrp="1"/>
          </p:cNvSpPr>
          <p:nvPr>
            <p:ph idx="1"/>
          </p:nvPr>
        </p:nvSpPr>
        <p:spPr/>
        <p:txBody>
          <a:bodyPr/>
          <a:lstStyle/>
          <a:p>
            <a:pPr>
              <a:defRPr/>
            </a:pPr>
            <a:r>
              <a:rPr lang="fr-FR" dirty="0" smtClean="0"/>
              <a:t>La conservation des archives doit répondre aux critères de :</a:t>
            </a:r>
          </a:p>
          <a:p>
            <a:pPr lvl="1">
              <a:defRPr/>
            </a:pPr>
            <a:r>
              <a:rPr lang="fr-FR" dirty="0" smtClean="0"/>
              <a:t>Lisibilité</a:t>
            </a:r>
          </a:p>
          <a:p>
            <a:pPr lvl="1">
              <a:defRPr/>
            </a:pPr>
            <a:r>
              <a:rPr lang="fr-FR" dirty="0" smtClean="0"/>
              <a:t>Durabilité</a:t>
            </a:r>
          </a:p>
          <a:p>
            <a:pPr lvl="1">
              <a:defRPr/>
            </a:pPr>
            <a:r>
              <a:rPr lang="fr-FR" dirty="0" smtClean="0"/>
              <a:t>Conformité à l’original</a:t>
            </a:r>
          </a:p>
          <a:p>
            <a:pPr lvl="1">
              <a:defRPr/>
            </a:pPr>
            <a:r>
              <a:rPr lang="fr-FR" dirty="0" smtClean="0"/>
              <a:t>Confidentialité</a:t>
            </a:r>
          </a:p>
          <a:p>
            <a:pPr lvl="1">
              <a:defRPr/>
            </a:pPr>
            <a:endParaRPr lang="fr-FR" dirty="0"/>
          </a:p>
          <a:p>
            <a:pPr marL="457200" lvl="1" indent="0">
              <a:buFont typeface="Wingdings" pitchFamily="2" charset="2"/>
              <a:buNone/>
              <a:defRPr/>
            </a:pPr>
            <a:r>
              <a:rPr lang="fr-FR" dirty="0" smtClean="0"/>
              <a:t>Pour les données individuelles soumises au secret professionnel</a:t>
            </a:r>
            <a:endParaRPr lang="fr-FR" dirty="0"/>
          </a:p>
        </p:txBody>
      </p:sp>
      <p:sp>
        <p:nvSpPr>
          <p:cNvPr id="28675" name="Espace réservé de la date 3"/>
          <p:cNvSpPr>
            <a:spLocks noGrp="1"/>
          </p:cNvSpPr>
          <p:nvPr>
            <p:ph type="dt" sz="quarter" idx="10"/>
          </p:nvPr>
        </p:nvSpPr>
        <p:spPr>
          <a:noFill/>
        </p:spPr>
        <p:txBody>
          <a:bodyPr/>
          <a:lstStyle/>
          <a:p>
            <a:pPr fontAlgn="base">
              <a:spcBef>
                <a:spcPct val="0"/>
              </a:spcBef>
              <a:spcAft>
                <a:spcPct val="0"/>
              </a:spcAft>
            </a:pPr>
            <a:fld id="{B9EEF5A5-5ACE-4972-9DC8-F92CA89A46B3}" type="datetime1">
              <a:rPr lang="fr-FR"/>
              <a:pPr fontAlgn="base">
                <a:spcBef>
                  <a:spcPct val="0"/>
                </a:spcBef>
                <a:spcAft>
                  <a:spcPct val="0"/>
                </a:spcAft>
              </a:pPr>
              <a:t>11/12/2012</a:t>
            </a:fld>
            <a:endParaRPr lang="fr-FR"/>
          </a:p>
        </p:txBody>
      </p:sp>
      <p:sp>
        <p:nvSpPr>
          <p:cNvPr id="28676" name="Espace réservé du numéro de diapositive 4"/>
          <p:cNvSpPr>
            <a:spLocks noGrp="1"/>
          </p:cNvSpPr>
          <p:nvPr>
            <p:ph type="sldNum" sz="quarter" idx="12"/>
          </p:nvPr>
        </p:nvSpPr>
        <p:spPr>
          <a:noFill/>
        </p:spPr>
        <p:txBody>
          <a:bodyPr/>
          <a:lstStyle/>
          <a:p>
            <a:pPr fontAlgn="base">
              <a:spcBef>
                <a:spcPct val="0"/>
              </a:spcBef>
              <a:spcAft>
                <a:spcPct val="0"/>
              </a:spcAft>
            </a:pPr>
            <a:fld id="{A8DB08EF-BDCE-40F8-AC2C-393F81F2DDE1}" type="slidenum">
              <a:rPr lang="fr-FR"/>
              <a:pPr fontAlgn="base">
                <a:spcBef>
                  <a:spcPct val="0"/>
                </a:spcBef>
                <a:spcAft>
                  <a:spcPct val="0"/>
                </a:spcAft>
              </a:pPr>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re 1"/>
          <p:cNvSpPr>
            <a:spLocks noGrp="1"/>
          </p:cNvSpPr>
          <p:nvPr>
            <p:ph type="title"/>
          </p:nvPr>
        </p:nvSpPr>
        <p:spPr/>
        <p:txBody>
          <a:bodyPr/>
          <a:lstStyle/>
          <a:p>
            <a:r>
              <a:rPr lang="fr-FR" smtClean="0"/>
              <a:t>Responsabilité</a:t>
            </a:r>
          </a:p>
        </p:txBody>
      </p:sp>
      <p:sp>
        <p:nvSpPr>
          <p:cNvPr id="30722" name="Espace réservé du contenu 2"/>
          <p:cNvSpPr>
            <a:spLocks noGrp="1"/>
          </p:cNvSpPr>
          <p:nvPr>
            <p:ph idx="1"/>
          </p:nvPr>
        </p:nvSpPr>
        <p:spPr/>
        <p:txBody>
          <a:bodyPr/>
          <a:lstStyle/>
          <a:p>
            <a:r>
              <a:rPr lang="fr-FR" smtClean="0"/>
              <a:t>Fonctionnaire, directeur d’établissement privé gérant un service public</a:t>
            </a:r>
          </a:p>
          <a:p>
            <a:endParaRPr lang="fr-FR" smtClean="0"/>
          </a:p>
          <a:p>
            <a:r>
              <a:rPr lang="fr-FR" smtClean="0"/>
              <a:t>Les archives publiques sont </a:t>
            </a:r>
            <a:r>
              <a:rPr lang="fr-FR" b="1" smtClean="0"/>
              <a:t>imprescriptibles</a:t>
            </a:r>
            <a:r>
              <a:rPr lang="fr-FR" smtClean="0"/>
              <a:t> et </a:t>
            </a:r>
            <a:r>
              <a:rPr lang="fr-FR" b="1" smtClean="0"/>
              <a:t>inaliénables</a:t>
            </a:r>
            <a:endParaRPr lang="fr-FR" smtClean="0"/>
          </a:p>
        </p:txBody>
      </p:sp>
      <p:sp>
        <p:nvSpPr>
          <p:cNvPr id="30723" name="Espace réservé de la date 3"/>
          <p:cNvSpPr>
            <a:spLocks noGrp="1"/>
          </p:cNvSpPr>
          <p:nvPr>
            <p:ph type="dt" sz="quarter" idx="10"/>
          </p:nvPr>
        </p:nvSpPr>
        <p:spPr>
          <a:noFill/>
        </p:spPr>
        <p:txBody>
          <a:bodyPr/>
          <a:lstStyle/>
          <a:p>
            <a:pPr fontAlgn="base">
              <a:spcBef>
                <a:spcPct val="0"/>
              </a:spcBef>
              <a:spcAft>
                <a:spcPct val="0"/>
              </a:spcAft>
            </a:pPr>
            <a:fld id="{8365D96C-ECDD-447C-9E46-2D073CC752ED}" type="datetime1">
              <a:rPr lang="fr-FR"/>
              <a:pPr fontAlgn="base">
                <a:spcBef>
                  <a:spcPct val="0"/>
                </a:spcBef>
                <a:spcAft>
                  <a:spcPct val="0"/>
                </a:spcAft>
              </a:pPr>
              <a:t>11/12/2012</a:t>
            </a:fld>
            <a:endParaRPr lang="fr-FR"/>
          </a:p>
        </p:txBody>
      </p:sp>
      <p:sp>
        <p:nvSpPr>
          <p:cNvPr id="30724" name="Espace réservé du numéro de diapositive 4"/>
          <p:cNvSpPr>
            <a:spLocks noGrp="1"/>
          </p:cNvSpPr>
          <p:nvPr>
            <p:ph type="sldNum" sz="quarter" idx="12"/>
          </p:nvPr>
        </p:nvSpPr>
        <p:spPr>
          <a:noFill/>
        </p:spPr>
        <p:txBody>
          <a:bodyPr/>
          <a:lstStyle/>
          <a:p>
            <a:pPr fontAlgn="base">
              <a:spcBef>
                <a:spcPct val="0"/>
              </a:spcBef>
              <a:spcAft>
                <a:spcPct val="0"/>
              </a:spcAft>
            </a:pPr>
            <a:fld id="{0297906A-7CE3-468B-BEE2-7CE3972C726D}" type="slidenum">
              <a:rPr lang="fr-FR"/>
              <a:pPr fontAlgn="base">
                <a:spcBef>
                  <a:spcPct val="0"/>
                </a:spcBef>
                <a:spcAft>
                  <a:spcPct val="0"/>
                </a:spcAft>
              </a:pPr>
              <a:t>9</a:t>
            </a:fld>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its and bytes design template">
  <a:themeElements>
    <a:clrScheme name="Thème Office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Thème Offic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hème Office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Bits and bytes design template</Template>
  <TotalTime>298</TotalTime>
  <Words>2498</Words>
  <Application>Microsoft Office PowerPoint</Application>
  <PresentationFormat>On-screen Show (4:3)</PresentationFormat>
  <Paragraphs>297</Paragraphs>
  <Slides>25</Slides>
  <Notes>25</Notes>
  <HiddenSlides>0</HiddenSlides>
  <MMClips>0</MMClips>
  <ScaleCrop>false</ScaleCrop>
  <HeadingPairs>
    <vt:vector size="6" baseType="variant">
      <vt:variant>
        <vt:lpstr>Polices utilisées</vt:lpstr>
      </vt:variant>
      <vt:variant>
        <vt:i4>4</vt:i4>
      </vt:variant>
      <vt:variant>
        <vt:lpstr>Modèle de conception</vt:lpstr>
      </vt:variant>
      <vt:variant>
        <vt:i4>2</vt:i4>
      </vt:variant>
      <vt:variant>
        <vt:lpstr>Titres des diapositives</vt:lpstr>
      </vt:variant>
      <vt:variant>
        <vt:i4>25</vt:i4>
      </vt:variant>
    </vt:vector>
  </HeadingPairs>
  <TitlesOfParts>
    <vt:vector size="31" baseType="lpstr">
      <vt:lpstr>Tahoma</vt:lpstr>
      <vt:lpstr>Arial</vt:lpstr>
      <vt:lpstr>Wingdings</vt:lpstr>
      <vt:lpstr>Calibri</vt:lpstr>
      <vt:lpstr>Bits and bytes design template</vt:lpstr>
      <vt:lpstr>Bits and bytes design template</vt:lpstr>
      <vt:lpstr>Archivage et traçabilité</vt:lpstr>
      <vt:lpstr>Archives - Généralités</vt:lpstr>
      <vt:lpstr>Les producteurs d’archives</vt:lpstr>
      <vt:lpstr>Un dossier : trois logiques, trois exigences</vt:lpstr>
      <vt:lpstr>Raisons d’existence</vt:lpstr>
      <vt:lpstr>Diapositive 6</vt:lpstr>
      <vt:lpstr>Pourquoi conserver ?</vt:lpstr>
      <vt:lpstr>Conditions de conservation</vt:lpstr>
      <vt:lpstr>Responsabilité</vt:lpstr>
      <vt:lpstr>Comment conserver ?</vt:lpstr>
      <vt:lpstr>Délais de conservation</vt:lpstr>
      <vt:lpstr>Diapositive 12</vt:lpstr>
      <vt:lpstr>Dossiers dans les établissements habilités PJJ</vt:lpstr>
      <vt:lpstr>Dossiers judiciaires des mineurs au TGI</vt:lpstr>
      <vt:lpstr>Association et gestion courante</vt:lpstr>
      <vt:lpstr>Association et gestion courante (suite)</vt:lpstr>
      <vt:lpstr>GESTION ET ARCHIVAGE DES COURRIELS</vt:lpstr>
      <vt:lpstr>Diapositive 18</vt:lpstr>
      <vt:lpstr>Règles juridiques applicables</vt:lpstr>
      <vt:lpstr>Règles juridiques applicables (suite)</vt:lpstr>
      <vt:lpstr>Principales obligations légales</vt:lpstr>
      <vt:lpstr>Intérêts de l’archivage</vt:lpstr>
      <vt:lpstr>Intérêts de l’archivage</vt:lpstr>
      <vt:lpstr>Archivage des courriels</vt:lpstr>
      <vt:lpstr>Archivage des données personnelles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Archivage et traçabilité</dc:title>
  <dc:creator>Bristiel Armelle</dc:creator>
  <cp:lastModifiedBy>5281088-formation-93</cp:lastModifiedBy>
  <cp:revision>33</cp:revision>
  <cp:lastPrinted>2012-11-27T10:02:55Z</cp:lastPrinted>
  <dcterms:created xsi:type="dcterms:W3CDTF">2012-11-26T21:25:13Z</dcterms:created>
  <dcterms:modified xsi:type="dcterms:W3CDTF">2012-12-11T13:43:25Z</dcterms:modified>
</cp:coreProperties>
</file>