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5"/>
  </p:notesMasterIdLst>
  <p:sldIdLst>
    <p:sldId id="304" r:id="rId3"/>
    <p:sldId id="311" r:id="rId4"/>
    <p:sldId id="324" r:id="rId5"/>
    <p:sldId id="325" r:id="rId6"/>
    <p:sldId id="328" r:id="rId7"/>
    <p:sldId id="312" r:id="rId8"/>
    <p:sldId id="314" r:id="rId9"/>
    <p:sldId id="315" r:id="rId10"/>
    <p:sldId id="317" r:id="rId11"/>
    <p:sldId id="316" r:id="rId12"/>
    <p:sldId id="318" r:id="rId13"/>
    <p:sldId id="321" r:id="rId14"/>
    <p:sldId id="319" r:id="rId15"/>
    <p:sldId id="323" r:id="rId16"/>
    <p:sldId id="326" r:id="rId17"/>
    <p:sldId id="327" r:id="rId18"/>
    <p:sldId id="341" r:id="rId19"/>
    <p:sldId id="332" r:id="rId20"/>
    <p:sldId id="329" r:id="rId21"/>
    <p:sldId id="330" r:id="rId22"/>
    <p:sldId id="333" r:id="rId23"/>
    <p:sldId id="334" r:id="rId24"/>
    <p:sldId id="335" r:id="rId25"/>
    <p:sldId id="336" r:id="rId26"/>
    <p:sldId id="337" r:id="rId27"/>
    <p:sldId id="338" r:id="rId28"/>
    <p:sldId id="331" r:id="rId29"/>
    <p:sldId id="339" r:id="rId30"/>
    <p:sldId id="340" r:id="rId31"/>
    <p:sldId id="343" r:id="rId32"/>
    <p:sldId id="344" r:id="rId33"/>
    <p:sldId id="34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9F9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78" d="100"/>
          <a:sy n="78" d="100"/>
        </p:scale>
        <p:origin x="2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A1CBB-893F-4752-88D9-7FD1BED72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3A02E5E-9AFA-4614-AD4B-B893A825C68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D17F3-5860-4A42-9913-7BCAC49307B4}" type="datetimeFigureOut">
              <a:rPr lang="en-IN" smtClean="0"/>
              <a:t>26-11-2020</a:t>
            </a:fld>
            <a:endParaRPr lang="en-IN"/>
          </a:p>
        </p:txBody>
      </p:sp>
      <p:sp>
        <p:nvSpPr>
          <p:cNvPr id="4" name="Slide Image Placeholder 3">
            <a:extLst>
              <a:ext uri="{FF2B5EF4-FFF2-40B4-BE49-F238E27FC236}">
                <a16:creationId xmlns:a16="http://schemas.microsoft.com/office/drawing/2014/main" id="{BDC91E1E-5DBE-4FD4-9C06-0E291F02A25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231E1C9D-EDFC-4F1C-B343-BDA6A307BDC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BA38EDD8-61FA-4E6A-A214-2615681095E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19AECE98-374C-448E-8689-31FCAEA0D0C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4B29B-35BA-4300-A0C0-D73963939EB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89C2B-EF63-4169-9DA1-A4E45FEB8809}" type="slidenum">
              <a:rPr lang="en-IN" smtClean="0"/>
              <a:t>1</a:t>
            </a:fld>
            <a:endParaRPr lang="en-IN"/>
          </a:p>
        </p:txBody>
      </p:sp>
    </p:spTree>
    <p:extLst>
      <p:ext uri="{BB962C8B-B14F-4D97-AF65-F5344CB8AC3E}">
        <p14:creationId xmlns:p14="http://schemas.microsoft.com/office/powerpoint/2010/main" val="32558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E329-25AB-4D39-90C0-0D74D08A4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19FCD2-93E9-400A-88B6-E42A69BB5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A77540-E816-43AE-81F4-D53A021BE434}"/>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5" name="Footer Placeholder 4">
            <a:extLst>
              <a:ext uri="{FF2B5EF4-FFF2-40B4-BE49-F238E27FC236}">
                <a16:creationId xmlns:a16="http://schemas.microsoft.com/office/drawing/2014/main" id="{B6DB0B63-122F-4BCD-A667-568979AF3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8A3B7-96B0-4C1C-8482-A3E7841BA3DB}"/>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321683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F46A-F1CF-417B-AF9A-CE36990141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FC5B47-87E7-45B9-974F-C0F975C3E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CE1EF-4A6C-479F-B403-642B78E5321A}"/>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5" name="Footer Placeholder 4">
            <a:extLst>
              <a:ext uri="{FF2B5EF4-FFF2-40B4-BE49-F238E27FC236}">
                <a16:creationId xmlns:a16="http://schemas.microsoft.com/office/drawing/2014/main" id="{C28D9353-7992-44D6-89CD-0535DF1AC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4698E-328D-4B16-88B6-C425ABBF2D65}"/>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90808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DDE37-0264-4861-875F-54924BA441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E78B9-CFF1-414B-919E-E279C5C58F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E3D4F-997E-452A-B9D9-C20FABF52042}"/>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5" name="Footer Placeholder 4">
            <a:extLst>
              <a:ext uri="{FF2B5EF4-FFF2-40B4-BE49-F238E27FC236}">
                <a16:creationId xmlns:a16="http://schemas.microsoft.com/office/drawing/2014/main" id="{6B465845-49B6-43CC-BF58-ED5AB72E0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C7134-AF30-4ED5-8E8A-12BCD3AB451F}"/>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265430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E6EC13-8616-43BB-BD5C-C0D588C9A468}"/>
              </a:ext>
            </a:extLst>
          </p:cNvPr>
          <p:cNvSpPr>
            <a:spLocks noChangeArrowheads="1"/>
          </p:cNvSpPr>
          <p:nvPr/>
        </p:nvSpPr>
        <p:spPr bwMode="auto">
          <a:xfrm>
            <a:off x="1" y="6409267"/>
            <a:ext cx="12206817" cy="4572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sz="2400"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71B809C3-105D-4848-9138-1F08B91F5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41934" y="6510867"/>
            <a:ext cx="2061633" cy="25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2390023"/>
            <a:ext cx="10972800" cy="824631"/>
          </a:xfrm>
          <a:prstGeom prst="rect">
            <a:avLst/>
          </a:prstGeom>
        </p:spPr>
        <p:txBody>
          <a:bodyPr>
            <a:noAutofit/>
          </a:bodyPr>
          <a:lstStyle>
            <a:lvl1pPr algn="ctr">
              <a:defRPr sz="48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24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14654"/>
            <a:ext cx="10972800" cy="615863"/>
          </a:xfrm>
          <a:prstGeom prst="rect">
            <a:avLst/>
          </a:prstGeom>
        </p:spPr>
        <p:txBody>
          <a:bodyPr>
            <a:noAutofit/>
          </a:bodyPr>
          <a:lstStyle>
            <a:lvl1pPr marL="0" indent="0" algn="ctr">
              <a:buNone/>
              <a:defRPr sz="2800" cap="small" spc="400">
                <a:solidFill>
                  <a:srgbClr val="A4001D"/>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54422624"/>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E6EC13-8616-43BB-BD5C-C0D588C9A468}"/>
              </a:ext>
            </a:extLst>
          </p:cNvPr>
          <p:cNvSpPr>
            <a:spLocks noChangeArrowheads="1"/>
          </p:cNvSpPr>
          <p:nvPr/>
        </p:nvSpPr>
        <p:spPr bwMode="auto">
          <a:xfrm>
            <a:off x="1" y="6409267"/>
            <a:ext cx="12206817" cy="4572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sz="2400"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71B809C3-105D-4848-9138-1F08B91F5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41934" y="6510867"/>
            <a:ext cx="2061633" cy="25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2390023"/>
            <a:ext cx="10972800" cy="824631"/>
          </a:xfrm>
          <a:prstGeom prst="rect">
            <a:avLst/>
          </a:prstGeom>
        </p:spPr>
        <p:txBody>
          <a:bodyPr>
            <a:noAutofit/>
          </a:bodyPr>
          <a:lstStyle>
            <a:lvl1pPr algn="ctr">
              <a:defRPr sz="48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24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14654"/>
            <a:ext cx="10972800" cy="615863"/>
          </a:xfrm>
          <a:prstGeom prst="rect">
            <a:avLst/>
          </a:prstGeom>
        </p:spPr>
        <p:txBody>
          <a:bodyPr>
            <a:noAutofit/>
          </a:bodyPr>
          <a:lstStyle>
            <a:lvl1pPr marL="0" indent="0" algn="ctr">
              <a:buNone/>
              <a:defRPr sz="2800" cap="small" spc="400">
                <a:solidFill>
                  <a:srgbClr val="A4001D"/>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2756956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6AF3FA-4B95-42F5-9068-76AD02AC8AB7}"/>
              </a:ext>
            </a:extLst>
          </p:cNvPr>
          <p:cNvSpPr>
            <a:spLocks noChangeArrowheads="1"/>
          </p:cNvSpPr>
          <p:nvPr/>
        </p:nvSpPr>
        <p:spPr bwMode="auto">
          <a:xfrm>
            <a:off x="1" y="6409267"/>
            <a:ext cx="12206817" cy="4572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sz="2400"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41E77580-2D92-4883-B98B-EE17CBA5F2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41934" y="6510867"/>
            <a:ext cx="2061633" cy="25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2137837" y="2051687"/>
            <a:ext cx="3939116" cy="1234440"/>
          </a:xfrm>
          <a:prstGeom prst="rect">
            <a:avLst/>
          </a:prstGeom>
        </p:spPr>
        <p:txBody>
          <a:bodyPr/>
          <a:lstStyle>
            <a:lvl1pPr algn="r">
              <a:defRPr sz="2667"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7" y="3429000"/>
            <a:ext cx="3939116" cy="1243967"/>
          </a:xfrm>
          <a:prstGeom prst="rect">
            <a:avLst/>
          </a:prstGeom>
        </p:spPr>
        <p:txBody>
          <a:bodyPr/>
          <a:lstStyle>
            <a:lvl1pPr marL="0" indent="0" algn="r">
              <a:buNone/>
              <a:defRPr sz="1600" cap="all" spc="400">
                <a:solidFill>
                  <a:srgbClr val="A4001D"/>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6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105554076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8"/>
            <a:ext cx="10277149" cy="650699"/>
          </a:xfrm>
          <a:prstGeom prst="rect">
            <a:avLst/>
          </a:prstGeom>
        </p:spPr>
        <p:txBody>
          <a:bodyPr/>
          <a:lstStyle>
            <a:lvl1pPr algn="l">
              <a:defRPr sz="32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7" y="1211580"/>
            <a:ext cx="10267951"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7015917"/>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8"/>
            <a:ext cx="10277149" cy="650699"/>
          </a:xfrm>
          <a:prstGeom prst="rect">
            <a:avLst/>
          </a:prstGeom>
        </p:spPr>
        <p:txBody>
          <a:bodyPr/>
          <a:lstStyle>
            <a:lvl1pPr algn="l">
              <a:defRPr sz="32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7" y="1211580"/>
            <a:ext cx="10267951" cy="5012056"/>
          </a:xfrm>
        </p:spPr>
        <p:txBody>
          <a:bodyPr/>
          <a:lstStyle>
            <a:lvl2pPr marL="0" indent="0">
              <a:buFont typeface="Arial"/>
              <a:buNone/>
              <a:defRPr baseline="0"/>
            </a:lvl2pPr>
            <a:lvl3pPr marL="459306" indent="0">
              <a:buNone/>
              <a:defRPr/>
            </a:lvl3pPr>
            <a:lvl4pPr marL="916493" indent="0">
              <a:buNone/>
              <a:defRPr/>
            </a:lvl4pPr>
            <a:lvl5pPr marL="1375799" indent="0">
              <a:buNone/>
              <a:defRPr/>
            </a:lvl5pPr>
          </a:lstStyle>
          <a:p>
            <a:pPr lvl="0"/>
            <a:r>
              <a:rPr lang="en-US"/>
              <a:t>Click to edit Master text styles</a:t>
            </a:r>
          </a:p>
        </p:txBody>
      </p:sp>
    </p:spTree>
    <p:extLst>
      <p:ext uri="{BB962C8B-B14F-4D97-AF65-F5344CB8AC3E}">
        <p14:creationId xmlns:p14="http://schemas.microsoft.com/office/powerpoint/2010/main" val="377356321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19E09D68-4887-4051-A329-D704D36CC12B}"/>
              </a:ext>
            </a:extLst>
          </p:cNvPr>
          <p:cNvSpPr txBox="1">
            <a:spLocks/>
          </p:cNvSpPr>
          <p:nvPr/>
        </p:nvSpPr>
        <p:spPr>
          <a:xfrm>
            <a:off x="80433" y="10584"/>
            <a:ext cx="609600" cy="609600"/>
          </a:xfrm>
          <a:prstGeom prst="rect">
            <a:avLst/>
          </a:prstGeom>
        </p:spPr>
        <p:txBody>
          <a:bodyPr wrap="none" lIns="60960" tIns="0" rIns="60960" bIns="0" anchor="ctr" anchorCtr="1"/>
          <a:lstStyle>
            <a:lvl1pPr eaLnBrk="0" hangingPunct="0">
              <a:defRPr sz="2400">
                <a:solidFill>
                  <a:schemeClr val="tx1"/>
                </a:solidFill>
                <a:latin typeface="Source Sans Pro" panose="020B0503030403020204" pitchFamily="34" charset="0"/>
                <a:ea typeface="MS PGothic" panose="020B0600070205080204" pitchFamily="34" charset="-128"/>
              </a:defRPr>
            </a:lvl1pPr>
            <a:lvl2pPr marL="742950" indent="-285750" eaLnBrk="0" hangingPunct="0">
              <a:defRPr sz="2400">
                <a:solidFill>
                  <a:schemeClr val="tx1"/>
                </a:solidFill>
                <a:latin typeface="Source Sans Pro" panose="020B0503030403020204" pitchFamily="34" charset="0"/>
                <a:ea typeface="MS PGothic" panose="020B0600070205080204" pitchFamily="34" charset="-128"/>
              </a:defRPr>
            </a:lvl2pPr>
            <a:lvl3pPr marL="1143000" indent="-228600" eaLnBrk="0" hangingPunct="0">
              <a:defRPr sz="2400">
                <a:solidFill>
                  <a:schemeClr val="tx1"/>
                </a:solidFill>
                <a:latin typeface="Source Sans Pro" panose="020B0503030403020204" pitchFamily="34" charset="0"/>
                <a:ea typeface="MS PGothic" panose="020B0600070205080204" pitchFamily="34" charset="-128"/>
              </a:defRPr>
            </a:lvl3pPr>
            <a:lvl4pPr marL="1600200" indent="-228600" eaLnBrk="0" hangingPunct="0">
              <a:defRPr sz="2400">
                <a:solidFill>
                  <a:schemeClr val="tx1"/>
                </a:solidFill>
                <a:latin typeface="Source Sans Pro" panose="020B0503030403020204" pitchFamily="34" charset="0"/>
                <a:ea typeface="MS PGothic" panose="020B0600070205080204" pitchFamily="34" charset="-128"/>
              </a:defRPr>
            </a:lvl4pPr>
            <a:lvl5pPr marL="2057400" indent="-228600" eaLnBrk="0" hangingPunct="0">
              <a:defRPr sz="2400">
                <a:solidFill>
                  <a:schemeClr val="tx1"/>
                </a:solidFill>
                <a:latin typeface="Source Sans Pro" panose="020B0503030403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9pPr>
          </a:lstStyle>
          <a:p>
            <a:pPr algn="ctr" eaLnBrk="1" hangingPunct="1"/>
            <a:fld id="{237F7068-CFE8-4943-AE6C-AB2E06CFFC20}" type="slidenum">
              <a:rPr lang="en-IN" altLang="en-US" sz="1333">
                <a:solidFill>
                  <a:srgbClr val="7F7F7F"/>
                </a:solidFill>
                <a:latin typeface="Arial" panose="020B0604020202020204" pitchFamily="34" charset="0"/>
              </a:rPr>
              <a:pPr algn="ctr" eaLnBrk="1" hangingPunct="1"/>
              <a:t>‹#›</a:t>
            </a:fld>
            <a:endParaRPr lang="en-IN" altLang="en-US" sz="1333">
              <a:solidFill>
                <a:srgbClr val="7F7F7F"/>
              </a:solidFill>
              <a:latin typeface="Arial" panose="020B0604020202020204" pitchFamily="34" charset="0"/>
            </a:endParaRPr>
          </a:p>
        </p:txBody>
      </p:sp>
      <p:sp>
        <p:nvSpPr>
          <p:cNvPr id="7" name="Title 1"/>
          <p:cNvSpPr>
            <a:spLocks noGrp="1"/>
          </p:cNvSpPr>
          <p:nvPr>
            <p:ph type="title"/>
          </p:nvPr>
        </p:nvSpPr>
        <p:spPr>
          <a:xfrm>
            <a:off x="1265035" y="479388"/>
            <a:ext cx="10277149" cy="650699"/>
          </a:xfrm>
          <a:prstGeom prst="rect">
            <a:avLst/>
          </a:prstGeom>
        </p:spPr>
        <p:txBody>
          <a:bodyPr/>
          <a:lstStyle>
            <a:lvl1pPr algn="l">
              <a:defRPr sz="32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0"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6502400" y="1211580"/>
            <a:ext cx="5039784"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7309138"/>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8"/>
            <a:ext cx="10277149" cy="650699"/>
          </a:xfrm>
          <a:prstGeom prst="rect">
            <a:avLst/>
          </a:prstGeom>
        </p:spPr>
        <p:txBody>
          <a:bodyPr/>
          <a:lstStyle>
            <a:lvl1pPr algn="l">
              <a:defRPr sz="32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1"/>
            <a:ext cx="10277149"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0" y="3788418"/>
            <a:ext cx="10276417"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198775"/>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8"/>
            <a:ext cx="10277149" cy="650699"/>
          </a:xfrm>
          <a:prstGeom prst="rect">
            <a:avLst/>
          </a:prstGeom>
        </p:spPr>
        <p:txBody>
          <a:bodyPr/>
          <a:lstStyle>
            <a:lvl1pPr algn="l">
              <a:defRPr sz="32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0"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502400" y="3783329"/>
            <a:ext cx="5039784" cy="2440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938729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F441-65EB-441A-99C9-10C1767FCB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12F04-A6B0-4206-B418-B7499C5A3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41AF2-DB5F-4BDB-820F-AAF99BA92AEB}"/>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5" name="Footer Placeholder 4">
            <a:extLst>
              <a:ext uri="{FF2B5EF4-FFF2-40B4-BE49-F238E27FC236}">
                <a16:creationId xmlns:a16="http://schemas.microsoft.com/office/drawing/2014/main" id="{1CD30F36-FC1B-4AB6-AEF5-B29246F40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15B89-401B-447F-BA50-04A57BA24F74}"/>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1339332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8"/>
            <a:ext cx="10277149" cy="650699"/>
          </a:xfrm>
          <a:prstGeom prst="rect">
            <a:avLst/>
          </a:prstGeom>
        </p:spPr>
        <p:txBody>
          <a:bodyPr/>
          <a:lstStyle>
            <a:lvl1pPr algn="l">
              <a:defRPr sz="32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0" y="1211582"/>
            <a:ext cx="5050367"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1274237" y="3787484"/>
            <a:ext cx="5041900"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6502400" y="3787484"/>
            <a:ext cx="5039784"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9812635"/>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3B74-98AA-4999-82D4-D181CDB19C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95027-BB87-4DEA-AC76-75A8AD8B5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196F5-562A-49C7-B6E1-F958850BEDB1}"/>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5" name="Footer Placeholder 4">
            <a:extLst>
              <a:ext uri="{FF2B5EF4-FFF2-40B4-BE49-F238E27FC236}">
                <a16:creationId xmlns:a16="http://schemas.microsoft.com/office/drawing/2014/main" id="{03E2D669-A5C5-4CBA-9711-550C2D648C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779FB-4ADD-44F2-94B3-B2EFA9790B0C}"/>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287828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8884-CA08-4459-9952-352BD77AE3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2AE96A-92E1-4BB9-88E1-D71F898C0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CD60AA-1AC8-42E5-AF14-87888E000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3008C-4D5A-4FB7-A592-F80DB09E749A}"/>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6" name="Footer Placeholder 5">
            <a:extLst>
              <a:ext uri="{FF2B5EF4-FFF2-40B4-BE49-F238E27FC236}">
                <a16:creationId xmlns:a16="http://schemas.microsoft.com/office/drawing/2014/main" id="{E9EBA095-1631-4A36-BFA6-8A0FF225B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27B29-117F-4CC1-AD3F-AD4DCB2654CA}"/>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192067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84CB-E7B8-4625-B018-2C749BA0C8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61A418-33BA-43BA-8C0A-CE89AE49C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44A50-5A7A-4265-A21C-85A87D5CF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F66793-72A5-41B8-B062-70819B173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0D2B5-9B3C-4B82-AB29-FE5CD7204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8471EE-5871-4480-A1C3-A1330BA5531F}"/>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8" name="Footer Placeholder 7">
            <a:extLst>
              <a:ext uri="{FF2B5EF4-FFF2-40B4-BE49-F238E27FC236}">
                <a16:creationId xmlns:a16="http://schemas.microsoft.com/office/drawing/2014/main" id="{41B3911D-8997-4044-9C9B-10E3658FE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0F9982-251E-44B3-BCE1-5DF589CD3A6C}"/>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131050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EF35-ED5C-44FF-8375-22D6095822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BE7069-69D3-4B59-8024-93A5E3C7074A}"/>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4" name="Footer Placeholder 3">
            <a:extLst>
              <a:ext uri="{FF2B5EF4-FFF2-40B4-BE49-F238E27FC236}">
                <a16:creationId xmlns:a16="http://schemas.microsoft.com/office/drawing/2014/main" id="{91EAE875-5985-4920-BBE7-22791887FD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20A60-3E12-4A4B-A472-EAB069B431F3}"/>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324121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0FFB1-99A2-4BBA-BB89-5AD918ED4346}"/>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3" name="Footer Placeholder 2">
            <a:extLst>
              <a:ext uri="{FF2B5EF4-FFF2-40B4-BE49-F238E27FC236}">
                <a16:creationId xmlns:a16="http://schemas.microsoft.com/office/drawing/2014/main" id="{33CF64E5-E264-4C41-A065-112A3EF953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CA2BDD-6D41-4817-8D65-700AFDB29DDF}"/>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15014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CCDB-4259-4752-9636-1CD812664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387CB8-D8F5-403D-BFD4-CF53EE8DC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2C4AD1-051D-4F39-A68E-9C5D35515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62459-12A6-4248-A536-5F69856B1D56}"/>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6" name="Footer Placeholder 5">
            <a:extLst>
              <a:ext uri="{FF2B5EF4-FFF2-40B4-BE49-F238E27FC236}">
                <a16:creationId xmlns:a16="http://schemas.microsoft.com/office/drawing/2014/main" id="{8E7A1CD3-4138-424F-B622-2378ED33B1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AE9D37-3490-46EC-864B-07CA120091DC}"/>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146430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9887-9B5C-42D1-A69F-195101616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75C138-CCBF-4CEA-8B0A-8586AFCE1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1915AA-F2A1-4A54-901A-1FF5DF69E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0E73B-B826-4754-90FF-21CBE9670703}"/>
              </a:ext>
            </a:extLst>
          </p:cNvPr>
          <p:cNvSpPr>
            <a:spLocks noGrp="1"/>
          </p:cNvSpPr>
          <p:nvPr>
            <p:ph type="dt" sz="half" idx="10"/>
          </p:nvPr>
        </p:nvSpPr>
        <p:spPr/>
        <p:txBody>
          <a:bodyPr/>
          <a:lstStyle/>
          <a:p>
            <a:fld id="{48487E0E-2F79-445C-8BD3-1DBC027F447E}" type="datetimeFigureOut">
              <a:rPr lang="en-IN" smtClean="0"/>
              <a:t>26-11-2020</a:t>
            </a:fld>
            <a:endParaRPr lang="en-IN"/>
          </a:p>
        </p:txBody>
      </p:sp>
      <p:sp>
        <p:nvSpPr>
          <p:cNvPr id="6" name="Footer Placeholder 5">
            <a:extLst>
              <a:ext uri="{FF2B5EF4-FFF2-40B4-BE49-F238E27FC236}">
                <a16:creationId xmlns:a16="http://schemas.microsoft.com/office/drawing/2014/main" id="{A256D811-D748-47B4-BFD0-4A62F055E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8CEC1A-5F0E-4C4C-A574-F822FBAACE4A}"/>
              </a:ext>
            </a:extLst>
          </p:cNvPr>
          <p:cNvSpPr>
            <a:spLocks noGrp="1"/>
          </p:cNvSpPr>
          <p:nvPr>
            <p:ph type="sldNum" sz="quarter" idx="12"/>
          </p:nvPr>
        </p:nvSpPr>
        <p:spPr/>
        <p:txBody>
          <a:bodyPr/>
          <a:lstStyle/>
          <a:p>
            <a:fld id="{4D2D7C3E-7FD7-4561-B19E-C581B56AD7AB}" type="slidenum">
              <a:rPr lang="en-IN" smtClean="0"/>
              <a:t>‹#›</a:t>
            </a:fld>
            <a:endParaRPr lang="en-IN"/>
          </a:p>
        </p:txBody>
      </p:sp>
    </p:spTree>
    <p:extLst>
      <p:ext uri="{BB962C8B-B14F-4D97-AF65-F5344CB8AC3E}">
        <p14:creationId xmlns:p14="http://schemas.microsoft.com/office/powerpoint/2010/main" val="210790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2.emf"/><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838F9-220B-4BF7-A4E9-C770F3CA2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A08E2-12BF-4EC6-A6B9-8CB7934C4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67700-464D-4AD5-9738-BA257923E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7E0E-2F79-445C-8BD3-1DBC027F447E}" type="datetimeFigureOut">
              <a:rPr lang="en-IN" smtClean="0"/>
              <a:t>26-11-2020</a:t>
            </a:fld>
            <a:endParaRPr lang="en-IN"/>
          </a:p>
        </p:txBody>
      </p:sp>
      <p:sp>
        <p:nvSpPr>
          <p:cNvPr id="5" name="Footer Placeholder 4">
            <a:extLst>
              <a:ext uri="{FF2B5EF4-FFF2-40B4-BE49-F238E27FC236}">
                <a16:creationId xmlns:a16="http://schemas.microsoft.com/office/drawing/2014/main" id="{5EE0E19A-63E5-4EF9-A81E-DC3F4015E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CE5CFF-5361-42FA-A7A3-28C8A45DD4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D7C3E-7FD7-4561-B19E-C581B56AD7AB}" type="slidenum">
              <a:rPr lang="en-IN" smtClean="0"/>
              <a:t>‹#›</a:t>
            </a:fld>
            <a:endParaRPr lang="en-IN"/>
          </a:p>
        </p:txBody>
      </p:sp>
    </p:spTree>
    <p:extLst>
      <p:ext uri="{BB962C8B-B14F-4D97-AF65-F5344CB8AC3E}">
        <p14:creationId xmlns:p14="http://schemas.microsoft.com/office/powerpoint/2010/main" val="800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9B11CC25-53D7-4704-B59E-EB7723E285B5}"/>
              </a:ext>
            </a:extLst>
          </p:cNvPr>
          <p:cNvSpPr>
            <a:spLocks noGrp="1"/>
          </p:cNvSpPr>
          <p:nvPr>
            <p:ph type="title"/>
          </p:nvPr>
        </p:nvSpPr>
        <p:spPr bwMode="auto">
          <a:xfrm>
            <a:off x="1265767" y="478367"/>
            <a:ext cx="10276417" cy="65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IN" altLang="en-US"/>
              <a:t>Click to edit Master title style</a:t>
            </a:r>
          </a:p>
        </p:txBody>
      </p:sp>
      <p:sp>
        <p:nvSpPr>
          <p:cNvPr id="4" name="Text Placeholder 3">
            <a:extLst>
              <a:ext uri="{FF2B5EF4-FFF2-40B4-BE49-F238E27FC236}">
                <a16:creationId xmlns:a16="http://schemas.microsoft.com/office/drawing/2014/main" id="{C0C84EF2-B57B-4196-AA6E-A30BA6496595}"/>
              </a:ext>
            </a:extLst>
          </p:cNvPr>
          <p:cNvSpPr>
            <a:spLocks noGrp="1"/>
          </p:cNvSpPr>
          <p:nvPr>
            <p:ph type="body" idx="1"/>
          </p:nvPr>
        </p:nvSpPr>
        <p:spPr>
          <a:xfrm>
            <a:off x="1265767" y="1204384"/>
            <a:ext cx="10276417" cy="5018616"/>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99189FB5-4E8F-4860-A42D-A8D54CFD10B3}"/>
              </a:ext>
            </a:extLst>
          </p:cNvPr>
          <p:cNvSpPr>
            <a:spLocks noGrp="1"/>
          </p:cNvSpPr>
          <p:nvPr>
            <p:ph type="sldNum" sz="quarter" idx="4"/>
          </p:nvPr>
        </p:nvSpPr>
        <p:spPr>
          <a:xfrm>
            <a:off x="146051" y="6415618"/>
            <a:ext cx="1128183" cy="361949"/>
          </a:xfrm>
          <a:prstGeom prst="rect">
            <a:avLst/>
          </a:prstGeom>
        </p:spPr>
        <p:txBody>
          <a:bodyPr vert="horz" wrap="square" lIns="91440" tIns="45720" rIns="91440" bIns="45720" numCol="1" anchor="ctr" anchorCtr="0" compatLnSpc="1">
            <a:prstTxWarp prst="textNoShape">
              <a:avLst/>
            </a:prstTxWarp>
          </a:bodyPr>
          <a:lstStyle>
            <a:lvl1pPr>
              <a:defRPr sz="1333">
                <a:solidFill>
                  <a:srgbClr val="898989"/>
                </a:solidFill>
                <a:latin typeface="Arial" panose="020B0604020202020204" pitchFamily="34" charset="0"/>
              </a:defRPr>
            </a:lvl1pPr>
          </a:lstStyle>
          <a:p>
            <a:fld id="{5C81DC38-2E71-43E3-8790-A5354CC8595B}" type="slidenum">
              <a:rPr lang="en-IN" altLang="en-US"/>
              <a:pPr/>
              <a:t>‹#›</a:t>
            </a:fld>
            <a:endParaRPr lang="en-IN" altLang="en-US"/>
          </a:p>
        </p:txBody>
      </p:sp>
      <p:sp>
        <p:nvSpPr>
          <p:cNvPr id="10" name="Rectangle 9">
            <a:extLst>
              <a:ext uri="{FF2B5EF4-FFF2-40B4-BE49-F238E27FC236}">
                <a16:creationId xmlns:a16="http://schemas.microsoft.com/office/drawing/2014/main" id="{35269C38-7C72-4CFD-93DB-F4563A144356}"/>
              </a:ext>
            </a:extLst>
          </p:cNvPr>
          <p:cNvSpPr/>
          <p:nvPr/>
        </p:nvSpPr>
        <p:spPr>
          <a:xfrm>
            <a:off x="0" y="0"/>
            <a:ext cx="609600" cy="6866467"/>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latin typeface="Arial"/>
            </a:endParaRPr>
          </a:p>
        </p:txBody>
      </p:sp>
      <p:pic>
        <p:nvPicPr>
          <p:cNvPr id="1030" name="Picture 10" title="Stanford University">
            <a:extLst>
              <a:ext uri="{FF2B5EF4-FFF2-40B4-BE49-F238E27FC236}">
                <a16:creationId xmlns:a16="http://schemas.microsoft.com/office/drawing/2014/main" id="{854B7634-EF25-4F0A-8177-9E05C6727F73}"/>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495368" y="6474884"/>
            <a:ext cx="206163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892417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ransition spd="slow">
    <p:fade/>
  </p:transition>
  <p:hf hdr="0" ftr="0" dt="0"/>
  <p:txStyles>
    <p:titleStyle>
      <a:lvl1pPr algn="l" defTabSz="609585" rtl="0" eaLnBrk="0" fontAlgn="base" hangingPunct="0">
        <a:lnSpc>
          <a:spcPct val="85000"/>
        </a:lnSpc>
        <a:spcBef>
          <a:spcPct val="0"/>
        </a:spcBef>
        <a:spcAft>
          <a:spcPct val="0"/>
        </a:spcAft>
        <a:defRPr sz="3200" kern="1200">
          <a:solidFill>
            <a:schemeClr val="bg2"/>
          </a:solidFill>
          <a:latin typeface="Arial"/>
          <a:ea typeface="MS PGothic" panose="020B0600070205080204" pitchFamily="34" charset="-128"/>
          <a:cs typeface="ＭＳ Ｐゴシック" charset="0"/>
        </a:defRPr>
      </a:lvl1pPr>
      <a:lvl2pPr algn="l" defTabSz="609585" rtl="0" eaLnBrk="0" fontAlgn="base" hangingPunct="0">
        <a:lnSpc>
          <a:spcPct val="85000"/>
        </a:lnSpc>
        <a:spcBef>
          <a:spcPct val="0"/>
        </a:spcBef>
        <a:spcAft>
          <a:spcPct val="0"/>
        </a:spcAft>
        <a:defRPr sz="3200">
          <a:solidFill>
            <a:schemeClr val="bg2"/>
          </a:solidFill>
          <a:latin typeface="Arial" charset="0"/>
          <a:ea typeface="MS PGothic" panose="020B0600070205080204" pitchFamily="34" charset="-128"/>
          <a:cs typeface="ＭＳ Ｐゴシック" charset="0"/>
        </a:defRPr>
      </a:lvl2pPr>
      <a:lvl3pPr algn="l" defTabSz="609585" rtl="0" eaLnBrk="0" fontAlgn="base" hangingPunct="0">
        <a:lnSpc>
          <a:spcPct val="85000"/>
        </a:lnSpc>
        <a:spcBef>
          <a:spcPct val="0"/>
        </a:spcBef>
        <a:spcAft>
          <a:spcPct val="0"/>
        </a:spcAft>
        <a:defRPr sz="3200">
          <a:solidFill>
            <a:schemeClr val="bg2"/>
          </a:solidFill>
          <a:latin typeface="Arial" charset="0"/>
          <a:ea typeface="MS PGothic" panose="020B0600070205080204" pitchFamily="34" charset="-128"/>
          <a:cs typeface="ＭＳ Ｐゴシック" charset="0"/>
        </a:defRPr>
      </a:lvl3pPr>
      <a:lvl4pPr algn="l" defTabSz="609585" rtl="0" eaLnBrk="0" fontAlgn="base" hangingPunct="0">
        <a:lnSpc>
          <a:spcPct val="85000"/>
        </a:lnSpc>
        <a:spcBef>
          <a:spcPct val="0"/>
        </a:spcBef>
        <a:spcAft>
          <a:spcPct val="0"/>
        </a:spcAft>
        <a:defRPr sz="3200">
          <a:solidFill>
            <a:schemeClr val="bg2"/>
          </a:solidFill>
          <a:latin typeface="Arial" charset="0"/>
          <a:ea typeface="MS PGothic" panose="020B0600070205080204" pitchFamily="34" charset="-128"/>
          <a:cs typeface="ＭＳ Ｐゴシック" charset="0"/>
        </a:defRPr>
      </a:lvl4pPr>
      <a:lvl5pPr algn="l" defTabSz="609585" rtl="0" eaLnBrk="0" fontAlgn="base" hangingPunct="0">
        <a:lnSpc>
          <a:spcPct val="85000"/>
        </a:lnSpc>
        <a:spcBef>
          <a:spcPct val="0"/>
        </a:spcBef>
        <a:spcAft>
          <a:spcPct val="0"/>
        </a:spcAft>
        <a:defRPr sz="3200">
          <a:solidFill>
            <a:schemeClr val="bg2"/>
          </a:solidFill>
          <a:latin typeface="Arial" charset="0"/>
          <a:ea typeface="MS PGothic" panose="020B0600070205080204" pitchFamily="34" charset="-128"/>
          <a:cs typeface="ＭＳ Ｐゴシック" charset="0"/>
        </a:defRPr>
      </a:lvl5pPr>
      <a:lvl6pPr marL="609585" algn="l" defTabSz="609585" rtl="0" eaLnBrk="1" fontAlgn="base" hangingPunct="1">
        <a:lnSpc>
          <a:spcPct val="85000"/>
        </a:lnSpc>
        <a:spcBef>
          <a:spcPct val="0"/>
        </a:spcBef>
        <a:spcAft>
          <a:spcPct val="0"/>
        </a:spcAft>
        <a:defRPr sz="3200">
          <a:solidFill>
            <a:schemeClr val="bg2"/>
          </a:solidFill>
          <a:latin typeface="Source Sans Pro Semibold" charset="0"/>
          <a:ea typeface="ＭＳ Ｐゴシック" charset="0"/>
          <a:cs typeface="ＭＳ Ｐゴシック" charset="0"/>
        </a:defRPr>
      </a:lvl6pPr>
      <a:lvl7pPr marL="1219170" algn="l" defTabSz="609585" rtl="0" eaLnBrk="1" fontAlgn="base" hangingPunct="1">
        <a:lnSpc>
          <a:spcPct val="85000"/>
        </a:lnSpc>
        <a:spcBef>
          <a:spcPct val="0"/>
        </a:spcBef>
        <a:spcAft>
          <a:spcPct val="0"/>
        </a:spcAft>
        <a:defRPr sz="3200">
          <a:solidFill>
            <a:schemeClr val="bg2"/>
          </a:solidFill>
          <a:latin typeface="Source Sans Pro Semibold" charset="0"/>
          <a:ea typeface="ＭＳ Ｐゴシック" charset="0"/>
          <a:cs typeface="ＭＳ Ｐゴシック" charset="0"/>
        </a:defRPr>
      </a:lvl7pPr>
      <a:lvl8pPr marL="1828754" algn="l" defTabSz="609585" rtl="0" eaLnBrk="1" fontAlgn="base" hangingPunct="1">
        <a:lnSpc>
          <a:spcPct val="85000"/>
        </a:lnSpc>
        <a:spcBef>
          <a:spcPct val="0"/>
        </a:spcBef>
        <a:spcAft>
          <a:spcPct val="0"/>
        </a:spcAft>
        <a:defRPr sz="3200">
          <a:solidFill>
            <a:schemeClr val="bg2"/>
          </a:solidFill>
          <a:latin typeface="Source Sans Pro Semibold" charset="0"/>
          <a:ea typeface="ＭＳ Ｐゴシック" charset="0"/>
          <a:cs typeface="ＭＳ Ｐゴシック" charset="0"/>
        </a:defRPr>
      </a:lvl8pPr>
      <a:lvl9pPr marL="2438339" algn="l" defTabSz="609585" rtl="0" eaLnBrk="1" fontAlgn="base" hangingPunct="1">
        <a:lnSpc>
          <a:spcPct val="85000"/>
        </a:lnSpc>
        <a:spcBef>
          <a:spcPct val="0"/>
        </a:spcBef>
        <a:spcAft>
          <a:spcPct val="0"/>
        </a:spcAft>
        <a:defRPr sz="3200">
          <a:solidFill>
            <a:schemeClr val="bg2"/>
          </a:solidFill>
          <a:latin typeface="Source Sans Pro Semibold" charset="0"/>
          <a:ea typeface="ＭＳ Ｐゴシック" charset="0"/>
          <a:cs typeface="ＭＳ Ｐゴシック" charset="0"/>
        </a:defRPr>
      </a:lvl9pPr>
    </p:titleStyle>
    <p:bodyStyle>
      <a:lvl1pPr marL="457189" indent="-457189" algn="l" defTabSz="609585" rtl="0" eaLnBrk="0" fontAlgn="base" hangingPunct="0">
        <a:spcBef>
          <a:spcPct val="20000"/>
        </a:spcBef>
        <a:spcAft>
          <a:spcPct val="0"/>
        </a:spcAft>
        <a:buClr>
          <a:schemeClr val="bg2"/>
        </a:buClr>
        <a:buFont typeface="Wingdings" panose="05000000000000000000" pitchFamily="2" charset="2"/>
        <a:defRPr kern="1200" spc="27">
          <a:solidFill>
            <a:schemeClr val="tx1"/>
          </a:solidFill>
          <a:latin typeface="Arial"/>
          <a:ea typeface="MS PGothic" panose="020B0600070205080204" pitchFamily="34" charset="-128"/>
          <a:cs typeface="ＭＳ Ｐゴシック" charset="0"/>
        </a:defRPr>
      </a:lvl1pPr>
      <a:lvl2pPr marL="385224" indent="-385224" algn="l" defTabSz="609585" rtl="0" eaLnBrk="0" fontAlgn="base" hangingPunct="0">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759865" indent="-300559" algn="l" defTabSz="609585"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1219170" indent="-302676" algn="l" defTabSz="609585"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678475" indent="-302676" algn="l" defTabSz="609585"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2E43BA2D-E6B3-4B0D-9EA3-3266F97877C5}"/>
              </a:ext>
            </a:extLst>
          </p:cNvPr>
          <p:cNvSpPr>
            <a:spLocks noGrp="1"/>
          </p:cNvSpPr>
          <p:nvPr>
            <p:ph type="ctrTitle"/>
          </p:nvPr>
        </p:nvSpPr>
        <p:spPr>
          <a:xfrm>
            <a:off x="609600" y="2603501"/>
            <a:ext cx="10972800" cy="825500"/>
          </a:xfrm>
        </p:spPr>
        <p:txBody>
          <a:bodyPr/>
          <a:lstStyle/>
          <a:p>
            <a:pPr eaLnBrk="1" hangingPunct="1"/>
            <a:r>
              <a:rPr lang="en-IN" altLang="en-US" b="1" dirty="0">
                <a:latin typeface="Arial" panose="020B0604020202020204" pitchFamily="34" charset="0"/>
              </a:rPr>
              <a:t>Compiler Flow using Mflowgen</a:t>
            </a:r>
          </a:p>
        </p:txBody>
      </p:sp>
      <p:sp>
        <p:nvSpPr>
          <p:cNvPr id="11266" name="Text Placeholder 2">
            <a:extLst>
              <a:ext uri="{FF2B5EF4-FFF2-40B4-BE49-F238E27FC236}">
                <a16:creationId xmlns:a16="http://schemas.microsoft.com/office/drawing/2014/main" id="{E4CDE0BC-6E04-448F-B12A-369E9AB73218}"/>
              </a:ext>
            </a:extLst>
          </p:cNvPr>
          <p:cNvSpPr>
            <a:spLocks noGrp="1"/>
          </p:cNvSpPr>
          <p:nvPr>
            <p:ph type="body" sz="quarter" idx="18"/>
          </p:nvPr>
        </p:nvSpPr>
        <p:spPr bwMode="auto">
          <a:xfrm>
            <a:off x="2137834" y="4459818"/>
            <a:ext cx="8079317" cy="783167"/>
          </a:xfrm>
        </p:spPr>
        <p:txBody>
          <a:bodyPr numCol="1" compatLnSpc="1">
            <a:prstTxWarp prst="textNoShape">
              <a:avLst/>
            </a:prstTxWarp>
          </a:bodyPr>
          <a:lstStyle/>
          <a:p>
            <a:pPr marL="0" indent="0"/>
            <a:r>
              <a:rPr lang="en-IN" altLang="en-US" dirty="0">
                <a:solidFill>
                  <a:srgbClr val="595959"/>
                </a:solidFill>
                <a:latin typeface="Arial" panose="020B0604020202020204" pitchFamily="34" charset="0"/>
              </a:rPr>
              <a:t>Deepak Gopalan</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Halide to Hardware</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marL="0" lvl="1" indent="0" eaLnBrk="1" hangingPunct="1">
              <a:buNone/>
            </a:pPr>
            <a:endParaRPr lang="en-IN" altLang="en-US" dirty="0">
              <a:latin typeface="Arial" panose="020B0604020202020204" pitchFamily="34" charset="0"/>
            </a:endParaRPr>
          </a:p>
          <a:p>
            <a:pPr lvl="1" eaLnBrk="1" hangingPunct="1"/>
            <a:endParaRPr lang="en-IN" altLang="en-US" dirty="0">
              <a:latin typeface="Arial" panose="020B0604020202020204" pitchFamily="34" charset="0"/>
            </a:endParaRPr>
          </a:p>
        </p:txBody>
      </p:sp>
      <p:pic>
        <p:nvPicPr>
          <p:cNvPr id="3" name="Picture 2">
            <a:extLst>
              <a:ext uri="{FF2B5EF4-FFF2-40B4-BE49-F238E27FC236}">
                <a16:creationId xmlns:a16="http://schemas.microsoft.com/office/drawing/2014/main" id="{ACAD9B3C-386B-4424-80CA-58FD6B3C8F01}"/>
              </a:ext>
            </a:extLst>
          </p:cNvPr>
          <p:cNvPicPr>
            <a:picLocks noChangeAspect="1"/>
          </p:cNvPicPr>
          <p:nvPr/>
        </p:nvPicPr>
        <p:blipFill>
          <a:blip r:embed="rId2"/>
          <a:stretch>
            <a:fillRect/>
          </a:stretch>
        </p:blipFill>
        <p:spPr>
          <a:xfrm>
            <a:off x="937028" y="1849728"/>
            <a:ext cx="10989102" cy="3158544"/>
          </a:xfrm>
          <a:prstGeom prst="rect">
            <a:avLst/>
          </a:prstGeom>
        </p:spPr>
      </p:pic>
      <p:sp>
        <p:nvSpPr>
          <p:cNvPr id="4" name="TextBox 3">
            <a:extLst>
              <a:ext uri="{FF2B5EF4-FFF2-40B4-BE49-F238E27FC236}">
                <a16:creationId xmlns:a16="http://schemas.microsoft.com/office/drawing/2014/main" id="{0F5C9B34-C9E3-41B2-A9E9-172EF6F29BA5}"/>
              </a:ext>
            </a:extLst>
          </p:cNvPr>
          <p:cNvSpPr txBox="1"/>
          <p:nvPr/>
        </p:nvSpPr>
        <p:spPr>
          <a:xfrm>
            <a:off x="6038980" y="1210733"/>
            <a:ext cx="5695177" cy="1429555"/>
          </a:xfrm>
          <a:prstGeom prst="rect">
            <a:avLst/>
          </a:prstGeom>
          <a:solidFill>
            <a:schemeClr val="bg1"/>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5846B46C-A862-48F0-9CDB-D1597309DBA7}"/>
              </a:ext>
            </a:extLst>
          </p:cNvPr>
          <p:cNvSpPr txBox="1"/>
          <p:nvPr/>
        </p:nvSpPr>
        <p:spPr>
          <a:xfrm>
            <a:off x="6038980" y="3990423"/>
            <a:ext cx="5036851" cy="1429555"/>
          </a:xfrm>
          <a:prstGeom prst="rect">
            <a:avLst/>
          </a:prstGeom>
          <a:solidFill>
            <a:schemeClr val="bg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A6508C07-4B51-4334-9C09-B418404F997A}"/>
              </a:ext>
            </a:extLst>
          </p:cNvPr>
          <p:cNvSpPr txBox="1"/>
          <p:nvPr/>
        </p:nvSpPr>
        <p:spPr>
          <a:xfrm>
            <a:off x="7077876" y="1576529"/>
            <a:ext cx="4342375" cy="1429555"/>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7560398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PE Generation step</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endParaRPr lang="en-IN" altLang="en-US" sz="2000"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sp>
        <p:nvSpPr>
          <p:cNvPr id="4" name="Content Placeholder 4">
            <a:extLst>
              <a:ext uri="{FF2B5EF4-FFF2-40B4-BE49-F238E27FC236}">
                <a16:creationId xmlns:a16="http://schemas.microsoft.com/office/drawing/2014/main" id="{7A75B45B-1AC8-4F32-B4E5-C9481BAF8B6C}"/>
              </a:ext>
            </a:extLst>
          </p:cNvPr>
          <p:cNvSpPr txBox="1">
            <a:spLocks/>
          </p:cNvSpPr>
          <p:nvPr/>
        </p:nvSpPr>
        <p:spPr>
          <a:xfrm>
            <a:off x="1136822" y="1363133"/>
            <a:ext cx="10626810" cy="5012267"/>
          </a:xfrm>
          <a:prstGeom prst="rect">
            <a:avLst/>
          </a:prstGeom>
        </p:spPr>
        <p:txBody>
          <a:bodyPr vert="horz" wrap="square" lIns="0" tIns="45720" rIns="0" bIns="45720" numCol="1" rtlCol="0" anchor="t" anchorCtr="0" compatLnSpc="1">
            <a:prstTxWarp prst="textNoShape">
              <a:avLst/>
            </a:prstTxWarp>
            <a:normAutofit/>
          </a:bodyPr>
          <a:lstStyle>
            <a:lvl1pPr marL="457189" indent="-457189" algn="l" defTabSz="609585" rtl="0" eaLnBrk="0" fontAlgn="base" hangingPunct="0">
              <a:spcBef>
                <a:spcPct val="20000"/>
              </a:spcBef>
              <a:spcAft>
                <a:spcPct val="0"/>
              </a:spcAft>
              <a:buClr>
                <a:schemeClr val="bg2"/>
              </a:buClr>
              <a:buFont typeface="Wingdings" panose="05000000000000000000" pitchFamily="2" charset="2"/>
              <a:defRPr kern="1200" spc="27">
                <a:solidFill>
                  <a:schemeClr val="tx1"/>
                </a:solidFill>
                <a:latin typeface="Arial"/>
                <a:ea typeface="MS PGothic" panose="020B0600070205080204" pitchFamily="34" charset="-128"/>
                <a:cs typeface="ＭＳ Ｐゴシック" charset="0"/>
              </a:defRPr>
            </a:lvl1pPr>
            <a:lvl2pPr marL="385224" indent="-385224" algn="l" defTabSz="609585" rtl="0" eaLnBrk="0" fontAlgn="base" hangingPunct="0">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759865" indent="-300559" algn="l" defTabSz="609585"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1219170" indent="-302676" algn="l" defTabSz="609585"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678475" indent="-302676" algn="l" defTabSz="609585"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lvl="1" eaLnBrk="1" hangingPunct="1"/>
            <a:r>
              <a:rPr lang="en-IN" altLang="en-US" sz="2000" dirty="0">
                <a:latin typeface="Arial" panose="020B0604020202020204" pitchFamily="34" charset="0"/>
              </a:rPr>
              <a:t>Takes application </a:t>
            </a:r>
            <a:r>
              <a:rPr lang="en-IN" altLang="en-US" sz="2000" dirty="0" err="1">
                <a:latin typeface="Arial" panose="020B0604020202020204" pitchFamily="34" charset="0"/>
              </a:rPr>
              <a:t>CoreIR</a:t>
            </a:r>
            <a:r>
              <a:rPr lang="en-IN" altLang="en-US" sz="2000" dirty="0">
                <a:latin typeface="Arial" panose="020B0604020202020204" pitchFamily="34" charset="0"/>
              </a:rPr>
              <a:t> as an input</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Identifies candidate PE architectures by performing </a:t>
            </a:r>
            <a:r>
              <a:rPr lang="en-IN" altLang="en-US" sz="2000" b="1" dirty="0">
                <a:latin typeface="Arial" panose="020B0604020202020204" pitchFamily="34" charset="0"/>
              </a:rPr>
              <a:t>frequent subgraph analysis </a:t>
            </a:r>
          </a:p>
          <a:p>
            <a:pPr marL="0" lvl="1" indent="0" eaLnBrk="1" hangingPunct="1">
              <a:buNone/>
            </a:pPr>
            <a:endParaRPr lang="en-IN" altLang="en-US" sz="2000" dirty="0">
              <a:latin typeface="Arial" panose="020B0604020202020204" pitchFamily="34" charset="0"/>
            </a:endParaRPr>
          </a:p>
          <a:p>
            <a:pPr eaLnBrk="1" hangingPunct="1"/>
            <a:r>
              <a:rPr lang="en-IN" altLang="en-US" sz="2000" dirty="0">
                <a:latin typeface="Arial" panose="020B0604020202020204" pitchFamily="34" charset="0"/>
              </a:rPr>
              <a:t>		</a:t>
            </a:r>
            <a:r>
              <a:rPr lang="en-IN" altLang="en-US" sz="2000" dirty="0">
                <a:solidFill>
                  <a:srgbClr val="595959"/>
                </a:solidFill>
                <a:latin typeface="Arial" panose="020B0604020202020204" pitchFamily="34" charset="0"/>
                <a:cs typeface="+mn-cs"/>
              </a:rPr>
              <a:t>1) Identify all the </a:t>
            </a:r>
            <a:r>
              <a:rPr lang="en-IN" altLang="en-US" sz="2000" b="1" dirty="0">
                <a:solidFill>
                  <a:srgbClr val="595959"/>
                </a:solidFill>
                <a:latin typeface="Arial" panose="020B0604020202020204" pitchFamily="34" charset="0"/>
                <a:cs typeface="+mn-cs"/>
              </a:rPr>
              <a:t>frequent subgraphs </a:t>
            </a:r>
            <a:r>
              <a:rPr lang="en-IN" altLang="en-US" sz="2000" dirty="0">
                <a:solidFill>
                  <a:srgbClr val="595959"/>
                </a:solidFill>
                <a:latin typeface="Arial" panose="020B0604020202020204" pitchFamily="34" charset="0"/>
                <a:cs typeface="+mn-cs"/>
              </a:rPr>
              <a:t>from the </a:t>
            </a:r>
            <a:r>
              <a:rPr lang="en-IN" altLang="en-US" sz="2000" dirty="0" err="1">
                <a:solidFill>
                  <a:srgbClr val="595959"/>
                </a:solidFill>
                <a:latin typeface="Arial" panose="020B0604020202020204" pitchFamily="34" charset="0"/>
                <a:cs typeface="+mn-cs"/>
              </a:rPr>
              <a:t>CoreIR</a:t>
            </a:r>
            <a:endParaRPr lang="en-IN" altLang="en-US" sz="2000" dirty="0">
              <a:solidFill>
                <a:srgbClr val="595959"/>
              </a:solidFill>
              <a:latin typeface="Arial" panose="020B0604020202020204" pitchFamily="34" charset="0"/>
              <a:cs typeface="+mn-cs"/>
            </a:endParaRPr>
          </a:p>
          <a:p>
            <a:pPr eaLnBrk="1" hangingPunct="1"/>
            <a:endParaRPr lang="en-IN" altLang="en-US" sz="2000" dirty="0">
              <a:solidFill>
                <a:srgbClr val="595959"/>
              </a:solidFill>
              <a:latin typeface="Arial" panose="020B0604020202020204" pitchFamily="34" charset="0"/>
              <a:cs typeface="+mn-cs"/>
            </a:endParaRPr>
          </a:p>
          <a:p>
            <a:pPr marL="0" lvl="1" indent="0" eaLnBrk="1" hangingPunct="1">
              <a:buNone/>
            </a:pPr>
            <a:r>
              <a:rPr lang="en-IN" altLang="en-US" sz="2000" dirty="0">
                <a:latin typeface="Arial" panose="020B0604020202020204" pitchFamily="34" charset="0"/>
              </a:rPr>
              <a:t>	2) Find </a:t>
            </a:r>
            <a:r>
              <a:rPr lang="en-IN" altLang="en-US" sz="2000" b="1" dirty="0">
                <a:latin typeface="Arial" panose="020B0604020202020204" pitchFamily="34" charset="0"/>
              </a:rPr>
              <a:t>maximal independent set </a:t>
            </a:r>
            <a:r>
              <a:rPr lang="en-IN" altLang="en-US" sz="2000" dirty="0">
                <a:latin typeface="Arial" panose="020B0604020202020204" pitchFamily="34" charset="0"/>
              </a:rPr>
              <a:t>of each subgraph </a:t>
            </a:r>
          </a:p>
          <a:p>
            <a:pPr marL="0" lvl="1" indent="0" eaLnBrk="1" hangingPunct="1">
              <a:buNone/>
            </a:pPr>
            <a:r>
              <a:rPr lang="en-IN" altLang="en-US" sz="2000" dirty="0">
                <a:latin typeface="Arial" panose="020B0604020202020204" pitchFamily="34" charset="0"/>
              </a:rPr>
              <a:t>             (check non-overlapping subgraph frequency)</a:t>
            </a:r>
          </a:p>
          <a:p>
            <a:pPr marL="0" lvl="1" indent="0" eaLnBrk="1" hangingPunct="1">
              <a:buNone/>
            </a:pPr>
            <a:endParaRPr lang="en-IN" altLang="en-US" sz="2000" dirty="0">
              <a:latin typeface="Arial" panose="020B0604020202020204" pitchFamily="34" charset="0"/>
            </a:endParaRPr>
          </a:p>
          <a:p>
            <a:pPr marL="0" lvl="1" indent="0" eaLnBrk="1" hangingPunct="1">
              <a:buNone/>
            </a:pPr>
            <a:r>
              <a:rPr lang="en-IN" altLang="en-US" sz="2000" dirty="0">
                <a:latin typeface="Arial" panose="020B0604020202020204" pitchFamily="34" charset="0"/>
              </a:rPr>
              <a:t>	3) </a:t>
            </a:r>
            <a:r>
              <a:rPr lang="en-IN" altLang="en-US" sz="2000" b="1" dirty="0">
                <a:latin typeface="Arial" panose="020B0604020202020204" pitchFamily="34" charset="0"/>
              </a:rPr>
              <a:t>Merging subgraphs </a:t>
            </a:r>
            <a:r>
              <a:rPr lang="en-IN" altLang="en-US" sz="2000" dirty="0">
                <a:latin typeface="Arial" panose="020B0604020202020204" pitchFamily="34" charset="0"/>
              </a:rPr>
              <a:t>which share some operations</a:t>
            </a:r>
            <a:r>
              <a:rPr lang="en-IN" altLang="en-US" sz="2000" b="1" dirty="0">
                <a:latin typeface="Arial" panose="020B0604020202020204" pitchFamily="34" charset="0"/>
              </a:rPr>
              <a:t> </a:t>
            </a:r>
          </a:p>
          <a:p>
            <a:pPr marL="0" lvl="1" indent="0" eaLnBrk="1" hangingPunct="1">
              <a:buNone/>
            </a:pPr>
            <a:endParaRPr lang="en-IN" altLang="en-US" sz="2000" dirty="0">
              <a:latin typeface="Arial" panose="020B0604020202020204" pitchFamily="34" charset="0"/>
            </a:endParaRPr>
          </a:p>
          <a:p>
            <a:pPr lvl="1" eaLnBrk="1" hangingPunct="1"/>
            <a:endParaRPr lang="en-IN" altLang="en-US" sz="2000" dirty="0">
              <a:solidFill>
                <a:srgbClr val="333333"/>
              </a:solidFill>
              <a:latin typeface="Helvetica Neue"/>
            </a:endParaRPr>
          </a:p>
          <a:p>
            <a:pPr lvl="1" eaLnBrk="1" hangingPunct="1"/>
            <a:endParaRPr lang="en-IN" altLang="en-US" sz="2000"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Font typeface="Wingdings" panose="05000000000000000000" pitchFamily="2" charset="2"/>
              <a:buNone/>
            </a:pPr>
            <a:endParaRPr lang="en-IN" altLang="en-US" dirty="0">
              <a:latin typeface="Arial" panose="020B0604020202020204" pitchFamily="34" charset="0"/>
            </a:endParaRPr>
          </a:p>
        </p:txBody>
      </p:sp>
    </p:spTree>
    <p:extLst>
      <p:ext uri="{BB962C8B-B14F-4D97-AF65-F5344CB8AC3E}">
        <p14:creationId xmlns:p14="http://schemas.microsoft.com/office/powerpoint/2010/main" val="361069086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PE Generation step</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endParaRPr lang="en-IN" altLang="en-US" sz="2000"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sp>
        <p:nvSpPr>
          <p:cNvPr id="4" name="Content Placeholder 4">
            <a:extLst>
              <a:ext uri="{FF2B5EF4-FFF2-40B4-BE49-F238E27FC236}">
                <a16:creationId xmlns:a16="http://schemas.microsoft.com/office/drawing/2014/main" id="{7A75B45B-1AC8-4F32-B4E5-C9481BAF8B6C}"/>
              </a:ext>
            </a:extLst>
          </p:cNvPr>
          <p:cNvSpPr txBox="1">
            <a:spLocks/>
          </p:cNvSpPr>
          <p:nvPr/>
        </p:nvSpPr>
        <p:spPr>
          <a:xfrm>
            <a:off x="1136822" y="1363133"/>
            <a:ext cx="10405363" cy="5012267"/>
          </a:xfrm>
          <a:prstGeom prst="rect">
            <a:avLst/>
          </a:prstGeom>
        </p:spPr>
        <p:txBody>
          <a:bodyPr vert="horz" wrap="square" lIns="0" tIns="45720" rIns="0" bIns="45720" numCol="1" rtlCol="0" anchor="t" anchorCtr="0" compatLnSpc="1">
            <a:prstTxWarp prst="textNoShape">
              <a:avLst/>
            </a:prstTxWarp>
            <a:normAutofit/>
          </a:bodyPr>
          <a:lstStyle>
            <a:lvl1pPr marL="457189" indent="-457189" algn="l" defTabSz="609585" rtl="0" eaLnBrk="0" fontAlgn="base" hangingPunct="0">
              <a:spcBef>
                <a:spcPct val="20000"/>
              </a:spcBef>
              <a:spcAft>
                <a:spcPct val="0"/>
              </a:spcAft>
              <a:buClr>
                <a:schemeClr val="bg2"/>
              </a:buClr>
              <a:buFont typeface="Wingdings" panose="05000000000000000000" pitchFamily="2" charset="2"/>
              <a:defRPr kern="1200" spc="27">
                <a:solidFill>
                  <a:schemeClr val="tx1"/>
                </a:solidFill>
                <a:latin typeface="Arial"/>
                <a:ea typeface="MS PGothic" panose="020B0600070205080204" pitchFamily="34" charset="-128"/>
                <a:cs typeface="ＭＳ Ｐゴシック" charset="0"/>
              </a:defRPr>
            </a:lvl1pPr>
            <a:lvl2pPr marL="385224" indent="-385224" algn="l" defTabSz="609585" rtl="0" eaLnBrk="0" fontAlgn="base" hangingPunct="0">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759865" indent="-300559" algn="l" defTabSz="609585"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1219170" indent="-302676" algn="l" defTabSz="609585"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678475" indent="-302676" algn="l" defTabSz="609585"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lvl="1" eaLnBrk="1" hangingPunct="1"/>
            <a:r>
              <a:rPr lang="en-IN" altLang="en-US" sz="2000" dirty="0">
                <a:latin typeface="Arial" panose="020B0604020202020204" pitchFamily="34" charset="0"/>
              </a:rPr>
              <a:t>The extent of merging can be tuned in order to move from multiple simple PEs to few but more complex PEs</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Generates rewrite rules for mapping </a:t>
            </a:r>
            <a:r>
              <a:rPr lang="en-IN" altLang="en-US" sz="2000" dirty="0" err="1">
                <a:latin typeface="Arial" panose="020B0604020202020204" pitchFamily="34" charset="0"/>
              </a:rPr>
              <a:t>CoreIR</a:t>
            </a:r>
            <a:r>
              <a:rPr lang="en-IN" altLang="en-US" sz="2000" dirty="0">
                <a:latin typeface="Arial" panose="020B0604020202020204" pitchFamily="34" charset="0"/>
              </a:rPr>
              <a:t> operations to PE – uses an SMT Solver </a:t>
            </a:r>
          </a:p>
          <a:p>
            <a:pPr lvl="1" eaLnBrk="1" hangingPunct="1"/>
            <a:r>
              <a:rPr lang="en-IN" altLang="en-US" sz="2000" dirty="0">
                <a:latin typeface="Arial" panose="020B0604020202020204" pitchFamily="34" charset="0"/>
              </a:rPr>
              <a:t>Hardware generation – produces RTL Verilog for the PE </a:t>
            </a:r>
          </a:p>
          <a:p>
            <a:pPr lvl="1" eaLnBrk="1" hangingPunct="1"/>
            <a:r>
              <a:rPr lang="en-IN" altLang="en-US" sz="2000" dirty="0">
                <a:latin typeface="Arial" panose="020B0604020202020204" pitchFamily="34" charset="0"/>
              </a:rPr>
              <a:t>Functional model of PE in python</a:t>
            </a:r>
          </a:p>
          <a:p>
            <a:pPr lvl="1" eaLnBrk="1" hangingPunct="1"/>
            <a:endParaRPr lang="en-IN" altLang="en-US" sz="2000" dirty="0">
              <a:latin typeface="Arial" panose="020B0604020202020204" pitchFamily="34" charset="0"/>
            </a:endParaRPr>
          </a:p>
          <a:p>
            <a:pPr lvl="1" eaLnBrk="1" hangingPunct="1"/>
            <a:endParaRPr lang="en-IN" altLang="en-US" sz="2000" dirty="0">
              <a:latin typeface="Arial" panose="020B0604020202020204" pitchFamily="34" charset="0"/>
            </a:endParaRPr>
          </a:p>
          <a:p>
            <a:pPr lvl="1" eaLnBrk="1" hangingPunct="1"/>
            <a:endParaRPr lang="en-IN" altLang="en-US" sz="2000" dirty="0">
              <a:solidFill>
                <a:srgbClr val="333333"/>
              </a:solidFill>
              <a:latin typeface="Helvetica Neue"/>
            </a:endParaRPr>
          </a:p>
          <a:p>
            <a:pPr lvl="1" eaLnBrk="1" hangingPunct="1"/>
            <a:endParaRPr lang="en-IN" altLang="en-US" sz="2000" dirty="0">
              <a:solidFill>
                <a:srgbClr val="333333"/>
              </a:solidFill>
              <a:latin typeface="Helvetica Neue"/>
            </a:endParaRPr>
          </a:p>
          <a:p>
            <a:pPr lvl="1" eaLnBrk="1" hangingPunct="1"/>
            <a:endParaRPr lang="en-IN" altLang="en-US" sz="2000"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Font typeface="Wingdings" panose="05000000000000000000" pitchFamily="2" charset="2"/>
              <a:buNone/>
            </a:pPr>
            <a:endParaRPr lang="en-IN" altLang="en-US" dirty="0">
              <a:latin typeface="Arial" panose="020B0604020202020204" pitchFamily="34" charset="0"/>
            </a:endParaRPr>
          </a:p>
        </p:txBody>
      </p:sp>
      <p:pic>
        <p:nvPicPr>
          <p:cNvPr id="2" name="Picture 1">
            <a:extLst>
              <a:ext uri="{FF2B5EF4-FFF2-40B4-BE49-F238E27FC236}">
                <a16:creationId xmlns:a16="http://schemas.microsoft.com/office/drawing/2014/main" id="{4F76C218-BA85-4A11-9C65-21A0C3D148BF}"/>
              </a:ext>
            </a:extLst>
          </p:cNvPr>
          <p:cNvPicPr>
            <a:picLocks noChangeAspect="1"/>
          </p:cNvPicPr>
          <p:nvPr/>
        </p:nvPicPr>
        <p:blipFill>
          <a:blip r:embed="rId2"/>
          <a:stretch>
            <a:fillRect/>
          </a:stretch>
        </p:blipFill>
        <p:spPr>
          <a:xfrm>
            <a:off x="1752342" y="3997410"/>
            <a:ext cx="6823699" cy="2860590"/>
          </a:xfrm>
          <a:prstGeom prst="rect">
            <a:avLst/>
          </a:prstGeom>
        </p:spPr>
      </p:pic>
    </p:spTree>
    <p:extLst>
      <p:ext uri="{BB962C8B-B14F-4D97-AF65-F5344CB8AC3E}">
        <p14:creationId xmlns:p14="http://schemas.microsoft.com/office/powerpoint/2010/main" val="86902826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err="1">
                <a:latin typeface="Arial" panose="020B0604020202020204" pitchFamily="34" charset="0"/>
              </a:rPr>
              <a:t>MetaMapper</a:t>
            </a:r>
            <a:endParaRPr lang="en-IN" altLang="en-US" dirty="0">
              <a:latin typeface="Arial" panose="020B0604020202020204" pitchFamily="34" charset="0"/>
            </a:endParaRP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r>
              <a:rPr lang="en-IN" altLang="en-US" sz="2000" dirty="0">
                <a:solidFill>
                  <a:srgbClr val="333333"/>
                </a:solidFill>
                <a:latin typeface="Helvetica Neue"/>
              </a:rPr>
              <a:t>This step maps the </a:t>
            </a:r>
            <a:r>
              <a:rPr lang="en-IN" altLang="en-US" sz="2000" dirty="0" err="1">
                <a:solidFill>
                  <a:srgbClr val="333333"/>
                </a:solidFill>
                <a:latin typeface="Helvetica Neue"/>
              </a:rPr>
              <a:t>CoreIR</a:t>
            </a:r>
            <a:r>
              <a:rPr lang="en-IN" altLang="en-US" sz="2000" dirty="0">
                <a:solidFill>
                  <a:srgbClr val="333333"/>
                </a:solidFill>
                <a:latin typeface="Helvetica Neue"/>
              </a:rPr>
              <a:t> compute nodes to the PE by using the rewrite rules from PE generation step to perform instruction selection</a:t>
            </a:r>
          </a:p>
          <a:p>
            <a:pPr lvl="1" eaLnBrk="1" hangingPunct="1"/>
            <a:endParaRPr lang="en-IN" altLang="en-US" sz="2000" dirty="0">
              <a:solidFill>
                <a:srgbClr val="333333"/>
              </a:solidFill>
              <a:latin typeface="Helvetica Neue"/>
            </a:endParaRPr>
          </a:p>
          <a:p>
            <a:pPr lvl="1" eaLnBrk="1" hangingPunct="1"/>
            <a:r>
              <a:rPr lang="en-IN" altLang="en-US" sz="2000" dirty="0">
                <a:solidFill>
                  <a:srgbClr val="333333"/>
                </a:solidFill>
                <a:latin typeface="Helvetica Neue"/>
              </a:rPr>
              <a:t>Gives the number of PEs used in the design, which can be used to tune PE Generation step</a:t>
            </a:r>
          </a:p>
          <a:p>
            <a:pPr lvl="1" eaLnBrk="1" hangingPunct="1"/>
            <a:endParaRPr lang="en-IN" altLang="en-US" sz="2000" dirty="0">
              <a:solidFill>
                <a:srgbClr val="333333"/>
              </a:solidFill>
              <a:latin typeface="Helvetica Neue"/>
            </a:endParaRPr>
          </a:p>
          <a:p>
            <a:pPr lvl="1" eaLnBrk="1" hangingPunct="1"/>
            <a:endParaRPr lang="en-IN" altLang="en-US" sz="2000" dirty="0">
              <a:solidFill>
                <a:srgbClr val="333333"/>
              </a:solidFill>
              <a:latin typeface="Helvetica Neue"/>
            </a:endParaRPr>
          </a:p>
          <a:p>
            <a:pPr marL="0" lvl="1" indent="0" eaLnBrk="1" hangingPunct="1">
              <a:buNone/>
            </a:pPr>
            <a:endParaRPr lang="en-IN" altLang="en-US" sz="2000" dirty="0">
              <a:solidFill>
                <a:srgbClr val="333333"/>
              </a:solidFill>
              <a:latin typeface="Helvetica Neue"/>
            </a:endParaRPr>
          </a:p>
          <a:p>
            <a:pPr lvl="1" eaLnBrk="1" hangingPunct="1"/>
            <a:endParaRPr lang="en-IN" altLang="en-US" sz="2000"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spTree>
    <p:extLst>
      <p:ext uri="{BB962C8B-B14F-4D97-AF65-F5344CB8AC3E}">
        <p14:creationId xmlns:p14="http://schemas.microsoft.com/office/powerpoint/2010/main" val="92490226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Clockwork</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r>
              <a:rPr lang="en-IN" altLang="en-US" sz="2000" dirty="0">
                <a:solidFill>
                  <a:srgbClr val="333333"/>
                </a:solidFill>
                <a:latin typeface="Helvetica Neue"/>
              </a:rPr>
              <a:t>Takes </a:t>
            </a:r>
            <a:r>
              <a:rPr lang="en-IN" altLang="en-US" sz="2000" dirty="0" err="1">
                <a:solidFill>
                  <a:srgbClr val="333333"/>
                </a:solidFill>
                <a:latin typeface="Helvetica Neue"/>
              </a:rPr>
              <a:t>MetaMapper’s</a:t>
            </a:r>
            <a:r>
              <a:rPr lang="en-IN" altLang="en-US" sz="2000" dirty="0">
                <a:solidFill>
                  <a:srgbClr val="333333"/>
                </a:solidFill>
                <a:latin typeface="Helvetica Neue"/>
              </a:rPr>
              <a:t> output and performs memory mapping to map the abstract memories (unified buffers) with memory tiles</a:t>
            </a:r>
          </a:p>
          <a:p>
            <a:pPr lvl="1" eaLnBrk="1" hangingPunct="1"/>
            <a:endParaRPr lang="en-IN" altLang="en-US" sz="2000" dirty="0">
              <a:solidFill>
                <a:srgbClr val="333333"/>
              </a:solidFill>
              <a:latin typeface="Helvetica Neue"/>
            </a:endParaRPr>
          </a:p>
          <a:p>
            <a:pPr lvl="1" eaLnBrk="1" hangingPunct="1"/>
            <a:r>
              <a:rPr lang="en-IN" altLang="en-US" sz="2000" dirty="0">
                <a:solidFill>
                  <a:srgbClr val="333333"/>
                </a:solidFill>
                <a:latin typeface="Helvetica Neue"/>
              </a:rPr>
              <a:t>From the memory hardware specified in lake, high-level specifications such as capacity, number of ports, port widths, read/write delays are extracted </a:t>
            </a:r>
          </a:p>
          <a:p>
            <a:pPr lvl="1" eaLnBrk="1" hangingPunct="1"/>
            <a:endParaRPr lang="en-IN" altLang="en-US" sz="2000" dirty="0">
              <a:solidFill>
                <a:srgbClr val="333333"/>
              </a:solidFill>
              <a:latin typeface="Helvetica Neue"/>
            </a:endParaRPr>
          </a:p>
          <a:p>
            <a:pPr lvl="1" eaLnBrk="1" hangingPunct="1"/>
            <a:r>
              <a:rPr lang="en-IN" altLang="en-US" sz="2000" dirty="0">
                <a:solidFill>
                  <a:srgbClr val="333333"/>
                </a:solidFill>
                <a:latin typeface="Helvetica Neue"/>
              </a:rPr>
              <a:t>These specifications of hardware memory modules are used to produce a mapping of the application unified buffers to the hardware memory modules. </a:t>
            </a:r>
          </a:p>
          <a:p>
            <a:pPr lvl="1" eaLnBrk="1" hangingPunct="1"/>
            <a:endParaRPr lang="en-IN" altLang="en-US" sz="2000" dirty="0">
              <a:solidFill>
                <a:srgbClr val="333333"/>
              </a:solidFill>
              <a:latin typeface="Helvetica Neue"/>
            </a:endParaRPr>
          </a:p>
          <a:p>
            <a:pPr lvl="1" eaLnBrk="1" hangingPunct="1"/>
            <a:r>
              <a:rPr lang="en-IN" altLang="en-US" sz="2000" dirty="0">
                <a:solidFill>
                  <a:srgbClr val="333333"/>
                </a:solidFill>
                <a:latin typeface="Helvetica Neue"/>
              </a:rPr>
              <a:t>Hardware independent and Hardware dependent stages </a:t>
            </a:r>
          </a:p>
          <a:p>
            <a:pPr lvl="1" eaLnBrk="1" hangingPunct="1"/>
            <a:endParaRPr lang="en-IN" altLang="en-US" sz="2000"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spTree>
    <p:extLst>
      <p:ext uri="{BB962C8B-B14F-4D97-AF65-F5344CB8AC3E}">
        <p14:creationId xmlns:p14="http://schemas.microsoft.com/office/powerpoint/2010/main" val="3152644838"/>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Clockwork – Hardware Independent Rewrite</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7326069"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r>
              <a:rPr lang="en-IN" altLang="en-US" sz="2000" dirty="0">
                <a:solidFill>
                  <a:srgbClr val="333333"/>
                </a:solidFill>
                <a:latin typeface="Helvetica Neue"/>
              </a:rPr>
              <a:t>Determine data-reuse using polyhedral analysis on the unified buffer’s access patterns</a:t>
            </a:r>
          </a:p>
          <a:p>
            <a:pPr marL="0" lvl="1" indent="0" eaLnBrk="1" hangingPunct="1">
              <a:buNone/>
            </a:pPr>
            <a:r>
              <a:rPr lang="en-IN" altLang="en-US" sz="2000" dirty="0">
                <a:solidFill>
                  <a:srgbClr val="333333"/>
                </a:solidFill>
                <a:latin typeface="Helvetica Neue"/>
              </a:rPr>
              <a:t> </a:t>
            </a:r>
          </a:p>
          <a:p>
            <a:pPr lvl="1" eaLnBrk="1" hangingPunct="1"/>
            <a:r>
              <a:rPr lang="en-IN" altLang="en-US" sz="2000" dirty="0">
                <a:solidFill>
                  <a:srgbClr val="333333"/>
                </a:solidFill>
                <a:latin typeface="Helvetica Neue"/>
              </a:rPr>
              <a:t>Same data fetched multiple times – use registers to reduce memory bandwidth </a:t>
            </a:r>
          </a:p>
          <a:p>
            <a:pPr lvl="1" eaLnBrk="1" hangingPunct="1"/>
            <a:endParaRPr lang="en-IN" altLang="en-US" sz="2000" dirty="0">
              <a:solidFill>
                <a:srgbClr val="333333"/>
              </a:solidFill>
              <a:latin typeface="Helvetica Neue"/>
            </a:endParaRPr>
          </a:p>
          <a:p>
            <a:pPr lvl="1" eaLnBrk="1" hangingPunct="1"/>
            <a:r>
              <a:rPr lang="en-IN" altLang="en-US" sz="2000" dirty="0">
                <a:solidFill>
                  <a:srgbClr val="333333"/>
                </a:solidFill>
                <a:latin typeface="Helvetica Neue"/>
              </a:rPr>
              <a:t>Obsolete data – overwrite it to reduce memory capacity</a:t>
            </a: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pic>
        <p:nvPicPr>
          <p:cNvPr id="6" name="Picture 5">
            <a:extLst>
              <a:ext uri="{FF2B5EF4-FFF2-40B4-BE49-F238E27FC236}">
                <a16:creationId xmlns:a16="http://schemas.microsoft.com/office/drawing/2014/main" id="{1C66F84B-9CCC-48CF-8831-1C413CBF8774}"/>
              </a:ext>
            </a:extLst>
          </p:cNvPr>
          <p:cNvPicPr>
            <a:picLocks noChangeAspect="1"/>
          </p:cNvPicPr>
          <p:nvPr/>
        </p:nvPicPr>
        <p:blipFill>
          <a:blip r:embed="rId2"/>
          <a:stretch>
            <a:fillRect/>
          </a:stretch>
        </p:blipFill>
        <p:spPr>
          <a:xfrm>
            <a:off x="9128868" y="1549547"/>
            <a:ext cx="1788898" cy="4334637"/>
          </a:xfrm>
          <a:prstGeom prst="rect">
            <a:avLst/>
          </a:prstGeom>
        </p:spPr>
      </p:pic>
    </p:spTree>
    <p:extLst>
      <p:ext uri="{BB962C8B-B14F-4D97-AF65-F5344CB8AC3E}">
        <p14:creationId xmlns:p14="http://schemas.microsoft.com/office/powerpoint/2010/main" val="399619501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Clockwork – Hardware Dependent Rewrite</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124465" y="1367366"/>
            <a:ext cx="6994439" cy="5012267"/>
          </a:xfrm>
        </p:spPr>
        <p:txBody>
          <a:bodyPr wrap="square" numCol="1" anchor="t" anchorCtr="0" compatLnSpc="1">
            <a:prstTxWarp prst="textNoShape">
              <a:avLst/>
            </a:prstTxWarp>
          </a:bodyPr>
          <a:lstStyle/>
          <a:p>
            <a:pPr marL="0" lvl="1" indent="0" eaLnBrk="1" hangingPunct="1">
              <a:buNone/>
            </a:pPr>
            <a:endParaRPr lang="en-IN" altLang="en-US" sz="2000" dirty="0">
              <a:latin typeface="Arial" panose="020B0604020202020204" pitchFamily="34" charset="0"/>
            </a:endParaRPr>
          </a:p>
          <a:p>
            <a:pPr lvl="1" eaLnBrk="1" hangingPunct="1"/>
            <a:r>
              <a:rPr lang="en-IN" altLang="en-US" sz="2000" dirty="0">
                <a:solidFill>
                  <a:srgbClr val="333333"/>
                </a:solidFill>
                <a:latin typeface="Helvetica Neue"/>
              </a:rPr>
              <a:t>Transforms abstract memory to concrete hardware memory using extracted high-level hardware specifications</a:t>
            </a:r>
          </a:p>
          <a:p>
            <a:pPr marL="0" lvl="1" indent="0" eaLnBrk="1" hangingPunct="1">
              <a:buNone/>
            </a:pPr>
            <a:r>
              <a:rPr lang="en-IN" altLang="en-US" sz="2000" dirty="0">
                <a:solidFill>
                  <a:srgbClr val="333333"/>
                </a:solidFill>
                <a:latin typeface="Helvetica Neue"/>
              </a:rPr>
              <a:t> </a:t>
            </a:r>
          </a:p>
          <a:p>
            <a:pPr lvl="1" eaLnBrk="1" hangingPunct="1"/>
            <a:endParaRPr lang="en-IN" altLang="en-US" sz="2000" dirty="0">
              <a:solidFill>
                <a:srgbClr val="333333"/>
              </a:solidFill>
              <a:latin typeface="Helvetica Neue"/>
            </a:endParaRPr>
          </a:p>
          <a:p>
            <a:pPr lvl="1" eaLnBrk="1" hangingPunct="1"/>
            <a:r>
              <a:rPr lang="en-IN" altLang="en-US" sz="2000" dirty="0">
                <a:solidFill>
                  <a:srgbClr val="333333"/>
                </a:solidFill>
                <a:latin typeface="Helvetica Neue"/>
              </a:rPr>
              <a:t>Banking to increase bandwidth</a:t>
            </a:r>
          </a:p>
          <a:p>
            <a:pPr lvl="1" eaLnBrk="1" hangingPunct="1"/>
            <a:r>
              <a:rPr lang="en-IN" altLang="en-US" sz="2000" dirty="0">
                <a:solidFill>
                  <a:srgbClr val="333333"/>
                </a:solidFill>
                <a:latin typeface="Helvetica Neue"/>
              </a:rPr>
              <a:t>Chaining to increase capacity</a:t>
            </a:r>
          </a:p>
          <a:p>
            <a:pPr lvl="1" eaLnBrk="1" hangingPunct="1"/>
            <a:r>
              <a:rPr lang="en-IN" altLang="en-US" sz="2000" dirty="0">
                <a:solidFill>
                  <a:srgbClr val="333333"/>
                </a:solidFill>
                <a:latin typeface="Helvetica Neue"/>
              </a:rPr>
              <a:t>Vectorization to match interface width</a:t>
            </a: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sz="2000" b="1"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pic>
        <p:nvPicPr>
          <p:cNvPr id="4" name="Picture 3">
            <a:extLst>
              <a:ext uri="{FF2B5EF4-FFF2-40B4-BE49-F238E27FC236}">
                <a16:creationId xmlns:a16="http://schemas.microsoft.com/office/drawing/2014/main" id="{7EC55B8F-9676-4FA3-B2CC-F78762CA8D06}"/>
              </a:ext>
            </a:extLst>
          </p:cNvPr>
          <p:cNvPicPr>
            <a:picLocks noChangeAspect="1"/>
          </p:cNvPicPr>
          <p:nvPr/>
        </p:nvPicPr>
        <p:blipFill>
          <a:blip r:embed="rId2"/>
          <a:stretch>
            <a:fillRect/>
          </a:stretch>
        </p:blipFill>
        <p:spPr>
          <a:xfrm>
            <a:off x="8118904" y="1625551"/>
            <a:ext cx="4073096" cy="3606898"/>
          </a:xfrm>
          <a:prstGeom prst="rect">
            <a:avLst/>
          </a:prstGeom>
        </p:spPr>
      </p:pic>
    </p:spTree>
    <p:extLst>
      <p:ext uri="{BB962C8B-B14F-4D97-AF65-F5344CB8AC3E}">
        <p14:creationId xmlns:p14="http://schemas.microsoft.com/office/powerpoint/2010/main" val="176050925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D717-7D28-4DB5-A938-C7F03D8FDD62}"/>
              </a:ext>
            </a:extLst>
          </p:cNvPr>
          <p:cNvSpPr>
            <a:spLocks noGrp="1"/>
          </p:cNvSpPr>
          <p:nvPr>
            <p:ph type="title"/>
          </p:nvPr>
        </p:nvSpPr>
        <p:spPr>
          <a:xfrm>
            <a:off x="1265035" y="195183"/>
            <a:ext cx="10277149" cy="650699"/>
          </a:xfrm>
        </p:spPr>
        <p:txBody>
          <a:bodyPr/>
          <a:lstStyle/>
          <a:p>
            <a:r>
              <a:rPr lang="en-IN" altLang="en-US" dirty="0">
                <a:latin typeface="Arial" panose="020B0604020202020204" pitchFamily="34" charset="0"/>
              </a:rPr>
              <a:t>Experiments – Flowgraph</a:t>
            </a:r>
            <a:endParaRPr lang="en-IN" dirty="0"/>
          </a:p>
        </p:txBody>
      </p:sp>
      <p:pic>
        <p:nvPicPr>
          <p:cNvPr id="5" name="Content Placeholder 4">
            <a:extLst>
              <a:ext uri="{FF2B5EF4-FFF2-40B4-BE49-F238E27FC236}">
                <a16:creationId xmlns:a16="http://schemas.microsoft.com/office/drawing/2014/main" id="{F81BF013-3543-40BF-A1A7-2D8689AA4504}"/>
              </a:ext>
            </a:extLst>
          </p:cNvPr>
          <p:cNvPicPr>
            <a:picLocks noGrp="1" noChangeAspect="1"/>
          </p:cNvPicPr>
          <p:nvPr>
            <p:ph sz="quarter" idx="10"/>
          </p:nvPr>
        </p:nvPicPr>
        <p:blipFill>
          <a:blip r:embed="rId2"/>
          <a:stretch>
            <a:fillRect/>
          </a:stretch>
        </p:blipFill>
        <p:spPr>
          <a:xfrm>
            <a:off x="1638415" y="845882"/>
            <a:ext cx="7388020" cy="6012118"/>
          </a:xfrm>
        </p:spPr>
      </p:pic>
    </p:spTree>
    <p:extLst>
      <p:ext uri="{BB962C8B-B14F-4D97-AF65-F5344CB8AC3E}">
        <p14:creationId xmlns:p14="http://schemas.microsoft.com/office/powerpoint/2010/main" val="170442283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3D00-DDE2-4D7E-B992-64DF258A8984}"/>
              </a:ext>
            </a:extLst>
          </p:cNvPr>
          <p:cNvSpPr>
            <a:spLocks noGrp="1"/>
          </p:cNvSpPr>
          <p:nvPr>
            <p:ph type="title"/>
          </p:nvPr>
        </p:nvSpPr>
        <p:spPr/>
        <p:txBody>
          <a:bodyPr/>
          <a:lstStyle/>
          <a:p>
            <a:r>
              <a:rPr lang="en-IN" altLang="en-US" dirty="0">
                <a:latin typeface="Arial" panose="020B0604020202020204" pitchFamily="34" charset="0"/>
              </a:rPr>
              <a:t>Experiments – Gaussian – Freq. subgraphs from </a:t>
            </a:r>
            <a:r>
              <a:rPr lang="en-IN" altLang="en-US" dirty="0" err="1">
                <a:latin typeface="Arial" panose="020B0604020202020204" pitchFamily="34" charset="0"/>
              </a:rPr>
              <a:t>CoreIR</a:t>
            </a:r>
            <a:endParaRPr lang="en-IN" dirty="0"/>
          </a:p>
        </p:txBody>
      </p:sp>
      <p:pic>
        <p:nvPicPr>
          <p:cNvPr id="5" name="Content Placeholder 4">
            <a:extLst>
              <a:ext uri="{FF2B5EF4-FFF2-40B4-BE49-F238E27FC236}">
                <a16:creationId xmlns:a16="http://schemas.microsoft.com/office/drawing/2014/main" id="{E7EC31D4-69DC-4191-9521-D14C16458C6E}"/>
              </a:ext>
            </a:extLst>
          </p:cNvPr>
          <p:cNvPicPr>
            <a:picLocks noGrp="1" noChangeAspect="1"/>
          </p:cNvPicPr>
          <p:nvPr>
            <p:ph sz="quarter" idx="10"/>
          </p:nvPr>
        </p:nvPicPr>
        <p:blipFill>
          <a:blip r:embed="rId2"/>
          <a:stretch>
            <a:fillRect/>
          </a:stretch>
        </p:blipFill>
        <p:spPr>
          <a:xfrm>
            <a:off x="2641234" y="1473237"/>
            <a:ext cx="7524750" cy="4905375"/>
          </a:xfrm>
        </p:spPr>
      </p:pic>
    </p:spTree>
    <p:extLst>
      <p:ext uri="{BB962C8B-B14F-4D97-AF65-F5344CB8AC3E}">
        <p14:creationId xmlns:p14="http://schemas.microsoft.com/office/powerpoint/2010/main" val="135491041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Experiments – Gaussian – Subgraph 0</a:t>
            </a:r>
          </a:p>
        </p:txBody>
      </p:sp>
      <p:pic>
        <p:nvPicPr>
          <p:cNvPr id="9" name="Content Placeholder 8">
            <a:extLst>
              <a:ext uri="{FF2B5EF4-FFF2-40B4-BE49-F238E27FC236}">
                <a16:creationId xmlns:a16="http://schemas.microsoft.com/office/drawing/2014/main" id="{CE933274-71CB-49C0-996A-E72784D9C123}"/>
              </a:ext>
            </a:extLst>
          </p:cNvPr>
          <p:cNvPicPr>
            <a:picLocks noGrp="1" noChangeAspect="1"/>
          </p:cNvPicPr>
          <p:nvPr>
            <p:ph sz="quarter" idx="10"/>
          </p:nvPr>
        </p:nvPicPr>
        <p:blipFill>
          <a:blip r:embed="rId2"/>
          <a:stretch>
            <a:fillRect/>
          </a:stretch>
        </p:blipFill>
        <p:spPr>
          <a:xfrm>
            <a:off x="2289738" y="1489988"/>
            <a:ext cx="3806262" cy="5011737"/>
          </a:xfrm>
        </p:spPr>
      </p:pic>
      <p:sp>
        <p:nvSpPr>
          <p:cNvPr id="14" name="TextBox 13">
            <a:extLst>
              <a:ext uri="{FF2B5EF4-FFF2-40B4-BE49-F238E27FC236}">
                <a16:creationId xmlns:a16="http://schemas.microsoft.com/office/drawing/2014/main" id="{5E8046F1-D1AC-42D9-B978-876E94D14D5D}"/>
              </a:ext>
            </a:extLst>
          </p:cNvPr>
          <p:cNvSpPr txBox="1"/>
          <p:nvPr/>
        </p:nvSpPr>
        <p:spPr>
          <a:xfrm>
            <a:off x="6939254" y="1730073"/>
            <a:ext cx="2550736" cy="1698927"/>
          </a:xfrm>
          <a:prstGeom prst="rect">
            <a:avLst/>
          </a:prstGeom>
          <a:noFill/>
        </p:spPr>
        <p:txBody>
          <a:bodyPr wrap="square">
            <a:spAutoFit/>
          </a:bodyPr>
          <a:lstStyle/>
          <a:p>
            <a:pPr marL="457189" indent="-457189" defTabSz="609585" eaLnBrk="0" fontAlgn="base" hangingPunct="0">
              <a:spcBef>
                <a:spcPct val="20000"/>
              </a:spcBef>
              <a:spcAft>
                <a:spcPct val="0"/>
              </a:spcAft>
              <a:buClr>
                <a:schemeClr val="bg2"/>
              </a:buClr>
              <a:buFont typeface="Wingdings" panose="05000000000000000000" pitchFamily="2" charset="2"/>
            </a:pPr>
            <a:r>
              <a:rPr lang="en-IN" spc="27" dirty="0">
                <a:latin typeface="Arial"/>
                <a:ea typeface="MS PGothic" panose="020B0600070205080204" pitchFamily="34" charset="-128"/>
              </a:rPr>
              <a:t>in0 * const0</a:t>
            </a:r>
          </a:p>
          <a:p>
            <a:pPr marL="457189" indent="-457189" defTabSz="609585" eaLnBrk="0" fontAlgn="base" hangingPunct="0">
              <a:spcBef>
                <a:spcPct val="20000"/>
              </a:spcBef>
              <a:spcAft>
                <a:spcPct val="0"/>
              </a:spcAft>
              <a:buClr>
                <a:schemeClr val="bg2"/>
              </a:buClr>
              <a:buFont typeface="Wingdings" panose="05000000000000000000" pitchFamily="2" charset="2"/>
            </a:pPr>
            <a:r>
              <a:rPr lang="en-IN" spc="27" dirty="0">
                <a:latin typeface="Arial"/>
                <a:ea typeface="MS PGothic" panose="020B0600070205080204" pitchFamily="34" charset="-128"/>
              </a:rPr>
              <a:t>in0 * in1</a:t>
            </a:r>
          </a:p>
          <a:p>
            <a:pPr marL="457189" indent="-457189" defTabSz="609585" eaLnBrk="0" fontAlgn="base" hangingPunct="0">
              <a:spcBef>
                <a:spcPct val="20000"/>
              </a:spcBef>
              <a:spcAft>
                <a:spcPct val="0"/>
              </a:spcAft>
              <a:buClr>
                <a:schemeClr val="bg2"/>
              </a:buClr>
              <a:buFont typeface="Wingdings" panose="05000000000000000000" pitchFamily="2" charset="2"/>
            </a:pPr>
            <a:r>
              <a:rPr lang="en-IN" spc="27" dirty="0">
                <a:latin typeface="Arial"/>
                <a:ea typeface="MS PGothic" panose="020B0600070205080204" pitchFamily="34" charset="-128"/>
              </a:rPr>
              <a:t>in1 &gt;&gt; in0</a:t>
            </a:r>
          </a:p>
          <a:p>
            <a:pPr marL="457189" indent="-457189" defTabSz="609585" eaLnBrk="0" fontAlgn="base" hangingPunct="0">
              <a:spcBef>
                <a:spcPct val="20000"/>
              </a:spcBef>
              <a:spcAft>
                <a:spcPct val="0"/>
              </a:spcAft>
              <a:buClr>
                <a:schemeClr val="bg2"/>
              </a:buClr>
              <a:buFont typeface="Wingdings" panose="05000000000000000000" pitchFamily="2" charset="2"/>
            </a:pPr>
            <a:r>
              <a:rPr lang="en-IN" spc="27" dirty="0">
                <a:latin typeface="Arial"/>
                <a:ea typeface="MS PGothic" panose="020B0600070205080204" pitchFamily="34" charset="-128"/>
              </a:rPr>
              <a:t>const0</a:t>
            </a:r>
          </a:p>
          <a:p>
            <a:pPr marL="457189" indent="-457189" defTabSz="609585" eaLnBrk="0" fontAlgn="base" hangingPunct="0">
              <a:spcBef>
                <a:spcPct val="20000"/>
              </a:spcBef>
              <a:spcAft>
                <a:spcPct val="0"/>
              </a:spcAft>
              <a:buClr>
                <a:schemeClr val="bg2"/>
              </a:buClr>
              <a:buFont typeface="Wingdings" panose="05000000000000000000" pitchFamily="2" charset="2"/>
            </a:pPr>
            <a:r>
              <a:rPr lang="en-IN" spc="27" dirty="0">
                <a:latin typeface="Arial"/>
                <a:ea typeface="MS PGothic" panose="020B0600070205080204" pitchFamily="34" charset="-128"/>
              </a:rPr>
              <a:t>in1 + in0</a:t>
            </a:r>
          </a:p>
        </p:txBody>
      </p:sp>
    </p:spTree>
    <p:extLst>
      <p:ext uri="{BB962C8B-B14F-4D97-AF65-F5344CB8AC3E}">
        <p14:creationId xmlns:p14="http://schemas.microsoft.com/office/powerpoint/2010/main" val="105500738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Mflowgen Review - Basics</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dirty="0">
              <a:latin typeface="Arial" panose="020B0604020202020204" pitchFamily="34" charset="0"/>
            </a:endParaRPr>
          </a:p>
          <a:p>
            <a:pPr lvl="1" eaLnBrk="1" hangingPunct="1"/>
            <a:r>
              <a:rPr lang="en-IN" altLang="en-US" sz="2000" b="1" dirty="0">
                <a:latin typeface="Arial" panose="020B0604020202020204" pitchFamily="34" charset="0"/>
              </a:rPr>
              <a:t>Modular flow specification</a:t>
            </a:r>
            <a:r>
              <a:rPr lang="en-IN" altLang="en-US" sz="2000" dirty="0">
                <a:latin typeface="Arial" panose="020B0604020202020204" pitchFamily="34" charset="0"/>
              </a:rPr>
              <a:t> and </a:t>
            </a:r>
            <a:r>
              <a:rPr lang="en-IN" altLang="en-US" sz="2000" b="1" dirty="0">
                <a:latin typeface="Arial" panose="020B0604020202020204" pitchFamily="34" charset="0"/>
              </a:rPr>
              <a:t>build-system generator</a:t>
            </a:r>
            <a:r>
              <a:rPr lang="en-IN" altLang="en-US" sz="2000" dirty="0">
                <a:latin typeface="Arial" panose="020B0604020202020204" pitchFamily="34" charset="0"/>
              </a:rPr>
              <a:t> for ASIC and FPGA design-space exploration built around sandboxed and modular steps.</a:t>
            </a:r>
          </a:p>
          <a:p>
            <a:pPr lvl="1" eaLnBrk="1" hangingPunct="1"/>
            <a:endParaRPr lang="en-IN" altLang="en-US" sz="2000" b="1" dirty="0">
              <a:latin typeface="Arial" panose="020B0604020202020204" pitchFamily="34" charset="0"/>
            </a:endParaRPr>
          </a:p>
          <a:p>
            <a:pPr lvl="1" eaLnBrk="1" hangingPunct="1"/>
            <a:r>
              <a:rPr lang="en-IN" altLang="en-US" sz="2000" dirty="0">
                <a:latin typeface="Arial" panose="020B0604020202020204" pitchFamily="34" charset="0"/>
              </a:rPr>
              <a:t>Mflowgen allows you to programmatically define and parameterize a </a:t>
            </a:r>
            <a:r>
              <a:rPr lang="en-IN" altLang="en-US" sz="2000" b="1" dirty="0">
                <a:latin typeface="Arial" panose="020B0604020202020204" pitchFamily="34" charset="0"/>
              </a:rPr>
              <a:t>graph of steps</a:t>
            </a:r>
            <a:r>
              <a:rPr lang="en-IN" altLang="en-US" sz="2000" dirty="0">
                <a:latin typeface="Arial" panose="020B0604020202020204" pitchFamily="34" charset="0"/>
              </a:rPr>
              <a:t> (i.e., sandboxes that run anything you like) with well-defined inputs and outputs. </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Build system files (e.g., make, ninja) are then generated which </a:t>
            </a:r>
            <a:r>
              <a:rPr lang="en-IN" altLang="en-US" sz="2000" b="1" dirty="0">
                <a:latin typeface="Arial" panose="020B0604020202020204" pitchFamily="34" charset="0"/>
              </a:rPr>
              <a:t>shuttle files between steps</a:t>
            </a:r>
            <a:r>
              <a:rPr lang="en-IN" altLang="en-US" sz="2000" dirty="0">
                <a:latin typeface="Arial" panose="020B0604020202020204" pitchFamily="34" charset="0"/>
              </a:rPr>
              <a:t> before running them.</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Modularity – Reuse of steps </a:t>
            </a:r>
          </a:p>
          <a:p>
            <a:pPr lvl="1" eaLnBrk="1" hangingPunct="1"/>
            <a:r>
              <a:rPr lang="en-IN" altLang="en-US" sz="2000" dirty="0">
                <a:latin typeface="Arial" panose="020B0604020202020204" pitchFamily="34" charset="0"/>
              </a:rPr>
              <a:t>Sandboxed – Self contained steps, well defined inputs and outputs</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1</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8" y="1722542"/>
            <a:ext cx="2791136" cy="2217420"/>
          </a:xfrm>
        </p:spPr>
        <p:txBody>
          <a:bodyPr/>
          <a:lstStyle/>
          <a:p>
            <a:r>
              <a:rPr lang="en-IN" dirty="0"/>
              <a:t>(in0 * const0) + in1</a:t>
            </a:r>
          </a:p>
          <a:p>
            <a:r>
              <a:rPr lang="en-IN" dirty="0"/>
              <a:t>in0 * in1</a:t>
            </a:r>
          </a:p>
          <a:p>
            <a:r>
              <a:rPr lang="en-IN" dirty="0"/>
              <a:t>Const0</a:t>
            </a:r>
          </a:p>
          <a:p>
            <a:r>
              <a:rPr lang="en-IN" dirty="0"/>
              <a:t>in1 &gt;&gt; in0</a:t>
            </a:r>
          </a:p>
          <a:p>
            <a:r>
              <a:rPr lang="en-IN" dirty="0"/>
              <a:t>in0 + in1</a:t>
            </a:r>
          </a:p>
        </p:txBody>
      </p:sp>
      <p:pic>
        <p:nvPicPr>
          <p:cNvPr id="5" name="Picture 4">
            <a:extLst>
              <a:ext uri="{FF2B5EF4-FFF2-40B4-BE49-F238E27FC236}">
                <a16:creationId xmlns:a16="http://schemas.microsoft.com/office/drawing/2014/main" id="{5AF563FB-C1F6-448E-B3D9-6DACEC11DD5F}"/>
              </a:ext>
            </a:extLst>
          </p:cNvPr>
          <p:cNvPicPr>
            <a:picLocks noChangeAspect="1"/>
          </p:cNvPicPr>
          <p:nvPr/>
        </p:nvPicPr>
        <p:blipFill>
          <a:blip r:embed="rId2"/>
          <a:stretch>
            <a:fillRect/>
          </a:stretch>
        </p:blipFill>
        <p:spPr>
          <a:xfrm>
            <a:off x="2377774" y="1130087"/>
            <a:ext cx="3457575" cy="5619750"/>
          </a:xfrm>
          <a:prstGeom prst="rect">
            <a:avLst/>
          </a:prstGeom>
        </p:spPr>
      </p:pic>
    </p:spTree>
    <p:extLst>
      <p:ext uri="{BB962C8B-B14F-4D97-AF65-F5344CB8AC3E}">
        <p14:creationId xmlns:p14="http://schemas.microsoft.com/office/powerpoint/2010/main" val="290435964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2</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8" y="1722542"/>
            <a:ext cx="2791136" cy="2217420"/>
          </a:xfrm>
        </p:spPr>
        <p:txBody>
          <a:bodyPr/>
          <a:lstStyle/>
          <a:p>
            <a:r>
              <a:rPr lang="en-IN" dirty="0"/>
              <a:t>(in0 * in1) + in2</a:t>
            </a:r>
          </a:p>
          <a:p>
            <a:r>
              <a:rPr lang="en-IN" dirty="0"/>
              <a:t>in0 * in1</a:t>
            </a:r>
          </a:p>
          <a:p>
            <a:r>
              <a:rPr lang="en-IN" dirty="0"/>
              <a:t>Const0</a:t>
            </a:r>
          </a:p>
          <a:p>
            <a:r>
              <a:rPr lang="en-IN" dirty="0"/>
              <a:t>in2 &gt;&gt; in1</a:t>
            </a:r>
          </a:p>
          <a:p>
            <a:r>
              <a:rPr lang="en-IN" dirty="0"/>
              <a:t>in1 + in2</a:t>
            </a:r>
          </a:p>
        </p:txBody>
      </p:sp>
      <p:pic>
        <p:nvPicPr>
          <p:cNvPr id="6" name="Picture 5">
            <a:extLst>
              <a:ext uri="{FF2B5EF4-FFF2-40B4-BE49-F238E27FC236}">
                <a16:creationId xmlns:a16="http://schemas.microsoft.com/office/drawing/2014/main" id="{95D328E3-54C6-4A45-9995-72CBCBDEA7E9}"/>
              </a:ext>
            </a:extLst>
          </p:cNvPr>
          <p:cNvPicPr>
            <a:picLocks noChangeAspect="1"/>
          </p:cNvPicPr>
          <p:nvPr/>
        </p:nvPicPr>
        <p:blipFill>
          <a:blip r:embed="rId2"/>
          <a:stretch>
            <a:fillRect/>
          </a:stretch>
        </p:blipFill>
        <p:spPr>
          <a:xfrm>
            <a:off x="2152650" y="1394125"/>
            <a:ext cx="3943350" cy="5305425"/>
          </a:xfrm>
          <a:prstGeom prst="rect">
            <a:avLst/>
          </a:prstGeom>
        </p:spPr>
      </p:pic>
    </p:spTree>
    <p:extLst>
      <p:ext uri="{BB962C8B-B14F-4D97-AF65-F5344CB8AC3E}">
        <p14:creationId xmlns:p14="http://schemas.microsoft.com/office/powerpoint/2010/main" val="288573075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3</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8" y="1722542"/>
            <a:ext cx="2791136" cy="2217420"/>
          </a:xfrm>
        </p:spPr>
        <p:txBody>
          <a:bodyPr/>
          <a:lstStyle/>
          <a:p>
            <a:r>
              <a:rPr lang="en-IN" dirty="0"/>
              <a:t>in2 + (in0 + in1)</a:t>
            </a:r>
          </a:p>
          <a:p>
            <a:r>
              <a:rPr lang="en-IN" dirty="0"/>
              <a:t>in2 * in1</a:t>
            </a:r>
          </a:p>
          <a:p>
            <a:r>
              <a:rPr lang="en-IN" dirty="0"/>
              <a:t>Const0</a:t>
            </a:r>
          </a:p>
          <a:p>
            <a:r>
              <a:rPr lang="en-IN" dirty="0"/>
              <a:t>in0 + in1</a:t>
            </a:r>
          </a:p>
          <a:p>
            <a:r>
              <a:rPr lang="en-IN" dirty="0"/>
              <a:t>in2 &gt;&gt; in1</a:t>
            </a:r>
          </a:p>
        </p:txBody>
      </p:sp>
      <p:pic>
        <p:nvPicPr>
          <p:cNvPr id="6" name="Picture 5">
            <a:extLst>
              <a:ext uri="{FF2B5EF4-FFF2-40B4-BE49-F238E27FC236}">
                <a16:creationId xmlns:a16="http://schemas.microsoft.com/office/drawing/2014/main" id="{7D8671DF-39FE-4046-B313-E60F3DE21C07}"/>
              </a:ext>
            </a:extLst>
          </p:cNvPr>
          <p:cNvPicPr>
            <a:picLocks noChangeAspect="1"/>
          </p:cNvPicPr>
          <p:nvPr/>
        </p:nvPicPr>
        <p:blipFill>
          <a:blip r:embed="rId2"/>
          <a:stretch>
            <a:fillRect/>
          </a:stretch>
        </p:blipFill>
        <p:spPr>
          <a:xfrm>
            <a:off x="2205953" y="1397037"/>
            <a:ext cx="3857625" cy="4981575"/>
          </a:xfrm>
          <a:prstGeom prst="rect">
            <a:avLst/>
          </a:prstGeom>
        </p:spPr>
      </p:pic>
    </p:spTree>
    <p:extLst>
      <p:ext uri="{BB962C8B-B14F-4D97-AF65-F5344CB8AC3E}">
        <p14:creationId xmlns:p14="http://schemas.microsoft.com/office/powerpoint/2010/main" val="3274955319"/>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0 + 1</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8" y="1722542"/>
            <a:ext cx="2791136" cy="2217420"/>
          </a:xfrm>
        </p:spPr>
        <p:txBody>
          <a:bodyPr/>
          <a:lstStyle/>
          <a:p>
            <a:r>
              <a:rPr lang="en-IN" dirty="0"/>
              <a:t>(in0 * const0) + in1 </a:t>
            </a:r>
          </a:p>
          <a:p>
            <a:r>
              <a:rPr lang="en-IN" dirty="0"/>
              <a:t>in0 * const0</a:t>
            </a:r>
          </a:p>
          <a:p>
            <a:r>
              <a:rPr lang="en-IN" dirty="0"/>
              <a:t>in0 * in1</a:t>
            </a:r>
          </a:p>
          <a:p>
            <a:r>
              <a:rPr lang="en-IN" dirty="0"/>
              <a:t>Const0</a:t>
            </a:r>
          </a:p>
          <a:p>
            <a:r>
              <a:rPr lang="en-IN" dirty="0"/>
              <a:t>in1 &gt;&gt; in0</a:t>
            </a:r>
          </a:p>
          <a:p>
            <a:r>
              <a:rPr lang="en-IN" dirty="0"/>
              <a:t>in0 + in1</a:t>
            </a:r>
          </a:p>
        </p:txBody>
      </p:sp>
      <p:pic>
        <p:nvPicPr>
          <p:cNvPr id="5" name="Picture 4">
            <a:extLst>
              <a:ext uri="{FF2B5EF4-FFF2-40B4-BE49-F238E27FC236}">
                <a16:creationId xmlns:a16="http://schemas.microsoft.com/office/drawing/2014/main" id="{2A1EE217-6115-4D85-A8D2-EC7B958B1178}"/>
              </a:ext>
            </a:extLst>
          </p:cNvPr>
          <p:cNvPicPr>
            <a:picLocks noChangeAspect="1"/>
          </p:cNvPicPr>
          <p:nvPr/>
        </p:nvPicPr>
        <p:blipFill>
          <a:blip r:embed="rId2"/>
          <a:stretch>
            <a:fillRect/>
          </a:stretch>
        </p:blipFill>
        <p:spPr>
          <a:xfrm>
            <a:off x="1912851" y="1130087"/>
            <a:ext cx="3571875" cy="5727913"/>
          </a:xfrm>
          <a:prstGeom prst="rect">
            <a:avLst/>
          </a:prstGeom>
        </p:spPr>
      </p:pic>
    </p:spTree>
    <p:extLst>
      <p:ext uri="{BB962C8B-B14F-4D97-AF65-F5344CB8AC3E}">
        <p14:creationId xmlns:p14="http://schemas.microsoft.com/office/powerpoint/2010/main" val="2003200967"/>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1 + 3</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8" y="1722542"/>
            <a:ext cx="2791136" cy="2217420"/>
          </a:xfrm>
        </p:spPr>
        <p:txBody>
          <a:bodyPr/>
          <a:lstStyle/>
          <a:p>
            <a:r>
              <a:rPr lang="en-IN" dirty="0"/>
              <a:t>(in0 * const0) + in1</a:t>
            </a:r>
          </a:p>
          <a:p>
            <a:r>
              <a:rPr lang="en-IN" dirty="0"/>
              <a:t>(in0 + in2) + in1</a:t>
            </a:r>
          </a:p>
          <a:p>
            <a:r>
              <a:rPr lang="en-IN" dirty="0"/>
              <a:t>in0 * in1</a:t>
            </a:r>
          </a:p>
          <a:p>
            <a:r>
              <a:rPr lang="en-IN" dirty="0"/>
              <a:t>in2 &gt;&gt; in1</a:t>
            </a:r>
          </a:p>
          <a:p>
            <a:r>
              <a:rPr lang="en-IN" dirty="0"/>
              <a:t>in0 + in1</a:t>
            </a:r>
          </a:p>
          <a:p>
            <a:r>
              <a:rPr lang="en-IN" dirty="0"/>
              <a:t>const0</a:t>
            </a:r>
          </a:p>
        </p:txBody>
      </p:sp>
      <p:pic>
        <p:nvPicPr>
          <p:cNvPr id="5" name="Picture 4">
            <a:extLst>
              <a:ext uri="{FF2B5EF4-FFF2-40B4-BE49-F238E27FC236}">
                <a16:creationId xmlns:a16="http://schemas.microsoft.com/office/drawing/2014/main" id="{83DE6B55-9CA4-4624-979B-C86B43E5598C}"/>
              </a:ext>
            </a:extLst>
          </p:cNvPr>
          <p:cNvPicPr>
            <a:picLocks noChangeAspect="1"/>
          </p:cNvPicPr>
          <p:nvPr/>
        </p:nvPicPr>
        <p:blipFill>
          <a:blip r:embed="rId2"/>
          <a:stretch>
            <a:fillRect/>
          </a:stretch>
        </p:blipFill>
        <p:spPr>
          <a:xfrm>
            <a:off x="1784135" y="1234862"/>
            <a:ext cx="3952875" cy="5410200"/>
          </a:xfrm>
          <a:prstGeom prst="rect">
            <a:avLst/>
          </a:prstGeom>
        </p:spPr>
      </p:pic>
    </p:spTree>
    <p:extLst>
      <p:ext uri="{BB962C8B-B14F-4D97-AF65-F5344CB8AC3E}">
        <p14:creationId xmlns:p14="http://schemas.microsoft.com/office/powerpoint/2010/main" val="354497472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0 + 1 + 2</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8" y="1722542"/>
            <a:ext cx="2791136" cy="2367544"/>
          </a:xfrm>
        </p:spPr>
        <p:txBody>
          <a:bodyPr>
            <a:normAutofit/>
          </a:bodyPr>
          <a:lstStyle/>
          <a:p>
            <a:r>
              <a:rPr lang="en-IN" dirty="0"/>
              <a:t>(in0 * const0) + in1</a:t>
            </a:r>
          </a:p>
          <a:p>
            <a:r>
              <a:rPr lang="en-IN" dirty="0"/>
              <a:t>in0 * const0</a:t>
            </a:r>
          </a:p>
          <a:p>
            <a:r>
              <a:rPr lang="en-IN" dirty="0"/>
              <a:t>(in0 * in2) + in1</a:t>
            </a:r>
          </a:p>
          <a:p>
            <a:r>
              <a:rPr lang="en-IN" dirty="0"/>
              <a:t>in0 * in2</a:t>
            </a:r>
          </a:p>
          <a:p>
            <a:r>
              <a:rPr lang="en-IN" dirty="0"/>
              <a:t>in2 + in1</a:t>
            </a:r>
          </a:p>
          <a:p>
            <a:r>
              <a:rPr lang="en-IN" dirty="0"/>
              <a:t>const0</a:t>
            </a:r>
          </a:p>
          <a:p>
            <a:r>
              <a:rPr lang="en-IN" dirty="0"/>
              <a:t>in2 &gt;&gt; in1</a:t>
            </a:r>
          </a:p>
        </p:txBody>
      </p:sp>
      <p:pic>
        <p:nvPicPr>
          <p:cNvPr id="5" name="Picture 4">
            <a:extLst>
              <a:ext uri="{FF2B5EF4-FFF2-40B4-BE49-F238E27FC236}">
                <a16:creationId xmlns:a16="http://schemas.microsoft.com/office/drawing/2014/main" id="{E727F09B-B2A3-44BE-84B7-44CAE9FAB6EF}"/>
              </a:ext>
            </a:extLst>
          </p:cNvPr>
          <p:cNvPicPr>
            <a:picLocks noChangeAspect="1"/>
          </p:cNvPicPr>
          <p:nvPr/>
        </p:nvPicPr>
        <p:blipFill>
          <a:blip r:embed="rId2"/>
          <a:stretch>
            <a:fillRect/>
          </a:stretch>
        </p:blipFill>
        <p:spPr>
          <a:xfrm>
            <a:off x="1876425" y="1130087"/>
            <a:ext cx="4030105" cy="5594841"/>
          </a:xfrm>
          <a:prstGeom prst="rect">
            <a:avLst/>
          </a:prstGeom>
        </p:spPr>
      </p:pic>
    </p:spTree>
    <p:extLst>
      <p:ext uri="{BB962C8B-B14F-4D97-AF65-F5344CB8AC3E}">
        <p14:creationId xmlns:p14="http://schemas.microsoft.com/office/powerpoint/2010/main" val="225482931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31BC-5CF8-4939-936A-5DEC1E5755D5}"/>
              </a:ext>
            </a:extLst>
          </p:cNvPr>
          <p:cNvSpPr>
            <a:spLocks noGrp="1"/>
          </p:cNvSpPr>
          <p:nvPr>
            <p:ph type="title"/>
          </p:nvPr>
        </p:nvSpPr>
        <p:spPr/>
        <p:txBody>
          <a:bodyPr/>
          <a:lstStyle/>
          <a:p>
            <a:r>
              <a:rPr lang="en-IN" altLang="en-US" dirty="0">
                <a:latin typeface="Arial" panose="020B0604020202020204" pitchFamily="34" charset="0"/>
              </a:rPr>
              <a:t>Experiments – Gaussian – Subgraph 0 + 1 + 2 + 3</a:t>
            </a:r>
            <a:endParaRPr lang="en-IN" dirty="0"/>
          </a:p>
        </p:txBody>
      </p:sp>
      <p:sp>
        <p:nvSpPr>
          <p:cNvPr id="3" name="Content Placeholder 2">
            <a:extLst>
              <a:ext uri="{FF2B5EF4-FFF2-40B4-BE49-F238E27FC236}">
                <a16:creationId xmlns:a16="http://schemas.microsoft.com/office/drawing/2014/main" id="{DAE98241-C482-47FD-B4B1-89AB546EF965}"/>
              </a:ext>
            </a:extLst>
          </p:cNvPr>
          <p:cNvSpPr>
            <a:spLocks noGrp="1"/>
          </p:cNvSpPr>
          <p:nvPr>
            <p:ph sz="quarter" idx="10"/>
          </p:nvPr>
        </p:nvSpPr>
        <p:spPr>
          <a:xfrm>
            <a:off x="6948087" y="1722541"/>
            <a:ext cx="2801393" cy="2948313"/>
          </a:xfrm>
        </p:spPr>
        <p:txBody>
          <a:bodyPr>
            <a:normAutofit/>
          </a:bodyPr>
          <a:lstStyle/>
          <a:p>
            <a:r>
              <a:rPr lang="en-IN" dirty="0"/>
              <a:t>(in0 * const0) + in1</a:t>
            </a:r>
          </a:p>
          <a:p>
            <a:r>
              <a:rPr lang="en-IN" dirty="0"/>
              <a:t>in0 * const0</a:t>
            </a:r>
          </a:p>
          <a:p>
            <a:r>
              <a:rPr lang="en-IN" dirty="0"/>
              <a:t>(in0 + in2) + in1</a:t>
            </a:r>
          </a:p>
          <a:p>
            <a:r>
              <a:rPr lang="en-IN" dirty="0"/>
              <a:t>(in0 * in2) + in1</a:t>
            </a:r>
          </a:p>
          <a:p>
            <a:r>
              <a:rPr lang="en-IN" dirty="0"/>
              <a:t>Const0</a:t>
            </a:r>
          </a:p>
          <a:p>
            <a:r>
              <a:rPr lang="en-IN" dirty="0"/>
              <a:t>in0 + in1</a:t>
            </a:r>
          </a:p>
          <a:p>
            <a:r>
              <a:rPr lang="en-IN" dirty="0"/>
              <a:t>in0 * in2</a:t>
            </a:r>
          </a:p>
          <a:p>
            <a:r>
              <a:rPr lang="en-IN" dirty="0"/>
              <a:t>in2 &gt;&gt; in1</a:t>
            </a:r>
          </a:p>
        </p:txBody>
      </p:sp>
      <p:pic>
        <p:nvPicPr>
          <p:cNvPr id="5" name="Picture 4">
            <a:extLst>
              <a:ext uri="{FF2B5EF4-FFF2-40B4-BE49-F238E27FC236}">
                <a16:creationId xmlns:a16="http://schemas.microsoft.com/office/drawing/2014/main" id="{430C5803-9B5F-4A1C-AC06-9E721435233C}"/>
              </a:ext>
            </a:extLst>
          </p:cNvPr>
          <p:cNvPicPr>
            <a:picLocks noChangeAspect="1"/>
          </p:cNvPicPr>
          <p:nvPr/>
        </p:nvPicPr>
        <p:blipFill>
          <a:blip r:embed="rId2"/>
          <a:stretch>
            <a:fillRect/>
          </a:stretch>
        </p:blipFill>
        <p:spPr>
          <a:xfrm>
            <a:off x="1874366" y="1248763"/>
            <a:ext cx="4019550" cy="5619750"/>
          </a:xfrm>
          <a:prstGeom prst="rect">
            <a:avLst/>
          </a:prstGeom>
        </p:spPr>
      </p:pic>
    </p:spTree>
    <p:extLst>
      <p:ext uri="{BB962C8B-B14F-4D97-AF65-F5344CB8AC3E}">
        <p14:creationId xmlns:p14="http://schemas.microsoft.com/office/powerpoint/2010/main" val="885438437"/>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B84-AB08-4610-93DB-231822C7D1E3}"/>
              </a:ext>
            </a:extLst>
          </p:cNvPr>
          <p:cNvSpPr>
            <a:spLocks noGrp="1"/>
          </p:cNvSpPr>
          <p:nvPr>
            <p:ph type="title"/>
          </p:nvPr>
        </p:nvSpPr>
        <p:spPr/>
        <p:txBody>
          <a:bodyPr/>
          <a:lstStyle/>
          <a:p>
            <a:r>
              <a:rPr lang="en-IN" altLang="en-US" dirty="0">
                <a:latin typeface="Arial" panose="020B0604020202020204" pitchFamily="34" charset="0"/>
              </a:rPr>
              <a:t>Gaussian - </a:t>
            </a:r>
            <a:r>
              <a:rPr lang="en-IN" dirty="0"/>
              <a:t>Number of PEs Used</a:t>
            </a:r>
          </a:p>
        </p:txBody>
      </p:sp>
      <p:graphicFrame>
        <p:nvGraphicFramePr>
          <p:cNvPr id="16" name="Table 16">
            <a:extLst>
              <a:ext uri="{FF2B5EF4-FFF2-40B4-BE49-F238E27FC236}">
                <a16:creationId xmlns:a16="http://schemas.microsoft.com/office/drawing/2014/main" id="{2DF3833C-46DD-41D7-B64D-7EDBE06C6CD8}"/>
              </a:ext>
            </a:extLst>
          </p:cNvPr>
          <p:cNvGraphicFramePr>
            <a:graphicFrameLocks noGrp="1"/>
          </p:cNvGraphicFramePr>
          <p:nvPr>
            <p:ph sz="quarter" idx="10"/>
            <p:extLst>
              <p:ext uri="{D42A27DB-BD31-4B8C-83A1-F6EECF244321}">
                <p14:modId xmlns:p14="http://schemas.microsoft.com/office/powerpoint/2010/main" val="2957103976"/>
              </p:ext>
            </p:extLst>
          </p:nvPr>
        </p:nvGraphicFramePr>
        <p:xfrm>
          <a:off x="1274763" y="1211263"/>
          <a:ext cx="10267950" cy="4114800"/>
        </p:xfrm>
        <a:graphic>
          <a:graphicData uri="http://schemas.openxmlformats.org/drawingml/2006/table">
            <a:tbl>
              <a:tblPr firstRow="1" bandRow="1">
                <a:tableStyleId>{5C22544A-7EE6-4342-B048-85BDC9FD1C3A}</a:tableStyleId>
              </a:tblPr>
              <a:tblGrid>
                <a:gridCol w="5133975">
                  <a:extLst>
                    <a:ext uri="{9D8B030D-6E8A-4147-A177-3AD203B41FA5}">
                      <a16:colId xmlns:a16="http://schemas.microsoft.com/office/drawing/2014/main" val="3326903775"/>
                    </a:ext>
                  </a:extLst>
                </a:gridCol>
                <a:gridCol w="5133975">
                  <a:extLst>
                    <a:ext uri="{9D8B030D-6E8A-4147-A177-3AD203B41FA5}">
                      <a16:colId xmlns:a16="http://schemas.microsoft.com/office/drawing/2014/main" val="4604595"/>
                    </a:ext>
                  </a:extLst>
                </a:gridCol>
              </a:tblGrid>
              <a:tr h="370840">
                <a:tc>
                  <a:txBody>
                    <a:bodyPr/>
                    <a:lstStyle/>
                    <a:p>
                      <a:r>
                        <a:rPr lang="en-IN" dirty="0"/>
                        <a:t>Subgraph</a:t>
                      </a:r>
                    </a:p>
                  </a:txBody>
                  <a:tcPr/>
                </a:tc>
                <a:tc>
                  <a:txBody>
                    <a:bodyPr/>
                    <a:lstStyle/>
                    <a:p>
                      <a:r>
                        <a:rPr lang="en-IN" dirty="0"/>
                        <a:t>Number of PEs</a:t>
                      </a:r>
                    </a:p>
                  </a:txBody>
                  <a:tcPr/>
                </a:tc>
                <a:extLst>
                  <a:ext uri="{0D108BD9-81ED-4DB2-BD59-A6C34878D82A}">
                    <a16:rowId xmlns:a16="http://schemas.microsoft.com/office/drawing/2014/main" val="1318795410"/>
                  </a:ext>
                </a:extLst>
              </a:tr>
              <a:tr h="370840">
                <a:tc>
                  <a:txBody>
                    <a:bodyPr/>
                    <a:lstStyle/>
                    <a:p>
                      <a:r>
                        <a:rPr lang="en-IN" dirty="0"/>
                        <a:t>0</a:t>
                      </a:r>
                    </a:p>
                  </a:txBody>
                  <a:tcPr/>
                </a:tc>
                <a:tc>
                  <a:txBody>
                    <a:bodyPr/>
                    <a:lstStyle/>
                    <a:p>
                      <a:r>
                        <a:rPr lang="en-IN" dirty="0"/>
                        <a:t>21</a:t>
                      </a:r>
                    </a:p>
                  </a:txBody>
                  <a:tcPr/>
                </a:tc>
                <a:extLst>
                  <a:ext uri="{0D108BD9-81ED-4DB2-BD59-A6C34878D82A}">
                    <a16:rowId xmlns:a16="http://schemas.microsoft.com/office/drawing/2014/main" val="3372525117"/>
                  </a:ext>
                </a:extLst>
              </a:tr>
              <a:tr h="370840">
                <a:tc>
                  <a:txBody>
                    <a:bodyPr/>
                    <a:lstStyle/>
                    <a:p>
                      <a:r>
                        <a:rPr lang="en-IN" dirty="0"/>
                        <a:t>1</a:t>
                      </a:r>
                    </a:p>
                  </a:txBody>
                  <a:tcPr/>
                </a:tc>
                <a:tc>
                  <a:txBody>
                    <a:bodyPr/>
                    <a:lstStyle/>
                    <a:p>
                      <a:r>
                        <a:rPr lang="en-IN" dirty="0"/>
                        <a:t>14</a:t>
                      </a:r>
                    </a:p>
                  </a:txBody>
                  <a:tcPr/>
                </a:tc>
                <a:extLst>
                  <a:ext uri="{0D108BD9-81ED-4DB2-BD59-A6C34878D82A}">
                    <a16:rowId xmlns:a16="http://schemas.microsoft.com/office/drawing/2014/main" val="599254053"/>
                  </a:ext>
                </a:extLst>
              </a:tr>
              <a:tr h="370840">
                <a:tc>
                  <a:txBody>
                    <a:bodyPr/>
                    <a:lstStyle/>
                    <a:p>
                      <a:r>
                        <a:rPr lang="en-IN" dirty="0"/>
                        <a:t>2</a:t>
                      </a:r>
                    </a:p>
                  </a:txBody>
                  <a:tcPr/>
                </a:tc>
                <a:tc>
                  <a:txBody>
                    <a:bodyPr/>
                    <a:lstStyle/>
                    <a:p>
                      <a:r>
                        <a:rPr lang="en-IN" dirty="0"/>
                        <a:t>22</a:t>
                      </a:r>
                    </a:p>
                  </a:txBody>
                  <a:tcPr/>
                </a:tc>
                <a:extLst>
                  <a:ext uri="{0D108BD9-81ED-4DB2-BD59-A6C34878D82A}">
                    <a16:rowId xmlns:a16="http://schemas.microsoft.com/office/drawing/2014/main" val="3286735490"/>
                  </a:ext>
                </a:extLst>
              </a:tr>
              <a:tr h="370840">
                <a:tc>
                  <a:txBody>
                    <a:bodyPr/>
                    <a:lstStyle/>
                    <a:p>
                      <a:r>
                        <a:rPr lang="en-IN" dirty="0"/>
                        <a:t>3</a:t>
                      </a:r>
                    </a:p>
                  </a:txBody>
                  <a:tcPr/>
                </a:tc>
                <a:tc>
                  <a:txBody>
                    <a:bodyPr/>
                    <a:lstStyle/>
                    <a:p>
                      <a:r>
                        <a:rPr lang="en-IN" dirty="0"/>
                        <a:t>26</a:t>
                      </a:r>
                    </a:p>
                  </a:txBody>
                  <a:tcPr/>
                </a:tc>
                <a:extLst>
                  <a:ext uri="{0D108BD9-81ED-4DB2-BD59-A6C34878D82A}">
                    <a16:rowId xmlns:a16="http://schemas.microsoft.com/office/drawing/2014/main" val="543037899"/>
                  </a:ext>
                </a:extLst>
              </a:tr>
              <a:tr h="370840">
                <a:tc>
                  <a:txBody>
                    <a:bodyPr/>
                    <a:lstStyle/>
                    <a:p>
                      <a:r>
                        <a:rPr lang="en-IN" dirty="0"/>
                        <a:t>0 + 1</a:t>
                      </a:r>
                    </a:p>
                  </a:txBody>
                  <a:tcPr/>
                </a:tc>
                <a:tc>
                  <a:txBody>
                    <a:bodyPr/>
                    <a:lstStyle/>
                    <a:p>
                      <a:r>
                        <a:rPr lang="en-IN" dirty="0"/>
                        <a:t>13</a:t>
                      </a:r>
                    </a:p>
                  </a:txBody>
                  <a:tcPr/>
                </a:tc>
                <a:extLst>
                  <a:ext uri="{0D108BD9-81ED-4DB2-BD59-A6C34878D82A}">
                    <a16:rowId xmlns:a16="http://schemas.microsoft.com/office/drawing/2014/main" val="3779577405"/>
                  </a:ext>
                </a:extLst>
              </a:tr>
              <a:tr h="370840">
                <a:tc>
                  <a:txBody>
                    <a:bodyPr/>
                    <a:lstStyle/>
                    <a:p>
                      <a:r>
                        <a:rPr lang="en-IN" dirty="0"/>
                        <a:t>1 + 3</a:t>
                      </a:r>
                    </a:p>
                  </a:txBody>
                  <a:tcPr/>
                </a:tc>
                <a:tc>
                  <a:txBody>
                    <a:bodyPr/>
                    <a:lstStyle/>
                    <a:p>
                      <a:r>
                        <a:rPr lang="en-IN" dirty="0"/>
                        <a:t>14</a:t>
                      </a:r>
                    </a:p>
                  </a:txBody>
                  <a:tcPr/>
                </a:tc>
                <a:extLst>
                  <a:ext uri="{0D108BD9-81ED-4DB2-BD59-A6C34878D82A}">
                    <a16:rowId xmlns:a16="http://schemas.microsoft.com/office/drawing/2014/main" val="591762329"/>
                  </a:ext>
                </a:extLst>
              </a:tr>
              <a:tr h="370840">
                <a:tc>
                  <a:txBody>
                    <a:bodyPr/>
                    <a:lstStyle/>
                    <a:p>
                      <a:r>
                        <a:rPr lang="en-IN" dirty="0"/>
                        <a:t>0 + 1 + 2</a:t>
                      </a:r>
                    </a:p>
                  </a:txBody>
                  <a:tcPr/>
                </a:tc>
                <a:tc>
                  <a:txBody>
                    <a:bodyPr/>
                    <a:lstStyle/>
                    <a:p>
                      <a:r>
                        <a:rPr lang="en-IN" dirty="0"/>
                        <a:t>13</a:t>
                      </a:r>
                    </a:p>
                  </a:txBody>
                  <a:tcPr/>
                </a:tc>
                <a:extLst>
                  <a:ext uri="{0D108BD9-81ED-4DB2-BD59-A6C34878D82A}">
                    <a16:rowId xmlns:a16="http://schemas.microsoft.com/office/drawing/2014/main" val="692662047"/>
                  </a:ext>
                </a:extLst>
              </a:tr>
              <a:tr h="370840">
                <a:tc>
                  <a:txBody>
                    <a:bodyPr/>
                    <a:lstStyle/>
                    <a:p>
                      <a:r>
                        <a:rPr lang="en-IN" dirty="0"/>
                        <a:t>0 + 1 + 2 + 3</a:t>
                      </a:r>
                    </a:p>
                  </a:txBody>
                  <a:tcPr/>
                </a:tc>
                <a:tc>
                  <a:txBody>
                    <a:bodyPr/>
                    <a:lstStyle/>
                    <a:p>
                      <a:r>
                        <a:rPr lang="en-IN" dirty="0"/>
                        <a:t>13</a:t>
                      </a:r>
                    </a:p>
                  </a:txBody>
                  <a:tcPr/>
                </a:tc>
                <a:extLst>
                  <a:ext uri="{0D108BD9-81ED-4DB2-BD59-A6C34878D82A}">
                    <a16:rowId xmlns:a16="http://schemas.microsoft.com/office/drawing/2014/main" val="3215218063"/>
                  </a:ext>
                </a:extLst>
              </a:tr>
            </a:tbl>
          </a:graphicData>
        </a:graphic>
      </p:graphicFrame>
    </p:spTree>
    <p:extLst>
      <p:ext uri="{BB962C8B-B14F-4D97-AF65-F5344CB8AC3E}">
        <p14:creationId xmlns:p14="http://schemas.microsoft.com/office/powerpoint/2010/main" val="98417646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B84-AB08-4610-93DB-231822C7D1E3}"/>
              </a:ext>
            </a:extLst>
          </p:cNvPr>
          <p:cNvSpPr>
            <a:spLocks noGrp="1"/>
          </p:cNvSpPr>
          <p:nvPr>
            <p:ph type="title"/>
          </p:nvPr>
        </p:nvSpPr>
        <p:spPr/>
        <p:txBody>
          <a:bodyPr/>
          <a:lstStyle/>
          <a:p>
            <a:r>
              <a:rPr lang="en-IN" altLang="en-US" dirty="0">
                <a:latin typeface="Arial" panose="020B0604020202020204" pitchFamily="34" charset="0"/>
              </a:rPr>
              <a:t>Gaussian – </a:t>
            </a:r>
            <a:r>
              <a:rPr lang="en-IN" dirty="0"/>
              <a:t>Area – old, wrong flattening</a:t>
            </a:r>
          </a:p>
        </p:txBody>
      </p:sp>
      <p:graphicFrame>
        <p:nvGraphicFramePr>
          <p:cNvPr id="5" name="Table 5">
            <a:extLst>
              <a:ext uri="{FF2B5EF4-FFF2-40B4-BE49-F238E27FC236}">
                <a16:creationId xmlns:a16="http://schemas.microsoft.com/office/drawing/2014/main" id="{DADA45DC-DF7E-4399-A44E-FC16E75697FD}"/>
              </a:ext>
            </a:extLst>
          </p:cNvPr>
          <p:cNvGraphicFramePr>
            <a:graphicFrameLocks noGrp="1"/>
          </p:cNvGraphicFramePr>
          <p:nvPr>
            <p:ph sz="quarter" idx="10"/>
            <p:extLst>
              <p:ext uri="{D42A27DB-BD31-4B8C-83A1-F6EECF244321}">
                <p14:modId xmlns:p14="http://schemas.microsoft.com/office/powerpoint/2010/main" val="4243799279"/>
              </p:ext>
            </p:extLst>
          </p:nvPr>
        </p:nvGraphicFramePr>
        <p:xfrm>
          <a:off x="1274763" y="1211263"/>
          <a:ext cx="10267945" cy="4114800"/>
        </p:xfrm>
        <a:graphic>
          <a:graphicData uri="http://schemas.openxmlformats.org/drawingml/2006/table">
            <a:tbl>
              <a:tblPr firstRow="1" bandRow="1">
                <a:tableStyleId>{5C22544A-7EE6-4342-B048-85BDC9FD1C3A}</a:tableStyleId>
              </a:tblPr>
              <a:tblGrid>
                <a:gridCol w="2053589">
                  <a:extLst>
                    <a:ext uri="{9D8B030D-6E8A-4147-A177-3AD203B41FA5}">
                      <a16:colId xmlns:a16="http://schemas.microsoft.com/office/drawing/2014/main" val="1683497283"/>
                    </a:ext>
                  </a:extLst>
                </a:gridCol>
                <a:gridCol w="2053589">
                  <a:extLst>
                    <a:ext uri="{9D8B030D-6E8A-4147-A177-3AD203B41FA5}">
                      <a16:colId xmlns:a16="http://schemas.microsoft.com/office/drawing/2014/main" val="2069561424"/>
                    </a:ext>
                  </a:extLst>
                </a:gridCol>
                <a:gridCol w="2053589">
                  <a:extLst>
                    <a:ext uri="{9D8B030D-6E8A-4147-A177-3AD203B41FA5}">
                      <a16:colId xmlns:a16="http://schemas.microsoft.com/office/drawing/2014/main" val="2394874975"/>
                    </a:ext>
                  </a:extLst>
                </a:gridCol>
                <a:gridCol w="2053589">
                  <a:extLst>
                    <a:ext uri="{9D8B030D-6E8A-4147-A177-3AD203B41FA5}">
                      <a16:colId xmlns:a16="http://schemas.microsoft.com/office/drawing/2014/main" val="2413410831"/>
                    </a:ext>
                  </a:extLst>
                </a:gridCol>
                <a:gridCol w="2053589">
                  <a:extLst>
                    <a:ext uri="{9D8B030D-6E8A-4147-A177-3AD203B41FA5}">
                      <a16:colId xmlns:a16="http://schemas.microsoft.com/office/drawing/2014/main" val="3509921476"/>
                    </a:ext>
                  </a:extLst>
                </a:gridCol>
              </a:tblGrid>
              <a:tr h="370840">
                <a:tc>
                  <a:txBody>
                    <a:bodyPr/>
                    <a:lstStyle/>
                    <a:p>
                      <a:r>
                        <a:rPr lang="en-IN" dirty="0"/>
                        <a:t>Subgraph</a:t>
                      </a:r>
                    </a:p>
                  </a:txBody>
                  <a:tcPr/>
                </a:tc>
                <a:tc>
                  <a:txBody>
                    <a:bodyPr/>
                    <a:lstStyle/>
                    <a:p>
                      <a:r>
                        <a:rPr lang="en-IN" dirty="0"/>
                        <a:t>Comb</a:t>
                      </a:r>
                    </a:p>
                  </a:txBody>
                  <a:tcPr/>
                </a:tc>
                <a:tc>
                  <a:txBody>
                    <a:bodyPr/>
                    <a:lstStyle/>
                    <a:p>
                      <a:r>
                        <a:rPr lang="en-IN" dirty="0" err="1"/>
                        <a:t>Buf</a:t>
                      </a:r>
                      <a:endParaRPr lang="en-IN" dirty="0"/>
                    </a:p>
                  </a:txBody>
                  <a:tcPr/>
                </a:tc>
                <a:tc>
                  <a:txBody>
                    <a:bodyPr/>
                    <a:lstStyle/>
                    <a:p>
                      <a:r>
                        <a:rPr lang="en-IN" dirty="0"/>
                        <a:t>Non Comb</a:t>
                      </a:r>
                    </a:p>
                  </a:txBody>
                  <a:tcPr/>
                </a:tc>
                <a:tc>
                  <a:txBody>
                    <a:bodyPr/>
                    <a:lstStyle/>
                    <a:p>
                      <a:r>
                        <a:rPr lang="en-IN" dirty="0"/>
                        <a:t>Total</a:t>
                      </a:r>
                    </a:p>
                  </a:txBody>
                  <a:tcPr/>
                </a:tc>
                <a:extLst>
                  <a:ext uri="{0D108BD9-81ED-4DB2-BD59-A6C34878D82A}">
                    <a16:rowId xmlns:a16="http://schemas.microsoft.com/office/drawing/2014/main" val="1895472142"/>
                  </a:ext>
                </a:extLst>
              </a:tr>
              <a:tr h="370840">
                <a:tc>
                  <a:txBody>
                    <a:bodyPr/>
                    <a:lstStyle/>
                    <a:p>
                      <a:r>
                        <a:rPr lang="en-IN" dirty="0"/>
                        <a:t>0</a:t>
                      </a:r>
                    </a:p>
                  </a:txBody>
                  <a:tcPr/>
                </a:tc>
                <a:tc>
                  <a:txBody>
                    <a:bodyPr/>
                    <a:lstStyle/>
                    <a:p>
                      <a:r>
                        <a:rPr lang="en-IN" dirty="0"/>
                        <a:t>7329</a:t>
                      </a:r>
                    </a:p>
                  </a:txBody>
                  <a:tcPr/>
                </a:tc>
                <a:tc>
                  <a:txBody>
                    <a:bodyPr/>
                    <a:lstStyle/>
                    <a:p>
                      <a:r>
                        <a:rPr lang="en-IN" dirty="0"/>
                        <a:t>3514</a:t>
                      </a:r>
                    </a:p>
                  </a:txBody>
                  <a:tcPr/>
                </a:tc>
                <a:tc>
                  <a:txBody>
                    <a:bodyPr/>
                    <a:lstStyle/>
                    <a:p>
                      <a:r>
                        <a:rPr lang="en-IN" dirty="0"/>
                        <a:t>44421</a:t>
                      </a:r>
                    </a:p>
                  </a:txBody>
                  <a:tcPr/>
                </a:tc>
                <a:tc>
                  <a:txBody>
                    <a:bodyPr/>
                    <a:lstStyle/>
                    <a:p>
                      <a:r>
                        <a:rPr lang="en-IN" dirty="0"/>
                        <a:t>51751</a:t>
                      </a:r>
                    </a:p>
                  </a:txBody>
                  <a:tcPr/>
                </a:tc>
                <a:extLst>
                  <a:ext uri="{0D108BD9-81ED-4DB2-BD59-A6C34878D82A}">
                    <a16:rowId xmlns:a16="http://schemas.microsoft.com/office/drawing/2014/main" val="1046558703"/>
                  </a:ext>
                </a:extLst>
              </a:tr>
              <a:tr h="370840">
                <a:tc>
                  <a:txBody>
                    <a:bodyPr/>
                    <a:lstStyle/>
                    <a:p>
                      <a:r>
                        <a:rPr lang="en-IN" dirty="0"/>
                        <a:t>1</a:t>
                      </a:r>
                    </a:p>
                  </a:txBody>
                  <a:tcPr/>
                </a:tc>
                <a:tc>
                  <a:txBody>
                    <a:bodyPr/>
                    <a:lstStyle/>
                    <a:p>
                      <a:r>
                        <a:rPr lang="en-IN" dirty="0"/>
                        <a:t>8047</a:t>
                      </a:r>
                    </a:p>
                  </a:txBody>
                  <a:tcPr/>
                </a:tc>
                <a:tc>
                  <a:txBody>
                    <a:bodyPr/>
                    <a:lstStyle/>
                    <a:p>
                      <a:r>
                        <a:rPr lang="en-IN" dirty="0"/>
                        <a:t>3924</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44421</a:t>
                      </a:r>
                    </a:p>
                  </a:txBody>
                  <a:tcPr/>
                </a:tc>
                <a:tc>
                  <a:txBody>
                    <a:bodyPr/>
                    <a:lstStyle/>
                    <a:p>
                      <a:r>
                        <a:rPr lang="en-IN" dirty="0"/>
                        <a:t>52469</a:t>
                      </a:r>
                    </a:p>
                  </a:txBody>
                  <a:tcPr/>
                </a:tc>
                <a:extLst>
                  <a:ext uri="{0D108BD9-81ED-4DB2-BD59-A6C34878D82A}">
                    <a16:rowId xmlns:a16="http://schemas.microsoft.com/office/drawing/2014/main" val="2627928835"/>
                  </a:ext>
                </a:extLst>
              </a:tr>
              <a:tr h="370840">
                <a:tc>
                  <a:txBody>
                    <a:bodyPr/>
                    <a:lstStyle/>
                    <a:p>
                      <a:r>
                        <a:rPr lang="en-IN" dirty="0"/>
                        <a:t>2</a:t>
                      </a:r>
                    </a:p>
                  </a:txBody>
                  <a:tcPr/>
                </a:tc>
                <a:tc>
                  <a:txBody>
                    <a:bodyPr/>
                    <a:lstStyle/>
                    <a:p>
                      <a:r>
                        <a:rPr lang="en-IN" dirty="0"/>
                        <a:t>8255</a:t>
                      </a:r>
                    </a:p>
                  </a:txBody>
                  <a:tcPr/>
                </a:tc>
                <a:tc>
                  <a:txBody>
                    <a:bodyPr/>
                    <a:lstStyle/>
                    <a:p>
                      <a:r>
                        <a:rPr lang="en-IN" dirty="0"/>
                        <a:t>4000</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44421</a:t>
                      </a:r>
                    </a:p>
                  </a:txBody>
                  <a:tcPr/>
                </a:tc>
                <a:tc>
                  <a:txBody>
                    <a:bodyPr/>
                    <a:lstStyle/>
                    <a:p>
                      <a:r>
                        <a:rPr lang="en-IN" dirty="0"/>
                        <a:t>52677</a:t>
                      </a:r>
                    </a:p>
                  </a:txBody>
                  <a:tcPr/>
                </a:tc>
                <a:extLst>
                  <a:ext uri="{0D108BD9-81ED-4DB2-BD59-A6C34878D82A}">
                    <a16:rowId xmlns:a16="http://schemas.microsoft.com/office/drawing/2014/main" val="2199971086"/>
                  </a:ext>
                </a:extLst>
              </a:tr>
              <a:tr h="370840">
                <a:tc>
                  <a:txBody>
                    <a:bodyPr/>
                    <a:lstStyle/>
                    <a:p>
                      <a:r>
                        <a:rPr lang="en-IN" dirty="0"/>
                        <a:t>3</a:t>
                      </a:r>
                    </a:p>
                  </a:txBody>
                  <a:tcPr/>
                </a:tc>
                <a:tc>
                  <a:txBody>
                    <a:bodyPr/>
                    <a:lstStyle/>
                    <a:p>
                      <a:r>
                        <a:rPr lang="en-IN" dirty="0"/>
                        <a:t>8896</a:t>
                      </a:r>
                    </a:p>
                  </a:txBody>
                  <a:tcPr/>
                </a:tc>
                <a:tc>
                  <a:txBody>
                    <a:bodyPr/>
                    <a:lstStyle/>
                    <a:p>
                      <a:r>
                        <a:rPr lang="en-IN" dirty="0"/>
                        <a:t>4545</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44421</a:t>
                      </a:r>
                    </a:p>
                  </a:txBody>
                  <a:tcPr/>
                </a:tc>
                <a:tc>
                  <a:txBody>
                    <a:bodyPr/>
                    <a:lstStyle/>
                    <a:p>
                      <a:r>
                        <a:rPr lang="en-IN" dirty="0"/>
                        <a:t>53318</a:t>
                      </a:r>
                    </a:p>
                  </a:txBody>
                  <a:tcPr/>
                </a:tc>
                <a:extLst>
                  <a:ext uri="{0D108BD9-81ED-4DB2-BD59-A6C34878D82A}">
                    <a16:rowId xmlns:a16="http://schemas.microsoft.com/office/drawing/2014/main" val="685224038"/>
                  </a:ext>
                </a:extLst>
              </a:tr>
              <a:tr h="370840">
                <a:tc>
                  <a:txBody>
                    <a:bodyPr/>
                    <a:lstStyle/>
                    <a:p>
                      <a:r>
                        <a:rPr lang="en-IN" dirty="0"/>
                        <a:t>0 + 1</a:t>
                      </a:r>
                    </a:p>
                  </a:txBody>
                  <a:tcPr/>
                </a:tc>
                <a:tc>
                  <a:txBody>
                    <a:bodyPr/>
                    <a:lstStyle/>
                    <a:p>
                      <a:r>
                        <a:rPr lang="en-IN" dirty="0"/>
                        <a:t>6021</a:t>
                      </a:r>
                    </a:p>
                  </a:txBody>
                  <a:tcPr/>
                </a:tc>
                <a:tc>
                  <a:txBody>
                    <a:bodyPr/>
                    <a:lstStyle/>
                    <a:p>
                      <a:r>
                        <a:rPr lang="en-IN" dirty="0"/>
                        <a:t>2297</a:t>
                      </a:r>
                    </a:p>
                  </a:txBody>
                  <a:tcPr/>
                </a:tc>
                <a:tc>
                  <a:txBody>
                    <a:bodyPr/>
                    <a:lstStyle/>
                    <a:p>
                      <a:r>
                        <a:rPr lang="en-IN" dirty="0"/>
                        <a:t>44421</a:t>
                      </a:r>
                    </a:p>
                  </a:txBody>
                  <a:tcPr/>
                </a:tc>
                <a:tc>
                  <a:txBody>
                    <a:bodyPr/>
                    <a:lstStyle/>
                    <a:p>
                      <a:r>
                        <a:rPr lang="en-IN" dirty="0"/>
                        <a:t>50443</a:t>
                      </a:r>
                    </a:p>
                  </a:txBody>
                  <a:tcPr/>
                </a:tc>
                <a:extLst>
                  <a:ext uri="{0D108BD9-81ED-4DB2-BD59-A6C34878D82A}">
                    <a16:rowId xmlns:a16="http://schemas.microsoft.com/office/drawing/2014/main" val="3196789830"/>
                  </a:ext>
                </a:extLst>
              </a:tr>
              <a:tr h="370840">
                <a:tc>
                  <a:txBody>
                    <a:bodyPr/>
                    <a:lstStyle/>
                    <a:p>
                      <a:r>
                        <a:rPr lang="en-IN" dirty="0"/>
                        <a:t>1 + 3</a:t>
                      </a:r>
                    </a:p>
                  </a:txBody>
                  <a:tcPr/>
                </a:tc>
                <a:tc>
                  <a:txBody>
                    <a:bodyPr/>
                    <a:lstStyle/>
                    <a:p>
                      <a:r>
                        <a:rPr lang="en-IN" dirty="0"/>
                        <a:t>7883</a:t>
                      </a:r>
                    </a:p>
                  </a:txBody>
                  <a:tcPr/>
                </a:tc>
                <a:tc>
                  <a:txBody>
                    <a:bodyPr/>
                    <a:lstStyle/>
                    <a:p>
                      <a:r>
                        <a:rPr lang="en-IN" dirty="0"/>
                        <a:t>3803</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44421</a:t>
                      </a:r>
                    </a:p>
                  </a:txBody>
                  <a:tcPr/>
                </a:tc>
                <a:tc>
                  <a:txBody>
                    <a:bodyPr/>
                    <a:lstStyle/>
                    <a:p>
                      <a:r>
                        <a:rPr lang="en-IN" dirty="0"/>
                        <a:t>52304</a:t>
                      </a:r>
                    </a:p>
                  </a:txBody>
                  <a:tcPr/>
                </a:tc>
                <a:extLst>
                  <a:ext uri="{0D108BD9-81ED-4DB2-BD59-A6C34878D82A}">
                    <a16:rowId xmlns:a16="http://schemas.microsoft.com/office/drawing/2014/main" val="1237105087"/>
                  </a:ext>
                </a:extLst>
              </a:tr>
              <a:tr h="370840">
                <a:tc>
                  <a:txBody>
                    <a:bodyPr/>
                    <a:lstStyle/>
                    <a:p>
                      <a:r>
                        <a:rPr lang="en-IN" dirty="0"/>
                        <a:t>0 + 1 + 2</a:t>
                      </a:r>
                    </a:p>
                  </a:txBody>
                  <a:tcPr/>
                </a:tc>
                <a:tc>
                  <a:txBody>
                    <a:bodyPr/>
                    <a:lstStyle/>
                    <a:p>
                      <a:r>
                        <a:rPr lang="en-IN" dirty="0"/>
                        <a:t>7027</a:t>
                      </a:r>
                    </a:p>
                  </a:txBody>
                  <a:tcPr/>
                </a:tc>
                <a:tc>
                  <a:txBody>
                    <a:bodyPr/>
                    <a:lstStyle/>
                    <a:p>
                      <a:r>
                        <a:rPr lang="en-IN" dirty="0"/>
                        <a:t>2893</a:t>
                      </a:r>
                    </a:p>
                  </a:txBody>
                  <a:tcPr/>
                </a:tc>
                <a:tc>
                  <a:txBody>
                    <a:bodyPr/>
                    <a:lstStyle/>
                    <a:p>
                      <a:r>
                        <a:rPr lang="en-IN" dirty="0"/>
                        <a:t>44421</a:t>
                      </a:r>
                    </a:p>
                  </a:txBody>
                  <a:tcPr/>
                </a:tc>
                <a:tc>
                  <a:txBody>
                    <a:bodyPr/>
                    <a:lstStyle/>
                    <a:p>
                      <a:r>
                        <a:rPr lang="en-IN" dirty="0"/>
                        <a:t>51448</a:t>
                      </a:r>
                    </a:p>
                  </a:txBody>
                  <a:tcPr/>
                </a:tc>
                <a:extLst>
                  <a:ext uri="{0D108BD9-81ED-4DB2-BD59-A6C34878D82A}">
                    <a16:rowId xmlns:a16="http://schemas.microsoft.com/office/drawing/2014/main" val="4042551849"/>
                  </a:ext>
                </a:extLst>
              </a:tr>
              <a:tr h="370840">
                <a:tc>
                  <a:txBody>
                    <a:bodyPr/>
                    <a:lstStyle/>
                    <a:p>
                      <a:r>
                        <a:rPr lang="en-IN" dirty="0"/>
                        <a:t>0 + 1 + 2 + 3</a:t>
                      </a:r>
                    </a:p>
                  </a:txBody>
                  <a:tcPr/>
                </a:tc>
                <a:tc>
                  <a:txBody>
                    <a:bodyPr/>
                    <a:lstStyle/>
                    <a:p>
                      <a:r>
                        <a:rPr lang="en-IN" dirty="0"/>
                        <a:t>7442</a:t>
                      </a:r>
                    </a:p>
                  </a:txBody>
                  <a:tcPr/>
                </a:tc>
                <a:tc>
                  <a:txBody>
                    <a:bodyPr/>
                    <a:lstStyle/>
                    <a:p>
                      <a:r>
                        <a:rPr lang="en-IN" dirty="0"/>
                        <a:t>3285</a:t>
                      </a:r>
                    </a:p>
                  </a:txBody>
                  <a:tcPr/>
                </a:tc>
                <a:tc>
                  <a:txBody>
                    <a:bodyPr/>
                    <a:lstStyle/>
                    <a:p>
                      <a:r>
                        <a:rPr lang="en-IN" dirty="0"/>
                        <a:t>44421</a:t>
                      </a:r>
                    </a:p>
                  </a:txBody>
                  <a:tcPr/>
                </a:tc>
                <a:tc>
                  <a:txBody>
                    <a:bodyPr/>
                    <a:lstStyle/>
                    <a:p>
                      <a:r>
                        <a:rPr lang="en-IN" dirty="0"/>
                        <a:t>51864</a:t>
                      </a:r>
                    </a:p>
                  </a:txBody>
                  <a:tcPr/>
                </a:tc>
                <a:extLst>
                  <a:ext uri="{0D108BD9-81ED-4DB2-BD59-A6C34878D82A}">
                    <a16:rowId xmlns:a16="http://schemas.microsoft.com/office/drawing/2014/main" val="634960787"/>
                  </a:ext>
                </a:extLst>
              </a:tr>
            </a:tbl>
          </a:graphicData>
        </a:graphic>
      </p:graphicFrame>
    </p:spTree>
    <p:extLst>
      <p:ext uri="{BB962C8B-B14F-4D97-AF65-F5344CB8AC3E}">
        <p14:creationId xmlns:p14="http://schemas.microsoft.com/office/powerpoint/2010/main" val="4019716846"/>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B84-AB08-4610-93DB-231822C7D1E3}"/>
              </a:ext>
            </a:extLst>
          </p:cNvPr>
          <p:cNvSpPr>
            <a:spLocks noGrp="1"/>
          </p:cNvSpPr>
          <p:nvPr>
            <p:ph type="title"/>
          </p:nvPr>
        </p:nvSpPr>
        <p:spPr/>
        <p:txBody>
          <a:bodyPr/>
          <a:lstStyle/>
          <a:p>
            <a:r>
              <a:rPr lang="en-IN" altLang="en-US" dirty="0">
                <a:latin typeface="Arial" panose="020B0604020202020204" pitchFamily="34" charset="0"/>
              </a:rPr>
              <a:t>Gaussian - </a:t>
            </a:r>
            <a:r>
              <a:rPr lang="en-IN" dirty="0"/>
              <a:t>Power (</a:t>
            </a:r>
            <a:r>
              <a:rPr lang="en-IN" dirty="0" err="1"/>
              <a:t>mW</a:t>
            </a:r>
            <a:r>
              <a:rPr lang="en-IN" dirty="0"/>
              <a:t>) – old, wrong flattening</a:t>
            </a:r>
          </a:p>
        </p:txBody>
      </p:sp>
      <p:graphicFrame>
        <p:nvGraphicFramePr>
          <p:cNvPr id="5" name="Table 5">
            <a:extLst>
              <a:ext uri="{FF2B5EF4-FFF2-40B4-BE49-F238E27FC236}">
                <a16:creationId xmlns:a16="http://schemas.microsoft.com/office/drawing/2014/main" id="{DADA45DC-DF7E-4399-A44E-FC16E75697FD}"/>
              </a:ext>
            </a:extLst>
          </p:cNvPr>
          <p:cNvGraphicFramePr>
            <a:graphicFrameLocks noGrp="1"/>
          </p:cNvGraphicFramePr>
          <p:nvPr>
            <p:ph sz="quarter" idx="10"/>
            <p:extLst>
              <p:ext uri="{D42A27DB-BD31-4B8C-83A1-F6EECF244321}">
                <p14:modId xmlns:p14="http://schemas.microsoft.com/office/powerpoint/2010/main" val="2858873321"/>
              </p:ext>
            </p:extLst>
          </p:nvPr>
        </p:nvGraphicFramePr>
        <p:xfrm>
          <a:off x="1274763" y="1211263"/>
          <a:ext cx="10267945" cy="4114800"/>
        </p:xfrm>
        <a:graphic>
          <a:graphicData uri="http://schemas.openxmlformats.org/drawingml/2006/table">
            <a:tbl>
              <a:tblPr firstRow="1" bandRow="1">
                <a:tableStyleId>{5C22544A-7EE6-4342-B048-85BDC9FD1C3A}</a:tableStyleId>
              </a:tblPr>
              <a:tblGrid>
                <a:gridCol w="2053589">
                  <a:extLst>
                    <a:ext uri="{9D8B030D-6E8A-4147-A177-3AD203B41FA5}">
                      <a16:colId xmlns:a16="http://schemas.microsoft.com/office/drawing/2014/main" val="1683497283"/>
                    </a:ext>
                  </a:extLst>
                </a:gridCol>
                <a:gridCol w="2053589">
                  <a:extLst>
                    <a:ext uri="{9D8B030D-6E8A-4147-A177-3AD203B41FA5}">
                      <a16:colId xmlns:a16="http://schemas.microsoft.com/office/drawing/2014/main" val="2069561424"/>
                    </a:ext>
                  </a:extLst>
                </a:gridCol>
                <a:gridCol w="2053589">
                  <a:extLst>
                    <a:ext uri="{9D8B030D-6E8A-4147-A177-3AD203B41FA5}">
                      <a16:colId xmlns:a16="http://schemas.microsoft.com/office/drawing/2014/main" val="2394874975"/>
                    </a:ext>
                  </a:extLst>
                </a:gridCol>
                <a:gridCol w="2053589">
                  <a:extLst>
                    <a:ext uri="{9D8B030D-6E8A-4147-A177-3AD203B41FA5}">
                      <a16:colId xmlns:a16="http://schemas.microsoft.com/office/drawing/2014/main" val="2413410831"/>
                    </a:ext>
                  </a:extLst>
                </a:gridCol>
                <a:gridCol w="2053589">
                  <a:extLst>
                    <a:ext uri="{9D8B030D-6E8A-4147-A177-3AD203B41FA5}">
                      <a16:colId xmlns:a16="http://schemas.microsoft.com/office/drawing/2014/main" val="3509921476"/>
                    </a:ext>
                  </a:extLst>
                </a:gridCol>
              </a:tblGrid>
              <a:tr h="370840">
                <a:tc>
                  <a:txBody>
                    <a:bodyPr/>
                    <a:lstStyle/>
                    <a:p>
                      <a:r>
                        <a:rPr lang="en-IN" dirty="0"/>
                        <a:t>Subgraph</a:t>
                      </a:r>
                    </a:p>
                  </a:txBody>
                  <a:tcPr/>
                </a:tc>
                <a:tc>
                  <a:txBody>
                    <a:bodyPr/>
                    <a:lstStyle/>
                    <a:p>
                      <a:r>
                        <a:rPr lang="en-IN" dirty="0" err="1"/>
                        <a:t>Sw</a:t>
                      </a:r>
                      <a:endParaRPr lang="en-IN" dirty="0"/>
                    </a:p>
                  </a:txBody>
                  <a:tcPr/>
                </a:tc>
                <a:tc>
                  <a:txBody>
                    <a:bodyPr/>
                    <a:lstStyle/>
                    <a:p>
                      <a:r>
                        <a:rPr lang="en-IN" dirty="0"/>
                        <a:t>Int</a:t>
                      </a:r>
                    </a:p>
                  </a:txBody>
                  <a:tcPr/>
                </a:tc>
                <a:tc>
                  <a:txBody>
                    <a:bodyPr/>
                    <a:lstStyle/>
                    <a:p>
                      <a:r>
                        <a:rPr lang="en-IN" dirty="0"/>
                        <a:t>Leak</a:t>
                      </a:r>
                    </a:p>
                  </a:txBody>
                  <a:tcPr/>
                </a:tc>
                <a:tc>
                  <a:txBody>
                    <a:bodyPr/>
                    <a:lstStyle/>
                    <a:p>
                      <a:r>
                        <a:rPr lang="en-IN" dirty="0"/>
                        <a:t>Total</a:t>
                      </a:r>
                    </a:p>
                  </a:txBody>
                  <a:tcPr/>
                </a:tc>
                <a:extLst>
                  <a:ext uri="{0D108BD9-81ED-4DB2-BD59-A6C34878D82A}">
                    <a16:rowId xmlns:a16="http://schemas.microsoft.com/office/drawing/2014/main" val="1895472142"/>
                  </a:ext>
                </a:extLst>
              </a:tr>
              <a:tr h="370840">
                <a:tc>
                  <a:txBody>
                    <a:bodyPr/>
                    <a:lstStyle/>
                    <a:p>
                      <a:r>
                        <a:rPr lang="en-IN" dirty="0"/>
                        <a:t>0</a:t>
                      </a:r>
                    </a:p>
                  </a:txBody>
                  <a:tcPr/>
                </a:tc>
                <a:tc>
                  <a:txBody>
                    <a:bodyPr/>
                    <a:lstStyle/>
                    <a:p>
                      <a:r>
                        <a:rPr lang="en-IN" dirty="0"/>
                        <a:t>1.8</a:t>
                      </a:r>
                    </a:p>
                  </a:txBody>
                  <a:tcPr/>
                </a:tc>
                <a:tc>
                  <a:txBody>
                    <a:bodyPr/>
                    <a:lstStyle/>
                    <a:p>
                      <a:r>
                        <a:rPr lang="en-IN" dirty="0"/>
                        <a:t>24.4</a:t>
                      </a:r>
                    </a:p>
                  </a:txBody>
                  <a:tcPr/>
                </a:tc>
                <a:tc>
                  <a:txBody>
                    <a:bodyPr/>
                    <a:lstStyle/>
                    <a:p>
                      <a:r>
                        <a:rPr lang="en-IN" dirty="0"/>
                        <a:t>1.0</a:t>
                      </a:r>
                    </a:p>
                  </a:txBody>
                  <a:tcPr/>
                </a:tc>
                <a:tc>
                  <a:txBody>
                    <a:bodyPr/>
                    <a:lstStyle/>
                    <a:p>
                      <a:r>
                        <a:rPr lang="en-IN" dirty="0"/>
                        <a:t>27.1</a:t>
                      </a:r>
                    </a:p>
                  </a:txBody>
                  <a:tcPr/>
                </a:tc>
                <a:extLst>
                  <a:ext uri="{0D108BD9-81ED-4DB2-BD59-A6C34878D82A}">
                    <a16:rowId xmlns:a16="http://schemas.microsoft.com/office/drawing/2014/main" val="1046558703"/>
                  </a:ext>
                </a:extLst>
              </a:tr>
              <a:tr h="370840">
                <a:tc>
                  <a:txBody>
                    <a:bodyPr/>
                    <a:lstStyle/>
                    <a:p>
                      <a:r>
                        <a:rPr lang="en-IN" dirty="0"/>
                        <a:t>1</a:t>
                      </a:r>
                    </a:p>
                  </a:txBody>
                  <a:tcPr/>
                </a:tc>
                <a:tc>
                  <a:txBody>
                    <a:bodyPr/>
                    <a:lstStyle/>
                    <a:p>
                      <a:r>
                        <a:rPr lang="en-IN" dirty="0"/>
                        <a:t>2.3</a:t>
                      </a:r>
                    </a:p>
                  </a:txBody>
                  <a:tcPr/>
                </a:tc>
                <a:tc>
                  <a:txBody>
                    <a:bodyPr/>
                    <a:lstStyle/>
                    <a:p>
                      <a:r>
                        <a:rPr lang="en-IN" dirty="0"/>
                        <a:t>25.2</a:t>
                      </a:r>
                    </a:p>
                  </a:txBody>
                  <a:tcPr/>
                </a:tc>
                <a:tc>
                  <a:txBody>
                    <a:bodyPr/>
                    <a:lstStyle/>
                    <a:p>
                      <a:r>
                        <a:rPr lang="en-IN" dirty="0"/>
                        <a:t>1.0</a:t>
                      </a:r>
                    </a:p>
                  </a:txBody>
                  <a:tcPr/>
                </a:tc>
                <a:tc>
                  <a:txBody>
                    <a:bodyPr/>
                    <a:lstStyle/>
                    <a:p>
                      <a:r>
                        <a:rPr lang="en-IN" dirty="0"/>
                        <a:t>28.5</a:t>
                      </a:r>
                    </a:p>
                  </a:txBody>
                  <a:tcPr/>
                </a:tc>
                <a:extLst>
                  <a:ext uri="{0D108BD9-81ED-4DB2-BD59-A6C34878D82A}">
                    <a16:rowId xmlns:a16="http://schemas.microsoft.com/office/drawing/2014/main" val="2627928835"/>
                  </a:ext>
                </a:extLst>
              </a:tr>
              <a:tr h="370840">
                <a:tc>
                  <a:txBody>
                    <a:bodyPr/>
                    <a:lstStyle/>
                    <a:p>
                      <a:r>
                        <a:rPr lang="en-IN" dirty="0"/>
                        <a:t>2</a:t>
                      </a:r>
                    </a:p>
                  </a:txBody>
                  <a:tcPr/>
                </a:tc>
                <a:tc>
                  <a:txBody>
                    <a:bodyPr/>
                    <a:lstStyle/>
                    <a:p>
                      <a:r>
                        <a:rPr lang="en-IN" dirty="0"/>
                        <a:t>2.5</a:t>
                      </a:r>
                    </a:p>
                  </a:txBody>
                  <a:tcPr/>
                </a:tc>
                <a:tc>
                  <a:txBody>
                    <a:bodyPr/>
                    <a:lstStyle/>
                    <a:p>
                      <a:r>
                        <a:rPr lang="en-IN" dirty="0"/>
                        <a:t>25.3</a:t>
                      </a:r>
                    </a:p>
                  </a:txBody>
                  <a:tcPr/>
                </a:tc>
                <a:tc>
                  <a:txBody>
                    <a:bodyPr/>
                    <a:lstStyle/>
                    <a:p>
                      <a:r>
                        <a:rPr lang="en-IN" dirty="0"/>
                        <a:t>1.0</a:t>
                      </a:r>
                    </a:p>
                  </a:txBody>
                  <a:tcPr/>
                </a:tc>
                <a:tc>
                  <a:txBody>
                    <a:bodyPr/>
                    <a:lstStyle/>
                    <a:p>
                      <a:r>
                        <a:rPr lang="en-IN" dirty="0"/>
                        <a:t>28.9</a:t>
                      </a:r>
                    </a:p>
                  </a:txBody>
                  <a:tcPr/>
                </a:tc>
                <a:extLst>
                  <a:ext uri="{0D108BD9-81ED-4DB2-BD59-A6C34878D82A}">
                    <a16:rowId xmlns:a16="http://schemas.microsoft.com/office/drawing/2014/main" val="2199971086"/>
                  </a:ext>
                </a:extLst>
              </a:tr>
              <a:tr h="370840">
                <a:tc>
                  <a:txBody>
                    <a:bodyPr/>
                    <a:lstStyle/>
                    <a:p>
                      <a:r>
                        <a:rPr lang="en-IN" dirty="0"/>
                        <a:t>3</a:t>
                      </a:r>
                    </a:p>
                  </a:txBody>
                  <a:tcPr/>
                </a:tc>
                <a:tc>
                  <a:txBody>
                    <a:bodyPr/>
                    <a:lstStyle/>
                    <a:p>
                      <a:r>
                        <a:rPr lang="en-IN" dirty="0"/>
                        <a:t>2.2</a:t>
                      </a:r>
                    </a:p>
                  </a:txBody>
                  <a:tcPr/>
                </a:tc>
                <a:tc>
                  <a:txBody>
                    <a:bodyPr/>
                    <a:lstStyle/>
                    <a:p>
                      <a:r>
                        <a:rPr lang="en-IN" dirty="0"/>
                        <a:t>25.1</a:t>
                      </a:r>
                    </a:p>
                  </a:txBody>
                  <a:tcPr/>
                </a:tc>
                <a:tc>
                  <a:txBody>
                    <a:bodyPr/>
                    <a:lstStyle/>
                    <a:p>
                      <a:r>
                        <a:rPr lang="en-IN" dirty="0"/>
                        <a:t>1.1</a:t>
                      </a:r>
                    </a:p>
                  </a:txBody>
                  <a:tcPr/>
                </a:tc>
                <a:tc>
                  <a:txBody>
                    <a:bodyPr/>
                    <a:lstStyle/>
                    <a:p>
                      <a:r>
                        <a:rPr lang="en-IN" dirty="0"/>
                        <a:t>28.4</a:t>
                      </a:r>
                    </a:p>
                  </a:txBody>
                  <a:tcPr/>
                </a:tc>
                <a:extLst>
                  <a:ext uri="{0D108BD9-81ED-4DB2-BD59-A6C34878D82A}">
                    <a16:rowId xmlns:a16="http://schemas.microsoft.com/office/drawing/2014/main" val="685224038"/>
                  </a:ext>
                </a:extLst>
              </a:tr>
              <a:tr h="370840">
                <a:tc>
                  <a:txBody>
                    <a:bodyPr/>
                    <a:lstStyle/>
                    <a:p>
                      <a:r>
                        <a:rPr lang="en-IN" dirty="0"/>
                        <a:t>0 + 1</a:t>
                      </a:r>
                    </a:p>
                  </a:txBody>
                  <a:tcPr/>
                </a:tc>
                <a:tc>
                  <a:txBody>
                    <a:bodyPr/>
                    <a:lstStyle/>
                    <a:p>
                      <a:r>
                        <a:rPr lang="en-IN" dirty="0"/>
                        <a:t>1.58</a:t>
                      </a:r>
                    </a:p>
                  </a:txBody>
                  <a:tcPr/>
                </a:tc>
                <a:tc>
                  <a:txBody>
                    <a:bodyPr/>
                    <a:lstStyle/>
                    <a:p>
                      <a:r>
                        <a:rPr lang="en-IN" dirty="0"/>
                        <a:t>24.0</a:t>
                      </a:r>
                    </a:p>
                  </a:txBody>
                  <a:tcPr/>
                </a:tc>
                <a:tc>
                  <a:txBody>
                    <a:bodyPr/>
                    <a:lstStyle/>
                    <a:p>
                      <a:r>
                        <a:rPr lang="en-IN" dirty="0"/>
                        <a:t>0.9</a:t>
                      </a:r>
                    </a:p>
                  </a:txBody>
                  <a:tcPr/>
                </a:tc>
                <a:tc>
                  <a:txBody>
                    <a:bodyPr/>
                    <a:lstStyle/>
                    <a:p>
                      <a:r>
                        <a:rPr lang="en-IN" dirty="0"/>
                        <a:t>26.5</a:t>
                      </a:r>
                    </a:p>
                  </a:txBody>
                  <a:tcPr/>
                </a:tc>
                <a:extLst>
                  <a:ext uri="{0D108BD9-81ED-4DB2-BD59-A6C34878D82A}">
                    <a16:rowId xmlns:a16="http://schemas.microsoft.com/office/drawing/2014/main" val="3196789830"/>
                  </a:ext>
                </a:extLst>
              </a:tr>
              <a:tr h="370840">
                <a:tc>
                  <a:txBody>
                    <a:bodyPr/>
                    <a:lstStyle/>
                    <a:p>
                      <a:r>
                        <a:rPr lang="en-IN" dirty="0"/>
                        <a:t>1 + 3</a:t>
                      </a:r>
                    </a:p>
                  </a:txBody>
                  <a:tcPr/>
                </a:tc>
                <a:tc>
                  <a:txBody>
                    <a:bodyPr/>
                    <a:lstStyle/>
                    <a:p>
                      <a:r>
                        <a:rPr lang="en-IN" dirty="0"/>
                        <a:t>2.3</a:t>
                      </a:r>
                    </a:p>
                  </a:txBody>
                  <a:tcPr/>
                </a:tc>
                <a:tc>
                  <a:txBody>
                    <a:bodyPr/>
                    <a:lstStyle/>
                    <a:p>
                      <a:r>
                        <a:rPr lang="en-IN" dirty="0"/>
                        <a:t>25.0</a:t>
                      </a:r>
                    </a:p>
                  </a:txBody>
                  <a:tcPr/>
                </a:tc>
                <a:tc>
                  <a:txBody>
                    <a:bodyPr/>
                    <a:lstStyle/>
                    <a:p>
                      <a:r>
                        <a:rPr lang="en-IN" dirty="0"/>
                        <a:t>1.0</a:t>
                      </a:r>
                    </a:p>
                  </a:txBody>
                  <a:tcPr/>
                </a:tc>
                <a:tc>
                  <a:txBody>
                    <a:bodyPr/>
                    <a:lstStyle/>
                    <a:p>
                      <a:r>
                        <a:rPr lang="en-IN" dirty="0"/>
                        <a:t>28.3</a:t>
                      </a:r>
                    </a:p>
                  </a:txBody>
                  <a:tcPr/>
                </a:tc>
                <a:extLst>
                  <a:ext uri="{0D108BD9-81ED-4DB2-BD59-A6C34878D82A}">
                    <a16:rowId xmlns:a16="http://schemas.microsoft.com/office/drawing/2014/main" val="1237105087"/>
                  </a:ext>
                </a:extLst>
              </a:tr>
              <a:tr h="370840">
                <a:tc>
                  <a:txBody>
                    <a:bodyPr/>
                    <a:lstStyle/>
                    <a:p>
                      <a:r>
                        <a:rPr lang="en-IN" dirty="0"/>
                        <a:t>0 + 1 + 2</a:t>
                      </a:r>
                    </a:p>
                  </a:txBody>
                  <a:tcPr/>
                </a:tc>
                <a:tc>
                  <a:txBody>
                    <a:bodyPr/>
                    <a:lstStyle/>
                    <a:p>
                      <a:r>
                        <a:rPr lang="en-IN" dirty="0"/>
                        <a:t>2</a:t>
                      </a:r>
                    </a:p>
                  </a:txBody>
                  <a:tcPr/>
                </a:tc>
                <a:tc>
                  <a:txBody>
                    <a:bodyPr/>
                    <a:lstStyle/>
                    <a:p>
                      <a:r>
                        <a:rPr lang="en-IN" dirty="0"/>
                        <a:t>24.3</a:t>
                      </a:r>
                    </a:p>
                  </a:txBody>
                  <a:tcPr/>
                </a:tc>
                <a:tc>
                  <a:txBody>
                    <a:bodyPr/>
                    <a:lstStyle/>
                    <a:p>
                      <a:r>
                        <a:rPr lang="en-IN" dirty="0"/>
                        <a:t>1.0</a:t>
                      </a:r>
                    </a:p>
                  </a:txBody>
                  <a:tcPr/>
                </a:tc>
                <a:tc>
                  <a:txBody>
                    <a:bodyPr/>
                    <a:lstStyle/>
                    <a:p>
                      <a:r>
                        <a:rPr lang="en-IN" dirty="0"/>
                        <a:t>27.3</a:t>
                      </a:r>
                    </a:p>
                  </a:txBody>
                  <a:tcPr/>
                </a:tc>
                <a:extLst>
                  <a:ext uri="{0D108BD9-81ED-4DB2-BD59-A6C34878D82A}">
                    <a16:rowId xmlns:a16="http://schemas.microsoft.com/office/drawing/2014/main" val="4042551849"/>
                  </a:ext>
                </a:extLst>
              </a:tr>
              <a:tr h="370840">
                <a:tc>
                  <a:txBody>
                    <a:bodyPr/>
                    <a:lstStyle/>
                    <a:p>
                      <a:r>
                        <a:rPr lang="en-IN" dirty="0"/>
                        <a:t>0 + 1 + 2 + 3</a:t>
                      </a:r>
                    </a:p>
                  </a:txBody>
                  <a:tcPr/>
                </a:tc>
                <a:tc>
                  <a:txBody>
                    <a:bodyPr/>
                    <a:lstStyle/>
                    <a:p>
                      <a:r>
                        <a:rPr lang="en-IN" dirty="0"/>
                        <a:t>2.1</a:t>
                      </a:r>
                    </a:p>
                  </a:txBody>
                  <a:tcPr/>
                </a:tc>
                <a:tc>
                  <a:txBody>
                    <a:bodyPr/>
                    <a:lstStyle/>
                    <a:p>
                      <a:r>
                        <a:rPr lang="en-IN" dirty="0"/>
                        <a:t>24.5</a:t>
                      </a:r>
                    </a:p>
                  </a:txBody>
                  <a:tcPr/>
                </a:tc>
                <a:tc>
                  <a:txBody>
                    <a:bodyPr/>
                    <a:lstStyle/>
                    <a:p>
                      <a:r>
                        <a:rPr lang="en-IN" dirty="0"/>
                        <a:t>1.0</a:t>
                      </a:r>
                    </a:p>
                  </a:txBody>
                  <a:tcPr/>
                </a:tc>
                <a:tc>
                  <a:txBody>
                    <a:bodyPr/>
                    <a:lstStyle/>
                    <a:p>
                      <a:r>
                        <a:rPr lang="en-IN" dirty="0"/>
                        <a:t>27.6</a:t>
                      </a:r>
                    </a:p>
                  </a:txBody>
                  <a:tcPr/>
                </a:tc>
                <a:extLst>
                  <a:ext uri="{0D108BD9-81ED-4DB2-BD59-A6C34878D82A}">
                    <a16:rowId xmlns:a16="http://schemas.microsoft.com/office/drawing/2014/main" val="634960787"/>
                  </a:ext>
                </a:extLst>
              </a:tr>
            </a:tbl>
          </a:graphicData>
        </a:graphic>
      </p:graphicFrame>
    </p:spTree>
    <p:extLst>
      <p:ext uri="{BB962C8B-B14F-4D97-AF65-F5344CB8AC3E}">
        <p14:creationId xmlns:p14="http://schemas.microsoft.com/office/powerpoint/2010/main" val="21452622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Mflowgen Review – How to Set up</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marL="0" lvl="1" indent="0" eaLnBrk="1" hangingPunct="1">
              <a:buNone/>
            </a:pPr>
            <a:endParaRPr lang="en-IN" altLang="en-US" dirty="0">
              <a:latin typeface="Arial" panose="020B0604020202020204" pitchFamily="34" charset="0"/>
            </a:endParaRPr>
          </a:p>
          <a:p>
            <a:pPr lvl="1" eaLnBrk="1" hangingPunct="1"/>
            <a:r>
              <a:rPr lang="en-IN" altLang="en-US" sz="2000" b="1" dirty="0">
                <a:latin typeface="Arial" panose="020B0604020202020204" pitchFamily="34" charset="0"/>
              </a:rPr>
              <a:t>Define the graph </a:t>
            </a:r>
            <a:r>
              <a:rPr lang="en-IN" altLang="en-US" sz="2000" dirty="0">
                <a:latin typeface="Arial" panose="020B0604020202020204" pitchFamily="34" charset="0"/>
              </a:rPr>
              <a:t>– define the steps, add them to the graph and define connections between the steps. Can connect steps automatically by name or explicitly connect certain outputs of one step to certain inputs of another step. These have to be specified in a python script (construct.py)    </a:t>
            </a:r>
          </a:p>
          <a:p>
            <a:pPr lvl="1" eaLnBrk="1" hangingPunct="1"/>
            <a:endParaRPr lang="en-IN" altLang="en-US" sz="2000" dirty="0">
              <a:latin typeface="Arial" panose="020B0604020202020204" pitchFamily="34" charset="0"/>
            </a:endParaRPr>
          </a:p>
          <a:p>
            <a:pPr lvl="1" eaLnBrk="1" hangingPunct="1"/>
            <a:r>
              <a:rPr lang="en-IN" altLang="en-US" sz="2000" b="1" dirty="0">
                <a:latin typeface="Arial" panose="020B0604020202020204" pitchFamily="34" charset="0"/>
              </a:rPr>
              <a:t>Configure the Steps </a:t>
            </a:r>
            <a:r>
              <a:rPr lang="en-IN" altLang="en-US" sz="2000" dirty="0">
                <a:latin typeface="Arial" panose="020B0604020202020204" pitchFamily="34" charset="0"/>
              </a:rPr>
              <a:t>– specify the inputs, outputs and commands (how to go from inputs to outputs) Also can specify parameters, pre/post conditions for the step. Each step needs to have a directory which contains a configure.yml file where these details are entered</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Build the design by invoking </a:t>
            </a:r>
            <a:r>
              <a:rPr lang="en-IN" altLang="en-US" sz="2000" dirty="0" err="1">
                <a:latin typeface="Arial" panose="020B0604020202020204" pitchFamily="34" charset="0"/>
              </a:rPr>
              <a:t>mflowgen</a:t>
            </a:r>
            <a:r>
              <a:rPr lang="en-IN" altLang="en-US" sz="2000" dirty="0">
                <a:latin typeface="Arial" panose="020B0604020202020204" pitchFamily="34" charset="0"/>
              </a:rPr>
              <a:t> and then run the steps</a:t>
            </a:r>
          </a:p>
        </p:txBody>
      </p:sp>
    </p:spTree>
    <p:extLst>
      <p:ext uri="{BB962C8B-B14F-4D97-AF65-F5344CB8AC3E}">
        <p14:creationId xmlns:p14="http://schemas.microsoft.com/office/powerpoint/2010/main" val="1470499833"/>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B84-AB08-4610-93DB-231822C7D1E3}"/>
              </a:ext>
            </a:extLst>
          </p:cNvPr>
          <p:cNvSpPr>
            <a:spLocks noGrp="1"/>
          </p:cNvSpPr>
          <p:nvPr>
            <p:ph type="title"/>
          </p:nvPr>
        </p:nvSpPr>
        <p:spPr/>
        <p:txBody>
          <a:bodyPr/>
          <a:lstStyle/>
          <a:p>
            <a:r>
              <a:rPr lang="en-IN" altLang="en-US" dirty="0">
                <a:latin typeface="Arial" panose="020B0604020202020204" pitchFamily="34" charset="0"/>
              </a:rPr>
              <a:t>Gaussian – </a:t>
            </a:r>
            <a:r>
              <a:rPr lang="en-IN" dirty="0"/>
              <a:t>Area - New</a:t>
            </a:r>
          </a:p>
        </p:txBody>
      </p:sp>
      <p:graphicFrame>
        <p:nvGraphicFramePr>
          <p:cNvPr id="5" name="Table 5">
            <a:extLst>
              <a:ext uri="{FF2B5EF4-FFF2-40B4-BE49-F238E27FC236}">
                <a16:creationId xmlns:a16="http://schemas.microsoft.com/office/drawing/2014/main" id="{DADA45DC-DF7E-4399-A44E-FC16E75697FD}"/>
              </a:ext>
            </a:extLst>
          </p:cNvPr>
          <p:cNvGraphicFramePr>
            <a:graphicFrameLocks noGrp="1"/>
          </p:cNvGraphicFramePr>
          <p:nvPr>
            <p:ph sz="quarter" idx="10"/>
            <p:extLst>
              <p:ext uri="{D42A27DB-BD31-4B8C-83A1-F6EECF244321}">
                <p14:modId xmlns:p14="http://schemas.microsoft.com/office/powerpoint/2010/main" val="998049612"/>
              </p:ext>
            </p:extLst>
          </p:nvPr>
        </p:nvGraphicFramePr>
        <p:xfrm>
          <a:off x="1274763" y="1211263"/>
          <a:ext cx="10267945" cy="4114800"/>
        </p:xfrm>
        <a:graphic>
          <a:graphicData uri="http://schemas.openxmlformats.org/drawingml/2006/table">
            <a:tbl>
              <a:tblPr firstRow="1" bandRow="1">
                <a:tableStyleId>{5C22544A-7EE6-4342-B048-85BDC9FD1C3A}</a:tableStyleId>
              </a:tblPr>
              <a:tblGrid>
                <a:gridCol w="2053589">
                  <a:extLst>
                    <a:ext uri="{9D8B030D-6E8A-4147-A177-3AD203B41FA5}">
                      <a16:colId xmlns:a16="http://schemas.microsoft.com/office/drawing/2014/main" val="1683497283"/>
                    </a:ext>
                  </a:extLst>
                </a:gridCol>
                <a:gridCol w="2053589">
                  <a:extLst>
                    <a:ext uri="{9D8B030D-6E8A-4147-A177-3AD203B41FA5}">
                      <a16:colId xmlns:a16="http://schemas.microsoft.com/office/drawing/2014/main" val="2069561424"/>
                    </a:ext>
                  </a:extLst>
                </a:gridCol>
                <a:gridCol w="2053589">
                  <a:extLst>
                    <a:ext uri="{9D8B030D-6E8A-4147-A177-3AD203B41FA5}">
                      <a16:colId xmlns:a16="http://schemas.microsoft.com/office/drawing/2014/main" val="2394874975"/>
                    </a:ext>
                  </a:extLst>
                </a:gridCol>
                <a:gridCol w="2053589">
                  <a:extLst>
                    <a:ext uri="{9D8B030D-6E8A-4147-A177-3AD203B41FA5}">
                      <a16:colId xmlns:a16="http://schemas.microsoft.com/office/drawing/2014/main" val="2413410831"/>
                    </a:ext>
                  </a:extLst>
                </a:gridCol>
                <a:gridCol w="2053589">
                  <a:extLst>
                    <a:ext uri="{9D8B030D-6E8A-4147-A177-3AD203B41FA5}">
                      <a16:colId xmlns:a16="http://schemas.microsoft.com/office/drawing/2014/main" val="3509921476"/>
                    </a:ext>
                  </a:extLst>
                </a:gridCol>
              </a:tblGrid>
              <a:tr h="370840">
                <a:tc>
                  <a:txBody>
                    <a:bodyPr/>
                    <a:lstStyle/>
                    <a:p>
                      <a:r>
                        <a:rPr lang="en-IN" dirty="0"/>
                        <a:t>Subgraph</a:t>
                      </a:r>
                    </a:p>
                  </a:txBody>
                  <a:tcPr/>
                </a:tc>
                <a:tc>
                  <a:txBody>
                    <a:bodyPr/>
                    <a:lstStyle/>
                    <a:p>
                      <a:r>
                        <a:rPr lang="en-IN" dirty="0"/>
                        <a:t>Comb</a:t>
                      </a:r>
                    </a:p>
                  </a:txBody>
                  <a:tcPr/>
                </a:tc>
                <a:tc>
                  <a:txBody>
                    <a:bodyPr/>
                    <a:lstStyle/>
                    <a:p>
                      <a:r>
                        <a:rPr lang="en-IN" dirty="0" err="1"/>
                        <a:t>Buf</a:t>
                      </a:r>
                      <a:endParaRPr lang="en-IN" dirty="0"/>
                    </a:p>
                  </a:txBody>
                  <a:tcPr/>
                </a:tc>
                <a:tc>
                  <a:txBody>
                    <a:bodyPr/>
                    <a:lstStyle/>
                    <a:p>
                      <a:r>
                        <a:rPr lang="en-IN" dirty="0"/>
                        <a:t>Non Comb</a:t>
                      </a:r>
                    </a:p>
                  </a:txBody>
                  <a:tcPr/>
                </a:tc>
                <a:tc>
                  <a:txBody>
                    <a:bodyPr/>
                    <a:lstStyle/>
                    <a:p>
                      <a:r>
                        <a:rPr lang="en-IN" dirty="0"/>
                        <a:t>Total</a:t>
                      </a:r>
                    </a:p>
                  </a:txBody>
                  <a:tcPr/>
                </a:tc>
                <a:extLst>
                  <a:ext uri="{0D108BD9-81ED-4DB2-BD59-A6C34878D82A}">
                    <a16:rowId xmlns:a16="http://schemas.microsoft.com/office/drawing/2014/main" val="1895472142"/>
                  </a:ext>
                </a:extLst>
              </a:tr>
              <a:tr h="370840">
                <a:tc>
                  <a:txBody>
                    <a:bodyPr/>
                    <a:lstStyle/>
                    <a:p>
                      <a:r>
                        <a:rPr lang="en-IN" dirty="0"/>
                        <a:t>0</a:t>
                      </a:r>
                    </a:p>
                  </a:txBody>
                  <a:tcPr/>
                </a:tc>
                <a:tc>
                  <a:txBody>
                    <a:bodyPr/>
                    <a:lstStyle/>
                    <a:p>
                      <a:r>
                        <a:rPr lang="en-IN" dirty="0"/>
                        <a:t>29971</a:t>
                      </a:r>
                    </a:p>
                  </a:txBody>
                  <a:tcPr/>
                </a:tc>
                <a:tc>
                  <a:txBody>
                    <a:bodyPr/>
                    <a:lstStyle/>
                    <a:p>
                      <a:r>
                        <a:rPr lang="en-IN" dirty="0"/>
                        <a:t>1637</a:t>
                      </a:r>
                    </a:p>
                  </a:txBody>
                  <a:tcPr/>
                </a:tc>
                <a:tc>
                  <a:txBody>
                    <a:bodyPr/>
                    <a:lstStyle/>
                    <a:p>
                      <a:r>
                        <a:rPr lang="en-IN" dirty="0"/>
                        <a:t>44459</a:t>
                      </a:r>
                    </a:p>
                  </a:txBody>
                  <a:tcPr/>
                </a:tc>
                <a:tc>
                  <a:txBody>
                    <a:bodyPr/>
                    <a:lstStyle/>
                    <a:p>
                      <a:r>
                        <a:rPr lang="en-IN" dirty="0"/>
                        <a:t>74430</a:t>
                      </a:r>
                    </a:p>
                  </a:txBody>
                  <a:tcPr/>
                </a:tc>
                <a:extLst>
                  <a:ext uri="{0D108BD9-81ED-4DB2-BD59-A6C34878D82A}">
                    <a16:rowId xmlns:a16="http://schemas.microsoft.com/office/drawing/2014/main" val="1046558703"/>
                  </a:ext>
                </a:extLst>
              </a:tr>
              <a:tr h="370840">
                <a:tc>
                  <a:txBody>
                    <a:bodyPr/>
                    <a:lstStyle/>
                    <a:p>
                      <a:r>
                        <a:rPr lang="en-IN" dirty="0"/>
                        <a:t>1</a:t>
                      </a:r>
                    </a:p>
                  </a:txBody>
                  <a:tcPr/>
                </a:tc>
                <a:tc>
                  <a:txBody>
                    <a:bodyPr/>
                    <a:lstStyle/>
                    <a:p>
                      <a:r>
                        <a:rPr lang="en-IN" dirty="0"/>
                        <a:t>20503</a:t>
                      </a:r>
                    </a:p>
                  </a:txBody>
                  <a:tcPr/>
                </a:tc>
                <a:tc>
                  <a:txBody>
                    <a:bodyPr/>
                    <a:lstStyle/>
                    <a:p>
                      <a:r>
                        <a:rPr lang="en-IN" dirty="0"/>
                        <a:t>1054</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44459</a:t>
                      </a:r>
                    </a:p>
                  </a:txBody>
                  <a:tcPr/>
                </a:tc>
                <a:tc>
                  <a:txBody>
                    <a:bodyPr/>
                    <a:lstStyle/>
                    <a:p>
                      <a:r>
                        <a:rPr lang="en-IN" dirty="0"/>
                        <a:t>64962</a:t>
                      </a:r>
                    </a:p>
                  </a:txBody>
                  <a:tcPr/>
                </a:tc>
                <a:extLst>
                  <a:ext uri="{0D108BD9-81ED-4DB2-BD59-A6C34878D82A}">
                    <a16:rowId xmlns:a16="http://schemas.microsoft.com/office/drawing/2014/main" val="2627928835"/>
                  </a:ext>
                </a:extLst>
              </a:tr>
              <a:tr h="370840">
                <a:tc>
                  <a:txBody>
                    <a:bodyPr/>
                    <a:lstStyle/>
                    <a:p>
                      <a:r>
                        <a:rPr lang="en-IN" dirty="0"/>
                        <a:t>2</a:t>
                      </a:r>
                    </a:p>
                  </a:txBody>
                  <a:tcPr/>
                </a:tc>
                <a:tc>
                  <a:txBody>
                    <a:bodyPr/>
                    <a:lstStyle/>
                    <a:p>
                      <a:r>
                        <a:rPr lang="en-IN" dirty="0"/>
                        <a:t>31237</a:t>
                      </a:r>
                    </a:p>
                  </a:txBody>
                  <a:tcPr/>
                </a:tc>
                <a:tc>
                  <a:txBody>
                    <a:bodyPr/>
                    <a:lstStyle/>
                    <a:p>
                      <a:r>
                        <a:rPr lang="en-IN" dirty="0"/>
                        <a:t>1483</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44457</a:t>
                      </a:r>
                    </a:p>
                  </a:txBody>
                  <a:tcPr/>
                </a:tc>
                <a:tc>
                  <a:txBody>
                    <a:bodyPr/>
                    <a:lstStyle/>
                    <a:p>
                      <a:r>
                        <a:rPr lang="en-IN" dirty="0"/>
                        <a:t>75694</a:t>
                      </a:r>
                    </a:p>
                  </a:txBody>
                  <a:tcPr/>
                </a:tc>
                <a:extLst>
                  <a:ext uri="{0D108BD9-81ED-4DB2-BD59-A6C34878D82A}">
                    <a16:rowId xmlns:a16="http://schemas.microsoft.com/office/drawing/2014/main" val="2199971086"/>
                  </a:ext>
                </a:extLst>
              </a:tr>
              <a:tr h="370840">
                <a:tc>
                  <a:txBody>
                    <a:bodyPr/>
                    <a:lstStyle/>
                    <a:p>
                      <a:r>
                        <a:rPr lang="en-IN" dirty="0"/>
                        <a:t>3</a:t>
                      </a:r>
                    </a:p>
                  </a:txBody>
                  <a:tcPr/>
                </a:tc>
                <a:tc>
                  <a:txBody>
                    <a:bodyPr/>
                    <a:lstStyle/>
                    <a:p>
                      <a:r>
                        <a:rPr lang="en-IN" dirty="0"/>
                        <a:t>37804</a:t>
                      </a:r>
                    </a:p>
                  </a:txBody>
                  <a:tcPr/>
                </a:tc>
                <a:tc>
                  <a:txBody>
                    <a:bodyPr/>
                    <a:lstStyle/>
                    <a:p>
                      <a:r>
                        <a:rPr lang="en-IN" dirty="0"/>
                        <a:t>1924</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44460</a:t>
                      </a:r>
                    </a:p>
                  </a:txBody>
                  <a:tcPr/>
                </a:tc>
                <a:tc>
                  <a:txBody>
                    <a:bodyPr/>
                    <a:lstStyle/>
                    <a:p>
                      <a:r>
                        <a:rPr lang="en-IN" dirty="0"/>
                        <a:t>82264</a:t>
                      </a:r>
                    </a:p>
                  </a:txBody>
                  <a:tcPr/>
                </a:tc>
                <a:extLst>
                  <a:ext uri="{0D108BD9-81ED-4DB2-BD59-A6C34878D82A}">
                    <a16:rowId xmlns:a16="http://schemas.microsoft.com/office/drawing/2014/main" val="685224038"/>
                  </a:ext>
                </a:extLst>
              </a:tr>
              <a:tr h="370840">
                <a:tc>
                  <a:txBody>
                    <a:bodyPr/>
                    <a:lstStyle/>
                    <a:p>
                      <a:r>
                        <a:rPr lang="en-IN" dirty="0"/>
                        <a:t>0 + 1</a:t>
                      </a:r>
                    </a:p>
                  </a:txBody>
                  <a:tcPr/>
                </a:tc>
                <a:tc>
                  <a:txBody>
                    <a:bodyPr/>
                    <a:lstStyle/>
                    <a:p>
                      <a:r>
                        <a:rPr lang="en-IN" dirty="0"/>
                        <a:t>19009</a:t>
                      </a:r>
                    </a:p>
                  </a:txBody>
                  <a:tcPr/>
                </a:tc>
                <a:tc>
                  <a:txBody>
                    <a:bodyPr/>
                    <a:lstStyle/>
                    <a:p>
                      <a:r>
                        <a:rPr lang="en-IN" dirty="0"/>
                        <a:t>982</a:t>
                      </a:r>
                    </a:p>
                  </a:txBody>
                  <a:tcPr/>
                </a:tc>
                <a:tc>
                  <a:txBody>
                    <a:bodyPr/>
                    <a:lstStyle/>
                    <a:p>
                      <a:r>
                        <a:rPr lang="en-IN" dirty="0"/>
                        <a:t>44459</a:t>
                      </a:r>
                    </a:p>
                  </a:txBody>
                  <a:tcPr/>
                </a:tc>
                <a:tc>
                  <a:txBody>
                    <a:bodyPr/>
                    <a:lstStyle/>
                    <a:p>
                      <a:r>
                        <a:rPr lang="en-IN" dirty="0"/>
                        <a:t>63468</a:t>
                      </a:r>
                    </a:p>
                  </a:txBody>
                  <a:tcPr/>
                </a:tc>
                <a:extLst>
                  <a:ext uri="{0D108BD9-81ED-4DB2-BD59-A6C34878D82A}">
                    <a16:rowId xmlns:a16="http://schemas.microsoft.com/office/drawing/2014/main" val="3196789830"/>
                  </a:ext>
                </a:extLst>
              </a:tr>
              <a:tr h="370840">
                <a:tc>
                  <a:txBody>
                    <a:bodyPr/>
                    <a:lstStyle/>
                    <a:p>
                      <a:r>
                        <a:rPr lang="en-IN" dirty="0"/>
                        <a:t>1 + 3</a:t>
                      </a:r>
                    </a:p>
                  </a:txBody>
                  <a:tcPr/>
                </a:tc>
                <a:tc>
                  <a:txBody>
                    <a:bodyPr/>
                    <a:lstStyle/>
                    <a:p>
                      <a:r>
                        <a:rPr lang="en-IN" dirty="0"/>
                        <a:t>21725</a:t>
                      </a:r>
                    </a:p>
                  </a:txBody>
                  <a:tcPr/>
                </a:tc>
                <a:tc>
                  <a:txBody>
                    <a:bodyPr/>
                    <a:lstStyle/>
                    <a:p>
                      <a:r>
                        <a:rPr lang="en-IN" dirty="0"/>
                        <a:t>1074</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IN" dirty="0"/>
                        <a:t>44421</a:t>
                      </a:r>
                    </a:p>
                  </a:txBody>
                  <a:tcPr/>
                </a:tc>
                <a:tc>
                  <a:txBody>
                    <a:bodyPr/>
                    <a:lstStyle/>
                    <a:p>
                      <a:r>
                        <a:rPr lang="en-IN" dirty="0"/>
                        <a:t>66186</a:t>
                      </a:r>
                    </a:p>
                  </a:txBody>
                  <a:tcPr/>
                </a:tc>
                <a:extLst>
                  <a:ext uri="{0D108BD9-81ED-4DB2-BD59-A6C34878D82A}">
                    <a16:rowId xmlns:a16="http://schemas.microsoft.com/office/drawing/2014/main" val="1237105087"/>
                  </a:ext>
                </a:extLst>
              </a:tr>
              <a:tr h="370840">
                <a:tc>
                  <a:txBody>
                    <a:bodyPr/>
                    <a:lstStyle/>
                    <a:p>
                      <a:r>
                        <a:rPr lang="en-IN" dirty="0"/>
                        <a:t>0 + 1 + 2</a:t>
                      </a:r>
                    </a:p>
                  </a:txBody>
                  <a:tcPr/>
                </a:tc>
                <a:tc>
                  <a:txBody>
                    <a:bodyPr/>
                    <a:lstStyle/>
                    <a:p>
                      <a:r>
                        <a:rPr lang="en-IN" dirty="0"/>
                        <a:t>19073</a:t>
                      </a:r>
                    </a:p>
                  </a:txBody>
                  <a:tcPr/>
                </a:tc>
                <a:tc>
                  <a:txBody>
                    <a:bodyPr/>
                    <a:lstStyle/>
                    <a:p>
                      <a:r>
                        <a:rPr lang="en-IN" dirty="0"/>
                        <a:t>973</a:t>
                      </a:r>
                    </a:p>
                  </a:txBody>
                  <a:tcPr/>
                </a:tc>
                <a:tc>
                  <a:txBody>
                    <a:bodyPr/>
                    <a:lstStyle/>
                    <a:p>
                      <a:r>
                        <a:rPr lang="en-IN" dirty="0"/>
                        <a:t>44461</a:t>
                      </a:r>
                    </a:p>
                  </a:txBody>
                  <a:tcPr/>
                </a:tc>
                <a:tc>
                  <a:txBody>
                    <a:bodyPr/>
                    <a:lstStyle/>
                    <a:p>
                      <a:r>
                        <a:rPr lang="en-IN" dirty="0"/>
                        <a:t>63534</a:t>
                      </a:r>
                    </a:p>
                  </a:txBody>
                  <a:tcPr/>
                </a:tc>
                <a:extLst>
                  <a:ext uri="{0D108BD9-81ED-4DB2-BD59-A6C34878D82A}">
                    <a16:rowId xmlns:a16="http://schemas.microsoft.com/office/drawing/2014/main" val="4042551849"/>
                  </a:ext>
                </a:extLst>
              </a:tr>
              <a:tr h="370840">
                <a:tc>
                  <a:txBody>
                    <a:bodyPr/>
                    <a:lstStyle/>
                    <a:p>
                      <a:r>
                        <a:rPr lang="en-IN" dirty="0"/>
                        <a:t>0 + 1 + 2 + 3</a:t>
                      </a:r>
                    </a:p>
                  </a:txBody>
                  <a:tcPr/>
                </a:tc>
                <a:tc>
                  <a:txBody>
                    <a:bodyPr/>
                    <a:lstStyle/>
                    <a:p>
                      <a:r>
                        <a:rPr lang="en-IN" dirty="0"/>
                        <a:t>20193</a:t>
                      </a:r>
                    </a:p>
                  </a:txBody>
                  <a:tcPr/>
                </a:tc>
                <a:tc>
                  <a:txBody>
                    <a:bodyPr/>
                    <a:lstStyle/>
                    <a:p>
                      <a:r>
                        <a:rPr lang="en-IN" dirty="0"/>
                        <a:t>994</a:t>
                      </a:r>
                    </a:p>
                  </a:txBody>
                  <a:tcPr/>
                </a:tc>
                <a:tc>
                  <a:txBody>
                    <a:bodyPr/>
                    <a:lstStyle/>
                    <a:p>
                      <a:r>
                        <a:rPr lang="en-IN" dirty="0"/>
                        <a:t>44461</a:t>
                      </a:r>
                    </a:p>
                  </a:txBody>
                  <a:tcPr/>
                </a:tc>
                <a:tc>
                  <a:txBody>
                    <a:bodyPr/>
                    <a:lstStyle/>
                    <a:p>
                      <a:r>
                        <a:rPr lang="en-IN" dirty="0"/>
                        <a:t>64655</a:t>
                      </a:r>
                    </a:p>
                  </a:txBody>
                  <a:tcPr/>
                </a:tc>
                <a:extLst>
                  <a:ext uri="{0D108BD9-81ED-4DB2-BD59-A6C34878D82A}">
                    <a16:rowId xmlns:a16="http://schemas.microsoft.com/office/drawing/2014/main" val="634960787"/>
                  </a:ext>
                </a:extLst>
              </a:tr>
            </a:tbl>
          </a:graphicData>
        </a:graphic>
      </p:graphicFrame>
    </p:spTree>
    <p:extLst>
      <p:ext uri="{BB962C8B-B14F-4D97-AF65-F5344CB8AC3E}">
        <p14:creationId xmlns:p14="http://schemas.microsoft.com/office/powerpoint/2010/main" val="97760658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B84-AB08-4610-93DB-231822C7D1E3}"/>
              </a:ext>
            </a:extLst>
          </p:cNvPr>
          <p:cNvSpPr>
            <a:spLocks noGrp="1"/>
          </p:cNvSpPr>
          <p:nvPr>
            <p:ph type="title"/>
          </p:nvPr>
        </p:nvSpPr>
        <p:spPr/>
        <p:txBody>
          <a:bodyPr/>
          <a:lstStyle/>
          <a:p>
            <a:r>
              <a:rPr lang="en-IN" altLang="en-US" dirty="0">
                <a:latin typeface="Arial" panose="020B0604020202020204" pitchFamily="34" charset="0"/>
              </a:rPr>
              <a:t>Gaussian - </a:t>
            </a:r>
            <a:r>
              <a:rPr lang="en-IN" dirty="0"/>
              <a:t>Power (</a:t>
            </a:r>
            <a:r>
              <a:rPr lang="en-IN" dirty="0" err="1"/>
              <a:t>mW</a:t>
            </a:r>
            <a:r>
              <a:rPr lang="en-IN" dirty="0"/>
              <a:t>) - New</a:t>
            </a:r>
          </a:p>
        </p:txBody>
      </p:sp>
      <p:graphicFrame>
        <p:nvGraphicFramePr>
          <p:cNvPr id="5" name="Table 5">
            <a:extLst>
              <a:ext uri="{FF2B5EF4-FFF2-40B4-BE49-F238E27FC236}">
                <a16:creationId xmlns:a16="http://schemas.microsoft.com/office/drawing/2014/main" id="{DADA45DC-DF7E-4399-A44E-FC16E75697FD}"/>
              </a:ext>
            </a:extLst>
          </p:cNvPr>
          <p:cNvGraphicFramePr>
            <a:graphicFrameLocks noGrp="1"/>
          </p:cNvGraphicFramePr>
          <p:nvPr>
            <p:ph sz="quarter" idx="10"/>
            <p:extLst>
              <p:ext uri="{D42A27DB-BD31-4B8C-83A1-F6EECF244321}">
                <p14:modId xmlns:p14="http://schemas.microsoft.com/office/powerpoint/2010/main" val="443472339"/>
              </p:ext>
            </p:extLst>
          </p:nvPr>
        </p:nvGraphicFramePr>
        <p:xfrm>
          <a:off x="1274763" y="1211263"/>
          <a:ext cx="10267945" cy="4114800"/>
        </p:xfrm>
        <a:graphic>
          <a:graphicData uri="http://schemas.openxmlformats.org/drawingml/2006/table">
            <a:tbl>
              <a:tblPr firstRow="1" bandRow="1">
                <a:tableStyleId>{5C22544A-7EE6-4342-B048-85BDC9FD1C3A}</a:tableStyleId>
              </a:tblPr>
              <a:tblGrid>
                <a:gridCol w="2053589">
                  <a:extLst>
                    <a:ext uri="{9D8B030D-6E8A-4147-A177-3AD203B41FA5}">
                      <a16:colId xmlns:a16="http://schemas.microsoft.com/office/drawing/2014/main" val="1683497283"/>
                    </a:ext>
                  </a:extLst>
                </a:gridCol>
                <a:gridCol w="2053589">
                  <a:extLst>
                    <a:ext uri="{9D8B030D-6E8A-4147-A177-3AD203B41FA5}">
                      <a16:colId xmlns:a16="http://schemas.microsoft.com/office/drawing/2014/main" val="2069561424"/>
                    </a:ext>
                  </a:extLst>
                </a:gridCol>
                <a:gridCol w="2053589">
                  <a:extLst>
                    <a:ext uri="{9D8B030D-6E8A-4147-A177-3AD203B41FA5}">
                      <a16:colId xmlns:a16="http://schemas.microsoft.com/office/drawing/2014/main" val="2394874975"/>
                    </a:ext>
                  </a:extLst>
                </a:gridCol>
                <a:gridCol w="2053589">
                  <a:extLst>
                    <a:ext uri="{9D8B030D-6E8A-4147-A177-3AD203B41FA5}">
                      <a16:colId xmlns:a16="http://schemas.microsoft.com/office/drawing/2014/main" val="2413410831"/>
                    </a:ext>
                  </a:extLst>
                </a:gridCol>
                <a:gridCol w="2053589">
                  <a:extLst>
                    <a:ext uri="{9D8B030D-6E8A-4147-A177-3AD203B41FA5}">
                      <a16:colId xmlns:a16="http://schemas.microsoft.com/office/drawing/2014/main" val="3509921476"/>
                    </a:ext>
                  </a:extLst>
                </a:gridCol>
              </a:tblGrid>
              <a:tr h="370840">
                <a:tc>
                  <a:txBody>
                    <a:bodyPr/>
                    <a:lstStyle/>
                    <a:p>
                      <a:r>
                        <a:rPr lang="en-IN" dirty="0"/>
                        <a:t>Subgraph</a:t>
                      </a:r>
                    </a:p>
                  </a:txBody>
                  <a:tcPr/>
                </a:tc>
                <a:tc>
                  <a:txBody>
                    <a:bodyPr/>
                    <a:lstStyle/>
                    <a:p>
                      <a:r>
                        <a:rPr lang="en-IN" dirty="0" err="1"/>
                        <a:t>Sw</a:t>
                      </a:r>
                      <a:endParaRPr lang="en-IN" dirty="0"/>
                    </a:p>
                  </a:txBody>
                  <a:tcPr/>
                </a:tc>
                <a:tc>
                  <a:txBody>
                    <a:bodyPr/>
                    <a:lstStyle/>
                    <a:p>
                      <a:r>
                        <a:rPr lang="en-IN" dirty="0"/>
                        <a:t>Int</a:t>
                      </a:r>
                    </a:p>
                  </a:txBody>
                  <a:tcPr/>
                </a:tc>
                <a:tc>
                  <a:txBody>
                    <a:bodyPr/>
                    <a:lstStyle/>
                    <a:p>
                      <a:r>
                        <a:rPr lang="en-IN" dirty="0"/>
                        <a:t>Leak</a:t>
                      </a:r>
                    </a:p>
                  </a:txBody>
                  <a:tcPr/>
                </a:tc>
                <a:tc>
                  <a:txBody>
                    <a:bodyPr/>
                    <a:lstStyle/>
                    <a:p>
                      <a:r>
                        <a:rPr lang="en-IN" dirty="0"/>
                        <a:t>Total</a:t>
                      </a:r>
                    </a:p>
                  </a:txBody>
                  <a:tcPr/>
                </a:tc>
                <a:extLst>
                  <a:ext uri="{0D108BD9-81ED-4DB2-BD59-A6C34878D82A}">
                    <a16:rowId xmlns:a16="http://schemas.microsoft.com/office/drawing/2014/main" val="1895472142"/>
                  </a:ext>
                </a:extLst>
              </a:tr>
              <a:tr h="370840">
                <a:tc>
                  <a:txBody>
                    <a:bodyPr/>
                    <a:lstStyle/>
                    <a:p>
                      <a:r>
                        <a:rPr lang="en-IN" dirty="0"/>
                        <a:t>0</a:t>
                      </a:r>
                    </a:p>
                  </a:txBody>
                  <a:tcPr/>
                </a:tc>
                <a:tc>
                  <a:txBody>
                    <a:bodyPr/>
                    <a:lstStyle/>
                    <a:p>
                      <a:r>
                        <a:rPr lang="en-IN" dirty="0"/>
                        <a:t>4.2</a:t>
                      </a:r>
                    </a:p>
                  </a:txBody>
                  <a:tcPr/>
                </a:tc>
                <a:tc>
                  <a:txBody>
                    <a:bodyPr/>
                    <a:lstStyle/>
                    <a:p>
                      <a:r>
                        <a:rPr lang="en-IN" dirty="0"/>
                        <a:t>25.2</a:t>
                      </a:r>
                    </a:p>
                  </a:txBody>
                  <a:tcPr/>
                </a:tc>
                <a:tc>
                  <a:txBody>
                    <a:bodyPr/>
                    <a:lstStyle/>
                    <a:p>
                      <a:r>
                        <a:rPr lang="en-IN" dirty="0"/>
                        <a:t>1.5</a:t>
                      </a:r>
                    </a:p>
                  </a:txBody>
                  <a:tcPr/>
                </a:tc>
                <a:tc>
                  <a:txBody>
                    <a:bodyPr/>
                    <a:lstStyle/>
                    <a:p>
                      <a:r>
                        <a:rPr lang="en-IN" dirty="0"/>
                        <a:t>31.0</a:t>
                      </a:r>
                    </a:p>
                  </a:txBody>
                  <a:tcPr/>
                </a:tc>
                <a:extLst>
                  <a:ext uri="{0D108BD9-81ED-4DB2-BD59-A6C34878D82A}">
                    <a16:rowId xmlns:a16="http://schemas.microsoft.com/office/drawing/2014/main" val="1046558703"/>
                  </a:ext>
                </a:extLst>
              </a:tr>
              <a:tr h="370840">
                <a:tc>
                  <a:txBody>
                    <a:bodyPr/>
                    <a:lstStyle/>
                    <a:p>
                      <a:r>
                        <a:rPr lang="en-IN" dirty="0"/>
                        <a:t>1</a:t>
                      </a:r>
                    </a:p>
                  </a:txBody>
                  <a:tcPr/>
                </a:tc>
                <a:tc>
                  <a:txBody>
                    <a:bodyPr/>
                    <a:lstStyle/>
                    <a:p>
                      <a:r>
                        <a:rPr lang="en-IN" dirty="0"/>
                        <a:t>2.0</a:t>
                      </a:r>
                    </a:p>
                  </a:txBody>
                  <a:tcPr/>
                </a:tc>
                <a:tc>
                  <a:txBody>
                    <a:bodyPr/>
                    <a:lstStyle/>
                    <a:p>
                      <a:r>
                        <a:rPr lang="en-IN" dirty="0"/>
                        <a:t>23.6</a:t>
                      </a:r>
                    </a:p>
                  </a:txBody>
                  <a:tcPr/>
                </a:tc>
                <a:tc>
                  <a:txBody>
                    <a:bodyPr/>
                    <a:lstStyle/>
                    <a:p>
                      <a:r>
                        <a:rPr lang="en-IN" dirty="0"/>
                        <a:t>1.3</a:t>
                      </a:r>
                    </a:p>
                  </a:txBody>
                  <a:tcPr/>
                </a:tc>
                <a:tc>
                  <a:txBody>
                    <a:bodyPr/>
                    <a:lstStyle/>
                    <a:p>
                      <a:r>
                        <a:rPr lang="en-IN" dirty="0"/>
                        <a:t>26.9</a:t>
                      </a:r>
                    </a:p>
                  </a:txBody>
                  <a:tcPr/>
                </a:tc>
                <a:extLst>
                  <a:ext uri="{0D108BD9-81ED-4DB2-BD59-A6C34878D82A}">
                    <a16:rowId xmlns:a16="http://schemas.microsoft.com/office/drawing/2014/main" val="2627928835"/>
                  </a:ext>
                </a:extLst>
              </a:tr>
              <a:tr h="370840">
                <a:tc>
                  <a:txBody>
                    <a:bodyPr/>
                    <a:lstStyle/>
                    <a:p>
                      <a:r>
                        <a:rPr lang="en-IN" dirty="0"/>
                        <a:t>2</a:t>
                      </a:r>
                    </a:p>
                  </a:txBody>
                  <a:tcPr/>
                </a:tc>
                <a:tc>
                  <a:txBody>
                    <a:bodyPr/>
                    <a:lstStyle/>
                    <a:p>
                      <a:r>
                        <a:rPr lang="en-IN" dirty="0"/>
                        <a:t>1.8</a:t>
                      </a:r>
                    </a:p>
                  </a:txBody>
                  <a:tcPr/>
                </a:tc>
                <a:tc>
                  <a:txBody>
                    <a:bodyPr/>
                    <a:lstStyle/>
                    <a:p>
                      <a:r>
                        <a:rPr lang="en-IN" dirty="0"/>
                        <a:t>23.6</a:t>
                      </a:r>
                    </a:p>
                  </a:txBody>
                  <a:tcPr/>
                </a:tc>
                <a:tc>
                  <a:txBody>
                    <a:bodyPr/>
                    <a:lstStyle/>
                    <a:p>
                      <a:r>
                        <a:rPr lang="en-IN" dirty="0"/>
                        <a:t>1.5</a:t>
                      </a:r>
                    </a:p>
                  </a:txBody>
                  <a:tcPr/>
                </a:tc>
                <a:tc>
                  <a:txBody>
                    <a:bodyPr/>
                    <a:lstStyle/>
                    <a:p>
                      <a:r>
                        <a:rPr lang="en-IN" dirty="0"/>
                        <a:t>26.9</a:t>
                      </a:r>
                    </a:p>
                  </a:txBody>
                  <a:tcPr/>
                </a:tc>
                <a:extLst>
                  <a:ext uri="{0D108BD9-81ED-4DB2-BD59-A6C34878D82A}">
                    <a16:rowId xmlns:a16="http://schemas.microsoft.com/office/drawing/2014/main" val="2199971086"/>
                  </a:ext>
                </a:extLst>
              </a:tr>
              <a:tr h="370840">
                <a:tc>
                  <a:txBody>
                    <a:bodyPr/>
                    <a:lstStyle/>
                    <a:p>
                      <a:r>
                        <a:rPr lang="en-IN" dirty="0"/>
                        <a:t>3</a:t>
                      </a:r>
                    </a:p>
                  </a:txBody>
                  <a:tcPr/>
                </a:tc>
                <a:tc>
                  <a:txBody>
                    <a:bodyPr/>
                    <a:lstStyle/>
                    <a:p>
                      <a:r>
                        <a:rPr lang="en-IN" dirty="0"/>
                        <a:t>3.3</a:t>
                      </a:r>
                    </a:p>
                  </a:txBody>
                  <a:tcPr/>
                </a:tc>
                <a:tc>
                  <a:txBody>
                    <a:bodyPr/>
                    <a:lstStyle/>
                    <a:p>
                      <a:r>
                        <a:rPr lang="en-IN" dirty="0"/>
                        <a:t>24.7</a:t>
                      </a:r>
                    </a:p>
                  </a:txBody>
                  <a:tcPr/>
                </a:tc>
                <a:tc>
                  <a:txBody>
                    <a:bodyPr/>
                    <a:lstStyle/>
                    <a:p>
                      <a:r>
                        <a:rPr lang="en-IN" dirty="0"/>
                        <a:t>1.6</a:t>
                      </a:r>
                    </a:p>
                  </a:txBody>
                  <a:tcPr/>
                </a:tc>
                <a:tc>
                  <a:txBody>
                    <a:bodyPr/>
                    <a:lstStyle/>
                    <a:p>
                      <a:r>
                        <a:rPr lang="en-IN" dirty="0"/>
                        <a:t>29.6</a:t>
                      </a:r>
                    </a:p>
                  </a:txBody>
                  <a:tcPr/>
                </a:tc>
                <a:extLst>
                  <a:ext uri="{0D108BD9-81ED-4DB2-BD59-A6C34878D82A}">
                    <a16:rowId xmlns:a16="http://schemas.microsoft.com/office/drawing/2014/main" val="685224038"/>
                  </a:ext>
                </a:extLst>
              </a:tr>
              <a:tr h="370840">
                <a:tc>
                  <a:txBody>
                    <a:bodyPr/>
                    <a:lstStyle/>
                    <a:p>
                      <a:r>
                        <a:rPr lang="en-IN" dirty="0"/>
                        <a:t>0 + 1</a:t>
                      </a:r>
                    </a:p>
                  </a:txBody>
                  <a:tcPr/>
                </a:tc>
                <a:tc>
                  <a:txBody>
                    <a:bodyPr/>
                    <a:lstStyle/>
                    <a:p>
                      <a:r>
                        <a:rPr lang="en-IN" dirty="0"/>
                        <a:t>2.0</a:t>
                      </a:r>
                    </a:p>
                  </a:txBody>
                  <a:tcPr/>
                </a:tc>
                <a:tc>
                  <a:txBody>
                    <a:bodyPr/>
                    <a:lstStyle/>
                    <a:p>
                      <a:r>
                        <a:rPr lang="en-IN" dirty="0"/>
                        <a:t>23.6</a:t>
                      </a:r>
                    </a:p>
                  </a:txBody>
                  <a:tcPr/>
                </a:tc>
                <a:tc>
                  <a:txBody>
                    <a:bodyPr/>
                    <a:lstStyle/>
                    <a:p>
                      <a:r>
                        <a:rPr lang="en-IN" dirty="0"/>
                        <a:t>1.2</a:t>
                      </a:r>
                    </a:p>
                  </a:txBody>
                  <a:tcPr/>
                </a:tc>
                <a:tc>
                  <a:txBody>
                    <a:bodyPr/>
                    <a:lstStyle/>
                    <a:p>
                      <a:r>
                        <a:rPr lang="en-IN" dirty="0"/>
                        <a:t>26.8</a:t>
                      </a:r>
                    </a:p>
                  </a:txBody>
                  <a:tcPr/>
                </a:tc>
                <a:extLst>
                  <a:ext uri="{0D108BD9-81ED-4DB2-BD59-A6C34878D82A}">
                    <a16:rowId xmlns:a16="http://schemas.microsoft.com/office/drawing/2014/main" val="3196789830"/>
                  </a:ext>
                </a:extLst>
              </a:tr>
              <a:tr h="370840">
                <a:tc>
                  <a:txBody>
                    <a:bodyPr/>
                    <a:lstStyle/>
                    <a:p>
                      <a:r>
                        <a:rPr lang="en-IN" dirty="0"/>
                        <a:t>1 + 3</a:t>
                      </a:r>
                    </a:p>
                  </a:txBody>
                  <a:tcPr/>
                </a:tc>
                <a:tc>
                  <a:txBody>
                    <a:bodyPr/>
                    <a:lstStyle/>
                    <a:p>
                      <a:r>
                        <a:rPr lang="en-IN" dirty="0"/>
                        <a:t>1.8</a:t>
                      </a:r>
                    </a:p>
                  </a:txBody>
                  <a:tcPr/>
                </a:tc>
                <a:tc>
                  <a:txBody>
                    <a:bodyPr/>
                    <a:lstStyle/>
                    <a:p>
                      <a:r>
                        <a:rPr lang="en-IN" dirty="0"/>
                        <a:t>23.4</a:t>
                      </a:r>
                    </a:p>
                  </a:txBody>
                  <a:tcPr/>
                </a:tc>
                <a:tc>
                  <a:txBody>
                    <a:bodyPr/>
                    <a:lstStyle/>
                    <a:p>
                      <a:r>
                        <a:rPr lang="en-IN" dirty="0"/>
                        <a:t>1.3</a:t>
                      </a:r>
                    </a:p>
                  </a:txBody>
                  <a:tcPr/>
                </a:tc>
                <a:tc>
                  <a:txBody>
                    <a:bodyPr/>
                    <a:lstStyle/>
                    <a:p>
                      <a:r>
                        <a:rPr lang="en-IN" dirty="0"/>
                        <a:t>26.5</a:t>
                      </a:r>
                    </a:p>
                  </a:txBody>
                  <a:tcPr/>
                </a:tc>
                <a:extLst>
                  <a:ext uri="{0D108BD9-81ED-4DB2-BD59-A6C34878D82A}">
                    <a16:rowId xmlns:a16="http://schemas.microsoft.com/office/drawing/2014/main" val="1237105087"/>
                  </a:ext>
                </a:extLst>
              </a:tr>
              <a:tr h="370840">
                <a:tc>
                  <a:txBody>
                    <a:bodyPr/>
                    <a:lstStyle/>
                    <a:p>
                      <a:r>
                        <a:rPr lang="en-IN" dirty="0"/>
                        <a:t>0 + 1 + 2</a:t>
                      </a:r>
                    </a:p>
                  </a:txBody>
                  <a:tcPr/>
                </a:tc>
                <a:tc>
                  <a:txBody>
                    <a:bodyPr/>
                    <a:lstStyle/>
                    <a:p>
                      <a:r>
                        <a:rPr lang="en-IN" dirty="0"/>
                        <a:t>1.7</a:t>
                      </a:r>
                    </a:p>
                  </a:txBody>
                  <a:tcPr/>
                </a:tc>
                <a:tc>
                  <a:txBody>
                    <a:bodyPr/>
                    <a:lstStyle/>
                    <a:p>
                      <a:r>
                        <a:rPr lang="en-IN" dirty="0"/>
                        <a:t>23.4</a:t>
                      </a:r>
                    </a:p>
                  </a:txBody>
                  <a:tcPr/>
                </a:tc>
                <a:tc>
                  <a:txBody>
                    <a:bodyPr/>
                    <a:lstStyle/>
                    <a:p>
                      <a:r>
                        <a:rPr lang="en-IN" dirty="0"/>
                        <a:t>1.2</a:t>
                      </a:r>
                    </a:p>
                  </a:txBody>
                  <a:tcPr/>
                </a:tc>
                <a:tc>
                  <a:txBody>
                    <a:bodyPr/>
                    <a:lstStyle/>
                    <a:p>
                      <a:r>
                        <a:rPr lang="en-IN" dirty="0"/>
                        <a:t>26.3</a:t>
                      </a:r>
                    </a:p>
                  </a:txBody>
                  <a:tcPr/>
                </a:tc>
                <a:extLst>
                  <a:ext uri="{0D108BD9-81ED-4DB2-BD59-A6C34878D82A}">
                    <a16:rowId xmlns:a16="http://schemas.microsoft.com/office/drawing/2014/main" val="4042551849"/>
                  </a:ext>
                </a:extLst>
              </a:tr>
              <a:tr h="370840">
                <a:tc>
                  <a:txBody>
                    <a:bodyPr/>
                    <a:lstStyle/>
                    <a:p>
                      <a:r>
                        <a:rPr lang="en-IN" dirty="0"/>
                        <a:t>0 + 1 + 2 + 3</a:t>
                      </a:r>
                    </a:p>
                  </a:txBody>
                  <a:tcPr/>
                </a:tc>
                <a:tc>
                  <a:txBody>
                    <a:bodyPr/>
                    <a:lstStyle/>
                    <a:p>
                      <a:r>
                        <a:rPr lang="en-IN" dirty="0"/>
                        <a:t>1.7</a:t>
                      </a:r>
                    </a:p>
                  </a:txBody>
                  <a:tcPr/>
                </a:tc>
                <a:tc>
                  <a:txBody>
                    <a:bodyPr/>
                    <a:lstStyle/>
                    <a:p>
                      <a:r>
                        <a:rPr lang="en-IN" dirty="0"/>
                        <a:t>23.4</a:t>
                      </a:r>
                    </a:p>
                  </a:txBody>
                  <a:tcPr/>
                </a:tc>
                <a:tc>
                  <a:txBody>
                    <a:bodyPr/>
                    <a:lstStyle/>
                    <a:p>
                      <a:r>
                        <a:rPr lang="en-IN" dirty="0"/>
                        <a:t>1.3</a:t>
                      </a:r>
                    </a:p>
                  </a:txBody>
                  <a:tcPr/>
                </a:tc>
                <a:tc>
                  <a:txBody>
                    <a:bodyPr/>
                    <a:lstStyle/>
                    <a:p>
                      <a:r>
                        <a:rPr lang="en-IN" dirty="0"/>
                        <a:t>26.4</a:t>
                      </a:r>
                    </a:p>
                  </a:txBody>
                  <a:tcPr/>
                </a:tc>
                <a:extLst>
                  <a:ext uri="{0D108BD9-81ED-4DB2-BD59-A6C34878D82A}">
                    <a16:rowId xmlns:a16="http://schemas.microsoft.com/office/drawing/2014/main" val="634960787"/>
                  </a:ext>
                </a:extLst>
              </a:tr>
            </a:tbl>
          </a:graphicData>
        </a:graphic>
      </p:graphicFrame>
    </p:spTree>
    <p:extLst>
      <p:ext uri="{BB962C8B-B14F-4D97-AF65-F5344CB8AC3E}">
        <p14:creationId xmlns:p14="http://schemas.microsoft.com/office/powerpoint/2010/main" val="3261014891"/>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Some stuff to add on</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Use activity factors for power numbers – testbench for RTL simulation available for app mapped to </a:t>
            </a:r>
            <a:r>
              <a:rPr lang="en-IN" altLang="en-US" dirty="0" err="1">
                <a:latin typeface="Arial" panose="020B0604020202020204" pitchFamily="34" charset="0"/>
              </a:rPr>
              <a:t>lassen</a:t>
            </a:r>
            <a:r>
              <a:rPr lang="en-IN" altLang="en-US" dirty="0">
                <a:latin typeface="Arial" panose="020B0604020202020204" pitchFamily="34" charset="0"/>
              </a:rPr>
              <a:t> PE (uses random input data), which produces SAIF report to be passed onto DC and PTPX. Need to modify testbench generator for custom created PE.</a:t>
            </a: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Check other apps</a:t>
            </a: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Complete flow to Place and Route</a:t>
            </a:r>
          </a:p>
        </p:txBody>
      </p:sp>
    </p:spTree>
    <p:extLst>
      <p:ext uri="{BB962C8B-B14F-4D97-AF65-F5344CB8AC3E}">
        <p14:creationId xmlns:p14="http://schemas.microsoft.com/office/powerpoint/2010/main" val="413476907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Mflowgen Review – Some cool Features</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5" y="1210734"/>
            <a:ext cx="4731150" cy="5276564"/>
          </a:xfrm>
        </p:spPr>
        <p:txBody>
          <a:bodyPr wrap="square" numCol="1" anchor="t" anchorCtr="0" compatLnSpc="1">
            <a:prstTxWarp prst="textNoShape">
              <a:avLst/>
            </a:prstTxWarp>
          </a:bodyPr>
          <a:lstStyle/>
          <a:p>
            <a:pPr lvl="1" eaLnBrk="1" hangingPunct="1"/>
            <a:endParaRPr lang="en-IN" altLang="en-US" dirty="0">
              <a:latin typeface="Arial" panose="020B0604020202020204" pitchFamily="34" charset="0"/>
            </a:endParaRPr>
          </a:p>
          <a:p>
            <a:pPr lvl="1" eaLnBrk="1" hangingPunct="1"/>
            <a:r>
              <a:rPr lang="en-IN" altLang="en-US" sz="2000" b="1" dirty="0">
                <a:latin typeface="Arial" panose="020B0604020202020204" pitchFamily="34" charset="0"/>
              </a:rPr>
              <a:t>Parametrization</a:t>
            </a:r>
            <a:r>
              <a:rPr lang="en-IN" altLang="en-US" sz="2000" dirty="0">
                <a:latin typeface="Arial" panose="020B0604020202020204" pitchFamily="34" charset="0"/>
              </a:rPr>
              <a:t> – useful for exploring design spaces within a single graph</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Parameter range is defined in the graph</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Multiple copies of the parametrized step are created, each for one value of the parameter</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Every step downstream the parameterized step also has different copies for each parameter value</a:t>
            </a:r>
          </a:p>
          <a:p>
            <a:pPr lvl="1" eaLnBrk="1" hangingPunct="1"/>
            <a:endParaRPr lang="en-IN" altLang="en-US" sz="2000" dirty="0">
              <a:latin typeface="Arial" panose="020B0604020202020204" pitchFamily="34" charset="0"/>
            </a:endParaRPr>
          </a:p>
        </p:txBody>
      </p:sp>
      <p:pic>
        <p:nvPicPr>
          <p:cNvPr id="3" name="Picture 2">
            <a:extLst>
              <a:ext uri="{FF2B5EF4-FFF2-40B4-BE49-F238E27FC236}">
                <a16:creationId xmlns:a16="http://schemas.microsoft.com/office/drawing/2014/main" id="{6253BD33-69CD-432A-9021-4C996FB2E146}"/>
              </a:ext>
            </a:extLst>
          </p:cNvPr>
          <p:cNvPicPr>
            <a:picLocks noChangeAspect="1"/>
          </p:cNvPicPr>
          <p:nvPr/>
        </p:nvPicPr>
        <p:blipFill>
          <a:blip r:embed="rId2"/>
          <a:stretch>
            <a:fillRect/>
          </a:stretch>
        </p:blipFill>
        <p:spPr>
          <a:xfrm>
            <a:off x="7290487" y="1383650"/>
            <a:ext cx="3900102" cy="4350114"/>
          </a:xfrm>
          <a:prstGeom prst="rect">
            <a:avLst/>
          </a:prstGeom>
        </p:spPr>
      </p:pic>
    </p:spTree>
    <p:extLst>
      <p:ext uri="{BB962C8B-B14F-4D97-AF65-F5344CB8AC3E}">
        <p14:creationId xmlns:p14="http://schemas.microsoft.com/office/powerpoint/2010/main" val="393506175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Mflowgen Review – Some cool Features</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5" y="1210733"/>
            <a:ext cx="10526468" cy="5012267"/>
          </a:xfrm>
        </p:spPr>
        <p:txBody>
          <a:bodyPr wrap="square" numCol="1" anchor="t" anchorCtr="0" compatLnSpc="1">
            <a:prstTxWarp prst="textNoShape">
              <a:avLst/>
            </a:prstTxWarp>
          </a:bodyPr>
          <a:lstStyle/>
          <a:p>
            <a:pPr lvl="1" eaLnBrk="1" hangingPunct="1"/>
            <a:endParaRPr lang="en-IN" altLang="en-US" dirty="0">
              <a:latin typeface="Arial" panose="020B0604020202020204" pitchFamily="34" charset="0"/>
            </a:endParaRPr>
          </a:p>
          <a:p>
            <a:pPr lvl="1" eaLnBrk="1" hangingPunct="1"/>
            <a:r>
              <a:rPr lang="en-IN" altLang="en-US" sz="2000" b="1" dirty="0">
                <a:latin typeface="Arial" panose="020B0604020202020204" pitchFamily="34" charset="0"/>
              </a:rPr>
              <a:t>Cloning</a:t>
            </a:r>
            <a:r>
              <a:rPr lang="en-IN" altLang="en-US" sz="2000" dirty="0">
                <a:latin typeface="Arial" panose="020B0604020202020204" pitchFamily="34" charset="0"/>
              </a:rPr>
              <a:t> – Instantiate the same step multiple times in one graph. The cloned steps are all similar, but they can be fed by different inputs</a:t>
            </a:r>
          </a:p>
          <a:p>
            <a:pPr marL="0" lvl="1" indent="0" eaLnBrk="1" hangingPunct="1">
              <a:buNone/>
            </a:pPr>
            <a:endParaRPr lang="en-IN" altLang="en-US" dirty="0">
              <a:latin typeface="Arial" panose="020B0604020202020204" pitchFamily="34" charset="0"/>
            </a:endParaRPr>
          </a:p>
          <a:p>
            <a:pPr lvl="1" eaLnBrk="1" hangingPunct="1"/>
            <a:r>
              <a:rPr lang="en-IN" altLang="en-US" sz="2000" b="1" dirty="0">
                <a:latin typeface="Arial" panose="020B0604020202020204" pitchFamily="34" charset="0"/>
              </a:rPr>
              <a:t>Assertions</a:t>
            </a:r>
            <a:r>
              <a:rPr lang="en-IN" altLang="en-US" sz="2000" dirty="0">
                <a:latin typeface="Arial" panose="020B0604020202020204" pitchFamily="34" charset="0"/>
              </a:rPr>
              <a:t> – Pre and Post conditions </a:t>
            </a:r>
          </a:p>
          <a:p>
            <a:pPr eaLnBrk="1" hangingPunct="1"/>
            <a:r>
              <a:rPr lang="en-IN" altLang="en-US" sz="2000" dirty="0">
                <a:solidFill>
                  <a:srgbClr val="595959"/>
                </a:solidFill>
                <a:latin typeface="Arial" panose="020B0604020202020204" pitchFamily="34" charset="0"/>
                <a:cs typeface="+mn-cs"/>
              </a:rPr>
              <a:t>            </a:t>
            </a:r>
            <a:r>
              <a:rPr lang="en-IN" altLang="en-US" sz="2000" b="1" dirty="0">
                <a:solidFill>
                  <a:srgbClr val="595959"/>
                </a:solidFill>
                <a:latin typeface="Arial" panose="020B0604020202020204" pitchFamily="34" charset="0"/>
                <a:cs typeface="+mn-cs"/>
              </a:rPr>
              <a:t>File class</a:t>
            </a:r>
            <a:r>
              <a:rPr lang="en-IN" altLang="en-US" sz="2000" dirty="0">
                <a:solidFill>
                  <a:srgbClr val="595959"/>
                </a:solidFill>
                <a:latin typeface="Arial" panose="020B0604020202020204" pitchFamily="34" charset="0"/>
                <a:cs typeface="+mn-cs"/>
              </a:rPr>
              <a:t>:  to check if a file is present</a:t>
            </a:r>
          </a:p>
          <a:p>
            <a:pPr eaLnBrk="1" hangingPunct="1"/>
            <a:r>
              <a:rPr lang="en-IN" altLang="en-US" sz="2000" dirty="0">
                <a:solidFill>
                  <a:srgbClr val="595959"/>
                </a:solidFill>
                <a:latin typeface="Arial" panose="020B0604020202020204" pitchFamily="34" charset="0"/>
                <a:cs typeface="+mn-cs"/>
              </a:rPr>
              <a:t>                               to check the occurrences of certain string in a file</a:t>
            </a:r>
          </a:p>
          <a:p>
            <a:pPr eaLnBrk="1" hangingPunct="1"/>
            <a:r>
              <a:rPr lang="en-IN" altLang="en-US" sz="2000" dirty="0">
                <a:solidFill>
                  <a:srgbClr val="595959"/>
                </a:solidFill>
                <a:latin typeface="Arial" panose="020B0604020202020204" pitchFamily="34" charset="0"/>
                <a:cs typeface="+mn-cs"/>
              </a:rPr>
              <a:t>            </a:t>
            </a:r>
            <a:r>
              <a:rPr lang="en-IN" altLang="en-US" sz="2000" b="1" dirty="0">
                <a:solidFill>
                  <a:srgbClr val="595959"/>
                </a:solidFill>
                <a:latin typeface="Arial" panose="020B0604020202020204" pitchFamily="34" charset="0"/>
                <a:cs typeface="+mn-cs"/>
              </a:rPr>
              <a:t>Tool class</a:t>
            </a:r>
            <a:r>
              <a:rPr lang="en-IN" altLang="en-US" sz="2000" dirty="0">
                <a:solidFill>
                  <a:srgbClr val="595959"/>
                </a:solidFill>
                <a:latin typeface="Arial" panose="020B0604020202020204" pitchFamily="34" charset="0"/>
                <a:cs typeface="+mn-cs"/>
              </a:rPr>
              <a:t>: to check if a tool required for the step is set up</a:t>
            </a:r>
          </a:p>
          <a:p>
            <a:pPr eaLnBrk="1" hangingPunct="1"/>
            <a:r>
              <a:rPr lang="en-IN" altLang="en-US" sz="2000" dirty="0">
                <a:solidFill>
                  <a:srgbClr val="595959"/>
                </a:solidFill>
                <a:latin typeface="Arial" panose="020B0604020202020204" pitchFamily="34" charset="0"/>
                <a:cs typeface="+mn-cs"/>
              </a:rPr>
              <a:t>            Can define custom </a:t>
            </a:r>
            <a:r>
              <a:rPr lang="en-IN" altLang="en-US" sz="2000" dirty="0" err="1">
                <a:solidFill>
                  <a:srgbClr val="595959"/>
                </a:solidFill>
                <a:latin typeface="Arial" panose="020B0604020202020204" pitchFamily="34" charset="0"/>
                <a:cs typeface="+mn-cs"/>
              </a:rPr>
              <a:t>pytest</a:t>
            </a:r>
            <a:r>
              <a:rPr lang="en-IN" altLang="en-US" sz="2000" dirty="0">
                <a:solidFill>
                  <a:srgbClr val="595959"/>
                </a:solidFill>
                <a:latin typeface="Arial" panose="020B0604020202020204" pitchFamily="34" charset="0"/>
                <a:cs typeface="+mn-cs"/>
              </a:rPr>
              <a:t> assertions</a:t>
            </a:r>
          </a:p>
          <a:p>
            <a:pPr eaLnBrk="1" hangingPunct="1"/>
            <a:r>
              <a:rPr lang="en-IN" altLang="en-US" sz="2000" dirty="0">
                <a:solidFill>
                  <a:srgbClr val="595959"/>
                </a:solidFill>
                <a:latin typeface="Arial" panose="020B0604020202020204" pitchFamily="34" charset="0"/>
                <a:cs typeface="+mn-cs"/>
              </a:rPr>
              <a:t>            Can have multiline assertions which call some python helper functions</a:t>
            </a:r>
          </a:p>
          <a:p>
            <a:pPr eaLnBrk="1" hangingPunct="1"/>
            <a:r>
              <a:rPr lang="en-IN" altLang="en-US" sz="2000" dirty="0">
                <a:solidFill>
                  <a:srgbClr val="595959"/>
                </a:solidFill>
                <a:latin typeface="Arial" panose="020B0604020202020204" pitchFamily="34" charset="0"/>
                <a:cs typeface="+mn-cs"/>
              </a:rPr>
              <a:t>             </a:t>
            </a:r>
          </a:p>
          <a:p>
            <a:pPr lvl="1" eaLnBrk="1" hangingPunct="1"/>
            <a:r>
              <a:rPr lang="en-IN" altLang="en-US" sz="2000" b="1" dirty="0">
                <a:latin typeface="Arial" panose="020B0604020202020204" pitchFamily="34" charset="0"/>
              </a:rPr>
              <a:t>Stashing</a:t>
            </a:r>
            <a:r>
              <a:rPr lang="en-IN" altLang="en-US" sz="2000" dirty="0">
                <a:latin typeface="Arial" panose="020B0604020202020204" pitchFamily="34" charset="0"/>
              </a:rPr>
              <a:t> - share pre-built steps between people working on the same graph</a:t>
            </a:r>
          </a:p>
          <a:p>
            <a:pPr lvl="1" eaLnBrk="1" hangingPunct="1"/>
            <a:endParaRPr lang="en-IN" altLang="en-US" sz="2000" dirty="0">
              <a:latin typeface="Arial" panose="020B0604020202020204" pitchFamily="34" charset="0"/>
            </a:endParaRPr>
          </a:p>
          <a:p>
            <a:pPr lvl="1" eaLnBrk="1" hangingPunct="1"/>
            <a:endParaRPr lang="en-IN" altLang="en-US" sz="2000" dirty="0">
              <a:latin typeface="Arial" panose="020B0604020202020204" pitchFamily="34" charset="0"/>
            </a:endParaRPr>
          </a:p>
          <a:p>
            <a:pPr lvl="1" eaLnBrk="1" hangingPunct="1"/>
            <a:endParaRPr lang="en-IN" altLang="en-US" sz="2000" dirty="0">
              <a:latin typeface="Arial" panose="020B0604020202020204" pitchFamily="34" charset="0"/>
            </a:endParaRPr>
          </a:p>
          <a:p>
            <a:pPr lvl="1" eaLnBrk="1" hangingPunct="1"/>
            <a:endParaRPr lang="en-IN" altLang="en-US" sz="2000" dirty="0">
              <a:latin typeface="Arial" panose="020B0604020202020204" pitchFamily="34" charset="0"/>
            </a:endParaRPr>
          </a:p>
          <a:p>
            <a:pPr lvl="1" eaLnBrk="1" hangingPunct="1"/>
            <a:endParaRPr lang="en-IN" altLang="en-US" sz="2000" dirty="0">
              <a:latin typeface="Arial" panose="020B0604020202020204" pitchFamily="34" charset="0"/>
            </a:endParaRPr>
          </a:p>
          <a:p>
            <a:pPr lvl="1" eaLnBrk="1" hangingPunct="1"/>
            <a:endParaRPr lang="en-IN" altLang="en-US" sz="2000" dirty="0">
              <a:latin typeface="Arial" panose="020B0604020202020204" pitchFamily="34" charset="0"/>
            </a:endParaRPr>
          </a:p>
        </p:txBody>
      </p:sp>
    </p:spTree>
    <p:extLst>
      <p:ext uri="{BB962C8B-B14F-4D97-AF65-F5344CB8AC3E}">
        <p14:creationId xmlns:p14="http://schemas.microsoft.com/office/powerpoint/2010/main" val="84544993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Compiler Flow</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Halide to Hardware</a:t>
            </a: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PE Generation</a:t>
            </a:r>
          </a:p>
          <a:p>
            <a:pPr lvl="1" eaLnBrk="1" hangingPunct="1"/>
            <a:endParaRPr lang="en-IN" altLang="en-US" dirty="0">
              <a:latin typeface="Arial" panose="020B0604020202020204" pitchFamily="34" charset="0"/>
            </a:endParaRPr>
          </a:p>
          <a:p>
            <a:pPr lvl="1" eaLnBrk="1" hangingPunct="1"/>
            <a:r>
              <a:rPr lang="en-IN" altLang="en-US" dirty="0" err="1">
                <a:latin typeface="Arial" panose="020B0604020202020204" pitchFamily="34" charset="0"/>
              </a:rPr>
              <a:t>MetaMapper</a:t>
            </a:r>
            <a:endParaRPr lang="en-IN" altLang="en-US" dirty="0">
              <a:latin typeface="Arial" panose="020B0604020202020204" pitchFamily="34" charset="0"/>
            </a:endParaRP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Clockwork</a:t>
            </a: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RTL Simulation</a:t>
            </a: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DC Synthesis</a:t>
            </a:r>
          </a:p>
          <a:p>
            <a:pPr lvl="1" eaLnBrk="1" hangingPunct="1"/>
            <a:endParaRPr lang="en-IN" altLang="en-US" dirty="0">
              <a:latin typeface="Arial" panose="020B0604020202020204" pitchFamily="34" charset="0"/>
            </a:endParaRPr>
          </a:p>
          <a:p>
            <a:pPr lvl="1" eaLnBrk="1" hangingPunct="1"/>
            <a:r>
              <a:rPr lang="en-IN" altLang="en-US" dirty="0">
                <a:latin typeface="Arial" panose="020B0604020202020204" pitchFamily="34" charset="0"/>
              </a:rPr>
              <a:t>Primetime PX</a:t>
            </a:r>
          </a:p>
          <a:p>
            <a:pPr lvl="1" eaLnBrk="1" hangingPunct="1"/>
            <a:endParaRPr lang="en-IN" altLang="en-US" dirty="0">
              <a:latin typeface="Arial" panose="020B0604020202020204" pitchFamily="34" charset="0"/>
            </a:endParaRPr>
          </a:p>
        </p:txBody>
      </p:sp>
    </p:spTree>
    <p:extLst>
      <p:ext uri="{BB962C8B-B14F-4D97-AF65-F5344CB8AC3E}">
        <p14:creationId xmlns:p14="http://schemas.microsoft.com/office/powerpoint/2010/main" val="271207300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Mflowgen Chart</a:t>
            </a:r>
          </a:p>
        </p:txBody>
      </p:sp>
      <p:pic>
        <p:nvPicPr>
          <p:cNvPr id="3" name="Picture 2">
            <a:extLst>
              <a:ext uri="{FF2B5EF4-FFF2-40B4-BE49-F238E27FC236}">
                <a16:creationId xmlns:a16="http://schemas.microsoft.com/office/drawing/2014/main" id="{C7BD9D5D-A2A0-47BB-ABA7-20A77F7926FA}"/>
              </a:ext>
            </a:extLst>
          </p:cNvPr>
          <p:cNvPicPr>
            <a:picLocks noChangeAspect="1"/>
          </p:cNvPicPr>
          <p:nvPr/>
        </p:nvPicPr>
        <p:blipFill>
          <a:blip r:embed="rId2"/>
          <a:stretch>
            <a:fillRect/>
          </a:stretch>
        </p:blipFill>
        <p:spPr>
          <a:xfrm>
            <a:off x="4114800" y="86276"/>
            <a:ext cx="7427385" cy="6685448"/>
          </a:xfrm>
          <a:prstGeom prst="rect">
            <a:avLst/>
          </a:prstGeom>
        </p:spPr>
      </p:pic>
    </p:spTree>
    <p:extLst>
      <p:ext uri="{BB962C8B-B14F-4D97-AF65-F5344CB8AC3E}">
        <p14:creationId xmlns:p14="http://schemas.microsoft.com/office/powerpoint/2010/main" val="11215418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Halide to Hardware</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267951"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The Input to this step is the application specified in </a:t>
            </a:r>
            <a:r>
              <a:rPr lang="en-IN" altLang="en-US" sz="2000" b="1" dirty="0">
                <a:latin typeface="Arial" panose="020B0604020202020204" pitchFamily="34" charset="0"/>
              </a:rPr>
              <a:t>Halide</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Halide programs contain two parts: an </a:t>
            </a:r>
            <a:r>
              <a:rPr lang="en-IN" altLang="en-US" sz="2000" b="1" dirty="0">
                <a:latin typeface="Arial" panose="020B0604020202020204" pitchFamily="34" charset="0"/>
              </a:rPr>
              <a:t>algorithm</a:t>
            </a:r>
            <a:r>
              <a:rPr lang="en-IN" altLang="en-US" sz="2000" dirty="0">
                <a:latin typeface="Arial" panose="020B0604020202020204" pitchFamily="34" charset="0"/>
              </a:rPr>
              <a:t> and a </a:t>
            </a:r>
            <a:r>
              <a:rPr lang="en-IN" altLang="en-US" sz="2000" b="1" dirty="0">
                <a:latin typeface="Arial" panose="020B0604020202020204" pitchFamily="34" charset="0"/>
              </a:rPr>
              <a:t>schedule</a:t>
            </a:r>
          </a:p>
          <a:p>
            <a:pPr lvl="1" eaLnBrk="1" hangingPunct="1"/>
            <a:endParaRPr lang="en-IN" sz="2000" b="0" i="1" dirty="0">
              <a:solidFill>
                <a:srgbClr val="333333"/>
              </a:solidFill>
              <a:effectLst/>
              <a:latin typeface="Arial" panose="020B0604020202020204" pitchFamily="34" charset="0"/>
              <a:cs typeface="Arial" panose="020B0604020202020204" pitchFamily="34" charset="0"/>
            </a:endParaRPr>
          </a:p>
          <a:p>
            <a:pPr lvl="1" eaLnBrk="1" hangingPunct="1"/>
            <a:r>
              <a:rPr lang="en-IN" sz="2000" dirty="0">
                <a:latin typeface="Arial" panose="020B0604020202020204" pitchFamily="34" charset="0"/>
              </a:rPr>
              <a:t>The </a:t>
            </a:r>
            <a:r>
              <a:rPr lang="en-IN" sz="2000" b="1" dirty="0">
                <a:latin typeface="Arial" panose="020B0604020202020204" pitchFamily="34" charset="0"/>
              </a:rPr>
              <a:t>algorithm</a:t>
            </a:r>
            <a:r>
              <a:rPr lang="en-IN" sz="2000" dirty="0">
                <a:latin typeface="Arial" panose="020B0604020202020204" pitchFamily="34" charset="0"/>
              </a:rPr>
              <a:t> specifies the computation output, while the </a:t>
            </a:r>
            <a:r>
              <a:rPr lang="en-IN" sz="2000" b="1" dirty="0">
                <a:latin typeface="Arial" panose="020B0604020202020204" pitchFamily="34" charset="0"/>
              </a:rPr>
              <a:t>schedule</a:t>
            </a:r>
            <a:r>
              <a:rPr lang="en-IN" sz="2000" dirty="0">
                <a:latin typeface="Arial" panose="020B0604020202020204" pitchFamily="34" charset="0"/>
              </a:rPr>
              <a:t> specifies the scope of the accelerator, memory hierarchy, which loops to parallelize, Loop tiling etc.</a:t>
            </a:r>
          </a:p>
          <a:p>
            <a:pPr lvl="1" eaLnBrk="1" hangingPunct="1"/>
            <a:endParaRPr lang="en-IN" sz="2000" dirty="0">
              <a:latin typeface="Arial" panose="020B0604020202020204" pitchFamily="34" charset="0"/>
            </a:endParaRPr>
          </a:p>
          <a:p>
            <a:pPr lvl="1" eaLnBrk="1" hangingPunct="1"/>
            <a:r>
              <a:rPr lang="en-IN" sz="2000" dirty="0">
                <a:latin typeface="Arial" panose="020B0604020202020204" pitchFamily="34" charset="0"/>
              </a:rPr>
              <a:t>The </a:t>
            </a:r>
            <a:r>
              <a:rPr lang="en-IN" sz="2000" b="1" dirty="0">
                <a:latin typeface="Arial" panose="020B0604020202020204" pitchFamily="34" charset="0"/>
              </a:rPr>
              <a:t>schedule</a:t>
            </a:r>
            <a:r>
              <a:rPr lang="en-IN" sz="2000" dirty="0">
                <a:latin typeface="Arial" panose="020B0604020202020204" pitchFamily="34" charset="0"/>
              </a:rPr>
              <a:t> allows the user to trade off locality, recomputation, and parallelism using different loop transformations</a:t>
            </a:r>
          </a:p>
          <a:p>
            <a:pPr lvl="1" eaLnBrk="1" hangingPunct="1"/>
            <a:endParaRPr lang="en-IN" altLang="en-US" sz="2000" dirty="0">
              <a:solidFill>
                <a:srgbClr val="333333"/>
              </a:solidFill>
              <a:latin typeface="Helvetica Neue"/>
            </a:endParaRP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spTree>
    <p:extLst>
      <p:ext uri="{BB962C8B-B14F-4D97-AF65-F5344CB8AC3E}">
        <p14:creationId xmlns:p14="http://schemas.microsoft.com/office/powerpoint/2010/main" val="312856461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A049B324-E60F-48B7-B939-C88B779F9C4A}"/>
              </a:ext>
            </a:extLst>
          </p:cNvPr>
          <p:cNvSpPr>
            <a:spLocks noGrp="1"/>
          </p:cNvSpPr>
          <p:nvPr>
            <p:ph type="title"/>
          </p:nvPr>
        </p:nvSpPr>
        <p:spPr>
          <a:xfrm>
            <a:off x="1265768" y="478367"/>
            <a:ext cx="10276417" cy="651933"/>
          </a:xfrm>
        </p:spPr>
        <p:txBody>
          <a:bodyPr/>
          <a:lstStyle/>
          <a:p>
            <a:pPr eaLnBrk="1" hangingPunct="1"/>
            <a:r>
              <a:rPr lang="en-IN" altLang="en-US" dirty="0">
                <a:latin typeface="Arial" panose="020B0604020202020204" pitchFamily="34" charset="0"/>
              </a:rPr>
              <a:t>Halide to Hardware</a:t>
            </a:r>
          </a:p>
        </p:txBody>
      </p:sp>
      <p:sp>
        <p:nvSpPr>
          <p:cNvPr id="5" name="Content Placeholder 4">
            <a:extLst>
              <a:ext uri="{FF2B5EF4-FFF2-40B4-BE49-F238E27FC236}">
                <a16:creationId xmlns:a16="http://schemas.microsoft.com/office/drawing/2014/main" id="{61AFEF0B-4DFD-4A1D-8860-207D97B5FE82}"/>
              </a:ext>
            </a:extLst>
          </p:cNvPr>
          <p:cNvSpPr>
            <a:spLocks noGrp="1"/>
          </p:cNvSpPr>
          <p:nvPr>
            <p:ph sz="quarter" idx="10"/>
          </p:nvPr>
        </p:nvSpPr>
        <p:spPr>
          <a:xfrm>
            <a:off x="1274234" y="1210733"/>
            <a:ext cx="10917766" cy="5012267"/>
          </a:xfrm>
        </p:spPr>
        <p:txBody>
          <a:bodyPr wrap="square" numCol="1" anchor="t" anchorCtr="0" compatLnSpc="1">
            <a:prstTxWarp prst="textNoShape">
              <a:avLst/>
            </a:prstTxWarp>
          </a:bodyPr>
          <a:lstStyle/>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The Halide program is then lowered to </a:t>
            </a:r>
            <a:r>
              <a:rPr lang="en-IN" altLang="en-US" sz="2000" b="1" dirty="0" err="1">
                <a:latin typeface="Arial" panose="020B0604020202020204" pitchFamily="34" charset="0"/>
              </a:rPr>
              <a:t>HalideIR</a:t>
            </a:r>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computational kernels represented by statements enclosed in for-loops</a:t>
            </a:r>
          </a:p>
          <a:p>
            <a:pPr lvl="1" eaLnBrk="1" hangingPunct="1"/>
            <a:r>
              <a:rPr lang="en-IN" altLang="en-US" sz="2000" dirty="0">
                <a:latin typeface="Arial" panose="020B0604020202020204" pitchFamily="34" charset="0"/>
              </a:rPr>
              <a:t>memory operations represented by reads and writes to multi-dimensional arrays.</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Next, the compiler lowers the application to </a:t>
            </a:r>
            <a:r>
              <a:rPr lang="en-IN" altLang="en-US" sz="2000" b="1" dirty="0" err="1">
                <a:latin typeface="Arial" panose="020B0604020202020204" pitchFamily="34" charset="0"/>
              </a:rPr>
              <a:t>CoreIR</a:t>
            </a:r>
            <a:r>
              <a:rPr lang="en-IN" altLang="en-US" sz="2000" b="1" dirty="0">
                <a:latin typeface="Arial" panose="020B0604020202020204" pitchFamily="34" charset="0"/>
              </a:rPr>
              <a:t> graph</a:t>
            </a:r>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compute statements transformed into </a:t>
            </a:r>
            <a:r>
              <a:rPr lang="en-IN" altLang="en-US" sz="2000" dirty="0" err="1">
                <a:latin typeface="Arial" panose="020B0604020202020204" pitchFamily="34" charset="0"/>
              </a:rPr>
              <a:t>bitvector</a:t>
            </a:r>
            <a:r>
              <a:rPr lang="en-IN" altLang="en-US" sz="2000" dirty="0">
                <a:latin typeface="Arial" panose="020B0604020202020204" pitchFamily="34" charset="0"/>
              </a:rPr>
              <a:t> primitives (add, sub, </a:t>
            </a:r>
            <a:r>
              <a:rPr lang="en-IN" altLang="en-US" sz="2000" dirty="0" err="1">
                <a:latin typeface="Arial" panose="020B0604020202020204" pitchFamily="34" charset="0"/>
              </a:rPr>
              <a:t>mul</a:t>
            </a:r>
            <a:r>
              <a:rPr lang="en-IN" altLang="en-US" sz="2000" dirty="0">
                <a:latin typeface="Arial" panose="020B0604020202020204" pitchFamily="34" charset="0"/>
              </a:rPr>
              <a:t>)</a:t>
            </a:r>
          </a:p>
          <a:p>
            <a:pPr lvl="1" eaLnBrk="1" hangingPunct="1"/>
            <a:r>
              <a:rPr lang="en-IN" altLang="en-US" sz="2000" dirty="0">
                <a:latin typeface="Arial" panose="020B0604020202020204" pitchFamily="34" charset="0"/>
              </a:rPr>
              <a:t>loop nests transformed into streaming memories called unified buffers</a:t>
            </a:r>
          </a:p>
          <a:p>
            <a:pPr lvl="1" eaLnBrk="1" hangingPunct="1"/>
            <a:endParaRPr lang="en-IN" altLang="en-US" sz="2000" dirty="0">
              <a:latin typeface="Arial" panose="020B0604020202020204" pitchFamily="34" charset="0"/>
            </a:endParaRPr>
          </a:p>
          <a:p>
            <a:pPr lvl="1" eaLnBrk="1" hangingPunct="1"/>
            <a:r>
              <a:rPr lang="en-IN" altLang="en-US" sz="2000" dirty="0">
                <a:latin typeface="Arial" panose="020B0604020202020204" pitchFamily="34" charset="0"/>
              </a:rPr>
              <a:t>Lowering the application from Halide to a </a:t>
            </a:r>
            <a:r>
              <a:rPr lang="en-IN" altLang="en-US" sz="2000" dirty="0" err="1">
                <a:latin typeface="Arial" panose="020B0604020202020204" pitchFamily="34" charset="0"/>
              </a:rPr>
              <a:t>CoreIR</a:t>
            </a:r>
            <a:r>
              <a:rPr lang="en-IN" altLang="en-US" sz="2000" dirty="0">
                <a:latin typeface="Arial" panose="020B0604020202020204" pitchFamily="34" charset="0"/>
              </a:rPr>
              <a:t> dataflow graph facilitates the subsequent mapping to hardware</a:t>
            </a:r>
          </a:p>
          <a:p>
            <a:pPr lvl="1" eaLnBrk="1" hangingPunct="1"/>
            <a:endParaRPr lang="en-IN" altLang="en-US" dirty="0">
              <a:latin typeface="Arial" panose="020B0604020202020204" pitchFamily="34" charset="0"/>
            </a:endParaRPr>
          </a:p>
          <a:p>
            <a:pPr marL="0" lvl="1" indent="0" eaLnBrk="1" hangingPunct="1">
              <a:buNone/>
            </a:pPr>
            <a:endParaRPr lang="en-IN" altLang="en-US" dirty="0">
              <a:latin typeface="Arial" panose="020B0604020202020204" pitchFamily="34" charset="0"/>
            </a:endParaRPr>
          </a:p>
        </p:txBody>
      </p:sp>
    </p:spTree>
    <p:extLst>
      <p:ext uri="{BB962C8B-B14F-4D97-AF65-F5344CB8AC3E}">
        <p14:creationId xmlns:p14="http://schemas.microsoft.com/office/powerpoint/2010/main" val="1505267400"/>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7657</TotalTime>
  <Words>1466</Words>
  <Application>Microsoft Office PowerPoint</Application>
  <PresentationFormat>Widescreen</PresentationFormat>
  <Paragraphs>432</Paragraphs>
  <Slides>32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Calibri Light</vt:lpstr>
      <vt:lpstr>Helvetica Neue</vt:lpstr>
      <vt:lpstr>Source Sans Pro</vt:lpstr>
      <vt:lpstr>Source Sans Pro Semibold</vt:lpstr>
      <vt:lpstr>Wingdings</vt:lpstr>
      <vt:lpstr>Office Theme</vt:lpstr>
      <vt:lpstr>SU_Preso_16x9_v6</vt:lpstr>
      <vt:lpstr>Compiler Flow using Mflowgen</vt:lpstr>
      <vt:lpstr>Mflowgen Review - Basics</vt:lpstr>
      <vt:lpstr>Mflowgen Review – How to Set up</vt:lpstr>
      <vt:lpstr>Mflowgen Review – Some cool Features</vt:lpstr>
      <vt:lpstr>Mflowgen Review – Some cool Features</vt:lpstr>
      <vt:lpstr>Compiler Flow</vt:lpstr>
      <vt:lpstr>Mflowgen Chart</vt:lpstr>
      <vt:lpstr>Halide to Hardware</vt:lpstr>
      <vt:lpstr>Halide to Hardware</vt:lpstr>
      <vt:lpstr>Halide to Hardware</vt:lpstr>
      <vt:lpstr>PE Generation step</vt:lpstr>
      <vt:lpstr>PE Generation step</vt:lpstr>
      <vt:lpstr>MetaMapper</vt:lpstr>
      <vt:lpstr>Clockwork</vt:lpstr>
      <vt:lpstr>Clockwork – Hardware Independent Rewrite</vt:lpstr>
      <vt:lpstr>Clockwork – Hardware Dependent Rewrite</vt:lpstr>
      <vt:lpstr>Experiments – Flowgraph</vt:lpstr>
      <vt:lpstr>Experiments – Gaussian – Freq. subgraphs from CoreIR</vt:lpstr>
      <vt:lpstr>Experiments – Gaussian – Subgraph 0</vt:lpstr>
      <vt:lpstr>Experiments – Gaussian – Subgraph 1</vt:lpstr>
      <vt:lpstr>Experiments – Gaussian – Subgraph 2</vt:lpstr>
      <vt:lpstr>Experiments – Gaussian – Subgraph 3</vt:lpstr>
      <vt:lpstr>Experiments – Gaussian – Subgraph 0 + 1</vt:lpstr>
      <vt:lpstr>Experiments – Gaussian – Subgraph 1 + 3</vt:lpstr>
      <vt:lpstr>Experiments – Gaussian – Subgraph 0 + 1 + 2</vt:lpstr>
      <vt:lpstr>Experiments – Gaussian – Subgraph 0 + 1 + 2 + 3</vt:lpstr>
      <vt:lpstr>Gaussian - Number of PEs Used</vt:lpstr>
      <vt:lpstr>Gaussian – Area – old, wrong flattening</vt:lpstr>
      <vt:lpstr>Gaussian - Power (mW) – old, wrong flattening</vt:lpstr>
      <vt:lpstr>Gaussian – Area - New</vt:lpstr>
      <vt:lpstr>Gaussian - Power (mW) - New</vt:lpstr>
      <vt:lpstr>Some stuff to add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Flow using Mflowgen</dc:title>
  <dc:creator>deepak g</dc:creator>
  <cp:lastModifiedBy>deepak g</cp:lastModifiedBy>
  <cp:revision>94</cp:revision>
  <dcterms:created xsi:type="dcterms:W3CDTF">2020-11-12T19:19:23Z</dcterms:created>
  <dcterms:modified xsi:type="dcterms:W3CDTF">2020-11-26T16:54:46Z</dcterms:modified>
</cp:coreProperties>
</file>