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0" saveSubsetFonts="1" autoCompressPictures="0">
  <p:sldMasterIdLst>
    <p:sldMasterId id="2147483648" r:id="rId1"/>
  </p:sldMasterIdLst>
  <p:notesMasterIdLst>
    <p:notesMasterId r:id="rId44"/>
  </p:notesMasterIdLst>
  <p:sldIdLst>
    <p:sldId id="269" r:id="rId2"/>
    <p:sldId id="330" r:id="rId3"/>
    <p:sldId id="264" r:id="rId4"/>
    <p:sldId id="331" r:id="rId5"/>
    <p:sldId id="413" r:id="rId6"/>
    <p:sldId id="270" r:id="rId7"/>
    <p:sldId id="355" r:id="rId8"/>
    <p:sldId id="356" r:id="rId9"/>
    <p:sldId id="357" r:id="rId10"/>
    <p:sldId id="335" r:id="rId11"/>
    <p:sldId id="358" r:id="rId12"/>
    <p:sldId id="359" r:id="rId13"/>
    <p:sldId id="336" r:id="rId14"/>
    <p:sldId id="381" r:id="rId15"/>
    <p:sldId id="385" r:id="rId16"/>
    <p:sldId id="386" r:id="rId17"/>
    <p:sldId id="387" r:id="rId18"/>
    <p:sldId id="388" r:id="rId19"/>
    <p:sldId id="389" r:id="rId20"/>
    <p:sldId id="361" r:id="rId21"/>
    <p:sldId id="390" r:id="rId22"/>
    <p:sldId id="360" r:id="rId23"/>
    <p:sldId id="362" r:id="rId24"/>
    <p:sldId id="391" r:id="rId25"/>
    <p:sldId id="392" r:id="rId26"/>
    <p:sldId id="393" r:id="rId27"/>
    <p:sldId id="394" r:id="rId28"/>
    <p:sldId id="395" r:id="rId29"/>
    <p:sldId id="396" r:id="rId30"/>
    <p:sldId id="397" r:id="rId31"/>
    <p:sldId id="398" r:id="rId32"/>
    <p:sldId id="399" r:id="rId33"/>
    <p:sldId id="401" r:id="rId34"/>
    <p:sldId id="402" r:id="rId35"/>
    <p:sldId id="407" r:id="rId36"/>
    <p:sldId id="409" r:id="rId37"/>
    <p:sldId id="410" r:id="rId38"/>
    <p:sldId id="411" r:id="rId39"/>
    <p:sldId id="412" r:id="rId40"/>
    <p:sldId id="414" r:id="rId41"/>
    <p:sldId id="329" r:id="rId42"/>
    <p:sldId id="415" r:id="rId4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00" autoAdjust="0"/>
    <p:restoredTop sz="94793"/>
  </p:normalViewPr>
  <p:slideViewPr>
    <p:cSldViewPr snapToGrid="0" snapToObjects="1">
      <p:cViewPr varScale="1">
        <p:scale>
          <a:sx n="127" d="100"/>
          <a:sy n="127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9DD82-6D04-3943-94DD-08C629AA13D5}" type="datetimeFigureOut">
              <a:rPr lang="en-CN" smtClean="0"/>
              <a:t>2022/5/13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A2AD-7049-F74C-BDDD-D8086C42C0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61634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380F-6B1F-FE36-8925-D552BAE0D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2BC6B-555B-F816-5427-4CD0921DC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BB0E8-4AC6-4260-EF88-F6FEF7EF5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1D13-714C-C248-911E-280E601ED659}" type="datetimeFigureOut">
              <a:rPr lang="en-CN" smtClean="0"/>
              <a:t>2022/5/13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7C835-550F-FE88-27F3-D63E56BA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874E1-9BA1-D282-AD47-71FD3B87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17C5-C412-DF4B-A0F5-3AC6902262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7511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4111-4506-09FC-4D35-318FF094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CECDC-9405-26C7-57BF-345FAE291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CD4AC-6FD9-00D3-F7CE-93549395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1D13-714C-C248-911E-280E601ED659}" type="datetimeFigureOut">
              <a:rPr lang="en-CN" smtClean="0"/>
              <a:t>2022/5/13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D0A63-FF5D-E928-D5E1-DAC345A6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2B729-D233-C792-AF9E-6B72C4C4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17C5-C412-DF4B-A0F5-3AC6902262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23159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F0D45-A70A-7F4F-D273-055EBBE98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8BF22-CC8F-011B-4A34-0C3E7AB18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770E2-705D-6105-D85C-DC7058EC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1D13-714C-C248-911E-280E601ED659}" type="datetimeFigureOut">
              <a:rPr lang="en-CN" smtClean="0"/>
              <a:t>2022/5/13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38E6-72EC-B24C-9DE0-96357C559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B52E4-DCFC-DB95-446B-AA070576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17C5-C412-DF4B-A0F5-3AC6902262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9043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AAF5-24FA-C058-A780-093E386D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1C230-C46F-BA29-DDAD-008BB7609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3B4FF-DADB-42C6-0827-3BA1F6D2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1D13-714C-C248-911E-280E601ED659}" type="datetimeFigureOut">
              <a:rPr lang="en-CN" smtClean="0"/>
              <a:t>2022/5/13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C76B6-887C-816D-9B32-6BED433D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8ECED-C511-34AF-CAAF-7C0980E8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17C5-C412-DF4B-A0F5-3AC6902262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1316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A139-D44E-456D-D639-0C1BD866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00DFA-C623-316C-E467-79E2958E1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CBC09-5A2E-D146-8459-46F97F97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1D13-714C-C248-911E-280E601ED659}" type="datetimeFigureOut">
              <a:rPr lang="en-CN" smtClean="0"/>
              <a:t>2022/5/13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846EF-D7AF-E516-B5D1-300B8832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342D-4E64-5EEE-14AD-8010D806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17C5-C412-DF4B-A0F5-3AC6902262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1678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757A8-F2BF-52BC-666F-C2F896D3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0D651-239A-6487-415B-9A7D82C84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E0687-A9DA-A320-D704-85403D6FF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C4922-342E-2560-95DA-C4C76763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1D13-714C-C248-911E-280E601ED659}" type="datetimeFigureOut">
              <a:rPr lang="en-CN" smtClean="0"/>
              <a:t>2022/5/13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16973-179E-CA06-7FA6-96D6C2D3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568C3-3748-BCD1-45E6-0B449E79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17C5-C412-DF4B-A0F5-3AC6902262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7063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A2D1-80FF-CA40-2F31-488D1716A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3FDB0-ACF6-479C-FBDD-A2238E729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B8C07-31A4-47C5-3740-1FC22D23C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2E8E7-2E06-40E3-50D1-8E6F617B1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D22283-A255-55F8-0424-1C8A66AA2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9FCD07-35C6-3192-7D54-ED826834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1D13-714C-C248-911E-280E601ED659}" type="datetimeFigureOut">
              <a:rPr lang="en-CN" smtClean="0"/>
              <a:t>2022/5/13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E953-AE1D-0FDB-425A-1058E046F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01259-38F7-69E9-C5D3-00E454A4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17C5-C412-DF4B-A0F5-3AC6902262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6470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CD9B-6822-855C-4B8E-F3CBC5AEA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66FFD-F5C1-E707-3021-1A7121B69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1D13-714C-C248-911E-280E601ED659}" type="datetimeFigureOut">
              <a:rPr lang="en-CN" smtClean="0"/>
              <a:t>2022/5/13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E6913-A26E-02A0-79AC-84D9389A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1F777-527F-0803-736E-6A44B8F2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17C5-C412-DF4B-A0F5-3AC6902262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0854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42A0C-B71E-6E39-48A4-839DDCBA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1D13-714C-C248-911E-280E601ED659}" type="datetimeFigureOut">
              <a:rPr lang="en-CN" smtClean="0"/>
              <a:t>2022/5/13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01131-BA5C-8FDA-D575-F527AED2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7B796-A80A-9EEC-A36D-04C5989D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17C5-C412-DF4B-A0F5-3AC6902262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0344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1B55-5276-67C9-7AA6-9C5E8910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8E6B4-5429-7A5C-6F53-886C2422C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36790-4ABF-5AAA-D7A1-81B3318BB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4E87F-0790-FF34-3E0F-59D04BDED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1D13-714C-C248-911E-280E601ED659}" type="datetimeFigureOut">
              <a:rPr lang="en-CN" smtClean="0"/>
              <a:t>2022/5/13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7A0EA-6114-5A60-177A-F0B93AF2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1FD48-BD9D-641E-8F2D-E4404666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17C5-C412-DF4B-A0F5-3AC6902262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4892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F744-FAEF-C901-C9A3-15200272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C81E1-305A-2231-8DF0-DDFE0EC0F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87BB2-8C17-CA5B-C942-C06A8DC87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743C4-5D51-40E7-23E0-274DC31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1D13-714C-C248-911E-280E601ED659}" type="datetimeFigureOut">
              <a:rPr lang="en-CN" smtClean="0"/>
              <a:t>2022/5/13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29F5F-1914-F7A9-88B4-7A176FD8F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43419-E917-1253-1EE4-5D59770D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17C5-C412-DF4B-A0F5-3AC6902262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782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1B5AFD-8E10-E621-6984-A7A54042B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67E0E-7E09-2EE3-10F1-55847138F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50F4B-5CC4-DA8B-21DF-ED54B3872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91D13-714C-C248-911E-280E601ED659}" type="datetimeFigureOut">
              <a:rPr lang="en-CN" smtClean="0"/>
              <a:t>2022/5/13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A817C-DFBE-1158-C2ED-85CEBD541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D5F90-3D66-50AD-9B4B-CB44E93DA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17C5-C412-DF4B-A0F5-3AC69022627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321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50276478@N03/3429459915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kiwithek.kidsweb.at/index.php/Basketball" TargetMode="Externa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kiwithek.kidsweb.at/index.php/Basketball" TargetMode="Externa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50276478@N03/3429459915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0A211-83B6-A214-565B-94046F377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7" y="640080"/>
            <a:ext cx="5261112" cy="364117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3800" dirty="0"/>
            </a:br>
            <a:r>
              <a:rPr lang="en-US" sz="4000" dirty="0" err="1"/>
              <a:t>Agrupación</a:t>
            </a:r>
            <a:r>
              <a:rPr lang="en-US" sz="4000" dirty="0"/>
              <a:t> de </a:t>
            </a:r>
            <a:r>
              <a:rPr lang="en-US" sz="4000" dirty="0" err="1"/>
              <a:t>equipos</a:t>
            </a:r>
            <a:r>
              <a:rPr lang="en-US" sz="4000" dirty="0"/>
              <a:t> </a:t>
            </a:r>
            <a:r>
              <a:rPr lang="en-US" sz="4000" dirty="0" err="1"/>
              <a:t>según</a:t>
            </a:r>
            <a:r>
              <a:rPr lang="en-US" sz="4000" dirty="0"/>
              <a:t> </a:t>
            </a:r>
            <a:r>
              <a:rPr lang="en-US" sz="4000" dirty="0" err="1"/>
              <a:t>los</a:t>
            </a:r>
            <a:r>
              <a:rPr lang="en-US" sz="4000" dirty="0"/>
              <a:t> </a:t>
            </a:r>
            <a:r>
              <a:rPr lang="en-US" sz="4000" dirty="0" err="1"/>
              <a:t>factores</a:t>
            </a:r>
            <a:r>
              <a:rPr lang="en-US" sz="4000" dirty="0"/>
              <a:t> de Oliver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LEB ORO 2018/2019</a:t>
            </a:r>
            <a:br>
              <a:rPr lang="en-US" sz="3800" dirty="0"/>
            </a:br>
            <a:endParaRPr lang="en-US" sz="3800" dirty="0"/>
          </a:p>
        </p:txBody>
      </p:sp>
      <p:sp>
        <p:nvSpPr>
          <p:cNvPr id="44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asketball on a wooden floor&#10;&#10;Description automatically generated with low confidence">
            <a:extLst>
              <a:ext uri="{FF2B5EF4-FFF2-40B4-BE49-F238E27FC236}">
                <a16:creationId xmlns:a16="http://schemas.microsoft.com/office/drawing/2014/main" id="{E393981D-6739-5586-0C37-FBE0F933AF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98" r="3264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244DC63-D5BF-639A-A6EE-4EB6DD943E83}"/>
              </a:ext>
            </a:extLst>
          </p:cNvPr>
          <p:cNvSpPr txBox="1">
            <a:spLocks/>
          </p:cNvSpPr>
          <p:nvPr/>
        </p:nvSpPr>
        <p:spPr>
          <a:xfrm>
            <a:off x="6212410" y="704088"/>
            <a:ext cx="5135293" cy="5248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F8A84-264E-87F8-7471-25F5BA896B01}"/>
              </a:ext>
            </a:extLst>
          </p:cNvPr>
          <p:cNvSpPr txBox="1"/>
          <p:nvPr/>
        </p:nvSpPr>
        <p:spPr>
          <a:xfrm>
            <a:off x="10632558" y="5443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24F10-7011-742E-77A8-470325A2FCE7}"/>
              </a:ext>
            </a:extLst>
          </p:cNvPr>
          <p:cNvSpPr txBox="1"/>
          <p:nvPr/>
        </p:nvSpPr>
        <p:spPr>
          <a:xfrm>
            <a:off x="3538330" y="36019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FAAA46A-7CFA-66D3-4206-81340BFD9FB4}"/>
              </a:ext>
            </a:extLst>
          </p:cNvPr>
          <p:cNvSpPr txBox="1">
            <a:spLocks/>
          </p:cNvSpPr>
          <p:nvPr/>
        </p:nvSpPr>
        <p:spPr>
          <a:xfrm>
            <a:off x="890338" y="4221675"/>
            <a:ext cx="3734014" cy="27913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Autor: David Gros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40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BCC20-C0DF-439C-E33B-8B711C31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069" y="1046556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Tiro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campo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efectivo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porcentaje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rebote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ofensivo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7DB57-9F04-B42D-6D1D-8B44251F1257}"/>
              </a:ext>
            </a:extLst>
          </p:cNvPr>
          <p:cNvSpPr txBox="1"/>
          <p:nvPr/>
        </p:nvSpPr>
        <p:spPr>
          <a:xfrm>
            <a:off x="7948246" y="984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pic>
        <p:nvPicPr>
          <p:cNvPr id="11" name="Content Placeholder 10" descr="Chart, treemap chart&#10;&#10;Description automatically generated">
            <a:extLst>
              <a:ext uri="{FF2B5EF4-FFF2-40B4-BE49-F238E27FC236}">
                <a16:creationId xmlns:a16="http://schemas.microsoft.com/office/drawing/2014/main" id="{C285D155-67AE-3008-4A3F-BF42CA6CA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4580" y="1476318"/>
            <a:ext cx="8902839" cy="5381682"/>
          </a:xfr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34CD507-06CC-2027-83FC-BBC4908B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u="sng" dirty="0"/>
              <a:t>Leer de </a:t>
            </a:r>
            <a:r>
              <a:rPr lang="en-US" sz="1600" u="sng" dirty="0" err="1"/>
              <a:t>arriba</a:t>
            </a:r>
            <a:r>
              <a:rPr lang="en-US" sz="1600" u="sng" dirty="0"/>
              <a:t> </a:t>
            </a:r>
            <a:r>
              <a:rPr lang="en-US" sz="1600" u="sng" dirty="0" err="1"/>
              <a:t>abajo</a:t>
            </a:r>
            <a:r>
              <a:rPr lang="en-US" sz="1600" u="sng" dirty="0"/>
              <a:t>, de </a:t>
            </a:r>
            <a:r>
              <a:rPr lang="en-US" sz="1600" u="sng" dirty="0" err="1"/>
              <a:t>izquierda</a:t>
            </a:r>
            <a:r>
              <a:rPr lang="en-US" sz="1600" u="sng" dirty="0"/>
              <a:t> a </a:t>
            </a:r>
            <a:r>
              <a:rPr lang="en-US" sz="1600" u="sng" dirty="0" err="1"/>
              <a:t>derecha</a:t>
            </a:r>
            <a:endParaRPr lang="en-CN" sz="1600" u="sng" dirty="0"/>
          </a:p>
        </p:txBody>
      </p:sp>
    </p:spTree>
    <p:extLst>
      <p:ext uri="{BB962C8B-B14F-4D97-AF65-F5344CB8AC3E}">
        <p14:creationId xmlns:p14="http://schemas.microsoft.com/office/powerpoint/2010/main" val="3915410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BCC20-C0DF-439C-E33B-8B711C31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1033002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Tiro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campo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efectivo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procentaje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pérdidas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7DB57-9F04-B42D-6D1D-8B44251F1257}"/>
              </a:ext>
            </a:extLst>
          </p:cNvPr>
          <p:cNvSpPr txBox="1"/>
          <p:nvPr/>
        </p:nvSpPr>
        <p:spPr>
          <a:xfrm>
            <a:off x="7948246" y="984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D6E00C08-B61D-C0AF-E2D4-073B1965F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184" y="1628171"/>
            <a:ext cx="8651631" cy="5229829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8D0D38B-96F5-51A9-7E78-78449308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u="sng" dirty="0"/>
              <a:t>Leer de </a:t>
            </a:r>
            <a:r>
              <a:rPr lang="en-US" sz="1200" u="sng" dirty="0" err="1"/>
              <a:t>arriba</a:t>
            </a:r>
            <a:r>
              <a:rPr lang="en-US" sz="1200" u="sng" dirty="0"/>
              <a:t> </a:t>
            </a:r>
            <a:r>
              <a:rPr lang="en-US" sz="1200" u="sng" dirty="0" err="1"/>
              <a:t>abajo</a:t>
            </a:r>
            <a:r>
              <a:rPr lang="en-US" sz="1200" u="sng" dirty="0"/>
              <a:t>, de </a:t>
            </a:r>
            <a:r>
              <a:rPr lang="en-US" sz="1200" u="sng" dirty="0" err="1"/>
              <a:t>izquierda</a:t>
            </a:r>
            <a:r>
              <a:rPr lang="en-US" sz="1200" u="sng" dirty="0"/>
              <a:t> a </a:t>
            </a:r>
            <a:r>
              <a:rPr lang="en-US" sz="1200" u="sng" dirty="0" err="1"/>
              <a:t>derecha</a:t>
            </a:r>
            <a:endParaRPr lang="en-CN" sz="1200" u="sng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7D2E71-5AED-B24B-5F40-5EFFA3BC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17C5-C412-DF4B-A0F5-3AC69022627C}" type="slidenum">
              <a:rPr lang="en-CN" smtClean="0"/>
              <a:t>20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404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BCC20-C0DF-439C-E33B-8B711C31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1033002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Frecuencia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el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tiro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libre y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porcentaje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rebote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ofensivo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7DB57-9F04-B42D-6D1D-8B44251F1257}"/>
              </a:ext>
            </a:extLst>
          </p:cNvPr>
          <p:cNvSpPr txBox="1"/>
          <p:nvPr/>
        </p:nvSpPr>
        <p:spPr>
          <a:xfrm>
            <a:off x="7948246" y="984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pic>
        <p:nvPicPr>
          <p:cNvPr id="5" name="Content Placeholder 4" descr="Chart, treemap chart&#10;&#10;Description automatically generated">
            <a:extLst>
              <a:ext uri="{FF2B5EF4-FFF2-40B4-BE49-F238E27FC236}">
                <a16:creationId xmlns:a16="http://schemas.microsoft.com/office/drawing/2014/main" id="{DDED22AA-A6A3-9DAD-41EC-0D4805269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387" y="1578452"/>
            <a:ext cx="8695173" cy="5256150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8DABAE-C609-156B-2833-9575A4E8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u="sng" dirty="0"/>
              <a:t>Leer de </a:t>
            </a:r>
            <a:r>
              <a:rPr lang="en-US" sz="1200" u="sng" dirty="0" err="1"/>
              <a:t>arriba</a:t>
            </a:r>
            <a:r>
              <a:rPr lang="en-US" sz="1200" u="sng" dirty="0"/>
              <a:t> </a:t>
            </a:r>
            <a:r>
              <a:rPr lang="en-US" sz="1200" u="sng" dirty="0" err="1"/>
              <a:t>abajo</a:t>
            </a:r>
            <a:r>
              <a:rPr lang="en-US" sz="1200" u="sng" dirty="0"/>
              <a:t>, de </a:t>
            </a:r>
            <a:r>
              <a:rPr lang="en-US" sz="1200" u="sng" dirty="0" err="1"/>
              <a:t>izquierda</a:t>
            </a:r>
            <a:r>
              <a:rPr lang="en-US" sz="1200" u="sng" dirty="0"/>
              <a:t> a </a:t>
            </a:r>
            <a:r>
              <a:rPr lang="en-US" sz="1200" u="sng" dirty="0" err="1"/>
              <a:t>derecha</a:t>
            </a:r>
            <a:endParaRPr lang="en-CN" sz="1200" u="sng" dirty="0"/>
          </a:p>
        </p:txBody>
      </p:sp>
    </p:spTree>
    <p:extLst>
      <p:ext uri="{BB962C8B-B14F-4D97-AF65-F5344CB8AC3E}">
        <p14:creationId xmlns:p14="http://schemas.microsoft.com/office/powerpoint/2010/main" val="1309560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6C5A-3901-15E6-C3D8-C5B04D19A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417" y="365125"/>
            <a:ext cx="11193863" cy="1325563"/>
          </a:xfrm>
        </p:spPr>
        <p:txBody>
          <a:bodyPr>
            <a:normAutofit/>
          </a:bodyPr>
          <a:lstStyle/>
          <a:p>
            <a:pPr algn="ctr"/>
            <a:r>
              <a:rPr lang="en-CN" sz="2800" u="sng" dirty="0"/>
              <a:t>Resultados grupos equipos según factores de oliver en estadísticas propias</a:t>
            </a:r>
          </a:p>
        </p:txBody>
      </p:sp>
      <p:pic>
        <p:nvPicPr>
          <p:cNvPr id="20" name="Content Placeholder 19" descr="A picture containing text&#10;&#10;Description automatically generated">
            <a:extLst>
              <a:ext uri="{FF2B5EF4-FFF2-40B4-BE49-F238E27FC236}">
                <a16:creationId xmlns:a16="http://schemas.microsoft.com/office/drawing/2014/main" id="{C426A5BC-CFC3-02B1-DB41-ACBB822F5A5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98539" y="4492342"/>
            <a:ext cx="4918692" cy="1037847"/>
          </a:xfrm>
        </p:spPr>
      </p:pic>
      <p:pic>
        <p:nvPicPr>
          <p:cNvPr id="14" name="Content Placeholder 12">
            <a:extLst>
              <a:ext uri="{FF2B5EF4-FFF2-40B4-BE49-F238E27FC236}">
                <a16:creationId xmlns:a16="http://schemas.microsoft.com/office/drawing/2014/main" id="{ACEB67CB-8584-C4FF-2C8A-97479E7C79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36695" y="1820222"/>
            <a:ext cx="4654197" cy="1910876"/>
          </a:xfrm>
        </p:spPr>
      </p:pic>
      <p:pic>
        <p:nvPicPr>
          <p:cNvPr id="18" name="Content Placeholder 17" descr="Table&#10;&#10;Description automatically generated">
            <a:extLst>
              <a:ext uri="{FF2B5EF4-FFF2-40B4-BE49-F238E27FC236}">
                <a16:creationId xmlns:a16="http://schemas.microsoft.com/office/drawing/2014/main" id="{C45E61AC-5863-E3BA-7ECD-44DAD44E39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35676" y="3817850"/>
            <a:ext cx="5157787" cy="2845364"/>
          </a:xfrm>
        </p:spPr>
      </p:pic>
      <p:pic>
        <p:nvPicPr>
          <p:cNvPr id="22" name="Picture 21" descr="Table&#10;&#10;Description automatically generated">
            <a:extLst>
              <a:ext uri="{FF2B5EF4-FFF2-40B4-BE49-F238E27FC236}">
                <a16:creationId xmlns:a16="http://schemas.microsoft.com/office/drawing/2014/main" id="{BFD1C76F-3C23-219D-0EEA-61A27E504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566" y="1791455"/>
            <a:ext cx="5166009" cy="1906573"/>
          </a:xfrm>
          <a:prstGeom prst="rect">
            <a:avLst/>
          </a:prstGeom>
        </p:spPr>
      </p:pic>
      <p:pic>
        <p:nvPicPr>
          <p:cNvPr id="24" name="Picture 23" descr="Graphical user interface, application, table&#10;&#10;Description automatically generated with medium confidence">
            <a:extLst>
              <a:ext uri="{FF2B5EF4-FFF2-40B4-BE49-F238E27FC236}">
                <a16:creationId xmlns:a16="http://schemas.microsoft.com/office/drawing/2014/main" id="{56E629BA-8E49-DF76-96E1-C2E8096C4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539" y="1791455"/>
            <a:ext cx="4918692" cy="186444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97271-19EB-5683-DC96-A38B9006A4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6145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9C3D-4437-9879-36F5-6D3DE483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4307945" cy="1325563"/>
          </a:xfrm>
        </p:spPr>
        <p:txBody>
          <a:bodyPr/>
          <a:lstStyle/>
          <a:p>
            <a:pPr algn="ctr"/>
            <a:r>
              <a:rPr lang="en-CN" b="1" dirty="0"/>
              <a:t>Grupo 1</a:t>
            </a:r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9D26CCEF-2006-291D-76CE-22CFE5AB55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65125"/>
            <a:ext cx="5157787" cy="1802494"/>
          </a:xfr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A31B90B-B488-BB0E-B821-7C2221530C1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03811170"/>
              </p:ext>
            </p:extLst>
          </p:nvPr>
        </p:nvGraphicFramePr>
        <p:xfrm>
          <a:off x="680437" y="2167619"/>
          <a:ext cx="10831126" cy="4515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231">
                  <a:extLst>
                    <a:ext uri="{9D8B030D-6E8A-4147-A177-3AD203B41FA5}">
                      <a16:colId xmlns:a16="http://schemas.microsoft.com/office/drawing/2014/main" val="1419003794"/>
                    </a:ext>
                  </a:extLst>
                </a:gridCol>
                <a:gridCol w="1770474">
                  <a:extLst>
                    <a:ext uri="{9D8B030D-6E8A-4147-A177-3AD203B41FA5}">
                      <a16:colId xmlns:a16="http://schemas.microsoft.com/office/drawing/2014/main" val="2871310318"/>
                    </a:ext>
                  </a:extLst>
                </a:gridCol>
                <a:gridCol w="1786202">
                  <a:extLst>
                    <a:ext uri="{9D8B030D-6E8A-4147-A177-3AD203B41FA5}">
                      <a16:colId xmlns:a16="http://schemas.microsoft.com/office/drawing/2014/main" val="2661886230"/>
                    </a:ext>
                  </a:extLst>
                </a:gridCol>
                <a:gridCol w="2101793">
                  <a:extLst>
                    <a:ext uri="{9D8B030D-6E8A-4147-A177-3AD203B41FA5}">
                      <a16:colId xmlns:a16="http://schemas.microsoft.com/office/drawing/2014/main" val="1297895207"/>
                    </a:ext>
                  </a:extLst>
                </a:gridCol>
                <a:gridCol w="1423426">
                  <a:extLst>
                    <a:ext uri="{9D8B030D-6E8A-4147-A177-3AD203B41FA5}">
                      <a16:colId xmlns:a16="http://schemas.microsoft.com/office/drawing/2014/main" val="2986483904"/>
                    </a:ext>
                  </a:extLst>
                </a:gridCol>
              </a:tblGrid>
              <a:tr h="508414">
                <a:tc>
                  <a:txBody>
                    <a:bodyPr/>
                    <a:lstStyle/>
                    <a:p>
                      <a:pPr algn="ctr"/>
                      <a:endParaRPr lang="en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/>
                        <a:t>% Tiro Efectivo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/>
                        <a:t>% Rebote Ofensivo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/>
                        <a:t>Frecuencia Tiro Libre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/>
                        <a:t>% Pérdidas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586517"/>
                  </a:ext>
                </a:extLst>
              </a:tr>
              <a:tr h="749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400" dirty="0"/>
                        <a:t>TAU CASTELLO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>
                          <a:effectLst/>
                        </a:rPr>
                        <a:t>50.02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>
                          <a:effectLst/>
                        </a:rPr>
                        <a:t>23.95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>
                          <a:effectLst/>
                        </a:rPr>
                        <a:t>17.87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>
                          <a:effectLst/>
                        </a:rPr>
                        <a:t>15.35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295328"/>
                  </a:ext>
                </a:extLst>
              </a:tr>
              <a:tr h="749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400" dirty="0"/>
                        <a:t>ZTE REAL CANOE N.C.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>
                          <a:effectLst/>
                        </a:rPr>
                        <a:t>45.62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>
                          <a:effectLst/>
                        </a:rPr>
                        <a:t>24.96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>
                          <a:effectLst/>
                        </a:rPr>
                        <a:t>17.02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>
                          <a:effectLst/>
                        </a:rPr>
                        <a:t>16.03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469700"/>
                  </a:ext>
                </a:extLst>
              </a:tr>
              <a:tr h="749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400" dirty="0"/>
                        <a:t>CACERES PATRIMONIO DE LA HUMANIDAD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>
                          <a:effectLst/>
                        </a:rPr>
                        <a:t>49.32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>
                          <a:effectLst/>
                        </a:rPr>
                        <a:t>24.72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>
                          <a:effectLst/>
                        </a:rPr>
                        <a:t>16.55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>
                          <a:effectLst/>
                        </a:rPr>
                        <a:t>16.21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95505"/>
                  </a:ext>
                </a:extLst>
              </a:tr>
              <a:tr h="3003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400" dirty="0"/>
                        <a:t>C.B.PRAT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>
                          <a:effectLst/>
                        </a:rPr>
                        <a:t>47.30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>
                          <a:effectLst/>
                        </a:rPr>
                        <a:t>27.31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>
                          <a:effectLst/>
                        </a:rPr>
                        <a:t>17.90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>
                          <a:effectLst/>
                        </a:rPr>
                        <a:t>15.85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3032"/>
                  </a:ext>
                </a:extLst>
              </a:tr>
              <a:tr h="3003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Ç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CN" sz="2400" b="0" dirty="0"/>
                        <a:t> LASSA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>
                          <a:effectLst/>
                        </a:rPr>
                        <a:t>47.02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>
                          <a:effectLst/>
                        </a:rPr>
                        <a:t>29.54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>
                          <a:effectLst/>
                        </a:rPr>
                        <a:t>16.02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>
                          <a:effectLst/>
                        </a:rPr>
                        <a:t>17.22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969171"/>
                  </a:ext>
                </a:extLst>
              </a:tr>
              <a:tr h="300308">
                <a:tc>
                  <a:txBody>
                    <a:bodyPr/>
                    <a:lstStyle/>
                    <a:p>
                      <a:pPr algn="ctr"/>
                      <a:r>
                        <a:rPr lang="en-CN" sz="2400" b="1" u="sng" dirty="0"/>
                        <a:t>MEDIAS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68588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2E714CE-57A8-4AF9-2B89-EC218BB05B66}"/>
              </a:ext>
            </a:extLst>
          </p:cNvPr>
          <p:cNvSpPr txBox="1"/>
          <p:nvPr/>
        </p:nvSpPr>
        <p:spPr>
          <a:xfrm>
            <a:off x="4210756" y="10047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F0E478-E951-7BE1-ADB3-29788914910D}"/>
              </a:ext>
            </a:extLst>
          </p:cNvPr>
          <p:cNvSpPr txBox="1"/>
          <p:nvPr/>
        </p:nvSpPr>
        <p:spPr>
          <a:xfrm>
            <a:off x="2788356" y="101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966936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9C3D-4437-9879-36F5-6D3DE483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4307945" cy="1325563"/>
          </a:xfrm>
        </p:spPr>
        <p:txBody>
          <a:bodyPr/>
          <a:lstStyle/>
          <a:p>
            <a:pPr algn="ctr"/>
            <a:r>
              <a:rPr lang="en-CN" b="1" dirty="0"/>
              <a:t>Grupo 2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A31B90B-B488-BB0E-B821-7C2221530C1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72899330"/>
              </p:ext>
            </p:extLst>
          </p:nvPr>
        </p:nvGraphicFramePr>
        <p:xfrm>
          <a:off x="682465" y="2510896"/>
          <a:ext cx="10827070" cy="3718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7827">
                  <a:extLst>
                    <a:ext uri="{9D8B030D-6E8A-4147-A177-3AD203B41FA5}">
                      <a16:colId xmlns:a16="http://schemas.microsoft.com/office/drawing/2014/main" val="1419003794"/>
                    </a:ext>
                  </a:extLst>
                </a:gridCol>
                <a:gridCol w="1769811">
                  <a:extLst>
                    <a:ext uri="{9D8B030D-6E8A-4147-A177-3AD203B41FA5}">
                      <a16:colId xmlns:a16="http://schemas.microsoft.com/office/drawing/2014/main" val="2871310318"/>
                    </a:ext>
                  </a:extLst>
                </a:gridCol>
                <a:gridCol w="1785533">
                  <a:extLst>
                    <a:ext uri="{9D8B030D-6E8A-4147-A177-3AD203B41FA5}">
                      <a16:colId xmlns:a16="http://schemas.microsoft.com/office/drawing/2014/main" val="2661886230"/>
                    </a:ext>
                  </a:extLst>
                </a:gridCol>
                <a:gridCol w="2101006">
                  <a:extLst>
                    <a:ext uri="{9D8B030D-6E8A-4147-A177-3AD203B41FA5}">
                      <a16:colId xmlns:a16="http://schemas.microsoft.com/office/drawing/2014/main" val="1297895207"/>
                    </a:ext>
                  </a:extLst>
                </a:gridCol>
                <a:gridCol w="1422893">
                  <a:extLst>
                    <a:ext uri="{9D8B030D-6E8A-4147-A177-3AD203B41FA5}">
                      <a16:colId xmlns:a16="http://schemas.microsoft.com/office/drawing/2014/main" val="2986483904"/>
                    </a:ext>
                  </a:extLst>
                </a:gridCol>
              </a:tblGrid>
              <a:tr h="448214">
                <a:tc>
                  <a:txBody>
                    <a:bodyPr/>
                    <a:lstStyle/>
                    <a:p>
                      <a:pPr algn="ctr"/>
                      <a:endParaRPr lang="en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/>
                        <a:t>% Tiro Efectivo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/>
                        <a:t>% Rebote Ofensivo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/>
                        <a:t>Frecuencia Tiro Libre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/>
                        <a:t>% Pérdidas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586517"/>
                  </a:ext>
                </a:extLst>
              </a:tr>
              <a:tr h="6605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400" dirty="0"/>
                        <a:t>RETABET BILBAO BASKET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 dirty="0">
                          <a:effectLst/>
                        </a:rPr>
                        <a:t>50.88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 dirty="0">
                          <a:effectLst/>
                        </a:rPr>
                        <a:t>29.57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>
                          <a:effectLst/>
                        </a:rPr>
                        <a:t>16.85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 dirty="0">
                          <a:effectLst/>
                        </a:rPr>
                        <a:t>13.02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295328"/>
                  </a:ext>
                </a:extLst>
              </a:tr>
              <a:tr h="6605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400" dirty="0"/>
                        <a:t>ICG FORCA LLEIDA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 dirty="0">
                          <a:effectLst/>
                        </a:rPr>
                        <a:t>48.25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 dirty="0">
                          <a:effectLst/>
                        </a:rPr>
                        <a:t>31.13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 dirty="0">
                          <a:effectLst/>
                        </a:rPr>
                        <a:t>15.88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 dirty="0">
                          <a:effectLst/>
                        </a:rPr>
                        <a:t>14.33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469700"/>
                  </a:ext>
                </a:extLst>
              </a:tr>
              <a:tr h="6605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400" dirty="0"/>
                        <a:t>LEYMA CORU</a:t>
                      </a:r>
                      <a:r>
                        <a:rPr lang="es-ES" sz="2400" dirty="0"/>
                        <a:t>ÑA</a:t>
                      </a:r>
                      <a:endParaRPr lang="en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 dirty="0">
                          <a:effectLst/>
                        </a:rPr>
                        <a:t>49.58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 dirty="0">
                          <a:effectLst/>
                        </a:rPr>
                        <a:t>28.54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 dirty="0">
                          <a:effectLst/>
                        </a:rPr>
                        <a:t>14.44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 dirty="0">
                          <a:effectLst/>
                        </a:rPr>
                        <a:t>14.63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95505"/>
                  </a:ext>
                </a:extLst>
              </a:tr>
              <a:tr h="295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400" dirty="0"/>
                        <a:t>SAENZ HORECA ARABERRI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 dirty="0">
                          <a:effectLst/>
                        </a:rPr>
                        <a:t>47.38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>
                          <a:effectLst/>
                        </a:rPr>
                        <a:t>31.42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 dirty="0">
                          <a:effectLst/>
                        </a:rPr>
                        <a:t>16.03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 dirty="0">
                          <a:effectLst/>
                        </a:rPr>
                        <a:t>14.45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3032"/>
                  </a:ext>
                </a:extLst>
              </a:tr>
              <a:tr h="295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400" b="1" u="sng" dirty="0"/>
                        <a:t>MEDIAS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68588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2E714CE-57A8-4AF9-2B89-EC218BB05B66}"/>
              </a:ext>
            </a:extLst>
          </p:cNvPr>
          <p:cNvSpPr txBox="1"/>
          <p:nvPr/>
        </p:nvSpPr>
        <p:spPr>
          <a:xfrm>
            <a:off x="4210756" y="10047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213BE4-B819-6561-6506-CC12C1098E8F}"/>
              </a:ext>
            </a:extLst>
          </p:cNvPr>
          <p:cNvSpPr txBox="1"/>
          <p:nvPr/>
        </p:nvSpPr>
        <p:spPr>
          <a:xfrm>
            <a:off x="2777067" y="10272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pic>
        <p:nvPicPr>
          <p:cNvPr id="11" name="Picture 10" descr="Graphical user interface, application, table&#10;&#10;Description automatically generated with medium confidence">
            <a:extLst>
              <a:ext uri="{FF2B5EF4-FFF2-40B4-BE49-F238E27FC236}">
                <a16:creationId xmlns:a16="http://schemas.microsoft.com/office/drawing/2014/main" id="{1545996D-A64E-1226-CD5B-91F0D5E29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707" y="209029"/>
            <a:ext cx="5304196" cy="196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44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9C3D-4437-9879-36F5-6D3DE483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4307945" cy="1325563"/>
          </a:xfrm>
        </p:spPr>
        <p:txBody>
          <a:bodyPr/>
          <a:lstStyle/>
          <a:p>
            <a:pPr algn="ctr"/>
            <a:r>
              <a:rPr lang="en-CN" b="1" dirty="0"/>
              <a:t>Grupo 3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A31B90B-B488-BB0E-B821-7C2221530C1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91272548"/>
              </p:ext>
            </p:extLst>
          </p:nvPr>
        </p:nvGraphicFramePr>
        <p:xfrm>
          <a:off x="609601" y="2875337"/>
          <a:ext cx="10928670" cy="3860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5318">
                  <a:extLst>
                    <a:ext uri="{9D8B030D-6E8A-4147-A177-3AD203B41FA5}">
                      <a16:colId xmlns:a16="http://schemas.microsoft.com/office/drawing/2014/main" val="1419003794"/>
                    </a:ext>
                  </a:extLst>
                </a:gridCol>
                <a:gridCol w="1798338">
                  <a:extLst>
                    <a:ext uri="{9D8B030D-6E8A-4147-A177-3AD203B41FA5}">
                      <a16:colId xmlns:a16="http://schemas.microsoft.com/office/drawing/2014/main" val="2871310318"/>
                    </a:ext>
                  </a:extLst>
                </a:gridCol>
                <a:gridCol w="1814314">
                  <a:extLst>
                    <a:ext uri="{9D8B030D-6E8A-4147-A177-3AD203B41FA5}">
                      <a16:colId xmlns:a16="http://schemas.microsoft.com/office/drawing/2014/main" val="2661886230"/>
                    </a:ext>
                  </a:extLst>
                </a:gridCol>
                <a:gridCol w="2100473">
                  <a:extLst>
                    <a:ext uri="{9D8B030D-6E8A-4147-A177-3AD203B41FA5}">
                      <a16:colId xmlns:a16="http://schemas.microsoft.com/office/drawing/2014/main" val="1297895207"/>
                    </a:ext>
                  </a:extLst>
                </a:gridCol>
                <a:gridCol w="1480227">
                  <a:extLst>
                    <a:ext uri="{9D8B030D-6E8A-4147-A177-3AD203B41FA5}">
                      <a16:colId xmlns:a16="http://schemas.microsoft.com/office/drawing/2014/main" val="2986483904"/>
                    </a:ext>
                  </a:extLst>
                </a:gridCol>
              </a:tblGrid>
              <a:tr h="314687">
                <a:tc>
                  <a:txBody>
                    <a:bodyPr/>
                    <a:lstStyle/>
                    <a:p>
                      <a:pPr algn="ctr"/>
                      <a:endParaRPr lang="en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800" dirty="0"/>
                        <a:t>% Tiro Efectivo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800" dirty="0"/>
                        <a:t>% Rebote Ofensivo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800" dirty="0"/>
                        <a:t>Frecuencia Tiro Libre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800" dirty="0"/>
                        <a:t>% Pérdidas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586517"/>
                  </a:ext>
                </a:extLst>
              </a:tr>
              <a:tr h="463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dirty="0"/>
                        <a:t>REAL BETIS ENERGIA 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1800" dirty="0">
                          <a:effectLst/>
                        </a:rPr>
                        <a:t>55.72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1800" dirty="0">
                          <a:effectLst/>
                        </a:rPr>
                        <a:t>30.18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1800">
                          <a:effectLst/>
                        </a:rPr>
                        <a:t>20.21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1800" dirty="0">
                          <a:effectLst/>
                        </a:rPr>
                        <a:t>14.41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295328"/>
                  </a:ext>
                </a:extLst>
              </a:tr>
              <a:tr h="463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dirty="0"/>
                        <a:t>IBEROJET PALMA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1800" dirty="0">
                          <a:effectLst/>
                        </a:rPr>
                        <a:t>53.95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1800" dirty="0">
                          <a:effectLst/>
                        </a:rPr>
                        <a:t>29.41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1800" dirty="0">
                          <a:effectLst/>
                        </a:rPr>
                        <a:t>19.63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1800" dirty="0">
                          <a:effectLst/>
                        </a:rPr>
                        <a:t>14.54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469700"/>
                  </a:ext>
                </a:extLst>
              </a:tr>
              <a:tr h="463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dirty="0"/>
                        <a:t>CLUB MELILLA BALONCESTO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1800" dirty="0">
                          <a:effectLst/>
                        </a:rPr>
                        <a:t>50.68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1800" dirty="0">
                          <a:effectLst/>
                        </a:rPr>
                        <a:t>30.62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1800" dirty="0">
                          <a:effectLst/>
                        </a:rPr>
                        <a:t>18.31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1800" dirty="0">
                          <a:effectLst/>
                        </a:rPr>
                        <a:t>15.94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95505"/>
                  </a:ext>
                </a:extLst>
              </a:tr>
              <a:tr h="207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dirty="0"/>
                        <a:t>CARRAMIMBRE CBC VALLADOLID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1800" dirty="0">
                          <a:effectLst/>
                        </a:rPr>
                        <a:t>49.44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1800" dirty="0">
                          <a:effectLst/>
                        </a:rPr>
                        <a:t>31.11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1800" dirty="0">
                          <a:effectLst/>
                        </a:rPr>
                        <a:t>20.48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1800" dirty="0">
                          <a:effectLst/>
                        </a:rPr>
                        <a:t>13.02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3032"/>
                  </a:ext>
                </a:extLst>
              </a:tr>
              <a:tr h="207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dirty="0"/>
                        <a:t>COVIRAN GRANADA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1800" dirty="0">
                          <a:effectLst/>
                        </a:rPr>
                        <a:t>50.19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1800" dirty="0">
                          <a:effectLst/>
                        </a:rPr>
                        <a:t>33.86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1800" dirty="0">
                          <a:effectLst/>
                        </a:rPr>
                        <a:t>23.33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1800" dirty="0">
                          <a:effectLst/>
                        </a:rPr>
                        <a:t>14.85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969171"/>
                  </a:ext>
                </a:extLst>
              </a:tr>
              <a:tr h="207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dirty="0"/>
                        <a:t>RIO OURENSE TERMAL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1800" dirty="0">
                          <a:effectLst/>
                        </a:rPr>
                        <a:t>50.48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1800" dirty="0">
                          <a:effectLst/>
                        </a:rPr>
                        <a:t>28.87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1800" dirty="0">
                          <a:effectLst/>
                        </a:rPr>
                        <a:t>20.69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1800" dirty="0">
                          <a:effectLst/>
                        </a:rPr>
                        <a:t>15.79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226067"/>
                  </a:ext>
                </a:extLst>
              </a:tr>
              <a:tr h="207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dirty="0"/>
                        <a:t>CHOCOLATES TRAPA PALENCIA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1800" dirty="0">
                          <a:effectLst/>
                        </a:rPr>
                        <a:t>51.08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1800">
                          <a:effectLst/>
                        </a:rPr>
                        <a:t>28.35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1800" dirty="0">
                          <a:effectLst/>
                        </a:rPr>
                        <a:t>20.59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1800" dirty="0">
                          <a:effectLst/>
                        </a:rPr>
                        <a:t>15.02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25975"/>
                  </a:ext>
                </a:extLst>
              </a:tr>
              <a:tr h="245256">
                <a:tc>
                  <a:txBody>
                    <a:bodyPr/>
                    <a:lstStyle/>
                    <a:p>
                      <a:pPr algn="ctr"/>
                      <a:r>
                        <a:rPr lang="en-CN" sz="1800" b="1" u="sng" dirty="0"/>
                        <a:t>MEDIAS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68588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2E714CE-57A8-4AF9-2B89-EC218BB05B66}"/>
              </a:ext>
            </a:extLst>
          </p:cNvPr>
          <p:cNvSpPr txBox="1"/>
          <p:nvPr/>
        </p:nvSpPr>
        <p:spPr>
          <a:xfrm>
            <a:off x="4210756" y="10047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8D950-F8B4-09AA-E362-81610EA516F6}"/>
              </a:ext>
            </a:extLst>
          </p:cNvPr>
          <p:cNvSpPr txBox="1"/>
          <p:nvPr/>
        </p:nvSpPr>
        <p:spPr>
          <a:xfrm>
            <a:off x="7224889" y="10272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pic>
        <p:nvPicPr>
          <p:cNvPr id="11" name="Content Placeholder 17" descr="Table&#10;&#10;Description automatically generated">
            <a:extLst>
              <a:ext uri="{FF2B5EF4-FFF2-40B4-BE49-F238E27FC236}">
                <a16:creationId xmlns:a16="http://schemas.microsoft.com/office/drawing/2014/main" id="{ABD186A0-CD12-9E91-9204-12E155C884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0484" y="207031"/>
            <a:ext cx="5157787" cy="2570035"/>
          </a:xfrm>
        </p:spPr>
      </p:pic>
    </p:spTree>
    <p:extLst>
      <p:ext uri="{BB962C8B-B14F-4D97-AF65-F5344CB8AC3E}">
        <p14:creationId xmlns:p14="http://schemas.microsoft.com/office/powerpoint/2010/main" val="2522362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9C3D-4437-9879-36F5-6D3DE483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4307945" cy="1325563"/>
          </a:xfrm>
        </p:spPr>
        <p:txBody>
          <a:bodyPr/>
          <a:lstStyle/>
          <a:p>
            <a:pPr algn="ctr"/>
            <a:r>
              <a:rPr lang="en-CN" b="1" dirty="0"/>
              <a:t>Grupo 4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A31B90B-B488-BB0E-B821-7C2221530C1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564941678"/>
              </p:ext>
            </p:extLst>
          </p:nvPr>
        </p:nvGraphicFramePr>
        <p:xfrm>
          <a:off x="571677" y="2607319"/>
          <a:ext cx="10831126" cy="2852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231">
                  <a:extLst>
                    <a:ext uri="{9D8B030D-6E8A-4147-A177-3AD203B41FA5}">
                      <a16:colId xmlns:a16="http://schemas.microsoft.com/office/drawing/2014/main" val="1419003794"/>
                    </a:ext>
                  </a:extLst>
                </a:gridCol>
                <a:gridCol w="1770474">
                  <a:extLst>
                    <a:ext uri="{9D8B030D-6E8A-4147-A177-3AD203B41FA5}">
                      <a16:colId xmlns:a16="http://schemas.microsoft.com/office/drawing/2014/main" val="2871310318"/>
                    </a:ext>
                  </a:extLst>
                </a:gridCol>
                <a:gridCol w="1786202">
                  <a:extLst>
                    <a:ext uri="{9D8B030D-6E8A-4147-A177-3AD203B41FA5}">
                      <a16:colId xmlns:a16="http://schemas.microsoft.com/office/drawing/2014/main" val="2661886230"/>
                    </a:ext>
                  </a:extLst>
                </a:gridCol>
                <a:gridCol w="2034060">
                  <a:extLst>
                    <a:ext uri="{9D8B030D-6E8A-4147-A177-3AD203B41FA5}">
                      <a16:colId xmlns:a16="http://schemas.microsoft.com/office/drawing/2014/main" val="1297895207"/>
                    </a:ext>
                  </a:extLst>
                </a:gridCol>
                <a:gridCol w="1491159">
                  <a:extLst>
                    <a:ext uri="{9D8B030D-6E8A-4147-A177-3AD203B41FA5}">
                      <a16:colId xmlns:a16="http://schemas.microsoft.com/office/drawing/2014/main" val="2986483904"/>
                    </a:ext>
                  </a:extLst>
                </a:gridCol>
              </a:tblGrid>
              <a:tr h="508414">
                <a:tc>
                  <a:txBody>
                    <a:bodyPr/>
                    <a:lstStyle/>
                    <a:p>
                      <a:pPr algn="ctr"/>
                      <a:endParaRPr lang="en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/>
                        <a:t>% Tiro Efectivo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/>
                        <a:t>% Rebote Ofensivo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/>
                        <a:t>Frecuencia Tiro Libre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/>
                        <a:t>% Pérdidas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586517"/>
                  </a:ext>
                </a:extLst>
              </a:tr>
              <a:tr h="749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400" dirty="0"/>
                        <a:t>LIBERBANK OVIEDO BALONCESTO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 dirty="0">
                          <a:effectLst/>
                        </a:rPr>
                        <a:t>55.32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>
                          <a:effectLst/>
                        </a:rPr>
                        <a:t>24.48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>
                          <a:effectLst/>
                        </a:rPr>
                        <a:t>17.21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 dirty="0">
                          <a:effectLst/>
                        </a:rPr>
                        <a:t>16.59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295328"/>
                  </a:ext>
                </a:extLst>
              </a:tr>
              <a:tr h="749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400" dirty="0"/>
                        <a:t>LEVITEC HUESCA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 dirty="0">
                          <a:effectLst/>
                        </a:rPr>
                        <a:t>51.61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 dirty="0">
                          <a:effectLst/>
                        </a:rPr>
                        <a:t>22.53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 dirty="0">
                          <a:effectLst/>
                        </a:rPr>
                        <a:t>18.19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 dirty="0">
                          <a:effectLst/>
                        </a:rPr>
                        <a:t>16.65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469700"/>
                  </a:ext>
                </a:extLst>
              </a:tr>
              <a:tr h="300308">
                <a:tc>
                  <a:txBody>
                    <a:bodyPr/>
                    <a:lstStyle/>
                    <a:p>
                      <a:pPr algn="ctr"/>
                      <a:r>
                        <a:rPr lang="en-CN" sz="2400" b="1" u="sng" dirty="0"/>
                        <a:t>MEDIAS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68588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2E714CE-57A8-4AF9-2B89-EC218BB05B66}"/>
              </a:ext>
            </a:extLst>
          </p:cNvPr>
          <p:cNvSpPr txBox="1"/>
          <p:nvPr/>
        </p:nvSpPr>
        <p:spPr>
          <a:xfrm>
            <a:off x="4210756" y="10047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pic>
        <p:nvPicPr>
          <p:cNvPr id="11" name="Content Placeholder 19" descr="A picture containing text&#10;&#10;Description automatically generated">
            <a:extLst>
              <a:ext uri="{FF2B5EF4-FFF2-40B4-BE49-F238E27FC236}">
                <a16:creationId xmlns:a16="http://schemas.microsoft.com/office/drawing/2014/main" id="{B8932163-6A10-1A0C-49A1-13549C81F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707" y="508982"/>
            <a:ext cx="4918692" cy="103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65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BCC20-C0DF-439C-E33B-8B711C31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Medias de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los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factores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Oliver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grupos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equipos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8DABAE-C609-156B-2833-9575A4E8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Leer de arriba a abajo, de iquierda a derecha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7DB57-9F04-B42D-6D1D-8B44251F1257}"/>
              </a:ext>
            </a:extLst>
          </p:cNvPr>
          <p:cNvSpPr txBox="1"/>
          <p:nvPr/>
        </p:nvSpPr>
        <p:spPr>
          <a:xfrm>
            <a:off x="7948246" y="984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C59D5B01-6BE3-04D9-AB4E-4D125704C3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537513"/>
              </p:ext>
            </p:extLst>
          </p:nvPr>
        </p:nvGraphicFramePr>
        <p:xfrm>
          <a:off x="838200" y="2531745"/>
          <a:ext cx="10515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9863168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78310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7433075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188258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550024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/>
                        <a:t>% Tiro Efectivo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/>
                        <a:t>% Rebote Ofensivo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/>
                        <a:t>Frecuencia Tiro Libre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/>
                        <a:t>% Pérdidas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81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N" sz="2400" dirty="0"/>
                        <a:t>Grupo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372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400" dirty="0"/>
                        <a:t>Grupo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6513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400" dirty="0"/>
                        <a:t>Grupo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471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400" dirty="0"/>
                        <a:t>Grupo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132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400" b="1" u="sng" dirty="0"/>
                        <a:t>MEDIA LIGA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9046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770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0C94CA-693C-0EC9-2E06-2F0F5A8B5AA1}"/>
              </a:ext>
            </a:extLst>
          </p:cNvPr>
          <p:cNvSpPr txBox="1"/>
          <p:nvPr/>
        </p:nvSpPr>
        <p:spPr>
          <a:xfrm>
            <a:off x="214489" y="462844"/>
            <a:ext cx="118646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2400" b="1" u="sng" dirty="0"/>
              <a:t>CARACTERIZACIÓN DE LOS GRUPOS DE EQUIPOS SEGÚN FACTORES DE OLIVER PROPIOS</a:t>
            </a:r>
          </a:p>
          <a:p>
            <a:endParaRPr lang="en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F2B36-9CD1-1D57-0375-E718F39E2EDF}"/>
              </a:ext>
            </a:extLst>
          </p:cNvPr>
          <p:cNvSpPr txBox="1"/>
          <p:nvPr/>
        </p:nvSpPr>
        <p:spPr>
          <a:xfrm>
            <a:off x="778933" y="1851378"/>
            <a:ext cx="1986845" cy="457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262988-3573-625E-E1B0-50A3A6872AED}"/>
              </a:ext>
            </a:extLst>
          </p:cNvPr>
          <p:cNvSpPr txBox="1"/>
          <p:nvPr/>
        </p:nvSpPr>
        <p:spPr>
          <a:xfrm>
            <a:off x="931333" y="2003778"/>
            <a:ext cx="1986845" cy="457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DD951-F11C-00AD-5ABE-3B2C43DE9CD4}"/>
              </a:ext>
            </a:extLst>
          </p:cNvPr>
          <p:cNvSpPr txBox="1"/>
          <p:nvPr/>
        </p:nvSpPr>
        <p:spPr>
          <a:xfrm>
            <a:off x="4639733" y="20432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6BD12-2511-D2DA-A3F0-E2A876411BF6}"/>
              </a:ext>
            </a:extLst>
          </p:cNvPr>
          <p:cNvSpPr txBox="1"/>
          <p:nvPr/>
        </p:nvSpPr>
        <p:spPr>
          <a:xfrm>
            <a:off x="443089" y="1851378"/>
            <a:ext cx="251742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u="sng" dirty="0"/>
              <a:t>GRUPO 1</a:t>
            </a:r>
          </a:p>
          <a:p>
            <a:endParaRPr lang="en-CN" dirty="0"/>
          </a:p>
          <a:p>
            <a:pPr marL="285750" indent="-285750">
              <a:buFontTx/>
              <a:buChar char="-"/>
            </a:pPr>
            <a:r>
              <a:rPr lang="en-CN" dirty="0"/>
              <a:t>Incluye cinco equipos de la parte baja de la tabla (no Araberri).</a:t>
            </a:r>
          </a:p>
          <a:p>
            <a:pPr marL="285750" indent="-285750">
              <a:buFontTx/>
              <a:buChar char="-"/>
            </a:pPr>
            <a:r>
              <a:rPr lang="en-CN" dirty="0"/>
              <a:t>Tienen el % de tiro de campo efectivo más bajo, y nivel alto de % de pérdidas.</a:t>
            </a:r>
          </a:p>
          <a:p>
            <a:pPr marL="285750" indent="-285750">
              <a:buFontTx/>
              <a:buChar char="-"/>
            </a:pPr>
            <a:r>
              <a:rPr lang="en-CN" dirty="0"/>
              <a:t>Niveles bajos de % de rebote ofensivo y frecuencia en el tiro libre</a:t>
            </a:r>
          </a:p>
          <a:p>
            <a:pPr marL="285750" indent="-285750">
              <a:buFontTx/>
              <a:buChar char="-"/>
            </a:pPr>
            <a:endParaRPr lang="en-CN" dirty="0"/>
          </a:p>
          <a:p>
            <a:pPr marL="285750" indent="-285750">
              <a:buFontTx/>
              <a:buChar char="-"/>
            </a:pPr>
            <a:endParaRPr lang="en-CN" dirty="0"/>
          </a:p>
          <a:p>
            <a:endParaRPr lang="en-CN" dirty="0"/>
          </a:p>
          <a:p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B3CE9-C3F6-C886-A062-91108522D400}"/>
              </a:ext>
            </a:extLst>
          </p:cNvPr>
          <p:cNvSpPr txBox="1"/>
          <p:nvPr/>
        </p:nvSpPr>
        <p:spPr>
          <a:xfrm>
            <a:off x="3635021" y="1862667"/>
            <a:ext cx="22803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u="sng" dirty="0"/>
              <a:t>GRUPO 2</a:t>
            </a:r>
          </a:p>
          <a:p>
            <a:endParaRPr lang="en-CN" dirty="0"/>
          </a:p>
          <a:p>
            <a:pPr marL="285750" indent="-285750">
              <a:buFontTx/>
              <a:buChar char="-"/>
            </a:pPr>
            <a:r>
              <a:rPr lang="en-CN" dirty="0"/>
              <a:t>El grupo con puestos más diferenciados.</a:t>
            </a:r>
          </a:p>
          <a:p>
            <a:pPr marL="285750" indent="-285750">
              <a:buFontTx/>
              <a:buChar char="-"/>
            </a:pPr>
            <a:r>
              <a:rPr lang="en-CN" dirty="0"/>
              <a:t>Destacan por su nivel bajo de % de pérdidas, y la frecuencia de tiro libre más baja, junto a un % alto de rebote ofensivo.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75A571-F352-0DCE-7F01-CB08B00D39B0}"/>
              </a:ext>
            </a:extLst>
          </p:cNvPr>
          <p:cNvSpPr txBox="1"/>
          <p:nvPr/>
        </p:nvSpPr>
        <p:spPr>
          <a:xfrm>
            <a:off x="6276624" y="1862667"/>
            <a:ext cx="23706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u="sng" dirty="0"/>
              <a:t>GRUPO 3</a:t>
            </a:r>
          </a:p>
          <a:p>
            <a:endParaRPr lang="en-CN" dirty="0"/>
          </a:p>
          <a:p>
            <a:pPr marL="285750" indent="-285750">
              <a:buFontTx/>
              <a:buChar char="-"/>
            </a:pPr>
            <a:r>
              <a:rPr lang="en-CN" dirty="0"/>
              <a:t>Recoge a los primeros nueve equipos de la tabla (excepto Bilbao y Oviedo).</a:t>
            </a:r>
          </a:p>
          <a:p>
            <a:pPr marL="285750" indent="-285750">
              <a:buFontTx/>
              <a:buChar char="-"/>
            </a:pPr>
            <a:r>
              <a:rPr lang="en-CN" dirty="0"/>
              <a:t>Encabezan el % de rebote ofensivo y la frecuencia en el tiro libre.</a:t>
            </a:r>
          </a:p>
          <a:p>
            <a:pPr marL="285750" indent="-285750">
              <a:buFontTx/>
              <a:buChar char="-"/>
            </a:pPr>
            <a:r>
              <a:rPr lang="en-CN" dirty="0"/>
              <a:t>Nivel alto de % de tiro efectivo, y bajo de % de pérdidas.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B39E6-B093-9E1E-6936-703F6C60CF92}"/>
              </a:ext>
            </a:extLst>
          </p:cNvPr>
          <p:cNvSpPr txBox="1"/>
          <p:nvPr/>
        </p:nvSpPr>
        <p:spPr>
          <a:xfrm>
            <a:off x="9008536" y="1851378"/>
            <a:ext cx="25174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u="sng" dirty="0"/>
              <a:t>GRUPO 4</a:t>
            </a:r>
          </a:p>
          <a:p>
            <a:endParaRPr lang="en-CN" dirty="0"/>
          </a:p>
          <a:p>
            <a:r>
              <a:rPr lang="en-CN" dirty="0"/>
              <a:t>-     Incluye a Oviedo      y Huesca.        </a:t>
            </a:r>
          </a:p>
          <a:p>
            <a:pPr marL="285750" indent="-285750">
              <a:buFontTx/>
              <a:buChar char="-"/>
            </a:pPr>
            <a:r>
              <a:rPr lang="en-CN" dirty="0"/>
              <a:t>El grupo con el % de tiro de campo efectivo más alto, y el % de pérdidas más alto.</a:t>
            </a:r>
          </a:p>
          <a:p>
            <a:pPr marL="285750" indent="-285750">
              <a:buFontTx/>
              <a:buChar char="-"/>
            </a:pPr>
            <a:r>
              <a:rPr lang="en-CN" dirty="0"/>
              <a:t>S</a:t>
            </a:r>
            <a:r>
              <a:rPr lang="en-US" dirty="0"/>
              <a:t>o</a:t>
            </a:r>
            <a:r>
              <a:rPr lang="en-CN" dirty="0"/>
              <a:t>n los dos equipos que menos rebotean en % en ataque (junto a Tau Castelló)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227B0E-5D43-087E-0DB4-98DD2C79BE4E}"/>
              </a:ext>
            </a:extLst>
          </p:cNvPr>
          <p:cNvSpPr txBox="1"/>
          <p:nvPr/>
        </p:nvSpPr>
        <p:spPr>
          <a:xfrm>
            <a:off x="9968089" y="23480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10403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B629A-89B2-35B9-88B3-4843D29AC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326382"/>
            <a:ext cx="7080738" cy="4089680"/>
          </a:xfrm>
        </p:spPr>
        <p:txBody>
          <a:bodyPr>
            <a:normAutofit fontScale="90000"/>
          </a:bodyPr>
          <a:lstStyle/>
          <a:p>
            <a:pPr algn="ctr"/>
            <a:br>
              <a:rPr lang="en-CN" sz="3000" u="sng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CN" sz="3000" u="sng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CN" sz="3000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OBJETIVOS</a:t>
            </a:r>
            <a:br>
              <a:rPr lang="en-CN" sz="3000" u="sng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CN" sz="3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CN" sz="3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CN" sz="3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Comprobar la validez de los cuatro factores de Oliver para agrupar a equipos, de forma independiente al puesto en la clasificación y al número de victorias final.</a:t>
            </a:r>
            <a:br>
              <a:rPr lang="en-CN" sz="3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CN" sz="3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CN" sz="3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Analizar y caracterizar los grupos de equipos resultantes al final de la liga regular.</a:t>
            </a:r>
            <a:br>
              <a:rPr lang="en-CN" sz="3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CN" sz="3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CN" sz="3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Caso: LEB Oro, temporada 2018/2019</a:t>
            </a:r>
            <a:br>
              <a:rPr lang="en-CN" sz="3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CN" sz="3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CN" sz="3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CN" sz="3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CN" sz="2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Fuente de Datos: BueStats</a:t>
            </a:r>
            <a:br>
              <a:rPr lang="en-CN" sz="3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br>
              <a:rPr lang="en-CN" sz="30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CN" sz="3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1A08-CEC9-D25F-95EC-3E7F24619DC6}"/>
              </a:ext>
            </a:extLst>
          </p:cNvPr>
          <p:cNvSpPr txBox="1"/>
          <p:nvPr/>
        </p:nvSpPr>
        <p:spPr>
          <a:xfrm>
            <a:off x="4019341" y="23714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1706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Porcentajes de un toro y un oso en miniatura en un papel impreso con la lista de precios de acciones">
            <a:extLst>
              <a:ext uri="{FF2B5EF4-FFF2-40B4-BE49-F238E27FC236}">
                <a16:creationId xmlns:a16="http://schemas.microsoft.com/office/drawing/2014/main" id="{676062A8-3AB5-3BD1-EE28-3B5EA26442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70" b="151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BCC20-C0DF-439C-E33B-8B711C31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5200">
                <a:solidFill>
                  <a:srgbClr val="FFFFFF"/>
                </a:solidFill>
              </a:rPr>
            </a:br>
            <a:r>
              <a:rPr lang="en-US" sz="5200">
                <a:solidFill>
                  <a:srgbClr val="FFFFFF"/>
                </a:solidFill>
              </a:rPr>
              <a:t>Estadísticas rivales</a:t>
            </a:r>
            <a:br>
              <a:rPr lang="en-US" sz="5200">
                <a:solidFill>
                  <a:srgbClr val="FFFFFF"/>
                </a:solidFill>
              </a:rPr>
            </a:br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7DB57-9F04-B42D-6D1D-8B44251F1257}"/>
              </a:ext>
            </a:extLst>
          </p:cNvPr>
          <p:cNvSpPr txBox="1"/>
          <p:nvPr/>
        </p:nvSpPr>
        <p:spPr>
          <a:xfrm>
            <a:off x="7948246" y="984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16162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BCC20-C0DF-439C-E33B-8B711C31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04886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3000" u="sng" kern="1200" dirty="0">
                <a:latin typeface="+mj-lt"/>
                <a:ea typeface="+mj-ea"/>
                <a:cs typeface="+mj-cs"/>
              </a:rPr>
            </a:br>
            <a:br>
              <a:rPr lang="en-US" sz="3000" u="sng" kern="1200" dirty="0">
                <a:latin typeface="+mj-lt"/>
                <a:ea typeface="+mj-ea"/>
                <a:cs typeface="+mj-cs"/>
              </a:rPr>
            </a:br>
            <a:br>
              <a:rPr lang="en-US" sz="3000" u="sng" kern="1200" dirty="0">
                <a:latin typeface="+mj-lt"/>
                <a:ea typeface="+mj-ea"/>
                <a:cs typeface="+mj-cs"/>
              </a:rPr>
            </a:br>
            <a:br>
              <a:rPr lang="en-US" sz="3000" u="sng" kern="1200" dirty="0">
                <a:latin typeface="+mj-lt"/>
                <a:ea typeface="+mj-ea"/>
                <a:cs typeface="+mj-cs"/>
              </a:rPr>
            </a:br>
            <a:br>
              <a:rPr lang="en-US" sz="3000" u="sng" kern="1200" dirty="0">
                <a:latin typeface="+mj-lt"/>
                <a:ea typeface="+mj-ea"/>
                <a:cs typeface="+mj-cs"/>
              </a:rPr>
            </a:br>
            <a:br>
              <a:rPr lang="en-US" sz="3000" u="sng" kern="1200" dirty="0">
                <a:latin typeface="+mj-lt"/>
                <a:ea typeface="+mj-ea"/>
                <a:cs typeface="+mj-cs"/>
              </a:rPr>
            </a:br>
            <a:br>
              <a:rPr lang="en-US" sz="3000" u="sng" kern="1200" dirty="0">
                <a:latin typeface="+mj-lt"/>
                <a:ea typeface="+mj-ea"/>
                <a:cs typeface="+mj-cs"/>
              </a:rPr>
            </a:br>
            <a:br>
              <a:rPr lang="en-US" sz="3000" u="sng" kern="1200" dirty="0">
                <a:latin typeface="+mj-lt"/>
                <a:ea typeface="+mj-ea"/>
                <a:cs typeface="+mj-cs"/>
              </a:rPr>
            </a:br>
            <a:br>
              <a:rPr lang="en-US" sz="3000" u="sng" kern="1200" dirty="0">
                <a:latin typeface="+mj-lt"/>
                <a:ea typeface="+mj-ea"/>
                <a:cs typeface="+mj-cs"/>
              </a:rPr>
            </a:br>
            <a:r>
              <a:rPr lang="en-US" sz="3000" u="sng" kern="1200" dirty="0" err="1">
                <a:latin typeface="+mj-lt"/>
                <a:ea typeface="+mj-ea"/>
                <a:cs typeface="+mj-cs"/>
              </a:rPr>
              <a:t>Seguimos</a:t>
            </a:r>
            <a:r>
              <a:rPr lang="en-US" sz="3000" u="sng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000" u="sng" kern="1200" dirty="0" err="1">
                <a:latin typeface="+mj-lt"/>
                <a:ea typeface="+mj-ea"/>
                <a:cs typeface="+mj-cs"/>
              </a:rPr>
              <a:t>el</a:t>
            </a:r>
            <a:r>
              <a:rPr lang="en-US" sz="3000" u="sng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000" u="sng" kern="1200" dirty="0" err="1">
                <a:latin typeface="+mj-lt"/>
                <a:ea typeface="+mj-ea"/>
                <a:cs typeface="+mj-cs"/>
              </a:rPr>
              <a:t>análisis</a:t>
            </a:r>
            <a:r>
              <a:rPr lang="en-US" sz="3000" u="sng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000" u="sng" kern="1200" dirty="0" err="1">
                <a:latin typeface="+mj-lt"/>
                <a:ea typeface="+mj-ea"/>
                <a:cs typeface="+mj-cs"/>
              </a:rPr>
              <a:t>teniendo</a:t>
            </a:r>
            <a:r>
              <a:rPr lang="en-US" sz="3000" u="sng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000" u="sng" kern="1200" dirty="0" err="1">
                <a:latin typeface="+mj-lt"/>
                <a:ea typeface="+mj-ea"/>
                <a:cs typeface="+mj-cs"/>
              </a:rPr>
              <a:t>en</a:t>
            </a:r>
            <a:r>
              <a:rPr lang="en-US" sz="3000" u="sng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000" u="sng" kern="1200" dirty="0" err="1">
                <a:latin typeface="+mj-lt"/>
                <a:ea typeface="+mj-ea"/>
                <a:cs typeface="+mj-cs"/>
              </a:rPr>
              <a:t>cuenta</a:t>
            </a:r>
            <a:r>
              <a:rPr lang="en-US" sz="3000" u="sng" kern="1200" dirty="0">
                <a:latin typeface="+mj-lt"/>
                <a:ea typeface="+mj-ea"/>
                <a:cs typeface="+mj-cs"/>
              </a:rPr>
              <a:t> las </a:t>
            </a:r>
            <a:r>
              <a:rPr lang="en-US" sz="3000" u="sng" kern="1200" dirty="0" err="1">
                <a:latin typeface="+mj-lt"/>
                <a:ea typeface="+mj-ea"/>
                <a:cs typeface="+mj-cs"/>
              </a:rPr>
              <a:t>estadísticas</a:t>
            </a:r>
            <a:r>
              <a:rPr lang="en-US" sz="3000" u="sng" kern="1200" dirty="0">
                <a:latin typeface="+mj-lt"/>
                <a:ea typeface="+mj-ea"/>
                <a:cs typeface="+mj-cs"/>
              </a:rPr>
              <a:t> de </a:t>
            </a:r>
            <a:r>
              <a:rPr lang="en-US" sz="3000" u="sng" kern="1200" dirty="0" err="1">
                <a:latin typeface="+mj-lt"/>
                <a:ea typeface="+mj-ea"/>
                <a:cs typeface="+mj-cs"/>
              </a:rPr>
              <a:t>los</a:t>
            </a:r>
            <a:r>
              <a:rPr lang="en-US" sz="3000" u="sng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000" u="sng" kern="1200" dirty="0" err="1">
                <a:latin typeface="+mj-lt"/>
                <a:ea typeface="+mj-ea"/>
                <a:cs typeface="+mj-cs"/>
              </a:rPr>
              <a:t>rivales</a:t>
            </a:r>
            <a:br>
              <a:rPr lang="en-US" sz="3000" u="sng" kern="1200" dirty="0">
                <a:latin typeface="+mj-lt"/>
                <a:ea typeface="+mj-ea"/>
                <a:cs typeface="+mj-cs"/>
              </a:rPr>
            </a:br>
            <a:br>
              <a:rPr lang="en-US" sz="3000" u="sng" kern="1200" dirty="0">
                <a:latin typeface="+mj-lt"/>
                <a:ea typeface="+mj-ea"/>
                <a:cs typeface="+mj-cs"/>
              </a:rPr>
            </a:br>
            <a:endParaRPr lang="en-US" sz="3000" u="sng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7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23C64-B17E-ED7D-892B-CB71AEF33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200" b="0" i="0" dirty="0"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b="0" i="0" dirty="0">
                <a:effectLst/>
                <a:latin typeface="Courier New" panose="02070309020205020404" pitchFamily="49" charset="0"/>
              </a:rPr>
              <a:t>Y </a:t>
            </a:r>
            <a:r>
              <a:rPr lang="en-US" sz="2200" dirty="0" err="1">
                <a:latin typeface="Courier New" panose="02070309020205020404" pitchFamily="49" charset="0"/>
              </a:rPr>
              <a:t>nos</a:t>
            </a:r>
            <a:r>
              <a:rPr lang="en-US" sz="2200" dirty="0"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</a:rPr>
              <a:t>quedamos</a:t>
            </a:r>
            <a:r>
              <a:rPr lang="en-US" sz="2200" dirty="0">
                <a:latin typeface="Courier New" panose="02070309020205020404" pitchFamily="49" charset="0"/>
              </a:rPr>
              <a:t> con </a:t>
            </a:r>
            <a:r>
              <a:rPr lang="en-US" sz="2200" dirty="0" err="1">
                <a:latin typeface="Courier New" panose="02070309020205020404" pitchFamily="49" charset="0"/>
              </a:rPr>
              <a:t>los</a:t>
            </a:r>
            <a:r>
              <a:rPr lang="en-US" sz="2200" dirty="0">
                <a:latin typeface="Courier New" panose="02070309020205020404" pitchFamily="49" charset="0"/>
              </a:rPr>
              <a:t> cuatro </a:t>
            </a:r>
            <a:r>
              <a:rPr lang="en-US" sz="2200" dirty="0" err="1">
                <a:latin typeface="Courier New" panose="02070309020205020404" pitchFamily="49" charset="0"/>
              </a:rPr>
              <a:t>factores</a:t>
            </a:r>
            <a:r>
              <a:rPr lang="en-US" sz="2200" dirty="0">
                <a:latin typeface="Courier New" panose="02070309020205020404" pitchFamily="49" charset="0"/>
              </a:rPr>
              <a:t> de Oliver para </a:t>
            </a:r>
            <a:r>
              <a:rPr lang="en-US" sz="2200" dirty="0" err="1">
                <a:latin typeface="Courier New" panose="02070309020205020404" pitchFamily="49" charset="0"/>
              </a:rPr>
              <a:t>los</a:t>
            </a:r>
            <a:r>
              <a:rPr lang="en-US" sz="2200" dirty="0">
                <a:latin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</a:rPr>
              <a:t>rivales</a:t>
            </a:r>
            <a:r>
              <a:rPr lang="en-US" sz="2200" dirty="0"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en-US" sz="2200" b="0" i="0" dirty="0">
              <a:effectLst/>
              <a:latin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200" b="0" i="0" dirty="0">
                <a:effectLst/>
                <a:latin typeface="Courier New" panose="02070309020205020404" pitchFamily="49" charset="0"/>
              </a:rPr>
              <a:t>'% TC </a:t>
            </a:r>
            <a:r>
              <a:rPr lang="en-US" sz="2200" b="0" i="0" dirty="0" err="1">
                <a:effectLst/>
                <a:latin typeface="Courier New" panose="02070309020205020404" pitchFamily="49" charset="0"/>
              </a:rPr>
              <a:t>Efectivo_rival</a:t>
            </a:r>
            <a:r>
              <a:rPr lang="en-US" sz="2200" b="0" i="0" dirty="0">
                <a:effectLst/>
                <a:latin typeface="Courier New" panose="02070309020205020404" pitchFamily="49" charset="0"/>
              </a:rPr>
              <a:t>’</a:t>
            </a:r>
          </a:p>
          <a:p>
            <a:pPr marL="0" indent="0" algn="ctr">
              <a:buNone/>
            </a:pPr>
            <a:r>
              <a:rPr lang="en-US" sz="2200" b="0" i="0" dirty="0">
                <a:effectLst/>
                <a:latin typeface="Courier New" panose="02070309020205020404" pitchFamily="49" charset="0"/>
              </a:rPr>
              <a:t>'</a:t>
            </a:r>
            <a:r>
              <a:rPr lang="en-US" sz="2200" b="0" i="0" dirty="0" err="1">
                <a:effectLst/>
                <a:latin typeface="Courier New" panose="02070309020205020404" pitchFamily="49" charset="0"/>
              </a:rPr>
              <a:t>Frec</a:t>
            </a:r>
            <a:r>
              <a:rPr lang="en-US" sz="2200" b="0" i="0" dirty="0">
                <a:effectLst/>
                <a:latin typeface="Courier New" panose="02070309020205020404" pitchFamily="49" charset="0"/>
              </a:rPr>
              <a:t>. </a:t>
            </a:r>
            <a:r>
              <a:rPr lang="en-US" sz="2200" b="0" i="0" dirty="0" err="1">
                <a:effectLst/>
                <a:latin typeface="Courier New" panose="02070309020205020404" pitchFamily="49" charset="0"/>
              </a:rPr>
              <a:t>TL_rival</a:t>
            </a:r>
            <a:r>
              <a:rPr lang="en-US" sz="2200" b="0" i="0" dirty="0">
                <a:effectLst/>
                <a:latin typeface="Courier New" panose="02070309020205020404" pitchFamily="49" charset="0"/>
              </a:rPr>
              <a:t>’ </a:t>
            </a:r>
          </a:p>
          <a:p>
            <a:pPr marL="0" indent="0" algn="ctr">
              <a:buNone/>
            </a:pPr>
            <a:r>
              <a:rPr lang="en-US" sz="2200" b="0" i="0" dirty="0">
                <a:effectLst/>
                <a:latin typeface="Courier New" panose="02070309020205020404" pitchFamily="49" charset="0"/>
              </a:rPr>
              <a:t>'% Reb </a:t>
            </a:r>
            <a:r>
              <a:rPr lang="en-US" sz="2200" b="0" i="0" dirty="0" err="1">
                <a:effectLst/>
                <a:latin typeface="Courier New" panose="02070309020205020404" pitchFamily="49" charset="0"/>
              </a:rPr>
              <a:t>Of_rival</a:t>
            </a:r>
            <a:r>
              <a:rPr lang="en-US" sz="2200" b="0" i="0" dirty="0">
                <a:effectLst/>
                <a:latin typeface="Courier New" panose="02070309020205020404" pitchFamily="49" charset="0"/>
              </a:rPr>
              <a:t>’ </a:t>
            </a:r>
          </a:p>
          <a:p>
            <a:pPr marL="0" indent="0" algn="ctr">
              <a:buNone/>
            </a:pPr>
            <a:r>
              <a:rPr lang="en-US" sz="2200" b="0" i="0" dirty="0">
                <a:effectLst/>
                <a:latin typeface="Courier New" panose="02070309020205020404" pitchFamily="49" charset="0"/>
              </a:rPr>
              <a:t>'% </a:t>
            </a:r>
            <a:r>
              <a:rPr lang="en-US" sz="2200" b="0" i="0" dirty="0" err="1">
                <a:effectLst/>
                <a:latin typeface="Courier New" panose="02070309020205020404" pitchFamily="49" charset="0"/>
              </a:rPr>
              <a:t>Perd_rival</a:t>
            </a:r>
            <a:r>
              <a:rPr lang="en-US" sz="2200" b="0" i="0" dirty="0">
                <a:effectLst/>
                <a:latin typeface="Courier New" panose="02070309020205020404" pitchFamily="49" charset="0"/>
              </a:rPr>
              <a:t>’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</a:rPr>
              <a:t>	</a:t>
            </a:r>
            <a:endParaRPr lang="en-CN" sz="2200" dirty="0"/>
          </a:p>
        </p:txBody>
      </p:sp>
      <p:pic>
        <p:nvPicPr>
          <p:cNvPr id="1028" name="Picture 4" descr="Basketball on Paper: Rules and Tools for Performance Analysis : Oliver,  Dean: Amazon.es: Libros">
            <a:extLst>
              <a:ext uri="{FF2B5EF4-FFF2-40B4-BE49-F238E27FC236}">
                <a16:creationId xmlns:a16="http://schemas.microsoft.com/office/drawing/2014/main" id="{AFB0B539-A61B-3A68-9589-AA0C854003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7" r="1" b="25432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278EFC-D872-A7E0-815F-E5BAAF7CAE10}"/>
              </a:ext>
            </a:extLst>
          </p:cNvPr>
          <p:cNvSpPr txBox="1"/>
          <p:nvPr/>
        </p:nvSpPr>
        <p:spPr>
          <a:xfrm>
            <a:off x="6953459" y="59787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09288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BCC20-C0DF-439C-E33B-8B711C31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Porcentaje</a:t>
            </a:r>
            <a:r>
              <a:rPr lang="en-US" sz="3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tiro</a:t>
            </a:r>
            <a:r>
              <a:rPr lang="en-US" sz="3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campo </a:t>
            </a:r>
            <a:r>
              <a:rPr lang="en-US" sz="3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efectivo</a:t>
            </a:r>
            <a:r>
              <a:rPr lang="en-US" sz="3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rivales</a:t>
            </a:r>
            <a:r>
              <a:rPr lang="en-US" sz="3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según</a:t>
            </a:r>
            <a:r>
              <a:rPr lang="en-US" sz="3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clasificación</a:t>
            </a:r>
            <a:r>
              <a:rPr lang="en-US" sz="3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propia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7DB57-9F04-B42D-6D1D-8B44251F1257}"/>
              </a:ext>
            </a:extLst>
          </p:cNvPr>
          <p:cNvSpPr txBox="1"/>
          <p:nvPr/>
        </p:nvSpPr>
        <p:spPr>
          <a:xfrm>
            <a:off x="7948246" y="984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43974E-E42A-7CE9-8960-00F8E25EE9BD}"/>
              </a:ext>
            </a:extLst>
          </p:cNvPr>
          <p:cNvSpPr txBox="1"/>
          <p:nvPr/>
        </p:nvSpPr>
        <p:spPr>
          <a:xfrm>
            <a:off x="10199077" y="10249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7D3B82FA-E55A-5342-3568-CB55C62A69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1874139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BCC20-C0DF-439C-E33B-8B711C31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Frecuencia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tiro</a:t>
            </a:r>
            <a:r>
              <a:rPr lang="en-US" sz="3600" dirty="0">
                <a:solidFill>
                  <a:schemeClr val="bg1"/>
                </a:solidFill>
              </a:rPr>
              <a:t> libre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rivales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según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clasificación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propia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7DB57-9F04-B42D-6D1D-8B44251F1257}"/>
              </a:ext>
            </a:extLst>
          </p:cNvPr>
          <p:cNvSpPr txBox="1"/>
          <p:nvPr/>
        </p:nvSpPr>
        <p:spPr>
          <a:xfrm>
            <a:off x="7812780" y="9621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1A2F80B5-B125-DC9F-372E-CB509D2BC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648574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BCC20-C0DF-439C-E33B-8B711C31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6" y="643467"/>
            <a:ext cx="11966712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Porcentaje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rebote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ofensivo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rivales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según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clasificación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propia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7DB57-9F04-B42D-6D1D-8B44251F1257}"/>
              </a:ext>
            </a:extLst>
          </p:cNvPr>
          <p:cNvSpPr txBox="1"/>
          <p:nvPr/>
        </p:nvSpPr>
        <p:spPr>
          <a:xfrm>
            <a:off x="7812780" y="9621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3E1541F-9EBF-A517-E660-D299FA6FE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2977321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BCC20-C0DF-439C-E33B-8B711C31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Porcentaje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pérdidas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rivales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según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clasificación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propia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7DB57-9F04-B42D-6D1D-8B44251F1257}"/>
              </a:ext>
            </a:extLst>
          </p:cNvPr>
          <p:cNvSpPr txBox="1"/>
          <p:nvPr/>
        </p:nvSpPr>
        <p:spPr>
          <a:xfrm>
            <a:off x="7812780" y="9621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A2764763-E12B-3CD5-9570-69092340C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305695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6C5A-3901-15E6-C3D8-C5B04D19A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417" y="365125"/>
            <a:ext cx="11193863" cy="1325563"/>
          </a:xfrm>
        </p:spPr>
        <p:txBody>
          <a:bodyPr>
            <a:normAutofit/>
          </a:bodyPr>
          <a:lstStyle/>
          <a:p>
            <a:pPr algn="ctr"/>
            <a:r>
              <a:rPr lang="en-CN" sz="2800" u="sng" dirty="0"/>
              <a:t>Resultados grupos equipos según factores de oliver en estadísticas rivales</a:t>
            </a:r>
            <a:br>
              <a:rPr lang="en-CN" sz="2800" u="sng" dirty="0"/>
            </a:br>
            <a:endParaRPr lang="en-CN" sz="2800" u="sng" dirty="0"/>
          </a:p>
        </p:txBody>
      </p:sp>
      <p:pic>
        <p:nvPicPr>
          <p:cNvPr id="33" name="Picture 32" descr="Table&#10;&#10;Description automatically generated">
            <a:extLst>
              <a:ext uri="{FF2B5EF4-FFF2-40B4-BE49-F238E27FC236}">
                <a16:creationId xmlns:a16="http://schemas.microsoft.com/office/drawing/2014/main" id="{5A1DF736-8565-CF0F-FB21-38DDBB36F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39" y="1707391"/>
            <a:ext cx="5404876" cy="1978201"/>
          </a:xfrm>
          <a:prstGeom prst="rect">
            <a:avLst/>
          </a:prstGeom>
        </p:spPr>
      </p:pic>
      <p:pic>
        <p:nvPicPr>
          <p:cNvPr id="35" name="Picture 34" descr="Table&#10;&#10;Description automatically generated">
            <a:extLst>
              <a:ext uri="{FF2B5EF4-FFF2-40B4-BE49-F238E27FC236}">
                <a16:creationId xmlns:a16="http://schemas.microsoft.com/office/drawing/2014/main" id="{AF80BEF4-E6AB-BEFC-A049-5AD527EC3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422" y="1690688"/>
            <a:ext cx="4817854" cy="2680297"/>
          </a:xfrm>
          <a:prstGeom prst="rect">
            <a:avLst/>
          </a:prstGeom>
        </p:spPr>
      </p:pic>
      <p:pic>
        <p:nvPicPr>
          <p:cNvPr id="37" name="Picture 36" descr="Table&#10;&#10;Description automatically generated">
            <a:extLst>
              <a:ext uri="{FF2B5EF4-FFF2-40B4-BE49-F238E27FC236}">
                <a16:creationId xmlns:a16="http://schemas.microsoft.com/office/drawing/2014/main" id="{28E304A7-DF53-A3EA-2B74-036D9F11C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60" y="4583465"/>
            <a:ext cx="4975753" cy="1909410"/>
          </a:xfrm>
          <a:prstGeom prst="rect">
            <a:avLst/>
          </a:prstGeom>
        </p:spPr>
      </p:pic>
      <p:pic>
        <p:nvPicPr>
          <p:cNvPr id="39" name="Picture 3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26E1C945-CC0C-5C33-855C-1CEC60FAC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688" y="4605318"/>
            <a:ext cx="5070714" cy="94881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2323251-7F73-EBFD-B1E4-4C234479F906}"/>
              </a:ext>
            </a:extLst>
          </p:cNvPr>
          <p:cNvSpPr txBox="1"/>
          <p:nvPr/>
        </p:nvSpPr>
        <p:spPr>
          <a:xfrm>
            <a:off x="7369745" y="6123543"/>
            <a:ext cx="4261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>
                <a:solidFill>
                  <a:srgbClr val="FF0000"/>
                </a:solidFill>
              </a:rPr>
              <a:t>MISMOS EQUIPOS POR GRUPO!!</a:t>
            </a:r>
          </a:p>
        </p:txBody>
      </p:sp>
    </p:spTree>
    <p:extLst>
      <p:ext uri="{BB962C8B-B14F-4D97-AF65-F5344CB8AC3E}">
        <p14:creationId xmlns:p14="http://schemas.microsoft.com/office/powerpoint/2010/main" val="3813365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9C3D-4437-9879-36F5-6D3DE483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4307945" cy="1325563"/>
          </a:xfrm>
        </p:spPr>
        <p:txBody>
          <a:bodyPr/>
          <a:lstStyle/>
          <a:p>
            <a:pPr algn="ctr"/>
            <a:r>
              <a:rPr lang="en-CN" b="1" dirty="0"/>
              <a:t>Grupo 1</a:t>
            </a:r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9D26CCEF-2006-291D-76CE-22CFE5AB55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65125"/>
            <a:ext cx="5157787" cy="1802494"/>
          </a:xfr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A31B90B-B488-BB0E-B821-7C2221530C1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78023077"/>
              </p:ext>
            </p:extLst>
          </p:nvPr>
        </p:nvGraphicFramePr>
        <p:xfrm>
          <a:off x="680437" y="2167619"/>
          <a:ext cx="10831126" cy="4515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231">
                  <a:extLst>
                    <a:ext uri="{9D8B030D-6E8A-4147-A177-3AD203B41FA5}">
                      <a16:colId xmlns:a16="http://schemas.microsoft.com/office/drawing/2014/main" val="1419003794"/>
                    </a:ext>
                  </a:extLst>
                </a:gridCol>
                <a:gridCol w="1770474">
                  <a:extLst>
                    <a:ext uri="{9D8B030D-6E8A-4147-A177-3AD203B41FA5}">
                      <a16:colId xmlns:a16="http://schemas.microsoft.com/office/drawing/2014/main" val="2871310318"/>
                    </a:ext>
                  </a:extLst>
                </a:gridCol>
                <a:gridCol w="1786202">
                  <a:extLst>
                    <a:ext uri="{9D8B030D-6E8A-4147-A177-3AD203B41FA5}">
                      <a16:colId xmlns:a16="http://schemas.microsoft.com/office/drawing/2014/main" val="2661886230"/>
                    </a:ext>
                  </a:extLst>
                </a:gridCol>
                <a:gridCol w="2101793">
                  <a:extLst>
                    <a:ext uri="{9D8B030D-6E8A-4147-A177-3AD203B41FA5}">
                      <a16:colId xmlns:a16="http://schemas.microsoft.com/office/drawing/2014/main" val="1297895207"/>
                    </a:ext>
                  </a:extLst>
                </a:gridCol>
                <a:gridCol w="1423426">
                  <a:extLst>
                    <a:ext uri="{9D8B030D-6E8A-4147-A177-3AD203B41FA5}">
                      <a16:colId xmlns:a16="http://schemas.microsoft.com/office/drawing/2014/main" val="2986483904"/>
                    </a:ext>
                  </a:extLst>
                </a:gridCol>
              </a:tblGrid>
              <a:tr h="508414">
                <a:tc>
                  <a:txBody>
                    <a:bodyPr/>
                    <a:lstStyle/>
                    <a:p>
                      <a:pPr algn="ctr"/>
                      <a:endParaRPr lang="en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/>
                        <a:t>% Tiro Efectivo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/>
                        <a:t>% Rebote Ofensivo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/>
                        <a:t>Frecuencia Tiro Libre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/>
                        <a:t>% Pérdidas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586517"/>
                  </a:ext>
                </a:extLst>
              </a:tr>
              <a:tr h="749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400" dirty="0"/>
                        <a:t>TAU CASTELLO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>
                          <a:effectLst/>
                        </a:rPr>
                        <a:t>51.57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>
                          <a:effectLst/>
                        </a:rPr>
                        <a:t>30.72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>
                          <a:effectLst/>
                        </a:rPr>
                        <a:t>15.73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>
                          <a:effectLst/>
                        </a:rPr>
                        <a:t>15.10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295328"/>
                  </a:ext>
                </a:extLst>
              </a:tr>
              <a:tr h="749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400" dirty="0"/>
                        <a:t>ZTE REAL CANOE N.C.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>
                          <a:effectLst/>
                        </a:rPr>
                        <a:t>51.77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>
                          <a:effectLst/>
                        </a:rPr>
                        <a:t>30.38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>
                          <a:effectLst/>
                        </a:rPr>
                        <a:t>17.88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>
                          <a:effectLst/>
                        </a:rPr>
                        <a:t>16.49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469700"/>
                  </a:ext>
                </a:extLst>
              </a:tr>
              <a:tr h="749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400" dirty="0"/>
                        <a:t>CACERES PATRIMONIO DE LA HUMANIDAD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>
                          <a:effectLst/>
                        </a:rPr>
                        <a:t>51.24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>
                          <a:effectLst/>
                        </a:rPr>
                        <a:t>33.54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>
                          <a:effectLst/>
                        </a:rPr>
                        <a:t>17.07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>
                          <a:effectLst/>
                        </a:rPr>
                        <a:t>14.74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95505"/>
                  </a:ext>
                </a:extLst>
              </a:tr>
              <a:tr h="3003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400" dirty="0"/>
                        <a:t>C.B.PRAT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>
                          <a:effectLst/>
                        </a:rPr>
                        <a:t>53.79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>
                          <a:effectLst/>
                        </a:rPr>
                        <a:t>34.11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>
                          <a:effectLst/>
                        </a:rPr>
                        <a:t>20.48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>
                          <a:effectLst/>
                        </a:rPr>
                        <a:t>16.39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3032"/>
                  </a:ext>
                </a:extLst>
              </a:tr>
              <a:tr h="3003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Ç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CN" sz="2400" b="0" dirty="0"/>
                        <a:t> LASSA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>
                          <a:effectLst/>
                        </a:rPr>
                        <a:t>49.67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>
                          <a:effectLst/>
                        </a:rPr>
                        <a:t>31.95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>
                          <a:effectLst/>
                        </a:rPr>
                        <a:t>19.63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>
                          <a:effectLst/>
                        </a:rPr>
                        <a:t>16.95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969171"/>
                  </a:ext>
                </a:extLst>
              </a:tr>
              <a:tr h="300308">
                <a:tc>
                  <a:txBody>
                    <a:bodyPr/>
                    <a:lstStyle/>
                    <a:p>
                      <a:pPr algn="ctr"/>
                      <a:r>
                        <a:rPr lang="en-CN" sz="2400" b="1" u="sng" dirty="0"/>
                        <a:t>MEDIAS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68588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2E714CE-57A8-4AF9-2B89-EC218BB05B66}"/>
              </a:ext>
            </a:extLst>
          </p:cNvPr>
          <p:cNvSpPr txBox="1"/>
          <p:nvPr/>
        </p:nvSpPr>
        <p:spPr>
          <a:xfrm>
            <a:off x="4210756" y="10047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F0E478-E951-7BE1-ADB3-29788914910D}"/>
              </a:ext>
            </a:extLst>
          </p:cNvPr>
          <p:cNvSpPr txBox="1"/>
          <p:nvPr/>
        </p:nvSpPr>
        <p:spPr>
          <a:xfrm>
            <a:off x="2788356" y="101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618330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9C3D-4437-9879-36F5-6D3DE483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4307945" cy="1325563"/>
          </a:xfrm>
        </p:spPr>
        <p:txBody>
          <a:bodyPr/>
          <a:lstStyle/>
          <a:p>
            <a:pPr algn="ctr"/>
            <a:r>
              <a:rPr lang="en-CN" b="1" dirty="0"/>
              <a:t>Grupo 2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A31B90B-B488-BB0E-B821-7C2221530C1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71076791"/>
              </p:ext>
            </p:extLst>
          </p:nvPr>
        </p:nvGraphicFramePr>
        <p:xfrm>
          <a:off x="682465" y="2510896"/>
          <a:ext cx="10827070" cy="408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7827">
                  <a:extLst>
                    <a:ext uri="{9D8B030D-6E8A-4147-A177-3AD203B41FA5}">
                      <a16:colId xmlns:a16="http://schemas.microsoft.com/office/drawing/2014/main" val="1419003794"/>
                    </a:ext>
                  </a:extLst>
                </a:gridCol>
                <a:gridCol w="1769811">
                  <a:extLst>
                    <a:ext uri="{9D8B030D-6E8A-4147-A177-3AD203B41FA5}">
                      <a16:colId xmlns:a16="http://schemas.microsoft.com/office/drawing/2014/main" val="2871310318"/>
                    </a:ext>
                  </a:extLst>
                </a:gridCol>
                <a:gridCol w="1785533">
                  <a:extLst>
                    <a:ext uri="{9D8B030D-6E8A-4147-A177-3AD203B41FA5}">
                      <a16:colId xmlns:a16="http://schemas.microsoft.com/office/drawing/2014/main" val="2661886230"/>
                    </a:ext>
                  </a:extLst>
                </a:gridCol>
                <a:gridCol w="2101006">
                  <a:extLst>
                    <a:ext uri="{9D8B030D-6E8A-4147-A177-3AD203B41FA5}">
                      <a16:colId xmlns:a16="http://schemas.microsoft.com/office/drawing/2014/main" val="1297895207"/>
                    </a:ext>
                  </a:extLst>
                </a:gridCol>
                <a:gridCol w="1422893">
                  <a:extLst>
                    <a:ext uri="{9D8B030D-6E8A-4147-A177-3AD203B41FA5}">
                      <a16:colId xmlns:a16="http://schemas.microsoft.com/office/drawing/2014/main" val="2986483904"/>
                    </a:ext>
                  </a:extLst>
                </a:gridCol>
              </a:tblGrid>
              <a:tr h="448214">
                <a:tc>
                  <a:txBody>
                    <a:bodyPr/>
                    <a:lstStyle/>
                    <a:p>
                      <a:pPr algn="ctr"/>
                      <a:endParaRPr lang="en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/>
                        <a:t>% Tiro Efectivo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/>
                        <a:t>% Rebote Ofensivo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/>
                        <a:t>Frecuencia Tiro Libre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/>
                        <a:t>% Pérdidas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586517"/>
                  </a:ext>
                </a:extLst>
              </a:tr>
              <a:tr h="6605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400" dirty="0"/>
                        <a:t>RETABET BILBAO BASKET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 dirty="0">
                          <a:effectLst/>
                        </a:rPr>
                        <a:t>48.19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 dirty="0">
                          <a:effectLst/>
                        </a:rPr>
                        <a:t>24.20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>
                          <a:effectLst/>
                        </a:rPr>
                        <a:t>20.58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 dirty="0">
                          <a:effectLst/>
                        </a:rPr>
                        <a:t>16.97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295328"/>
                  </a:ext>
                </a:extLst>
              </a:tr>
              <a:tr h="6605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400" dirty="0"/>
                        <a:t>ICG FORCA LLEIDA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>
                          <a:effectLst/>
                        </a:rPr>
                        <a:t>48.84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 dirty="0">
                          <a:effectLst/>
                        </a:rPr>
                        <a:t>29.16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 dirty="0">
                          <a:effectLst/>
                        </a:rPr>
                        <a:t>16.80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 dirty="0">
                          <a:effectLst/>
                        </a:rPr>
                        <a:t>14.90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469700"/>
                  </a:ext>
                </a:extLst>
              </a:tr>
              <a:tr h="6605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400" dirty="0"/>
                        <a:t>LEYMA CORU</a:t>
                      </a:r>
                      <a:r>
                        <a:rPr lang="es-ES" sz="2400" dirty="0"/>
                        <a:t>ÑA</a:t>
                      </a:r>
                      <a:endParaRPr lang="en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>
                          <a:effectLst/>
                        </a:rPr>
                        <a:t>51.76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 dirty="0">
                          <a:effectLst/>
                        </a:rPr>
                        <a:t>28.22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 dirty="0">
                          <a:effectLst/>
                        </a:rPr>
                        <a:t>16.90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 dirty="0">
                          <a:effectLst/>
                        </a:rPr>
                        <a:t>15.36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95505"/>
                  </a:ext>
                </a:extLst>
              </a:tr>
              <a:tr h="295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400" dirty="0"/>
                        <a:t>SAENZ HORECA ARABERRI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>
                          <a:effectLst/>
                        </a:rPr>
                        <a:t>53.64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>
                          <a:effectLst/>
                        </a:rPr>
                        <a:t>28.70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 dirty="0">
                          <a:effectLst/>
                        </a:rPr>
                        <a:t>16.14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 dirty="0">
                          <a:effectLst/>
                        </a:rPr>
                        <a:t>13.84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3032"/>
                  </a:ext>
                </a:extLst>
              </a:tr>
              <a:tr h="2955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400" b="1" u="sng" dirty="0"/>
                        <a:t>MEDIAS</a:t>
                      </a:r>
                    </a:p>
                    <a:p>
                      <a:pPr algn="ctr"/>
                      <a:endParaRPr lang="en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68588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2E714CE-57A8-4AF9-2B89-EC218BB05B66}"/>
              </a:ext>
            </a:extLst>
          </p:cNvPr>
          <p:cNvSpPr txBox="1"/>
          <p:nvPr/>
        </p:nvSpPr>
        <p:spPr>
          <a:xfrm>
            <a:off x="4210756" y="10047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213BE4-B819-6561-6506-CC12C1098E8F}"/>
              </a:ext>
            </a:extLst>
          </p:cNvPr>
          <p:cNvSpPr txBox="1"/>
          <p:nvPr/>
        </p:nvSpPr>
        <p:spPr>
          <a:xfrm>
            <a:off x="2777067" y="10272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pic>
        <p:nvPicPr>
          <p:cNvPr id="11" name="Picture 10" descr="Graphical user interface, application, table&#10;&#10;Description automatically generated with medium confidence">
            <a:extLst>
              <a:ext uri="{FF2B5EF4-FFF2-40B4-BE49-F238E27FC236}">
                <a16:creationId xmlns:a16="http://schemas.microsoft.com/office/drawing/2014/main" id="{1545996D-A64E-1226-CD5B-91F0D5E29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707" y="209029"/>
            <a:ext cx="5304196" cy="196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710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9C3D-4437-9879-36F5-6D3DE483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4307945" cy="1325563"/>
          </a:xfrm>
        </p:spPr>
        <p:txBody>
          <a:bodyPr/>
          <a:lstStyle/>
          <a:p>
            <a:pPr algn="ctr"/>
            <a:r>
              <a:rPr lang="en-CN" b="1" dirty="0"/>
              <a:t>Grupo 3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A31B90B-B488-BB0E-B821-7C2221530C1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553540761"/>
              </p:ext>
            </p:extLst>
          </p:nvPr>
        </p:nvGraphicFramePr>
        <p:xfrm>
          <a:off x="609601" y="2875337"/>
          <a:ext cx="10928670" cy="3869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5318">
                  <a:extLst>
                    <a:ext uri="{9D8B030D-6E8A-4147-A177-3AD203B41FA5}">
                      <a16:colId xmlns:a16="http://schemas.microsoft.com/office/drawing/2014/main" val="1419003794"/>
                    </a:ext>
                  </a:extLst>
                </a:gridCol>
                <a:gridCol w="1798338">
                  <a:extLst>
                    <a:ext uri="{9D8B030D-6E8A-4147-A177-3AD203B41FA5}">
                      <a16:colId xmlns:a16="http://schemas.microsoft.com/office/drawing/2014/main" val="2871310318"/>
                    </a:ext>
                  </a:extLst>
                </a:gridCol>
                <a:gridCol w="1814314">
                  <a:extLst>
                    <a:ext uri="{9D8B030D-6E8A-4147-A177-3AD203B41FA5}">
                      <a16:colId xmlns:a16="http://schemas.microsoft.com/office/drawing/2014/main" val="2661886230"/>
                    </a:ext>
                  </a:extLst>
                </a:gridCol>
                <a:gridCol w="2100473">
                  <a:extLst>
                    <a:ext uri="{9D8B030D-6E8A-4147-A177-3AD203B41FA5}">
                      <a16:colId xmlns:a16="http://schemas.microsoft.com/office/drawing/2014/main" val="1297895207"/>
                    </a:ext>
                  </a:extLst>
                </a:gridCol>
                <a:gridCol w="1480227">
                  <a:extLst>
                    <a:ext uri="{9D8B030D-6E8A-4147-A177-3AD203B41FA5}">
                      <a16:colId xmlns:a16="http://schemas.microsoft.com/office/drawing/2014/main" val="2986483904"/>
                    </a:ext>
                  </a:extLst>
                </a:gridCol>
              </a:tblGrid>
              <a:tr h="314687">
                <a:tc>
                  <a:txBody>
                    <a:bodyPr/>
                    <a:lstStyle/>
                    <a:p>
                      <a:pPr algn="ctr"/>
                      <a:endParaRPr lang="en-C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800" dirty="0"/>
                        <a:t>% Tiro Efectivo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800" dirty="0"/>
                        <a:t>% Rebote Ofensivo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800" dirty="0"/>
                        <a:t>Frecuencia Tiro Libre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800" dirty="0"/>
                        <a:t>% Pérdidas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586517"/>
                  </a:ext>
                </a:extLst>
              </a:tr>
              <a:tr h="463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dirty="0"/>
                        <a:t>REAL BETIS ENERGIA 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effectLst/>
                        </a:rPr>
                        <a:t>50.21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effectLst/>
                        </a:rPr>
                        <a:t>28.03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>
                          <a:effectLst/>
                        </a:rPr>
                        <a:t>16.17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effectLst/>
                        </a:rPr>
                        <a:t>15.72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295328"/>
                  </a:ext>
                </a:extLst>
              </a:tr>
              <a:tr h="463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dirty="0"/>
                        <a:t>IBEROJET PALMA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>
                          <a:effectLst/>
                        </a:rPr>
                        <a:t>52.83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effectLst/>
                        </a:rPr>
                        <a:t>24.26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>
                          <a:effectLst/>
                        </a:rPr>
                        <a:t>16.96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effectLst/>
                        </a:rPr>
                        <a:t>15.98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469700"/>
                  </a:ext>
                </a:extLst>
              </a:tr>
              <a:tr h="463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dirty="0"/>
                        <a:t>CLUB MELILLA BALONCESTO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>
                          <a:effectLst/>
                        </a:rPr>
                        <a:t>47.85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effectLst/>
                        </a:rPr>
                        <a:t>27.73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effectLst/>
                        </a:rPr>
                        <a:t>17.51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effectLst/>
                        </a:rPr>
                        <a:t>13.91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595505"/>
                  </a:ext>
                </a:extLst>
              </a:tr>
              <a:tr h="207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dirty="0"/>
                        <a:t>CARRAMIMBRE CBC VALLADOLID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>
                          <a:effectLst/>
                        </a:rPr>
                        <a:t>49.83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effectLst/>
                        </a:rPr>
                        <a:t>24.29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effectLst/>
                        </a:rPr>
                        <a:t>21.93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effectLst/>
                        </a:rPr>
                        <a:t>14.42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3032"/>
                  </a:ext>
                </a:extLst>
              </a:tr>
              <a:tr h="207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dirty="0"/>
                        <a:t>COVIRAN GRANADA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effectLst/>
                        </a:rPr>
                        <a:t>49.06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>
                          <a:effectLst/>
                        </a:rPr>
                        <a:t>24.25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effectLst/>
                        </a:rPr>
                        <a:t>20.79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effectLst/>
                        </a:rPr>
                        <a:t>14.87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969171"/>
                  </a:ext>
                </a:extLst>
              </a:tr>
              <a:tr h="207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dirty="0"/>
                        <a:t>RIO OURENSE TERMAL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>
                          <a:effectLst/>
                        </a:rPr>
                        <a:t>49.81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>
                          <a:effectLst/>
                        </a:rPr>
                        <a:t>28.27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effectLst/>
                        </a:rPr>
                        <a:t>13.81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effectLst/>
                        </a:rPr>
                        <a:t>16.25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226067"/>
                  </a:ext>
                </a:extLst>
              </a:tr>
              <a:tr h="207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dirty="0"/>
                        <a:t>CHOCOLATES TRAPA PALENCIA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effectLst/>
                        </a:rPr>
                        <a:t>51.60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>
                          <a:effectLst/>
                        </a:rPr>
                        <a:t>25.38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effectLst/>
                        </a:rPr>
                        <a:t>19.64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>
                          <a:effectLst/>
                        </a:rPr>
                        <a:t>14.43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525975"/>
                  </a:ext>
                </a:extLst>
              </a:tr>
              <a:tr h="245256">
                <a:tc>
                  <a:txBody>
                    <a:bodyPr/>
                    <a:lstStyle/>
                    <a:p>
                      <a:pPr algn="ctr"/>
                      <a:r>
                        <a:rPr lang="en-CN" sz="1800" b="1" u="sng" dirty="0"/>
                        <a:t>MEDIAS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68588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2E714CE-57A8-4AF9-2B89-EC218BB05B66}"/>
              </a:ext>
            </a:extLst>
          </p:cNvPr>
          <p:cNvSpPr txBox="1"/>
          <p:nvPr/>
        </p:nvSpPr>
        <p:spPr>
          <a:xfrm>
            <a:off x="4210756" y="10047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8D950-F8B4-09AA-E362-81610EA516F6}"/>
              </a:ext>
            </a:extLst>
          </p:cNvPr>
          <p:cNvSpPr txBox="1"/>
          <p:nvPr/>
        </p:nvSpPr>
        <p:spPr>
          <a:xfrm>
            <a:off x="7224889" y="10272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  <p:pic>
        <p:nvPicPr>
          <p:cNvPr id="11" name="Content Placeholder 17" descr="Table&#10;&#10;Description automatically generated">
            <a:extLst>
              <a:ext uri="{FF2B5EF4-FFF2-40B4-BE49-F238E27FC236}">
                <a16:creationId xmlns:a16="http://schemas.microsoft.com/office/drawing/2014/main" id="{ABD186A0-CD12-9E91-9204-12E155C884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80484" y="207031"/>
            <a:ext cx="5157787" cy="2570035"/>
          </a:xfrm>
        </p:spPr>
      </p:pic>
    </p:spTree>
    <p:extLst>
      <p:ext uri="{BB962C8B-B14F-4D97-AF65-F5344CB8AC3E}">
        <p14:creationId xmlns:p14="http://schemas.microsoft.com/office/powerpoint/2010/main" val="58498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264D464-898B-4908-88FD-33A83D6ED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BCC20-C0DF-439C-E33B-8B711C31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8597" cy="114617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u="sng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Variables </a:t>
            </a:r>
            <a:r>
              <a:rPr lang="en-US" u="sng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iniciales</a:t>
            </a:r>
            <a:r>
              <a:rPr lang="en-US" u="sng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0BC1D9E-4401-4EC0-88FD-ED103CB57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0670" y="2"/>
            <a:ext cx="1191330" cy="1511301"/>
          </a:xfrm>
          <a:custGeom>
            <a:avLst/>
            <a:gdLst>
              <a:gd name="connsiteX0" fmla="*/ 697617 w 1191330"/>
              <a:gd name="connsiteY0" fmla="*/ 0 h 1511301"/>
              <a:gd name="connsiteX1" fmla="*/ 1191330 w 1191330"/>
              <a:gd name="connsiteY1" fmla="*/ 0 h 1511301"/>
              <a:gd name="connsiteX2" fmla="*/ 1191330 w 1191330"/>
              <a:gd name="connsiteY2" fmla="*/ 1511301 h 1511301"/>
              <a:gd name="connsiteX3" fmla="*/ 0 w 1191330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1330" h="1511301">
                <a:moveTo>
                  <a:pt x="697617" y="0"/>
                </a:moveTo>
                <a:lnTo>
                  <a:pt x="1191330" y="0"/>
                </a:lnTo>
                <a:lnTo>
                  <a:pt x="1191330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B0AAF7C9-094E-400C-A428-F6C2262F6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0753320" cy="5167312"/>
          </a:xfrm>
          <a:custGeom>
            <a:avLst/>
            <a:gdLst>
              <a:gd name="connsiteX0" fmla="*/ 0 w 10753320"/>
              <a:gd name="connsiteY0" fmla="*/ 0 h 5167312"/>
              <a:gd name="connsiteX1" fmla="*/ 9680943 w 10753320"/>
              <a:gd name="connsiteY1" fmla="*/ 0 h 5167312"/>
              <a:gd name="connsiteX2" fmla="*/ 9680223 w 10753320"/>
              <a:gd name="connsiteY2" fmla="*/ 952 h 5167312"/>
              <a:gd name="connsiteX3" fmla="*/ 10753320 w 10753320"/>
              <a:gd name="connsiteY3" fmla="*/ 952 h 5167312"/>
              <a:gd name="connsiteX4" fmla="*/ 8359441 w 10753320"/>
              <a:gd name="connsiteY4" fmla="*/ 5167312 h 5167312"/>
              <a:gd name="connsiteX5" fmla="*/ 4821866 w 10753320"/>
              <a:gd name="connsiteY5" fmla="*/ 5167312 h 5167312"/>
              <a:gd name="connsiteX6" fmla="*/ 4821866 w 10753320"/>
              <a:gd name="connsiteY6" fmla="*/ 5166360 h 5167312"/>
              <a:gd name="connsiteX7" fmla="*/ 0 w 10753320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53320" h="5167312">
                <a:moveTo>
                  <a:pt x="0" y="0"/>
                </a:moveTo>
                <a:lnTo>
                  <a:pt x="9680943" y="0"/>
                </a:lnTo>
                <a:lnTo>
                  <a:pt x="9680223" y="952"/>
                </a:lnTo>
                <a:lnTo>
                  <a:pt x="10753320" y="952"/>
                </a:lnTo>
                <a:lnTo>
                  <a:pt x="8359441" y="5167312"/>
                </a:lnTo>
                <a:lnTo>
                  <a:pt x="4821866" y="5167312"/>
                </a:lnTo>
                <a:lnTo>
                  <a:pt x="4821866" y="5166360"/>
                </a:lnTo>
                <a:lnTo>
                  <a:pt x="0" y="51663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23C64-B17E-ED7D-892B-CB71AEF33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1"/>
            <a:ext cx="7315200" cy="41211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0" i="0"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0" i="0">
                <a:effectLst/>
                <a:latin typeface="Courier New" panose="02070309020205020404" pitchFamily="49" charset="0"/>
              </a:rPr>
              <a:t>['Equipo', 'Condicion', 'Partidos', 'Minutos', 'Puntos', 'T2 Anotados', 'T2 Lanzados', '% T2', 'T3 Anotados', 'T3 Lanzados', '% T3', 'T1 Anotados', 'T1 Lanzados', '% T1', 'Reb. Ofensivos', 'Reb. Defensivos', 'Rebotes', 'Asistencias', 'Robos', 'Perdidas', 'Tapones', 'Tapones Recibidos', 'Mates', 'Faltas Cometidas', 'Faltas Recibidas', 'Valoracion', 'Posesiones', 'Ritmo', 'OER', '% TC Efectivo', '% Jugada', 'Frec. TL', '% Reb Def', '% Reb Of', '% Assis', '% Perd']</a:t>
            </a:r>
            <a:endParaRPr lang="en-CN" sz="200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200B311-3585-4069-AAC6-CD443FA5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986" y="1690688"/>
            <a:ext cx="3668014" cy="5167312"/>
          </a:xfrm>
          <a:custGeom>
            <a:avLst/>
            <a:gdLst>
              <a:gd name="connsiteX0" fmla="*/ 2391664 w 3668014"/>
              <a:gd name="connsiteY0" fmla="*/ 0 h 5167312"/>
              <a:gd name="connsiteX1" fmla="*/ 3668014 w 3668014"/>
              <a:gd name="connsiteY1" fmla="*/ 0 h 5167312"/>
              <a:gd name="connsiteX2" fmla="*/ 3668014 w 3668014"/>
              <a:gd name="connsiteY2" fmla="*/ 5167312 h 5167312"/>
              <a:gd name="connsiteX3" fmla="*/ 0 w 3668014"/>
              <a:gd name="connsiteY3" fmla="*/ 5167312 h 5167312"/>
              <a:gd name="connsiteX4" fmla="*/ 2393879 w 3668014"/>
              <a:gd name="connsiteY4" fmla="*/ 952 h 5167312"/>
              <a:gd name="connsiteX5" fmla="*/ 2391664 w 366801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014" h="5167312">
                <a:moveTo>
                  <a:pt x="2391664" y="0"/>
                </a:moveTo>
                <a:lnTo>
                  <a:pt x="3668014" y="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94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9C3D-4437-9879-36F5-6D3DE483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4307945" cy="1325563"/>
          </a:xfrm>
        </p:spPr>
        <p:txBody>
          <a:bodyPr/>
          <a:lstStyle/>
          <a:p>
            <a:pPr algn="ctr"/>
            <a:r>
              <a:rPr lang="en-CN" dirty="0"/>
              <a:t>Grupo 4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A31B90B-B488-BB0E-B821-7C2221530C1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534199776"/>
              </p:ext>
            </p:extLst>
          </p:nvPr>
        </p:nvGraphicFramePr>
        <p:xfrm>
          <a:off x="571677" y="2607319"/>
          <a:ext cx="10831126" cy="2852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231">
                  <a:extLst>
                    <a:ext uri="{9D8B030D-6E8A-4147-A177-3AD203B41FA5}">
                      <a16:colId xmlns:a16="http://schemas.microsoft.com/office/drawing/2014/main" val="1419003794"/>
                    </a:ext>
                  </a:extLst>
                </a:gridCol>
                <a:gridCol w="1770474">
                  <a:extLst>
                    <a:ext uri="{9D8B030D-6E8A-4147-A177-3AD203B41FA5}">
                      <a16:colId xmlns:a16="http://schemas.microsoft.com/office/drawing/2014/main" val="2871310318"/>
                    </a:ext>
                  </a:extLst>
                </a:gridCol>
                <a:gridCol w="1786202">
                  <a:extLst>
                    <a:ext uri="{9D8B030D-6E8A-4147-A177-3AD203B41FA5}">
                      <a16:colId xmlns:a16="http://schemas.microsoft.com/office/drawing/2014/main" val="2661886230"/>
                    </a:ext>
                  </a:extLst>
                </a:gridCol>
                <a:gridCol w="2034060">
                  <a:extLst>
                    <a:ext uri="{9D8B030D-6E8A-4147-A177-3AD203B41FA5}">
                      <a16:colId xmlns:a16="http://schemas.microsoft.com/office/drawing/2014/main" val="1297895207"/>
                    </a:ext>
                  </a:extLst>
                </a:gridCol>
                <a:gridCol w="1491159">
                  <a:extLst>
                    <a:ext uri="{9D8B030D-6E8A-4147-A177-3AD203B41FA5}">
                      <a16:colId xmlns:a16="http://schemas.microsoft.com/office/drawing/2014/main" val="2986483904"/>
                    </a:ext>
                  </a:extLst>
                </a:gridCol>
              </a:tblGrid>
              <a:tr h="508414">
                <a:tc>
                  <a:txBody>
                    <a:bodyPr/>
                    <a:lstStyle/>
                    <a:p>
                      <a:pPr algn="ctr"/>
                      <a:endParaRPr lang="en-C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/>
                        <a:t>% Tiro Efectivo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/>
                        <a:t>% Rebote Ofensivo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/>
                        <a:t>Frecuencia Tiro Libre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/>
                        <a:t>% Pérdidas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586517"/>
                  </a:ext>
                </a:extLst>
              </a:tr>
              <a:tr h="749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400" dirty="0"/>
                        <a:t>LIBERBANK OVIEDO BALONCESTO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 dirty="0">
                          <a:effectLst/>
                        </a:rPr>
                        <a:t>45.13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 dirty="0">
                          <a:effectLst/>
                        </a:rPr>
                        <a:t>28.11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>
                          <a:effectLst/>
                        </a:rPr>
                        <a:t>18.67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 dirty="0">
                          <a:effectLst/>
                        </a:rPr>
                        <a:t>12.94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295328"/>
                  </a:ext>
                </a:extLst>
              </a:tr>
              <a:tr h="7492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400" dirty="0"/>
                        <a:t>LEVITEC HUESCA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>
                          <a:effectLst/>
                        </a:rPr>
                        <a:t>46.45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 dirty="0">
                          <a:effectLst/>
                        </a:rPr>
                        <a:t>29.54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 dirty="0">
                          <a:effectLst/>
                        </a:rPr>
                        <a:t>20.28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CN" sz="2400" dirty="0">
                          <a:effectLst/>
                        </a:rPr>
                        <a:t>14.60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469700"/>
                  </a:ext>
                </a:extLst>
              </a:tr>
              <a:tr h="300308">
                <a:tc>
                  <a:txBody>
                    <a:bodyPr/>
                    <a:lstStyle/>
                    <a:p>
                      <a:pPr algn="ctr"/>
                      <a:r>
                        <a:rPr lang="en-CN" sz="2400" b="1" u="sng" dirty="0"/>
                        <a:t>MEDIAS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68588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2E714CE-57A8-4AF9-2B89-EC218BB05B66}"/>
              </a:ext>
            </a:extLst>
          </p:cNvPr>
          <p:cNvSpPr txBox="1"/>
          <p:nvPr/>
        </p:nvSpPr>
        <p:spPr>
          <a:xfrm>
            <a:off x="4210756" y="10047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pic>
        <p:nvPicPr>
          <p:cNvPr id="11" name="Content Placeholder 19" descr="A picture containing text&#10;&#10;Description automatically generated">
            <a:extLst>
              <a:ext uri="{FF2B5EF4-FFF2-40B4-BE49-F238E27FC236}">
                <a16:creationId xmlns:a16="http://schemas.microsoft.com/office/drawing/2014/main" id="{B8932163-6A10-1A0C-49A1-13549C81F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707" y="508982"/>
            <a:ext cx="4918692" cy="103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48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76F2EE7-BD4B-04DF-F46B-B16DBFB7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br>
              <a:rPr lang="en-US" sz="3200" kern="1200" dirty="0">
                <a:latin typeface="+mj-lt"/>
                <a:ea typeface="+mj-ea"/>
                <a:cs typeface="+mj-cs"/>
              </a:rPr>
            </a:br>
            <a:r>
              <a:rPr lang="en-US" sz="3200" kern="1200" dirty="0">
                <a:latin typeface="+mj-lt"/>
                <a:ea typeface="+mj-ea"/>
                <a:cs typeface="+mj-cs"/>
              </a:rPr>
              <a:t>Medias </a:t>
            </a:r>
            <a:r>
              <a:rPr lang="en-US" sz="3200" kern="1200" dirty="0" err="1">
                <a:latin typeface="+mj-lt"/>
                <a:ea typeface="+mj-ea"/>
                <a:cs typeface="+mj-cs"/>
              </a:rPr>
              <a:t>factores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Oliver </a:t>
            </a:r>
            <a:r>
              <a:rPr lang="en-US" sz="3200" kern="1200" dirty="0" err="1">
                <a:latin typeface="+mj-lt"/>
                <a:ea typeface="+mj-ea"/>
                <a:cs typeface="+mj-cs"/>
              </a:rPr>
              <a:t>por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latin typeface="+mj-lt"/>
                <a:ea typeface="+mj-ea"/>
                <a:cs typeface="+mj-cs"/>
              </a:rPr>
              <a:t>grupos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, </a:t>
            </a:r>
            <a:r>
              <a:rPr lang="en-US" sz="3200" kern="1200" dirty="0" err="1">
                <a:latin typeface="+mj-lt"/>
                <a:ea typeface="+mj-ea"/>
                <a:cs typeface="+mj-cs"/>
              </a:rPr>
              <a:t>estadísticas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latin typeface="+mj-lt"/>
                <a:ea typeface="+mj-ea"/>
                <a:cs typeface="+mj-cs"/>
              </a:rPr>
              <a:t>los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latin typeface="+mj-lt"/>
                <a:ea typeface="+mj-ea"/>
                <a:cs typeface="+mj-cs"/>
              </a:rPr>
              <a:t>rivales</a:t>
            </a:r>
            <a:br>
              <a:rPr lang="en-US" sz="3200" kern="1200" dirty="0">
                <a:latin typeface="+mj-lt"/>
                <a:ea typeface="+mj-ea"/>
                <a:cs typeface="+mj-cs"/>
              </a:rPr>
            </a:br>
            <a:br>
              <a:rPr lang="en-US" sz="3200" kern="1200" dirty="0">
                <a:latin typeface="+mj-lt"/>
                <a:ea typeface="+mj-ea"/>
                <a:cs typeface="+mj-cs"/>
              </a:rPr>
            </a:br>
            <a:endParaRPr lang="en-US" sz="32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7DB57-9F04-B42D-6D1D-8B44251F1257}"/>
              </a:ext>
            </a:extLst>
          </p:cNvPr>
          <p:cNvSpPr txBox="1"/>
          <p:nvPr/>
        </p:nvSpPr>
        <p:spPr>
          <a:xfrm>
            <a:off x="7948246" y="984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C59D5B01-6BE3-04D9-AB4E-4D125704C3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370478"/>
              </p:ext>
            </p:extLst>
          </p:nvPr>
        </p:nvGraphicFramePr>
        <p:xfrm>
          <a:off x="1000874" y="2391142"/>
          <a:ext cx="10190254" cy="3606343"/>
        </p:xfrm>
        <a:graphic>
          <a:graphicData uri="http://schemas.openxmlformats.org/drawingml/2006/table">
            <a:tbl>
              <a:tblPr firstRow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2146165">
                  <a:extLst>
                    <a:ext uri="{9D8B030D-6E8A-4147-A177-3AD203B41FA5}">
                      <a16:colId xmlns:a16="http://schemas.microsoft.com/office/drawing/2014/main" val="3986316882"/>
                    </a:ext>
                  </a:extLst>
                </a:gridCol>
                <a:gridCol w="2479834">
                  <a:extLst>
                    <a:ext uri="{9D8B030D-6E8A-4147-A177-3AD203B41FA5}">
                      <a16:colId xmlns:a16="http://schemas.microsoft.com/office/drawing/2014/main" val="21783107"/>
                    </a:ext>
                  </a:extLst>
                </a:gridCol>
                <a:gridCol w="1692086">
                  <a:extLst>
                    <a:ext uri="{9D8B030D-6E8A-4147-A177-3AD203B41FA5}">
                      <a16:colId xmlns:a16="http://schemas.microsoft.com/office/drawing/2014/main" val="1574330750"/>
                    </a:ext>
                  </a:extLst>
                </a:gridCol>
                <a:gridCol w="1958343">
                  <a:extLst>
                    <a:ext uri="{9D8B030D-6E8A-4147-A177-3AD203B41FA5}">
                      <a16:colId xmlns:a16="http://schemas.microsoft.com/office/drawing/2014/main" val="411882589"/>
                    </a:ext>
                  </a:extLst>
                </a:gridCol>
                <a:gridCol w="1913826">
                  <a:extLst>
                    <a:ext uri="{9D8B030D-6E8A-4147-A177-3AD203B41FA5}">
                      <a16:colId xmlns:a16="http://schemas.microsoft.com/office/drawing/2014/main" val="1555002460"/>
                    </a:ext>
                  </a:extLst>
                </a:gridCol>
              </a:tblGrid>
              <a:tr h="884078">
                <a:tc>
                  <a:txBody>
                    <a:bodyPr/>
                    <a:lstStyle/>
                    <a:p>
                      <a:pPr algn="ctr"/>
                      <a:endParaRPr lang="en-CN" sz="16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183158" marR="183158" marT="183158" marB="18315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b="1" cap="all" spc="60">
                          <a:solidFill>
                            <a:schemeClr val="tx1"/>
                          </a:solidFill>
                        </a:rPr>
                        <a:t>% Tiro Efectivo</a:t>
                      </a:r>
                    </a:p>
                  </a:txBody>
                  <a:tcPr marL="183158" marR="183158" marT="183158" marB="18315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b="1" cap="all" spc="60">
                          <a:solidFill>
                            <a:schemeClr val="tx1"/>
                          </a:solidFill>
                        </a:rPr>
                        <a:t>% Rebote Ofensivo</a:t>
                      </a:r>
                    </a:p>
                  </a:txBody>
                  <a:tcPr marL="183158" marR="183158" marT="183158" marB="18315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b="1" cap="all" spc="60">
                          <a:solidFill>
                            <a:schemeClr val="tx1"/>
                          </a:solidFill>
                        </a:rPr>
                        <a:t>Frecuencia Tiro Libre</a:t>
                      </a:r>
                    </a:p>
                  </a:txBody>
                  <a:tcPr marL="183158" marR="183158" marT="183158" marB="18315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b="1" cap="all" spc="60">
                          <a:solidFill>
                            <a:schemeClr val="tx1"/>
                          </a:solidFill>
                        </a:rPr>
                        <a:t>% Pérdidas</a:t>
                      </a:r>
                    </a:p>
                  </a:txBody>
                  <a:tcPr marL="183158" marR="183158" marT="183158" marB="18315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9813466"/>
                  </a:ext>
                </a:extLst>
              </a:tr>
              <a:tr h="544453">
                <a:tc>
                  <a:txBody>
                    <a:bodyPr/>
                    <a:lstStyle/>
                    <a:p>
                      <a:pPr algn="ctr"/>
                      <a:r>
                        <a:rPr lang="en-CN" sz="2100" cap="none" spc="0">
                          <a:solidFill>
                            <a:schemeClr val="tx1"/>
                          </a:solidFill>
                        </a:rPr>
                        <a:t>Grupo 1</a:t>
                      </a:r>
                    </a:p>
                  </a:txBody>
                  <a:tcPr marL="122105" marR="122105" marT="61052" marB="1221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51.61</a:t>
                      </a:r>
                    </a:p>
                  </a:txBody>
                  <a:tcPr marL="12720" marR="12720" marT="12720" marB="1221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32.14</a:t>
                      </a:r>
                    </a:p>
                  </a:txBody>
                  <a:tcPr marL="12720" marR="12720" marT="12720" marB="1221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18.16</a:t>
                      </a:r>
                    </a:p>
                  </a:txBody>
                  <a:tcPr marL="12720" marR="12720" marT="12720" marB="1221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15.93</a:t>
                      </a:r>
                    </a:p>
                  </a:txBody>
                  <a:tcPr marL="12720" marR="12720" marT="12720" marB="1221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722101"/>
                  </a:ext>
                </a:extLst>
              </a:tr>
              <a:tr h="54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100" cap="none" spc="0">
                          <a:solidFill>
                            <a:schemeClr val="tx1"/>
                          </a:solidFill>
                        </a:rPr>
                        <a:t>Grupo 2</a:t>
                      </a:r>
                    </a:p>
                  </a:txBody>
                  <a:tcPr marL="122105" marR="122105" marT="61052" marB="1221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50.61</a:t>
                      </a:r>
                    </a:p>
                  </a:txBody>
                  <a:tcPr marL="12720" marR="12720" marT="12720" marB="1221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27.57</a:t>
                      </a:r>
                    </a:p>
                  </a:txBody>
                  <a:tcPr marL="12720" marR="12720" marT="12720" marB="1221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17.6</a:t>
                      </a:r>
                    </a:p>
                  </a:txBody>
                  <a:tcPr marL="12720" marR="12720" marT="12720" marB="1221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15.27</a:t>
                      </a:r>
                    </a:p>
                  </a:txBody>
                  <a:tcPr marL="12720" marR="12720" marT="12720" marB="1221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513223"/>
                  </a:ext>
                </a:extLst>
              </a:tr>
              <a:tr h="54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100" cap="none" spc="0">
                          <a:solidFill>
                            <a:schemeClr val="tx1"/>
                          </a:solidFill>
                        </a:rPr>
                        <a:t>Grupo 3</a:t>
                      </a:r>
                    </a:p>
                  </a:txBody>
                  <a:tcPr marL="122105" marR="122105" marT="61052" marB="1221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50.17</a:t>
                      </a:r>
                    </a:p>
                  </a:txBody>
                  <a:tcPr marL="12720" marR="12720" marT="12720" marB="1221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26.03</a:t>
                      </a:r>
                    </a:p>
                  </a:txBody>
                  <a:tcPr marL="12720" marR="12720" marT="12720" marB="1221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18.11</a:t>
                      </a:r>
                    </a:p>
                  </a:txBody>
                  <a:tcPr marL="12720" marR="12720" marT="12720" marB="1221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15.08</a:t>
                      </a:r>
                    </a:p>
                  </a:txBody>
                  <a:tcPr marL="12720" marR="12720" marT="12720" marB="1221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715836"/>
                  </a:ext>
                </a:extLst>
              </a:tr>
              <a:tr h="54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100" cap="none" spc="0">
                          <a:solidFill>
                            <a:schemeClr val="tx1"/>
                          </a:solidFill>
                        </a:rPr>
                        <a:t>Grupo 4</a:t>
                      </a:r>
                    </a:p>
                  </a:txBody>
                  <a:tcPr marL="122105" marR="122105" marT="61052" marB="1221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45.79</a:t>
                      </a:r>
                    </a:p>
                  </a:txBody>
                  <a:tcPr marL="12720" marR="12720" marT="12720" marB="1221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28.82</a:t>
                      </a:r>
                    </a:p>
                  </a:txBody>
                  <a:tcPr marL="12720" marR="12720" marT="12720" marB="1221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19.47</a:t>
                      </a:r>
                    </a:p>
                  </a:txBody>
                  <a:tcPr marL="12720" marR="12720" marT="12720" marB="1221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13.77</a:t>
                      </a:r>
                    </a:p>
                  </a:txBody>
                  <a:tcPr marL="12720" marR="12720" marT="12720" marB="1221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320708"/>
                  </a:ext>
                </a:extLst>
              </a:tr>
              <a:tr h="54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100" cap="none" spc="0">
                          <a:solidFill>
                            <a:schemeClr val="tx1"/>
                          </a:solidFill>
                        </a:rPr>
                        <a:t>MEDIAS LIGA</a:t>
                      </a:r>
                    </a:p>
                  </a:txBody>
                  <a:tcPr marL="122105" marR="122105" marT="61052" marB="1221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49.5</a:t>
                      </a:r>
                    </a:p>
                  </a:txBody>
                  <a:tcPr marL="12720" marR="12720" marT="12720" marB="1221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28.6</a:t>
                      </a:r>
                    </a:p>
                  </a:txBody>
                  <a:tcPr marL="12720" marR="12720" marT="12720" marB="1221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18.3</a:t>
                      </a:r>
                    </a:p>
                  </a:txBody>
                  <a:tcPr marL="12720" marR="12720" marT="12720" marB="1221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2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12720" marR="12720" marT="12720" marB="122105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046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372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0C94CA-693C-0EC9-2E06-2F0F5A8B5AA1}"/>
              </a:ext>
            </a:extLst>
          </p:cNvPr>
          <p:cNvSpPr txBox="1"/>
          <p:nvPr/>
        </p:nvSpPr>
        <p:spPr>
          <a:xfrm>
            <a:off x="214489" y="462844"/>
            <a:ext cx="118646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2400" b="1" u="sng" dirty="0"/>
              <a:t>CARACTERIZACIÓN DE LOS GRUPOS DE EQUIPOS SEGÚN FACTORES DE OLIVER RIVALES</a:t>
            </a:r>
          </a:p>
          <a:p>
            <a:endParaRPr lang="en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F2B36-9CD1-1D57-0375-E718F39E2EDF}"/>
              </a:ext>
            </a:extLst>
          </p:cNvPr>
          <p:cNvSpPr txBox="1"/>
          <p:nvPr/>
        </p:nvSpPr>
        <p:spPr>
          <a:xfrm>
            <a:off x="778933" y="1851378"/>
            <a:ext cx="1986845" cy="457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262988-3573-625E-E1B0-50A3A6872AED}"/>
              </a:ext>
            </a:extLst>
          </p:cNvPr>
          <p:cNvSpPr txBox="1"/>
          <p:nvPr/>
        </p:nvSpPr>
        <p:spPr>
          <a:xfrm>
            <a:off x="931333" y="2003778"/>
            <a:ext cx="1986845" cy="457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DD951-F11C-00AD-5ABE-3B2C43DE9CD4}"/>
              </a:ext>
            </a:extLst>
          </p:cNvPr>
          <p:cNvSpPr txBox="1"/>
          <p:nvPr/>
        </p:nvSpPr>
        <p:spPr>
          <a:xfrm>
            <a:off x="4639733" y="20432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6BD12-2511-D2DA-A3F0-E2A876411BF6}"/>
              </a:ext>
            </a:extLst>
          </p:cNvPr>
          <p:cNvSpPr txBox="1"/>
          <p:nvPr/>
        </p:nvSpPr>
        <p:spPr>
          <a:xfrm>
            <a:off x="522108" y="1248267"/>
            <a:ext cx="293228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u="sng" dirty="0"/>
              <a:t>GRUPO 1</a:t>
            </a:r>
          </a:p>
          <a:p>
            <a:endParaRPr lang="en-CN" dirty="0"/>
          </a:p>
          <a:p>
            <a:pPr marL="285750" indent="-285750">
              <a:buFontTx/>
              <a:buChar char="-"/>
            </a:pPr>
            <a:r>
              <a:rPr lang="en-CN" dirty="0"/>
              <a:t>Recoge cinco equipos de la parte baja de la tabla (no Araberri).</a:t>
            </a:r>
          </a:p>
          <a:p>
            <a:pPr marL="285750" indent="-285750">
              <a:buFontTx/>
              <a:buChar char="-"/>
            </a:pPr>
            <a:r>
              <a:rPr lang="en-CN" dirty="0"/>
              <a:t>Equipos con defensas que permiten a sus rivales los porcentajes de tiro de campo y de rebote ofensivo más elevados. </a:t>
            </a:r>
          </a:p>
          <a:p>
            <a:pPr marL="285750" indent="-285750">
              <a:buFontTx/>
              <a:buChar char="-"/>
            </a:pPr>
            <a:r>
              <a:rPr lang="en-CN" dirty="0"/>
              <a:t>Envían al equipo contrario con frecuencia al tiro libre. </a:t>
            </a:r>
          </a:p>
          <a:p>
            <a:pPr marL="285750" indent="-285750">
              <a:buFontTx/>
              <a:buChar char="-"/>
            </a:pPr>
            <a:r>
              <a:rPr lang="en-CN" dirty="0"/>
              <a:t>Fuerzan el porcentaje más alto de pérdidas en sus contrarios.</a:t>
            </a:r>
          </a:p>
          <a:p>
            <a:pPr marL="285750" indent="-285750">
              <a:buFontTx/>
              <a:buChar char="-"/>
            </a:pPr>
            <a:endParaRPr lang="en-CN" dirty="0"/>
          </a:p>
          <a:p>
            <a:endParaRPr lang="en-CN" dirty="0"/>
          </a:p>
          <a:p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B3CE9-C3F6-C886-A062-91108522D400}"/>
              </a:ext>
            </a:extLst>
          </p:cNvPr>
          <p:cNvSpPr txBox="1"/>
          <p:nvPr/>
        </p:nvSpPr>
        <p:spPr>
          <a:xfrm>
            <a:off x="3327403" y="1259556"/>
            <a:ext cx="25879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u="sng" dirty="0"/>
              <a:t>GRUPO 2</a:t>
            </a:r>
          </a:p>
          <a:p>
            <a:endParaRPr lang="en-CN" dirty="0"/>
          </a:p>
          <a:p>
            <a:pPr marL="285750" indent="-285750">
              <a:buFontTx/>
              <a:buChar char="-"/>
            </a:pPr>
            <a:r>
              <a:rPr lang="en-CN" dirty="0"/>
              <a:t>El grupo con clasificaciones más diferenciadas.</a:t>
            </a:r>
          </a:p>
          <a:p>
            <a:pPr marL="285750" indent="-285750">
              <a:buFontTx/>
              <a:buChar char="-"/>
            </a:pPr>
            <a:r>
              <a:rPr lang="en-CN" dirty="0"/>
              <a:t>Conceden procentajes altos de tiro de campo efectivo a sus rivales, pero no así de rebote ofensivo (cierran bien su rebote).</a:t>
            </a:r>
          </a:p>
          <a:p>
            <a:pPr marL="285750" indent="-285750">
              <a:buFontTx/>
              <a:buChar char="-"/>
            </a:pPr>
            <a:r>
              <a:rPr lang="en-CN" dirty="0"/>
              <a:t>Son los equipos que menos envían a los rivales a la línea de tiro libre, forzando un procentaje de pérdidas altas.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75A571-F352-0DCE-7F01-CB08B00D39B0}"/>
              </a:ext>
            </a:extLst>
          </p:cNvPr>
          <p:cNvSpPr txBox="1"/>
          <p:nvPr/>
        </p:nvSpPr>
        <p:spPr>
          <a:xfrm>
            <a:off x="6284839" y="1201508"/>
            <a:ext cx="23706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u="sng" dirty="0"/>
              <a:t>GRUPO 3</a:t>
            </a:r>
          </a:p>
          <a:p>
            <a:endParaRPr lang="en-CN" dirty="0"/>
          </a:p>
          <a:p>
            <a:pPr marL="285750" indent="-285750">
              <a:buFontTx/>
              <a:buChar char="-"/>
            </a:pPr>
            <a:r>
              <a:rPr lang="en-CN" dirty="0"/>
              <a:t>Recoge a los primeros nueve equipos de la tabla (no Bilbao ni Oviedo).</a:t>
            </a:r>
          </a:p>
          <a:p>
            <a:pPr marL="285750" indent="-285750">
              <a:buFontTx/>
              <a:buChar char="-"/>
            </a:pPr>
            <a:r>
              <a:rPr lang="en-CN" dirty="0"/>
              <a:t>Encabezan el % de rebote ofensivo y la frecuencia en el tiro libre.</a:t>
            </a:r>
          </a:p>
          <a:p>
            <a:pPr marL="285750" indent="-285750">
              <a:buFontTx/>
              <a:buChar char="-"/>
            </a:pPr>
            <a:r>
              <a:rPr lang="en-CN" dirty="0"/>
              <a:t>Nivel alto de % de tiro efectivo, y bajo de % de pérdidas.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B39E6-B093-9E1E-6936-703F6C60CF92}"/>
              </a:ext>
            </a:extLst>
          </p:cNvPr>
          <p:cNvSpPr txBox="1"/>
          <p:nvPr/>
        </p:nvSpPr>
        <p:spPr>
          <a:xfrm>
            <a:off x="8836128" y="1248267"/>
            <a:ext cx="30172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u="sng" dirty="0"/>
              <a:t>GRUPO 4</a:t>
            </a:r>
          </a:p>
          <a:p>
            <a:endParaRPr lang="en-CN" dirty="0"/>
          </a:p>
          <a:p>
            <a:pPr marL="285750" indent="-285750">
              <a:buFontTx/>
              <a:buChar char="-"/>
            </a:pPr>
            <a:r>
              <a:rPr lang="en-US" dirty="0"/>
              <a:t>I</a:t>
            </a:r>
            <a:r>
              <a:rPr lang="en-CN" dirty="0"/>
              <a:t>ncluye a Oviedo y Huesca.     </a:t>
            </a:r>
          </a:p>
          <a:p>
            <a:pPr marL="285750" indent="-285750">
              <a:buFontTx/>
              <a:buChar char="-"/>
            </a:pPr>
            <a:r>
              <a:rPr lang="en-CN" dirty="0"/>
              <a:t>Son los equipos que con diferencia conceden menos porcentaje de tiro efectivo. Sin embargo conceden un procentaje alto de rebotes ofensivos.</a:t>
            </a:r>
          </a:p>
          <a:p>
            <a:pPr marL="285750" indent="-285750">
              <a:buFontTx/>
              <a:buChar char="-"/>
            </a:pPr>
            <a:r>
              <a:rPr lang="es-ES" dirty="0"/>
              <a:t>Son los equipos que más frecuencia de tiro libre conceden a sus rivales, y también los que en porcentaje fuerzan menos pérdidas</a:t>
            </a:r>
            <a:r>
              <a:rPr lang="en-CN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227B0E-5D43-087E-0DB4-98DD2C79BE4E}"/>
              </a:ext>
            </a:extLst>
          </p:cNvPr>
          <p:cNvSpPr txBox="1"/>
          <p:nvPr/>
        </p:nvSpPr>
        <p:spPr>
          <a:xfrm>
            <a:off x="9968089" y="23480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90191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AE8C2-BD25-9B83-5467-C44B9E19C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CN" sz="4000">
                <a:solidFill>
                  <a:srgbClr val="FFFFFF"/>
                </a:solidFill>
              </a:rPr>
              <a:t>Unir estadísticas propias y de los rivales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37E1A-A2F8-B376-AAA4-D6E40AFB3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6" y="1412489"/>
            <a:ext cx="3040362" cy="43638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N" sz="2000" dirty="0"/>
              <a:t>PROPIAS</a:t>
            </a:r>
          </a:p>
          <a:p>
            <a:endParaRPr lang="en-CN" sz="2000" dirty="0"/>
          </a:p>
          <a:p>
            <a:r>
              <a:rPr lang="en-US" sz="2000" dirty="0">
                <a:effectLst/>
                <a:latin typeface="Courier New" panose="02070309020205020404" pitchFamily="49" charset="0"/>
              </a:rPr>
              <a:t>"% TC </a:t>
            </a:r>
            <a:r>
              <a:rPr lang="en-US" sz="2000" dirty="0" err="1">
                <a:effectLst/>
                <a:latin typeface="Courier New" panose="02070309020205020404" pitchFamily="49" charset="0"/>
              </a:rPr>
              <a:t>Efectivo</a:t>
            </a:r>
            <a:r>
              <a:rPr lang="en-US" sz="2000" dirty="0">
                <a:effectLst/>
                <a:latin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r>
              <a:rPr lang="en-US" sz="2000" dirty="0">
                <a:effectLst/>
                <a:latin typeface="Courier New" panose="02070309020205020404" pitchFamily="49" charset="0"/>
              </a:rPr>
              <a:t> "</a:t>
            </a:r>
            <a:r>
              <a:rPr lang="en-US" sz="2000" dirty="0" err="1">
                <a:effectLst/>
                <a:latin typeface="Courier New" panose="02070309020205020404" pitchFamily="49" charset="0"/>
              </a:rPr>
              <a:t>Frec</a:t>
            </a:r>
            <a:r>
              <a:rPr lang="en-US" sz="2000" dirty="0">
                <a:effectLst/>
                <a:latin typeface="Courier New" panose="02070309020205020404" pitchFamily="49" charset="0"/>
              </a:rPr>
              <a:t>. TL”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r>
              <a:rPr lang="en-US" sz="2000" dirty="0">
                <a:effectLst/>
                <a:latin typeface="Courier New" panose="02070309020205020404" pitchFamily="49" charset="0"/>
              </a:rPr>
              <a:t>"% </a:t>
            </a:r>
            <a:r>
              <a:rPr lang="en-US" sz="2000" dirty="0" err="1">
                <a:effectLst/>
                <a:latin typeface="Courier New" panose="02070309020205020404" pitchFamily="49" charset="0"/>
              </a:rPr>
              <a:t>Perd</a:t>
            </a:r>
            <a:r>
              <a:rPr lang="en-US" sz="2000" dirty="0">
                <a:effectLst/>
                <a:latin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r>
              <a:rPr lang="en-US" sz="2000" dirty="0">
                <a:effectLst/>
                <a:latin typeface="Courier New" panose="02070309020205020404" pitchFamily="49" charset="0"/>
              </a:rPr>
              <a:t>"% Reb Of"</a:t>
            </a:r>
          </a:p>
          <a:p>
            <a:endParaRPr lang="en-CN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41999-534C-A66D-06CE-3018C4931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1878" y="1412489"/>
            <a:ext cx="3697350" cy="43638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N" sz="2000" dirty="0"/>
              <a:t>RIVALES</a:t>
            </a:r>
          </a:p>
          <a:p>
            <a:endParaRPr lang="en-CN" sz="2000" dirty="0"/>
          </a:p>
          <a:p>
            <a:r>
              <a:rPr lang="en-US" sz="2000" b="0" dirty="0">
                <a:effectLst/>
                <a:latin typeface="Courier New" panose="02070309020205020404" pitchFamily="49" charset="0"/>
              </a:rPr>
              <a:t>"% TC </a:t>
            </a:r>
            <a:r>
              <a:rPr lang="en-US" sz="2000" b="0" dirty="0" err="1">
                <a:effectLst/>
                <a:latin typeface="Courier New" panose="02070309020205020404" pitchFamily="49" charset="0"/>
              </a:rPr>
              <a:t>Efectivo_rival</a:t>
            </a:r>
            <a:r>
              <a:rPr lang="en-US" sz="2000" b="0" dirty="0">
                <a:effectLst/>
                <a:latin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r>
              <a:rPr lang="en-US" sz="2000" b="0" dirty="0">
                <a:effectLst/>
                <a:latin typeface="Courier New" panose="02070309020205020404" pitchFamily="49" charset="0"/>
              </a:rPr>
              <a:t> "</a:t>
            </a:r>
            <a:r>
              <a:rPr lang="en-US" sz="2000" b="0" dirty="0" err="1">
                <a:effectLst/>
                <a:latin typeface="Courier New" panose="02070309020205020404" pitchFamily="49" charset="0"/>
              </a:rPr>
              <a:t>Frec</a:t>
            </a:r>
            <a:r>
              <a:rPr lang="en-US" sz="2000" b="0" dirty="0">
                <a:effectLst/>
                <a:latin typeface="Courier New" panose="02070309020205020404" pitchFamily="49" charset="0"/>
              </a:rPr>
              <a:t>. </a:t>
            </a:r>
            <a:r>
              <a:rPr lang="en-US" sz="2000" b="0" dirty="0" err="1">
                <a:effectLst/>
                <a:latin typeface="Courier New" panose="02070309020205020404" pitchFamily="49" charset="0"/>
              </a:rPr>
              <a:t>TL_rival</a:t>
            </a:r>
            <a:r>
              <a:rPr lang="en-US" sz="2000" b="0" dirty="0">
                <a:effectLst/>
                <a:latin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r>
              <a:rPr lang="en-US" sz="2000" b="0" dirty="0">
                <a:effectLst/>
                <a:latin typeface="Courier New" panose="02070309020205020404" pitchFamily="49" charset="0"/>
              </a:rPr>
              <a:t>"% </a:t>
            </a:r>
            <a:r>
              <a:rPr lang="en-US" sz="2000" b="0" dirty="0" err="1">
                <a:effectLst/>
                <a:latin typeface="Courier New" panose="02070309020205020404" pitchFamily="49" charset="0"/>
              </a:rPr>
              <a:t>Perd_rival</a:t>
            </a:r>
            <a:r>
              <a:rPr lang="en-US" sz="2000" b="0" dirty="0">
                <a:effectLst/>
                <a:latin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</a:endParaRPr>
          </a:p>
          <a:p>
            <a:r>
              <a:rPr lang="en-US" sz="2000" b="0" dirty="0">
                <a:effectLst/>
                <a:latin typeface="Courier New" panose="02070309020205020404" pitchFamily="49" charset="0"/>
              </a:rPr>
              <a:t>"% Reb </a:t>
            </a:r>
            <a:r>
              <a:rPr lang="en-US" sz="2000" b="0" dirty="0" err="1">
                <a:effectLst/>
                <a:latin typeface="Courier New" panose="02070309020205020404" pitchFamily="49" charset="0"/>
              </a:rPr>
              <a:t>Of_rival</a:t>
            </a:r>
            <a:r>
              <a:rPr lang="en-US" sz="2000" b="0" dirty="0">
                <a:effectLst/>
                <a:latin typeface="Courier New" panose="02070309020205020404" pitchFamily="49" charset="0"/>
              </a:rPr>
              <a:t>"</a:t>
            </a:r>
          </a:p>
          <a:p>
            <a:endParaRPr lang="en-C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1C6762-EAFD-8F7D-9F13-BB07BCBA40DD}"/>
              </a:ext>
            </a:extLst>
          </p:cNvPr>
          <p:cNvSpPr txBox="1"/>
          <p:nvPr/>
        </p:nvSpPr>
        <p:spPr>
          <a:xfrm>
            <a:off x="7036904" y="2358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76472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6C5A-3901-15E6-C3D8-C5B04D19A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417" y="365125"/>
            <a:ext cx="11193863" cy="1325563"/>
          </a:xfrm>
        </p:spPr>
        <p:txBody>
          <a:bodyPr>
            <a:normAutofit/>
          </a:bodyPr>
          <a:lstStyle/>
          <a:p>
            <a:pPr algn="ctr"/>
            <a:r>
              <a:rPr lang="en-CN" sz="2800" u="sng" dirty="0"/>
              <a:t>Grupos de equipos según Factores Oliver, propios y de los rivales</a:t>
            </a:r>
          </a:p>
        </p:txBody>
      </p:sp>
      <p:pic>
        <p:nvPicPr>
          <p:cNvPr id="33" name="Picture 3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A344A39-1159-7FCE-0512-0FCB21A74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94" y="1964268"/>
            <a:ext cx="5629352" cy="1123949"/>
          </a:xfrm>
          <a:prstGeom prst="rect">
            <a:avLst/>
          </a:prstGeom>
        </p:spPr>
      </p:pic>
      <p:pic>
        <p:nvPicPr>
          <p:cNvPr id="35" name="Picture 34" descr="Table&#10;&#10;Description automatically generated">
            <a:extLst>
              <a:ext uri="{FF2B5EF4-FFF2-40B4-BE49-F238E27FC236}">
                <a16:creationId xmlns:a16="http://schemas.microsoft.com/office/drawing/2014/main" id="{666E8A4D-5601-911F-451B-7C64DF357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352" y="1817952"/>
            <a:ext cx="5146212" cy="1824566"/>
          </a:xfrm>
          <a:prstGeom prst="rect">
            <a:avLst/>
          </a:prstGeom>
        </p:spPr>
      </p:pic>
      <p:pic>
        <p:nvPicPr>
          <p:cNvPr id="37" name="Picture 36" descr="Table&#10;&#10;Description automatically generated">
            <a:extLst>
              <a:ext uri="{FF2B5EF4-FFF2-40B4-BE49-F238E27FC236}">
                <a16:creationId xmlns:a16="http://schemas.microsoft.com/office/drawing/2014/main" id="{B5D3C6AA-4C2C-6528-CB97-550D4879A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94" y="3769783"/>
            <a:ext cx="5876524" cy="2912533"/>
          </a:xfrm>
          <a:prstGeom prst="rect">
            <a:avLst/>
          </a:prstGeom>
        </p:spPr>
      </p:pic>
      <p:pic>
        <p:nvPicPr>
          <p:cNvPr id="39" name="Picture 38" descr="Table&#10;&#10;Description automatically generated">
            <a:extLst>
              <a:ext uri="{FF2B5EF4-FFF2-40B4-BE49-F238E27FC236}">
                <a16:creationId xmlns:a16="http://schemas.microsoft.com/office/drawing/2014/main" id="{8562C548-BD89-59B4-DB3F-0228590D17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718" y="3769783"/>
            <a:ext cx="5513480" cy="24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34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BCC20-C0DF-439C-E33B-8B711C31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dirty="0">
                <a:solidFill>
                  <a:schemeClr val="bg1"/>
                </a:solidFill>
              </a:rPr>
              <a:t>FACTORES DE OLIVER PROPIOS (media)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7DB57-9F04-B42D-6D1D-8B44251F1257}"/>
              </a:ext>
            </a:extLst>
          </p:cNvPr>
          <p:cNvSpPr txBox="1"/>
          <p:nvPr/>
        </p:nvSpPr>
        <p:spPr>
          <a:xfrm>
            <a:off x="7948246" y="984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C59D5B01-6BE3-04D9-AB4E-4D125704C3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265235"/>
              </p:ext>
            </p:extLst>
          </p:nvPr>
        </p:nvGraphicFramePr>
        <p:xfrm>
          <a:off x="337610" y="1722506"/>
          <a:ext cx="11523086" cy="481332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960781">
                  <a:extLst>
                    <a:ext uri="{9D8B030D-6E8A-4147-A177-3AD203B41FA5}">
                      <a16:colId xmlns:a16="http://schemas.microsoft.com/office/drawing/2014/main" val="3986316882"/>
                    </a:ext>
                  </a:extLst>
                </a:gridCol>
                <a:gridCol w="2154917">
                  <a:extLst>
                    <a:ext uri="{9D8B030D-6E8A-4147-A177-3AD203B41FA5}">
                      <a16:colId xmlns:a16="http://schemas.microsoft.com/office/drawing/2014/main" val="21783107"/>
                    </a:ext>
                  </a:extLst>
                </a:gridCol>
                <a:gridCol w="2232570">
                  <a:extLst>
                    <a:ext uri="{9D8B030D-6E8A-4147-A177-3AD203B41FA5}">
                      <a16:colId xmlns:a16="http://schemas.microsoft.com/office/drawing/2014/main" val="1574330750"/>
                    </a:ext>
                  </a:extLst>
                </a:gridCol>
                <a:gridCol w="2616529">
                  <a:extLst>
                    <a:ext uri="{9D8B030D-6E8A-4147-A177-3AD203B41FA5}">
                      <a16:colId xmlns:a16="http://schemas.microsoft.com/office/drawing/2014/main" val="411882589"/>
                    </a:ext>
                  </a:extLst>
                </a:gridCol>
                <a:gridCol w="2558289">
                  <a:extLst>
                    <a:ext uri="{9D8B030D-6E8A-4147-A177-3AD203B41FA5}">
                      <a16:colId xmlns:a16="http://schemas.microsoft.com/office/drawing/2014/main" val="1555002460"/>
                    </a:ext>
                  </a:extLst>
                </a:gridCol>
              </a:tblGrid>
              <a:tr h="855010">
                <a:tc>
                  <a:txBody>
                    <a:bodyPr/>
                    <a:lstStyle/>
                    <a:p>
                      <a:pPr algn="ctr"/>
                      <a:endParaRPr lang="en-CN" sz="2100" b="0" cap="all" spc="150">
                        <a:solidFill>
                          <a:schemeClr val="lt1"/>
                        </a:solidFill>
                      </a:endParaRPr>
                    </a:p>
                  </a:txBody>
                  <a:tcPr marL="176375" marR="176375" marT="176375" marB="17637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% TC </a:t>
                      </a:r>
                      <a:r>
                        <a:rPr lang="en-US" sz="2400" b="1" dirty="0" err="1">
                          <a:effectLst/>
                        </a:rPr>
                        <a:t>Efectivo</a:t>
                      </a:r>
                      <a:endParaRPr lang="en-US" sz="2400" b="1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effectLst/>
                        </a:rPr>
                        <a:t>Frec</a:t>
                      </a:r>
                      <a:r>
                        <a:rPr lang="en-US" sz="2400" b="1" dirty="0">
                          <a:effectLst/>
                        </a:rPr>
                        <a:t>. TL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% </a:t>
                      </a:r>
                      <a:r>
                        <a:rPr lang="en-US" sz="2400" b="1" dirty="0" err="1">
                          <a:effectLst/>
                        </a:rPr>
                        <a:t>Perd</a:t>
                      </a:r>
                      <a:endParaRPr lang="en-US" sz="2400" b="1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% Reb Of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813466"/>
                  </a:ext>
                </a:extLst>
              </a:tr>
              <a:tr h="598242">
                <a:tc>
                  <a:txBody>
                    <a:bodyPr/>
                    <a:lstStyle/>
                    <a:p>
                      <a:pPr algn="ctr"/>
                      <a:r>
                        <a:rPr lang="en-CN" sz="2400" cap="none" spc="0" dirty="0">
                          <a:solidFill>
                            <a:schemeClr val="tx1"/>
                          </a:solidFill>
                        </a:rPr>
                        <a:t>Grupo 1</a:t>
                      </a:r>
                    </a:p>
                  </a:txBody>
                  <a:tcPr marL="176375" marR="176375" marT="176375" marB="1763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53.47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722101"/>
                  </a:ext>
                </a:extLst>
              </a:tr>
              <a:tr h="5982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400" cap="none" spc="0" dirty="0">
                          <a:solidFill>
                            <a:schemeClr val="tx1"/>
                          </a:solidFill>
                        </a:rPr>
                        <a:t>Grupo 2</a:t>
                      </a:r>
                    </a:p>
                  </a:txBody>
                  <a:tcPr marL="176375" marR="176375" marT="176375" marB="1763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47.86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513223"/>
                  </a:ext>
                </a:extLst>
              </a:tr>
              <a:tr h="5982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400" cap="none" spc="0" dirty="0">
                          <a:solidFill>
                            <a:schemeClr val="tx1"/>
                          </a:solidFill>
                        </a:rPr>
                        <a:t>Grupo 3</a:t>
                      </a:r>
                    </a:p>
                  </a:txBody>
                  <a:tcPr marL="176375" marR="176375" marT="176375" marB="1763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51.88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715836"/>
                  </a:ext>
                </a:extLst>
              </a:tr>
              <a:tr h="5982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400" cap="none" spc="0" dirty="0">
                          <a:solidFill>
                            <a:schemeClr val="tx1"/>
                          </a:solidFill>
                        </a:rPr>
                        <a:t>Grupo 4</a:t>
                      </a:r>
                    </a:p>
                  </a:txBody>
                  <a:tcPr marL="176375" marR="176375" marT="176375" marB="1763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49.27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320708"/>
                  </a:ext>
                </a:extLst>
              </a:tr>
              <a:tr h="9027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400" b="1" u="sng" cap="none" spc="0" dirty="0">
                          <a:solidFill>
                            <a:schemeClr val="tx1"/>
                          </a:solidFill>
                        </a:rPr>
                        <a:t>MEDIAS LIGA</a:t>
                      </a:r>
                    </a:p>
                  </a:txBody>
                  <a:tcPr marL="176375" marR="176375" marT="176375" marB="17637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3600" b="0" i="0" u="none" strike="noStrike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50.62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3600" b="0" i="0" u="none" strike="noStrike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18.05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3600" b="0" i="0" u="none" strike="noStrike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15.5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3600" b="0" i="0" u="none" strike="noStrike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27.5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046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251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BCC20-C0DF-439C-E33B-8B711C31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dirty="0">
                <a:solidFill>
                  <a:schemeClr val="bg1"/>
                </a:solidFill>
              </a:rPr>
              <a:t>FACTORES DE OLIVER RIVALES (media)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7DB57-9F04-B42D-6D1D-8B44251F1257}"/>
              </a:ext>
            </a:extLst>
          </p:cNvPr>
          <p:cNvSpPr txBox="1"/>
          <p:nvPr/>
        </p:nvSpPr>
        <p:spPr>
          <a:xfrm>
            <a:off x="7948246" y="984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C59D5B01-6BE3-04D9-AB4E-4D125704C3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279955"/>
              </p:ext>
            </p:extLst>
          </p:nvPr>
        </p:nvGraphicFramePr>
        <p:xfrm>
          <a:off x="643467" y="2020046"/>
          <a:ext cx="10905070" cy="407935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181014">
                  <a:extLst>
                    <a:ext uri="{9D8B030D-6E8A-4147-A177-3AD203B41FA5}">
                      <a16:colId xmlns:a16="http://schemas.microsoft.com/office/drawing/2014/main" val="3986316882"/>
                    </a:ext>
                  </a:extLst>
                </a:gridCol>
                <a:gridCol w="2181014">
                  <a:extLst>
                    <a:ext uri="{9D8B030D-6E8A-4147-A177-3AD203B41FA5}">
                      <a16:colId xmlns:a16="http://schemas.microsoft.com/office/drawing/2014/main" val="21783107"/>
                    </a:ext>
                  </a:extLst>
                </a:gridCol>
                <a:gridCol w="2181014">
                  <a:extLst>
                    <a:ext uri="{9D8B030D-6E8A-4147-A177-3AD203B41FA5}">
                      <a16:colId xmlns:a16="http://schemas.microsoft.com/office/drawing/2014/main" val="1574330750"/>
                    </a:ext>
                  </a:extLst>
                </a:gridCol>
                <a:gridCol w="2181014">
                  <a:extLst>
                    <a:ext uri="{9D8B030D-6E8A-4147-A177-3AD203B41FA5}">
                      <a16:colId xmlns:a16="http://schemas.microsoft.com/office/drawing/2014/main" val="411882589"/>
                    </a:ext>
                  </a:extLst>
                </a:gridCol>
                <a:gridCol w="2181014">
                  <a:extLst>
                    <a:ext uri="{9D8B030D-6E8A-4147-A177-3AD203B41FA5}">
                      <a16:colId xmlns:a16="http://schemas.microsoft.com/office/drawing/2014/main" val="1555002460"/>
                    </a:ext>
                  </a:extLst>
                </a:gridCol>
              </a:tblGrid>
              <a:tr h="828153">
                <a:tc>
                  <a:txBody>
                    <a:bodyPr/>
                    <a:lstStyle/>
                    <a:p>
                      <a:pPr algn="ctr"/>
                      <a:endParaRPr lang="en-CN" sz="1700" b="1" dirty="0">
                        <a:solidFill>
                          <a:srgbClr val="FFFFFF"/>
                        </a:solidFill>
                      </a:endParaRPr>
                    </a:p>
                  </a:txBody>
                  <a:tcPr marL="237067" marR="142240" marT="142240" marB="14224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% TC </a:t>
                      </a:r>
                      <a:r>
                        <a:rPr lang="en-US" sz="2400" b="1" dirty="0" err="1">
                          <a:effectLst/>
                        </a:rPr>
                        <a:t>Efectivo_rival</a:t>
                      </a:r>
                      <a:endParaRPr lang="en-US" sz="2400" b="1" dirty="0"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effectLst/>
                        </a:rPr>
                        <a:t>Frec</a:t>
                      </a:r>
                      <a:r>
                        <a:rPr lang="en-US" sz="2400" b="1" dirty="0">
                          <a:effectLst/>
                        </a:rPr>
                        <a:t>. </a:t>
                      </a:r>
                      <a:r>
                        <a:rPr lang="en-US" sz="2400" b="1" dirty="0" err="1">
                          <a:effectLst/>
                        </a:rPr>
                        <a:t>TL_rival</a:t>
                      </a:r>
                      <a:endParaRPr lang="en-US" sz="2400" b="1" dirty="0"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% </a:t>
                      </a:r>
                      <a:r>
                        <a:rPr lang="en-US" sz="2400" b="1" dirty="0" err="1">
                          <a:effectLst/>
                        </a:rPr>
                        <a:t>Perd_rival</a:t>
                      </a:r>
                      <a:endParaRPr lang="en-US" sz="2400" b="1" dirty="0"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</a:rPr>
                        <a:t>% Reb </a:t>
                      </a:r>
                      <a:r>
                        <a:rPr lang="en-US" sz="2400" b="1" dirty="0" err="1">
                          <a:effectLst/>
                        </a:rPr>
                        <a:t>Of_rival</a:t>
                      </a:r>
                      <a:endParaRPr lang="en-US" sz="2400" b="1" dirty="0"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813466"/>
                  </a:ext>
                </a:extLst>
              </a:tr>
              <a:tr h="575282">
                <a:tc>
                  <a:txBody>
                    <a:bodyPr/>
                    <a:lstStyle/>
                    <a:p>
                      <a:pPr algn="ctr"/>
                      <a:r>
                        <a:rPr lang="en-C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Grupo 1</a:t>
                      </a:r>
                    </a:p>
                  </a:txBody>
                  <a:tcPr marL="237067" marR="142240" marT="142240" marB="14224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45.79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19.48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28.83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722101"/>
                  </a:ext>
                </a:extLst>
              </a:tr>
              <a:tr h="5752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Grupo 2</a:t>
                      </a:r>
                    </a:p>
                  </a:txBody>
                  <a:tcPr marL="237067" marR="142240" marT="142240" marB="142240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51.61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3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15.93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513223"/>
                  </a:ext>
                </a:extLst>
              </a:tr>
              <a:tr h="5752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Grupo 3</a:t>
                      </a:r>
                    </a:p>
                  </a:txBody>
                  <a:tcPr marL="237067" marR="142240" marT="142240" marB="14224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50.29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19.35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25.07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715836"/>
                  </a:ext>
                </a:extLst>
              </a:tr>
              <a:tr h="5752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Grupo 4</a:t>
                      </a:r>
                    </a:p>
                  </a:txBody>
                  <a:tcPr marL="237067" marR="142240" marT="142240" marB="142240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50.38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16.23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28.42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320708"/>
                  </a:ext>
                </a:extLst>
              </a:tr>
              <a:tr h="5752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400" b="1" u="sng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MEDIAS LIGA</a:t>
                      </a:r>
                    </a:p>
                  </a:txBody>
                  <a:tcPr marL="237067" marR="142240" marT="142240" marB="142240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3600" b="0" i="0" u="none" strike="noStrike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49.52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3600" b="0" i="0" u="none" strike="noStrike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18.3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3600" b="0" i="0" u="none" strike="noStrike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3600" b="0" i="0" u="none" strike="noStrike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28.6</a:t>
                      </a:r>
                    </a:p>
                  </a:txBody>
                  <a:tcPr marL="9525" marR="9525" marT="9525" marB="0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0463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E14F8FD-D551-3549-38A1-4BEDFE7AB5FD}"/>
              </a:ext>
            </a:extLst>
          </p:cNvPr>
          <p:cNvSpPr txBox="1"/>
          <p:nvPr/>
        </p:nvSpPr>
        <p:spPr>
          <a:xfrm>
            <a:off x="7606748" y="834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A1D18-E7ED-9AD1-E569-D93B902A2CC1}"/>
              </a:ext>
            </a:extLst>
          </p:cNvPr>
          <p:cNvSpPr txBox="1"/>
          <p:nvPr/>
        </p:nvSpPr>
        <p:spPr>
          <a:xfrm>
            <a:off x="7023652" y="10469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15383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0C94CA-693C-0EC9-2E06-2F0F5A8B5AA1}"/>
              </a:ext>
            </a:extLst>
          </p:cNvPr>
          <p:cNvSpPr txBox="1"/>
          <p:nvPr/>
        </p:nvSpPr>
        <p:spPr>
          <a:xfrm>
            <a:off x="214489" y="462844"/>
            <a:ext cx="1186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2400" b="1" u="sng" dirty="0"/>
              <a:t>CARACTERIZACIÓN FINAL DE LOS GRUPOS DE EQUIPOS SEGÚN FACTORES DE OLIVER</a:t>
            </a:r>
            <a:endParaRPr lang="en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F2B36-9CD1-1D57-0375-E718F39E2EDF}"/>
              </a:ext>
            </a:extLst>
          </p:cNvPr>
          <p:cNvSpPr txBox="1"/>
          <p:nvPr/>
        </p:nvSpPr>
        <p:spPr>
          <a:xfrm>
            <a:off x="778933" y="1851378"/>
            <a:ext cx="1986845" cy="457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262988-3573-625E-E1B0-50A3A6872AED}"/>
              </a:ext>
            </a:extLst>
          </p:cNvPr>
          <p:cNvSpPr txBox="1"/>
          <p:nvPr/>
        </p:nvSpPr>
        <p:spPr>
          <a:xfrm>
            <a:off x="931333" y="2003778"/>
            <a:ext cx="1986845" cy="457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DD951-F11C-00AD-5ABE-3B2C43DE9CD4}"/>
              </a:ext>
            </a:extLst>
          </p:cNvPr>
          <p:cNvSpPr txBox="1"/>
          <p:nvPr/>
        </p:nvSpPr>
        <p:spPr>
          <a:xfrm>
            <a:off x="4639733" y="20432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6BD12-2511-D2DA-A3F0-E2A876411BF6}"/>
              </a:ext>
            </a:extLst>
          </p:cNvPr>
          <p:cNvSpPr txBox="1"/>
          <p:nvPr/>
        </p:nvSpPr>
        <p:spPr>
          <a:xfrm>
            <a:off x="582022" y="1196623"/>
            <a:ext cx="551397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u="sng" dirty="0"/>
              <a:t>GRUPO 1</a:t>
            </a:r>
          </a:p>
          <a:p>
            <a:pPr algn="ctr"/>
            <a:endParaRPr lang="en-CN" u="sng" dirty="0"/>
          </a:p>
          <a:p>
            <a:pPr marL="285750" indent="-285750">
              <a:buFontTx/>
              <a:buChar char="-"/>
            </a:pPr>
            <a:r>
              <a:rPr lang="en-US" dirty="0" err="1"/>
              <a:t>Incluye</a:t>
            </a:r>
            <a:r>
              <a:rPr lang="en-US" dirty="0"/>
              <a:t> a Oviedo   y Huesca.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El </a:t>
            </a:r>
            <a:r>
              <a:rPr lang="en-US" dirty="0" err="1"/>
              <a:t>grupo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% de </a:t>
            </a:r>
            <a:r>
              <a:rPr lang="en-US" dirty="0" err="1"/>
              <a:t>tiro</a:t>
            </a:r>
            <a:r>
              <a:rPr lang="en-US" dirty="0"/>
              <a:t> de campo </a:t>
            </a:r>
            <a:r>
              <a:rPr lang="en-US" dirty="0" err="1"/>
              <a:t>efectivo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alto, y a la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que concede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apartado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Los </a:t>
            </a:r>
            <a:r>
              <a:rPr lang="en-US" dirty="0" err="1"/>
              <a:t>equipos</a:t>
            </a:r>
            <a:r>
              <a:rPr lang="en-US" dirty="0"/>
              <a:t> que </a:t>
            </a:r>
            <a:r>
              <a:rPr lang="en-US" dirty="0" err="1"/>
              <a:t>menos</a:t>
            </a:r>
            <a:r>
              <a:rPr lang="en-US" dirty="0"/>
              <a:t> % de </a:t>
            </a:r>
            <a:r>
              <a:rPr lang="en-US" dirty="0" err="1"/>
              <a:t>pérdidas</a:t>
            </a:r>
            <a:r>
              <a:rPr lang="en-US" dirty="0"/>
              <a:t> </a:t>
            </a:r>
            <a:r>
              <a:rPr lang="en-US" dirty="0" err="1"/>
              <a:t>fuerzan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sus </a:t>
            </a:r>
            <a:r>
              <a:rPr lang="en-US" dirty="0" err="1"/>
              <a:t>rivales</a:t>
            </a:r>
            <a:r>
              <a:rPr lang="en-US" dirty="0"/>
              <a:t>, y que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porcentaje</a:t>
            </a:r>
            <a:r>
              <a:rPr lang="en-US" dirty="0"/>
              <a:t> de </a:t>
            </a:r>
            <a:r>
              <a:rPr lang="en-US" dirty="0" err="1"/>
              <a:t>pérdidas</a:t>
            </a:r>
            <a:r>
              <a:rPr lang="en-US" dirty="0"/>
              <a:t> </a:t>
            </a:r>
            <a:r>
              <a:rPr lang="en-US" dirty="0" err="1"/>
              <a:t>propias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Los </a:t>
            </a:r>
            <a:r>
              <a:rPr lang="en-US" dirty="0" err="1"/>
              <a:t>equipos</a:t>
            </a:r>
            <a:r>
              <a:rPr lang="en-US" dirty="0"/>
              <a:t> que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conceden</a:t>
            </a:r>
            <a:r>
              <a:rPr lang="en-US" dirty="0"/>
              <a:t> de </a:t>
            </a:r>
            <a:r>
              <a:rPr lang="en-US" dirty="0" err="1"/>
              <a:t>frecuencia</a:t>
            </a:r>
            <a:r>
              <a:rPr lang="en-US" dirty="0"/>
              <a:t> de </a:t>
            </a:r>
            <a:r>
              <a:rPr lang="en-US" dirty="0" err="1"/>
              <a:t>tiro</a:t>
            </a:r>
            <a:r>
              <a:rPr lang="en-US" dirty="0"/>
              <a:t> libre.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Son </a:t>
            </a:r>
            <a:r>
              <a:rPr lang="en-US" dirty="0" err="1"/>
              <a:t>los</a:t>
            </a:r>
            <a:r>
              <a:rPr lang="en-US" dirty="0"/>
              <a:t> dos </a:t>
            </a:r>
            <a:r>
              <a:rPr lang="en-US" dirty="0" err="1"/>
              <a:t>equipos</a:t>
            </a:r>
            <a:r>
              <a:rPr lang="en-US" dirty="0"/>
              <a:t> que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rebotean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%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ataque</a:t>
            </a:r>
            <a:r>
              <a:rPr lang="en-US" dirty="0"/>
              <a:t> (junto a Tau </a:t>
            </a:r>
            <a:r>
              <a:rPr lang="en-US" dirty="0" err="1"/>
              <a:t>Castelló</a:t>
            </a:r>
            <a:r>
              <a:rPr lang="en-US" dirty="0"/>
              <a:t>), y que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conceden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rivales</a:t>
            </a:r>
            <a:r>
              <a:rPr lang="en-US" dirty="0"/>
              <a:t>.</a:t>
            </a:r>
            <a:endParaRPr lang="en-CN" dirty="0"/>
          </a:p>
          <a:p>
            <a:pPr marL="285750" indent="-285750">
              <a:buFontTx/>
              <a:buChar char="-"/>
            </a:pPr>
            <a:endParaRPr lang="en-CN" dirty="0"/>
          </a:p>
          <a:p>
            <a:pPr marL="285750" indent="-285750">
              <a:buFontTx/>
              <a:buChar char="-"/>
            </a:pPr>
            <a:endParaRPr lang="en-CN" dirty="0"/>
          </a:p>
          <a:p>
            <a:endParaRPr lang="en-CN" dirty="0"/>
          </a:p>
          <a:p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B3CE9-C3F6-C886-A062-91108522D400}"/>
              </a:ext>
            </a:extLst>
          </p:cNvPr>
          <p:cNvSpPr txBox="1"/>
          <p:nvPr/>
        </p:nvSpPr>
        <p:spPr>
          <a:xfrm>
            <a:off x="6146800" y="1196623"/>
            <a:ext cx="542995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u="sng" dirty="0"/>
              <a:t>GRUPO 2</a:t>
            </a:r>
          </a:p>
          <a:p>
            <a:endParaRPr lang="en-CN" dirty="0"/>
          </a:p>
          <a:p>
            <a:pPr marL="285750" indent="-285750">
              <a:buFontTx/>
              <a:buChar char="-"/>
            </a:pPr>
            <a:r>
              <a:rPr lang="en-CN" dirty="0"/>
              <a:t>Incluye a los equipos de la parte baja de la clasificación, a excepción de Araberri.</a:t>
            </a:r>
          </a:p>
          <a:p>
            <a:pPr marL="285750" indent="-285750">
              <a:buFontTx/>
              <a:buChar char="-"/>
            </a:pPr>
            <a:endParaRPr lang="en-CN" dirty="0"/>
          </a:p>
          <a:p>
            <a:pPr marL="285750" indent="-285750">
              <a:buFontTx/>
              <a:buChar char="-"/>
            </a:pPr>
            <a:r>
              <a:rPr lang="en-CN" dirty="0"/>
              <a:t>Son equipos con el % de tiro de campo efectivo más bajo, y los que más conceden a los rivales en este aspecto.</a:t>
            </a:r>
          </a:p>
          <a:p>
            <a:pPr marL="285750" indent="-285750">
              <a:buFontTx/>
              <a:buChar char="-"/>
            </a:pPr>
            <a:endParaRPr lang="en-CN" dirty="0"/>
          </a:p>
          <a:p>
            <a:pPr marL="285750" indent="-285750">
              <a:buFontTx/>
              <a:buChar char="-"/>
            </a:pPr>
            <a:r>
              <a:rPr lang="en-CN" dirty="0"/>
              <a:t>Son los equipos que más % de pérdidas fuerzan en los rivales.</a:t>
            </a:r>
          </a:p>
          <a:p>
            <a:pPr marL="285750" indent="-285750">
              <a:buFontTx/>
              <a:buChar char="-"/>
            </a:pPr>
            <a:endParaRPr lang="en-CN" dirty="0"/>
          </a:p>
          <a:p>
            <a:pPr marL="285750" indent="-285750">
              <a:buFontTx/>
              <a:buChar char="-"/>
            </a:pPr>
            <a:r>
              <a:rPr lang="en-CN" dirty="0"/>
              <a:t>Equipos con la menor frecuencia de tiro libre.</a:t>
            </a:r>
          </a:p>
          <a:p>
            <a:pPr marL="285750" indent="-285750">
              <a:buFontTx/>
              <a:buChar char="-"/>
            </a:pPr>
            <a:endParaRPr lang="en-CN" dirty="0"/>
          </a:p>
          <a:p>
            <a:pPr marL="285750" indent="-285750">
              <a:buFontTx/>
              <a:buChar char="-"/>
            </a:pPr>
            <a:r>
              <a:rPr lang="en-CN" dirty="0"/>
              <a:t>Son el grupo de equipos que más concede en cuánto a porcentaje de rebote ofensivo.</a:t>
            </a:r>
          </a:p>
          <a:p>
            <a:pPr marL="285750" indent="-285750">
              <a:buFontTx/>
              <a:buChar char="-"/>
            </a:pPr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227B0E-5D43-087E-0DB4-98DD2C79BE4E}"/>
              </a:ext>
            </a:extLst>
          </p:cNvPr>
          <p:cNvSpPr txBox="1"/>
          <p:nvPr/>
        </p:nvSpPr>
        <p:spPr>
          <a:xfrm>
            <a:off x="9968089" y="23480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71130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0C94CA-693C-0EC9-2E06-2F0F5A8B5AA1}"/>
              </a:ext>
            </a:extLst>
          </p:cNvPr>
          <p:cNvSpPr txBox="1"/>
          <p:nvPr/>
        </p:nvSpPr>
        <p:spPr>
          <a:xfrm>
            <a:off x="214489" y="462844"/>
            <a:ext cx="11864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2400" b="1" u="sng" dirty="0"/>
              <a:t>CARACTERIZACIÓN FINAL DE LOS GRUPOS DE EQUIPOS SEGÚN FACTORES DE OLIVER</a:t>
            </a:r>
            <a:endParaRPr lang="en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F2B36-9CD1-1D57-0375-E718F39E2EDF}"/>
              </a:ext>
            </a:extLst>
          </p:cNvPr>
          <p:cNvSpPr txBox="1"/>
          <p:nvPr/>
        </p:nvSpPr>
        <p:spPr>
          <a:xfrm>
            <a:off x="778933" y="1851378"/>
            <a:ext cx="1986845" cy="457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262988-3573-625E-E1B0-50A3A6872AED}"/>
              </a:ext>
            </a:extLst>
          </p:cNvPr>
          <p:cNvSpPr txBox="1"/>
          <p:nvPr/>
        </p:nvSpPr>
        <p:spPr>
          <a:xfrm>
            <a:off x="931333" y="2003778"/>
            <a:ext cx="1986845" cy="457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DD951-F11C-00AD-5ABE-3B2C43DE9CD4}"/>
              </a:ext>
            </a:extLst>
          </p:cNvPr>
          <p:cNvSpPr txBox="1"/>
          <p:nvPr/>
        </p:nvSpPr>
        <p:spPr>
          <a:xfrm>
            <a:off x="4639733" y="20432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6BD12-2511-D2DA-A3F0-E2A876411BF6}"/>
              </a:ext>
            </a:extLst>
          </p:cNvPr>
          <p:cNvSpPr txBox="1"/>
          <p:nvPr/>
        </p:nvSpPr>
        <p:spPr>
          <a:xfrm>
            <a:off x="582022" y="1196623"/>
            <a:ext cx="551397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u="sng" dirty="0"/>
              <a:t>GRUPO 3</a:t>
            </a:r>
          </a:p>
          <a:p>
            <a:pPr algn="ctr"/>
            <a:endParaRPr lang="en-CN" u="sng" dirty="0"/>
          </a:p>
          <a:p>
            <a:pPr marL="285750" indent="-285750">
              <a:buFontTx/>
              <a:buChar char="-"/>
            </a:pPr>
            <a:r>
              <a:rPr lang="en-US" dirty="0" err="1"/>
              <a:t>Incluye</a:t>
            </a:r>
            <a:r>
              <a:rPr lang="en-US" dirty="0"/>
              <a:t> a </a:t>
            </a:r>
            <a:r>
              <a:rPr lang="es-ES" dirty="0"/>
              <a:t>seis de los primeros equipos de la categoría.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Son el segundo grupo de equipos por % de tiro de campo efectivo propio, y el segundo que menos concede a los rivales.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El grupo de equipos con menor % de pérdidas propias, mientras que es el segundo grupo en cuánto a % de pérdidas del rival.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Son los equipos con mayor frecuencia en el tiro libre, aunque también conceden a los rivales.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Son los equipos con % más alto de rebote ofensivo, y el que deja a su rival en el % más bajo.</a:t>
            </a:r>
            <a:endParaRPr lang="en-CN" dirty="0"/>
          </a:p>
          <a:p>
            <a:pPr marL="285750" indent="-285750">
              <a:buFontTx/>
              <a:buChar char="-"/>
            </a:pPr>
            <a:endParaRPr lang="en-CN" dirty="0"/>
          </a:p>
          <a:p>
            <a:pPr marL="285750" indent="-285750">
              <a:buFontTx/>
              <a:buChar char="-"/>
            </a:pPr>
            <a:endParaRPr lang="en-CN" dirty="0"/>
          </a:p>
          <a:p>
            <a:endParaRPr lang="en-CN" dirty="0"/>
          </a:p>
          <a:p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B3CE9-C3F6-C886-A062-91108522D400}"/>
              </a:ext>
            </a:extLst>
          </p:cNvPr>
          <p:cNvSpPr txBox="1"/>
          <p:nvPr/>
        </p:nvSpPr>
        <p:spPr>
          <a:xfrm>
            <a:off x="6146800" y="1196623"/>
            <a:ext cx="54299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u="sng" dirty="0"/>
              <a:t>GRUPO 4</a:t>
            </a:r>
          </a:p>
          <a:p>
            <a:endParaRPr lang="en-CN" dirty="0"/>
          </a:p>
          <a:p>
            <a:pPr marL="285750" indent="-285750">
              <a:buFontTx/>
              <a:buChar char="-"/>
            </a:pPr>
            <a:r>
              <a:rPr lang="en-CN" dirty="0"/>
              <a:t>Es el grupo más heterogéneo, con cinco equipos distribuidos a lo largo de toda la clasificación.</a:t>
            </a:r>
          </a:p>
          <a:p>
            <a:pPr marL="285750" indent="-285750">
              <a:buFontTx/>
              <a:buChar char="-"/>
            </a:pPr>
            <a:endParaRPr lang="en-CN" dirty="0"/>
          </a:p>
          <a:p>
            <a:pPr marL="285750" indent="-285750">
              <a:buFontTx/>
              <a:buChar char="-"/>
            </a:pPr>
            <a:r>
              <a:rPr lang="en-CN" dirty="0"/>
              <a:t> Destacan por su % alto en rebote ofensivo y por la baja frecuencia de los rivales en el tiro libre.</a:t>
            </a:r>
          </a:p>
          <a:p>
            <a:pPr marL="285750" indent="-285750">
              <a:buFontTx/>
              <a:buChar char="-"/>
            </a:pPr>
            <a:endParaRPr lang="en-CN" dirty="0"/>
          </a:p>
          <a:p>
            <a:pPr marL="285750" indent="-285750">
              <a:buFontTx/>
              <a:buChar char="-"/>
            </a:pPr>
            <a:r>
              <a:rPr lang="en-CN" dirty="0"/>
              <a:t>Tienen bajos % de pérdidas propias y del rival.</a:t>
            </a:r>
          </a:p>
          <a:p>
            <a:pPr marL="285750" indent="-285750">
              <a:buFontTx/>
              <a:buChar char="-"/>
            </a:pPr>
            <a:endParaRPr lang="en-CN" dirty="0"/>
          </a:p>
          <a:p>
            <a:pPr marL="285750" indent="-285750">
              <a:buFontTx/>
              <a:buChar char="-"/>
            </a:pPr>
            <a:r>
              <a:rPr lang="en-CN" dirty="0"/>
              <a:t>Bajos % de tiro efectivo propio, y altos para los rivales.</a:t>
            </a:r>
          </a:p>
          <a:p>
            <a:pPr marL="285750" indent="-285750">
              <a:buFontTx/>
              <a:buChar char="-"/>
            </a:pPr>
            <a:endParaRPr lang="en-CN" dirty="0"/>
          </a:p>
          <a:p>
            <a:pPr marL="285750" indent="-285750">
              <a:buFontTx/>
              <a:buChar char="-"/>
            </a:pPr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227B0E-5D43-087E-0DB4-98DD2C79BE4E}"/>
              </a:ext>
            </a:extLst>
          </p:cNvPr>
          <p:cNvSpPr txBox="1"/>
          <p:nvPr/>
        </p:nvSpPr>
        <p:spPr>
          <a:xfrm>
            <a:off x="9968089" y="23480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7267728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31072BE-EAB3-E9A2-9A28-758261D25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96" y="3675677"/>
            <a:ext cx="5282126" cy="2905170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B61A9FAE-9FC5-34D9-24CD-BF9762C5F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378" y="2094440"/>
            <a:ext cx="5135924" cy="2760560"/>
          </a:xfrm>
          <a:prstGeom prst="rect">
            <a:avLst/>
          </a:prstGeom>
        </p:spPr>
      </p:pic>
      <p:sp>
        <p:nvSpPr>
          <p:cNvPr id="20" name="Rectangle 11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360C281B-D4F4-A9E7-20BA-41A3EB751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58" y="185713"/>
            <a:ext cx="5426764" cy="3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CC20-C0DF-439C-E33B-8B711C31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7027787" cy="1676603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br>
              <a:rPr lang="en-US" sz="2400" u="sng" kern="1200" dirty="0">
                <a:latin typeface="+mj-lt"/>
                <a:ea typeface="+mj-ea"/>
                <a:cs typeface="+mj-cs"/>
              </a:rPr>
            </a:br>
            <a:br>
              <a:rPr lang="en-US" sz="2400" u="sng" kern="1200" dirty="0">
                <a:latin typeface="+mj-lt"/>
                <a:ea typeface="+mj-ea"/>
                <a:cs typeface="+mj-cs"/>
              </a:rPr>
            </a:br>
            <a:br>
              <a:rPr lang="en-US" sz="2400" u="sng" kern="1200" dirty="0">
                <a:latin typeface="+mj-lt"/>
                <a:ea typeface="+mj-ea"/>
                <a:cs typeface="+mj-cs"/>
              </a:rPr>
            </a:br>
            <a:br>
              <a:rPr lang="en-US" sz="2400" u="sng" kern="1200" dirty="0">
                <a:latin typeface="+mj-lt"/>
                <a:ea typeface="+mj-ea"/>
                <a:cs typeface="+mj-cs"/>
              </a:rPr>
            </a:br>
            <a:r>
              <a:rPr lang="en-US" sz="2400" u="sng" kern="1200" dirty="0">
                <a:latin typeface="+mj-lt"/>
                <a:ea typeface="+mj-ea"/>
                <a:cs typeface="+mj-cs"/>
              </a:rPr>
              <a:t>Variables </a:t>
            </a:r>
            <a:r>
              <a:rPr lang="en-US" sz="2400" u="sng" kern="1200" dirty="0" err="1">
                <a:latin typeface="+mj-lt"/>
                <a:ea typeface="+mj-ea"/>
                <a:cs typeface="+mj-cs"/>
              </a:rPr>
              <a:t>propias</a:t>
            </a:r>
            <a:r>
              <a:rPr lang="en-US" sz="2400" u="sng" kern="1200" dirty="0">
                <a:latin typeface="+mj-lt"/>
                <a:ea typeface="+mj-ea"/>
                <a:cs typeface="+mj-cs"/>
              </a:rPr>
              <a:t> </a:t>
            </a:r>
            <a:r>
              <a:rPr lang="en-US" sz="2400" u="sng" kern="1200" dirty="0" err="1">
                <a:latin typeface="+mj-lt"/>
                <a:ea typeface="+mj-ea"/>
                <a:cs typeface="+mj-cs"/>
              </a:rPr>
              <a:t>relacionadas</a:t>
            </a:r>
            <a:r>
              <a:rPr lang="en-US" sz="2400" u="sng" kern="1200" dirty="0">
                <a:latin typeface="+mj-lt"/>
                <a:ea typeface="+mj-ea"/>
                <a:cs typeface="+mj-cs"/>
              </a:rPr>
              <a:t> con </a:t>
            </a:r>
            <a:r>
              <a:rPr lang="en-US" sz="2400" u="sng" kern="1200" dirty="0" err="1">
                <a:latin typeface="+mj-lt"/>
                <a:ea typeface="+mj-ea"/>
                <a:cs typeface="+mj-cs"/>
              </a:rPr>
              <a:t>los</a:t>
            </a:r>
            <a:r>
              <a:rPr lang="en-US" sz="2400" u="sng" kern="1200" dirty="0">
                <a:latin typeface="+mj-lt"/>
                <a:ea typeface="+mj-ea"/>
                <a:cs typeface="+mj-cs"/>
              </a:rPr>
              <a:t> </a:t>
            </a:r>
            <a:r>
              <a:rPr lang="en-US" sz="2400" u="sng" kern="1200" dirty="0" err="1">
                <a:latin typeface="+mj-lt"/>
                <a:ea typeface="+mj-ea"/>
                <a:cs typeface="+mj-cs"/>
              </a:rPr>
              <a:t>factores</a:t>
            </a:r>
            <a:r>
              <a:rPr lang="en-US" sz="2400" u="sng" kern="1200" dirty="0">
                <a:latin typeface="+mj-lt"/>
                <a:ea typeface="+mj-ea"/>
                <a:cs typeface="+mj-cs"/>
              </a:rPr>
              <a:t> de Oliver</a:t>
            </a:r>
            <a:br>
              <a:rPr lang="en-US" sz="2400" u="sng" kern="1200" dirty="0">
                <a:latin typeface="+mj-lt"/>
                <a:ea typeface="+mj-ea"/>
                <a:cs typeface="+mj-cs"/>
              </a:rPr>
            </a:br>
            <a:br>
              <a:rPr lang="en-US" sz="2400" u="sng" kern="1200" dirty="0">
                <a:latin typeface="+mj-lt"/>
                <a:ea typeface="+mj-ea"/>
                <a:cs typeface="+mj-cs"/>
              </a:rPr>
            </a:br>
            <a:endParaRPr lang="en-US" sz="2400" u="sng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23C64-B17E-ED7D-892B-CB71AEF33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0" i="0" dirty="0"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b="0" i="0" dirty="0">
              <a:effectLst/>
              <a:latin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3600" b="0" i="0" dirty="0">
                <a:effectLst/>
                <a:latin typeface="Courier New" panose="02070309020205020404" pitchFamily="49" charset="0"/>
              </a:rPr>
              <a:t>'</a:t>
            </a:r>
            <a:r>
              <a:rPr lang="en-US" sz="3600" b="1" i="0" dirty="0">
                <a:effectLst/>
                <a:latin typeface="Courier New" panose="02070309020205020404" pitchFamily="49" charset="0"/>
              </a:rPr>
              <a:t>% TC </a:t>
            </a:r>
            <a:r>
              <a:rPr lang="en-US" sz="3600" b="1" i="0" dirty="0" err="1">
                <a:effectLst/>
                <a:latin typeface="Courier New" panose="02070309020205020404" pitchFamily="49" charset="0"/>
              </a:rPr>
              <a:t>Efectivo</a:t>
            </a:r>
            <a:r>
              <a:rPr lang="en-US" sz="3600" b="1" i="0" dirty="0">
                <a:effectLst/>
                <a:latin typeface="Courier New" panose="02070309020205020404" pitchFamily="49" charset="0"/>
              </a:rPr>
              <a:t>’</a:t>
            </a:r>
          </a:p>
          <a:p>
            <a:pPr marL="0" indent="0" algn="ctr">
              <a:buNone/>
            </a:pPr>
            <a:r>
              <a:rPr lang="en-US" sz="3600" b="1" i="0" dirty="0">
                <a:effectLst/>
                <a:latin typeface="Courier New" panose="02070309020205020404" pitchFamily="49" charset="0"/>
              </a:rPr>
              <a:t>'</a:t>
            </a:r>
            <a:r>
              <a:rPr lang="en-US" sz="3600" b="1" i="0" dirty="0" err="1">
                <a:effectLst/>
                <a:latin typeface="Courier New" panose="02070309020205020404" pitchFamily="49" charset="0"/>
              </a:rPr>
              <a:t>Frec</a:t>
            </a:r>
            <a:r>
              <a:rPr lang="en-US" sz="3600" b="1" i="0" dirty="0">
                <a:effectLst/>
                <a:latin typeface="Courier New" panose="02070309020205020404" pitchFamily="49" charset="0"/>
              </a:rPr>
              <a:t>. TL’ </a:t>
            </a:r>
          </a:p>
          <a:p>
            <a:pPr marL="0" indent="0" algn="ctr">
              <a:buNone/>
            </a:pPr>
            <a:r>
              <a:rPr lang="en-US" sz="3600" b="1" i="0" dirty="0">
                <a:effectLst/>
                <a:latin typeface="Courier New" panose="02070309020205020404" pitchFamily="49" charset="0"/>
              </a:rPr>
              <a:t>'% Reb Of’ </a:t>
            </a:r>
          </a:p>
          <a:p>
            <a:pPr marL="0" indent="0" algn="ctr">
              <a:buNone/>
            </a:pPr>
            <a:r>
              <a:rPr lang="en-US" sz="3600" b="1" i="0" dirty="0">
                <a:effectLst/>
                <a:latin typeface="Courier New" panose="02070309020205020404" pitchFamily="49" charset="0"/>
              </a:rPr>
              <a:t>'% </a:t>
            </a:r>
            <a:r>
              <a:rPr lang="en-US" sz="3600" b="1" i="0" dirty="0" err="1">
                <a:effectLst/>
                <a:latin typeface="Courier New" panose="02070309020205020404" pitchFamily="49" charset="0"/>
              </a:rPr>
              <a:t>Perd</a:t>
            </a:r>
            <a:r>
              <a:rPr lang="en-US" sz="3600" b="1" i="0" dirty="0">
                <a:effectLst/>
                <a:latin typeface="Courier New" panose="02070309020205020404" pitchFamily="49" charset="0"/>
              </a:rPr>
              <a:t>’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</a:rPr>
              <a:t>	</a:t>
            </a:r>
            <a:endParaRPr lang="en-CN" sz="2200" dirty="0"/>
          </a:p>
        </p:txBody>
      </p:sp>
      <p:pic>
        <p:nvPicPr>
          <p:cNvPr id="1028" name="Picture 4" descr="Basketball on Paper: Rules and Tools for Performance Analysis : Oliver,  Dean: Amazon.es: Libros">
            <a:extLst>
              <a:ext uri="{FF2B5EF4-FFF2-40B4-BE49-F238E27FC236}">
                <a16:creationId xmlns:a16="http://schemas.microsoft.com/office/drawing/2014/main" id="{AFB0B539-A61B-3A68-9589-AA0C854003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50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278EFC-D872-A7E0-815F-E5BAAF7CAE10}"/>
              </a:ext>
            </a:extLst>
          </p:cNvPr>
          <p:cNvSpPr txBox="1"/>
          <p:nvPr/>
        </p:nvSpPr>
        <p:spPr>
          <a:xfrm>
            <a:off x="6953459" y="59787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3374870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7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39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athletic game, sport, basketball&#10;&#10;Description automatically generated">
            <a:extLst>
              <a:ext uri="{FF2B5EF4-FFF2-40B4-BE49-F238E27FC236}">
                <a16:creationId xmlns:a16="http://schemas.microsoft.com/office/drawing/2014/main" id="{FA1DB6EB-77A6-AC52-2104-CC1DB54499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990" b="255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ABCC20-C0DF-439C-E33B-8B711C31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7"/>
            <a:ext cx="9792471" cy="13410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9DDEA-EE67-50F6-8A4B-AB03416FB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38365"/>
            <a:ext cx="10076252" cy="5004079"/>
          </a:xfrm>
        </p:spPr>
        <p:txBody>
          <a:bodyPr>
            <a:normAutofit fontScale="47500" lnSpcReduction="20000"/>
          </a:bodyPr>
          <a:lstStyle/>
          <a:p>
            <a:endParaRPr lang="en-US" sz="1100" dirty="0">
              <a:solidFill>
                <a:srgbClr val="FFFFFF"/>
              </a:solidFill>
              <a:latin typeface="+mj-lt"/>
            </a:endParaRPr>
          </a:p>
          <a:p>
            <a:r>
              <a:rPr lang="en-US" sz="5500" dirty="0">
                <a:solidFill>
                  <a:srgbClr val="FFFFFF"/>
                </a:solidFill>
                <a:effectLst/>
                <a:latin typeface="+mj-lt"/>
              </a:rPr>
              <a:t>La </a:t>
            </a:r>
            <a:r>
              <a:rPr lang="en-US" sz="5500" dirty="0" err="1">
                <a:solidFill>
                  <a:srgbClr val="FFFFFF"/>
                </a:solidFill>
                <a:effectLst/>
                <a:latin typeface="+mj-lt"/>
              </a:rPr>
              <a:t>elección</a:t>
            </a:r>
            <a:r>
              <a:rPr lang="en-US" sz="5500" dirty="0">
                <a:solidFill>
                  <a:srgbClr val="FFFFFF"/>
                </a:solidFill>
                <a:effectLst/>
                <a:latin typeface="+mj-lt"/>
              </a:rPr>
              <a:t> de </a:t>
            </a:r>
            <a:r>
              <a:rPr lang="en-US" sz="5500" dirty="0" err="1">
                <a:solidFill>
                  <a:srgbClr val="FFFFFF"/>
                </a:solidFill>
                <a:effectLst/>
                <a:latin typeface="+mj-lt"/>
              </a:rPr>
              <a:t>los</a:t>
            </a:r>
            <a:r>
              <a:rPr lang="en-US" sz="5500" dirty="0">
                <a:solidFill>
                  <a:srgbClr val="FFFFFF"/>
                </a:solidFill>
                <a:effectLst/>
                <a:latin typeface="+mj-lt"/>
              </a:rPr>
              <a:t> cuatro </a:t>
            </a:r>
            <a:r>
              <a:rPr lang="en-US" sz="5500" dirty="0" err="1">
                <a:solidFill>
                  <a:srgbClr val="FFFFFF"/>
                </a:solidFill>
                <a:effectLst/>
                <a:latin typeface="+mj-lt"/>
              </a:rPr>
              <a:t>factores</a:t>
            </a:r>
            <a:r>
              <a:rPr lang="en-US" sz="5500" dirty="0">
                <a:solidFill>
                  <a:srgbClr val="FFFFFF"/>
                </a:solidFill>
                <a:effectLst/>
                <a:latin typeface="+mj-lt"/>
              </a:rPr>
              <a:t> de Oliver, tanto para las </a:t>
            </a:r>
            <a:r>
              <a:rPr lang="en-US" sz="5500" dirty="0" err="1">
                <a:solidFill>
                  <a:srgbClr val="FFFFFF"/>
                </a:solidFill>
                <a:effectLst/>
                <a:latin typeface="+mj-lt"/>
              </a:rPr>
              <a:t>estadísticas</a:t>
            </a:r>
            <a:r>
              <a:rPr lang="en-US" sz="5500" dirty="0">
                <a:solidFill>
                  <a:srgbClr val="FFFFFF"/>
                </a:solidFill>
                <a:effectLst/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effectLst/>
                <a:latin typeface="+mj-lt"/>
              </a:rPr>
              <a:t>propias</a:t>
            </a:r>
            <a:r>
              <a:rPr lang="en-US" sz="5500" dirty="0">
                <a:solidFill>
                  <a:srgbClr val="FFFFFF"/>
                </a:solidFill>
                <a:effectLst/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effectLst/>
                <a:latin typeface="+mj-lt"/>
              </a:rPr>
              <a:t>como</a:t>
            </a:r>
            <a:r>
              <a:rPr lang="en-US" sz="5500" dirty="0">
                <a:solidFill>
                  <a:srgbClr val="FFFFFF"/>
                </a:solidFill>
                <a:effectLst/>
                <a:latin typeface="+mj-lt"/>
              </a:rPr>
              <a:t> para las de </a:t>
            </a:r>
            <a:r>
              <a:rPr lang="en-US" sz="5500" dirty="0" err="1">
                <a:solidFill>
                  <a:srgbClr val="FFFFFF"/>
                </a:solidFill>
                <a:effectLst/>
                <a:latin typeface="+mj-lt"/>
              </a:rPr>
              <a:t>los</a:t>
            </a:r>
            <a:r>
              <a:rPr lang="en-US" sz="5500" dirty="0">
                <a:solidFill>
                  <a:srgbClr val="FFFFFF"/>
                </a:solidFill>
                <a:effectLst/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effectLst/>
                <a:latin typeface="+mj-lt"/>
              </a:rPr>
              <a:t>rivales</a:t>
            </a:r>
            <a:r>
              <a:rPr lang="en-US" sz="5500" dirty="0">
                <a:solidFill>
                  <a:srgbClr val="FFFFFF"/>
                </a:solidFill>
                <a:effectLst/>
                <a:latin typeface="+mj-lt"/>
              </a:rPr>
              <a:t>, ha </a:t>
            </a:r>
            <a:r>
              <a:rPr lang="en-US" sz="5500" dirty="0" err="1">
                <a:solidFill>
                  <a:srgbClr val="FFFFFF"/>
                </a:solidFill>
                <a:effectLst/>
                <a:latin typeface="+mj-lt"/>
              </a:rPr>
              <a:t>servido</a:t>
            </a:r>
            <a:r>
              <a:rPr lang="en-US" sz="5500" dirty="0">
                <a:solidFill>
                  <a:srgbClr val="FFFFFF"/>
                </a:solidFill>
                <a:effectLst/>
                <a:latin typeface="+mj-lt"/>
              </a:rPr>
              <a:t> de forma </a:t>
            </a:r>
            <a:r>
              <a:rPr lang="en-US" sz="5500" dirty="0" err="1">
                <a:solidFill>
                  <a:srgbClr val="FFFFFF"/>
                </a:solidFill>
                <a:effectLst/>
                <a:latin typeface="+mj-lt"/>
              </a:rPr>
              <a:t>eficaz</a:t>
            </a:r>
            <a:r>
              <a:rPr lang="en-US" sz="5500" dirty="0">
                <a:solidFill>
                  <a:srgbClr val="FFFFFF"/>
                </a:solidFill>
                <a:effectLst/>
                <a:latin typeface="+mj-lt"/>
              </a:rPr>
              <a:t> para </a:t>
            </a:r>
            <a:r>
              <a:rPr lang="en-US" sz="5500" dirty="0" err="1">
                <a:solidFill>
                  <a:srgbClr val="FFFFFF"/>
                </a:solidFill>
                <a:effectLst/>
                <a:latin typeface="+mj-lt"/>
              </a:rPr>
              <a:t>agrupar</a:t>
            </a:r>
            <a:r>
              <a:rPr lang="en-US" sz="5500" dirty="0">
                <a:solidFill>
                  <a:srgbClr val="FFFFFF"/>
                </a:solidFill>
                <a:effectLst/>
                <a:latin typeface="+mj-lt"/>
              </a:rPr>
              <a:t> a </a:t>
            </a:r>
            <a:r>
              <a:rPr lang="en-US" sz="5500" dirty="0" err="1">
                <a:solidFill>
                  <a:srgbClr val="FFFFFF"/>
                </a:solidFill>
                <a:effectLst/>
                <a:latin typeface="+mj-lt"/>
              </a:rPr>
              <a:t>los</a:t>
            </a:r>
            <a:r>
              <a:rPr lang="en-US" sz="5500" dirty="0">
                <a:solidFill>
                  <a:srgbClr val="FFFFFF"/>
                </a:solidFill>
                <a:effectLst/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effectLst/>
                <a:latin typeface="+mj-lt"/>
              </a:rPr>
              <a:t>equipos</a:t>
            </a:r>
            <a:r>
              <a:rPr lang="en-US" sz="5500" dirty="0">
                <a:solidFill>
                  <a:srgbClr val="FFFFFF"/>
                </a:solidFill>
                <a:effectLst/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effectLst/>
                <a:latin typeface="+mj-lt"/>
              </a:rPr>
              <a:t>en</a:t>
            </a:r>
            <a:r>
              <a:rPr lang="en-US" sz="5500" dirty="0">
                <a:solidFill>
                  <a:srgbClr val="FFFFFF"/>
                </a:solidFill>
                <a:effectLst/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effectLst/>
                <a:latin typeface="+mj-lt"/>
              </a:rPr>
              <a:t>grupos</a:t>
            </a:r>
            <a:r>
              <a:rPr lang="en-US" sz="5500" dirty="0">
                <a:solidFill>
                  <a:srgbClr val="FFFFFF"/>
                </a:solidFill>
                <a:effectLst/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effectLst/>
                <a:latin typeface="+mj-lt"/>
              </a:rPr>
              <a:t>homogéneos</a:t>
            </a:r>
            <a:r>
              <a:rPr lang="en-US" sz="5500" dirty="0">
                <a:solidFill>
                  <a:srgbClr val="FFFFFF"/>
                </a:solidFill>
                <a:effectLst/>
                <a:latin typeface="+mj-lt"/>
              </a:rPr>
              <a:t>.</a:t>
            </a:r>
          </a:p>
          <a:p>
            <a:pPr marL="0" indent="0">
              <a:buNone/>
            </a:pPr>
            <a:endParaRPr lang="en-US" sz="5500" dirty="0">
              <a:solidFill>
                <a:srgbClr val="FFFFFF"/>
              </a:solidFill>
              <a:effectLst/>
              <a:latin typeface="+mj-lt"/>
            </a:endParaRPr>
          </a:p>
          <a:p>
            <a:r>
              <a:rPr lang="en-US" sz="5500" dirty="0">
                <a:solidFill>
                  <a:srgbClr val="FFFFFF"/>
                </a:solidFill>
                <a:latin typeface="+mj-lt"/>
              </a:rPr>
              <a:t>La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eficacia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del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uso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de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los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factores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de Oliver se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mide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por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la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cercanía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con la que ha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agrupado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a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los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equipos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en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función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de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su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clasificación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final, y a la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cercanía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entre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características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en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los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valores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de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los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factores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de Oliver.</a:t>
            </a:r>
          </a:p>
          <a:p>
            <a:pPr marL="0" indent="0">
              <a:buNone/>
            </a:pPr>
            <a:endParaRPr lang="en-US" sz="5500" dirty="0">
              <a:solidFill>
                <a:srgbClr val="FFFFFF"/>
              </a:solidFill>
              <a:latin typeface="+mj-lt"/>
            </a:endParaRPr>
          </a:p>
          <a:p>
            <a:r>
              <a:rPr lang="en-US" sz="5500" dirty="0" err="1">
                <a:solidFill>
                  <a:srgbClr val="FFFFFF"/>
                </a:solidFill>
                <a:latin typeface="+mj-lt"/>
              </a:rPr>
              <a:t>Destacar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los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casos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de Huesca y Oviedo, que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siempre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se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agrupan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como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grupo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propip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, tanto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si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tenemos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en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cuenta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b="1" dirty="0">
                <a:solidFill>
                  <a:srgbClr val="FFFFFF"/>
                </a:solidFill>
                <a:latin typeface="+mj-lt"/>
              </a:rPr>
              <a:t>las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estadísticas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propias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y de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los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rivales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,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como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si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lo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hacemos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de forma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separada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.</a:t>
            </a:r>
          </a:p>
          <a:p>
            <a:pPr marL="0" indent="0">
              <a:buNone/>
            </a:pPr>
            <a:endParaRPr lang="en-US" sz="5500" dirty="0">
              <a:solidFill>
                <a:srgbClr val="FFFFFF"/>
              </a:solidFill>
              <a:latin typeface="+mj-lt"/>
            </a:endParaRPr>
          </a:p>
          <a:p>
            <a:r>
              <a:rPr lang="en-US" sz="5500" dirty="0">
                <a:solidFill>
                  <a:srgbClr val="FFFFFF"/>
                </a:solidFill>
                <a:latin typeface="+mj-lt"/>
              </a:rPr>
              <a:t>Lo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mismo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sucede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para la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parte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baja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de la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clasificación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,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desde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Castelló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a </a:t>
            </a:r>
            <a:r>
              <a:rPr lang="en-US" sz="5500" i="0" dirty="0">
                <a:solidFill>
                  <a:schemeClr val="bg1"/>
                </a:solidFill>
                <a:effectLst/>
                <a:latin typeface="+mj-lt"/>
              </a:rPr>
              <a:t>Barça</a:t>
            </a:r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Lassa. La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excepción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sería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Araberri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.</a:t>
            </a:r>
          </a:p>
          <a:p>
            <a:endParaRPr lang="en-US" sz="1100" dirty="0">
              <a:solidFill>
                <a:srgbClr val="FFFFFF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CN" sz="11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8A8FD-08C3-8092-8C91-6300054C1573}"/>
              </a:ext>
            </a:extLst>
          </p:cNvPr>
          <p:cNvSpPr txBox="1"/>
          <p:nvPr/>
        </p:nvSpPr>
        <p:spPr>
          <a:xfrm>
            <a:off x="10490056" y="4460682"/>
            <a:ext cx="1258158" cy="1013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2522960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7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39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athletic game, sport, basketball&#10;&#10;Description automatically generated">
            <a:extLst>
              <a:ext uri="{FF2B5EF4-FFF2-40B4-BE49-F238E27FC236}">
                <a16:creationId xmlns:a16="http://schemas.microsoft.com/office/drawing/2014/main" id="{FA1DB6EB-77A6-AC52-2104-CC1DB54499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990" b="255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ABCC20-C0DF-439C-E33B-8B711C31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7"/>
            <a:ext cx="9792471" cy="13410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9DDEA-EE67-50F6-8A4B-AB03416FB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738365"/>
            <a:ext cx="10076252" cy="5004079"/>
          </a:xfrm>
        </p:spPr>
        <p:txBody>
          <a:bodyPr>
            <a:normAutofit fontScale="47500" lnSpcReduction="20000"/>
          </a:bodyPr>
          <a:lstStyle/>
          <a:p>
            <a:endParaRPr lang="en-US" sz="1100" dirty="0">
              <a:solidFill>
                <a:srgbClr val="FFFFFF"/>
              </a:solidFill>
              <a:latin typeface="+mj-lt"/>
            </a:endParaRPr>
          </a:p>
          <a:p>
            <a:r>
              <a:rPr lang="en-US" sz="5500" dirty="0" err="1">
                <a:solidFill>
                  <a:srgbClr val="FFFFFF"/>
                </a:solidFill>
                <a:latin typeface="+mj-lt"/>
              </a:rPr>
              <a:t>Destacar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que Bilbao, Ourense y Melilla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cambian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de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grupo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cuando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consideramos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para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agrupar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tanto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los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factores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de Oliver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propios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como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los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del rival.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En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el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caso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de Bilbao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reforzaría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el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hecho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que sea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colocado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en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el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grupo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de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arriba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de la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clasificación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. </a:t>
            </a:r>
          </a:p>
          <a:p>
            <a:pPr marL="0" indent="0">
              <a:buNone/>
            </a:pPr>
            <a:endParaRPr lang="en-US" sz="5500" dirty="0">
              <a:solidFill>
                <a:srgbClr val="FFFFFF"/>
              </a:solidFill>
              <a:latin typeface="+mj-lt"/>
            </a:endParaRPr>
          </a:p>
          <a:p>
            <a:r>
              <a:rPr lang="en-US" sz="5500" dirty="0">
                <a:solidFill>
                  <a:srgbClr val="FFFFFF"/>
                </a:solidFill>
                <a:latin typeface="+mj-lt"/>
              </a:rPr>
              <a:t>Para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el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caso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de  Melilla(5) y  Ourense (8),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quedan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finalmente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dentro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del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grupo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más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heterogéneo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en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cuánto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a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los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equipos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que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incluye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y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su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clasificación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final.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Incluyendo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a Lleida (11),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Coruña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(12) y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Araberri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(18) .</a:t>
            </a:r>
          </a:p>
          <a:p>
            <a:pPr marL="0" indent="0">
              <a:buNone/>
            </a:pPr>
            <a:endParaRPr lang="en-US" sz="5500" dirty="0">
              <a:solidFill>
                <a:srgbClr val="FFFFFF"/>
              </a:solidFill>
              <a:latin typeface="+mj-lt"/>
            </a:endParaRPr>
          </a:p>
          <a:p>
            <a:r>
              <a:rPr lang="en-US" sz="5500" dirty="0" err="1">
                <a:solidFill>
                  <a:srgbClr val="FFFFFF"/>
                </a:solidFill>
                <a:latin typeface="+mj-lt"/>
              </a:rPr>
              <a:t>Queda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para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otro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estudio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el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determinar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las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razones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por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las que Huesca y Oviedo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siempre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se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agrupan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juntos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,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el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caso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de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Araberri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,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así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como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el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de Melilla y Ourense.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Aunque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se dan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pistas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a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través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de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los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resultados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finales,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habría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que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incluir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más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información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y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datos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que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nos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ayudara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a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entender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estos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5500" dirty="0" err="1">
                <a:solidFill>
                  <a:srgbClr val="FFFFFF"/>
                </a:solidFill>
                <a:latin typeface="+mj-lt"/>
              </a:rPr>
              <a:t>casos</a:t>
            </a:r>
            <a:r>
              <a:rPr lang="en-US" sz="5500" dirty="0">
                <a:solidFill>
                  <a:srgbClr val="FFFFFF"/>
                </a:solidFill>
                <a:latin typeface="+mj-lt"/>
              </a:rPr>
              <a:t>.</a:t>
            </a:r>
          </a:p>
          <a:p>
            <a:endParaRPr lang="en-US" sz="1100" dirty="0">
              <a:solidFill>
                <a:srgbClr val="FFFFFF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CN" sz="11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8A8FD-08C3-8092-8C91-6300054C1573}"/>
              </a:ext>
            </a:extLst>
          </p:cNvPr>
          <p:cNvSpPr txBox="1"/>
          <p:nvPr/>
        </p:nvSpPr>
        <p:spPr>
          <a:xfrm>
            <a:off x="10490056" y="4460682"/>
            <a:ext cx="1258158" cy="1013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580221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A211-83B6-A214-565B-94046F377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7" y="640080"/>
            <a:ext cx="5261112" cy="364117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3800" dirty="0"/>
            </a:br>
            <a:r>
              <a:rPr lang="en-US" sz="4000" dirty="0" err="1"/>
              <a:t>Agrupación</a:t>
            </a:r>
            <a:r>
              <a:rPr lang="en-US" sz="4000" dirty="0"/>
              <a:t> de </a:t>
            </a:r>
            <a:r>
              <a:rPr lang="en-US" sz="4000" dirty="0" err="1"/>
              <a:t>equipos</a:t>
            </a:r>
            <a:r>
              <a:rPr lang="en-US" sz="4000" dirty="0"/>
              <a:t> </a:t>
            </a:r>
            <a:r>
              <a:rPr lang="en-US" sz="4000" dirty="0" err="1"/>
              <a:t>según</a:t>
            </a:r>
            <a:r>
              <a:rPr lang="en-US" sz="4000" dirty="0"/>
              <a:t> </a:t>
            </a:r>
            <a:r>
              <a:rPr lang="en-US" sz="4000" dirty="0" err="1"/>
              <a:t>los</a:t>
            </a:r>
            <a:r>
              <a:rPr lang="en-US" sz="4000" dirty="0"/>
              <a:t> </a:t>
            </a:r>
            <a:r>
              <a:rPr lang="en-US" sz="4000" dirty="0" err="1"/>
              <a:t>factores</a:t>
            </a:r>
            <a:r>
              <a:rPr lang="en-US" sz="4000" dirty="0"/>
              <a:t> de Oliver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LEB ORO 2018/2019</a:t>
            </a:r>
            <a:br>
              <a:rPr lang="en-US" sz="3800" dirty="0"/>
            </a:br>
            <a:endParaRPr lang="en-US" sz="3800" dirty="0"/>
          </a:p>
        </p:txBody>
      </p:sp>
      <p:pic>
        <p:nvPicPr>
          <p:cNvPr id="8" name="Picture 7" descr="A basketball on a wooden floor&#10;&#10;Description automatically generated with low confidence">
            <a:extLst>
              <a:ext uri="{FF2B5EF4-FFF2-40B4-BE49-F238E27FC236}">
                <a16:creationId xmlns:a16="http://schemas.microsoft.com/office/drawing/2014/main" id="{E393981D-6739-5586-0C37-FBE0F933AF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98" r="3264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244DC63-D5BF-639A-A6EE-4EB6DD943E83}"/>
              </a:ext>
            </a:extLst>
          </p:cNvPr>
          <p:cNvSpPr txBox="1">
            <a:spLocks/>
          </p:cNvSpPr>
          <p:nvPr/>
        </p:nvSpPr>
        <p:spPr>
          <a:xfrm>
            <a:off x="6212410" y="704088"/>
            <a:ext cx="5135293" cy="5248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F8A84-264E-87F8-7471-25F5BA896B01}"/>
              </a:ext>
            </a:extLst>
          </p:cNvPr>
          <p:cNvSpPr txBox="1"/>
          <p:nvPr/>
        </p:nvSpPr>
        <p:spPr>
          <a:xfrm>
            <a:off x="10632558" y="5443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24F10-7011-742E-77A8-470325A2FCE7}"/>
              </a:ext>
            </a:extLst>
          </p:cNvPr>
          <p:cNvSpPr txBox="1"/>
          <p:nvPr/>
        </p:nvSpPr>
        <p:spPr>
          <a:xfrm>
            <a:off x="3538330" y="36019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FAAA46A-7CFA-66D3-4206-81340BFD9FB4}"/>
              </a:ext>
            </a:extLst>
          </p:cNvPr>
          <p:cNvSpPr txBox="1">
            <a:spLocks/>
          </p:cNvSpPr>
          <p:nvPr/>
        </p:nvSpPr>
        <p:spPr>
          <a:xfrm>
            <a:off x="890338" y="4221675"/>
            <a:ext cx="3734014" cy="27913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Autor: David Gros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3808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2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BCC20-C0DF-439C-E33B-8B711C31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0"/>
            <a:ext cx="11139854" cy="29944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b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3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Fórmulas</a:t>
            </a:r>
            <a:r>
              <a:rPr lang="en-US" sz="5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en-US" sz="53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calcular</a:t>
            </a:r>
            <a:r>
              <a:rPr lang="en-US" sz="5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3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los</a:t>
            </a:r>
            <a:r>
              <a:rPr lang="en-US" sz="5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3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factores</a:t>
            </a:r>
            <a:r>
              <a:rPr lang="en-US" sz="53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Oliver</a:t>
            </a:r>
            <a:b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278EFC-D872-A7E0-815F-E5BAAF7CAE10}"/>
              </a:ext>
            </a:extLst>
          </p:cNvPr>
          <p:cNvSpPr txBox="1"/>
          <p:nvPr/>
        </p:nvSpPr>
        <p:spPr>
          <a:xfrm>
            <a:off x="6953459" y="59787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pic>
        <p:nvPicPr>
          <p:cNvPr id="10" name="Content Placeholder 9" descr="Table&#10;&#10;Description automatically generated">
            <a:extLst>
              <a:ext uri="{FF2B5EF4-FFF2-40B4-BE49-F238E27FC236}">
                <a16:creationId xmlns:a16="http://schemas.microsoft.com/office/drawing/2014/main" id="{EE08D89F-16E5-1C00-6618-661AA82C5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25" y="2835966"/>
            <a:ext cx="12009173" cy="2900209"/>
          </a:xfrm>
        </p:spPr>
      </p:pic>
    </p:spTree>
    <p:extLst>
      <p:ext uri="{BB962C8B-B14F-4D97-AF65-F5344CB8AC3E}">
        <p14:creationId xmlns:p14="http://schemas.microsoft.com/office/powerpoint/2010/main" val="199637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BCC20-C0DF-439C-E33B-8B711C31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7" y="304800"/>
            <a:ext cx="11927393" cy="130515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Porcentaje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tiro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campo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según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clasificación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7DB57-9F04-B42D-6D1D-8B44251F1257}"/>
              </a:ext>
            </a:extLst>
          </p:cNvPr>
          <p:cNvSpPr txBox="1"/>
          <p:nvPr/>
        </p:nvSpPr>
        <p:spPr>
          <a:xfrm>
            <a:off x="7948246" y="984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AE5B6A1A-1797-4909-B1FB-B70CF5876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657" y="1609959"/>
            <a:ext cx="9496686" cy="514403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43974E-E42A-7CE9-8960-00F8E25EE9BD}"/>
              </a:ext>
            </a:extLst>
          </p:cNvPr>
          <p:cNvSpPr txBox="1"/>
          <p:nvPr/>
        </p:nvSpPr>
        <p:spPr>
          <a:xfrm>
            <a:off x="10199077" y="10249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94457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BCC20-C0DF-439C-E33B-8B711C31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dirty="0" err="1">
                <a:solidFill>
                  <a:schemeClr val="bg1"/>
                </a:solidFill>
              </a:rPr>
              <a:t>P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orcentaje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600" dirty="0" err="1">
                <a:solidFill>
                  <a:schemeClr val="bg1"/>
                </a:solidFill>
              </a:rPr>
              <a:t>rebote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ofensivo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según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clasificación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7DB57-9F04-B42D-6D1D-8B44251F1257}"/>
              </a:ext>
            </a:extLst>
          </p:cNvPr>
          <p:cNvSpPr txBox="1"/>
          <p:nvPr/>
        </p:nvSpPr>
        <p:spPr>
          <a:xfrm>
            <a:off x="7948246" y="984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F84C1E6C-75E2-CF93-7D51-FD58702F6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961" y="1497604"/>
            <a:ext cx="9372077" cy="5076542"/>
          </a:xfrm>
        </p:spPr>
      </p:pic>
    </p:spTree>
    <p:extLst>
      <p:ext uri="{BB962C8B-B14F-4D97-AF65-F5344CB8AC3E}">
        <p14:creationId xmlns:p14="http://schemas.microsoft.com/office/powerpoint/2010/main" val="278727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BCC20-C0DF-439C-E33B-8B711C31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Frecuencia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el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tiro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libre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según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clasificación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7DB57-9F04-B42D-6D1D-8B44251F1257}"/>
              </a:ext>
            </a:extLst>
          </p:cNvPr>
          <p:cNvSpPr txBox="1"/>
          <p:nvPr/>
        </p:nvSpPr>
        <p:spPr>
          <a:xfrm>
            <a:off x="7948246" y="984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68CD4CE-BC21-6428-B0B3-1410F6B02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579" y="1396588"/>
            <a:ext cx="9738842" cy="5275206"/>
          </a:xfrm>
        </p:spPr>
      </p:pic>
    </p:spTree>
    <p:extLst>
      <p:ext uri="{BB962C8B-B14F-4D97-AF65-F5344CB8AC3E}">
        <p14:creationId xmlns:p14="http://schemas.microsoft.com/office/powerpoint/2010/main" val="2676253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BCC20-C0DF-439C-E33B-8B711C31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sz="3600" dirty="0" err="1">
                <a:solidFill>
                  <a:schemeClr val="bg1"/>
                </a:solidFill>
              </a:rPr>
              <a:t>orcentaje</a:t>
            </a:r>
            <a:r>
              <a:rPr lang="en-US" sz="3600" dirty="0">
                <a:solidFill>
                  <a:schemeClr val="bg1"/>
                </a:solidFill>
              </a:rPr>
              <a:t> de </a:t>
            </a:r>
            <a:r>
              <a:rPr lang="en-US" sz="3600" dirty="0" err="1">
                <a:solidFill>
                  <a:schemeClr val="bg1"/>
                </a:solidFill>
              </a:rPr>
              <a:t>pérdidas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según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clasificación</a:t>
            </a:r>
            <a:b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7DB57-9F04-B42D-6D1D-8B44251F1257}"/>
              </a:ext>
            </a:extLst>
          </p:cNvPr>
          <p:cNvSpPr txBox="1"/>
          <p:nvPr/>
        </p:nvSpPr>
        <p:spPr>
          <a:xfrm>
            <a:off x="7948246" y="984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C77D9095-4182-1C2E-E83C-8465A6DE0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129" y="1590806"/>
            <a:ext cx="9375741" cy="5078527"/>
          </a:xfrm>
        </p:spPr>
      </p:pic>
    </p:spTree>
    <p:extLst>
      <p:ext uri="{BB962C8B-B14F-4D97-AF65-F5344CB8AC3E}">
        <p14:creationId xmlns:p14="http://schemas.microsoft.com/office/powerpoint/2010/main" val="1099098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7037</TotalTime>
  <Words>2259</Words>
  <Application>Microsoft Macintosh PowerPoint</Application>
  <PresentationFormat>Widescreen</PresentationFormat>
  <Paragraphs>555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Arial</vt:lpstr>
      <vt:lpstr>Calibri</vt:lpstr>
      <vt:lpstr>Calibri Light</vt:lpstr>
      <vt:lpstr>Courier New</vt:lpstr>
      <vt:lpstr>Office Theme</vt:lpstr>
      <vt:lpstr> Agrupación de equipos según los factores de Oliver  LEB ORO 2018/2019 </vt:lpstr>
      <vt:lpstr>  OBJETIVOS   Comprobar la validez de los cuatro factores de Oliver para agrupar a equipos, de forma independiente al puesto en la clasificación y al número de victorias final.  Analizar y caracterizar los grupos de equipos resultantes al final de la liga regular.  Caso: LEB Oro, temporada 2018/2019    Fuente de Datos: BueStats  </vt:lpstr>
      <vt:lpstr>Variables iniciales </vt:lpstr>
      <vt:lpstr>    Variables propias relacionadas con los factores de Oliver  </vt:lpstr>
      <vt:lpstr>  Fórmulas para calcular los factores de Oliver  </vt:lpstr>
      <vt:lpstr>  Porcentaje de tiro de campo según clasificación   </vt:lpstr>
      <vt:lpstr> Porcentaje de rebote ofensivo según clasificación </vt:lpstr>
      <vt:lpstr> Frecuencia en el tiro libre según clasificación </vt:lpstr>
      <vt:lpstr> Porcentaje de pérdidas según clasificación </vt:lpstr>
      <vt:lpstr>Tiro de campo efectivo y porcentaje de rebote ofensivo </vt:lpstr>
      <vt:lpstr>Tiro de campo efectivo y procentaje de pérdidas </vt:lpstr>
      <vt:lpstr>Frecuencia en el tiro libre y porcentaje de rebote ofensivo </vt:lpstr>
      <vt:lpstr>Resultados grupos equipos según factores de oliver en estadísticas propias</vt:lpstr>
      <vt:lpstr>Grupo 1</vt:lpstr>
      <vt:lpstr>Grupo 2</vt:lpstr>
      <vt:lpstr>Grupo 3</vt:lpstr>
      <vt:lpstr>Grupo 4</vt:lpstr>
      <vt:lpstr>Medias de los factores de Oliver por grupos de equipos</vt:lpstr>
      <vt:lpstr>PowerPoint Presentation</vt:lpstr>
      <vt:lpstr> Estadísticas rivales </vt:lpstr>
      <vt:lpstr>         Seguimos el análisis teniendo en cuenta las estadísticas de los rivales  </vt:lpstr>
      <vt:lpstr>  Porcentaje de tiro de campo efectivo rivales según clasificación propia  </vt:lpstr>
      <vt:lpstr>  Frecuencia tiro libre rivales según clasificación propia  </vt:lpstr>
      <vt:lpstr>  Porcentaje de rebote ofensivo rivales según clasificación propia  </vt:lpstr>
      <vt:lpstr>  Porcentaje de pérdidas rivales según clasificación propia  </vt:lpstr>
      <vt:lpstr>Resultados grupos equipos según factores de oliver en estadísticas rivales </vt:lpstr>
      <vt:lpstr>Grupo 1</vt:lpstr>
      <vt:lpstr>Grupo 2</vt:lpstr>
      <vt:lpstr>Grupo 3</vt:lpstr>
      <vt:lpstr>Grupo 4</vt:lpstr>
      <vt:lpstr> Medias factores Oliver por grupos, estadísticas de los rivales  </vt:lpstr>
      <vt:lpstr>PowerPoint Presentation</vt:lpstr>
      <vt:lpstr>Unir estadísticas propias y de los rivales</vt:lpstr>
      <vt:lpstr>Grupos de equipos según Factores Oliver, propios y de los rivales</vt:lpstr>
      <vt:lpstr>  FACTORES DE OLIVER PROPIOS (media)  </vt:lpstr>
      <vt:lpstr>  FACTORES DE OLIVER RIVALES (media)  </vt:lpstr>
      <vt:lpstr>PowerPoint Presentation</vt:lpstr>
      <vt:lpstr>PowerPoint Presentation</vt:lpstr>
      <vt:lpstr>PowerPoint Presentation</vt:lpstr>
      <vt:lpstr>CONCLUSIONES</vt:lpstr>
      <vt:lpstr>CONCLUSIONES</vt:lpstr>
      <vt:lpstr> Agrupación de equipos según los factores de Oliver  LEB ORO 2018/2019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david gros torrente</dc:creator>
  <cp:lastModifiedBy>jose david gros torrente</cp:lastModifiedBy>
  <cp:revision>62</cp:revision>
  <dcterms:created xsi:type="dcterms:W3CDTF">2022-03-22T10:39:30Z</dcterms:created>
  <dcterms:modified xsi:type="dcterms:W3CDTF">2022-05-13T08:12:10Z</dcterms:modified>
</cp:coreProperties>
</file>