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64" r:id="rId3"/>
    <p:sldId id="270" r:id="rId4"/>
    <p:sldId id="271" r:id="rId5"/>
    <p:sldId id="285" r:id="rId6"/>
    <p:sldId id="286" r:id="rId7"/>
    <p:sldId id="287" r:id="rId8"/>
    <p:sldId id="288" r:id="rId9"/>
    <p:sldId id="289" r:id="rId10"/>
    <p:sldId id="292" r:id="rId11"/>
    <p:sldId id="293" r:id="rId12"/>
    <p:sldId id="329" r:id="rId13"/>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3" autoAdjust="0"/>
    <p:restoredTop sz="94793"/>
  </p:normalViewPr>
  <p:slideViewPr>
    <p:cSldViewPr snapToGrid="0" snapToObjects="1">
      <p:cViewPr varScale="1">
        <p:scale>
          <a:sx n="160" d="100"/>
          <a:sy n="160" d="100"/>
        </p:scale>
        <p:origin x="6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380F-6B1F-FE36-8925-D552BAE0D6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2CB2BC6B-555B-F816-5427-4CD0921DC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D65BB0E8-4AC6-4260-EF88-F6FEF7EF5183}"/>
              </a:ext>
            </a:extLst>
          </p:cNvPr>
          <p:cNvSpPr>
            <a:spLocks noGrp="1"/>
          </p:cNvSpPr>
          <p:nvPr>
            <p:ph type="dt" sz="half" idx="10"/>
          </p:nvPr>
        </p:nvSpPr>
        <p:spPr/>
        <p:txBody>
          <a:bodyPr/>
          <a:lstStyle/>
          <a:p>
            <a:fld id="{A1B91D13-714C-C248-911E-280E601ED659}" type="datetimeFigureOut">
              <a:rPr lang="en-CN" smtClean="0"/>
              <a:t>2022/4/13</a:t>
            </a:fld>
            <a:endParaRPr lang="en-CN"/>
          </a:p>
        </p:txBody>
      </p:sp>
      <p:sp>
        <p:nvSpPr>
          <p:cNvPr id="5" name="Footer Placeholder 4">
            <a:extLst>
              <a:ext uri="{FF2B5EF4-FFF2-40B4-BE49-F238E27FC236}">
                <a16:creationId xmlns:a16="http://schemas.microsoft.com/office/drawing/2014/main" id="{5387C835-550F-FE88-27F3-D63E56BAADD4}"/>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08874E1-9BA1-D282-AD47-71FD3B87012F}"/>
              </a:ext>
            </a:extLst>
          </p:cNvPr>
          <p:cNvSpPr>
            <a:spLocks noGrp="1"/>
          </p:cNvSpPr>
          <p:nvPr>
            <p:ph type="sldNum" sz="quarter" idx="12"/>
          </p:nvPr>
        </p:nvSpPr>
        <p:spPr/>
        <p:txBody>
          <a:bodyPr/>
          <a:lstStyle/>
          <a:p>
            <a:fld id="{219317C5-C412-DF4B-A0F5-3AC69022627C}" type="slidenum">
              <a:rPr lang="en-CN" smtClean="0"/>
              <a:t>‹#›</a:t>
            </a:fld>
            <a:endParaRPr lang="en-CN"/>
          </a:p>
        </p:txBody>
      </p:sp>
    </p:spTree>
    <p:extLst>
      <p:ext uri="{BB962C8B-B14F-4D97-AF65-F5344CB8AC3E}">
        <p14:creationId xmlns:p14="http://schemas.microsoft.com/office/powerpoint/2010/main" val="3675110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4111-4506-09FC-4D35-318FF09403CF}"/>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A64CECDC-9405-26C7-57BF-345FAE291A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DCCD4AC-6FD9-00D3-F7CE-935493950BBD}"/>
              </a:ext>
            </a:extLst>
          </p:cNvPr>
          <p:cNvSpPr>
            <a:spLocks noGrp="1"/>
          </p:cNvSpPr>
          <p:nvPr>
            <p:ph type="dt" sz="half" idx="10"/>
          </p:nvPr>
        </p:nvSpPr>
        <p:spPr/>
        <p:txBody>
          <a:bodyPr/>
          <a:lstStyle/>
          <a:p>
            <a:fld id="{A1B91D13-714C-C248-911E-280E601ED659}" type="datetimeFigureOut">
              <a:rPr lang="en-CN" smtClean="0"/>
              <a:t>2022/4/13</a:t>
            </a:fld>
            <a:endParaRPr lang="en-CN"/>
          </a:p>
        </p:txBody>
      </p:sp>
      <p:sp>
        <p:nvSpPr>
          <p:cNvPr id="5" name="Footer Placeholder 4">
            <a:extLst>
              <a:ext uri="{FF2B5EF4-FFF2-40B4-BE49-F238E27FC236}">
                <a16:creationId xmlns:a16="http://schemas.microsoft.com/office/drawing/2014/main" id="{154D0A63-FF5D-E928-D5E1-DAC345A6173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0E2B729-D233-C792-AF9E-6B72C4C4BE05}"/>
              </a:ext>
            </a:extLst>
          </p:cNvPr>
          <p:cNvSpPr>
            <a:spLocks noGrp="1"/>
          </p:cNvSpPr>
          <p:nvPr>
            <p:ph type="sldNum" sz="quarter" idx="12"/>
          </p:nvPr>
        </p:nvSpPr>
        <p:spPr/>
        <p:txBody>
          <a:bodyPr/>
          <a:lstStyle/>
          <a:p>
            <a:fld id="{219317C5-C412-DF4B-A0F5-3AC69022627C}" type="slidenum">
              <a:rPr lang="en-CN" smtClean="0"/>
              <a:t>‹#›</a:t>
            </a:fld>
            <a:endParaRPr lang="en-CN"/>
          </a:p>
        </p:txBody>
      </p:sp>
    </p:spTree>
    <p:extLst>
      <p:ext uri="{BB962C8B-B14F-4D97-AF65-F5344CB8AC3E}">
        <p14:creationId xmlns:p14="http://schemas.microsoft.com/office/powerpoint/2010/main" val="172315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2F0D45-A70A-7F4F-D273-055EBBE987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A258BF22-CC8F-011B-4A34-0C3E7AB184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3C770E2-705D-6105-D85C-DC7058EC96D4}"/>
              </a:ext>
            </a:extLst>
          </p:cNvPr>
          <p:cNvSpPr>
            <a:spLocks noGrp="1"/>
          </p:cNvSpPr>
          <p:nvPr>
            <p:ph type="dt" sz="half" idx="10"/>
          </p:nvPr>
        </p:nvSpPr>
        <p:spPr/>
        <p:txBody>
          <a:bodyPr/>
          <a:lstStyle/>
          <a:p>
            <a:fld id="{A1B91D13-714C-C248-911E-280E601ED659}" type="datetimeFigureOut">
              <a:rPr lang="en-CN" smtClean="0"/>
              <a:t>2022/4/13</a:t>
            </a:fld>
            <a:endParaRPr lang="en-CN"/>
          </a:p>
        </p:txBody>
      </p:sp>
      <p:sp>
        <p:nvSpPr>
          <p:cNvPr id="5" name="Footer Placeholder 4">
            <a:extLst>
              <a:ext uri="{FF2B5EF4-FFF2-40B4-BE49-F238E27FC236}">
                <a16:creationId xmlns:a16="http://schemas.microsoft.com/office/drawing/2014/main" id="{C0F338E6-72EC-B24C-9DE0-96357C55994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66B52E4-DCFC-DB95-446B-AA0705764399}"/>
              </a:ext>
            </a:extLst>
          </p:cNvPr>
          <p:cNvSpPr>
            <a:spLocks noGrp="1"/>
          </p:cNvSpPr>
          <p:nvPr>
            <p:ph type="sldNum" sz="quarter" idx="12"/>
          </p:nvPr>
        </p:nvSpPr>
        <p:spPr/>
        <p:txBody>
          <a:bodyPr/>
          <a:lstStyle/>
          <a:p>
            <a:fld id="{219317C5-C412-DF4B-A0F5-3AC69022627C}" type="slidenum">
              <a:rPr lang="en-CN" smtClean="0"/>
              <a:t>‹#›</a:t>
            </a:fld>
            <a:endParaRPr lang="en-CN"/>
          </a:p>
        </p:txBody>
      </p:sp>
    </p:spTree>
    <p:extLst>
      <p:ext uri="{BB962C8B-B14F-4D97-AF65-F5344CB8AC3E}">
        <p14:creationId xmlns:p14="http://schemas.microsoft.com/office/powerpoint/2010/main" val="309043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AAF5-24FA-C058-A780-093E386D9FA4}"/>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7FA1C230-C46F-BA29-DDAD-008BB7609B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BC3B4FF-DADB-42C6-0827-3BA1F6D29325}"/>
              </a:ext>
            </a:extLst>
          </p:cNvPr>
          <p:cNvSpPr>
            <a:spLocks noGrp="1"/>
          </p:cNvSpPr>
          <p:nvPr>
            <p:ph type="dt" sz="half" idx="10"/>
          </p:nvPr>
        </p:nvSpPr>
        <p:spPr/>
        <p:txBody>
          <a:bodyPr/>
          <a:lstStyle/>
          <a:p>
            <a:fld id="{A1B91D13-714C-C248-911E-280E601ED659}" type="datetimeFigureOut">
              <a:rPr lang="en-CN" smtClean="0"/>
              <a:t>2022/4/13</a:t>
            </a:fld>
            <a:endParaRPr lang="en-CN"/>
          </a:p>
        </p:txBody>
      </p:sp>
      <p:sp>
        <p:nvSpPr>
          <p:cNvPr id="5" name="Footer Placeholder 4">
            <a:extLst>
              <a:ext uri="{FF2B5EF4-FFF2-40B4-BE49-F238E27FC236}">
                <a16:creationId xmlns:a16="http://schemas.microsoft.com/office/drawing/2014/main" id="{AA4C76B6-887C-816D-9B32-6BED433D0173}"/>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C18ECED-C511-34AF-CAAF-7C0980E855B3}"/>
              </a:ext>
            </a:extLst>
          </p:cNvPr>
          <p:cNvSpPr>
            <a:spLocks noGrp="1"/>
          </p:cNvSpPr>
          <p:nvPr>
            <p:ph type="sldNum" sz="quarter" idx="12"/>
          </p:nvPr>
        </p:nvSpPr>
        <p:spPr/>
        <p:txBody>
          <a:bodyPr/>
          <a:lstStyle/>
          <a:p>
            <a:fld id="{219317C5-C412-DF4B-A0F5-3AC69022627C}" type="slidenum">
              <a:rPr lang="en-CN" smtClean="0"/>
              <a:t>‹#›</a:t>
            </a:fld>
            <a:endParaRPr lang="en-CN"/>
          </a:p>
        </p:txBody>
      </p:sp>
    </p:spTree>
    <p:extLst>
      <p:ext uri="{BB962C8B-B14F-4D97-AF65-F5344CB8AC3E}">
        <p14:creationId xmlns:p14="http://schemas.microsoft.com/office/powerpoint/2010/main" val="241316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A139-D44E-456D-D639-0C1BD866EF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8D000DFA-C623-316C-E467-79E2958E14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ACBC09-5A2E-D146-8459-46F97F973493}"/>
              </a:ext>
            </a:extLst>
          </p:cNvPr>
          <p:cNvSpPr>
            <a:spLocks noGrp="1"/>
          </p:cNvSpPr>
          <p:nvPr>
            <p:ph type="dt" sz="half" idx="10"/>
          </p:nvPr>
        </p:nvSpPr>
        <p:spPr/>
        <p:txBody>
          <a:bodyPr/>
          <a:lstStyle/>
          <a:p>
            <a:fld id="{A1B91D13-714C-C248-911E-280E601ED659}" type="datetimeFigureOut">
              <a:rPr lang="en-CN" smtClean="0"/>
              <a:t>2022/4/13</a:t>
            </a:fld>
            <a:endParaRPr lang="en-CN"/>
          </a:p>
        </p:txBody>
      </p:sp>
      <p:sp>
        <p:nvSpPr>
          <p:cNvPr id="5" name="Footer Placeholder 4">
            <a:extLst>
              <a:ext uri="{FF2B5EF4-FFF2-40B4-BE49-F238E27FC236}">
                <a16:creationId xmlns:a16="http://schemas.microsoft.com/office/drawing/2014/main" id="{745846EF-D7AF-E516-B5D1-300B8832DD8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413342D-4E64-5EEE-14AD-8010D806D438}"/>
              </a:ext>
            </a:extLst>
          </p:cNvPr>
          <p:cNvSpPr>
            <a:spLocks noGrp="1"/>
          </p:cNvSpPr>
          <p:nvPr>
            <p:ph type="sldNum" sz="quarter" idx="12"/>
          </p:nvPr>
        </p:nvSpPr>
        <p:spPr/>
        <p:txBody>
          <a:bodyPr/>
          <a:lstStyle/>
          <a:p>
            <a:fld id="{219317C5-C412-DF4B-A0F5-3AC69022627C}" type="slidenum">
              <a:rPr lang="en-CN" smtClean="0"/>
              <a:t>‹#›</a:t>
            </a:fld>
            <a:endParaRPr lang="en-CN"/>
          </a:p>
        </p:txBody>
      </p:sp>
    </p:spTree>
    <p:extLst>
      <p:ext uri="{BB962C8B-B14F-4D97-AF65-F5344CB8AC3E}">
        <p14:creationId xmlns:p14="http://schemas.microsoft.com/office/powerpoint/2010/main" val="121678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57A8-F2BF-52BC-666F-C2F896D398CB}"/>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15F0D651-239A-6487-415B-9A7D82C848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2A2E0687-A9DA-A320-D704-85403D6FF1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FA2C4922-342E-2560-95DA-C4C7676301EF}"/>
              </a:ext>
            </a:extLst>
          </p:cNvPr>
          <p:cNvSpPr>
            <a:spLocks noGrp="1"/>
          </p:cNvSpPr>
          <p:nvPr>
            <p:ph type="dt" sz="half" idx="10"/>
          </p:nvPr>
        </p:nvSpPr>
        <p:spPr/>
        <p:txBody>
          <a:bodyPr/>
          <a:lstStyle/>
          <a:p>
            <a:fld id="{A1B91D13-714C-C248-911E-280E601ED659}" type="datetimeFigureOut">
              <a:rPr lang="en-CN" smtClean="0"/>
              <a:t>2022/4/13</a:t>
            </a:fld>
            <a:endParaRPr lang="en-CN"/>
          </a:p>
        </p:txBody>
      </p:sp>
      <p:sp>
        <p:nvSpPr>
          <p:cNvPr id="6" name="Footer Placeholder 5">
            <a:extLst>
              <a:ext uri="{FF2B5EF4-FFF2-40B4-BE49-F238E27FC236}">
                <a16:creationId xmlns:a16="http://schemas.microsoft.com/office/drawing/2014/main" id="{CF816973-179E-CA06-7FA6-96D6C2D3D9D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87568C3-3748-BCD1-45E6-0B449E793F77}"/>
              </a:ext>
            </a:extLst>
          </p:cNvPr>
          <p:cNvSpPr>
            <a:spLocks noGrp="1"/>
          </p:cNvSpPr>
          <p:nvPr>
            <p:ph type="sldNum" sz="quarter" idx="12"/>
          </p:nvPr>
        </p:nvSpPr>
        <p:spPr/>
        <p:txBody>
          <a:bodyPr/>
          <a:lstStyle/>
          <a:p>
            <a:fld id="{219317C5-C412-DF4B-A0F5-3AC69022627C}" type="slidenum">
              <a:rPr lang="en-CN" smtClean="0"/>
              <a:t>‹#›</a:t>
            </a:fld>
            <a:endParaRPr lang="en-CN"/>
          </a:p>
        </p:txBody>
      </p:sp>
    </p:spTree>
    <p:extLst>
      <p:ext uri="{BB962C8B-B14F-4D97-AF65-F5344CB8AC3E}">
        <p14:creationId xmlns:p14="http://schemas.microsoft.com/office/powerpoint/2010/main" val="297063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A2D1-80FF-CA40-2F31-488D1716AA31}"/>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56E3FDB0-ACF6-479C-FBDD-A2238E729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0B8C07-31A4-47C5-3740-1FC22D23CF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6652E8E7-2E06-40E3-50D1-8E6F617B1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D22283-A255-55F8-0424-1C8A66AA22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529FCD07-35C6-3192-7D54-ED826834FD91}"/>
              </a:ext>
            </a:extLst>
          </p:cNvPr>
          <p:cNvSpPr>
            <a:spLocks noGrp="1"/>
          </p:cNvSpPr>
          <p:nvPr>
            <p:ph type="dt" sz="half" idx="10"/>
          </p:nvPr>
        </p:nvSpPr>
        <p:spPr/>
        <p:txBody>
          <a:bodyPr/>
          <a:lstStyle/>
          <a:p>
            <a:fld id="{A1B91D13-714C-C248-911E-280E601ED659}" type="datetimeFigureOut">
              <a:rPr lang="en-CN" smtClean="0"/>
              <a:t>2022/4/13</a:t>
            </a:fld>
            <a:endParaRPr lang="en-CN"/>
          </a:p>
        </p:txBody>
      </p:sp>
      <p:sp>
        <p:nvSpPr>
          <p:cNvPr id="8" name="Footer Placeholder 7">
            <a:extLst>
              <a:ext uri="{FF2B5EF4-FFF2-40B4-BE49-F238E27FC236}">
                <a16:creationId xmlns:a16="http://schemas.microsoft.com/office/drawing/2014/main" id="{CBE5E953-AE1D-0FDB-425A-1058E046FE8F}"/>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E0301259-38F7-69E9-C5D3-00E454A46280}"/>
              </a:ext>
            </a:extLst>
          </p:cNvPr>
          <p:cNvSpPr>
            <a:spLocks noGrp="1"/>
          </p:cNvSpPr>
          <p:nvPr>
            <p:ph type="sldNum" sz="quarter" idx="12"/>
          </p:nvPr>
        </p:nvSpPr>
        <p:spPr/>
        <p:txBody>
          <a:bodyPr/>
          <a:lstStyle/>
          <a:p>
            <a:fld id="{219317C5-C412-DF4B-A0F5-3AC69022627C}" type="slidenum">
              <a:rPr lang="en-CN" smtClean="0"/>
              <a:t>‹#›</a:t>
            </a:fld>
            <a:endParaRPr lang="en-CN"/>
          </a:p>
        </p:txBody>
      </p:sp>
    </p:spTree>
    <p:extLst>
      <p:ext uri="{BB962C8B-B14F-4D97-AF65-F5344CB8AC3E}">
        <p14:creationId xmlns:p14="http://schemas.microsoft.com/office/powerpoint/2010/main" val="1064707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CD9B-6822-855C-4B8E-F3CBC5AEA544}"/>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DE666FFD-F5C1-E707-3021-1A7121B69951}"/>
              </a:ext>
            </a:extLst>
          </p:cNvPr>
          <p:cNvSpPr>
            <a:spLocks noGrp="1"/>
          </p:cNvSpPr>
          <p:nvPr>
            <p:ph type="dt" sz="half" idx="10"/>
          </p:nvPr>
        </p:nvSpPr>
        <p:spPr/>
        <p:txBody>
          <a:bodyPr/>
          <a:lstStyle/>
          <a:p>
            <a:fld id="{A1B91D13-714C-C248-911E-280E601ED659}" type="datetimeFigureOut">
              <a:rPr lang="en-CN" smtClean="0"/>
              <a:t>2022/4/13</a:t>
            </a:fld>
            <a:endParaRPr lang="en-CN"/>
          </a:p>
        </p:txBody>
      </p:sp>
      <p:sp>
        <p:nvSpPr>
          <p:cNvPr id="4" name="Footer Placeholder 3">
            <a:extLst>
              <a:ext uri="{FF2B5EF4-FFF2-40B4-BE49-F238E27FC236}">
                <a16:creationId xmlns:a16="http://schemas.microsoft.com/office/drawing/2014/main" id="{068E6913-A26E-02A0-79AC-84D9389AFF00}"/>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7B81F777-527F-0803-736E-6A44B8F23F27}"/>
              </a:ext>
            </a:extLst>
          </p:cNvPr>
          <p:cNvSpPr>
            <a:spLocks noGrp="1"/>
          </p:cNvSpPr>
          <p:nvPr>
            <p:ph type="sldNum" sz="quarter" idx="12"/>
          </p:nvPr>
        </p:nvSpPr>
        <p:spPr/>
        <p:txBody>
          <a:bodyPr/>
          <a:lstStyle/>
          <a:p>
            <a:fld id="{219317C5-C412-DF4B-A0F5-3AC69022627C}" type="slidenum">
              <a:rPr lang="en-CN" smtClean="0"/>
              <a:t>‹#›</a:t>
            </a:fld>
            <a:endParaRPr lang="en-CN"/>
          </a:p>
        </p:txBody>
      </p:sp>
    </p:spTree>
    <p:extLst>
      <p:ext uri="{BB962C8B-B14F-4D97-AF65-F5344CB8AC3E}">
        <p14:creationId xmlns:p14="http://schemas.microsoft.com/office/powerpoint/2010/main" val="190854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42A0C-B71E-6E39-48A4-839DDCBA285B}"/>
              </a:ext>
            </a:extLst>
          </p:cNvPr>
          <p:cNvSpPr>
            <a:spLocks noGrp="1"/>
          </p:cNvSpPr>
          <p:nvPr>
            <p:ph type="dt" sz="half" idx="10"/>
          </p:nvPr>
        </p:nvSpPr>
        <p:spPr/>
        <p:txBody>
          <a:bodyPr/>
          <a:lstStyle/>
          <a:p>
            <a:fld id="{A1B91D13-714C-C248-911E-280E601ED659}" type="datetimeFigureOut">
              <a:rPr lang="en-CN" smtClean="0"/>
              <a:t>2022/4/13</a:t>
            </a:fld>
            <a:endParaRPr lang="en-CN"/>
          </a:p>
        </p:txBody>
      </p:sp>
      <p:sp>
        <p:nvSpPr>
          <p:cNvPr id="3" name="Footer Placeholder 2">
            <a:extLst>
              <a:ext uri="{FF2B5EF4-FFF2-40B4-BE49-F238E27FC236}">
                <a16:creationId xmlns:a16="http://schemas.microsoft.com/office/drawing/2014/main" id="{5BA01131-BA5C-8FDA-D575-F527AED24E19}"/>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C857B796-A80A-9EEC-A36D-04C5989D532A}"/>
              </a:ext>
            </a:extLst>
          </p:cNvPr>
          <p:cNvSpPr>
            <a:spLocks noGrp="1"/>
          </p:cNvSpPr>
          <p:nvPr>
            <p:ph type="sldNum" sz="quarter" idx="12"/>
          </p:nvPr>
        </p:nvSpPr>
        <p:spPr/>
        <p:txBody>
          <a:bodyPr/>
          <a:lstStyle/>
          <a:p>
            <a:fld id="{219317C5-C412-DF4B-A0F5-3AC69022627C}" type="slidenum">
              <a:rPr lang="en-CN" smtClean="0"/>
              <a:t>‹#›</a:t>
            </a:fld>
            <a:endParaRPr lang="en-CN"/>
          </a:p>
        </p:txBody>
      </p:sp>
    </p:spTree>
    <p:extLst>
      <p:ext uri="{BB962C8B-B14F-4D97-AF65-F5344CB8AC3E}">
        <p14:creationId xmlns:p14="http://schemas.microsoft.com/office/powerpoint/2010/main" val="380344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11B55-5276-67C9-7AA6-9C5E89100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DDA8E6B4-5429-7A5C-6F53-886C2422C9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22536790-4ABF-5AAA-D7A1-81B3318BB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4E87F-0790-FF34-3E0F-59D04BDED91F}"/>
              </a:ext>
            </a:extLst>
          </p:cNvPr>
          <p:cNvSpPr>
            <a:spLocks noGrp="1"/>
          </p:cNvSpPr>
          <p:nvPr>
            <p:ph type="dt" sz="half" idx="10"/>
          </p:nvPr>
        </p:nvSpPr>
        <p:spPr/>
        <p:txBody>
          <a:bodyPr/>
          <a:lstStyle/>
          <a:p>
            <a:fld id="{A1B91D13-714C-C248-911E-280E601ED659}" type="datetimeFigureOut">
              <a:rPr lang="en-CN" smtClean="0"/>
              <a:t>2022/4/13</a:t>
            </a:fld>
            <a:endParaRPr lang="en-CN"/>
          </a:p>
        </p:txBody>
      </p:sp>
      <p:sp>
        <p:nvSpPr>
          <p:cNvPr id="6" name="Footer Placeholder 5">
            <a:extLst>
              <a:ext uri="{FF2B5EF4-FFF2-40B4-BE49-F238E27FC236}">
                <a16:creationId xmlns:a16="http://schemas.microsoft.com/office/drawing/2014/main" id="{A667A0EA-6114-5A60-177A-F0B93AF2EFB0}"/>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771FD48-BD9D-641E-8F2D-E4404666305D}"/>
              </a:ext>
            </a:extLst>
          </p:cNvPr>
          <p:cNvSpPr>
            <a:spLocks noGrp="1"/>
          </p:cNvSpPr>
          <p:nvPr>
            <p:ph type="sldNum" sz="quarter" idx="12"/>
          </p:nvPr>
        </p:nvSpPr>
        <p:spPr/>
        <p:txBody>
          <a:bodyPr/>
          <a:lstStyle/>
          <a:p>
            <a:fld id="{219317C5-C412-DF4B-A0F5-3AC69022627C}" type="slidenum">
              <a:rPr lang="en-CN" smtClean="0"/>
              <a:t>‹#›</a:t>
            </a:fld>
            <a:endParaRPr lang="en-CN"/>
          </a:p>
        </p:txBody>
      </p:sp>
    </p:spTree>
    <p:extLst>
      <p:ext uri="{BB962C8B-B14F-4D97-AF65-F5344CB8AC3E}">
        <p14:creationId xmlns:p14="http://schemas.microsoft.com/office/powerpoint/2010/main" val="84892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F744-FAEF-C901-C9A3-15200272F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BBAC81E1-305A-2231-8DF0-DDFE0EC0FE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C2B87BB2-8C17-CA5B-C942-C06A8DC87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C743C4-5D51-40E7-23E0-274DC31559CF}"/>
              </a:ext>
            </a:extLst>
          </p:cNvPr>
          <p:cNvSpPr>
            <a:spLocks noGrp="1"/>
          </p:cNvSpPr>
          <p:nvPr>
            <p:ph type="dt" sz="half" idx="10"/>
          </p:nvPr>
        </p:nvSpPr>
        <p:spPr/>
        <p:txBody>
          <a:bodyPr/>
          <a:lstStyle/>
          <a:p>
            <a:fld id="{A1B91D13-714C-C248-911E-280E601ED659}" type="datetimeFigureOut">
              <a:rPr lang="en-CN" smtClean="0"/>
              <a:t>2022/4/13</a:t>
            </a:fld>
            <a:endParaRPr lang="en-CN"/>
          </a:p>
        </p:txBody>
      </p:sp>
      <p:sp>
        <p:nvSpPr>
          <p:cNvPr id="6" name="Footer Placeholder 5">
            <a:extLst>
              <a:ext uri="{FF2B5EF4-FFF2-40B4-BE49-F238E27FC236}">
                <a16:creationId xmlns:a16="http://schemas.microsoft.com/office/drawing/2014/main" id="{1D429F5F-1914-F7A9-88B4-7A176FD8F8D6}"/>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61743419-E917-1253-1EE4-5D59770D9C8F}"/>
              </a:ext>
            </a:extLst>
          </p:cNvPr>
          <p:cNvSpPr>
            <a:spLocks noGrp="1"/>
          </p:cNvSpPr>
          <p:nvPr>
            <p:ph type="sldNum" sz="quarter" idx="12"/>
          </p:nvPr>
        </p:nvSpPr>
        <p:spPr/>
        <p:txBody>
          <a:bodyPr/>
          <a:lstStyle/>
          <a:p>
            <a:fld id="{219317C5-C412-DF4B-A0F5-3AC69022627C}" type="slidenum">
              <a:rPr lang="en-CN" smtClean="0"/>
              <a:t>‹#›</a:t>
            </a:fld>
            <a:endParaRPr lang="en-CN"/>
          </a:p>
        </p:txBody>
      </p:sp>
    </p:spTree>
    <p:extLst>
      <p:ext uri="{BB962C8B-B14F-4D97-AF65-F5344CB8AC3E}">
        <p14:creationId xmlns:p14="http://schemas.microsoft.com/office/powerpoint/2010/main" val="19782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B5AFD-8E10-E621-6984-A7A54042B5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3D567E0E-7E09-2EE3-10F1-55847138F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5350F4B-5CC4-DA8B-21DF-ED54B38728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91D13-714C-C248-911E-280E601ED659}" type="datetimeFigureOut">
              <a:rPr lang="en-CN" smtClean="0"/>
              <a:t>2022/4/13</a:t>
            </a:fld>
            <a:endParaRPr lang="en-CN"/>
          </a:p>
        </p:txBody>
      </p:sp>
      <p:sp>
        <p:nvSpPr>
          <p:cNvPr id="5" name="Footer Placeholder 4">
            <a:extLst>
              <a:ext uri="{FF2B5EF4-FFF2-40B4-BE49-F238E27FC236}">
                <a16:creationId xmlns:a16="http://schemas.microsoft.com/office/drawing/2014/main" id="{111A817C-DFBE-1158-C2ED-85CEBD5416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9EED5F90-3D66-50AD-9B4B-CB44E93DA6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317C5-C412-DF4B-A0F5-3AC69022627C}" type="slidenum">
              <a:rPr lang="en-CN" smtClean="0"/>
              <a:t>‹#›</a:t>
            </a:fld>
            <a:endParaRPr lang="en-CN"/>
          </a:p>
        </p:txBody>
      </p:sp>
    </p:spTree>
    <p:extLst>
      <p:ext uri="{BB962C8B-B14F-4D97-AF65-F5344CB8AC3E}">
        <p14:creationId xmlns:p14="http://schemas.microsoft.com/office/powerpoint/2010/main" val="643211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Ukraine-Flagmap.svg"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mmons.wikimedia.org/wiki/File:Ukraine-Flagmap.sv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30A211-83B6-A214-565B-94046F3771BA}"/>
              </a:ext>
            </a:extLst>
          </p:cNvPr>
          <p:cNvSpPr>
            <a:spLocks noGrp="1"/>
          </p:cNvSpPr>
          <p:nvPr>
            <p:ph type="title"/>
          </p:nvPr>
        </p:nvSpPr>
        <p:spPr>
          <a:xfrm>
            <a:off x="214685" y="1777514"/>
            <a:ext cx="4174435" cy="2980944"/>
          </a:xfrm>
        </p:spPr>
        <p:txBody>
          <a:bodyPr vert="horz" lIns="91440" tIns="45720" rIns="91440" bIns="45720" rtlCol="0" anchor="ctr">
            <a:normAutofit/>
          </a:bodyPr>
          <a:lstStyle/>
          <a:p>
            <a:pPr algn="ctr"/>
            <a:r>
              <a:rPr lang="en-US" sz="4100" kern="1200" dirty="0">
                <a:solidFill>
                  <a:schemeClr val="bg1"/>
                </a:solidFill>
                <a:latin typeface="+mj-lt"/>
                <a:ea typeface="+mj-ea"/>
                <a:cs typeface="+mj-cs"/>
              </a:rPr>
              <a:t>Ukraine food trade balance-2019</a:t>
            </a:r>
          </a:p>
        </p:txBody>
      </p:sp>
      <p:sp>
        <p:nvSpPr>
          <p:cNvPr id="3" name="Title 1">
            <a:extLst>
              <a:ext uri="{FF2B5EF4-FFF2-40B4-BE49-F238E27FC236}">
                <a16:creationId xmlns:a16="http://schemas.microsoft.com/office/drawing/2014/main" id="{0244DC63-D5BF-639A-A6EE-4EB6DD943E83}"/>
              </a:ext>
            </a:extLst>
          </p:cNvPr>
          <p:cNvSpPr txBox="1">
            <a:spLocks/>
          </p:cNvSpPr>
          <p:nvPr/>
        </p:nvSpPr>
        <p:spPr>
          <a:xfrm>
            <a:off x="6212410" y="704088"/>
            <a:ext cx="5135293" cy="5248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400" dirty="0">
              <a:latin typeface="+mn-lt"/>
              <a:ea typeface="+mn-ea"/>
              <a:cs typeface="+mn-cs"/>
            </a:endParaRPr>
          </a:p>
        </p:txBody>
      </p:sp>
      <p:sp>
        <p:nvSpPr>
          <p:cNvPr id="4" name="TextBox 3">
            <a:extLst>
              <a:ext uri="{FF2B5EF4-FFF2-40B4-BE49-F238E27FC236}">
                <a16:creationId xmlns:a16="http://schemas.microsoft.com/office/drawing/2014/main" id="{B6DF8A84-264E-87F8-7471-25F5BA896B01}"/>
              </a:ext>
            </a:extLst>
          </p:cNvPr>
          <p:cNvSpPr txBox="1"/>
          <p:nvPr/>
        </p:nvSpPr>
        <p:spPr>
          <a:xfrm>
            <a:off x="10632558" y="5443870"/>
            <a:ext cx="184731" cy="369332"/>
          </a:xfrm>
          <a:prstGeom prst="rect">
            <a:avLst/>
          </a:prstGeom>
          <a:noFill/>
        </p:spPr>
        <p:txBody>
          <a:bodyPr wrap="none" rtlCol="0">
            <a:spAutoFit/>
          </a:bodyPr>
          <a:lstStyle/>
          <a:p>
            <a:endParaRPr lang="en-CN" dirty="0"/>
          </a:p>
        </p:txBody>
      </p:sp>
      <p:pic>
        <p:nvPicPr>
          <p:cNvPr id="7" name="Imagen 6" descr="Dibujo de video juego&#10;&#10;Descripción generada automáticamente con confianza baja">
            <a:extLst>
              <a:ext uri="{FF2B5EF4-FFF2-40B4-BE49-F238E27FC236}">
                <a16:creationId xmlns:a16="http://schemas.microsoft.com/office/drawing/2014/main" id="{E6DD0D05-BD84-47FB-8A6E-353BD3B2FEC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483062" y="2681313"/>
            <a:ext cx="2737927" cy="1841256"/>
          </a:xfrm>
          <a:prstGeom prst="rect">
            <a:avLst/>
          </a:prstGeom>
        </p:spPr>
      </p:pic>
      <p:sp>
        <p:nvSpPr>
          <p:cNvPr id="6" name="TextBox 5">
            <a:extLst>
              <a:ext uri="{FF2B5EF4-FFF2-40B4-BE49-F238E27FC236}">
                <a16:creationId xmlns:a16="http://schemas.microsoft.com/office/drawing/2014/main" id="{04F24F10-7011-742E-77A8-470325A2FCE7}"/>
              </a:ext>
            </a:extLst>
          </p:cNvPr>
          <p:cNvSpPr txBox="1"/>
          <p:nvPr/>
        </p:nvSpPr>
        <p:spPr>
          <a:xfrm>
            <a:off x="3538330" y="3601941"/>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5540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BCC20-C0DF-439C-E33B-8B711C311D3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600" kern="1200" dirty="0">
                <a:solidFill>
                  <a:schemeClr val="bg1"/>
                </a:solidFill>
                <a:latin typeface="+mj-lt"/>
                <a:ea typeface="+mj-ea"/>
                <a:cs typeface="+mj-cs"/>
              </a:rPr>
              <a:t>Export top 20 products (1000$), by partner country</a:t>
            </a:r>
          </a:p>
        </p:txBody>
      </p:sp>
      <p:pic>
        <p:nvPicPr>
          <p:cNvPr id="5" name="Content Placeholder 4" descr="Chart, sunburst chart&#10;&#10;Description automatically generated">
            <a:extLst>
              <a:ext uri="{FF2B5EF4-FFF2-40B4-BE49-F238E27FC236}">
                <a16:creationId xmlns:a16="http://schemas.microsoft.com/office/drawing/2014/main" id="{D1D8B2B0-FB0E-3882-3481-4784CEFBDE3C}"/>
              </a:ext>
            </a:extLst>
          </p:cNvPr>
          <p:cNvPicPr>
            <a:picLocks noGrp="1" noChangeAspect="1"/>
          </p:cNvPicPr>
          <p:nvPr>
            <p:ph idx="1"/>
          </p:nvPr>
        </p:nvPicPr>
        <p:blipFill>
          <a:blip r:embed="rId2"/>
          <a:stretch>
            <a:fillRect/>
          </a:stretch>
        </p:blipFill>
        <p:spPr>
          <a:xfrm>
            <a:off x="871993" y="1462204"/>
            <a:ext cx="10448014" cy="5171766"/>
          </a:xfrm>
          <a:prstGeom prst="rect">
            <a:avLst/>
          </a:prstGeom>
        </p:spPr>
      </p:pic>
    </p:spTree>
    <p:extLst>
      <p:ext uri="{BB962C8B-B14F-4D97-AF65-F5344CB8AC3E}">
        <p14:creationId xmlns:p14="http://schemas.microsoft.com/office/powerpoint/2010/main" val="187422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BCC20-C0DF-439C-E33B-8B711C311D3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000" kern="1200" dirty="0">
                <a:solidFill>
                  <a:schemeClr val="bg1"/>
                </a:solidFill>
                <a:latin typeface="+mj-lt"/>
                <a:ea typeface="+mj-ea"/>
                <a:cs typeface="+mj-cs"/>
              </a:rPr>
              <a:t>Export top 20 products(1000$), to Russia</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Waterfall chart&#10;&#10;Description automatically generated">
            <a:extLst>
              <a:ext uri="{FF2B5EF4-FFF2-40B4-BE49-F238E27FC236}">
                <a16:creationId xmlns:a16="http://schemas.microsoft.com/office/drawing/2014/main" id="{9697E2DD-1002-89E8-F266-BAA2F5F394F2}"/>
              </a:ext>
            </a:extLst>
          </p:cNvPr>
          <p:cNvPicPr>
            <a:picLocks noGrp="1" noChangeAspect="1"/>
          </p:cNvPicPr>
          <p:nvPr>
            <p:ph idx="1"/>
          </p:nvPr>
        </p:nvPicPr>
        <p:blipFill>
          <a:blip r:embed="rId2"/>
          <a:stretch>
            <a:fillRect/>
          </a:stretch>
        </p:blipFill>
        <p:spPr>
          <a:xfrm>
            <a:off x="702494" y="2427541"/>
            <a:ext cx="10731912" cy="3997637"/>
          </a:xfrm>
          <a:prstGeom prst="rect">
            <a:avLst/>
          </a:prstGeom>
        </p:spPr>
      </p:pic>
    </p:spTree>
    <p:extLst>
      <p:ext uri="{BB962C8B-B14F-4D97-AF65-F5344CB8AC3E}">
        <p14:creationId xmlns:p14="http://schemas.microsoft.com/office/powerpoint/2010/main" val="72954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BCC20-C0DF-439C-E33B-8B711C311D31}"/>
              </a:ext>
            </a:extLst>
          </p:cNvPr>
          <p:cNvSpPr>
            <a:spLocks noGrp="1"/>
          </p:cNvSpPr>
          <p:nvPr>
            <p:ph type="title"/>
          </p:nvPr>
        </p:nvSpPr>
        <p:spPr>
          <a:xfrm>
            <a:off x="838200" y="365126"/>
            <a:ext cx="9808597" cy="1146176"/>
          </a:xfrm>
        </p:spPr>
        <p:txBody>
          <a:bodyPr vert="horz" lIns="91440" tIns="45720" rIns="91440" bIns="45720" rtlCol="0">
            <a:normAutofit/>
          </a:bodyPr>
          <a:lstStyle/>
          <a:p>
            <a:pPr algn="ctr"/>
            <a:r>
              <a:rPr lang="en-US" u="sng" kern="1200" dirty="0">
                <a:solidFill>
                  <a:schemeClr val="bg1"/>
                </a:solidFill>
                <a:latin typeface="+mj-lt"/>
                <a:ea typeface="+mj-ea"/>
                <a:cs typeface="+mj-cs"/>
              </a:rPr>
              <a:t>CONCLUSIONS</a:t>
            </a:r>
          </a:p>
        </p:txBody>
      </p:sp>
      <p:sp>
        <p:nvSpPr>
          <p:cNvPr id="17" name="Freeform: Shape 16">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Freeform: Shape 18">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D039DDEA-EE67-50F6-8A4B-AB03416FB847}"/>
              </a:ext>
            </a:extLst>
          </p:cNvPr>
          <p:cNvSpPr>
            <a:spLocks noGrp="1"/>
          </p:cNvSpPr>
          <p:nvPr>
            <p:ph idx="1"/>
          </p:nvPr>
        </p:nvSpPr>
        <p:spPr>
          <a:xfrm>
            <a:off x="405517" y="2055810"/>
            <a:ext cx="7747884" cy="4647139"/>
          </a:xfrm>
        </p:spPr>
        <p:txBody>
          <a:bodyPr>
            <a:normAutofit fontScale="70000" lnSpcReduction="20000"/>
          </a:bodyPr>
          <a:lstStyle/>
          <a:p>
            <a:endParaRPr lang="en-US" sz="1300" dirty="0">
              <a:latin typeface="+mj-lt"/>
            </a:endParaRPr>
          </a:p>
          <a:p>
            <a:r>
              <a:rPr lang="en-US" sz="2400" dirty="0">
                <a:effectLst/>
                <a:latin typeface="+mj-lt"/>
              </a:rPr>
              <a:t>Considering import quantities, the top five countries are: Russia, Poland, Turkey, Belarus and Indonesia.</a:t>
            </a:r>
          </a:p>
          <a:p>
            <a:r>
              <a:rPr lang="en-US" sz="2400" dirty="0">
                <a:effectLst/>
                <a:latin typeface="+mj-lt"/>
              </a:rPr>
              <a:t>When looking at the main import products, potatoes is the number one product for Russia and Belarus, palm oil for Indonesia, fruits for Turkey, and pig meat and poultry meat for Poland.</a:t>
            </a:r>
          </a:p>
          <a:p>
            <a:r>
              <a:rPr lang="en-US" sz="2400" dirty="0">
                <a:effectLst/>
                <a:latin typeface="+mj-lt"/>
              </a:rPr>
              <a:t>Considering import value, Poland and Russia lead this area. An important remark on the appearance of EU countries with manufactured import, such as Netherlands, Germany and Italy.</a:t>
            </a:r>
          </a:p>
          <a:p>
            <a:r>
              <a:rPr lang="en-US" sz="2400" dirty="0">
                <a:effectLst/>
                <a:latin typeface="+mj-lt"/>
              </a:rPr>
              <a:t>Considering export quantities, main combinations of top products and partners are: China (corn and barley), Netherlands (corn), Spain (corn) and Turkey (corn and wheat). Corn and wheat are the main exported products from Ukraine.</a:t>
            </a:r>
          </a:p>
          <a:p>
            <a:r>
              <a:rPr lang="en-US" sz="2400" dirty="0">
                <a:effectLst/>
                <a:latin typeface="+mj-lt"/>
              </a:rPr>
              <a:t>In terms of export value, main combinations of top products and partners are: China (corn), Netherlands (corn), Egypt (wheat and corn), India (sunflower oil) and Turkey (corn).</a:t>
            </a:r>
          </a:p>
          <a:p>
            <a:r>
              <a:rPr lang="en-US" sz="2400" dirty="0">
                <a:effectLst/>
                <a:latin typeface="+mj-lt"/>
              </a:rPr>
              <a:t>As we can see there is certain correspondence in export top products between its quantity and its value. That is not the case when taking in consideration import top products. In this case we can see the appearance of manufactured goods and its impact on Ukraine trade deficit.</a:t>
            </a:r>
          </a:p>
          <a:p>
            <a:pPr marL="0" indent="0">
              <a:buNone/>
            </a:pPr>
            <a:endParaRPr lang="en-CN" sz="1300" dirty="0"/>
          </a:p>
        </p:txBody>
      </p:sp>
      <p:sp>
        <p:nvSpPr>
          <p:cNvPr id="21" name="Freeform: Shape 20">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6268A8FD-08C3-8092-8C91-6300054C1573}"/>
              </a:ext>
            </a:extLst>
          </p:cNvPr>
          <p:cNvSpPr txBox="1"/>
          <p:nvPr/>
        </p:nvSpPr>
        <p:spPr>
          <a:xfrm>
            <a:off x="10490056" y="4460682"/>
            <a:ext cx="1258158" cy="1013388"/>
          </a:xfrm>
          <a:prstGeom prst="rect">
            <a:avLst/>
          </a:prstGeom>
          <a:noFill/>
        </p:spPr>
        <p:txBody>
          <a:bodyPr wrap="square" rtlCol="0">
            <a:spAutoFit/>
          </a:bodyPr>
          <a:lstStyle/>
          <a:p>
            <a:endParaRPr lang="en-CN" dirty="0"/>
          </a:p>
        </p:txBody>
      </p:sp>
      <p:pic>
        <p:nvPicPr>
          <p:cNvPr id="12" name="Imagen 6" descr="Dibujo de video juego&#10;&#10;Descripción generada automáticamente con confianza baja">
            <a:extLst>
              <a:ext uri="{FF2B5EF4-FFF2-40B4-BE49-F238E27FC236}">
                <a16:creationId xmlns:a16="http://schemas.microsoft.com/office/drawing/2014/main" id="{60466187-2AE3-0C54-4C67-5C86353348E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84356" y="4732827"/>
            <a:ext cx="2737927" cy="1841256"/>
          </a:xfrm>
          <a:prstGeom prst="rect">
            <a:avLst/>
          </a:prstGeom>
        </p:spPr>
      </p:pic>
    </p:spTree>
    <p:extLst>
      <p:ext uri="{BB962C8B-B14F-4D97-AF65-F5344CB8AC3E}">
        <p14:creationId xmlns:p14="http://schemas.microsoft.com/office/powerpoint/2010/main" val="13580221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2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BCC20-C0DF-439C-E33B-8B711C311D3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Import top 20 countries (</a:t>
            </a:r>
            <a:r>
              <a:rPr lang="en-US" sz="5400" kern="1200" dirty="0" err="1">
                <a:solidFill>
                  <a:schemeClr val="bg1"/>
                </a:solidFill>
                <a:latin typeface="+mj-lt"/>
                <a:ea typeface="+mj-ea"/>
                <a:cs typeface="+mj-cs"/>
              </a:rPr>
              <a:t>tonnes</a:t>
            </a:r>
            <a:r>
              <a:rPr lang="en-US" sz="5400" kern="1200" dirty="0">
                <a:solidFill>
                  <a:schemeClr val="bg1"/>
                </a:solidFill>
                <a:latin typeface="+mj-lt"/>
                <a:ea typeface="+mj-ea"/>
                <a:cs typeface="+mj-cs"/>
              </a:rPr>
              <a:t>)</a:t>
            </a:r>
          </a:p>
        </p:txBody>
      </p:sp>
      <p:cxnSp>
        <p:nvCxnSpPr>
          <p:cNvPr id="25" name="Straight Connector 2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bar chart&#10;&#10;Description automatically generated">
            <a:extLst>
              <a:ext uri="{FF2B5EF4-FFF2-40B4-BE49-F238E27FC236}">
                <a16:creationId xmlns:a16="http://schemas.microsoft.com/office/drawing/2014/main" id="{A1E66C13-829E-C824-1EAA-EAE937FB74C0}"/>
              </a:ext>
            </a:extLst>
          </p:cNvPr>
          <p:cNvPicPr>
            <a:picLocks noGrp="1" noChangeAspect="1"/>
          </p:cNvPicPr>
          <p:nvPr>
            <p:ph idx="1"/>
          </p:nvPr>
        </p:nvPicPr>
        <p:blipFill>
          <a:blip r:embed="rId2"/>
          <a:stretch>
            <a:fillRect/>
          </a:stretch>
        </p:blipFill>
        <p:spPr>
          <a:xfrm>
            <a:off x="702494" y="2427541"/>
            <a:ext cx="10731912" cy="3997637"/>
          </a:xfrm>
          <a:prstGeom prst="rect">
            <a:avLst/>
          </a:prstGeom>
        </p:spPr>
      </p:pic>
    </p:spTree>
    <p:extLst>
      <p:ext uri="{BB962C8B-B14F-4D97-AF65-F5344CB8AC3E}">
        <p14:creationId xmlns:p14="http://schemas.microsoft.com/office/powerpoint/2010/main" val="52519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BCC20-C0DF-439C-E33B-8B711C311D31}"/>
              </a:ext>
            </a:extLst>
          </p:cNvPr>
          <p:cNvSpPr>
            <a:spLocks noGrp="1"/>
          </p:cNvSpPr>
          <p:nvPr>
            <p:ph type="title"/>
          </p:nvPr>
        </p:nvSpPr>
        <p:spPr>
          <a:xfrm>
            <a:off x="556532" y="643467"/>
            <a:ext cx="11210925" cy="744836"/>
          </a:xfrm>
        </p:spPr>
        <p:txBody>
          <a:bodyPr vert="horz" lIns="91440" tIns="45720" rIns="91440" bIns="45720" rtlCol="0" anchor="ctr">
            <a:noAutofit/>
          </a:bodyPr>
          <a:lstStyle/>
          <a:p>
            <a:pPr algn="ctr"/>
            <a:r>
              <a:rPr lang="en-US" sz="3600" kern="1200" dirty="0">
                <a:solidFill>
                  <a:schemeClr val="bg1"/>
                </a:solidFill>
                <a:latin typeface="+mj-lt"/>
                <a:ea typeface="+mj-ea"/>
                <a:cs typeface="+mj-cs"/>
              </a:rPr>
              <a:t>Import top 20 products (</a:t>
            </a:r>
            <a:r>
              <a:rPr lang="en-US" sz="3600" kern="1200" dirty="0" err="1">
                <a:solidFill>
                  <a:schemeClr val="bg1"/>
                </a:solidFill>
                <a:latin typeface="+mj-lt"/>
                <a:ea typeface="+mj-ea"/>
                <a:cs typeface="+mj-cs"/>
              </a:rPr>
              <a:t>tonnes</a:t>
            </a:r>
            <a:r>
              <a:rPr lang="en-US" sz="3600" dirty="0">
                <a:solidFill>
                  <a:schemeClr val="bg1"/>
                </a:solidFill>
              </a:rPr>
              <a:t>), </a:t>
            </a:r>
            <a:r>
              <a:rPr lang="en-US" sz="3600" kern="1200" dirty="0">
                <a:solidFill>
                  <a:schemeClr val="bg1"/>
                </a:solidFill>
                <a:latin typeface="+mj-lt"/>
                <a:ea typeface="+mj-ea"/>
                <a:cs typeface="+mj-cs"/>
              </a:rPr>
              <a:t>by partner country</a:t>
            </a:r>
          </a:p>
        </p:txBody>
      </p:sp>
      <p:pic>
        <p:nvPicPr>
          <p:cNvPr id="5" name="Content Placeholder 4">
            <a:extLst>
              <a:ext uri="{FF2B5EF4-FFF2-40B4-BE49-F238E27FC236}">
                <a16:creationId xmlns:a16="http://schemas.microsoft.com/office/drawing/2014/main" id="{10C38C95-DDFC-DB96-AA21-128CC610285E}"/>
              </a:ext>
            </a:extLst>
          </p:cNvPr>
          <p:cNvPicPr>
            <a:picLocks noGrp="1" noChangeAspect="1"/>
          </p:cNvPicPr>
          <p:nvPr>
            <p:ph idx="1"/>
          </p:nvPr>
        </p:nvPicPr>
        <p:blipFill>
          <a:blip r:embed="rId2"/>
          <a:stretch>
            <a:fillRect/>
          </a:stretch>
        </p:blipFill>
        <p:spPr>
          <a:xfrm>
            <a:off x="709229" y="1525097"/>
            <a:ext cx="10773542" cy="5332903"/>
          </a:xfrm>
          <a:prstGeom prst="rect">
            <a:avLst/>
          </a:prstGeom>
        </p:spPr>
      </p:pic>
    </p:spTree>
    <p:extLst>
      <p:ext uri="{BB962C8B-B14F-4D97-AF65-F5344CB8AC3E}">
        <p14:creationId xmlns:p14="http://schemas.microsoft.com/office/powerpoint/2010/main" val="1944579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BCC20-C0DF-439C-E33B-8B711C311D3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600" kern="1200" dirty="0">
                <a:solidFill>
                  <a:schemeClr val="bg1"/>
                </a:solidFill>
                <a:latin typeface="+mj-lt"/>
                <a:ea typeface="+mj-ea"/>
                <a:cs typeface="+mj-cs"/>
              </a:rPr>
              <a:t>Import top 20 products (</a:t>
            </a:r>
            <a:r>
              <a:rPr lang="en-US" sz="3600" kern="1200" dirty="0" err="1">
                <a:solidFill>
                  <a:schemeClr val="bg1"/>
                </a:solidFill>
                <a:latin typeface="+mj-lt"/>
                <a:ea typeface="+mj-ea"/>
                <a:cs typeface="+mj-cs"/>
              </a:rPr>
              <a:t>tonnes</a:t>
            </a:r>
            <a:r>
              <a:rPr lang="en-US" sz="3600" kern="1200" dirty="0">
                <a:solidFill>
                  <a:schemeClr val="bg1"/>
                </a:solidFill>
                <a:latin typeface="+mj-lt"/>
                <a:ea typeface="+mj-ea"/>
                <a:cs typeface="+mj-cs"/>
              </a:rPr>
              <a:t>), from Russia</a:t>
            </a:r>
          </a:p>
        </p:txBody>
      </p:sp>
      <p:pic>
        <p:nvPicPr>
          <p:cNvPr id="5" name="Content Placeholder 4" descr="Chart&#10;&#10;Description automatically generated with medium confidence">
            <a:extLst>
              <a:ext uri="{FF2B5EF4-FFF2-40B4-BE49-F238E27FC236}">
                <a16:creationId xmlns:a16="http://schemas.microsoft.com/office/drawing/2014/main" id="{1EF25627-AB20-62AA-18B6-47BA412E4322}"/>
              </a:ext>
            </a:extLst>
          </p:cNvPr>
          <p:cNvPicPr>
            <a:picLocks noGrp="1" noChangeAspect="1"/>
          </p:cNvPicPr>
          <p:nvPr>
            <p:ph idx="1"/>
          </p:nvPr>
        </p:nvPicPr>
        <p:blipFill>
          <a:blip r:embed="rId2"/>
          <a:stretch>
            <a:fillRect/>
          </a:stretch>
        </p:blipFill>
        <p:spPr>
          <a:xfrm>
            <a:off x="361110" y="1925002"/>
            <a:ext cx="11493281" cy="4281246"/>
          </a:xfrm>
          <a:prstGeom prst="rect">
            <a:avLst/>
          </a:prstGeom>
        </p:spPr>
      </p:pic>
    </p:spTree>
    <p:extLst>
      <p:ext uri="{BB962C8B-B14F-4D97-AF65-F5344CB8AC3E}">
        <p14:creationId xmlns:p14="http://schemas.microsoft.com/office/powerpoint/2010/main" val="4235226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BCC20-C0DF-439C-E33B-8B711C311D3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4600" kern="1200" dirty="0">
                <a:solidFill>
                  <a:schemeClr val="bg1"/>
                </a:solidFill>
                <a:latin typeface="+mj-lt"/>
                <a:ea typeface="+mj-ea"/>
                <a:cs typeface="+mj-cs"/>
              </a:rPr>
              <a:t>Import top 20 </a:t>
            </a:r>
            <a:r>
              <a:rPr lang="en-US" sz="4600" dirty="0">
                <a:solidFill>
                  <a:schemeClr val="bg1"/>
                </a:solidFill>
              </a:rPr>
              <a:t>countries </a:t>
            </a:r>
            <a:r>
              <a:rPr lang="en-US" sz="4600" kern="1200" dirty="0">
                <a:solidFill>
                  <a:schemeClr val="bg1"/>
                </a:solidFill>
                <a:latin typeface="+mj-lt"/>
                <a:ea typeface="+mj-ea"/>
                <a:cs typeface="+mj-cs"/>
              </a:rPr>
              <a:t>(1000$)</a:t>
            </a:r>
          </a:p>
        </p:txBody>
      </p:sp>
      <p:cxnSp>
        <p:nvCxnSpPr>
          <p:cNvPr id="19" name="Straight Connector 1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4A75419D-808B-A365-8BA7-808C38C3B9B8}"/>
              </a:ext>
            </a:extLst>
          </p:cNvPr>
          <p:cNvPicPr>
            <a:picLocks noGrp="1" noChangeAspect="1"/>
          </p:cNvPicPr>
          <p:nvPr>
            <p:ph idx="1"/>
          </p:nvPr>
        </p:nvPicPr>
        <p:blipFill>
          <a:blip r:embed="rId2"/>
          <a:stretch>
            <a:fillRect/>
          </a:stretch>
        </p:blipFill>
        <p:spPr>
          <a:xfrm>
            <a:off x="702494" y="2427541"/>
            <a:ext cx="10731912" cy="3997637"/>
          </a:xfrm>
          <a:prstGeom prst="rect">
            <a:avLst/>
          </a:prstGeom>
        </p:spPr>
      </p:pic>
    </p:spTree>
    <p:extLst>
      <p:ext uri="{BB962C8B-B14F-4D97-AF65-F5344CB8AC3E}">
        <p14:creationId xmlns:p14="http://schemas.microsoft.com/office/powerpoint/2010/main" val="268852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BCC20-C0DF-439C-E33B-8B711C311D3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600" kern="1200" dirty="0">
                <a:solidFill>
                  <a:schemeClr val="bg1"/>
                </a:solidFill>
                <a:latin typeface="+mj-lt"/>
                <a:ea typeface="+mj-ea"/>
                <a:cs typeface="+mj-cs"/>
              </a:rPr>
              <a:t>Import top 20 products (1000$), by partner country</a:t>
            </a:r>
          </a:p>
        </p:txBody>
      </p:sp>
      <p:pic>
        <p:nvPicPr>
          <p:cNvPr id="5" name="Content Placeholder 4" descr="Chart, sunburst chart&#10;&#10;Description automatically generated">
            <a:extLst>
              <a:ext uri="{FF2B5EF4-FFF2-40B4-BE49-F238E27FC236}">
                <a16:creationId xmlns:a16="http://schemas.microsoft.com/office/drawing/2014/main" id="{14B0B4E4-63F1-F397-95C3-97C5E699476D}"/>
              </a:ext>
            </a:extLst>
          </p:cNvPr>
          <p:cNvPicPr>
            <a:picLocks noGrp="1" noChangeAspect="1"/>
          </p:cNvPicPr>
          <p:nvPr>
            <p:ph idx="1"/>
          </p:nvPr>
        </p:nvPicPr>
        <p:blipFill>
          <a:blip r:embed="rId2"/>
          <a:stretch>
            <a:fillRect/>
          </a:stretch>
        </p:blipFill>
        <p:spPr>
          <a:xfrm>
            <a:off x="1030188" y="1688655"/>
            <a:ext cx="10263611" cy="5080487"/>
          </a:xfrm>
          <a:prstGeom prst="rect">
            <a:avLst/>
          </a:prstGeom>
        </p:spPr>
      </p:pic>
    </p:spTree>
    <p:extLst>
      <p:ext uri="{BB962C8B-B14F-4D97-AF65-F5344CB8AC3E}">
        <p14:creationId xmlns:p14="http://schemas.microsoft.com/office/powerpoint/2010/main" val="194026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BCC20-C0DF-439C-E33B-8B711C311D3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600" kern="1200" dirty="0">
                <a:solidFill>
                  <a:schemeClr val="bg1"/>
                </a:solidFill>
                <a:latin typeface="+mj-lt"/>
                <a:ea typeface="+mj-ea"/>
                <a:cs typeface="+mj-cs"/>
              </a:rPr>
              <a:t>Import top 20 products(1000$), from Russia</a:t>
            </a:r>
          </a:p>
        </p:txBody>
      </p:sp>
      <p:pic>
        <p:nvPicPr>
          <p:cNvPr id="5" name="Content Placeholder 4" descr="Chart, bar chart&#10;&#10;Description automatically generated">
            <a:extLst>
              <a:ext uri="{FF2B5EF4-FFF2-40B4-BE49-F238E27FC236}">
                <a16:creationId xmlns:a16="http://schemas.microsoft.com/office/drawing/2014/main" id="{57AD1716-56F5-388A-D9F5-701567FA6D02}"/>
              </a:ext>
            </a:extLst>
          </p:cNvPr>
          <p:cNvPicPr>
            <a:picLocks noGrp="1" noChangeAspect="1"/>
          </p:cNvPicPr>
          <p:nvPr>
            <p:ph idx="1"/>
          </p:nvPr>
        </p:nvPicPr>
        <p:blipFill>
          <a:blip r:embed="rId2"/>
          <a:stretch>
            <a:fillRect/>
          </a:stretch>
        </p:blipFill>
        <p:spPr>
          <a:xfrm>
            <a:off x="643467" y="1841258"/>
            <a:ext cx="10905066" cy="4062136"/>
          </a:xfrm>
          <a:prstGeom prst="rect">
            <a:avLst/>
          </a:prstGeom>
        </p:spPr>
      </p:pic>
    </p:spTree>
    <p:extLst>
      <p:ext uri="{BB962C8B-B14F-4D97-AF65-F5344CB8AC3E}">
        <p14:creationId xmlns:p14="http://schemas.microsoft.com/office/powerpoint/2010/main" val="3028511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BCC20-C0DF-439C-E33B-8B711C311D3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Export top 20 countries (</a:t>
            </a:r>
            <a:r>
              <a:rPr lang="en-US" sz="5400" kern="1200" dirty="0" err="1">
                <a:solidFill>
                  <a:schemeClr val="bg1"/>
                </a:solidFill>
                <a:latin typeface="+mj-lt"/>
                <a:ea typeface="+mj-ea"/>
                <a:cs typeface="+mj-cs"/>
              </a:rPr>
              <a:t>tonnes</a:t>
            </a:r>
            <a:r>
              <a:rPr lang="en-US" sz="5400" kern="1200" dirty="0">
                <a:solidFill>
                  <a:schemeClr val="bg1"/>
                </a:solidFill>
                <a:latin typeface="+mj-lt"/>
                <a:ea typeface="+mj-ea"/>
                <a:cs typeface="+mj-cs"/>
              </a:rPr>
              <a:t>)</a:t>
            </a:r>
          </a:p>
        </p:txBody>
      </p:sp>
      <p:cxnSp>
        <p:nvCxnSpPr>
          <p:cNvPr id="19" name="Straight Connector 1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2980599C-FCD9-D0E4-A44F-D1C26CCB85A5}"/>
              </a:ext>
            </a:extLst>
          </p:cNvPr>
          <p:cNvPicPr>
            <a:picLocks noGrp="1" noChangeAspect="1"/>
          </p:cNvPicPr>
          <p:nvPr>
            <p:ph idx="1"/>
          </p:nvPr>
        </p:nvPicPr>
        <p:blipFill>
          <a:blip r:embed="rId2"/>
          <a:stretch>
            <a:fillRect/>
          </a:stretch>
        </p:blipFill>
        <p:spPr>
          <a:xfrm>
            <a:off x="702494" y="2427541"/>
            <a:ext cx="10731912" cy="3997637"/>
          </a:xfrm>
          <a:prstGeom prst="rect">
            <a:avLst/>
          </a:prstGeom>
        </p:spPr>
      </p:pic>
    </p:spTree>
    <p:extLst>
      <p:ext uri="{BB962C8B-B14F-4D97-AF65-F5344CB8AC3E}">
        <p14:creationId xmlns:p14="http://schemas.microsoft.com/office/powerpoint/2010/main" val="131391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BCC20-C0DF-439C-E33B-8B711C311D3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600" kern="1200" dirty="0">
                <a:solidFill>
                  <a:schemeClr val="bg1"/>
                </a:solidFill>
                <a:latin typeface="+mj-lt"/>
                <a:ea typeface="+mj-ea"/>
                <a:cs typeface="+mj-cs"/>
              </a:rPr>
              <a:t>Export top 20 products (</a:t>
            </a:r>
            <a:r>
              <a:rPr lang="en-US" sz="3600" kern="1200" dirty="0" err="1">
                <a:solidFill>
                  <a:schemeClr val="bg1"/>
                </a:solidFill>
                <a:latin typeface="+mj-lt"/>
                <a:ea typeface="+mj-ea"/>
                <a:cs typeface="+mj-cs"/>
              </a:rPr>
              <a:t>tonnes</a:t>
            </a:r>
            <a:r>
              <a:rPr lang="en-US" sz="3600" kern="1200" dirty="0">
                <a:solidFill>
                  <a:schemeClr val="bg1"/>
                </a:solidFill>
                <a:latin typeface="+mj-lt"/>
                <a:ea typeface="+mj-ea"/>
                <a:cs typeface="+mj-cs"/>
              </a:rPr>
              <a:t>), by partner country</a:t>
            </a:r>
          </a:p>
        </p:txBody>
      </p:sp>
      <p:pic>
        <p:nvPicPr>
          <p:cNvPr id="5" name="Content Placeholder 4" descr="Chart, sunburst chart&#10;&#10;Description automatically generated">
            <a:extLst>
              <a:ext uri="{FF2B5EF4-FFF2-40B4-BE49-F238E27FC236}">
                <a16:creationId xmlns:a16="http://schemas.microsoft.com/office/drawing/2014/main" id="{A8B4E85D-0F2B-4C24-BC16-759F6E437413}"/>
              </a:ext>
            </a:extLst>
          </p:cNvPr>
          <p:cNvPicPr>
            <a:picLocks noGrp="1" noChangeAspect="1"/>
          </p:cNvPicPr>
          <p:nvPr>
            <p:ph idx="1"/>
          </p:nvPr>
        </p:nvPicPr>
        <p:blipFill>
          <a:blip r:embed="rId2"/>
          <a:stretch>
            <a:fillRect/>
          </a:stretch>
        </p:blipFill>
        <p:spPr>
          <a:xfrm>
            <a:off x="1126434" y="1626635"/>
            <a:ext cx="9939131" cy="4919870"/>
          </a:xfrm>
          <a:prstGeom prst="rect">
            <a:avLst/>
          </a:prstGeom>
        </p:spPr>
      </p:pic>
    </p:spTree>
    <p:extLst>
      <p:ext uri="{BB962C8B-B14F-4D97-AF65-F5344CB8AC3E}">
        <p14:creationId xmlns:p14="http://schemas.microsoft.com/office/powerpoint/2010/main" val="296209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3581</TotalTime>
  <Words>317</Words>
  <Application>Microsoft Macintosh PowerPoint</Application>
  <PresentationFormat>Widescreen</PresentationFormat>
  <Paragraphs>19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Ukraine food trade balance-2019</vt:lpstr>
      <vt:lpstr>Import top 20 countries (tonnes)</vt:lpstr>
      <vt:lpstr>Import top 20 products (tonnes), by partner country</vt:lpstr>
      <vt:lpstr>Import top 20 products (tonnes), from Russia</vt:lpstr>
      <vt:lpstr>Import top 20 countries (1000$)</vt:lpstr>
      <vt:lpstr>Import top 20 products (1000$), by partner country</vt:lpstr>
      <vt:lpstr>Import top 20 products(1000$), from Russia</vt:lpstr>
      <vt:lpstr>Export top 20 countries (tonnes)</vt:lpstr>
      <vt:lpstr>Export top 20 products (tonnes), by partner country</vt:lpstr>
      <vt:lpstr>Export top 20 products (1000$), by partner country</vt:lpstr>
      <vt:lpstr>Export top 20 products(1000$), to Russia</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david gros torrente</dc:creator>
  <cp:lastModifiedBy>jose david gros torrente</cp:lastModifiedBy>
  <cp:revision>35</cp:revision>
  <dcterms:created xsi:type="dcterms:W3CDTF">2022-03-22T10:39:30Z</dcterms:created>
  <dcterms:modified xsi:type="dcterms:W3CDTF">2022-04-13T10:02:01Z</dcterms:modified>
</cp:coreProperties>
</file>