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7325" autoAdjust="0"/>
  </p:normalViewPr>
  <p:slideViewPr>
    <p:cSldViewPr snapToGrid="0">
      <p:cViewPr varScale="1">
        <p:scale>
          <a:sx n="108" d="100"/>
          <a:sy n="108" d="100"/>
        </p:scale>
        <p:origin x="126" y="306"/>
      </p:cViewPr>
      <p:guideLst/>
    </p:cSldViewPr>
  </p:slideViewPr>
  <p:outlineViewPr>
    <p:cViewPr>
      <p:scale>
        <a:sx n="33" d="100"/>
        <a:sy n="33" d="100"/>
      </p:scale>
      <p:origin x="0" y="-5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840D-5E41-4851-A8CD-031BAC80B4A7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AC1FB-ABAB-4845-A823-AB408FA35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Just because we technical can do it doesn‘t mean that we should do research on 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6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Depending on your research question you could either search for existing data sets. Or maybe you collected data by yourself that you want to </a:t>
            </a:r>
            <a:r>
              <a:rPr lang="en-GB" noProof="0" dirty="0" err="1"/>
              <a:t>analyze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15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Transformation: e.g. 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37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0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Learning. 3 </a:t>
            </a:r>
            <a:r>
              <a:rPr lang="de-DE" dirty="0" err="1"/>
              <a:t>examples</a:t>
            </a:r>
            <a:r>
              <a:rPr lang="de-DE" dirty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3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M:\Marketing\Debora_Schiffer\016\016_Präsentationsvorlagen_UzK\016_PPT_Lay_TiteL_V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211814"/>
            <a:ext cx="1656186" cy="8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38" y="365126"/>
            <a:ext cx="805471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38" y="1825625"/>
            <a:ext cx="8054712" cy="43513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6738994"/>
            <a:ext cx="9144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56" y="5911647"/>
            <a:ext cx="1301032" cy="6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638" y="1825625"/>
            <a:ext cx="3886200" cy="43513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738994"/>
            <a:ext cx="9144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56" y="5911647"/>
            <a:ext cx="1301032" cy="6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0638" y="365126"/>
            <a:ext cx="805471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50A241-72F2-411F-8189-47C9B63C40E2}"/>
              </a:ext>
            </a:extLst>
          </p:cNvPr>
          <p:cNvSpPr/>
          <p:nvPr userDrawn="1"/>
        </p:nvSpPr>
        <p:spPr>
          <a:xfrm>
            <a:off x="360040" y="6383867"/>
            <a:ext cx="6332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Digital Humanities | Johanna Binnewitt &amp; </a:t>
            </a:r>
            <a:r>
              <a:rPr lang="de-DE" alt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Valmir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Etemi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09.-10.09.2019</a:t>
            </a:r>
          </a:p>
        </p:txBody>
      </p:sp>
    </p:spTree>
    <p:extLst>
      <p:ext uri="{BB962C8B-B14F-4D97-AF65-F5344CB8AC3E}">
        <p14:creationId xmlns:p14="http://schemas.microsoft.com/office/powerpoint/2010/main" val="26644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ntoml.com/posts/2019-04-19-one-mod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the-data-experience/building-a-data-pipeline-from-scratch-32b712cfb1d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7277" y="5157192"/>
            <a:ext cx="80648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for Language Analysis</a:t>
            </a: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Introduction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337276" y="6335742"/>
            <a:ext cx="7092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Digital Humanities | Johanna Binnewitt &amp; </a:t>
            </a:r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Valmir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Etemi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09.-10.09.2019</a:t>
            </a:r>
          </a:p>
        </p:txBody>
      </p:sp>
    </p:spTree>
    <p:extLst>
      <p:ext uri="{BB962C8B-B14F-4D97-AF65-F5344CB8AC3E}">
        <p14:creationId xmlns:p14="http://schemas.microsoft.com/office/powerpoint/2010/main" val="68965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38645-0B15-4E30-B49A-E766A5A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3. Prepare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3BB9-F8BF-4AA3-B332-12BB350A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38" y="1788681"/>
            <a:ext cx="8054712" cy="449204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Types of Data</a:t>
            </a:r>
          </a:p>
          <a:p>
            <a:r>
              <a:rPr lang="en-GB" dirty="0"/>
              <a:t>Structured data (e.g. SQL Databases)</a:t>
            </a:r>
          </a:p>
          <a:p>
            <a:r>
              <a:rPr lang="en-GB" dirty="0"/>
              <a:t>Semi-structured data (e.g. CSV files)</a:t>
            </a:r>
          </a:p>
          <a:p>
            <a:r>
              <a:rPr lang="en-GB" b="1" dirty="0"/>
              <a:t>Unstructured data (e.g. text files)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Sources of Data</a:t>
            </a:r>
          </a:p>
          <a:p>
            <a:r>
              <a:rPr lang="en-GB" dirty="0"/>
              <a:t>Machine generated (e.g. server log files)</a:t>
            </a:r>
          </a:p>
          <a:p>
            <a:r>
              <a:rPr lang="en-GB" b="1" dirty="0"/>
              <a:t>Natural Language</a:t>
            </a:r>
          </a:p>
          <a:p>
            <a:r>
              <a:rPr lang="en-GB" dirty="0"/>
              <a:t>Audio, video, images</a:t>
            </a:r>
          </a:p>
          <a:p>
            <a:r>
              <a:rPr lang="en-GB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96903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96054-EBA1-4E4A-BD03-69A446F8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4. Explore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5D466-FD05-487C-811B-E5766FA6A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retrieved data</a:t>
            </a:r>
          </a:p>
          <a:p>
            <a:r>
              <a:rPr lang="en-GB" dirty="0"/>
              <a:t>How do variables interact?</a:t>
            </a:r>
          </a:p>
          <a:p>
            <a:r>
              <a:rPr lang="en-GB" dirty="0"/>
              <a:t>Methods: descriptive statistics, plotting and simple modelling</a:t>
            </a:r>
          </a:p>
        </p:txBody>
      </p:sp>
    </p:spTree>
    <p:extLst>
      <p:ext uri="{BB962C8B-B14F-4D97-AF65-F5344CB8AC3E}">
        <p14:creationId xmlns:p14="http://schemas.microsoft.com/office/powerpoint/2010/main" val="399239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BCA67-8900-4874-B691-F7B983BA3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Build a model which suits your research goal</a:t>
            </a:r>
          </a:p>
          <a:p>
            <a:r>
              <a:rPr lang="en-GB" dirty="0"/>
              <a:t>Models should depend on the task you want to solve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6B04C-3904-47B5-BB26-90F3463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5. Model Data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36F2E0-E6A7-4C34-A499-D99D515EC0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13" y="1335327"/>
            <a:ext cx="3687454" cy="46093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EF7E83-57BA-4788-8516-C0A63710C498}"/>
              </a:ext>
            </a:extLst>
          </p:cNvPr>
          <p:cNvSpPr txBox="1"/>
          <p:nvPr/>
        </p:nvSpPr>
        <p:spPr>
          <a:xfrm>
            <a:off x="4487994" y="5813840"/>
            <a:ext cx="3219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hlinkClick r:id="rId4"/>
              </a:rPr>
              <a:t>https://bentoml.com/posts/2019-04-19-one-model/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649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A070-DBB6-45BD-85ED-D38AD91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dirty="0"/>
              <a:t>5. Model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74FC4-6217-417D-A086-CDCBA845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ML Task: Clustering</a:t>
            </a:r>
          </a:p>
          <a:p>
            <a:r>
              <a:rPr lang="en-GB" dirty="0"/>
              <a:t>Example Goal: grouping tweets on similar topics</a:t>
            </a:r>
          </a:p>
          <a:p>
            <a:pPr lvl="1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91E090-8F52-4E12-8AE8-8E2F82973D45}"/>
              </a:ext>
            </a:extLst>
          </p:cNvPr>
          <p:cNvSpPr/>
          <p:nvPr/>
        </p:nvSpPr>
        <p:spPr>
          <a:xfrm>
            <a:off x="460638" y="3309576"/>
            <a:ext cx="2776588" cy="29916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Source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Time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“Words”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Involved twitter users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896EFC2-DF17-49EF-9602-03EBD7F3A905}"/>
              </a:ext>
            </a:extLst>
          </p:cNvPr>
          <p:cNvSpPr/>
          <p:nvPr/>
        </p:nvSpPr>
        <p:spPr>
          <a:xfrm>
            <a:off x="3483389" y="3939841"/>
            <a:ext cx="2539745" cy="173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Fancy ML-Model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70FAA5-F275-4D16-BF29-C9EF74B4D762}"/>
              </a:ext>
            </a:extLst>
          </p:cNvPr>
          <p:cNvSpPr/>
          <p:nvPr/>
        </p:nvSpPr>
        <p:spPr>
          <a:xfrm>
            <a:off x="6269297" y="4033057"/>
            <a:ext cx="1846556" cy="15447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Similar Tweets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Separated from dissimilar tweets</a:t>
            </a:r>
          </a:p>
        </p:txBody>
      </p:sp>
    </p:spTree>
    <p:extLst>
      <p:ext uri="{BB962C8B-B14F-4D97-AF65-F5344CB8AC3E}">
        <p14:creationId xmlns:p14="http://schemas.microsoft.com/office/powerpoint/2010/main" val="394361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A070-DBB6-45BD-85ED-D38AD91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5. Model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74FC4-6217-417D-A086-CDCBA845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ML Task: Classification</a:t>
            </a:r>
          </a:p>
          <a:p>
            <a:r>
              <a:rPr lang="en-GB" dirty="0"/>
              <a:t>Example Goal: predict heart disease for a person</a:t>
            </a:r>
          </a:p>
          <a:p>
            <a:pPr lvl="1"/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28EE13-F51D-4360-8AE3-5EB05540B13A}"/>
              </a:ext>
            </a:extLst>
          </p:cNvPr>
          <p:cNvSpPr/>
          <p:nvPr/>
        </p:nvSpPr>
        <p:spPr>
          <a:xfrm>
            <a:off x="460638" y="3309576"/>
            <a:ext cx="2776588" cy="29916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Age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Cholesterol Level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Heart Rate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Fitness Level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35E7216-189C-4DDC-A7CF-1AE16AC9E184}"/>
              </a:ext>
            </a:extLst>
          </p:cNvPr>
          <p:cNvSpPr/>
          <p:nvPr/>
        </p:nvSpPr>
        <p:spPr>
          <a:xfrm>
            <a:off x="3483389" y="3939841"/>
            <a:ext cx="2539745" cy="173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Fancy ML-Model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96555C7-9BE9-4C4B-A299-0775EA490BA8}"/>
              </a:ext>
            </a:extLst>
          </p:cNvPr>
          <p:cNvSpPr/>
          <p:nvPr/>
        </p:nvSpPr>
        <p:spPr>
          <a:xfrm>
            <a:off x="6269297" y="4033057"/>
            <a:ext cx="1846556" cy="15447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Probability for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405237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A070-DBB6-45BD-85ED-D38AD91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5. Model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74FC4-6217-417D-A086-CDCBA845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ML Task: Regression</a:t>
            </a:r>
          </a:p>
          <a:p>
            <a:r>
              <a:rPr lang="en-GB" dirty="0"/>
              <a:t>Example Goal: estimating real estate values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E94F7E-5491-4AF1-9042-703387F576A9}"/>
              </a:ext>
            </a:extLst>
          </p:cNvPr>
          <p:cNvSpPr/>
          <p:nvPr/>
        </p:nvSpPr>
        <p:spPr>
          <a:xfrm>
            <a:off x="460638" y="3309576"/>
            <a:ext cx="2776588" cy="29916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Number of bathrooms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Distance supermarket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Year of construction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Distance primary school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91786A9-D35F-4C9A-975E-A6FC9A7035C0}"/>
              </a:ext>
            </a:extLst>
          </p:cNvPr>
          <p:cNvSpPr/>
          <p:nvPr/>
        </p:nvSpPr>
        <p:spPr>
          <a:xfrm>
            <a:off x="3483389" y="3939841"/>
            <a:ext cx="2539745" cy="173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Fancy ML-Model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313F40-CB25-4612-9962-5F5DAA8AB947}"/>
              </a:ext>
            </a:extLst>
          </p:cNvPr>
          <p:cNvSpPr/>
          <p:nvPr/>
        </p:nvSpPr>
        <p:spPr>
          <a:xfrm>
            <a:off x="6269297" y="4033057"/>
            <a:ext cx="1846556" cy="15447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House Value</a:t>
            </a:r>
          </a:p>
        </p:txBody>
      </p:sp>
    </p:spTree>
    <p:extLst>
      <p:ext uri="{BB962C8B-B14F-4D97-AF65-F5344CB8AC3E}">
        <p14:creationId xmlns:p14="http://schemas.microsoft.com/office/powerpoint/2010/main" val="183040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B4766-9D7D-45C1-B581-CD56F15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Pipeline</a:t>
            </a:r>
            <a:br>
              <a:rPr lang="en-GB" noProof="0" dirty="0"/>
            </a:br>
            <a:r>
              <a:rPr lang="en-GB" sz="2400" dirty="0"/>
              <a:t>5. Model Data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E4A5-0BA1-4373-B8A3-C02F6978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Each problem can be solved by different ML Models</a:t>
            </a:r>
          </a:p>
          <a:p>
            <a:r>
              <a:rPr lang="en-GB" dirty="0"/>
              <a:t>K-Means:</a:t>
            </a:r>
          </a:p>
          <a:p>
            <a:pPr lvl="1"/>
            <a:r>
              <a:rPr lang="en-GB" noProof="0" dirty="0"/>
              <a:t>Solves clustering problems</a:t>
            </a:r>
          </a:p>
          <a:p>
            <a:pPr lvl="1"/>
            <a:r>
              <a:rPr lang="en-GB" dirty="0"/>
              <a:t>Iteratively adjusts the centroid of a cluster</a:t>
            </a:r>
          </a:p>
          <a:p>
            <a:pPr marL="39688" indent="0">
              <a:buNone/>
            </a:pPr>
            <a:endParaRPr lang="en-GB" dirty="0"/>
          </a:p>
          <a:p>
            <a:r>
              <a:rPr lang="en-GB" noProof="0" dirty="0"/>
              <a:t>Naïve Bay</a:t>
            </a:r>
            <a:r>
              <a:rPr lang="en-GB" dirty="0"/>
              <a:t>es:</a:t>
            </a:r>
          </a:p>
          <a:p>
            <a:pPr lvl="1"/>
            <a:r>
              <a:rPr lang="en-GB" noProof="0" dirty="0"/>
              <a:t>Solves (binary) classification problems</a:t>
            </a:r>
          </a:p>
          <a:p>
            <a:pPr lvl="1"/>
            <a:r>
              <a:rPr lang="en-GB" dirty="0"/>
              <a:t>Predicts a label by taking the appearance of a specific feature into account</a:t>
            </a: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78531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B4766-9D7D-45C1-B581-CD56F15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Pipeline</a:t>
            </a:r>
            <a:br>
              <a:rPr lang="en-GB" noProof="0" dirty="0"/>
            </a:br>
            <a:r>
              <a:rPr lang="en-GB" sz="2400" dirty="0"/>
              <a:t>5. Model Data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E4A5-0BA1-4373-B8A3-C02F6978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Each problem can be solved by different ML Models</a:t>
            </a:r>
          </a:p>
          <a:p>
            <a:r>
              <a:rPr lang="en-GB" dirty="0"/>
              <a:t>Neural Network:</a:t>
            </a:r>
          </a:p>
          <a:p>
            <a:pPr lvl="1"/>
            <a:r>
              <a:rPr lang="en-GB" noProof="0" dirty="0"/>
              <a:t>Solves regression problem</a:t>
            </a:r>
          </a:p>
          <a:p>
            <a:pPr lvl="1"/>
            <a:r>
              <a:rPr lang="en-GB" dirty="0"/>
              <a:t>Weights all features according to how they influence the predicted output value</a:t>
            </a: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103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6740C-6690-43FF-A263-F8681D26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6. Improve Model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C15697-7939-4B05-AC8E-FC8D7010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 the results of your model</a:t>
            </a:r>
          </a:p>
          <a:p>
            <a:r>
              <a:rPr lang="en-GB" dirty="0"/>
              <a:t>Change configurations to improve the results</a:t>
            </a:r>
          </a:p>
          <a:p>
            <a:pPr lvl="1"/>
            <a:r>
              <a:rPr lang="en-GB" dirty="0"/>
              <a:t>Input variables</a:t>
            </a:r>
          </a:p>
          <a:p>
            <a:pPr lvl="1"/>
            <a:r>
              <a:rPr lang="en-GB" dirty="0"/>
              <a:t>Model configuration</a:t>
            </a:r>
          </a:p>
          <a:p>
            <a:pPr lvl="1"/>
            <a:r>
              <a:rPr lang="en-GB" dirty="0"/>
              <a:t>Whole Model</a:t>
            </a:r>
          </a:p>
        </p:txBody>
      </p:sp>
    </p:spTree>
    <p:extLst>
      <p:ext uri="{BB962C8B-B14F-4D97-AF65-F5344CB8AC3E}">
        <p14:creationId xmlns:p14="http://schemas.microsoft.com/office/powerpoint/2010/main" val="64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4BE5E-A3F0-488B-96C6-9A2A0B68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12C1D-D4A2-4A9B-9A5C-E1F6B378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/>
              <a:t>What are you going to learn?</a:t>
            </a:r>
          </a:p>
          <a:p>
            <a:r>
              <a:rPr lang="en-GB" dirty="0"/>
              <a:t>Brief introduction to Machine Learning</a:t>
            </a:r>
          </a:p>
          <a:p>
            <a:r>
              <a:rPr lang="en-GB" noProof="0" dirty="0"/>
              <a:t>Neural Network Architectures</a:t>
            </a:r>
          </a:p>
          <a:p>
            <a:r>
              <a:rPr lang="en-GB" dirty="0"/>
              <a:t>Implementing Neural Networks in </a:t>
            </a:r>
            <a:r>
              <a:rPr lang="en-GB" dirty="0" err="1"/>
              <a:t>Keras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564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4BE5E-A3F0-488B-96C6-9A2A0B68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12C1D-D4A2-4A9B-9A5C-E1F6B378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/>
              <a:t>Which technologies are we going to use?</a:t>
            </a:r>
          </a:p>
          <a:p>
            <a:r>
              <a:rPr lang="en-GB" dirty="0"/>
              <a:t>Python</a:t>
            </a:r>
          </a:p>
          <a:p>
            <a:r>
              <a:rPr lang="en-GB" dirty="0" err="1"/>
              <a:t>Keras</a:t>
            </a:r>
            <a:endParaRPr lang="en-GB" dirty="0"/>
          </a:p>
          <a:p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r>
              <a:rPr lang="en-GB" dirty="0"/>
              <a:t>… in a Docker Container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782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35C0D-C7DC-45E2-B829-DC8DE23A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C41E345-580F-40A9-B14C-9654C2949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42242"/>
              </p:ext>
            </p:extLst>
          </p:nvPr>
        </p:nvGraphicFramePr>
        <p:xfrm>
          <a:off x="798506" y="1447800"/>
          <a:ext cx="7378976" cy="383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464">
                  <a:extLst>
                    <a:ext uri="{9D8B030D-6E8A-4147-A177-3AD203B41FA5}">
                      <a16:colId xmlns:a16="http://schemas.microsoft.com/office/drawing/2014/main" val="1202956323"/>
                    </a:ext>
                  </a:extLst>
                </a:gridCol>
                <a:gridCol w="3210256">
                  <a:extLst>
                    <a:ext uri="{9D8B030D-6E8A-4147-A177-3AD203B41FA5}">
                      <a16:colId xmlns:a16="http://schemas.microsoft.com/office/drawing/2014/main" val="733733929"/>
                    </a:ext>
                  </a:extLst>
                </a:gridCol>
                <a:gridCol w="3210256">
                  <a:extLst>
                    <a:ext uri="{9D8B030D-6E8A-4147-A177-3AD203B41FA5}">
                      <a16:colId xmlns:a16="http://schemas.microsoft.com/office/drawing/2014/main" val="3100105616"/>
                    </a:ext>
                  </a:extLst>
                </a:gridCol>
              </a:tblGrid>
              <a:tr h="342831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Monday, September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Tuesday, September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23226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Neural Network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77925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noProof="0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80764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Tuning the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119617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noProof="0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679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Welcome /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Hands on: Text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13038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15:30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11491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Introduction /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Parallel Session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11967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1654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15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002EA-2CFC-4B26-9D26-2D430C1F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97F71-46CC-4222-99FC-3421C858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Define Research Goal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Retrieve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Prepare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Explore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Model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Improve Model</a:t>
            </a:r>
          </a:p>
        </p:txBody>
      </p:sp>
    </p:spTree>
    <p:extLst>
      <p:ext uri="{BB962C8B-B14F-4D97-AF65-F5344CB8AC3E}">
        <p14:creationId xmlns:p14="http://schemas.microsoft.com/office/powerpoint/2010/main" val="11568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F72A9-0A51-421A-8503-64937F2D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1. Define Research Goal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5CBE33-9C83-4CA6-8321-6727C6130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8" y="1861719"/>
            <a:ext cx="7486883" cy="323663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B3505B-28F8-4F33-B9C2-FF8E5CABDC9F}"/>
              </a:ext>
            </a:extLst>
          </p:cNvPr>
          <p:cNvSpPr txBox="1"/>
          <p:nvPr/>
        </p:nvSpPr>
        <p:spPr>
          <a:xfrm>
            <a:off x="1301767" y="5098356"/>
            <a:ext cx="618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4"/>
              </a:rPr>
              <a:t>https://medium.com/the-data-experience/building-a-data-pipeline-from-scratch-32b712cfb1db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55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7F337-88CF-427B-A8F3-E9B4D07E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2. Retrieve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E4AE7-F290-4075-AA1D-4263F7FD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Depending on your research area</a:t>
            </a:r>
          </a:p>
          <a:p>
            <a:r>
              <a:rPr lang="en-GB" dirty="0"/>
              <a:t>Example repositories:</a:t>
            </a:r>
          </a:p>
          <a:p>
            <a:pPr lvl="1"/>
            <a:r>
              <a:rPr lang="en-GB" dirty="0">
                <a:hlinkClick r:id="rId3"/>
              </a:rPr>
              <a:t>https://archive.ics.uci.edu/ml/datasets.php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https://www.kaggle.com/datasets</a:t>
            </a:r>
            <a:r>
              <a:rPr lang="en-GB" dirty="0"/>
              <a:t> </a:t>
            </a:r>
          </a:p>
          <a:p>
            <a:r>
              <a:rPr lang="en-GB" dirty="0"/>
              <a:t>Collect own data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93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5F1EB-9061-4332-ABAF-907C292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3. Prepare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44BCF-9355-4C3D-ABA0-8FF775B9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cleansing: remove false, inconsistent or unnecessary data)</a:t>
            </a:r>
          </a:p>
          <a:p>
            <a:r>
              <a:rPr lang="en-GB" dirty="0"/>
              <a:t>Data integration: enrich data with other sources</a:t>
            </a:r>
          </a:p>
          <a:p>
            <a:r>
              <a:rPr lang="en-GB" dirty="0"/>
              <a:t>Data transformation: transform data into suitable format</a:t>
            </a:r>
          </a:p>
          <a:p>
            <a:r>
              <a:rPr lang="en-GB" b="1" dirty="0"/>
              <a:t>How to transform text data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75656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38645-0B15-4E30-B49A-E766A5A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3. Prepare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3BB9-F8BF-4AA3-B332-12BB350A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38" y="1788681"/>
            <a:ext cx="8054712" cy="449204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Types of Data</a:t>
            </a:r>
          </a:p>
          <a:p>
            <a:r>
              <a:rPr lang="en-GB" dirty="0"/>
              <a:t>Structured data (e.g. SQL Databases)</a:t>
            </a:r>
          </a:p>
          <a:p>
            <a:r>
              <a:rPr lang="en-GB" dirty="0"/>
              <a:t>Semi-structured data (e.g. CSV files)</a:t>
            </a:r>
          </a:p>
          <a:p>
            <a:r>
              <a:rPr lang="en-GB" dirty="0"/>
              <a:t>Unstructured data (e.g. text files)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Sources of Data</a:t>
            </a:r>
          </a:p>
          <a:p>
            <a:r>
              <a:rPr lang="en-GB" dirty="0"/>
              <a:t>Machine generated (e.g. server log files)</a:t>
            </a:r>
          </a:p>
          <a:p>
            <a:r>
              <a:rPr lang="en-GB" dirty="0"/>
              <a:t>Natural Language</a:t>
            </a:r>
          </a:p>
          <a:p>
            <a:r>
              <a:rPr lang="en-GB" dirty="0"/>
              <a:t>Audio, video, images</a:t>
            </a:r>
          </a:p>
          <a:p>
            <a:r>
              <a:rPr lang="en-GB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02905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632</Words>
  <Application>Microsoft Office PowerPoint</Application>
  <PresentationFormat>Bildschirmpräsentation (4:3)</PresentationFormat>
  <Paragraphs>160</Paragraphs>
  <Slides>18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</vt:lpstr>
      <vt:lpstr>PowerPoint-Präsentation</vt:lpstr>
      <vt:lpstr>Introduction</vt:lpstr>
      <vt:lpstr>Introduction</vt:lpstr>
      <vt:lpstr>Schedule</vt:lpstr>
      <vt:lpstr>Data Pipeline</vt:lpstr>
      <vt:lpstr>Data Pipeline 1. Define Research Goal</vt:lpstr>
      <vt:lpstr>Data Pipeline 2. Retrieve Data</vt:lpstr>
      <vt:lpstr>Data Pipeline 3. Prepare Data</vt:lpstr>
      <vt:lpstr>Data Pipeline 3. Prepare Data</vt:lpstr>
      <vt:lpstr>Data Pipeline 3. Prepare Data</vt:lpstr>
      <vt:lpstr>Data Pipeline 4. Explore Data</vt:lpstr>
      <vt:lpstr>Data Pipeline 5. Model Data</vt:lpstr>
      <vt:lpstr>Data Pipeline 5. Model Data</vt:lpstr>
      <vt:lpstr>Data Pipeline 5. Model Data</vt:lpstr>
      <vt:lpstr>Data Pipeline 5. Model Data</vt:lpstr>
      <vt:lpstr>Data Pipeline 5. Model Data</vt:lpstr>
      <vt:lpstr>Data Pipeline 5. Model Data</vt:lpstr>
      <vt:lpstr>Data Pipeline 6. Improve Model</vt:lpstr>
    </vt:vector>
  </TitlesOfParts>
  <Company>Universität zu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debora schiffer</dc:creator>
  <cp:lastModifiedBy>Johanna Binnewitt</cp:lastModifiedBy>
  <cp:revision>51</cp:revision>
  <dcterms:created xsi:type="dcterms:W3CDTF">2017-04-11T15:02:11Z</dcterms:created>
  <dcterms:modified xsi:type="dcterms:W3CDTF">2019-09-06T10:19:47Z</dcterms:modified>
</cp:coreProperties>
</file>