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66"/>
    <a:srgbClr val="49D7BF"/>
    <a:srgbClr val="66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8" autoAdjust="0"/>
  </p:normalViewPr>
  <p:slideViewPr>
    <p:cSldViewPr>
      <p:cViewPr varScale="1">
        <p:scale>
          <a:sx n="85" d="100"/>
          <a:sy n="85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539C-2D93-4246-88EA-6DA726B83DF4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C410-7F66-4C48-9BBE-812BB8883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2" y="4343402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200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How does modelling relate to your work?</a:t>
            </a:r>
          </a:p>
          <a:p>
            <a:pPr marL="457200" lvl="2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E.g. How do you reason with models? What models do you create? </a:t>
            </a: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Any preferred definition or metaphor of models and/or modelling?</a:t>
            </a: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Main challenges in the language around modelling?</a:t>
            </a: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Where is modelling on the axis theory/practice?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C410-7F66-4C48-9BBE-812BB88839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5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1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5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571C-1160-4421-9E2B-71AD8848EB8D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6162C-410D-4AAE-9B3F-A1B8BAE8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9511" y="188640"/>
            <a:ext cx="4320481" cy="3460471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37527" y="332656"/>
            <a:ext cx="3902425" cy="8829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Modelling between digital and </a:t>
            </a:r>
            <a:r>
              <a:rPr lang="en-GB" sz="2800" dirty="0" smtClean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humanities: </a:t>
            </a:r>
          </a:p>
          <a:p>
            <a:r>
              <a:rPr lang="en-GB" sz="2800" dirty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t</a:t>
            </a:r>
            <a:r>
              <a:rPr lang="en-GB" sz="2800" dirty="0" smtClean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hinking </a:t>
            </a:r>
            <a:r>
              <a:rPr lang="en-GB" sz="2800" dirty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in p</a:t>
            </a:r>
            <a:r>
              <a:rPr lang="en-GB" sz="2800" dirty="0" smtClean="0">
                <a:solidFill>
                  <a:schemeClr val="bg1"/>
                </a:solidFill>
                <a:latin typeface="Rockwell"/>
                <a:ea typeface="Calibri"/>
                <a:cs typeface="Rockwell"/>
              </a:rPr>
              <a:t>ractice</a:t>
            </a:r>
            <a:endParaRPr lang="en-GB" sz="2800" dirty="0">
              <a:solidFill>
                <a:schemeClr val="bg1"/>
              </a:solidFill>
              <a:latin typeface="Rockwell"/>
              <a:ea typeface="Calibri"/>
              <a:cs typeface="Rockwel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4008" y="188640"/>
            <a:ext cx="4320480" cy="6438948"/>
          </a:xfrm>
          <a:prstGeom prst="rect">
            <a:avLst/>
          </a:prstGeom>
          <a:solidFill>
            <a:srgbClr val="49D7BF">
              <a:alpha val="4100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50"/>
              </a:spcAft>
              <a:buClr>
                <a:schemeClr val="accent5">
                  <a:lumMod val="50000"/>
                </a:schemeClr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800" b="1" dirty="0">
                <a:solidFill>
                  <a:srgbClr val="006666"/>
                </a:solidFill>
                <a:latin typeface="Rockwell" panose="02060603020205020403" pitchFamily="18" charset="0"/>
              </a:rPr>
              <a:t>Context</a:t>
            </a:r>
          </a:p>
          <a:p>
            <a:pPr marL="228600" lvl="1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>
                <a:latin typeface="Rockwell" panose="02060603020205020403" pitchFamily="18" charset="0"/>
              </a:rPr>
              <a:t>Digital Humanities (</a:t>
            </a:r>
            <a:r>
              <a:rPr lang="en-GB" sz="1400" dirty="0">
                <a:latin typeface="Rockwell" panose="02060603020205020403" pitchFamily="18" charset="0"/>
              </a:rPr>
              <a:t>critical/practice)</a:t>
            </a:r>
          </a:p>
          <a:p>
            <a:pPr marL="228600" lvl="1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latin typeface="Rockwell" panose="02060603020205020403" pitchFamily="18" charset="0"/>
              </a:rPr>
              <a:t>Modelling in other traditions</a:t>
            </a:r>
          </a:p>
          <a:p>
            <a:pPr marL="228600" lvl="1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>
                <a:latin typeface="Rockwell" panose="02060603020205020403" pitchFamily="18" charset="0"/>
              </a:rPr>
              <a:t>Research and learning strategies </a:t>
            </a:r>
            <a:r>
              <a:rPr lang="en-US" sz="1400" dirty="0" smtClean="0">
                <a:latin typeface="Rockwell" panose="02060603020205020403" pitchFamily="18" charset="0"/>
              </a:rPr>
              <a:t>(learning by doing)</a:t>
            </a:r>
            <a:endParaRPr lang="en-GB" sz="600" dirty="0" smtClean="0">
              <a:latin typeface="Rockwell" panose="02060603020205020403" pitchFamily="18" charset="0"/>
            </a:endParaRPr>
          </a:p>
          <a:p>
            <a:pPr marL="0" lvl="1" indent="0" fontAlgn="base">
              <a:spcBef>
                <a:spcPts val="0"/>
              </a:spcBef>
              <a:spcAft>
                <a:spcPts val="850"/>
              </a:spcAft>
              <a:buClr>
                <a:schemeClr val="accent5">
                  <a:lumMod val="50000"/>
                </a:schemeClr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b="1" dirty="0" smtClean="0">
                <a:solidFill>
                  <a:srgbClr val="006666"/>
                </a:solidFill>
                <a:latin typeface="Rockwell" panose="02060603020205020403" pitchFamily="18" charset="0"/>
              </a:rPr>
              <a:t>Argument</a:t>
            </a:r>
            <a:endParaRPr lang="en-GB" b="1" dirty="0">
              <a:solidFill>
                <a:srgbClr val="006666"/>
              </a:solidFill>
              <a:latin typeface="Rockwell" panose="02060603020205020403" pitchFamily="18" charset="0"/>
            </a:endParaRPr>
          </a:p>
          <a:p>
            <a:pPr marL="228600" lvl="1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 smtClean="0">
                <a:latin typeface="Rockwell" panose="02060603020205020403" pitchFamily="18" charset="0"/>
              </a:rPr>
              <a:t>Modelling as creative </a:t>
            </a:r>
            <a:r>
              <a:rPr lang="en-US" sz="1400" dirty="0">
                <a:latin typeface="Rockwell" panose="02060603020205020403" pitchFamily="18" charset="0"/>
              </a:rPr>
              <a:t>process of thinking/reasoning </a:t>
            </a:r>
          </a:p>
          <a:p>
            <a:pPr marL="228600" lvl="2" indent="0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>
                <a:latin typeface="Rockwell" panose="02060603020205020403" pitchFamily="18" charset="0"/>
              </a:rPr>
              <a:t>Make and manipulate meaning through external representations</a:t>
            </a:r>
          </a:p>
          <a:p>
            <a:pPr marL="228600" lvl="1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 smtClean="0">
                <a:latin typeface="Rockwell" panose="02060603020205020403" pitchFamily="18" charset="0"/>
              </a:rPr>
              <a:t>Modelling as research strategy</a:t>
            </a:r>
          </a:p>
          <a:p>
            <a:pPr marL="228600" lvl="2" indent="0">
              <a:lnSpc>
                <a:spcPct val="90000"/>
              </a:lnSpc>
              <a:buNone/>
            </a:pPr>
            <a:endParaRPr lang="en-US" sz="1200" dirty="0" smtClean="0">
              <a:latin typeface="Rockwell" panose="02060603020205020403" pitchFamily="18" charset="0"/>
            </a:endParaRPr>
          </a:p>
          <a:p>
            <a:pPr lvl="1" indent="-45720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GB" sz="1100" dirty="0">
              <a:latin typeface="Rockwell" panose="02060603020205020403" pitchFamily="18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GB" sz="1100" dirty="0" smtClean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sz="1200" dirty="0" smtClean="0">
              <a:latin typeface="Rockwell" panose="02060603020205020403" pitchFamily="18" charset="0"/>
            </a:endParaRPr>
          </a:p>
          <a:p>
            <a:pPr lvl="1" indent="0">
              <a:buClr>
                <a:schemeClr val="accent5">
                  <a:lumMod val="50000"/>
                </a:schemeClr>
              </a:buClr>
              <a:buFont typeface="Wingdings" pitchFamily="2" charset="2"/>
              <a:buNone/>
            </a:pPr>
            <a:endParaRPr lang="en-GB" sz="11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9526" y="5146001"/>
            <a:ext cx="4212065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base">
              <a:lnSpc>
                <a:spcPct val="12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b="1" dirty="0" smtClean="0">
                <a:solidFill>
                  <a:srgbClr val="006666"/>
                </a:solidFill>
                <a:latin typeface="Rockwell" panose="02060603020205020403" pitchFamily="18" charset="0"/>
              </a:rPr>
              <a:t>Hypothesis</a:t>
            </a:r>
            <a:endParaRPr lang="en-US" b="1" dirty="0">
              <a:solidFill>
                <a:srgbClr val="006666"/>
              </a:solidFill>
              <a:latin typeface="Rockwell" panose="02060603020205020403" pitchFamily="18" charset="0"/>
            </a:endParaRPr>
          </a:p>
          <a:p>
            <a:pPr marL="0" lvl="1" fontAlgn="base">
              <a:lnSpc>
                <a:spcPct val="12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Modelling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as a process of signification </a:t>
            </a:r>
          </a:p>
          <a:p>
            <a:pPr marL="0" lvl="1" fontAlgn="base">
              <a:lnSpc>
                <a:spcPct val="12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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Model of modelling to grasp relational aspects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  <a:p>
            <a:pPr marL="0" lvl="1" fontAlgn="base">
              <a:lnSpc>
                <a:spcPct val="12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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Role of models in </a:t>
            </a:r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society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7744" y="3501008"/>
            <a:ext cx="4572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2" algn="r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Case </a:t>
            </a:r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studies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457200" lvl="2" algn="r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sz="7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457200" lvl="2" algn="r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Interdisciplinary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457200" lvl="2" algn="r" fontAlgn="base">
              <a:spcBef>
                <a:spcPts val="0"/>
              </a:spcBef>
              <a:spcAft>
                <a:spcPts val="500"/>
              </a:spcAft>
              <a:buClr>
                <a:schemeClr val="accent5">
                  <a:lumMod val="5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workshop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0" name="Immagine 13" descr="img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" y="3728348"/>
            <a:ext cx="2558394" cy="6367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3" y="6167510"/>
            <a:ext cx="1271433" cy="4600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41558"/>
            <a:ext cx="1529890" cy="407722"/>
          </a:xfrm>
          <a:prstGeom prst="rect">
            <a:avLst/>
          </a:prstGeom>
        </p:spPr>
      </p:pic>
      <p:pic>
        <p:nvPicPr>
          <p:cNvPr id="17" name="Immagine 5" descr="logo_iliesi_piccol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65" y="5415351"/>
            <a:ext cx="1029535" cy="13477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7527" y="314096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GB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April 2016–September 2017</a:t>
            </a:r>
            <a:endParaRPr lang="en-GB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695" y="2204864"/>
            <a:ext cx="4237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Funded by Volkswagen Foundation </a:t>
            </a:r>
          </a:p>
          <a:p>
            <a:pPr marL="0" lvl="1"/>
            <a:r>
              <a:rPr lang="en-GB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"</a:t>
            </a:r>
            <a:r>
              <a:rPr lang="en-GB" sz="1400" dirty="0">
                <a:solidFill>
                  <a:schemeClr val="bg1"/>
                </a:solidFill>
                <a:latin typeface="Rockwell" panose="02060603020205020403" pitchFamily="18" charset="0"/>
              </a:rPr>
              <a:t>Original - isn't it?" New Options for the Humanities and Cultural Studies, Constellations</a:t>
            </a:r>
            <a:endParaRPr lang="en-GB" sz="1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0652">
            <a:off x="6259512" y="3375109"/>
            <a:ext cx="1603509" cy="1603509"/>
          </a:xfrm>
          <a:prstGeom prst="rect">
            <a:avLst/>
          </a:prstGeom>
        </p:spPr>
      </p:pic>
      <p:pic>
        <p:nvPicPr>
          <p:cNvPr id="22" name="Grafik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17232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64" y="1126156"/>
            <a:ext cx="9015150" cy="5374799"/>
            <a:chOff x="61164" y="1126156"/>
            <a:chExt cx="9015150" cy="5374799"/>
          </a:xfrm>
        </p:grpSpPr>
        <p:sp>
          <p:nvSpPr>
            <p:cNvPr id="7" name="Ovale 6"/>
            <p:cNvSpPr/>
            <p:nvPr/>
          </p:nvSpPr>
          <p:spPr>
            <a:xfrm>
              <a:off x="61164" y="1126156"/>
              <a:ext cx="9015150" cy="5374799"/>
            </a:xfrm>
            <a:prstGeom prst="ellipse">
              <a:avLst/>
            </a:prstGeom>
            <a:blipFill dpi="0" rotWithShape="1">
              <a:blip r:embed="rId3">
                <a:alphaModFix amt="54000"/>
              </a:blip>
              <a:srcRect/>
              <a:stretch>
                <a:fillRect/>
              </a:stretch>
            </a:blipFill>
            <a:ln>
              <a:solidFill>
                <a:srgbClr val="006666"/>
              </a:solidFill>
            </a:ln>
            <a:effectLst>
              <a:glow>
                <a:schemeClr val="accent1"/>
              </a:glow>
              <a:outerShdw sx="1000" sy="1000" rotWithShape="0">
                <a:srgbClr val="000000"/>
              </a:outerShdw>
              <a:softEdge rad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2698158" y="5527187"/>
              <a:ext cx="3485507" cy="545405"/>
            </a:xfrm>
            <a:prstGeom prst="rect">
              <a:avLst/>
            </a:prstGeom>
            <a:blipFill>
              <a:blip r:embed="rId4">
                <a:alphaModFix amt="62000"/>
              </a:blip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</a:rPr>
                <a:t>l</a:t>
              </a:r>
              <a:r>
                <a:rPr lang="en-GB" sz="2800" b="1" i="0" u="none" strike="noStrike" cap="none" baseline="0" dirty="0" smtClean="0">
                  <a:solidFill>
                    <a:schemeClr val="accent5">
                      <a:lumMod val="50000"/>
                    </a:schemeClr>
                  </a:solidFill>
                </a:rPr>
                <a:t>anguage / metaphors</a:t>
              </a:r>
              <a:endParaRPr lang="en-GB" sz="2800" b="1" i="0" u="none" strike="noStrike" cap="none" baseline="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449022" y="2116568"/>
            <a:ext cx="4227414" cy="3145825"/>
            <a:chOff x="449022" y="2116568"/>
            <a:chExt cx="4227414" cy="3145825"/>
          </a:xfrm>
        </p:grpSpPr>
        <p:sp>
          <p:nvSpPr>
            <p:cNvPr id="165" name="Shape 165"/>
            <p:cNvSpPr/>
            <p:nvPr/>
          </p:nvSpPr>
          <p:spPr>
            <a:xfrm>
              <a:off x="449022" y="2116568"/>
              <a:ext cx="4227414" cy="3145825"/>
            </a:xfrm>
            <a:prstGeom prst="ellipse">
              <a:avLst/>
            </a:prstGeom>
            <a:solidFill>
              <a:srgbClr val="49D7BF">
                <a:alpha val="59000"/>
              </a:srgbClr>
            </a:solidFill>
            <a:ln w="12700" cap="flat" cmpd="sng">
              <a:solidFill>
                <a:srgbClr val="1E1C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" name="Rettangolo 2"/>
            <p:cNvSpPr/>
            <p:nvPr/>
          </p:nvSpPr>
          <p:spPr>
            <a:xfrm>
              <a:off x="699442" y="3121128"/>
              <a:ext cx="16651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en-GB" b="1" dirty="0" smtClean="0">
                  <a:solidFill>
                    <a:srgbClr val="006666"/>
                  </a:solidFill>
                </a:rPr>
                <a:t>Objects </a:t>
              </a:r>
            </a:p>
            <a:p>
              <a:pPr lvl="0" algn="ctr">
                <a:buSzPct val="25000"/>
              </a:pPr>
              <a:r>
                <a:rPr lang="en-GB" b="1" dirty="0" smtClean="0">
                  <a:solidFill>
                    <a:srgbClr val="006666"/>
                  </a:solidFill>
                </a:rPr>
                <a:t>e.g. Texts = </a:t>
              </a:r>
              <a:r>
                <a:rPr lang="en-GB" b="1" dirty="0" err="1" smtClean="0">
                  <a:solidFill>
                    <a:srgbClr val="006666"/>
                  </a:solidFill>
                </a:rPr>
                <a:t>Oi</a:t>
              </a:r>
              <a:r>
                <a:rPr lang="en-GB" b="1" dirty="0" smtClean="0">
                  <a:solidFill>
                    <a:srgbClr val="006666"/>
                  </a:solidFill>
                </a:rPr>
                <a:t> (Properties</a:t>
              </a:r>
              <a:r>
                <a:rPr lang="en-GB" b="1" dirty="0">
                  <a:solidFill>
                    <a:srgbClr val="006666"/>
                  </a:solidFill>
                </a:rPr>
                <a:t>)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3506118" y="1828562"/>
            <a:ext cx="804487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GB" sz="2000" b="1" i="0" u="none" strike="noStrike" cap="none" baseline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Shape 169"/>
          <p:cNvSpPr txBox="1"/>
          <p:nvPr/>
        </p:nvSpPr>
        <p:spPr>
          <a:xfrm rot="1948494">
            <a:off x="2852816" y="1490069"/>
            <a:ext cx="1420296" cy="56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-30503" y="251389"/>
            <a:ext cx="8418927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2800" i="0" u="none" strike="noStrike" cap="none" baseline="0" dirty="0" smtClean="0">
                <a:solidFill>
                  <a:schemeClr val="accent5">
                    <a:lumMod val="50000"/>
                  </a:schemeClr>
                </a:solidFill>
                <a:latin typeface="Rockwell"/>
                <a:ea typeface="Calibri"/>
                <a:cs typeface="Rockwell"/>
                <a:sym typeface="Calibri"/>
              </a:rPr>
              <a:t>Towards Pragmatic (Metaphorical</a:t>
            </a:r>
            <a:r>
              <a:rPr lang="en-GB" sz="2800" i="0" u="none" strike="noStrike" cap="none" baseline="0" dirty="0" smtClean="0">
                <a:solidFill>
                  <a:schemeClr val="accent5">
                    <a:lumMod val="50000"/>
                  </a:schemeClr>
                </a:solidFill>
                <a:latin typeface="Rockwell"/>
                <a:ea typeface="Calibri"/>
                <a:cs typeface="Rockwell"/>
                <a:sym typeface="Calibri"/>
              </a:rPr>
              <a:t>) </a:t>
            </a:r>
            <a:r>
              <a:rPr lang="en-GB" sz="2800" i="0" u="none" strike="noStrike" cap="none" baseline="0" dirty="0" smtClean="0">
                <a:solidFill>
                  <a:schemeClr val="accent5">
                    <a:lumMod val="50000"/>
                  </a:schemeClr>
                </a:solidFill>
                <a:latin typeface="Rockwell"/>
                <a:ea typeface="Calibri"/>
                <a:cs typeface="Rockwell"/>
                <a:sym typeface="Calibri"/>
              </a:rPr>
              <a:t>Modelling</a:t>
            </a:r>
            <a:r>
              <a:rPr lang="en-GB" sz="3000" b="1" dirty="0" smtClean="0">
                <a:solidFill>
                  <a:schemeClr val="accent5">
                    <a:lumMod val="50000"/>
                  </a:schemeClr>
                </a:solidFill>
                <a:latin typeface="Rockwell"/>
                <a:ea typeface="Calibri"/>
                <a:cs typeface="Rockwell"/>
                <a:sym typeface="Calibri"/>
              </a:rPr>
              <a:t> </a:t>
            </a:r>
            <a:endParaRPr lang="en-GB" sz="3000" b="1" i="0" u="none" strike="noStrike" cap="none" baseline="0" dirty="0">
              <a:solidFill>
                <a:schemeClr val="accent5">
                  <a:lumMod val="50000"/>
                </a:schemeClr>
              </a:solidFill>
              <a:latin typeface="Rockwell"/>
              <a:ea typeface="Calibri"/>
              <a:cs typeface="Rockwell"/>
              <a:sym typeface="Calibri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745445" y="11160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183666" y="66960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4772457" y="2116568"/>
            <a:ext cx="4046468" cy="3254484"/>
            <a:chOff x="4879359" y="2132774"/>
            <a:chExt cx="4098968" cy="2880444"/>
          </a:xfrm>
        </p:grpSpPr>
        <p:sp>
          <p:nvSpPr>
            <p:cNvPr id="15" name="Shape 165"/>
            <p:cNvSpPr/>
            <p:nvPr/>
          </p:nvSpPr>
          <p:spPr>
            <a:xfrm>
              <a:off x="4879359" y="2132774"/>
              <a:ext cx="4011296" cy="2880444"/>
            </a:xfrm>
            <a:prstGeom prst="ellipse">
              <a:avLst/>
            </a:prstGeom>
            <a:solidFill>
              <a:srgbClr val="009999">
                <a:alpha val="80000"/>
              </a:srgbClr>
            </a:solidFill>
            <a:ln w="12700" cap="flat" cmpd="sng">
              <a:solidFill>
                <a:srgbClr val="1E1C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endParaRPr lang="en-GB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" name="CasellaDiTesto 1"/>
            <p:cNvSpPr txBox="1"/>
            <p:nvPr/>
          </p:nvSpPr>
          <p:spPr>
            <a:xfrm>
              <a:off x="6799429" y="2926692"/>
              <a:ext cx="2178898" cy="817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SzPct val="25000"/>
              </a:pPr>
              <a:r>
                <a:rPr lang="en-GB" b="1" dirty="0">
                  <a:solidFill>
                    <a:schemeClr val="bg1"/>
                  </a:solidFill>
                </a:rPr>
                <a:t>Observer</a:t>
              </a:r>
            </a:p>
            <a:p>
              <a:pPr lvl="0" algn="ctr">
                <a:buSzPct val="25000"/>
              </a:pPr>
              <a:r>
                <a:rPr lang="en-GB" b="1" dirty="0">
                  <a:solidFill>
                    <a:schemeClr val="bg1"/>
                  </a:solidFill>
                </a:rPr>
                <a:t>DH Scholar </a:t>
              </a:r>
              <a:r>
                <a:rPr lang="en-GB" b="1" dirty="0" smtClean="0">
                  <a:solidFill>
                    <a:schemeClr val="bg1"/>
                  </a:solidFill>
                </a:rPr>
                <a:t>= </a:t>
              </a:r>
              <a:r>
                <a:rPr lang="en-GB" b="1" dirty="0" err="1" smtClean="0">
                  <a:solidFill>
                    <a:schemeClr val="bg1"/>
                  </a:solidFill>
                </a:rPr>
                <a:t>Obs</a:t>
              </a:r>
              <a:r>
                <a:rPr lang="en-GB" b="1" dirty="0" smtClean="0">
                  <a:solidFill>
                    <a:schemeClr val="bg1"/>
                  </a:solidFill>
                </a:rPr>
                <a:t> (Theory)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 rot="19906430">
            <a:off x="3661942" y="2036660"/>
            <a:ext cx="2701108" cy="531774"/>
          </a:xfrm>
          <a:prstGeom prst="rect">
            <a:avLst/>
          </a:prstGeom>
          <a:gradFill flip="none" rotWithShape="1">
            <a:gsLst>
              <a:gs pos="1000">
                <a:srgbClr val="006666"/>
              </a:gs>
              <a:gs pos="27000">
                <a:srgbClr val="21D6E0">
                  <a:alpha val="65000"/>
                </a:srgbClr>
              </a:gs>
              <a:gs pos="90000">
                <a:srgbClr val="49D7BF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>
                <a:alpha val="40000"/>
              </a:schemeClr>
            </a:glow>
            <a:softEdge rad="101600"/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dirty="0" smtClean="0">
                <a:solidFill>
                  <a:schemeClr val="accent5">
                    <a:lumMod val="50000"/>
                  </a:schemeClr>
                </a:solidFill>
              </a:rPr>
              <a:t>  A</a:t>
            </a:r>
            <a:r>
              <a:rPr lang="en-GB" sz="2400" b="1" i="0" u="none" strike="noStrike" cap="none" baseline="0" dirty="0" smtClean="0">
                <a:solidFill>
                  <a:schemeClr val="accent5">
                    <a:lumMod val="50000"/>
                  </a:schemeClr>
                </a:solidFill>
              </a:rPr>
              <a:t>ct </a:t>
            </a:r>
            <a:r>
              <a:rPr lang="en-GB" sz="2400" b="1" i="0" u="none" strike="noStrike" cap="none" baseline="0" dirty="0" smtClean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GB" sz="2400" b="1" i="0" u="none" strike="noStrike" cap="none" baseline="0" dirty="0">
                <a:solidFill>
                  <a:schemeClr val="accent5">
                    <a:lumMod val="50000"/>
                  </a:schemeClr>
                </a:solidFill>
              </a:rPr>
              <a:t>interpreter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987824" y="3337188"/>
            <a:ext cx="195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Oi+Obs</a:t>
            </a: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GB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Omod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</a:t>
            </a:r>
            <a:r>
              <a:rPr lang="en-GB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odelling</a:t>
            </a: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777E-6 -2.47051E-6 L -0.19368 -2.47051E-6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5763E-7 L 0.04723 1.75763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>
            <a:off x="395536" y="766346"/>
            <a:ext cx="8208912" cy="3958798"/>
          </a:xfrm>
          <a:prstGeom prst="snip1Rect">
            <a:avLst/>
          </a:prstGeom>
          <a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rgbClr val="49D7BF"/>
            </a:solidFill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16632"/>
            <a:ext cx="9036496" cy="8829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/>
                <a:ea typeface="Calibri"/>
                <a:cs typeface="Rockwell"/>
              </a:rPr>
              <a:t>Your Input</a:t>
            </a:r>
            <a:endParaRPr lang="en-GB" sz="2800" dirty="0">
              <a:solidFill>
                <a:schemeClr val="accent5">
                  <a:lumMod val="50000"/>
                </a:schemeClr>
              </a:solidFill>
              <a:latin typeface="Rockwell"/>
              <a:ea typeface="Calibri"/>
              <a:cs typeface="Rockwel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692696"/>
            <a:ext cx="8352928" cy="36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50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GB" sz="1900" dirty="0">
              <a:latin typeface="Rockwell" panose="02060603020205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9512" y="4869160"/>
            <a:ext cx="8856984" cy="18447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6666"/>
                </a:solidFill>
                <a:latin typeface="Rockwell" panose="02060603020205020403" pitchFamily="18" charset="0"/>
              </a:rPr>
              <a:t>Co-investigators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Rockwell" panose="02060603020205020403" pitchFamily="18" charset="0"/>
              </a:rPr>
              <a:t>Arianna Ciula - University </a:t>
            </a:r>
            <a:r>
              <a:rPr lang="en-GB" sz="1400" dirty="0">
                <a:latin typeface="Rockwell" panose="02060603020205020403" pitchFamily="18" charset="0"/>
              </a:rPr>
              <a:t>of </a:t>
            </a:r>
            <a:r>
              <a:rPr lang="en-GB" sz="1400" dirty="0">
                <a:latin typeface="Rockwell" panose="02060603020205020403" pitchFamily="18" charset="0"/>
              </a:rPr>
              <a:t>Roehampton, London (UK) </a:t>
            </a:r>
            <a:r>
              <a:rPr lang="en-GB" sz="1400" dirty="0" smtClean="0">
                <a:latin typeface="Rockwell" panose="02060603020205020403" pitchFamily="18" charset="0"/>
              </a:rPr>
              <a:t>ariannaciula@roehampton.ac.uk @</a:t>
            </a:r>
            <a:r>
              <a:rPr lang="en-GB" sz="1400" dirty="0" err="1" smtClean="0">
                <a:latin typeface="Rockwell" panose="02060603020205020403" pitchFamily="18" charset="0"/>
              </a:rPr>
              <a:t>ariciula</a:t>
            </a:r>
            <a:r>
              <a:rPr lang="en-GB" sz="1400" dirty="0" smtClean="0">
                <a:latin typeface="Rockwell" panose="02060603020205020403" pitchFamily="18" charset="0"/>
              </a:rPr>
              <a:t> </a:t>
            </a:r>
            <a:endParaRPr lang="en-GB" sz="1400" dirty="0">
              <a:latin typeface="Rockwell" panose="02060603020205020403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Rockwell" panose="02060603020205020403" pitchFamily="18" charset="0"/>
              </a:rPr>
              <a:t>Øyvind Eide - </a:t>
            </a:r>
            <a:r>
              <a:rPr lang="en-GB" sz="1400" dirty="0" err="1" smtClean="0">
                <a:latin typeface="Rockwell" panose="02060603020205020403" pitchFamily="18" charset="0"/>
              </a:rPr>
              <a:t>Universität</a:t>
            </a:r>
            <a:r>
              <a:rPr lang="en-GB" sz="1400" dirty="0" smtClean="0">
                <a:latin typeface="Rockwell" panose="02060603020205020403" pitchFamily="18" charset="0"/>
              </a:rPr>
              <a:t> Passau/</a:t>
            </a:r>
            <a:r>
              <a:rPr lang="en-GB" sz="1400" dirty="0" err="1" smtClean="0">
                <a:latin typeface="Rockwell" panose="02060603020205020403" pitchFamily="18" charset="0"/>
              </a:rPr>
              <a:t>Universität</a:t>
            </a:r>
            <a:r>
              <a:rPr lang="en-GB" sz="1400" dirty="0" smtClean="0">
                <a:latin typeface="Rockwell" panose="02060603020205020403" pitchFamily="18" charset="0"/>
              </a:rPr>
              <a:t> </a:t>
            </a:r>
            <a:r>
              <a:rPr lang="en-GB" sz="1400" dirty="0" err="1">
                <a:latin typeface="Rockwell" panose="02060603020205020403" pitchFamily="18" charset="0"/>
              </a:rPr>
              <a:t>zu</a:t>
            </a:r>
            <a:r>
              <a:rPr lang="en-GB" sz="1400" dirty="0">
                <a:latin typeface="Rockwell" panose="02060603020205020403" pitchFamily="18" charset="0"/>
              </a:rPr>
              <a:t> </a:t>
            </a:r>
            <a:r>
              <a:rPr lang="en-GB" sz="1400" dirty="0" smtClean="0">
                <a:latin typeface="Rockwell" panose="02060603020205020403" pitchFamily="18" charset="0"/>
              </a:rPr>
              <a:t>Köln (DE) </a:t>
            </a:r>
            <a:r>
              <a:rPr lang="en-GB" sz="1400" dirty="0" smtClean="0">
                <a:latin typeface="Rockwell" panose="02060603020205020403" pitchFamily="18" charset="0"/>
              </a:rPr>
              <a:t>oeide@unikoeln.de </a:t>
            </a:r>
            <a:r>
              <a:rPr lang="en-GB" sz="1400" dirty="0">
                <a:latin typeface="Rockwell" panose="02060603020205020403" pitchFamily="18" charset="0"/>
              </a:rPr>
              <a:t>@</a:t>
            </a:r>
            <a:r>
              <a:rPr lang="en-GB" sz="1400" dirty="0" err="1">
                <a:latin typeface="Rockwell" panose="02060603020205020403" pitchFamily="18" charset="0"/>
              </a:rPr>
              <a:t>oeide</a:t>
            </a:r>
            <a:r>
              <a:rPr lang="en-GB" sz="1400" dirty="0">
                <a:latin typeface="Rockwell" panose="02060603020205020403" pitchFamily="18" charset="0"/>
              </a:rPr>
              <a:t> </a:t>
            </a:r>
            <a:endParaRPr lang="en-GB" sz="1400" dirty="0" smtClean="0">
              <a:latin typeface="Rockwell" panose="02060603020205020403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Rockwell" panose="02060603020205020403" pitchFamily="18" charset="0"/>
              </a:rPr>
              <a:t>Cristina Marras - </a:t>
            </a:r>
            <a:r>
              <a:rPr lang="en-GB" sz="1400" dirty="0" err="1" smtClean="0">
                <a:latin typeface="Rockwell" panose="02060603020205020403" pitchFamily="18" charset="0"/>
              </a:rPr>
              <a:t>Consiglio</a:t>
            </a:r>
            <a:r>
              <a:rPr lang="en-GB" sz="1400" dirty="0" smtClean="0">
                <a:latin typeface="Rockwell" panose="02060603020205020403" pitchFamily="18" charset="0"/>
              </a:rPr>
              <a:t> </a:t>
            </a:r>
            <a:r>
              <a:rPr lang="en-GB" sz="1400" dirty="0" err="1">
                <a:latin typeface="Rockwell" panose="02060603020205020403" pitchFamily="18" charset="0"/>
              </a:rPr>
              <a:t>Nazionale</a:t>
            </a:r>
            <a:r>
              <a:rPr lang="en-GB" sz="1400" dirty="0">
                <a:latin typeface="Rockwell" panose="02060603020205020403" pitchFamily="18" charset="0"/>
              </a:rPr>
              <a:t> </a:t>
            </a:r>
            <a:r>
              <a:rPr lang="en-GB" sz="1400" dirty="0" err="1">
                <a:latin typeface="Rockwell" panose="02060603020205020403" pitchFamily="18" charset="0"/>
              </a:rPr>
              <a:t>delle</a:t>
            </a:r>
            <a:r>
              <a:rPr lang="en-GB" sz="1400" dirty="0">
                <a:latin typeface="Rockwell" panose="02060603020205020403" pitchFamily="18" charset="0"/>
              </a:rPr>
              <a:t> </a:t>
            </a:r>
            <a:r>
              <a:rPr lang="en-GB" sz="1400" dirty="0" err="1" smtClean="0">
                <a:latin typeface="Rockwell" panose="02060603020205020403" pitchFamily="18" charset="0"/>
              </a:rPr>
              <a:t>Ricerche</a:t>
            </a:r>
            <a:r>
              <a:rPr lang="en-GB" sz="1400" dirty="0" smtClean="0">
                <a:latin typeface="Rockwell" panose="02060603020205020403" pitchFamily="18" charset="0"/>
              </a:rPr>
              <a:t>, </a:t>
            </a:r>
            <a:r>
              <a:rPr lang="en-GB" sz="1400" dirty="0" smtClean="0">
                <a:latin typeface="Rockwell" panose="02060603020205020403" pitchFamily="18" charset="0"/>
              </a:rPr>
              <a:t>Roma (IT) </a:t>
            </a:r>
            <a:r>
              <a:rPr lang="en-GB" sz="1400" dirty="0" smtClean="0">
                <a:latin typeface="Rockwell" panose="02060603020205020403" pitchFamily="18" charset="0"/>
              </a:rPr>
              <a:t>cristina.marras@cnr.it</a:t>
            </a:r>
            <a:endParaRPr lang="en-GB" sz="1400" dirty="0" smtClean="0">
              <a:latin typeface="Rockwell" panose="02060603020205020403" pitchFamily="18" charset="0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Rockwell" panose="02060603020205020403" pitchFamily="18" charset="0"/>
              </a:rPr>
              <a:t>Patrick Sahle - </a:t>
            </a:r>
            <a:r>
              <a:rPr lang="en-GB" sz="1400" dirty="0" err="1" smtClean="0">
                <a:latin typeface="Rockwell" panose="02060603020205020403" pitchFamily="18" charset="0"/>
              </a:rPr>
              <a:t>Universität</a:t>
            </a:r>
            <a:r>
              <a:rPr lang="en-GB" sz="1400" dirty="0" smtClean="0">
                <a:latin typeface="Rockwell" panose="02060603020205020403" pitchFamily="18" charset="0"/>
              </a:rPr>
              <a:t> </a:t>
            </a:r>
            <a:r>
              <a:rPr lang="en-GB" sz="1400" dirty="0" err="1">
                <a:latin typeface="Rockwell" panose="02060603020205020403" pitchFamily="18" charset="0"/>
              </a:rPr>
              <a:t>zu</a:t>
            </a:r>
            <a:r>
              <a:rPr lang="en-GB" sz="1400" dirty="0">
                <a:latin typeface="Rockwell" panose="02060603020205020403" pitchFamily="18" charset="0"/>
              </a:rPr>
              <a:t> </a:t>
            </a:r>
            <a:r>
              <a:rPr lang="en-GB" sz="1400" dirty="0" smtClean="0">
                <a:latin typeface="Rockwell" panose="02060603020205020403" pitchFamily="18" charset="0"/>
              </a:rPr>
              <a:t>Köln (</a:t>
            </a:r>
            <a:r>
              <a:rPr lang="en-GB" sz="1400" dirty="0">
                <a:latin typeface="Rockwell" panose="02060603020205020403" pitchFamily="18" charset="0"/>
              </a:rPr>
              <a:t>DE) sahle@uni-koeln.de  </a:t>
            </a:r>
            <a:r>
              <a:rPr lang="en-GB" sz="1400" dirty="0">
                <a:latin typeface="Rockwell" panose="02060603020205020403" pitchFamily="18" charset="0"/>
              </a:rPr>
              <a:t>@patrick_sahle</a:t>
            </a:r>
          </a:p>
          <a:p>
            <a:pPr>
              <a:spcBef>
                <a:spcPts val="0"/>
              </a:spcBef>
              <a:buNone/>
            </a:pPr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76300"/>
            <a:ext cx="1831110" cy="147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081623"/>
            <a:ext cx="5328592" cy="2131353"/>
          </a:xfrm>
          <a:prstGeom prst="rect">
            <a:avLst/>
          </a:prstGeom>
          <a:solidFill>
            <a:srgbClr val="FFFFFF">
              <a:alpha val="41000"/>
            </a:srgbClr>
          </a:solidFill>
          <a:effectLst>
            <a:softEdge rad="190500"/>
          </a:effectLst>
        </p:spPr>
        <p:txBody>
          <a:bodyPr wrap="square">
            <a:spAutoFit/>
          </a:bodyPr>
          <a:lstStyle/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How does modelling relate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my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work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Any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preferred definition or metaphor of models and/or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modelling?</a:t>
            </a: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Main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challenges in the language around modelling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marL="228600" lvl="1" indent="-228600" fontAlgn="base">
              <a:lnSpc>
                <a:spcPct val="150000"/>
              </a:lnSpc>
              <a:spcAft>
                <a:spcPts val="500"/>
              </a:spcAft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Where is modelling on the axis theory/practice?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56176" y="2924944"/>
            <a:ext cx="1872208" cy="0"/>
          </a:xfrm>
          <a:prstGeom prst="line">
            <a:avLst/>
          </a:prstGeom>
          <a:ln w="19050">
            <a:solidFill>
              <a:srgbClr val="0066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56176" y="3356992"/>
            <a:ext cx="1872208" cy="0"/>
          </a:xfrm>
          <a:prstGeom prst="line">
            <a:avLst/>
          </a:prstGeom>
          <a:ln w="19050">
            <a:solidFill>
              <a:srgbClr val="0066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3789040"/>
            <a:ext cx="1872208" cy="0"/>
          </a:xfrm>
          <a:prstGeom prst="line">
            <a:avLst/>
          </a:prstGeom>
          <a:ln w="19050">
            <a:solidFill>
              <a:srgbClr val="0066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24128" y="1143581"/>
            <a:ext cx="0" cy="3293531"/>
          </a:xfrm>
          <a:prstGeom prst="line">
            <a:avLst/>
          </a:prstGeom>
          <a:ln w="1587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56176" y="4365104"/>
            <a:ext cx="1872208" cy="0"/>
          </a:xfrm>
          <a:prstGeom prst="line">
            <a:avLst/>
          </a:prstGeom>
          <a:ln w="19050" cmpd="dbl">
            <a:solidFill>
              <a:srgbClr val="00666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56176" y="4437112"/>
            <a:ext cx="1872208" cy="0"/>
          </a:xfrm>
          <a:prstGeom prst="line">
            <a:avLst/>
          </a:prstGeom>
          <a:ln w="19050" cmpd="dbl">
            <a:solidFill>
              <a:srgbClr val="00666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4306" y="2921169"/>
            <a:ext cx="27321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6666"/>
                </a:solidFill>
                <a:latin typeface="Rockwell" panose="02060603020205020403" pitchFamily="18" charset="0"/>
              </a:rPr>
              <a:t>modellingdh.eu</a:t>
            </a:r>
            <a:endParaRPr lang="en-GB" b="1" dirty="0">
              <a:solidFill>
                <a:srgbClr val="006666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272</Words>
  <Application>Microsoft Office PowerPoint</Application>
  <PresentationFormat>On-screen Show (4:3)</PresentationFormat>
  <Paragraphs>51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Roehampton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33</cp:revision>
  <dcterms:created xsi:type="dcterms:W3CDTF">2016-06-24T08:50:52Z</dcterms:created>
  <dcterms:modified xsi:type="dcterms:W3CDTF">2016-06-24T16:12:29Z</dcterms:modified>
</cp:coreProperties>
</file>