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5" r:id="rId3"/>
    <p:sldId id="274" r:id="rId4"/>
    <p:sldId id="257" r:id="rId5"/>
    <p:sldId id="258" r:id="rId6"/>
    <p:sldId id="263" r:id="rId7"/>
    <p:sldId id="260" r:id="rId8"/>
    <p:sldId id="264" r:id="rId9"/>
    <p:sldId id="265" r:id="rId10"/>
    <p:sldId id="266" r:id="rId11"/>
    <p:sldId id="276" r:id="rId12"/>
    <p:sldId id="261" r:id="rId13"/>
    <p:sldId id="277" r:id="rId14"/>
    <p:sldId id="267" r:id="rId15"/>
    <p:sldId id="278" r:id="rId16"/>
    <p:sldId id="259" r:id="rId17"/>
    <p:sldId id="262" r:id="rId18"/>
    <p:sldId id="269" r:id="rId19"/>
    <p:sldId id="270" r:id="rId20"/>
    <p:sldId id="271" r:id="rId21"/>
    <p:sldId id="272" r:id="rId22"/>
    <p:sldId id="27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42"/>
    <a:srgbClr val="FECE94"/>
    <a:srgbClr val="FFC9C9"/>
    <a:srgbClr val="C5E0B2"/>
    <a:srgbClr val="FDB763"/>
    <a:srgbClr val="FF9B9B"/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71DB-F04C-4F93-AEB9-E3FAD013FE5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1BFFA-0A2E-441E-9978-B456045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E3FA-B6E1-4BDA-9CAE-46F595BF35CD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83A-C504-4131-B311-0ED76773499B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1C27-7E21-4F29-8F1F-B3BAEE4E692C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6CE3-EB7A-4D71-991D-CE0722CF9326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20F-F450-4E72-9006-D8F21FDA4C0E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1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BFD-E550-45B1-97F0-F803EF22571F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3E9E-A813-4E42-BA66-FA9F8251C6BC}" type="datetime1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FA3-6A0D-4F24-BE8E-8D2FBBBB448F}" type="datetime1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D2C-D99D-4DF2-A9B9-0DA67428FEE0}" type="datetime1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9755-13C4-4AE7-BA14-E614D29489BE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5E66-6F61-44F4-95CF-1B84E7386BBC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60D">
                <a:lumMod val="50000"/>
                <a:lumOff val="50000"/>
              </a:srgbClr>
            </a:gs>
            <a:gs pos="44000">
              <a:srgbClr val="F8CAAB"/>
            </a:gs>
            <a:gs pos="46000">
              <a:schemeClr val="accent2">
                <a:lumMod val="44000"/>
                <a:lumOff val="56000"/>
              </a:schemeClr>
            </a:gs>
            <a:gs pos="32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  <a:gs pos="73000">
              <a:schemeClr val="accent2">
                <a:lumMod val="30000"/>
                <a:lumOff val="70000"/>
              </a:schemeClr>
            </a:gs>
            <a:gs pos="94816">
              <a:srgbClr val="FAD8C1"/>
            </a:gs>
            <a:gs pos="67000">
              <a:schemeClr val="accent2">
                <a:lumMod val="30000"/>
                <a:lumOff val="7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9264-002E-4F09-82F4-F807DA639D06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CEFB-E434-4E70-B0A2-114B610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tak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7C082-18EC-4E6E-947D-62092946261F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87D64-D6F2-4981-BBFD-A753C45AE7F4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39C5C-3041-4E4E-B9D4-C863CF9B5D14}"/>
              </a:ext>
            </a:extLst>
          </p:cNvPr>
          <p:cNvSpPr/>
          <p:nvPr/>
        </p:nvSpPr>
        <p:spPr>
          <a:xfrm>
            <a:off x="3" y="3020485"/>
            <a:ext cx="9143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PROJECT REPORT</a:t>
            </a:r>
          </a:p>
          <a:p>
            <a:pPr algn="ctr"/>
            <a:r>
              <a:rPr lang="en-US" altLang="ko-KR" sz="4000" b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GROUP 3 - T1.2109E0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0D0033-22CB-49F0-9DF5-73C3EF57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3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1" y="1631963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Autofit/>
          </a:bodyPr>
          <a:lstStyle/>
          <a:p>
            <a:pPr lvl="1" algn="ctr">
              <a:lnSpc>
                <a:spcPct val="100000"/>
              </a:lnSpc>
            </a:pPr>
            <a:r>
              <a:rPr lang="en-US" altLang="ko-KR" sz="4400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Test 1st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EBDE3-6238-45A2-8878-E19BEDC1D13A}"/>
              </a:ext>
            </a:extLst>
          </p:cNvPr>
          <p:cNvSpPr txBox="1"/>
          <p:nvPr/>
        </p:nvSpPr>
        <p:spPr>
          <a:xfrm>
            <a:off x="26123" y="1073965"/>
            <a:ext cx="27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Front-end only: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8C51F8-7C22-4CD7-B171-06EFC1E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365" y="1221895"/>
            <a:ext cx="4287668" cy="3753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71877-8069-4111-BD9F-0CB91358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071" y="7458614"/>
            <a:ext cx="6407407" cy="1709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F8377-DA7C-4E9E-B4B3-501F63CF7D6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1193" y="1723645"/>
            <a:ext cx="421386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1" y="1631963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Autofit/>
          </a:bodyPr>
          <a:lstStyle/>
          <a:p>
            <a:pPr lvl="1" algn="ctr">
              <a:lnSpc>
                <a:spcPct val="100000"/>
              </a:lnSpc>
            </a:pPr>
            <a:r>
              <a:rPr lang="en-US" altLang="ko-KR" sz="4400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Test 1st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EBDE3-6238-45A2-8878-E19BEDC1D13A}"/>
              </a:ext>
            </a:extLst>
          </p:cNvPr>
          <p:cNvSpPr txBox="1"/>
          <p:nvPr/>
        </p:nvSpPr>
        <p:spPr>
          <a:xfrm>
            <a:off x="26123" y="1073965"/>
            <a:ext cx="27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Front-end only: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8C51F8-7C22-4CD7-B171-06EFC1E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15" y="1166254"/>
            <a:ext cx="4287668" cy="3753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71877-8069-4111-BD9F-0CB91358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96" y="5013379"/>
            <a:ext cx="6407407" cy="1709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F8377-DA7C-4E9E-B4B3-501F63CF7D6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9" y="1884360"/>
            <a:ext cx="421386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C7FBFA-DB20-4E8A-9A5E-7A5CD3D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46" y="1074313"/>
            <a:ext cx="8839200" cy="800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Complete all interfaces and connecting to the database, with input and output functions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Test 2nd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D70640-DEC4-4795-9A1B-BEF9F637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99873" y="1728202"/>
            <a:ext cx="2676950" cy="4993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DFF170-B4A5-4BED-8B05-F04C90CB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567" y="1874733"/>
            <a:ext cx="3125872" cy="2651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11A1FD-8179-4F13-9F60-0EB08EF99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518" y="7299863"/>
            <a:ext cx="4778832" cy="2377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58E26C-AD78-4C03-81EE-84D3E4651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524" y="-2964838"/>
            <a:ext cx="2907542" cy="26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6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C7FBFA-DB20-4E8A-9A5E-7A5CD3D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46" y="1074313"/>
            <a:ext cx="8839200" cy="800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Complete all interfaces and connecting to the database, with input and output functions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Test 2nd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D70640-DEC4-4795-9A1B-BEF9F637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" y="1752955"/>
            <a:ext cx="2676950" cy="4993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DFF170-B4A5-4BED-8B05-F04C90CB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55" y="1752955"/>
            <a:ext cx="3125872" cy="2651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11A1FD-8179-4F13-9F60-0EB08EF99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470" y="4404263"/>
            <a:ext cx="4778832" cy="2377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58E26C-AD78-4C03-81EE-84D3E4651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630" y="1752955"/>
            <a:ext cx="2907542" cy="26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4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C7FBFA-DB20-4E8A-9A5E-7A5CD3D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53886"/>
            <a:ext cx="8839200" cy="800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Complete all interfaces and connecting to the database, with input and output functions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Test 2nd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34923-898E-4191-9F33-BB3F7411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859" y="2765855"/>
            <a:ext cx="5537993" cy="2938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CAECAD-E0BC-48A6-84BD-838012821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85777" y="2062070"/>
            <a:ext cx="3387725" cy="43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C7FBFA-DB20-4E8A-9A5E-7A5CD3D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53886"/>
            <a:ext cx="8839200" cy="800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Complete all interfaces and connecting to the database, with input and output functions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Test 2nd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34923-898E-4191-9F33-BB3F7411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09" y="2765856"/>
            <a:ext cx="5537993" cy="2938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CAECAD-E0BC-48A6-84BD-838012821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3" y="2160104"/>
            <a:ext cx="3387725" cy="43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6C526E-2350-4CB0-BDEE-DB6FDDB1A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98190"/>
              </p:ext>
            </p:extLst>
          </p:nvPr>
        </p:nvGraphicFramePr>
        <p:xfrm>
          <a:off x="0" y="1425388"/>
          <a:ext cx="9144000" cy="5056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2561">
                <a:tc>
                  <a:txBody>
                    <a:bodyPr/>
                    <a:lstStyle/>
                    <a:p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STRENGTHS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</a:rPr>
                        <a:t>User friendly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</a:rPr>
                        <a:t>Relevant, unique content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dirty="0">
                          <a:solidFill>
                            <a:schemeClr val="tx1"/>
                          </a:solidFill>
                        </a:rPr>
                        <a:t>Quick sign up and check out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</a:rPr>
                        <a:t>The functions meet most of the given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</a:rPr>
                        <a:t>Runs stably, with few bugs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WEAKNESSES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</a:rPr>
                        <a:t>Poor mobile optimization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</a:rPr>
                        <a:t>Poor content and images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E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375">
                <a:tc>
                  <a:txBody>
                    <a:bodyPr/>
                    <a:lstStyle/>
                    <a:p>
                      <a:r>
                        <a:rPr lang="en-US" sz="2800" u="none" baseline="0" dirty="0">
                          <a:solidFill>
                            <a:schemeClr val="tx1"/>
                          </a:solidFill>
                          <a:latin typeface="+mn-lt"/>
                        </a:rPr>
                        <a:t>OPPORTUNITIES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  <a:latin typeface="+mn-lt"/>
                        </a:rPr>
                        <a:t>Review the knowledge learned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  <a:latin typeface="+mn-lt"/>
                        </a:rPr>
                        <a:t>Learn from each other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  <a:latin typeface="+mn-lt"/>
                        </a:rPr>
                        <a:t>Identify unknown points in dynamic website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  <a:latin typeface="+mn-lt"/>
                        </a:rPr>
                        <a:t>Can make the dynamic website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THREATS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baseline="0" dirty="0">
                          <a:solidFill>
                            <a:schemeClr val="tx1"/>
                          </a:solidFill>
                        </a:rPr>
                        <a:t>The time is just enough to develop the basic functions, will continue to improve the website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C7FBFA-DB20-4E8A-9A5E-7A5CD3D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98" y="1678034"/>
            <a:ext cx="8290826" cy="309119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Business Advisor.</a:t>
            </a:r>
          </a:p>
          <a:p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Traffic.</a:t>
            </a:r>
          </a:p>
          <a:p>
            <a:r>
              <a:rPr lang="en-US" dirty="0"/>
              <a:t>Number of customers that have viewed the store during the selected time period.  </a:t>
            </a:r>
          </a:p>
          <a:p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Chat box for online consultation.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42928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</p:txBody>
      </p:sp>
      <p:graphicFrame>
        <p:nvGraphicFramePr>
          <p:cNvPr id="11" name="Content Placeholder 1">
            <a:extLst>
              <a:ext uri="{FF2B5EF4-FFF2-40B4-BE49-F238E27FC236}">
                <a16:creationId xmlns:a16="http://schemas.microsoft.com/office/drawing/2014/main" id="{7DE9C0BA-62F3-4982-A2B8-982F47445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85821"/>
              </p:ext>
            </p:extLst>
          </p:nvPr>
        </p:nvGraphicFramePr>
        <p:xfrm>
          <a:off x="-1" y="1913973"/>
          <a:ext cx="9144000" cy="4171568"/>
        </p:xfrm>
        <a:graphic>
          <a:graphicData uri="http://schemas.openxmlformats.org/drawingml/2006/table">
            <a:tbl>
              <a:tblPr firstRow="1" lastCol="1" bandCol="1">
                <a:tableStyleId>{3B4B98B0-60AC-42C2-AFA5-B58CD77FA1E5}</a:tableStyleId>
              </a:tblPr>
              <a:tblGrid>
                <a:gridCol w="47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64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Members</a:t>
                      </a:r>
                      <a:endParaRPr 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 Preparation Of Activity Plan</a:t>
                      </a:r>
                      <a:endParaRPr 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No</a:t>
                      </a:r>
                      <a:endParaRPr lang="en-US" sz="1500" b="1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 Task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 Date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End Date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Status</a:t>
                      </a:r>
                      <a:endParaRPr 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Đào Bùi Quang Hưng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03/06/2022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08/06/2022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Nguyễn Hoài Thương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03/06/2022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08/06/2022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Nguyễn Ngọc Kim Ngân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03/06/2022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08/06/2022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Lã Bảo Minh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03/06/2022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08/06/2022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8F7C593-5EF5-4E5F-94CE-B76A9F9FFF85}"/>
              </a:ext>
            </a:extLst>
          </p:cNvPr>
          <p:cNvSpPr/>
          <p:nvPr/>
        </p:nvSpPr>
        <p:spPr>
          <a:xfrm>
            <a:off x="3287805" y="1195909"/>
            <a:ext cx="2568387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Review 1</a:t>
            </a:r>
          </a:p>
        </p:txBody>
      </p:sp>
    </p:spTree>
    <p:extLst>
      <p:ext uri="{BB962C8B-B14F-4D97-AF65-F5344CB8AC3E}">
        <p14:creationId xmlns:p14="http://schemas.microsoft.com/office/powerpoint/2010/main" val="12803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</p:txBody>
      </p:sp>
      <p:graphicFrame>
        <p:nvGraphicFramePr>
          <p:cNvPr id="11" name="Content Placeholder 1">
            <a:extLst>
              <a:ext uri="{FF2B5EF4-FFF2-40B4-BE49-F238E27FC236}">
                <a16:creationId xmlns:a16="http://schemas.microsoft.com/office/drawing/2014/main" id="{7DE9C0BA-62F3-4982-A2B8-982F47445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599141"/>
              </p:ext>
            </p:extLst>
          </p:nvPr>
        </p:nvGraphicFramePr>
        <p:xfrm>
          <a:off x="-1" y="1913973"/>
          <a:ext cx="9144000" cy="4171568"/>
        </p:xfrm>
        <a:graphic>
          <a:graphicData uri="http://schemas.openxmlformats.org/drawingml/2006/table">
            <a:tbl>
              <a:tblPr firstRow="1" lastCol="1" bandCol="1">
                <a:tableStyleId>{3B4B98B0-60AC-42C2-AFA5-B58CD77FA1E5}</a:tableStyleId>
              </a:tblPr>
              <a:tblGrid>
                <a:gridCol w="47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64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Members</a:t>
                      </a:r>
                      <a:endParaRPr 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 Preparation Of Activity Plan</a:t>
                      </a:r>
                      <a:endParaRPr 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No</a:t>
                      </a:r>
                      <a:endParaRPr lang="en-US" sz="1500" b="1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 Task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 Date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End Date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Status</a:t>
                      </a:r>
                      <a:endParaRPr 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Đào Bùi Quang Hưng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08/06/2022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Nguyễn Hoài Thương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08/06/2022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Nguyễn Ngọc Kim Ngân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08/06/2022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Lã Bảo Minh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08/06/2022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8F7C593-5EF5-4E5F-94CE-B76A9F9FFF85}"/>
              </a:ext>
            </a:extLst>
          </p:cNvPr>
          <p:cNvSpPr/>
          <p:nvPr/>
        </p:nvSpPr>
        <p:spPr>
          <a:xfrm>
            <a:off x="3287805" y="1195909"/>
            <a:ext cx="2568387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Review 2</a:t>
            </a:r>
          </a:p>
        </p:txBody>
      </p:sp>
    </p:spTree>
    <p:extLst>
      <p:ext uri="{BB962C8B-B14F-4D97-AF65-F5344CB8AC3E}">
        <p14:creationId xmlns:p14="http://schemas.microsoft.com/office/powerpoint/2010/main" val="20420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7C082-18EC-4E6E-947D-62092946261F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87D64-D6F2-4981-BBFD-A753C45AE7F4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39C5C-3041-4E4E-B9D4-C863CF9B5D14}"/>
              </a:ext>
            </a:extLst>
          </p:cNvPr>
          <p:cNvSpPr/>
          <p:nvPr/>
        </p:nvSpPr>
        <p:spPr>
          <a:xfrm>
            <a:off x="3" y="1046154"/>
            <a:ext cx="9143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PROJECT REPORT</a:t>
            </a:r>
          </a:p>
          <a:p>
            <a:pPr algn="ctr"/>
            <a:r>
              <a:rPr lang="en-US" altLang="ko-KR" sz="4000" b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GROUP 3 - T1.2109E0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08E65-CBE2-4556-BAB2-365E716ECA61}"/>
              </a:ext>
            </a:extLst>
          </p:cNvPr>
          <p:cNvSpPr txBox="1"/>
          <p:nvPr/>
        </p:nvSpPr>
        <p:spPr>
          <a:xfrm>
            <a:off x="-8402951" y="1044382"/>
            <a:ext cx="1458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70230-3708-487A-8B11-82120B8B5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8377" y="785058"/>
            <a:ext cx="4812208" cy="1274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A5ECD0-BCB8-4719-9CFA-901B4455765E}"/>
              </a:ext>
            </a:extLst>
          </p:cNvPr>
          <p:cNvSpPr/>
          <p:nvPr/>
        </p:nvSpPr>
        <p:spPr>
          <a:xfrm>
            <a:off x="-2855825" y="1044382"/>
            <a:ext cx="3156076" cy="1015663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r>
              <a:rPr lang="en-US" altLang="ko-KR" sz="45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60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website</a:t>
            </a:r>
            <a:r>
              <a:rPr lang="en-US" altLang="ko-KR" sz="45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endParaRPr lang="en-US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BB4F4-2EE9-4844-9A67-97E87568D869}"/>
              </a:ext>
            </a:extLst>
          </p:cNvPr>
          <p:cNvSpPr/>
          <p:nvPr/>
        </p:nvSpPr>
        <p:spPr>
          <a:xfrm>
            <a:off x="9587592" y="4388652"/>
            <a:ext cx="406581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1700" b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Team Member:</a:t>
            </a:r>
          </a:p>
          <a:p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Leader		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Đào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Bùi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Quang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Hưng</a:t>
            </a:r>
            <a:endParaRPr lang="en-US" altLang="ko-KR" sz="1700" dirty="0">
              <a:latin typeface="Calibri" panose="020F0502020204030204" pitchFamily="34" charset="0"/>
              <a:ea typeface="Gulim" panose="020B0600000101010101" pitchFamily="34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Members:		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Nguyễn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Hoài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Th</a:t>
            </a:r>
            <a:r>
              <a:rPr lang="vi-VN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ư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ơng</a:t>
            </a:r>
            <a:endParaRPr lang="en-US" altLang="ko-KR" sz="1700" dirty="0">
              <a:latin typeface="Calibri" panose="020F0502020204030204" pitchFamily="34" charset="0"/>
              <a:ea typeface="Gulim" panose="020B0600000101010101" pitchFamily="34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			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Nguyễn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Ngọc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Kim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Ngân</a:t>
            </a:r>
            <a:endParaRPr lang="en-US" altLang="ko-KR" sz="1700" dirty="0">
              <a:latin typeface="Calibri" panose="020F0502020204030204" pitchFamily="34" charset="0"/>
              <a:ea typeface="Gulim" panose="020B0600000101010101" pitchFamily="34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			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Lã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Bảo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Minh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73657-BB27-49FD-8424-90E8EC586851}"/>
              </a:ext>
            </a:extLst>
          </p:cNvPr>
          <p:cNvSpPr/>
          <p:nvPr/>
        </p:nvSpPr>
        <p:spPr>
          <a:xfrm>
            <a:off x="2286000" y="71647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b="1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Instructor: </a:t>
            </a:r>
            <a:r>
              <a:rPr lang="en-US" altLang="ko-KR" sz="1600" b="1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Đào</a:t>
            </a:r>
            <a:r>
              <a:rPr lang="en-US" altLang="ko-KR" sz="1600" b="1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600" b="1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Ngọc</a:t>
            </a:r>
            <a:r>
              <a:rPr lang="en-US" altLang="ko-KR" sz="1600" b="1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Anh</a:t>
            </a:r>
          </a:p>
          <a:p>
            <a:pPr algn="ctr"/>
            <a:r>
              <a:rPr lang="en-US" altLang="ko-KR" sz="12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TP.HCM - July 21, 2022</a:t>
            </a:r>
            <a:endParaRPr lang="vi-VN" altLang="ko-KR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0D0033-22CB-49F0-9DF5-73C3EF57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20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</p:txBody>
      </p:sp>
      <p:graphicFrame>
        <p:nvGraphicFramePr>
          <p:cNvPr id="11" name="Content Placeholder 1">
            <a:extLst>
              <a:ext uri="{FF2B5EF4-FFF2-40B4-BE49-F238E27FC236}">
                <a16:creationId xmlns:a16="http://schemas.microsoft.com/office/drawing/2014/main" id="{7DE9C0BA-62F3-4982-A2B8-982F47445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691536"/>
              </p:ext>
            </p:extLst>
          </p:nvPr>
        </p:nvGraphicFramePr>
        <p:xfrm>
          <a:off x="0" y="1672953"/>
          <a:ext cx="9144000" cy="5202576"/>
        </p:xfrm>
        <a:graphic>
          <a:graphicData uri="http://schemas.openxmlformats.org/drawingml/2006/table">
            <a:tbl>
              <a:tblPr firstRow="1" lastCol="1" bandCol="1">
                <a:tableStyleId>{3B4B98B0-60AC-42C2-AFA5-B58CD77FA1E5}</a:tableStyleId>
              </a:tblPr>
              <a:tblGrid>
                <a:gridCol w="47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64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Members</a:t>
                      </a:r>
                      <a:endParaRPr 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 Preparation Of Activity Plan</a:t>
                      </a:r>
                      <a:endParaRPr 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No</a:t>
                      </a:r>
                      <a:endParaRPr lang="en-US" sz="1500" b="1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 Task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 Date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End Date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Status</a:t>
                      </a:r>
                      <a:endParaRPr 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Đào Bùi Quang Hưng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FE: home page, header, product list, product details, comment</a:t>
                      </a:r>
                    </a:p>
                    <a:p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BE: index page, product management, comments management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Nguyễn Hoài Thương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FE: order, shopping cart, shopping history</a:t>
                      </a:r>
                    </a:p>
                    <a:p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BE: order management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66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Nguyễn Ngọc Kim Ngân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FE: footer, customer register, customer profile, Q&amp;A, contact</a:t>
                      </a:r>
                    </a:p>
                    <a:p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BE: admin management, customer management, Q&amp;A management, contact management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9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Lã Bảo Minh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FE: feedback, promotion, news</a:t>
                      </a:r>
                    </a:p>
                    <a:p>
                      <a:pPr algn="l"/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BE: feedbacks management, promotions management, news management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22/06/2022</a:t>
                      </a:r>
                      <a:endParaRPr lang="en-US" sz="14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8F7C593-5EF5-4E5F-94CE-B76A9F9FFF85}"/>
              </a:ext>
            </a:extLst>
          </p:cNvPr>
          <p:cNvSpPr/>
          <p:nvPr/>
        </p:nvSpPr>
        <p:spPr>
          <a:xfrm>
            <a:off x="3287805" y="1075530"/>
            <a:ext cx="2568387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Review 3</a:t>
            </a:r>
          </a:p>
        </p:txBody>
      </p:sp>
    </p:spTree>
    <p:extLst>
      <p:ext uri="{BB962C8B-B14F-4D97-AF65-F5344CB8AC3E}">
        <p14:creationId xmlns:p14="http://schemas.microsoft.com/office/powerpoint/2010/main" val="2401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21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54DDE8-C1B7-4C3C-AA4E-AB3A5CDA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798" y="-1733222"/>
            <a:ext cx="9144000" cy="1576459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2800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7200" b="1" kern="0" dirty="0">
                <a:latin typeface=".VnMonotype corsiva" panose="020B7200000000000000" pitchFamily="34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7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C37DB4-B0E2-44DE-83B8-E2BAA77A8078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7" y="7649267"/>
            <a:ext cx="3456450" cy="19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22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54DDE8-C1B7-4C3C-AA4E-AB3A5CDA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532" y="1356292"/>
            <a:ext cx="9144000" cy="1576459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2800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7200" b="1" kern="0" dirty="0">
                <a:latin typeface=".VnMonotype corsiva" panose="020B7200000000000000" pitchFamily="34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7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C37DB4-B0E2-44DE-83B8-E2BAA77A8078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7" y="3154032"/>
            <a:ext cx="3456450" cy="19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9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23</a:t>
            </a:fld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F6A7699B-CFD7-4B9D-8F98-020F53FC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Reference sources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F9A2BF-4917-499F-A335-913AB86D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98" y="1450213"/>
            <a:ext cx="8324511" cy="11684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Times New Roman" panose="02020603050405020304" pitchFamily="18" charset="0"/>
              </a:rPr>
              <a:t>Website: </a:t>
            </a:r>
            <a:r>
              <a:rPr lang="en-US" sz="2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US" sz="2400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GB" altLang="en-US" sz="2400" dirty="0">
                <a:cs typeface="Arial" panose="020B0604020202020204" pitchFamily="34" charset="0"/>
              </a:rPr>
              <a:t>Course material: Dynamic Websites</a:t>
            </a:r>
          </a:p>
          <a:p>
            <a:pPr>
              <a:defRPr/>
            </a:pPr>
            <a:endParaRPr lang="en-GB" altLang="en-US" sz="1800" dirty="0">
              <a:latin typeface="+mj-lt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7C082-18EC-4E6E-947D-62092946261F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87D64-D6F2-4981-BBFD-A753C45AE7F4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39C5C-3041-4E4E-B9D4-C863CF9B5D14}"/>
              </a:ext>
            </a:extLst>
          </p:cNvPr>
          <p:cNvSpPr/>
          <p:nvPr/>
        </p:nvSpPr>
        <p:spPr>
          <a:xfrm>
            <a:off x="3" y="1046154"/>
            <a:ext cx="9143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PROJECT REPORT</a:t>
            </a:r>
          </a:p>
          <a:p>
            <a:pPr algn="ctr"/>
            <a:r>
              <a:rPr lang="en-US" altLang="ko-KR" sz="4000" b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GROUP 3 - T1.2109E0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08E65-CBE2-4556-BAB2-365E716ECA61}"/>
              </a:ext>
            </a:extLst>
          </p:cNvPr>
          <p:cNvSpPr txBox="1"/>
          <p:nvPr/>
        </p:nvSpPr>
        <p:spPr>
          <a:xfrm>
            <a:off x="440798" y="2923165"/>
            <a:ext cx="1458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70230-3708-487A-8B11-82120B8B5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72" y="2663841"/>
            <a:ext cx="4812208" cy="1274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A5ECD0-BCB8-4719-9CFA-901B4455765E}"/>
              </a:ext>
            </a:extLst>
          </p:cNvPr>
          <p:cNvSpPr/>
          <p:nvPr/>
        </p:nvSpPr>
        <p:spPr>
          <a:xfrm>
            <a:off x="5987924" y="2923165"/>
            <a:ext cx="3156076" cy="1015663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r>
              <a:rPr lang="en-US" altLang="ko-KR" sz="45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60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website</a:t>
            </a:r>
            <a:r>
              <a:rPr lang="en-US" altLang="ko-KR" sz="45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endParaRPr lang="en-US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BB4F4-2EE9-4844-9A67-97E87568D869}"/>
              </a:ext>
            </a:extLst>
          </p:cNvPr>
          <p:cNvSpPr/>
          <p:nvPr/>
        </p:nvSpPr>
        <p:spPr>
          <a:xfrm>
            <a:off x="2539092" y="4198152"/>
            <a:ext cx="406581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1700" b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Team Member:</a:t>
            </a:r>
          </a:p>
          <a:p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Leader		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Đào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Bùi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Quang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Hưng</a:t>
            </a:r>
            <a:endParaRPr lang="en-US" altLang="ko-KR" sz="1700" dirty="0">
              <a:latin typeface="Calibri" panose="020F0502020204030204" pitchFamily="34" charset="0"/>
              <a:ea typeface="Gulim" panose="020B0600000101010101" pitchFamily="34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Members:		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Nguyễn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Hoài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Th</a:t>
            </a:r>
            <a:r>
              <a:rPr lang="vi-VN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ư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ơng</a:t>
            </a:r>
            <a:endParaRPr lang="en-US" altLang="ko-KR" sz="1700" dirty="0">
              <a:latin typeface="Calibri" panose="020F0502020204030204" pitchFamily="34" charset="0"/>
              <a:ea typeface="Gulim" panose="020B0600000101010101" pitchFamily="34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			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Nguyễn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Ngọc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Kim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Ngân</a:t>
            </a:r>
            <a:endParaRPr lang="en-US" altLang="ko-KR" sz="1700" dirty="0">
              <a:latin typeface="Calibri" panose="020F0502020204030204" pitchFamily="34" charset="0"/>
              <a:ea typeface="Gulim" panose="020B0600000101010101" pitchFamily="34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			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Lã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700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Bảo</a:t>
            </a:r>
            <a:r>
              <a:rPr lang="en-US" altLang="ko-KR" sz="1700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Minh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73657-BB27-49FD-8424-90E8EC586851}"/>
              </a:ext>
            </a:extLst>
          </p:cNvPr>
          <p:cNvSpPr/>
          <p:nvPr/>
        </p:nvSpPr>
        <p:spPr>
          <a:xfrm>
            <a:off x="2286000" y="60217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b="1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Instructor: </a:t>
            </a:r>
            <a:r>
              <a:rPr lang="en-US" altLang="ko-KR" sz="1600" b="1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Đào</a:t>
            </a:r>
            <a:r>
              <a:rPr lang="en-US" altLang="ko-KR" sz="1600" b="1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600" b="1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Ngọc</a:t>
            </a:r>
            <a:r>
              <a:rPr lang="en-US" altLang="ko-KR" sz="1600" b="1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Anh</a:t>
            </a:r>
          </a:p>
          <a:p>
            <a:pPr algn="ctr"/>
            <a:r>
              <a:rPr lang="en-US" altLang="ko-KR" sz="12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TP.HCM - July 21, 2022</a:t>
            </a:r>
            <a:endParaRPr lang="vi-VN" altLang="ko-KR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0D0033-22CB-49F0-9DF5-73C3EF57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2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C7FBFA-DB20-4E8A-9A5E-7A5CD3D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1359684"/>
            <a:ext cx="8458199" cy="51499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3000" dirty="0">
                <a:ea typeface="Gulim" panose="020B0600000101010101" pitchFamily="34" charset="-127"/>
                <a:cs typeface="Times New Roman" panose="02020603050405020304" pitchFamily="18" charset="0"/>
              </a:rPr>
              <a:t>- Actual requirements</a:t>
            </a:r>
            <a:endParaRPr lang="en-US" altLang="ko-KR" sz="3000" dirty="0"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000" dirty="0">
                <a:cs typeface="Times New Roman" panose="02020603050405020304" pitchFamily="18" charset="0"/>
              </a:rPr>
              <a:t>- Requirements of the project</a:t>
            </a:r>
            <a:endParaRPr lang="en-US" altLang="ko-KR" sz="3000" dirty="0"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000" dirty="0">
                <a:ea typeface="Gulim" panose="020B0600000101010101" pitchFamily="34" charset="-127"/>
                <a:cs typeface="Times New Roman" panose="02020603050405020304" pitchFamily="18" charset="0"/>
              </a:rPr>
              <a:t>- Deployment diagram</a:t>
            </a:r>
          </a:p>
          <a:p>
            <a:pPr>
              <a:lnSpc>
                <a:spcPct val="100000"/>
              </a:lnSpc>
            </a:pPr>
            <a:r>
              <a:rPr lang="en-US" altLang="ko-KR" sz="3000" dirty="0"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>
              <a:lnSpc>
                <a:spcPct val="100000"/>
              </a:lnSpc>
            </a:pPr>
            <a:r>
              <a:rPr lang="en-US" altLang="ko-KR" sz="3000" dirty="0"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pPr>
              <a:lnSpc>
                <a:spcPct val="100000"/>
              </a:lnSpc>
            </a:pPr>
            <a:r>
              <a:rPr lang="en-US" altLang="ko-KR" sz="3000" dirty="0"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4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F17260D-7684-4FAF-8227-18CA5792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9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C7FBFA-DB20-4E8A-9A5E-7A5CD3D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53886"/>
            <a:ext cx="8839200" cy="55126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internet has changed the way we work, socialize, create, and share information. Moreover, it fulfills customers’ demands through ease of access; buyers need not worry about traveling long distances to search for the items they want or to see if they are available.</a:t>
            </a:r>
          </a:p>
          <a:p>
            <a:pPr>
              <a:lnSpc>
                <a:spcPct val="110000"/>
              </a:lnSpc>
            </a:pPr>
            <a:r>
              <a:rPr lang="en-US" dirty="0"/>
              <a:t>We have decided to build an online shopping website to create the most convenient way for customers to purchase products related to Japanese entertainment culture. Launching the shopping website – </a:t>
            </a:r>
            <a:r>
              <a:rPr lang="en-US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www.otakool.com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– is to overcome the obstacles that prevent otakus from getting the products they want.</a:t>
            </a:r>
            <a:endParaRPr lang="vi-VN" altLang="ko-KR" dirty="0"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5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6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900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Introduction - </a:t>
            </a:r>
            <a:r>
              <a:rPr lang="en-US" altLang="en-US" sz="3900" b="1" dirty="0">
                <a:latin typeface="+mn-lt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A4C53EB2-09F6-420E-AF26-7A2CA7BEC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073139"/>
              </p:ext>
            </p:extLst>
          </p:nvPr>
        </p:nvGraphicFramePr>
        <p:xfrm>
          <a:off x="304800" y="1156447"/>
          <a:ext cx="8534400" cy="5447558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424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35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Customer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Admin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67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vi-VN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View products by category,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latest</a:t>
                      </a:r>
                      <a:r>
                        <a:rPr lang="vi-VN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product, promotion product.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Search product by name, tags, rating.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vi-VN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View product details and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rate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Leave product reviews on the website.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vi-VN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Purchase product. 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vi-VN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Create an account to become a member.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vi-VN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Feedback about the website.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View store’s news.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vi-VN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View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store’s </a:t>
                      </a:r>
                      <a:r>
                        <a:rPr lang="vi-VN" sz="2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introduction.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Management: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Manage admin roles.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Manage customers, news, feedbacks, contacts and Q&amp;A.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View products, orders and total revenue.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 Management: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Create a new product, modify the product.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Manage comments.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Create promotions for products, edit promotions.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 Management: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 View orders, process orders, calculate revenue.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34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C7FBFA-DB20-4E8A-9A5E-7A5CD3D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98" y="1604900"/>
            <a:ext cx="8192214" cy="3693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Functions:</a:t>
            </a:r>
          </a:p>
          <a:p>
            <a:pPr marL="0" indent="0">
              <a:buNone/>
            </a:pP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- Provide product information.</a:t>
            </a:r>
          </a:p>
          <a:p>
            <a:pPr marL="0" indent="0">
              <a:buNone/>
            </a:pP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- Allows ordering online.</a:t>
            </a:r>
          </a:p>
          <a:p>
            <a:endParaRPr lang="en-US" altLang="en-US" dirty="0"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Function not implemented: </a:t>
            </a:r>
          </a:p>
          <a:p>
            <a:pPr marL="0" indent="0">
              <a:buNone/>
            </a:pP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- No payment management, only delivery confirmation for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altLang="en-US" dirty="0">
                <a:ea typeface="Gulim" panose="020B0600000101010101" pitchFamily="34" charset="-127"/>
                <a:cs typeface="Times New Roman" panose="02020603050405020304" pitchFamily="18" charset="0"/>
              </a:rPr>
              <a:t> calculation.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7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Autofit/>
          </a:bodyPr>
          <a:lstStyle/>
          <a:p>
            <a:pPr lvl="1" algn="ctr">
              <a:lnSpc>
                <a:spcPct val="100000"/>
              </a:lnSpc>
            </a:pPr>
            <a:r>
              <a:rPr lang="en-US" sz="3000" b="1" dirty="0">
                <a:latin typeface="+mn-lt"/>
                <a:cs typeface="Times New Roman" panose="02020603050405020304" pitchFamily="18" charset="0"/>
              </a:rPr>
              <a:t>Introduction - Requirements of the project</a:t>
            </a:r>
            <a:endParaRPr lang="en-US" altLang="ko-KR" sz="3000" b="1" dirty="0">
              <a:latin typeface="+mn-lt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8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Autofit/>
          </a:bodyPr>
          <a:lstStyle/>
          <a:p>
            <a:pPr lvl="1" algn="ctr">
              <a:lnSpc>
                <a:spcPct val="100000"/>
              </a:lnSpc>
            </a:pPr>
            <a:r>
              <a:rPr lang="en-US" sz="3000" b="1" dirty="0">
                <a:latin typeface="+mn-lt"/>
                <a:cs typeface="Times New Roman" panose="02020603050405020304" pitchFamily="18" charset="0"/>
              </a:rPr>
              <a:t>Introduction – Deployment Diagram</a:t>
            </a:r>
            <a:endParaRPr lang="en-US" altLang="ko-KR" sz="3000" b="1" dirty="0">
              <a:latin typeface="+mn-lt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20533-3188-4687-8D16-C7E1EF8CBB89}"/>
              </a:ext>
            </a:extLst>
          </p:cNvPr>
          <p:cNvSpPr/>
          <p:nvPr/>
        </p:nvSpPr>
        <p:spPr>
          <a:xfrm>
            <a:off x="0" y="1084708"/>
            <a:ext cx="3048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cs typeface="Times New Roman" pitchFamily="18" charset="0"/>
              </a:rPr>
              <a:t>A. Customer Sitemap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94DB9B-0E06-449A-AF44-90795E29F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568451"/>
            <a:ext cx="62960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B23E9-0F6E-4318-9C11-F8CB0FE546B3}"/>
              </a:ext>
            </a:extLst>
          </p:cNvPr>
          <p:cNvSpPr/>
          <p:nvPr/>
        </p:nvSpPr>
        <p:spPr>
          <a:xfrm>
            <a:off x="5" y="3"/>
            <a:ext cx="9143995" cy="1046151"/>
          </a:xfrm>
          <a:prstGeom prst="rect">
            <a:avLst/>
          </a:prstGeom>
          <a:solidFill>
            <a:srgbClr val="FF960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DA492-8482-4B55-927C-2C1378CD77F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8" y="2"/>
            <a:ext cx="1537335" cy="1028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9A58B7-DA7F-49B3-93FA-F1614FF9043D}"/>
              </a:ext>
            </a:extLst>
          </p:cNvPr>
          <p:cNvSpPr/>
          <p:nvPr/>
        </p:nvSpPr>
        <p:spPr>
          <a:xfrm rot="20069146">
            <a:off x="328632" y="1628569"/>
            <a:ext cx="2257248" cy="4455504"/>
          </a:xfrm>
          <a:custGeom>
            <a:avLst/>
            <a:gdLst>
              <a:gd name="connsiteX0" fmla="*/ 2257248 w 2257248"/>
              <a:gd name="connsiteY0" fmla="*/ 0 h 4455504"/>
              <a:gd name="connsiteX1" fmla="*/ 2257248 w 2257248"/>
              <a:gd name="connsiteY1" fmla="*/ 2799535 h 4455504"/>
              <a:gd name="connsiteX2" fmla="*/ 0 w 2257248"/>
              <a:gd name="connsiteY2" fmla="*/ 4455504 h 4455504"/>
              <a:gd name="connsiteX3" fmla="*/ 0 w 2257248"/>
              <a:gd name="connsiteY3" fmla="*/ 1655968 h 445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248" h="4455504">
                <a:moveTo>
                  <a:pt x="2257248" y="0"/>
                </a:moveTo>
                <a:lnTo>
                  <a:pt x="2257248" y="2799535"/>
                </a:lnTo>
                <a:lnTo>
                  <a:pt x="0" y="4455504"/>
                </a:lnTo>
                <a:lnTo>
                  <a:pt x="0" y="1655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9E21-C5C9-415E-913C-CF864C42EABA}"/>
              </a:ext>
            </a:extLst>
          </p:cNvPr>
          <p:cNvSpPr/>
          <p:nvPr/>
        </p:nvSpPr>
        <p:spPr>
          <a:xfrm>
            <a:off x="1209465" y="2655993"/>
            <a:ext cx="80892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chemeClr val="bg1">
                    <a:alpha val="20000"/>
                  </a:schemeClr>
                </a:solidFill>
              </a:rPr>
              <a:t>OTAKOOL</a:t>
            </a:r>
            <a:endParaRPr lang="en-US" sz="1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7F83-7227-4396-AED6-3A009E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EFB-E434-4E70-B0A2-114B610B2014}" type="slidenum">
              <a:rPr lang="en-US" smtClean="0"/>
              <a:t>9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B9254C-F0E9-487C-A6AC-420771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33" y="0"/>
            <a:ext cx="7165867" cy="1028700"/>
          </a:xfrm>
        </p:spPr>
        <p:txBody>
          <a:bodyPr>
            <a:noAutofit/>
          </a:bodyPr>
          <a:lstStyle/>
          <a:p>
            <a:pPr lvl="1" algn="ctr">
              <a:lnSpc>
                <a:spcPct val="100000"/>
              </a:lnSpc>
            </a:pPr>
            <a:r>
              <a:rPr lang="en-US" sz="3000" b="1" dirty="0">
                <a:latin typeface="+mn-lt"/>
                <a:cs typeface="Times New Roman" panose="02020603050405020304" pitchFamily="18" charset="0"/>
              </a:rPr>
              <a:t>Introduction – Deployment Diagram</a:t>
            </a:r>
            <a:endParaRPr lang="en-US" altLang="ko-KR" sz="3000" b="1" dirty="0">
              <a:latin typeface="+mn-lt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20533-3188-4687-8D16-C7E1EF8CBB89}"/>
              </a:ext>
            </a:extLst>
          </p:cNvPr>
          <p:cNvSpPr/>
          <p:nvPr/>
        </p:nvSpPr>
        <p:spPr>
          <a:xfrm>
            <a:off x="0" y="1084708"/>
            <a:ext cx="3048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cs typeface="Times New Roman" pitchFamily="18" charset="0"/>
              </a:rPr>
              <a:t>B. Admin Sitemap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4397F2-4E74-4CC4-8B90-F2F911353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2" y="1187451"/>
            <a:ext cx="55340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</TotalTime>
  <Words>912</Words>
  <Application>Microsoft Office PowerPoint</Application>
  <PresentationFormat>On-screen Show (4:3)</PresentationFormat>
  <Paragraphs>258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.VnMonotype corsiva</vt:lpstr>
      <vt:lpstr>Gulim</vt:lpstr>
      <vt:lpstr>Gulim</vt:lpstr>
      <vt:lpstr>맑은 고딕</vt:lpstr>
      <vt:lpstr>VNI-Times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Content</vt:lpstr>
      <vt:lpstr>Introduction</vt:lpstr>
      <vt:lpstr>Introduction - Actual requirements</vt:lpstr>
      <vt:lpstr>Introduction - Requirements of the project</vt:lpstr>
      <vt:lpstr>Introduction – Deployment Diagram</vt:lpstr>
      <vt:lpstr>Introduction – Deployment Diagram</vt:lpstr>
      <vt:lpstr>Test 1st</vt:lpstr>
      <vt:lpstr>Test 1st</vt:lpstr>
      <vt:lpstr>Test 2nd</vt:lpstr>
      <vt:lpstr>Test 2nd</vt:lpstr>
      <vt:lpstr>Test 2nd</vt:lpstr>
      <vt:lpstr>Test 2nd</vt:lpstr>
      <vt:lpstr>Conclusion</vt:lpstr>
      <vt:lpstr>Development</vt:lpstr>
      <vt:lpstr>Task list</vt:lpstr>
      <vt:lpstr>Task list</vt:lpstr>
      <vt:lpstr>Task list</vt:lpstr>
      <vt:lpstr>PowerPoint Presentation</vt:lpstr>
      <vt:lpstr>PowerPoint Presentation</vt:lpstr>
      <vt:lpstr>Reference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Ngan Nguyen</dc:creator>
  <cp:lastModifiedBy>Hung Dao</cp:lastModifiedBy>
  <cp:revision>56</cp:revision>
  <dcterms:created xsi:type="dcterms:W3CDTF">2022-07-15T08:48:58Z</dcterms:created>
  <dcterms:modified xsi:type="dcterms:W3CDTF">2022-07-17T17:24:43Z</dcterms:modified>
</cp:coreProperties>
</file>