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60" r:id="rId5"/>
    <p:sldId id="287" r:id="rId6"/>
    <p:sldId id="288" r:id="rId7"/>
    <p:sldId id="289" r:id="rId8"/>
    <p:sldId id="290" r:id="rId9"/>
    <p:sldId id="291" r:id="rId10"/>
    <p:sldId id="265" r:id="rId11"/>
    <p:sldId id="266" r:id="rId12"/>
    <p:sldId id="292" r:id="rId13"/>
    <p:sldId id="293" r:id="rId14"/>
    <p:sldId id="297" r:id="rId15"/>
    <p:sldId id="294" r:id="rId16"/>
    <p:sldId id="275" r:id="rId17"/>
    <p:sldId id="295" r:id="rId18"/>
    <p:sldId id="296" r:id="rId19"/>
    <p:sldId id="298" r:id="rId20"/>
    <p:sldId id="279" r:id="rId21"/>
    <p:sldId id="280" r:id="rId22"/>
    <p:sldId id="299" r:id="rId23"/>
    <p:sldId id="281" r:id="rId24"/>
    <p:sldId id="282" r:id="rId25"/>
    <p:sldId id="283" r:id="rId26"/>
    <p:sldId id="285" r:id="rId27"/>
    <p:sldId id="28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D1CACD-9A50-4BF7-938B-4FF64DF97872}" type="datetimeFigureOut">
              <a:rPr lang="en-IN" smtClean="0"/>
              <a:t>09-02-2025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ACF9B6-CB15-40CC-88BA-117A061B244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218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D1CACD-9A50-4BF7-938B-4FF64DF97872}" type="datetimeFigureOut">
              <a:rPr lang="en-IN" smtClean="0"/>
              <a:t>09-02-2025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ACF9B6-CB15-40CC-88BA-117A061B2445}" type="slidenum">
              <a:rPr lang="en-IN" smtClean="0"/>
              <a:t>‹#›</a:t>
            </a:fld>
            <a:endParaRPr lang="en-IN"/>
          </a:p>
        </p:txBody>
      </p:sp>
    </p:spTree>
    <p:extLst>
      <p:ext uri="{BB962C8B-B14F-4D97-AF65-F5344CB8AC3E}">
        <p14:creationId xmlns:p14="http://schemas.microsoft.com/office/powerpoint/2010/main" val="114311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D1CACD-9A50-4BF7-938B-4FF64DF97872}" type="datetimeFigureOut">
              <a:rPr lang="en-IN" smtClean="0"/>
              <a:t>09-02-2025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ACF9B6-CB15-40CC-88BA-117A061B2445}" type="slidenum">
              <a:rPr lang="en-IN" smtClean="0"/>
              <a:t>‹#›</a:t>
            </a:fld>
            <a:endParaRPr lang="en-IN"/>
          </a:p>
        </p:txBody>
      </p:sp>
    </p:spTree>
    <p:extLst>
      <p:ext uri="{BB962C8B-B14F-4D97-AF65-F5344CB8AC3E}">
        <p14:creationId xmlns:p14="http://schemas.microsoft.com/office/powerpoint/2010/main" val="1887464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D1CACD-9A50-4BF7-938B-4FF64DF97872}" type="datetimeFigureOut">
              <a:rPr lang="en-IN" smtClean="0"/>
              <a:t>09-02-2025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ACF9B6-CB15-40CC-88BA-117A061B2445}" type="slidenum">
              <a:rPr lang="en-IN" smtClean="0"/>
              <a:t>‹#›</a:t>
            </a:fld>
            <a:endParaRPr lang="en-IN"/>
          </a:p>
        </p:txBody>
      </p:sp>
    </p:spTree>
    <p:extLst>
      <p:ext uri="{BB962C8B-B14F-4D97-AF65-F5344CB8AC3E}">
        <p14:creationId xmlns:p14="http://schemas.microsoft.com/office/powerpoint/2010/main" val="2648867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D1CACD-9A50-4BF7-938B-4FF64DF97872}" type="datetimeFigureOut">
              <a:rPr lang="en-IN" smtClean="0"/>
              <a:t>09-02-2025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ACF9B6-CB15-40CC-88BA-117A061B244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3825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D1CACD-9A50-4BF7-938B-4FF64DF97872}" type="datetimeFigureOut">
              <a:rPr lang="en-IN" smtClean="0"/>
              <a:t>09-02-2025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ACF9B6-CB15-40CC-88BA-117A061B2445}" type="slidenum">
              <a:rPr lang="en-IN" smtClean="0"/>
              <a:t>‹#›</a:t>
            </a:fld>
            <a:endParaRPr lang="en-IN"/>
          </a:p>
        </p:txBody>
      </p:sp>
    </p:spTree>
    <p:extLst>
      <p:ext uri="{BB962C8B-B14F-4D97-AF65-F5344CB8AC3E}">
        <p14:creationId xmlns:p14="http://schemas.microsoft.com/office/powerpoint/2010/main" val="2984024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D1CACD-9A50-4BF7-938B-4FF64DF97872}" type="datetimeFigureOut">
              <a:rPr lang="en-IN" smtClean="0"/>
              <a:t>09-02-2025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ACF9B6-CB15-40CC-88BA-117A061B2445}" type="slidenum">
              <a:rPr lang="en-IN" smtClean="0"/>
              <a:t>‹#›</a:t>
            </a:fld>
            <a:endParaRPr lang="en-IN"/>
          </a:p>
        </p:txBody>
      </p:sp>
    </p:spTree>
    <p:extLst>
      <p:ext uri="{BB962C8B-B14F-4D97-AF65-F5344CB8AC3E}">
        <p14:creationId xmlns:p14="http://schemas.microsoft.com/office/powerpoint/2010/main" val="1131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D1CACD-9A50-4BF7-938B-4FF64DF97872}" type="datetimeFigureOut">
              <a:rPr lang="en-IN" smtClean="0"/>
              <a:t>09-02-2025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ACF9B6-CB15-40CC-88BA-117A061B2445}" type="slidenum">
              <a:rPr lang="en-IN" smtClean="0"/>
              <a:t>‹#›</a:t>
            </a:fld>
            <a:endParaRPr lang="en-IN"/>
          </a:p>
        </p:txBody>
      </p:sp>
    </p:spTree>
    <p:extLst>
      <p:ext uri="{BB962C8B-B14F-4D97-AF65-F5344CB8AC3E}">
        <p14:creationId xmlns:p14="http://schemas.microsoft.com/office/powerpoint/2010/main" val="1429993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CD1CACD-9A50-4BF7-938B-4FF64DF97872}" type="datetimeFigureOut">
              <a:rPr lang="en-IN" smtClean="0"/>
              <a:t>09-02-2025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5ACF9B6-CB15-40CC-88BA-117A061B2445}" type="slidenum">
              <a:rPr lang="en-IN" smtClean="0"/>
              <a:t>‹#›</a:t>
            </a:fld>
            <a:endParaRPr lang="en-IN"/>
          </a:p>
        </p:txBody>
      </p:sp>
    </p:spTree>
    <p:extLst>
      <p:ext uri="{BB962C8B-B14F-4D97-AF65-F5344CB8AC3E}">
        <p14:creationId xmlns:p14="http://schemas.microsoft.com/office/powerpoint/2010/main" val="963285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CD1CACD-9A50-4BF7-938B-4FF64DF97872}" type="datetimeFigureOut">
              <a:rPr lang="en-IN" smtClean="0"/>
              <a:t>09-02-2025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5ACF9B6-CB15-40CC-88BA-117A061B2445}" type="slidenum">
              <a:rPr lang="en-IN" smtClean="0"/>
              <a:t>‹#›</a:t>
            </a:fld>
            <a:endParaRPr lang="en-IN"/>
          </a:p>
        </p:txBody>
      </p:sp>
    </p:spTree>
    <p:extLst>
      <p:ext uri="{BB962C8B-B14F-4D97-AF65-F5344CB8AC3E}">
        <p14:creationId xmlns:p14="http://schemas.microsoft.com/office/powerpoint/2010/main" val="1172483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CD1CACD-9A50-4BF7-938B-4FF64DF97872}" type="datetimeFigureOut">
              <a:rPr lang="en-IN" smtClean="0"/>
              <a:t>09-02-2025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ACF9B6-CB15-40CC-88BA-117A061B2445}" type="slidenum">
              <a:rPr lang="en-IN" smtClean="0"/>
              <a:t>‹#›</a:t>
            </a:fld>
            <a:endParaRPr lang="en-IN"/>
          </a:p>
        </p:txBody>
      </p:sp>
    </p:spTree>
    <p:extLst>
      <p:ext uri="{BB962C8B-B14F-4D97-AF65-F5344CB8AC3E}">
        <p14:creationId xmlns:p14="http://schemas.microsoft.com/office/powerpoint/2010/main" val="3249347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CD1CACD-9A50-4BF7-938B-4FF64DF97872}" type="datetimeFigureOut">
              <a:rPr lang="en-IN" smtClean="0"/>
              <a:t>09-02-2025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5ACF9B6-CB15-40CC-88BA-117A061B2445}"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81610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www.programiz.com/dsa/algorithm#quadratic"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programiz.com/dsa/algorithm#quadrati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programiz.com/dsa/algorithm#quadrati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programiz.com/dsa/algorithm#quadratic"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programiz.com/dsa/algorithm#quadrati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F70E3-7ECB-4E7A-AD48-9057D540FF6F}"/>
              </a:ext>
            </a:extLst>
          </p:cNvPr>
          <p:cNvSpPr>
            <a:spLocks noGrp="1"/>
          </p:cNvSpPr>
          <p:nvPr>
            <p:ph type="ctrTitle"/>
          </p:nvPr>
        </p:nvSpPr>
        <p:spPr/>
        <p:txBody>
          <a:bodyPr/>
          <a:lstStyle/>
          <a:p>
            <a:r>
              <a:rPr lang="en-US" dirty="0"/>
              <a:t>STOL - Assignment 2</a:t>
            </a:r>
            <a:endParaRPr lang="en-IN" dirty="0"/>
          </a:p>
        </p:txBody>
      </p:sp>
      <p:sp>
        <p:nvSpPr>
          <p:cNvPr id="3" name="Subtitle 2">
            <a:extLst>
              <a:ext uri="{FF2B5EF4-FFF2-40B4-BE49-F238E27FC236}">
                <a16:creationId xmlns:a16="http://schemas.microsoft.com/office/drawing/2014/main" id="{7FFDF590-C2ED-40E8-AC84-87611CF4E4E0}"/>
              </a:ext>
            </a:extLst>
          </p:cNvPr>
          <p:cNvSpPr>
            <a:spLocks noGrp="1"/>
          </p:cNvSpPr>
          <p:nvPr>
            <p:ph type="subTitle" idx="1"/>
          </p:nvPr>
        </p:nvSpPr>
        <p:spPr/>
        <p:txBody>
          <a:bodyPr/>
          <a:lstStyle/>
          <a:p>
            <a:r>
              <a:rPr lang="en-US" dirty="0"/>
              <a:t>Name:</a:t>
            </a:r>
          </a:p>
          <a:p>
            <a:r>
              <a:rPr lang="en-US" dirty="0"/>
              <a:t>Roll Number: </a:t>
            </a:r>
            <a:endParaRPr lang="en-IN" dirty="0"/>
          </a:p>
        </p:txBody>
      </p:sp>
    </p:spTree>
    <p:extLst>
      <p:ext uri="{BB962C8B-B14F-4D97-AF65-F5344CB8AC3E}">
        <p14:creationId xmlns:p14="http://schemas.microsoft.com/office/powerpoint/2010/main" val="2460190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7A6D7-328A-4FF2-B488-CA18E6D61EC5}"/>
              </a:ext>
            </a:extLst>
          </p:cNvPr>
          <p:cNvSpPr>
            <a:spLocks noGrp="1"/>
          </p:cNvSpPr>
          <p:nvPr>
            <p:ph type="title"/>
          </p:nvPr>
        </p:nvSpPr>
        <p:spPr/>
        <p:txBody>
          <a:bodyPr>
            <a:normAutofit/>
          </a:bodyPr>
          <a:lstStyle/>
          <a:p>
            <a:r>
              <a:rPr lang="en-IN" b="1" dirty="0"/>
              <a:t>Section 3: </a:t>
            </a:r>
            <a:br>
              <a:rPr lang="en-IN" b="1" dirty="0"/>
            </a:br>
            <a:r>
              <a:rPr lang="en-US" sz="6600" dirty="0"/>
              <a:t>Airfoil Simulation and Results</a:t>
            </a:r>
            <a:endParaRPr lang="en-IN" sz="7300" dirty="0"/>
          </a:p>
        </p:txBody>
      </p:sp>
      <p:sp>
        <p:nvSpPr>
          <p:cNvPr id="3" name="Text Placeholder 2">
            <a:extLst>
              <a:ext uri="{FF2B5EF4-FFF2-40B4-BE49-F238E27FC236}">
                <a16:creationId xmlns:a16="http://schemas.microsoft.com/office/drawing/2014/main" id="{DE534B9F-CF99-4D89-8065-6D9EB628411A}"/>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763472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1552-E32B-40DB-B6FE-6AB3F442B019}"/>
              </a:ext>
            </a:extLst>
          </p:cNvPr>
          <p:cNvSpPr>
            <a:spLocks noGrp="1"/>
          </p:cNvSpPr>
          <p:nvPr>
            <p:ph type="title"/>
          </p:nvPr>
        </p:nvSpPr>
        <p:spPr/>
        <p:txBody>
          <a:bodyPr>
            <a:normAutofit fontScale="90000"/>
          </a:bodyPr>
          <a:lstStyle/>
          <a:p>
            <a:r>
              <a:rPr lang="en-IN" b="1" dirty="0"/>
              <a:t>3.1:</a:t>
            </a:r>
            <a:r>
              <a:rPr lang="en-IN" dirty="0"/>
              <a:t> </a:t>
            </a:r>
            <a:br>
              <a:rPr lang="en-IN" dirty="0"/>
            </a:br>
            <a:r>
              <a:rPr lang="en-US" dirty="0"/>
              <a:t>Camber line (‘y’ vs ‘x’) for Roll Number airfoil</a:t>
            </a:r>
            <a:endParaRPr lang="en-IN" dirty="0"/>
          </a:p>
        </p:txBody>
      </p:sp>
      <p:sp>
        <p:nvSpPr>
          <p:cNvPr id="7" name="Content Placeholder 6">
            <a:extLst>
              <a:ext uri="{FF2B5EF4-FFF2-40B4-BE49-F238E27FC236}">
                <a16:creationId xmlns:a16="http://schemas.microsoft.com/office/drawing/2014/main" id="{792A9D1F-BC16-46BC-A6F6-68262E8118E8}"/>
              </a:ext>
            </a:extLst>
          </p:cNvPr>
          <p:cNvSpPr>
            <a:spLocks noGrp="1"/>
          </p:cNvSpPr>
          <p:nvPr>
            <p:ph idx="1"/>
          </p:nvPr>
        </p:nvSpPr>
        <p:spPr/>
        <p:txBody>
          <a:bodyPr/>
          <a:lstStyle/>
          <a:p>
            <a:endParaRPr lang="en-IN"/>
          </a:p>
        </p:txBody>
      </p:sp>
      <p:sp>
        <p:nvSpPr>
          <p:cNvPr id="8" name="Rectangle 7">
            <a:extLst>
              <a:ext uri="{FF2B5EF4-FFF2-40B4-BE49-F238E27FC236}">
                <a16:creationId xmlns:a16="http://schemas.microsoft.com/office/drawing/2014/main" id="{FA76C9AC-E8A1-420B-9BB4-ACD6B9624161}"/>
              </a:ext>
            </a:extLst>
          </p:cNvPr>
          <p:cNvSpPr/>
          <p:nvPr/>
        </p:nvSpPr>
        <p:spPr>
          <a:xfrm>
            <a:off x="1097280" y="1845734"/>
            <a:ext cx="10058400" cy="4023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26484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1552-E32B-40DB-B6FE-6AB3F442B019}"/>
              </a:ext>
            </a:extLst>
          </p:cNvPr>
          <p:cNvSpPr>
            <a:spLocks noGrp="1"/>
          </p:cNvSpPr>
          <p:nvPr>
            <p:ph type="title"/>
          </p:nvPr>
        </p:nvSpPr>
        <p:spPr/>
        <p:txBody>
          <a:bodyPr>
            <a:normAutofit/>
          </a:bodyPr>
          <a:lstStyle/>
          <a:p>
            <a:r>
              <a:rPr lang="en-IN" b="1" dirty="0"/>
              <a:t>3.2:</a:t>
            </a:r>
            <a:r>
              <a:rPr lang="en-IN" dirty="0"/>
              <a:t> </a:t>
            </a:r>
            <a:br>
              <a:rPr lang="en-IN" dirty="0"/>
            </a:br>
            <a:r>
              <a:rPr lang="en-US" dirty="0"/>
              <a:t>Camber line slope </a:t>
            </a:r>
            <a:r>
              <a:rPr lang="en-IN" dirty="0"/>
              <a:t>(‘</a:t>
            </a:r>
            <a:r>
              <a:rPr lang="en-IN" dirty="0" err="1"/>
              <a:t>dy</a:t>
            </a:r>
            <a:r>
              <a:rPr lang="en-IN" dirty="0"/>
              <a:t>/dx’ vs ‘x’)</a:t>
            </a:r>
          </a:p>
        </p:txBody>
      </p:sp>
      <p:sp>
        <p:nvSpPr>
          <p:cNvPr id="7" name="Content Placeholder 6">
            <a:extLst>
              <a:ext uri="{FF2B5EF4-FFF2-40B4-BE49-F238E27FC236}">
                <a16:creationId xmlns:a16="http://schemas.microsoft.com/office/drawing/2014/main" id="{792A9D1F-BC16-46BC-A6F6-68262E8118E8}"/>
              </a:ext>
            </a:extLst>
          </p:cNvPr>
          <p:cNvSpPr>
            <a:spLocks noGrp="1"/>
          </p:cNvSpPr>
          <p:nvPr>
            <p:ph idx="1"/>
          </p:nvPr>
        </p:nvSpPr>
        <p:spPr/>
        <p:txBody>
          <a:bodyPr/>
          <a:lstStyle/>
          <a:p>
            <a:endParaRPr lang="en-IN"/>
          </a:p>
        </p:txBody>
      </p:sp>
      <p:sp>
        <p:nvSpPr>
          <p:cNvPr id="8" name="Rectangle 7">
            <a:extLst>
              <a:ext uri="{FF2B5EF4-FFF2-40B4-BE49-F238E27FC236}">
                <a16:creationId xmlns:a16="http://schemas.microsoft.com/office/drawing/2014/main" id="{FA76C9AC-E8A1-420B-9BB4-ACD6B9624161}"/>
              </a:ext>
            </a:extLst>
          </p:cNvPr>
          <p:cNvSpPr/>
          <p:nvPr/>
        </p:nvSpPr>
        <p:spPr>
          <a:xfrm>
            <a:off x="1097280" y="1845734"/>
            <a:ext cx="10058400" cy="4023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56062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1552-E32B-40DB-B6FE-6AB3F442B019}"/>
              </a:ext>
            </a:extLst>
          </p:cNvPr>
          <p:cNvSpPr>
            <a:spLocks noGrp="1"/>
          </p:cNvSpPr>
          <p:nvPr>
            <p:ph type="title"/>
          </p:nvPr>
        </p:nvSpPr>
        <p:spPr/>
        <p:txBody>
          <a:bodyPr>
            <a:normAutofit/>
          </a:bodyPr>
          <a:lstStyle/>
          <a:p>
            <a:r>
              <a:rPr lang="en-IN" b="1" dirty="0"/>
              <a:t>3.3, 3.4:</a:t>
            </a:r>
            <a:r>
              <a:rPr lang="en-IN" dirty="0"/>
              <a:t> </a:t>
            </a:r>
            <a:br>
              <a:rPr lang="en-IN" dirty="0"/>
            </a:br>
            <a:r>
              <a:rPr lang="en-US" dirty="0"/>
              <a:t>C</a:t>
            </a:r>
            <a:r>
              <a:rPr lang="en-US" baseline="-25000" dirty="0"/>
              <a:t>l</a:t>
            </a:r>
            <a:r>
              <a:rPr lang="en-US" dirty="0"/>
              <a:t> vs α for the NACA airfoil</a:t>
            </a:r>
            <a:endParaRPr lang="en-IN" dirty="0"/>
          </a:p>
        </p:txBody>
      </p:sp>
      <p:sp>
        <p:nvSpPr>
          <p:cNvPr id="8" name="Rectangle 7">
            <a:extLst>
              <a:ext uri="{FF2B5EF4-FFF2-40B4-BE49-F238E27FC236}">
                <a16:creationId xmlns:a16="http://schemas.microsoft.com/office/drawing/2014/main" id="{FA76C9AC-E8A1-420B-9BB4-ACD6B9624161}"/>
              </a:ext>
            </a:extLst>
          </p:cNvPr>
          <p:cNvSpPr/>
          <p:nvPr/>
        </p:nvSpPr>
        <p:spPr>
          <a:xfrm>
            <a:off x="822070" y="1845734"/>
            <a:ext cx="7105687" cy="4023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Plots from the program and CFD simulations on the same chart for comparison</a:t>
            </a:r>
          </a:p>
        </p:txBody>
      </p:sp>
      <p:sp>
        <p:nvSpPr>
          <p:cNvPr id="5" name="Content Placeholder 2">
            <a:extLst>
              <a:ext uri="{FF2B5EF4-FFF2-40B4-BE49-F238E27FC236}">
                <a16:creationId xmlns:a16="http://schemas.microsoft.com/office/drawing/2014/main" id="{5A3A01A1-4A6B-43CA-860C-767C88BDD572}"/>
              </a:ext>
            </a:extLst>
          </p:cNvPr>
          <p:cNvSpPr txBox="1">
            <a:spLocks/>
          </p:cNvSpPr>
          <p:nvPr/>
        </p:nvSpPr>
        <p:spPr>
          <a:xfrm>
            <a:off x="8034288" y="1845735"/>
            <a:ext cx="3426781" cy="4023359"/>
          </a:xfrm>
          <a:prstGeom prst="rect">
            <a:avLst/>
          </a:prstGeom>
          <a:ln>
            <a:solidFill>
              <a:schemeClr val="accent1">
                <a:lumMod val="50000"/>
              </a:schemeClr>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3.4: Discussion / Interpretation</a:t>
            </a:r>
          </a:p>
          <a:p>
            <a:pPr>
              <a:buFont typeface="Courier New" panose="02070309020205020404" pitchFamily="49" charset="0"/>
              <a:buChar char="o"/>
            </a:pPr>
            <a:r>
              <a:rPr lang="en-US" b="1" dirty="0"/>
              <a:t>  </a:t>
            </a:r>
          </a:p>
          <a:p>
            <a:pPr>
              <a:buFont typeface="Courier New" panose="02070309020205020404" pitchFamily="49" charset="0"/>
              <a:buChar char="o"/>
            </a:pPr>
            <a:r>
              <a:rPr lang="en-US" b="1" dirty="0"/>
              <a:t> </a:t>
            </a:r>
          </a:p>
          <a:p>
            <a:pPr>
              <a:buFont typeface="Courier New" panose="02070309020205020404" pitchFamily="49" charset="0"/>
              <a:buChar char="o"/>
            </a:pPr>
            <a:r>
              <a:rPr lang="en-US" b="1" dirty="0"/>
              <a:t> </a:t>
            </a:r>
            <a:endParaRPr lang="en-IN" b="1" dirty="0"/>
          </a:p>
        </p:txBody>
      </p:sp>
    </p:spTree>
    <p:extLst>
      <p:ext uri="{BB962C8B-B14F-4D97-AF65-F5344CB8AC3E}">
        <p14:creationId xmlns:p14="http://schemas.microsoft.com/office/powerpoint/2010/main" val="1115762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1552-E32B-40DB-B6FE-6AB3F442B019}"/>
              </a:ext>
            </a:extLst>
          </p:cNvPr>
          <p:cNvSpPr>
            <a:spLocks noGrp="1"/>
          </p:cNvSpPr>
          <p:nvPr>
            <p:ph type="title"/>
          </p:nvPr>
        </p:nvSpPr>
        <p:spPr/>
        <p:txBody>
          <a:bodyPr>
            <a:normAutofit/>
          </a:bodyPr>
          <a:lstStyle/>
          <a:p>
            <a:r>
              <a:rPr lang="en-IN" b="1" dirty="0"/>
              <a:t>3.5, 3.6:</a:t>
            </a:r>
            <a:r>
              <a:rPr lang="en-IN" dirty="0"/>
              <a:t> </a:t>
            </a:r>
            <a:br>
              <a:rPr lang="en-IN" dirty="0"/>
            </a:br>
            <a:r>
              <a:rPr lang="en-US" dirty="0"/>
              <a:t>Vector field plot around the NACA airfoil </a:t>
            </a:r>
            <a:endParaRPr lang="en-IN" dirty="0"/>
          </a:p>
        </p:txBody>
      </p:sp>
      <p:sp>
        <p:nvSpPr>
          <p:cNvPr id="8" name="Rectangle 7">
            <a:extLst>
              <a:ext uri="{FF2B5EF4-FFF2-40B4-BE49-F238E27FC236}">
                <a16:creationId xmlns:a16="http://schemas.microsoft.com/office/drawing/2014/main" id="{FA76C9AC-E8A1-420B-9BB4-ACD6B9624161}"/>
              </a:ext>
            </a:extLst>
          </p:cNvPr>
          <p:cNvSpPr/>
          <p:nvPr/>
        </p:nvSpPr>
        <p:spPr>
          <a:xfrm>
            <a:off x="822070" y="1845734"/>
            <a:ext cx="7105687" cy="4023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(domain size: 4c times 3c) at α = 3°</a:t>
            </a:r>
            <a:endParaRPr lang="en-IN" dirty="0"/>
          </a:p>
        </p:txBody>
      </p:sp>
      <p:sp>
        <p:nvSpPr>
          <p:cNvPr id="5" name="Content Placeholder 2">
            <a:extLst>
              <a:ext uri="{FF2B5EF4-FFF2-40B4-BE49-F238E27FC236}">
                <a16:creationId xmlns:a16="http://schemas.microsoft.com/office/drawing/2014/main" id="{5A3A01A1-4A6B-43CA-860C-767C88BDD572}"/>
              </a:ext>
            </a:extLst>
          </p:cNvPr>
          <p:cNvSpPr txBox="1">
            <a:spLocks/>
          </p:cNvSpPr>
          <p:nvPr/>
        </p:nvSpPr>
        <p:spPr>
          <a:xfrm>
            <a:off x="8034288" y="1845735"/>
            <a:ext cx="3426781" cy="4023359"/>
          </a:xfrm>
          <a:prstGeom prst="rect">
            <a:avLst/>
          </a:prstGeom>
          <a:ln>
            <a:solidFill>
              <a:schemeClr val="accent1">
                <a:lumMod val="50000"/>
              </a:schemeClr>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3.6: Discussion / Interpretation</a:t>
            </a:r>
          </a:p>
          <a:p>
            <a:pPr>
              <a:buFont typeface="Courier New" panose="02070309020205020404" pitchFamily="49" charset="0"/>
              <a:buChar char="o"/>
            </a:pPr>
            <a:r>
              <a:rPr lang="en-US" b="1" dirty="0"/>
              <a:t>  </a:t>
            </a:r>
          </a:p>
          <a:p>
            <a:pPr>
              <a:buFont typeface="Courier New" panose="02070309020205020404" pitchFamily="49" charset="0"/>
              <a:buChar char="o"/>
            </a:pPr>
            <a:r>
              <a:rPr lang="en-US" b="1" dirty="0"/>
              <a:t> </a:t>
            </a:r>
          </a:p>
          <a:p>
            <a:pPr>
              <a:buFont typeface="Courier New" panose="02070309020205020404" pitchFamily="49" charset="0"/>
              <a:buChar char="o"/>
            </a:pPr>
            <a:r>
              <a:rPr lang="en-US" b="1" dirty="0"/>
              <a:t> </a:t>
            </a:r>
            <a:endParaRPr lang="en-IN" b="1" dirty="0"/>
          </a:p>
        </p:txBody>
      </p:sp>
    </p:spTree>
    <p:extLst>
      <p:ext uri="{BB962C8B-B14F-4D97-AF65-F5344CB8AC3E}">
        <p14:creationId xmlns:p14="http://schemas.microsoft.com/office/powerpoint/2010/main" val="3474084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1552-E32B-40DB-B6FE-6AB3F442B019}"/>
              </a:ext>
            </a:extLst>
          </p:cNvPr>
          <p:cNvSpPr>
            <a:spLocks noGrp="1"/>
          </p:cNvSpPr>
          <p:nvPr>
            <p:ph type="title"/>
          </p:nvPr>
        </p:nvSpPr>
        <p:spPr/>
        <p:txBody>
          <a:bodyPr>
            <a:normAutofit/>
          </a:bodyPr>
          <a:lstStyle/>
          <a:p>
            <a:r>
              <a:rPr lang="en-IN" b="1" dirty="0"/>
              <a:t>3.7, 3.8, 3.9:</a:t>
            </a:r>
            <a:r>
              <a:rPr lang="en-IN" dirty="0"/>
              <a:t> </a:t>
            </a:r>
            <a:br>
              <a:rPr lang="en-IN" dirty="0"/>
            </a:br>
            <a:r>
              <a:rPr lang="en-US" dirty="0"/>
              <a:t>Circulation Computation and Discussion</a:t>
            </a:r>
            <a:endParaRPr lang="en-IN" dirty="0"/>
          </a:p>
        </p:txBody>
      </p:sp>
      <p:sp>
        <p:nvSpPr>
          <p:cNvPr id="5" name="Content Placeholder 2">
            <a:extLst>
              <a:ext uri="{FF2B5EF4-FFF2-40B4-BE49-F238E27FC236}">
                <a16:creationId xmlns:a16="http://schemas.microsoft.com/office/drawing/2014/main" id="{5A3A01A1-4A6B-43CA-860C-767C88BDD572}"/>
              </a:ext>
            </a:extLst>
          </p:cNvPr>
          <p:cNvSpPr txBox="1">
            <a:spLocks/>
          </p:cNvSpPr>
          <p:nvPr/>
        </p:nvSpPr>
        <p:spPr>
          <a:xfrm>
            <a:off x="1216239" y="3586580"/>
            <a:ext cx="9641152" cy="2282514"/>
          </a:xfrm>
          <a:prstGeom prst="rect">
            <a:avLst/>
          </a:prstGeom>
          <a:ln>
            <a:solidFill>
              <a:schemeClr val="accent1">
                <a:lumMod val="50000"/>
              </a:schemeClr>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3.9: Compare and Discuss</a:t>
            </a:r>
          </a:p>
          <a:p>
            <a:pPr>
              <a:buFont typeface="Courier New" panose="02070309020205020404" pitchFamily="49" charset="0"/>
              <a:buChar char="o"/>
            </a:pPr>
            <a:r>
              <a:rPr lang="en-US" b="1" dirty="0"/>
              <a:t>  </a:t>
            </a:r>
          </a:p>
          <a:p>
            <a:pPr>
              <a:buFont typeface="Courier New" panose="02070309020205020404" pitchFamily="49" charset="0"/>
              <a:buChar char="o"/>
            </a:pPr>
            <a:r>
              <a:rPr lang="en-US" b="1" dirty="0"/>
              <a:t> </a:t>
            </a:r>
          </a:p>
        </p:txBody>
      </p:sp>
      <p:graphicFrame>
        <p:nvGraphicFramePr>
          <p:cNvPr id="3" name="Table 2">
            <a:extLst>
              <a:ext uri="{FF2B5EF4-FFF2-40B4-BE49-F238E27FC236}">
                <a16:creationId xmlns:a16="http://schemas.microsoft.com/office/drawing/2014/main" id="{37AA473B-B345-4166-909A-AD86592B2144}"/>
              </a:ext>
            </a:extLst>
          </p:cNvPr>
          <p:cNvGraphicFramePr>
            <a:graphicFrameLocks noGrp="1"/>
          </p:cNvGraphicFramePr>
          <p:nvPr>
            <p:extLst>
              <p:ext uri="{D42A27DB-BD31-4B8C-83A1-F6EECF244321}">
                <p14:modId xmlns:p14="http://schemas.microsoft.com/office/powerpoint/2010/main" val="2390840713"/>
              </p:ext>
            </p:extLst>
          </p:nvPr>
        </p:nvGraphicFramePr>
        <p:xfrm>
          <a:off x="1216239" y="2068824"/>
          <a:ext cx="9481353" cy="741680"/>
        </p:xfrm>
        <a:graphic>
          <a:graphicData uri="http://schemas.openxmlformats.org/drawingml/2006/table">
            <a:tbl>
              <a:tblPr firstRow="1" bandRow="1">
                <a:tableStyleId>{5C22544A-7EE6-4342-B048-85BDC9FD1C3A}</a:tableStyleId>
              </a:tblPr>
              <a:tblGrid>
                <a:gridCol w="3160451">
                  <a:extLst>
                    <a:ext uri="{9D8B030D-6E8A-4147-A177-3AD203B41FA5}">
                      <a16:colId xmlns:a16="http://schemas.microsoft.com/office/drawing/2014/main" val="214019430"/>
                    </a:ext>
                  </a:extLst>
                </a:gridCol>
                <a:gridCol w="3160451">
                  <a:extLst>
                    <a:ext uri="{9D8B030D-6E8A-4147-A177-3AD203B41FA5}">
                      <a16:colId xmlns:a16="http://schemas.microsoft.com/office/drawing/2014/main" val="2213578340"/>
                    </a:ext>
                  </a:extLst>
                </a:gridCol>
                <a:gridCol w="3160451">
                  <a:extLst>
                    <a:ext uri="{9D8B030D-6E8A-4147-A177-3AD203B41FA5}">
                      <a16:colId xmlns:a16="http://schemas.microsoft.com/office/drawing/2014/main" val="2802559897"/>
                    </a:ext>
                  </a:extLst>
                </a:gridCol>
              </a:tblGrid>
              <a:tr h="370840">
                <a:tc>
                  <a:txBody>
                    <a:bodyPr/>
                    <a:lstStyle/>
                    <a:p>
                      <a:endParaRPr lang="en-IN" dirty="0"/>
                    </a:p>
                  </a:txBody>
                  <a:tcPr/>
                </a:tc>
                <a:tc>
                  <a:txBody>
                    <a:bodyPr/>
                    <a:lstStyle/>
                    <a:p>
                      <a:r>
                        <a:rPr lang="en-US" dirty="0"/>
                        <a:t>Line Integral Method</a:t>
                      </a:r>
                      <a:endParaRPr lang="en-IN" dirty="0"/>
                    </a:p>
                  </a:txBody>
                  <a:tcPr/>
                </a:tc>
                <a:tc>
                  <a:txBody>
                    <a:bodyPr/>
                    <a:lstStyle/>
                    <a:p>
                      <a:r>
                        <a:rPr lang="en-US" dirty="0"/>
                        <a:t>Integrating Vortex Filaments</a:t>
                      </a:r>
                      <a:endParaRPr lang="en-IN" dirty="0"/>
                    </a:p>
                  </a:txBody>
                  <a:tcPr/>
                </a:tc>
                <a:extLst>
                  <a:ext uri="{0D108BD9-81ED-4DB2-BD59-A6C34878D82A}">
                    <a16:rowId xmlns:a16="http://schemas.microsoft.com/office/drawing/2014/main" val="1650357846"/>
                  </a:ext>
                </a:extLst>
              </a:tr>
              <a:tr h="370840">
                <a:tc>
                  <a:txBody>
                    <a:bodyPr/>
                    <a:lstStyle/>
                    <a:p>
                      <a:r>
                        <a:rPr lang="en-US" dirty="0"/>
                        <a:t>Circulation at </a:t>
                      </a:r>
                      <a:r>
                        <a:rPr lang="en-IN" sz="1800" kern="1200" dirty="0">
                          <a:solidFill>
                            <a:schemeClr val="dk1"/>
                          </a:solidFill>
                          <a:effectLst/>
                          <a:latin typeface="+mn-lt"/>
                          <a:ea typeface="+mn-ea"/>
                          <a:cs typeface="+mn-cs"/>
                        </a:rPr>
                        <a:t>α = 3°</a:t>
                      </a:r>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82172414"/>
                  </a:ext>
                </a:extLst>
              </a:tr>
            </a:tbl>
          </a:graphicData>
        </a:graphic>
      </p:graphicFrame>
    </p:spTree>
    <p:extLst>
      <p:ext uri="{BB962C8B-B14F-4D97-AF65-F5344CB8AC3E}">
        <p14:creationId xmlns:p14="http://schemas.microsoft.com/office/powerpoint/2010/main" val="3924054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7A6D7-328A-4FF2-B488-CA18E6D61EC5}"/>
              </a:ext>
            </a:extLst>
          </p:cNvPr>
          <p:cNvSpPr>
            <a:spLocks noGrp="1"/>
          </p:cNvSpPr>
          <p:nvPr>
            <p:ph type="title"/>
          </p:nvPr>
        </p:nvSpPr>
        <p:spPr/>
        <p:txBody>
          <a:bodyPr>
            <a:normAutofit/>
          </a:bodyPr>
          <a:lstStyle/>
          <a:p>
            <a:r>
              <a:rPr lang="en-IN" b="1" dirty="0"/>
              <a:t>Section 4: </a:t>
            </a:r>
            <a:br>
              <a:rPr lang="en-IN" b="1" dirty="0"/>
            </a:br>
            <a:r>
              <a:rPr lang="en-US" sz="6600" dirty="0"/>
              <a:t>Novel Airfoils</a:t>
            </a:r>
            <a:endParaRPr lang="en-IN" sz="7300" dirty="0"/>
          </a:p>
        </p:txBody>
      </p:sp>
      <p:sp>
        <p:nvSpPr>
          <p:cNvPr id="3" name="Text Placeholder 2">
            <a:extLst>
              <a:ext uri="{FF2B5EF4-FFF2-40B4-BE49-F238E27FC236}">
                <a16:creationId xmlns:a16="http://schemas.microsoft.com/office/drawing/2014/main" id="{DE534B9F-CF99-4D89-8065-6D9EB628411A}"/>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261631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1552-E32B-40DB-B6FE-6AB3F442B019}"/>
              </a:ext>
            </a:extLst>
          </p:cNvPr>
          <p:cNvSpPr>
            <a:spLocks noGrp="1"/>
          </p:cNvSpPr>
          <p:nvPr>
            <p:ph type="title"/>
          </p:nvPr>
        </p:nvSpPr>
        <p:spPr/>
        <p:txBody>
          <a:bodyPr>
            <a:normAutofit/>
          </a:bodyPr>
          <a:lstStyle/>
          <a:p>
            <a:r>
              <a:rPr lang="en-IN" b="1" dirty="0"/>
              <a:t>4.1:</a:t>
            </a:r>
            <a:r>
              <a:rPr lang="en-IN" dirty="0"/>
              <a:t> </a:t>
            </a:r>
            <a:br>
              <a:rPr lang="en-IN" dirty="0"/>
            </a:br>
            <a:r>
              <a:rPr lang="en-US" dirty="0"/>
              <a:t>Camber line (‘y’ vs ‘x’) for your 3 airfoils</a:t>
            </a:r>
            <a:endParaRPr lang="en-IN" dirty="0"/>
          </a:p>
        </p:txBody>
      </p:sp>
      <p:sp>
        <p:nvSpPr>
          <p:cNvPr id="7" name="Content Placeholder 6">
            <a:extLst>
              <a:ext uri="{FF2B5EF4-FFF2-40B4-BE49-F238E27FC236}">
                <a16:creationId xmlns:a16="http://schemas.microsoft.com/office/drawing/2014/main" id="{792A9D1F-BC16-46BC-A6F6-68262E8118E8}"/>
              </a:ext>
            </a:extLst>
          </p:cNvPr>
          <p:cNvSpPr>
            <a:spLocks noGrp="1"/>
          </p:cNvSpPr>
          <p:nvPr>
            <p:ph idx="1"/>
          </p:nvPr>
        </p:nvSpPr>
        <p:spPr/>
        <p:txBody>
          <a:bodyPr/>
          <a:lstStyle/>
          <a:p>
            <a:endParaRPr lang="en-IN"/>
          </a:p>
        </p:txBody>
      </p:sp>
      <p:sp>
        <p:nvSpPr>
          <p:cNvPr id="8" name="Rectangle 7">
            <a:extLst>
              <a:ext uri="{FF2B5EF4-FFF2-40B4-BE49-F238E27FC236}">
                <a16:creationId xmlns:a16="http://schemas.microsoft.com/office/drawing/2014/main" id="{FA76C9AC-E8A1-420B-9BB4-ACD6B9624161}"/>
              </a:ext>
            </a:extLst>
          </p:cNvPr>
          <p:cNvSpPr/>
          <p:nvPr/>
        </p:nvSpPr>
        <p:spPr>
          <a:xfrm>
            <a:off x="1097280" y="1845734"/>
            <a:ext cx="10058400" cy="4023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 three plots on the same chart for comparison</a:t>
            </a:r>
            <a:endParaRPr lang="en-IN" dirty="0"/>
          </a:p>
        </p:txBody>
      </p:sp>
    </p:spTree>
    <p:extLst>
      <p:ext uri="{BB962C8B-B14F-4D97-AF65-F5344CB8AC3E}">
        <p14:creationId xmlns:p14="http://schemas.microsoft.com/office/powerpoint/2010/main" val="1296171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1552-E32B-40DB-B6FE-6AB3F442B019}"/>
              </a:ext>
            </a:extLst>
          </p:cNvPr>
          <p:cNvSpPr>
            <a:spLocks noGrp="1"/>
          </p:cNvSpPr>
          <p:nvPr>
            <p:ph type="title"/>
          </p:nvPr>
        </p:nvSpPr>
        <p:spPr/>
        <p:txBody>
          <a:bodyPr>
            <a:normAutofit/>
          </a:bodyPr>
          <a:lstStyle/>
          <a:p>
            <a:r>
              <a:rPr lang="en-IN" b="1" dirty="0"/>
              <a:t>4.2, 4.3:</a:t>
            </a:r>
            <a:r>
              <a:rPr lang="en-IN" dirty="0"/>
              <a:t> </a:t>
            </a:r>
            <a:br>
              <a:rPr lang="en-IN" dirty="0"/>
            </a:br>
            <a:r>
              <a:rPr lang="en-US" dirty="0"/>
              <a:t>C</a:t>
            </a:r>
            <a:r>
              <a:rPr lang="en-US" baseline="-25000" dirty="0"/>
              <a:t>l</a:t>
            </a:r>
            <a:r>
              <a:rPr lang="en-US" dirty="0"/>
              <a:t> vs α for your 3 airfoils</a:t>
            </a:r>
            <a:endParaRPr lang="en-IN" dirty="0"/>
          </a:p>
        </p:txBody>
      </p:sp>
      <p:sp>
        <p:nvSpPr>
          <p:cNvPr id="8" name="Rectangle 7">
            <a:extLst>
              <a:ext uri="{FF2B5EF4-FFF2-40B4-BE49-F238E27FC236}">
                <a16:creationId xmlns:a16="http://schemas.microsoft.com/office/drawing/2014/main" id="{FA76C9AC-E8A1-420B-9BB4-ACD6B9624161}"/>
              </a:ext>
            </a:extLst>
          </p:cNvPr>
          <p:cNvSpPr/>
          <p:nvPr/>
        </p:nvSpPr>
        <p:spPr>
          <a:xfrm>
            <a:off x="822070" y="1845734"/>
            <a:ext cx="7105687" cy="4023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All 3 plots on the same chart for comparison</a:t>
            </a:r>
          </a:p>
        </p:txBody>
      </p:sp>
      <p:sp>
        <p:nvSpPr>
          <p:cNvPr id="5" name="Content Placeholder 2">
            <a:extLst>
              <a:ext uri="{FF2B5EF4-FFF2-40B4-BE49-F238E27FC236}">
                <a16:creationId xmlns:a16="http://schemas.microsoft.com/office/drawing/2014/main" id="{5A3A01A1-4A6B-43CA-860C-767C88BDD572}"/>
              </a:ext>
            </a:extLst>
          </p:cNvPr>
          <p:cNvSpPr txBox="1">
            <a:spLocks/>
          </p:cNvSpPr>
          <p:nvPr/>
        </p:nvSpPr>
        <p:spPr>
          <a:xfrm>
            <a:off x="8034288" y="1845735"/>
            <a:ext cx="3426781" cy="4023359"/>
          </a:xfrm>
          <a:prstGeom prst="rect">
            <a:avLst/>
          </a:prstGeom>
          <a:ln>
            <a:solidFill>
              <a:schemeClr val="accent1">
                <a:lumMod val="50000"/>
              </a:schemeClr>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4.3: Discussion / Interpretation</a:t>
            </a:r>
          </a:p>
          <a:p>
            <a:pPr>
              <a:buFont typeface="Courier New" panose="02070309020205020404" pitchFamily="49" charset="0"/>
              <a:buChar char="o"/>
            </a:pPr>
            <a:r>
              <a:rPr lang="en-US" b="1" dirty="0"/>
              <a:t>  </a:t>
            </a:r>
          </a:p>
          <a:p>
            <a:pPr>
              <a:buFont typeface="Courier New" panose="02070309020205020404" pitchFamily="49" charset="0"/>
              <a:buChar char="o"/>
            </a:pPr>
            <a:r>
              <a:rPr lang="en-US" b="1" dirty="0"/>
              <a:t> </a:t>
            </a:r>
          </a:p>
          <a:p>
            <a:pPr>
              <a:buFont typeface="Courier New" panose="02070309020205020404" pitchFamily="49" charset="0"/>
              <a:buChar char="o"/>
            </a:pPr>
            <a:r>
              <a:rPr lang="en-US" b="1" dirty="0"/>
              <a:t> </a:t>
            </a:r>
            <a:endParaRPr lang="en-IN" b="1" dirty="0"/>
          </a:p>
        </p:txBody>
      </p:sp>
    </p:spTree>
    <p:extLst>
      <p:ext uri="{BB962C8B-B14F-4D97-AF65-F5344CB8AC3E}">
        <p14:creationId xmlns:p14="http://schemas.microsoft.com/office/powerpoint/2010/main" val="2331759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1552-E32B-40DB-B6FE-6AB3F442B019}"/>
              </a:ext>
            </a:extLst>
          </p:cNvPr>
          <p:cNvSpPr>
            <a:spLocks noGrp="1"/>
          </p:cNvSpPr>
          <p:nvPr>
            <p:ph type="title"/>
          </p:nvPr>
        </p:nvSpPr>
        <p:spPr/>
        <p:txBody>
          <a:bodyPr>
            <a:normAutofit/>
          </a:bodyPr>
          <a:lstStyle/>
          <a:p>
            <a:r>
              <a:rPr lang="en-IN" b="1" dirty="0"/>
              <a:t>4.4, 4.5:</a:t>
            </a:r>
            <a:r>
              <a:rPr lang="en-IN" dirty="0"/>
              <a:t> </a:t>
            </a:r>
            <a:br>
              <a:rPr lang="en-IN" dirty="0"/>
            </a:br>
            <a:r>
              <a:rPr lang="en-US" dirty="0"/>
              <a:t>Vector field plots around the 3 airfoils</a:t>
            </a:r>
            <a:endParaRPr lang="en-IN" dirty="0"/>
          </a:p>
        </p:txBody>
      </p:sp>
      <p:sp>
        <p:nvSpPr>
          <p:cNvPr id="8" name="Rectangle 7">
            <a:extLst>
              <a:ext uri="{FF2B5EF4-FFF2-40B4-BE49-F238E27FC236}">
                <a16:creationId xmlns:a16="http://schemas.microsoft.com/office/drawing/2014/main" id="{FA76C9AC-E8A1-420B-9BB4-ACD6B9624161}"/>
              </a:ext>
            </a:extLst>
          </p:cNvPr>
          <p:cNvSpPr/>
          <p:nvPr/>
        </p:nvSpPr>
        <p:spPr>
          <a:xfrm>
            <a:off x="250352" y="1944054"/>
            <a:ext cx="3863560" cy="2187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Airfoil 1</a:t>
            </a:r>
            <a:br>
              <a:rPr lang="en-US" dirty="0"/>
            </a:br>
            <a:r>
              <a:rPr lang="en-US" dirty="0"/>
              <a:t>(domain size: 4c times 3c) at α = 3°</a:t>
            </a:r>
            <a:endParaRPr lang="en-IN" dirty="0"/>
          </a:p>
        </p:txBody>
      </p:sp>
      <p:sp>
        <p:nvSpPr>
          <p:cNvPr id="5" name="Content Placeholder 2">
            <a:extLst>
              <a:ext uri="{FF2B5EF4-FFF2-40B4-BE49-F238E27FC236}">
                <a16:creationId xmlns:a16="http://schemas.microsoft.com/office/drawing/2014/main" id="{5A3A01A1-4A6B-43CA-860C-767C88BDD572}"/>
              </a:ext>
            </a:extLst>
          </p:cNvPr>
          <p:cNvSpPr txBox="1">
            <a:spLocks/>
          </p:cNvSpPr>
          <p:nvPr/>
        </p:nvSpPr>
        <p:spPr>
          <a:xfrm>
            <a:off x="1097280" y="4962617"/>
            <a:ext cx="10058400" cy="1297094"/>
          </a:xfrm>
          <a:prstGeom prst="rect">
            <a:avLst/>
          </a:prstGeom>
          <a:ln>
            <a:solidFill>
              <a:schemeClr val="accent1">
                <a:lumMod val="50000"/>
              </a:schemeClr>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4.5: Discussion / Interpretation</a:t>
            </a:r>
          </a:p>
          <a:p>
            <a:pPr>
              <a:buFont typeface="Courier New" panose="02070309020205020404" pitchFamily="49" charset="0"/>
              <a:buChar char="o"/>
            </a:pPr>
            <a:r>
              <a:rPr lang="en-US" b="1" dirty="0"/>
              <a:t>  </a:t>
            </a:r>
          </a:p>
          <a:p>
            <a:pPr>
              <a:buFont typeface="Courier New" panose="02070309020205020404" pitchFamily="49" charset="0"/>
              <a:buChar char="o"/>
            </a:pPr>
            <a:r>
              <a:rPr lang="en-US" b="1" dirty="0"/>
              <a:t> </a:t>
            </a:r>
          </a:p>
        </p:txBody>
      </p:sp>
      <p:sp>
        <p:nvSpPr>
          <p:cNvPr id="6" name="Rectangle 5">
            <a:extLst>
              <a:ext uri="{FF2B5EF4-FFF2-40B4-BE49-F238E27FC236}">
                <a16:creationId xmlns:a16="http://schemas.microsoft.com/office/drawing/2014/main" id="{4FDF842C-2313-4EF0-8DED-83D68F7FAE7D}"/>
              </a:ext>
            </a:extLst>
          </p:cNvPr>
          <p:cNvSpPr/>
          <p:nvPr/>
        </p:nvSpPr>
        <p:spPr>
          <a:xfrm>
            <a:off x="4149129" y="1944054"/>
            <a:ext cx="3863560" cy="2187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Airfoil 2</a:t>
            </a:r>
            <a:br>
              <a:rPr lang="en-US" dirty="0"/>
            </a:br>
            <a:r>
              <a:rPr lang="en-US" dirty="0"/>
              <a:t>(domain size: 4c times 3c) at α = 3°</a:t>
            </a:r>
            <a:endParaRPr lang="en-IN" dirty="0"/>
          </a:p>
        </p:txBody>
      </p:sp>
      <p:sp>
        <p:nvSpPr>
          <p:cNvPr id="7" name="Rectangle 6">
            <a:extLst>
              <a:ext uri="{FF2B5EF4-FFF2-40B4-BE49-F238E27FC236}">
                <a16:creationId xmlns:a16="http://schemas.microsoft.com/office/drawing/2014/main" id="{D240B409-22DB-41C2-B0EA-27759E1D93E0}"/>
              </a:ext>
            </a:extLst>
          </p:cNvPr>
          <p:cNvSpPr/>
          <p:nvPr/>
        </p:nvSpPr>
        <p:spPr>
          <a:xfrm>
            <a:off x="8047906" y="1944054"/>
            <a:ext cx="3863560" cy="2187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Airfoil 3</a:t>
            </a:r>
            <a:br>
              <a:rPr lang="en-US" dirty="0"/>
            </a:br>
            <a:r>
              <a:rPr lang="en-US" dirty="0"/>
              <a:t>(domain size: 4c times 3c) at α = 3°</a:t>
            </a:r>
            <a:endParaRPr lang="en-IN" dirty="0"/>
          </a:p>
        </p:txBody>
      </p:sp>
    </p:spTree>
    <p:extLst>
      <p:ext uri="{BB962C8B-B14F-4D97-AF65-F5344CB8AC3E}">
        <p14:creationId xmlns:p14="http://schemas.microsoft.com/office/powerpoint/2010/main" val="1329790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7A6D7-328A-4FF2-B488-CA18E6D61EC5}"/>
              </a:ext>
            </a:extLst>
          </p:cNvPr>
          <p:cNvSpPr>
            <a:spLocks noGrp="1"/>
          </p:cNvSpPr>
          <p:nvPr>
            <p:ph type="title"/>
          </p:nvPr>
        </p:nvSpPr>
        <p:spPr/>
        <p:txBody>
          <a:bodyPr>
            <a:normAutofit/>
          </a:bodyPr>
          <a:lstStyle/>
          <a:p>
            <a:r>
              <a:rPr lang="en-IN" b="1" dirty="0"/>
              <a:t>Section 1: </a:t>
            </a:r>
            <a:br>
              <a:rPr lang="en-IN" b="1" dirty="0"/>
            </a:br>
            <a:r>
              <a:rPr lang="en-IN" sz="7300" dirty="0"/>
              <a:t>Team Workshare</a:t>
            </a:r>
          </a:p>
        </p:txBody>
      </p:sp>
      <p:sp>
        <p:nvSpPr>
          <p:cNvPr id="3" name="Text Placeholder 2">
            <a:extLst>
              <a:ext uri="{FF2B5EF4-FFF2-40B4-BE49-F238E27FC236}">
                <a16:creationId xmlns:a16="http://schemas.microsoft.com/office/drawing/2014/main" id="{DE534B9F-CF99-4D89-8065-6D9EB628411A}"/>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297298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7A6D7-328A-4FF2-B488-CA18E6D61EC5}"/>
              </a:ext>
            </a:extLst>
          </p:cNvPr>
          <p:cNvSpPr>
            <a:spLocks noGrp="1"/>
          </p:cNvSpPr>
          <p:nvPr>
            <p:ph type="title"/>
          </p:nvPr>
        </p:nvSpPr>
        <p:spPr/>
        <p:txBody>
          <a:bodyPr>
            <a:normAutofit/>
          </a:bodyPr>
          <a:lstStyle/>
          <a:p>
            <a:r>
              <a:rPr lang="en-IN" b="1" dirty="0"/>
              <a:t>Section 5: </a:t>
            </a:r>
            <a:br>
              <a:rPr lang="en-IN" b="1" dirty="0"/>
            </a:br>
            <a:r>
              <a:rPr lang="en-US" sz="6600" dirty="0"/>
              <a:t>Conclusion</a:t>
            </a:r>
            <a:endParaRPr lang="en-IN" sz="7300" dirty="0"/>
          </a:p>
        </p:txBody>
      </p:sp>
      <p:sp>
        <p:nvSpPr>
          <p:cNvPr id="3" name="Text Placeholder 2">
            <a:extLst>
              <a:ext uri="{FF2B5EF4-FFF2-40B4-BE49-F238E27FC236}">
                <a16:creationId xmlns:a16="http://schemas.microsoft.com/office/drawing/2014/main" id="{DE534B9F-CF99-4D89-8065-6D9EB628411A}"/>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102305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1552-E32B-40DB-B6FE-6AB3F442B019}"/>
              </a:ext>
            </a:extLst>
          </p:cNvPr>
          <p:cNvSpPr>
            <a:spLocks noGrp="1"/>
          </p:cNvSpPr>
          <p:nvPr>
            <p:ph type="title"/>
          </p:nvPr>
        </p:nvSpPr>
        <p:spPr/>
        <p:txBody>
          <a:bodyPr/>
          <a:lstStyle/>
          <a:p>
            <a:r>
              <a:rPr lang="en-IN" b="1" dirty="0"/>
              <a:t>5.1: Comparison with Ansys</a:t>
            </a:r>
            <a:endParaRPr lang="en-IN" dirty="0"/>
          </a:p>
        </p:txBody>
      </p:sp>
      <p:sp>
        <p:nvSpPr>
          <p:cNvPr id="6" name="Content Placeholder 2">
            <a:extLst>
              <a:ext uri="{FF2B5EF4-FFF2-40B4-BE49-F238E27FC236}">
                <a16:creationId xmlns:a16="http://schemas.microsoft.com/office/drawing/2014/main" id="{D61D1CE8-B33C-4224-97B5-4663B53A8F42}"/>
              </a:ext>
            </a:extLst>
          </p:cNvPr>
          <p:cNvSpPr>
            <a:spLocks noGrp="1"/>
          </p:cNvSpPr>
          <p:nvPr>
            <p:ph idx="1"/>
          </p:nvPr>
        </p:nvSpPr>
        <p:spPr>
          <a:xfrm>
            <a:off x="790113" y="1964368"/>
            <a:ext cx="10963737" cy="4064955"/>
          </a:xfrm>
          <a:ln>
            <a:solidFill>
              <a:schemeClr val="accent1">
                <a:lumMod val="50000"/>
              </a:schemeClr>
            </a:solidFill>
          </a:ln>
        </p:spPr>
        <p:txBody>
          <a:bodyPr/>
          <a:lstStyle/>
          <a:p>
            <a:r>
              <a:rPr lang="en-US" b="1" dirty="0"/>
              <a:t>Overall take on your code’s performance as compared to Ansys simulation, and possible reasons for deviations, if any	</a:t>
            </a:r>
          </a:p>
          <a:p>
            <a:pPr>
              <a:buFont typeface="Courier New" panose="02070309020205020404" pitchFamily="49" charset="0"/>
              <a:buChar char="o"/>
            </a:pPr>
            <a:r>
              <a:rPr lang="en-US" b="1" dirty="0"/>
              <a:t> </a:t>
            </a:r>
          </a:p>
          <a:p>
            <a:pPr>
              <a:buFont typeface="Courier New" panose="02070309020205020404" pitchFamily="49" charset="0"/>
              <a:buChar char="o"/>
            </a:pPr>
            <a:r>
              <a:rPr lang="en-US" b="1" dirty="0"/>
              <a:t> </a:t>
            </a:r>
          </a:p>
          <a:p>
            <a:pPr>
              <a:buFont typeface="Courier New" panose="02070309020205020404" pitchFamily="49" charset="0"/>
              <a:buChar char="o"/>
            </a:pPr>
            <a:r>
              <a:rPr lang="en-US" b="1" dirty="0"/>
              <a:t> </a:t>
            </a:r>
          </a:p>
        </p:txBody>
      </p:sp>
    </p:spTree>
    <p:extLst>
      <p:ext uri="{BB962C8B-B14F-4D97-AF65-F5344CB8AC3E}">
        <p14:creationId xmlns:p14="http://schemas.microsoft.com/office/powerpoint/2010/main" val="659068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1552-E32B-40DB-B6FE-6AB3F442B019}"/>
              </a:ext>
            </a:extLst>
          </p:cNvPr>
          <p:cNvSpPr>
            <a:spLocks noGrp="1"/>
          </p:cNvSpPr>
          <p:nvPr>
            <p:ph type="title"/>
          </p:nvPr>
        </p:nvSpPr>
        <p:spPr/>
        <p:txBody>
          <a:bodyPr/>
          <a:lstStyle/>
          <a:p>
            <a:r>
              <a:rPr lang="en-IN" b="1" dirty="0"/>
              <a:t>5.2: Comparison with NACA airfoil</a:t>
            </a:r>
            <a:endParaRPr lang="en-IN" dirty="0"/>
          </a:p>
        </p:txBody>
      </p:sp>
      <p:sp>
        <p:nvSpPr>
          <p:cNvPr id="6" name="Content Placeholder 2">
            <a:extLst>
              <a:ext uri="{FF2B5EF4-FFF2-40B4-BE49-F238E27FC236}">
                <a16:creationId xmlns:a16="http://schemas.microsoft.com/office/drawing/2014/main" id="{D61D1CE8-B33C-4224-97B5-4663B53A8F42}"/>
              </a:ext>
            </a:extLst>
          </p:cNvPr>
          <p:cNvSpPr>
            <a:spLocks noGrp="1"/>
          </p:cNvSpPr>
          <p:nvPr>
            <p:ph idx="1"/>
          </p:nvPr>
        </p:nvSpPr>
        <p:spPr>
          <a:xfrm>
            <a:off x="790113" y="1964368"/>
            <a:ext cx="10963737" cy="4064955"/>
          </a:xfrm>
          <a:ln>
            <a:solidFill>
              <a:schemeClr val="accent1">
                <a:lumMod val="50000"/>
              </a:schemeClr>
            </a:solidFill>
          </a:ln>
        </p:spPr>
        <p:txBody>
          <a:bodyPr/>
          <a:lstStyle/>
          <a:p>
            <a:r>
              <a:rPr lang="en-US" b="1" dirty="0"/>
              <a:t>Overall take on the performance of your airfoils as compared to the NACA airfoil</a:t>
            </a:r>
          </a:p>
          <a:p>
            <a:pPr>
              <a:buFont typeface="Courier New" panose="02070309020205020404" pitchFamily="49" charset="0"/>
              <a:buChar char="o"/>
            </a:pPr>
            <a:r>
              <a:rPr lang="en-US" b="1" dirty="0"/>
              <a:t> </a:t>
            </a:r>
          </a:p>
          <a:p>
            <a:pPr>
              <a:buFont typeface="Courier New" panose="02070309020205020404" pitchFamily="49" charset="0"/>
              <a:buChar char="o"/>
            </a:pPr>
            <a:r>
              <a:rPr lang="en-US" b="1" dirty="0"/>
              <a:t> </a:t>
            </a:r>
          </a:p>
          <a:p>
            <a:pPr>
              <a:buFont typeface="Courier New" panose="02070309020205020404" pitchFamily="49" charset="0"/>
              <a:buChar char="o"/>
            </a:pPr>
            <a:r>
              <a:rPr lang="en-US" b="1" dirty="0"/>
              <a:t> </a:t>
            </a:r>
          </a:p>
        </p:txBody>
      </p:sp>
    </p:spTree>
    <p:extLst>
      <p:ext uri="{BB962C8B-B14F-4D97-AF65-F5344CB8AC3E}">
        <p14:creationId xmlns:p14="http://schemas.microsoft.com/office/powerpoint/2010/main" val="4187053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1552-E32B-40DB-B6FE-6AB3F442B019}"/>
              </a:ext>
            </a:extLst>
          </p:cNvPr>
          <p:cNvSpPr>
            <a:spLocks noGrp="1"/>
          </p:cNvSpPr>
          <p:nvPr>
            <p:ph type="title"/>
          </p:nvPr>
        </p:nvSpPr>
        <p:spPr/>
        <p:txBody>
          <a:bodyPr/>
          <a:lstStyle/>
          <a:p>
            <a:r>
              <a:rPr lang="en-IN" b="1" dirty="0"/>
              <a:t>5.2, 5.3: Airfoil Simulation and Comments</a:t>
            </a:r>
            <a:endParaRPr lang="en-IN" dirty="0"/>
          </a:p>
        </p:txBody>
      </p:sp>
      <p:sp>
        <p:nvSpPr>
          <p:cNvPr id="5" name="Rectangle 4">
            <a:extLst>
              <a:ext uri="{FF2B5EF4-FFF2-40B4-BE49-F238E27FC236}">
                <a16:creationId xmlns:a16="http://schemas.microsoft.com/office/drawing/2014/main" id="{015074F6-D659-4B12-8245-9DE1F05E8C37}"/>
              </a:ext>
            </a:extLst>
          </p:cNvPr>
          <p:cNvSpPr/>
          <p:nvPr/>
        </p:nvSpPr>
        <p:spPr>
          <a:xfrm>
            <a:off x="417800" y="1964369"/>
            <a:ext cx="6974900" cy="4064956"/>
          </a:xfrm>
          <a:prstGeom prst="rect">
            <a:avLst/>
          </a:prstGeom>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Airfoil Simulation at an α of choice</a:t>
            </a:r>
            <a:endParaRPr lang="en-IN" dirty="0"/>
          </a:p>
        </p:txBody>
      </p:sp>
      <p:sp>
        <p:nvSpPr>
          <p:cNvPr id="6" name="Content Placeholder 2">
            <a:extLst>
              <a:ext uri="{FF2B5EF4-FFF2-40B4-BE49-F238E27FC236}">
                <a16:creationId xmlns:a16="http://schemas.microsoft.com/office/drawing/2014/main" id="{D61D1CE8-B33C-4224-97B5-4663B53A8F42}"/>
              </a:ext>
            </a:extLst>
          </p:cNvPr>
          <p:cNvSpPr>
            <a:spLocks noGrp="1"/>
          </p:cNvSpPr>
          <p:nvPr>
            <p:ph idx="1"/>
          </p:nvPr>
        </p:nvSpPr>
        <p:spPr>
          <a:xfrm>
            <a:off x="7504097" y="3818043"/>
            <a:ext cx="4249753" cy="2211280"/>
          </a:xfrm>
          <a:ln>
            <a:solidFill>
              <a:schemeClr val="accent1">
                <a:lumMod val="50000"/>
              </a:schemeClr>
            </a:solidFill>
          </a:ln>
        </p:spPr>
        <p:txBody>
          <a:bodyPr/>
          <a:lstStyle/>
          <a:p>
            <a:pPr marL="0" indent="0">
              <a:buNone/>
            </a:pPr>
            <a:r>
              <a:rPr lang="en-US" b="1" dirty="0"/>
              <a:t>5.3)  Comment on performance</a:t>
            </a:r>
          </a:p>
          <a:p>
            <a:pPr>
              <a:buFont typeface="Courier New" panose="02070309020205020404" pitchFamily="49" charset="0"/>
              <a:buChar char="o"/>
            </a:pPr>
            <a:r>
              <a:rPr lang="en-US" b="1" dirty="0"/>
              <a:t> </a:t>
            </a:r>
            <a:endParaRPr lang="en-IN" b="1" dirty="0"/>
          </a:p>
        </p:txBody>
      </p:sp>
      <p:graphicFrame>
        <p:nvGraphicFramePr>
          <p:cNvPr id="3" name="Table 2">
            <a:extLst>
              <a:ext uri="{FF2B5EF4-FFF2-40B4-BE49-F238E27FC236}">
                <a16:creationId xmlns:a16="http://schemas.microsoft.com/office/drawing/2014/main" id="{5D4C256B-3AD3-421C-A3A4-1658DBE275AC}"/>
              </a:ext>
            </a:extLst>
          </p:cNvPr>
          <p:cNvGraphicFramePr>
            <a:graphicFrameLocks noGrp="1"/>
          </p:cNvGraphicFramePr>
          <p:nvPr>
            <p:extLst>
              <p:ext uri="{D42A27DB-BD31-4B8C-83A1-F6EECF244321}">
                <p14:modId xmlns:p14="http://schemas.microsoft.com/office/powerpoint/2010/main" val="4144090506"/>
              </p:ext>
            </p:extLst>
          </p:nvPr>
        </p:nvGraphicFramePr>
        <p:xfrm>
          <a:off x="7504097" y="1927438"/>
          <a:ext cx="4249754" cy="1854200"/>
        </p:xfrm>
        <a:graphic>
          <a:graphicData uri="http://schemas.openxmlformats.org/drawingml/2006/table">
            <a:tbl>
              <a:tblPr firstRow="1" bandRow="1">
                <a:tableStyleId>{5C22544A-7EE6-4342-B048-85BDC9FD1C3A}</a:tableStyleId>
              </a:tblPr>
              <a:tblGrid>
                <a:gridCol w="2124877">
                  <a:extLst>
                    <a:ext uri="{9D8B030D-6E8A-4147-A177-3AD203B41FA5}">
                      <a16:colId xmlns:a16="http://schemas.microsoft.com/office/drawing/2014/main" val="4142740079"/>
                    </a:ext>
                  </a:extLst>
                </a:gridCol>
                <a:gridCol w="2124877">
                  <a:extLst>
                    <a:ext uri="{9D8B030D-6E8A-4147-A177-3AD203B41FA5}">
                      <a16:colId xmlns:a16="http://schemas.microsoft.com/office/drawing/2014/main" val="381271344"/>
                    </a:ext>
                  </a:extLst>
                </a:gridCol>
              </a:tblGrid>
              <a:tr h="370840">
                <a:tc>
                  <a:txBody>
                    <a:bodyPr/>
                    <a:lstStyle/>
                    <a:p>
                      <a:r>
                        <a:rPr lang="en-US" dirty="0"/>
                        <a:t>Quantity</a:t>
                      </a:r>
                      <a:endParaRPr lang="en-IN" dirty="0"/>
                    </a:p>
                  </a:txBody>
                  <a:tcPr/>
                </a:tc>
                <a:tc>
                  <a:txBody>
                    <a:bodyPr/>
                    <a:lstStyle/>
                    <a:p>
                      <a:r>
                        <a:rPr lang="en-US" dirty="0"/>
                        <a:t>Value</a:t>
                      </a:r>
                      <a:endParaRPr lang="en-IN" dirty="0"/>
                    </a:p>
                  </a:txBody>
                  <a:tcPr/>
                </a:tc>
                <a:extLst>
                  <a:ext uri="{0D108BD9-81ED-4DB2-BD59-A6C34878D82A}">
                    <a16:rowId xmlns:a16="http://schemas.microsoft.com/office/drawing/2014/main" val="416779068"/>
                  </a:ext>
                </a:extLst>
              </a:tr>
              <a:tr h="370840">
                <a:tc>
                  <a:txBody>
                    <a:bodyPr/>
                    <a:lstStyle/>
                    <a:p>
                      <a:r>
                        <a:rPr lang="en-US" dirty="0"/>
                        <a:t>C</a:t>
                      </a:r>
                      <a:r>
                        <a:rPr lang="en-US" baseline="-25000" dirty="0"/>
                        <a:t>l</a:t>
                      </a:r>
                      <a:r>
                        <a:rPr lang="en-US" baseline="0" dirty="0"/>
                        <a:t> (New  </a:t>
                      </a:r>
                      <a:r>
                        <a:rPr lang="en-US" baseline="0" dirty="0" err="1"/>
                        <a:t>Aifoil</a:t>
                      </a:r>
                      <a:r>
                        <a:rPr lang="en-US" baseline="0" dirty="0"/>
                        <a:t>)</a:t>
                      </a:r>
                    </a:p>
                  </a:txBody>
                  <a:tcPr/>
                </a:tc>
                <a:tc>
                  <a:txBody>
                    <a:bodyPr/>
                    <a:lstStyle/>
                    <a:p>
                      <a:endParaRPr lang="en-IN" dirty="0"/>
                    </a:p>
                  </a:txBody>
                  <a:tcPr/>
                </a:tc>
                <a:extLst>
                  <a:ext uri="{0D108BD9-81ED-4DB2-BD59-A6C34878D82A}">
                    <a16:rowId xmlns:a16="http://schemas.microsoft.com/office/drawing/2014/main" val="12546301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t>
                      </a:r>
                      <a:r>
                        <a:rPr lang="en-US" baseline="-25000" dirty="0"/>
                        <a:t>d </a:t>
                      </a:r>
                      <a:r>
                        <a:rPr lang="en-US" baseline="0" dirty="0"/>
                        <a:t>(New  </a:t>
                      </a:r>
                      <a:r>
                        <a:rPr lang="en-US" baseline="0" dirty="0" err="1"/>
                        <a:t>Aifoil</a:t>
                      </a:r>
                      <a:r>
                        <a:rPr lang="en-US" baseline="0" dirty="0"/>
                        <a:t>)</a:t>
                      </a:r>
                    </a:p>
                  </a:txBody>
                  <a:tcPr/>
                </a:tc>
                <a:tc>
                  <a:txBody>
                    <a:bodyPr/>
                    <a:lstStyle/>
                    <a:p>
                      <a:endParaRPr lang="en-IN" dirty="0"/>
                    </a:p>
                  </a:txBody>
                  <a:tcPr/>
                </a:tc>
                <a:extLst>
                  <a:ext uri="{0D108BD9-81ED-4DB2-BD59-A6C34878D82A}">
                    <a16:rowId xmlns:a16="http://schemas.microsoft.com/office/drawing/2014/main" val="792638027"/>
                  </a:ext>
                </a:extLst>
              </a:tr>
              <a:tr h="370840">
                <a:tc>
                  <a:txBody>
                    <a:bodyPr/>
                    <a:lstStyle/>
                    <a:p>
                      <a:r>
                        <a:rPr lang="en-US" dirty="0"/>
                        <a:t>C</a:t>
                      </a:r>
                      <a:r>
                        <a:rPr lang="en-US" baseline="-25000" dirty="0"/>
                        <a:t>l</a:t>
                      </a:r>
                      <a:r>
                        <a:rPr lang="en-US" baseline="0" dirty="0"/>
                        <a:t> (Old Airfoil)</a:t>
                      </a:r>
                    </a:p>
                  </a:txBody>
                  <a:tcPr/>
                </a:tc>
                <a:tc>
                  <a:txBody>
                    <a:bodyPr/>
                    <a:lstStyle/>
                    <a:p>
                      <a:endParaRPr lang="en-IN" dirty="0"/>
                    </a:p>
                  </a:txBody>
                  <a:tcPr/>
                </a:tc>
                <a:extLst>
                  <a:ext uri="{0D108BD9-81ED-4DB2-BD59-A6C34878D82A}">
                    <a16:rowId xmlns:a16="http://schemas.microsoft.com/office/drawing/2014/main" val="36725043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t>
                      </a:r>
                      <a:r>
                        <a:rPr lang="en-US" baseline="-25000" dirty="0"/>
                        <a:t>d </a:t>
                      </a:r>
                      <a:r>
                        <a:rPr lang="en-US" baseline="0" dirty="0"/>
                        <a:t>(Old </a:t>
                      </a:r>
                      <a:r>
                        <a:rPr lang="en-US" baseline="0" dirty="0" err="1"/>
                        <a:t>Aifoil</a:t>
                      </a:r>
                      <a:r>
                        <a:rPr lang="en-US" baseline="0" dirty="0"/>
                        <a:t>)</a:t>
                      </a:r>
                    </a:p>
                  </a:txBody>
                  <a:tcPr/>
                </a:tc>
                <a:tc>
                  <a:txBody>
                    <a:bodyPr/>
                    <a:lstStyle/>
                    <a:p>
                      <a:endParaRPr lang="en-IN" dirty="0"/>
                    </a:p>
                  </a:txBody>
                  <a:tcPr/>
                </a:tc>
                <a:extLst>
                  <a:ext uri="{0D108BD9-81ED-4DB2-BD59-A6C34878D82A}">
                    <a16:rowId xmlns:a16="http://schemas.microsoft.com/office/drawing/2014/main" val="1289132609"/>
                  </a:ext>
                </a:extLst>
              </a:tr>
            </a:tbl>
          </a:graphicData>
        </a:graphic>
      </p:graphicFrame>
    </p:spTree>
    <p:extLst>
      <p:ext uri="{BB962C8B-B14F-4D97-AF65-F5344CB8AC3E}">
        <p14:creationId xmlns:p14="http://schemas.microsoft.com/office/powerpoint/2010/main" val="76527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7A6D7-328A-4FF2-B488-CA18E6D61EC5}"/>
              </a:ext>
            </a:extLst>
          </p:cNvPr>
          <p:cNvSpPr>
            <a:spLocks noGrp="1"/>
          </p:cNvSpPr>
          <p:nvPr>
            <p:ph type="title"/>
          </p:nvPr>
        </p:nvSpPr>
        <p:spPr/>
        <p:txBody>
          <a:bodyPr>
            <a:normAutofit/>
          </a:bodyPr>
          <a:lstStyle/>
          <a:p>
            <a:r>
              <a:rPr lang="en-IN" b="1" dirty="0"/>
              <a:t>Section 6:</a:t>
            </a:r>
            <a:br>
              <a:rPr lang="en-IN" b="1" dirty="0"/>
            </a:br>
            <a:r>
              <a:rPr lang="en-US" sz="6600" dirty="0"/>
              <a:t>Code: Submit as a separate Zip File</a:t>
            </a:r>
            <a:endParaRPr lang="en-IN" sz="7300" dirty="0"/>
          </a:p>
        </p:txBody>
      </p:sp>
      <p:sp>
        <p:nvSpPr>
          <p:cNvPr id="3" name="Text Placeholder 2">
            <a:extLst>
              <a:ext uri="{FF2B5EF4-FFF2-40B4-BE49-F238E27FC236}">
                <a16:creationId xmlns:a16="http://schemas.microsoft.com/office/drawing/2014/main" id="{DE534B9F-CF99-4D89-8065-6D9EB628411A}"/>
              </a:ext>
            </a:extLst>
          </p:cNvPr>
          <p:cNvSpPr>
            <a:spLocks noGrp="1"/>
          </p:cNvSpPr>
          <p:nvPr>
            <p:ph type="body" idx="1"/>
          </p:nvPr>
        </p:nvSpPr>
        <p:spPr/>
        <p:txBody>
          <a:bodyPr/>
          <a:lstStyle/>
          <a:p>
            <a:r>
              <a:rPr lang="en-US" b="1" dirty="0"/>
              <a:t>marks common to the team members</a:t>
            </a:r>
            <a:endParaRPr lang="en-IN" b="1" dirty="0"/>
          </a:p>
        </p:txBody>
      </p:sp>
    </p:spTree>
    <p:extLst>
      <p:ext uri="{BB962C8B-B14F-4D97-AF65-F5344CB8AC3E}">
        <p14:creationId xmlns:p14="http://schemas.microsoft.com/office/powerpoint/2010/main" val="3765209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1552-E32B-40DB-B6FE-6AB3F442B019}"/>
              </a:ext>
            </a:extLst>
          </p:cNvPr>
          <p:cNvSpPr>
            <a:spLocks noGrp="1"/>
          </p:cNvSpPr>
          <p:nvPr>
            <p:ph type="title"/>
          </p:nvPr>
        </p:nvSpPr>
        <p:spPr/>
        <p:txBody>
          <a:bodyPr/>
          <a:lstStyle/>
          <a:p>
            <a:r>
              <a:rPr lang="en-IN" b="1" dirty="0"/>
              <a:t>Guidelines </a:t>
            </a:r>
            <a:r>
              <a:rPr lang="en-US" b="1" dirty="0"/>
              <a:t>(-5% for not following these)</a:t>
            </a:r>
            <a:endParaRPr lang="en-IN" dirty="0"/>
          </a:p>
        </p:txBody>
      </p:sp>
      <p:sp>
        <p:nvSpPr>
          <p:cNvPr id="6" name="Content Placeholder 2">
            <a:extLst>
              <a:ext uri="{FF2B5EF4-FFF2-40B4-BE49-F238E27FC236}">
                <a16:creationId xmlns:a16="http://schemas.microsoft.com/office/drawing/2014/main" id="{D61D1CE8-B33C-4224-97B5-4663B53A8F42}"/>
              </a:ext>
            </a:extLst>
          </p:cNvPr>
          <p:cNvSpPr>
            <a:spLocks noGrp="1"/>
          </p:cNvSpPr>
          <p:nvPr>
            <p:ph idx="1"/>
          </p:nvPr>
        </p:nvSpPr>
        <p:spPr>
          <a:xfrm>
            <a:off x="825623" y="1964368"/>
            <a:ext cx="10928227" cy="4064955"/>
          </a:xfrm>
          <a:ln>
            <a:noFill/>
          </a:ln>
        </p:spPr>
        <p:txBody>
          <a:bodyPr>
            <a:normAutofit lnSpcReduction="10000"/>
          </a:bodyPr>
          <a:lstStyle/>
          <a:p>
            <a:pPr marL="457200" indent="-457200">
              <a:buFont typeface="+mj-lt"/>
              <a:buAutoNum type="arabicPeriod"/>
            </a:pPr>
            <a:r>
              <a:rPr lang="en-US" dirty="0"/>
              <a:t>Programming language: Use only freely available ones. Python preferred (-5% for MATLAB, etc.)</a:t>
            </a:r>
          </a:p>
          <a:p>
            <a:pPr marL="457200" indent="-457200">
              <a:buFont typeface="+mj-lt"/>
              <a:buAutoNum type="arabicPeriod"/>
            </a:pPr>
            <a:r>
              <a:rPr lang="en-US" dirty="0"/>
              <a:t>Make the code modular by splitting it into functions (preferably separate files). Add a preamble to each function file describing what the function is supposed to do, what inputs does it need, what does it output, and any assumptions that have been made. Remember, you will end up using some of the functions across more than one assignments, so doing this will save you from frustration later.</a:t>
            </a:r>
          </a:p>
          <a:p>
            <a:pPr marL="457200" indent="-457200">
              <a:buFont typeface="+mj-lt"/>
              <a:buAutoNum type="arabicPeriod"/>
            </a:pPr>
            <a:r>
              <a:rPr lang="en-US" dirty="0"/>
              <a:t>Add comment against each variable name to describe what the variable means</a:t>
            </a:r>
          </a:p>
          <a:p>
            <a:pPr marL="457200" indent="-457200">
              <a:buFont typeface="+mj-lt"/>
              <a:buAutoNum type="arabicPeriod"/>
            </a:pPr>
            <a:r>
              <a:rPr lang="en-US" dirty="0"/>
              <a:t>Add comment for each functional chunk of code to explain what it is supposed to do.</a:t>
            </a:r>
          </a:p>
          <a:p>
            <a:pPr marL="457200" indent="-457200">
              <a:buFont typeface="+mj-lt"/>
              <a:buAutoNum type="arabicPeriod"/>
            </a:pPr>
            <a:r>
              <a:rPr lang="en-US" dirty="0"/>
              <a:t>Have a separate user input function/file where a user can specify all necessary design details and flight condition.</a:t>
            </a:r>
          </a:p>
          <a:p>
            <a:pPr marL="457200" indent="-457200">
              <a:buFont typeface="+mj-lt"/>
              <a:buAutoNum type="arabicPeriod"/>
            </a:pPr>
            <a:r>
              <a:rPr lang="en-US" dirty="0"/>
              <a:t>Write a "Readme.txt" file with complete instructions on how to run your code.</a:t>
            </a:r>
          </a:p>
          <a:p>
            <a:pPr marL="457200" indent="-457200">
              <a:buFont typeface="+mj-lt"/>
              <a:buAutoNum type="arabicPeriod"/>
            </a:pPr>
            <a:r>
              <a:rPr lang="en-US" dirty="0"/>
              <a:t>Submit the code in a way such that it is straightforward for any user to run it.</a:t>
            </a:r>
          </a:p>
        </p:txBody>
      </p:sp>
    </p:spTree>
    <p:extLst>
      <p:ext uri="{BB962C8B-B14F-4D97-AF65-F5344CB8AC3E}">
        <p14:creationId xmlns:p14="http://schemas.microsoft.com/office/powerpoint/2010/main" val="3960000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94C1F-9501-40FE-973B-DF49689F652D}"/>
              </a:ext>
            </a:extLst>
          </p:cNvPr>
          <p:cNvSpPr>
            <a:spLocks noGrp="1"/>
          </p:cNvSpPr>
          <p:nvPr>
            <p:ph type="title"/>
          </p:nvPr>
        </p:nvSpPr>
        <p:spPr/>
        <p:txBody>
          <a:bodyPr/>
          <a:lstStyle/>
          <a:p>
            <a:r>
              <a:rPr lang="en-US" b="1" dirty="0"/>
              <a:t>Acknowledgement</a:t>
            </a:r>
            <a:endParaRPr lang="en-IN" b="1" dirty="0"/>
          </a:p>
        </p:txBody>
      </p:sp>
      <p:sp>
        <p:nvSpPr>
          <p:cNvPr id="3" name="Content Placeholder 2">
            <a:extLst>
              <a:ext uri="{FF2B5EF4-FFF2-40B4-BE49-F238E27FC236}">
                <a16:creationId xmlns:a16="http://schemas.microsoft.com/office/drawing/2014/main" id="{0E933922-03F7-4883-940E-9CD92A8A3388}"/>
              </a:ext>
            </a:extLst>
          </p:cNvPr>
          <p:cNvSpPr>
            <a:spLocks noGrp="1"/>
          </p:cNvSpPr>
          <p:nvPr>
            <p:ph idx="1"/>
          </p:nvPr>
        </p:nvSpPr>
        <p:spPr/>
        <p:txBody>
          <a:bodyPr/>
          <a:lstStyle/>
          <a:p>
            <a:r>
              <a:rPr lang="en-US" dirty="0"/>
              <a:t>&lt; Mandatory to acknowledge people you discussed with or took help for any part of the assignment&gt;</a:t>
            </a:r>
            <a:endParaRPr lang="en-IN" dirty="0"/>
          </a:p>
        </p:txBody>
      </p:sp>
    </p:spTree>
    <p:extLst>
      <p:ext uri="{BB962C8B-B14F-4D97-AF65-F5344CB8AC3E}">
        <p14:creationId xmlns:p14="http://schemas.microsoft.com/office/powerpoint/2010/main" val="1718585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94C1F-9501-40FE-973B-DF49689F652D}"/>
              </a:ext>
            </a:extLst>
          </p:cNvPr>
          <p:cNvSpPr>
            <a:spLocks noGrp="1"/>
          </p:cNvSpPr>
          <p:nvPr>
            <p:ph type="title"/>
          </p:nvPr>
        </p:nvSpPr>
        <p:spPr/>
        <p:txBody>
          <a:bodyPr/>
          <a:lstStyle/>
          <a:p>
            <a:r>
              <a:rPr lang="en-US" b="1" dirty="0"/>
              <a:t>References</a:t>
            </a:r>
            <a:endParaRPr lang="en-IN" b="1" dirty="0"/>
          </a:p>
        </p:txBody>
      </p:sp>
      <p:sp>
        <p:nvSpPr>
          <p:cNvPr id="3" name="Content Placeholder 2">
            <a:extLst>
              <a:ext uri="{FF2B5EF4-FFF2-40B4-BE49-F238E27FC236}">
                <a16:creationId xmlns:a16="http://schemas.microsoft.com/office/drawing/2014/main" id="{0E933922-03F7-4883-940E-9CD92A8A3388}"/>
              </a:ext>
            </a:extLst>
          </p:cNvPr>
          <p:cNvSpPr>
            <a:spLocks noGrp="1"/>
          </p:cNvSpPr>
          <p:nvPr>
            <p:ph idx="1"/>
          </p:nvPr>
        </p:nvSpPr>
        <p:spPr/>
        <p:txBody>
          <a:bodyPr/>
          <a:lstStyle/>
          <a:p>
            <a:r>
              <a:rPr lang="en-US" dirty="0"/>
              <a:t>&lt; List all references (books, paper, websites, etc.) used while doing the assignment&gt;</a:t>
            </a:r>
            <a:endParaRPr lang="en-IN" dirty="0"/>
          </a:p>
        </p:txBody>
      </p:sp>
    </p:spTree>
    <p:extLst>
      <p:ext uri="{BB962C8B-B14F-4D97-AF65-F5344CB8AC3E}">
        <p14:creationId xmlns:p14="http://schemas.microsoft.com/office/powerpoint/2010/main" val="1538129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1552-E32B-40DB-B6FE-6AB3F442B019}"/>
              </a:ext>
            </a:extLst>
          </p:cNvPr>
          <p:cNvSpPr>
            <a:spLocks noGrp="1"/>
          </p:cNvSpPr>
          <p:nvPr>
            <p:ph type="title"/>
          </p:nvPr>
        </p:nvSpPr>
        <p:spPr/>
        <p:txBody>
          <a:bodyPr/>
          <a:lstStyle/>
          <a:p>
            <a:r>
              <a:rPr lang="en-IN" b="1" dirty="0"/>
              <a:t>1.1</a:t>
            </a:r>
            <a:endParaRPr lang="en-IN" dirty="0"/>
          </a:p>
        </p:txBody>
      </p:sp>
      <p:sp>
        <p:nvSpPr>
          <p:cNvPr id="3" name="Content Placeholder 2">
            <a:extLst>
              <a:ext uri="{FF2B5EF4-FFF2-40B4-BE49-F238E27FC236}">
                <a16:creationId xmlns:a16="http://schemas.microsoft.com/office/drawing/2014/main" id="{00237689-8F62-48DD-BF11-DECE634C11E6}"/>
              </a:ext>
            </a:extLst>
          </p:cNvPr>
          <p:cNvSpPr>
            <a:spLocks noGrp="1"/>
          </p:cNvSpPr>
          <p:nvPr>
            <p:ph idx="1"/>
          </p:nvPr>
        </p:nvSpPr>
        <p:spPr>
          <a:xfrm>
            <a:off x="1097280" y="1953087"/>
            <a:ext cx="10058400" cy="3916007"/>
          </a:xfrm>
        </p:spPr>
        <p:txBody>
          <a:bodyPr>
            <a:normAutofit/>
          </a:bodyPr>
          <a:lstStyle/>
          <a:p>
            <a:r>
              <a:rPr lang="en-IN" sz="1800" dirty="0"/>
              <a:t>[Note: Contribution level marked against each team member will be used as a scaling factor while assigning marks for the team tasks]</a:t>
            </a:r>
          </a:p>
        </p:txBody>
      </p:sp>
      <p:graphicFrame>
        <p:nvGraphicFramePr>
          <p:cNvPr id="9" name="Table 8">
            <a:extLst>
              <a:ext uri="{FF2B5EF4-FFF2-40B4-BE49-F238E27FC236}">
                <a16:creationId xmlns:a16="http://schemas.microsoft.com/office/drawing/2014/main" id="{24F087C7-D9EA-4203-A8B4-A1E8883DEA21}"/>
              </a:ext>
            </a:extLst>
          </p:cNvPr>
          <p:cNvGraphicFramePr>
            <a:graphicFrameLocks noGrp="1"/>
          </p:cNvGraphicFramePr>
          <p:nvPr>
            <p:extLst>
              <p:ext uri="{D42A27DB-BD31-4B8C-83A1-F6EECF244321}">
                <p14:modId xmlns:p14="http://schemas.microsoft.com/office/powerpoint/2010/main" val="2261899320"/>
              </p:ext>
            </p:extLst>
          </p:nvPr>
        </p:nvGraphicFramePr>
        <p:xfrm>
          <a:off x="1161299" y="2599482"/>
          <a:ext cx="9691850" cy="2119544"/>
        </p:xfrm>
        <a:graphic>
          <a:graphicData uri="http://schemas.openxmlformats.org/drawingml/2006/table">
            <a:tbl>
              <a:tblPr firstRow="1" bandRow="1">
                <a:tableStyleId>{5C22544A-7EE6-4342-B048-85BDC9FD1C3A}</a:tableStyleId>
              </a:tblPr>
              <a:tblGrid>
                <a:gridCol w="1156731">
                  <a:extLst>
                    <a:ext uri="{9D8B030D-6E8A-4147-A177-3AD203B41FA5}">
                      <a16:colId xmlns:a16="http://schemas.microsoft.com/office/drawing/2014/main" val="2751694441"/>
                    </a:ext>
                  </a:extLst>
                </a:gridCol>
                <a:gridCol w="1665809">
                  <a:extLst>
                    <a:ext uri="{9D8B030D-6E8A-4147-A177-3AD203B41FA5}">
                      <a16:colId xmlns:a16="http://schemas.microsoft.com/office/drawing/2014/main" val="178358466"/>
                    </a:ext>
                  </a:extLst>
                </a:gridCol>
                <a:gridCol w="2289770">
                  <a:extLst>
                    <a:ext uri="{9D8B030D-6E8A-4147-A177-3AD203B41FA5}">
                      <a16:colId xmlns:a16="http://schemas.microsoft.com/office/drawing/2014/main" val="1399509416"/>
                    </a:ext>
                  </a:extLst>
                </a:gridCol>
                <a:gridCol w="1877580">
                  <a:extLst>
                    <a:ext uri="{9D8B030D-6E8A-4147-A177-3AD203B41FA5}">
                      <a16:colId xmlns:a16="http://schemas.microsoft.com/office/drawing/2014/main" val="1729499122"/>
                    </a:ext>
                  </a:extLst>
                </a:gridCol>
                <a:gridCol w="2701960">
                  <a:extLst>
                    <a:ext uri="{9D8B030D-6E8A-4147-A177-3AD203B41FA5}">
                      <a16:colId xmlns:a16="http://schemas.microsoft.com/office/drawing/2014/main" val="208992578"/>
                    </a:ext>
                  </a:extLst>
                </a:gridCol>
              </a:tblGrid>
              <a:tr h="532400">
                <a:tc>
                  <a:txBody>
                    <a:bodyPr/>
                    <a:lstStyle/>
                    <a:p>
                      <a:pPr marL="457200">
                        <a:lnSpc>
                          <a:spcPct val="115000"/>
                        </a:lnSpc>
                        <a:spcAft>
                          <a:spcPts val="0"/>
                        </a:spcAft>
                      </a:pPr>
                      <a:r>
                        <a:rPr lang="en-IN" sz="1100" b="1" dirty="0">
                          <a:effectLst/>
                          <a:latin typeface="Cambria" panose="02040503050406030204" pitchFamily="18" charset="0"/>
                          <a:ea typeface="Times New Roman" panose="02020603050405020304" pitchFamily="18" charset="0"/>
                          <a:cs typeface="Vrinda" panose="020B0502040204020203" pitchFamily="34" charset="0"/>
                        </a:rPr>
                        <a:t>Sr. No</a:t>
                      </a:r>
                      <a:endParaRPr lang="en-IN"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457200">
                        <a:lnSpc>
                          <a:spcPct val="115000"/>
                        </a:lnSpc>
                        <a:spcAft>
                          <a:spcPts val="0"/>
                        </a:spcAft>
                      </a:pPr>
                      <a:r>
                        <a:rPr lang="en-IN" sz="1100" b="1" dirty="0">
                          <a:effectLst/>
                          <a:latin typeface="Cambria" panose="02040503050406030204" pitchFamily="18" charset="0"/>
                          <a:ea typeface="Times New Roman" panose="02020603050405020304" pitchFamily="18" charset="0"/>
                          <a:cs typeface="Vrinda" panose="020B0502040204020203" pitchFamily="34" charset="0"/>
                        </a:rPr>
                        <a:t>Roll Number</a:t>
                      </a:r>
                      <a:endParaRPr lang="en-IN"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457200">
                        <a:lnSpc>
                          <a:spcPct val="115000"/>
                        </a:lnSpc>
                        <a:spcAft>
                          <a:spcPts val="0"/>
                        </a:spcAft>
                      </a:pPr>
                      <a:r>
                        <a:rPr lang="en-IN" sz="1100" b="1" dirty="0">
                          <a:effectLst/>
                          <a:latin typeface="Cambria" panose="02040503050406030204" pitchFamily="18" charset="0"/>
                          <a:ea typeface="Times New Roman" panose="02020603050405020304" pitchFamily="18" charset="0"/>
                          <a:cs typeface="Vrinda" panose="020B0502040204020203" pitchFamily="34" charset="0"/>
                        </a:rPr>
                        <a:t>Name</a:t>
                      </a:r>
                      <a:endParaRPr lang="en-IN"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457200">
                        <a:lnSpc>
                          <a:spcPct val="115000"/>
                        </a:lnSpc>
                        <a:spcAft>
                          <a:spcPts val="0"/>
                        </a:spcAft>
                      </a:pPr>
                      <a:r>
                        <a:rPr lang="en-IN" sz="1100" b="1">
                          <a:effectLst/>
                          <a:latin typeface="Cambria" panose="02040503050406030204" pitchFamily="18" charset="0"/>
                          <a:ea typeface="Times New Roman" panose="02020603050405020304" pitchFamily="18" charset="0"/>
                          <a:cs typeface="Vrinda" panose="020B0502040204020203" pitchFamily="34" charset="0"/>
                        </a:rPr>
                        <a:t>Contribution Level (0 to 5)</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457200">
                        <a:lnSpc>
                          <a:spcPct val="115000"/>
                        </a:lnSpc>
                        <a:spcAft>
                          <a:spcPts val="1000"/>
                        </a:spcAft>
                      </a:pPr>
                      <a:r>
                        <a:rPr lang="en-IN" sz="1100" b="1">
                          <a:effectLst/>
                          <a:latin typeface="Cambria" panose="02040503050406030204" pitchFamily="18" charset="0"/>
                          <a:ea typeface="Times New Roman" panose="02020603050405020304" pitchFamily="18" charset="0"/>
                          <a:cs typeface="Vrinda" panose="020B0502040204020203" pitchFamily="34" charset="0"/>
                        </a:rPr>
                        <a:t>Specifics of Contribution</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986107493"/>
                  </a:ext>
                </a:extLst>
              </a:tr>
              <a:tr h="529048">
                <a:tc>
                  <a:txBody>
                    <a:bodyPr/>
                    <a:lstStyle/>
                    <a:p>
                      <a:pPr marL="457200">
                        <a:lnSpc>
                          <a:spcPct val="115000"/>
                        </a:lnSpc>
                        <a:spcAft>
                          <a:spcPts val="0"/>
                        </a:spcAft>
                      </a:pPr>
                      <a:r>
                        <a:rPr lang="en-IN" sz="1100" b="1">
                          <a:effectLst/>
                          <a:latin typeface="Cambria" panose="02040503050406030204" pitchFamily="18" charset="0"/>
                          <a:ea typeface="Times New Roman" panose="02020603050405020304" pitchFamily="18" charset="0"/>
                          <a:cs typeface="Vrinda" panose="020B0502040204020203" pitchFamily="34" charset="0"/>
                        </a:rPr>
                        <a:t>1</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457200">
                        <a:lnSpc>
                          <a:spcPct val="115000"/>
                        </a:lnSpc>
                        <a:spcAft>
                          <a:spcPts val="0"/>
                        </a:spcAft>
                      </a:pPr>
                      <a:r>
                        <a:rPr lang="en-IN" sz="1100">
                          <a:effectLst/>
                          <a:latin typeface="Cambria" panose="02040503050406030204" pitchFamily="18" charset="0"/>
                          <a:ea typeface="Times New Roman" panose="02020603050405020304" pitchFamily="18" charset="0"/>
                          <a:cs typeface="Vrinda" panose="020B0502040204020203" pitchFamily="34" charset="0"/>
                        </a:rPr>
                        <a:t> </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457200">
                        <a:lnSpc>
                          <a:spcPct val="115000"/>
                        </a:lnSpc>
                        <a:spcAft>
                          <a:spcPts val="0"/>
                        </a:spcAft>
                      </a:pPr>
                      <a:r>
                        <a:rPr lang="en-IN" sz="1100">
                          <a:effectLst/>
                          <a:latin typeface="Cambria" panose="02040503050406030204" pitchFamily="18" charset="0"/>
                          <a:ea typeface="Times New Roman" panose="02020603050405020304" pitchFamily="18" charset="0"/>
                          <a:cs typeface="Vrinda" panose="020B0502040204020203" pitchFamily="34" charset="0"/>
                        </a:rPr>
                        <a:t> </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457200">
                        <a:lnSpc>
                          <a:spcPct val="115000"/>
                        </a:lnSpc>
                        <a:spcAft>
                          <a:spcPts val="0"/>
                        </a:spcAft>
                      </a:pPr>
                      <a:r>
                        <a:rPr lang="en-IN" sz="1100">
                          <a:effectLst/>
                          <a:latin typeface="Cambria" panose="02040503050406030204" pitchFamily="18" charset="0"/>
                          <a:ea typeface="Times New Roman" panose="02020603050405020304" pitchFamily="18" charset="0"/>
                          <a:cs typeface="Vrinda" panose="020B0502040204020203" pitchFamily="34" charset="0"/>
                        </a:rPr>
                        <a:t> </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457200">
                        <a:lnSpc>
                          <a:spcPct val="115000"/>
                        </a:lnSpc>
                        <a:spcAft>
                          <a:spcPts val="1000"/>
                        </a:spcAft>
                      </a:pPr>
                      <a:r>
                        <a:rPr lang="en-IN" sz="1100">
                          <a:effectLst/>
                          <a:latin typeface="Cambria" panose="02040503050406030204" pitchFamily="18" charset="0"/>
                          <a:ea typeface="Times New Roman" panose="02020603050405020304" pitchFamily="18" charset="0"/>
                          <a:cs typeface="Vrinda" panose="020B0502040204020203" pitchFamily="34" charset="0"/>
                        </a:rPr>
                        <a:t> </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327524751"/>
                  </a:ext>
                </a:extLst>
              </a:tr>
              <a:tr h="529048">
                <a:tc>
                  <a:txBody>
                    <a:bodyPr/>
                    <a:lstStyle/>
                    <a:p>
                      <a:pPr marL="457200">
                        <a:lnSpc>
                          <a:spcPct val="115000"/>
                        </a:lnSpc>
                        <a:spcAft>
                          <a:spcPts val="0"/>
                        </a:spcAft>
                      </a:pPr>
                      <a:r>
                        <a:rPr lang="en-IN" sz="1100" b="1">
                          <a:effectLst/>
                          <a:latin typeface="Cambria" panose="02040503050406030204" pitchFamily="18" charset="0"/>
                          <a:ea typeface="Times New Roman" panose="02020603050405020304" pitchFamily="18" charset="0"/>
                          <a:cs typeface="Vrinda" panose="020B0502040204020203" pitchFamily="34" charset="0"/>
                        </a:rPr>
                        <a:t>2</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457200">
                        <a:lnSpc>
                          <a:spcPct val="115000"/>
                        </a:lnSpc>
                        <a:spcAft>
                          <a:spcPts val="0"/>
                        </a:spcAft>
                      </a:pPr>
                      <a:r>
                        <a:rPr lang="en-IN" sz="1100">
                          <a:effectLst/>
                          <a:latin typeface="Cambria" panose="02040503050406030204" pitchFamily="18" charset="0"/>
                          <a:ea typeface="Times New Roman" panose="02020603050405020304" pitchFamily="18" charset="0"/>
                          <a:cs typeface="Vrinda" panose="020B0502040204020203" pitchFamily="34" charset="0"/>
                        </a:rPr>
                        <a:t> </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457200">
                        <a:lnSpc>
                          <a:spcPct val="115000"/>
                        </a:lnSpc>
                        <a:spcAft>
                          <a:spcPts val="0"/>
                        </a:spcAft>
                      </a:pPr>
                      <a:r>
                        <a:rPr lang="en-IN" sz="1100">
                          <a:effectLst/>
                          <a:latin typeface="Cambria" panose="02040503050406030204" pitchFamily="18" charset="0"/>
                          <a:ea typeface="Times New Roman" panose="02020603050405020304" pitchFamily="18" charset="0"/>
                          <a:cs typeface="Vrinda" panose="020B0502040204020203" pitchFamily="34" charset="0"/>
                        </a:rPr>
                        <a:t> </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457200">
                        <a:lnSpc>
                          <a:spcPct val="115000"/>
                        </a:lnSpc>
                        <a:spcAft>
                          <a:spcPts val="0"/>
                        </a:spcAft>
                      </a:pPr>
                      <a:r>
                        <a:rPr lang="en-IN" sz="1100">
                          <a:effectLst/>
                          <a:latin typeface="Cambria" panose="02040503050406030204" pitchFamily="18" charset="0"/>
                          <a:ea typeface="Times New Roman" panose="02020603050405020304" pitchFamily="18" charset="0"/>
                          <a:cs typeface="Vrinda" panose="020B0502040204020203" pitchFamily="34" charset="0"/>
                        </a:rPr>
                        <a:t> </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457200">
                        <a:lnSpc>
                          <a:spcPct val="115000"/>
                        </a:lnSpc>
                        <a:spcAft>
                          <a:spcPts val="1000"/>
                        </a:spcAft>
                      </a:pPr>
                      <a:r>
                        <a:rPr lang="en-IN" sz="1100">
                          <a:effectLst/>
                          <a:latin typeface="Cambria" panose="02040503050406030204" pitchFamily="18" charset="0"/>
                          <a:ea typeface="Times New Roman" panose="02020603050405020304" pitchFamily="18" charset="0"/>
                          <a:cs typeface="Vrinda" panose="020B0502040204020203" pitchFamily="34" charset="0"/>
                        </a:rPr>
                        <a:t> </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1624280931"/>
                  </a:ext>
                </a:extLst>
              </a:tr>
              <a:tr h="529048">
                <a:tc>
                  <a:txBody>
                    <a:bodyPr/>
                    <a:lstStyle/>
                    <a:p>
                      <a:pPr marL="457200">
                        <a:lnSpc>
                          <a:spcPct val="115000"/>
                        </a:lnSpc>
                        <a:spcAft>
                          <a:spcPts val="0"/>
                        </a:spcAft>
                      </a:pPr>
                      <a:r>
                        <a:rPr lang="en-IN" sz="1100" b="1">
                          <a:effectLst/>
                          <a:latin typeface="Cambria" panose="02040503050406030204" pitchFamily="18" charset="0"/>
                          <a:ea typeface="Times New Roman" panose="02020603050405020304" pitchFamily="18" charset="0"/>
                          <a:cs typeface="Vrinda" panose="020B0502040204020203" pitchFamily="34" charset="0"/>
                        </a:rPr>
                        <a:t>3</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457200">
                        <a:lnSpc>
                          <a:spcPct val="115000"/>
                        </a:lnSpc>
                        <a:spcAft>
                          <a:spcPts val="0"/>
                        </a:spcAft>
                      </a:pPr>
                      <a:r>
                        <a:rPr lang="en-IN" sz="1100">
                          <a:effectLst/>
                          <a:latin typeface="Cambria" panose="02040503050406030204" pitchFamily="18" charset="0"/>
                          <a:ea typeface="Times New Roman" panose="02020603050405020304" pitchFamily="18" charset="0"/>
                          <a:cs typeface="Vrinda" panose="020B0502040204020203" pitchFamily="34" charset="0"/>
                        </a:rPr>
                        <a:t> </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457200">
                        <a:lnSpc>
                          <a:spcPct val="115000"/>
                        </a:lnSpc>
                        <a:spcAft>
                          <a:spcPts val="0"/>
                        </a:spcAft>
                      </a:pPr>
                      <a:r>
                        <a:rPr lang="en-IN" sz="1100">
                          <a:effectLst/>
                          <a:latin typeface="Cambria" panose="02040503050406030204" pitchFamily="18" charset="0"/>
                          <a:ea typeface="Times New Roman" panose="02020603050405020304" pitchFamily="18" charset="0"/>
                          <a:cs typeface="Vrinda" panose="020B0502040204020203" pitchFamily="34" charset="0"/>
                        </a:rPr>
                        <a:t> </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457200">
                        <a:lnSpc>
                          <a:spcPct val="115000"/>
                        </a:lnSpc>
                        <a:spcAft>
                          <a:spcPts val="0"/>
                        </a:spcAft>
                      </a:pPr>
                      <a:r>
                        <a:rPr lang="en-IN" sz="1100">
                          <a:effectLst/>
                          <a:latin typeface="Cambria" panose="02040503050406030204" pitchFamily="18" charset="0"/>
                          <a:ea typeface="Times New Roman" panose="02020603050405020304" pitchFamily="18" charset="0"/>
                          <a:cs typeface="Vrinda" panose="020B0502040204020203" pitchFamily="34" charset="0"/>
                        </a:rPr>
                        <a:t> </a:t>
                      </a:r>
                      <a:endParaRPr lang="en-IN"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tc>
                  <a:txBody>
                    <a:bodyPr/>
                    <a:lstStyle/>
                    <a:p>
                      <a:pPr marL="457200">
                        <a:lnSpc>
                          <a:spcPct val="115000"/>
                        </a:lnSpc>
                        <a:spcAft>
                          <a:spcPts val="1000"/>
                        </a:spcAft>
                      </a:pPr>
                      <a:r>
                        <a:rPr lang="en-IN" sz="1100" dirty="0">
                          <a:effectLst/>
                          <a:latin typeface="Cambria" panose="02040503050406030204" pitchFamily="18" charset="0"/>
                          <a:ea typeface="Times New Roman" panose="02020603050405020304" pitchFamily="18" charset="0"/>
                          <a:cs typeface="Vrinda" panose="020B0502040204020203" pitchFamily="34" charset="0"/>
                        </a:rPr>
                        <a:t> </a:t>
                      </a:r>
                      <a:endParaRPr lang="en-IN"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ctr"/>
                </a:tc>
                <a:extLst>
                  <a:ext uri="{0D108BD9-81ED-4DB2-BD59-A6C34878D82A}">
                    <a16:rowId xmlns:a16="http://schemas.microsoft.com/office/drawing/2014/main" val="466720398"/>
                  </a:ext>
                </a:extLst>
              </a:tr>
            </a:tbl>
          </a:graphicData>
        </a:graphic>
      </p:graphicFrame>
      <p:sp>
        <p:nvSpPr>
          <p:cNvPr id="10" name="TextBox 9">
            <a:extLst>
              <a:ext uri="{FF2B5EF4-FFF2-40B4-BE49-F238E27FC236}">
                <a16:creationId xmlns:a16="http://schemas.microsoft.com/office/drawing/2014/main" id="{9D70C27B-F01E-4EB6-A9AD-DEC9001497F8}"/>
              </a:ext>
            </a:extLst>
          </p:cNvPr>
          <p:cNvSpPr txBox="1"/>
          <p:nvPr/>
        </p:nvSpPr>
        <p:spPr>
          <a:xfrm>
            <a:off x="1161299" y="4730385"/>
            <a:ext cx="9691850" cy="1785104"/>
          </a:xfrm>
          <a:prstGeom prst="rect">
            <a:avLst/>
          </a:prstGeom>
          <a:noFill/>
        </p:spPr>
        <p:txBody>
          <a:bodyPr wrap="square" rtlCol="0">
            <a:spAutoFit/>
          </a:bodyPr>
          <a:lstStyle/>
          <a:p>
            <a:r>
              <a:rPr lang="en-IN" sz="1200" b="1" u="sng" dirty="0"/>
              <a:t>Contribution Level Rubrics</a:t>
            </a:r>
            <a:r>
              <a:rPr lang="en-IN" sz="1200" b="1" dirty="0"/>
              <a:t>:</a:t>
            </a:r>
            <a:endParaRPr lang="en-IN" sz="1200" dirty="0"/>
          </a:p>
          <a:p>
            <a:pPr lvl="0"/>
            <a:r>
              <a:rPr lang="en-IN" sz="1400" b="1" dirty="0"/>
              <a:t>0</a:t>
            </a:r>
            <a:r>
              <a:rPr lang="en-IN" sz="1400" dirty="0"/>
              <a:t>: Was completely unresponsive and did not put any effort.</a:t>
            </a:r>
          </a:p>
          <a:p>
            <a:pPr lvl="0"/>
            <a:r>
              <a:rPr lang="en-IN" sz="1400" b="1" dirty="0"/>
              <a:t>1</a:t>
            </a:r>
            <a:r>
              <a:rPr lang="en-IN" sz="1400" dirty="0"/>
              <a:t>: Responded, but didn't do the promised tasks, and didn't try to learn to do it either.</a:t>
            </a:r>
          </a:p>
          <a:p>
            <a:pPr lvl="0"/>
            <a:r>
              <a:rPr lang="en-IN" sz="1400" b="1" dirty="0"/>
              <a:t>2</a:t>
            </a:r>
            <a:r>
              <a:rPr lang="en-IN" sz="1400" dirty="0"/>
              <a:t>: Did the promised/assigned tasks only partially/incorrectly and didn't try to learn to do it completely/correctly.</a:t>
            </a:r>
          </a:p>
          <a:p>
            <a:pPr lvl="0"/>
            <a:r>
              <a:rPr lang="en-IN" sz="1400" b="1" dirty="0"/>
              <a:t>3</a:t>
            </a:r>
            <a:r>
              <a:rPr lang="en-IN" sz="1400" dirty="0"/>
              <a:t>: Did the promised/assigned tasks only partially/incorrectly but put some effort to learn to do it right. </a:t>
            </a:r>
          </a:p>
          <a:p>
            <a:pPr lvl="0"/>
            <a:r>
              <a:rPr lang="en-IN" sz="1400" b="1" dirty="0"/>
              <a:t>4</a:t>
            </a:r>
            <a:r>
              <a:rPr lang="en-IN" sz="1400" dirty="0"/>
              <a:t>: Did the promised/assigned tasks to just acceptable quality with or without guidance from the other team members.</a:t>
            </a:r>
          </a:p>
          <a:p>
            <a:pPr lvl="0"/>
            <a:r>
              <a:rPr lang="en-IN" sz="1400" b="1" dirty="0"/>
              <a:t>5</a:t>
            </a:r>
            <a:r>
              <a:rPr lang="en-IN" sz="1400" dirty="0"/>
              <a:t>: Did the promised/assigned tasks completely with or without guidance from other team members.</a:t>
            </a:r>
          </a:p>
          <a:p>
            <a:endParaRPr lang="en-IN" sz="1400" dirty="0"/>
          </a:p>
        </p:txBody>
      </p:sp>
    </p:spTree>
    <p:extLst>
      <p:ext uri="{BB962C8B-B14F-4D97-AF65-F5344CB8AC3E}">
        <p14:creationId xmlns:p14="http://schemas.microsoft.com/office/powerpoint/2010/main" val="4180788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7A6D7-328A-4FF2-B488-CA18E6D61EC5}"/>
              </a:ext>
            </a:extLst>
          </p:cNvPr>
          <p:cNvSpPr>
            <a:spLocks noGrp="1"/>
          </p:cNvSpPr>
          <p:nvPr>
            <p:ph type="title"/>
          </p:nvPr>
        </p:nvSpPr>
        <p:spPr/>
        <p:txBody>
          <a:bodyPr>
            <a:normAutofit/>
          </a:bodyPr>
          <a:lstStyle/>
          <a:p>
            <a:r>
              <a:rPr lang="en-IN" b="1" dirty="0"/>
              <a:t>Section 2: </a:t>
            </a:r>
            <a:br>
              <a:rPr lang="en-IN" b="1" dirty="0"/>
            </a:br>
            <a:r>
              <a:rPr lang="en-US" sz="6600" dirty="0"/>
              <a:t>Algorithm</a:t>
            </a:r>
            <a:endParaRPr lang="en-IN" sz="7300" dirty="0"/>
          </a:p>
        </p:txBody>
      </p:sp>
      <p:sp>
        <p:nvSpPr>
          <p:cNvPr id="3" name="Text Placeholder 2">
            <a:extLst>
              <a:ext uri="{FF2B5EF4-FFF2-40B4-BE49-F238E27FC236}">
                <a16:creationId xmlns:a16="http://schemas.microsoft.com/office/drawing/2014/main" id="{DE534B9F-CF99-4D89-8065-6D9EB628411A}"/>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65893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1552-E32B-40DB-B6FE-6AB3F442B019}"/>
              </a:ext>
            </a:extLst>
          </p:cNvPr>
          <p:cNvSpPr>
            <a:spLocks noGrp="1"/>
          </p:cNvSpPr>
          <p:nvPr>
            <p:ph type="title"/>
          </p:nvPr>
        </p:nvSpPr>
        <p:spPr/>
        <p:txBody>
          <a:bodyPr/>
          <a:lstStyle/>
          <a:p>
            <a:r>
              <a:rPr lang="en-IN" b="1" dirty="0"/>
              <a:t>2.1:</a:t>
            </a:r>
            <a:r>
              <a:rPr lang="en-IN" dirty="0"/>
              <a:t> </a:t>
            </a:r>
            <a:br>
              <a:rPr lang="en-IN" dirty="0"/>
            </a:br>
            <a:r>
              <a:rPr lang="en-US" dirty="0"/>
              <a:t>Algorithm for plotting camber line </a:t>
            </a:r>
            <a:endParaRPr lang="en-IN" dirty="0"/>
          </a:p>
        </p:txBody>
      </p:sp>
      <p:sp>
        <p:nvSpPr>
          <p:cNvPr id="3" name="Content Placeholder 2">
            <a:extLst>
              <a:ext uri="{FF2B5EF4-FFF2-40B4-BE49-F238E27FC236}">
                <a16:creationId xmlns:a16="http://schemas.microsoft.com/office/drawing/2014/main" id="{00237689-8F62-48DD-BF11-DECE634C11E6}"/>
              </a:ext>
            </a:extLst>
          </p:cNvPr>
          <p:cNvSpPr>
            <a:spLocks noGrp="1"/>
          </p:cNvSpPr>
          <p:nvPr>
            <p:ph idx="1"/>
          </p:nvPr>
        </p:nvSpPr>
        <p:spPr>
          <a:xfrm>
            <a:off x="1097280" y="1964369"/>
            <a:ext cx="10325101" cy="4064956"/>
          </a:xfrm>
          <a:ln>
            <a:solidFill>
              <a:schemeClr val="accent1">
                <a:lumMod val="50000"/>
              </a:schemeClr>
            </a:solidFill>
          </a:ln>
        </p:spPr>
        <p:txBody>
          <a:bodyPr/>
          <a:lstStyle/>
          <a:p>
            <a:pPr marL="457200" indent="-457200">
              <a:buFont typeface="+mj-lt"/>
              <a:buAutoNum type="arabicPeriod"/>
            </a:pPr>
            <a:r>
              <a:rPr lang="en-US" b="1" dirty="0"/>
              <a:t> </a:t>
            </a:r>
          </a:p>
          <a:p>
            <a:pPr marL="457200" indent="-457200">
              <a:buFont typeface="+mj-lt"/>
              <a:buAutoNum type="arabicPeriod"/>
            </a:pPr>
            <a:r>
              <a:rPr lang="en-US" b="1" dirty="0"/>
              <a:t> </a:t>
            </a:r>
          </a:p>
          <a:p>
            <a:pPr marL="457200" indent="-457200">
              <a:buFont typeface="+mj-lt"/>
              <a:buAutoNum type="arabicPeriod"/>
            </a:pPr>
            <a:r>
              <a:rPr lang="en-US" b="1" dirty="0"/>
              <a:t> </a:t>
            </a:r>
          </a:p>
          <a:p>
            <a:pPr marL="0" indent="0">
              <a:buNone/>
            </a:pPr>
            <a:endParaRPr lang="en-US" dirty="0">
              <a:hlinkClick r:id="rId2"/>
            </a:endParaRPr>
          </a:p>
          <a:p>
            <a:pPr marL="0" indent="0">
              <a:buNone/>
            </a:pPr>
            <a:endParaRPr lang="en-US" dirty="0">
              <a:hlinkClick r:id="rId2"/>
            </a:endParaRPr>
          </a:p>
          <a:p>
            <a:pPr marL="0" indent="0">
              <a:buNone/>
            </a:pPr>
            <a:endParaRPr lang="en-US" dirty="0">
              <a:hlinkClick r:id="rId2"/>
            </a:endParaRPr>
          </a:p>
          <a:p>
            <a:pPr marL="0" indent="0">
              <a:buNone/>
            </a:pPr>
            <a:endParaRPr lang="en-US" dirty="0">
              <a:hlinkClick r:id="rId2"/>
            </a:endParaRPr>
          </a:p>
          <a:p>
            <a:pPr marL="0" indent="0">
              <a:buNone/>
            </a:pPr>
            <a:endParaRPr lang="en-US" dirty="0">
              <a:hlinkClick r:id="rId2"/>
            </a:endParaRPr>
          </a:p>
          <a:p>
            <a:pPr marL="0" indent="0">
              <a:buNone/>
            </a:pPr>
            <a:r>
              <a:rPr lang="en-US" dirty="0"/>
              <a:t>Guide to writing algorithm: </a:t>
            </a:r>
            <a:r>
              <a:rPr lang="en-US" dirty="0">
                <a:hlinkClick r:id="rId2"/>
              </a:rPr>
              <a:t>https://www.programiz.com/dsa/algorithm#quadratic</a:t>
            </a:r>
            <a:r>
              <a:rPr lang="en-US" dirty="0"/>
              <a:t>   </a:t>
            </a:r>
            <a:endParaRPr lang="en-IN" dirty="0"/>
          </a:p>
        </p:txBody>
      </p:sp>
      <p:sp>
        <p:nvSpPr>
          <p:cNvPr id="4" name="Rectangle 3">
            <a:extLst>
              <a:ext uri="{FF2B5EF4-FFF2-40B4-BE49-F238E27FC236}">
                <a16:creationId xmlns:a16="http://schemas.microsoft.com/office/drawing/2014/main" id="{A5B27DE0-773E-4999-BF0C-97F0B0FEA3A8}"/>
              </a:ext>
            </a:extLst>
          </p:cNvPr>
          <p:cNvSpPr/>
          <p:nvPr/>
        </p:nvSpPr>
        <p:spPr>
          <a:xfrm>
            <a:off x="7383854" y="2290438"/>
            <a:ext cx="3710866" cy="29651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Flow chart / Diagram to help explain the algorithm</a:t>
            </a:r>
            <a:endParaRPr lang="en-IN" dirty="0"/>
          </a:p>
        </p:txBody>
      </p:sp>
    </p:spTree>
    <p:extLst>
      <p:ext uri="{BB962C8B-B14F-4D97-AF65-F5344CB8AC3E}">
        <p14:creationId xmlns:p14="http://schemas.microsoft.com/office/powerpoint/2010/main" val="1806925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1552-E32B-40DB-B6FE-6AB3F442B019}"/>
              </a:ext>
            </a:extLst>
          </p:cNvPr>
          <p:cNvSpPr>
            <a:spLocks noGrp="1"/>
          </p:cNvSpPr>
          <p:nvPr>
            <p:ph type="title"/>
          </p:nvPr>
        </p:nvSpPr>
        <p:spPr/>
        <p:txBody>
          <a:bodyPr/>
          <a:lstStyle/>
          <a:p>
            <a:r>
              <a:rPr lang="en-IN" b="1" dirty="0"/>
              <a:t>2.2:</a:t>
            </a:r>
            <a:r>
              <a:rPr lang="en-IN" dirty="0"/>
              <a:t> </a:t>
            </a:r>
            <a:br>
              <a:rPr lang="en-IN" dirty="0"/>
            </a:br>
            <a:r>
              <a:rPr lang="en-US" dirty="0"/>
              <a:t>Algorithm for plotting camber line slope</a:t>
            </a:r>
            <a:endParaRPr lang="en-IN" dirty="0"/>
          </a:p>
        </p:txBody>
      </p:sp>
      <p:sp>
        <p:nvSpPr>
          <p:cNvPr id="3" name="Content Placeholder 2">
            <a:extLst>
              <a:ext uri="{FF2B5EF4-FFF2-40B4-BE49-F238E27FC236}">
                <a16:creationId xmlns:a16="http://schemas.microsoft.com/office/drawing/2014/main" id="{00237689-8F62-48DD-BF11-DECE634C11E6}"/>
              </a:ext>
            </a:extLst>
          </p:cNvPr>
          <p:cNvSpPr>
            <a:spLocks noGrp="1"/>
          </p:cNvSpPr>
          <p:nvPr>
            <p:ph idx="1"/>
          </p:nvPr>
        </p:nvSpPr>
        <p:spPr>
          <a:xfrm>
            <a:off x="1097280" y="1964369"/>
            <a:ext cx="10325101" cy="4064956"/>
          </a:xfrm>
          <a:ln>
            <a:solidFill>
              <a:schemeClr val="accent1">
                <a:lumMod val="50000"/>
              </a:schemeClr>
            </a:solidFill>
          </a:ln>
        </p:spPr>
        <p:txBody>
          <a:bodyPr/>
          <a:lstStyle/>
          <a:p>
            <a:pPr marL="457200" indent="-457200">
              <a:buFont typeface="+mj-lt"/>
              <a:buAutoNum type="arabicPeriod"/>
            </a:pPr>
            <a:r>
              <a:rPr lang="en-US" b="1" dirty="0"/>
              <a:t> </a:t>
            </a:r>
          </a:p>
          <a:p>
            <a:pPr marL="457200" indent="-457200">
              <a:buFont typeface="+mj-lt"/>
              <a:buAutoNum type="arabicPeriod"/>
            </a:pPr>
            <a:r>
              <a:rPr lang="en-US" b="1" dirty="0"/>
              <a:t> </a:t>
            </a:r>
          </a:p>
          <a:p>
            <a:pPr marL="457200" indent="-457200">
              <a:buFont typeface="+mj-lt"/>
              <a:buAutoNum type="arabicPeriod"/>
            </a:pPr>
            <a:r>
              <a:rPr lang="en-US" b="1" dirty="0"/>
              <a:t> </a:t>
            </a:r>
          </a:p>
          <a:p>
            <a:pPr marL="0" indent="0">
              <a:buNone/>
            </a:pPr>
            <a:endParaRPr lang="en-US" dirty="0">
              <a:hlinkClick r:id="rId2"/>
            </a:endParaRPr>
          </a:p>
          <a:p>
            <a:pPr marL="0" indent="0">
              <a:buNone/>
            </a:pPr>
            <a:endParaRPr lang="en-US" dirty="0">
              <a:hlinkClick r:id="rId2"/>
            </a:endParaRPr>
          </a:p>
          <a:p>
            <a:pPr marL="0" indent="0">
              <a:buNone/>
            </a:pPr>
            <a:endParaRPr lang="en-US" dirty="0">
              <a:hlinkClick r:id="rId2"/>
            </a:endParaRPr>
          </a:p>
          <a:p>
            <a:pPr marL="0" indent="0">
              <a:buNone/>
            </a:pPr>
            <a:endParaRPr lang="en-US" dirty="0">
              <a:hlinkClick r:id="rId2"/>
            </a:endParaRPr>
          </a:p>
          <a:p>
            <a:pPr marL="0" indent="0">
              <a:buNone/>
            </a:pPr>
            <a:endParaRPr lang="en-US" dirty="0">
              <a:hlinkClick r:id="rId2"/>
            </a:endParaRPr>
          </a:p>
          <a:p>
            <a:pPr marL="0" indent="0">
              <a:buNone/>
            </a:pPr>
            <a:r>
              <a:rPr lang="en-US" dirty="0"/>
              <a:t>Guide to writing algorithm: </a:t>
            </a:r>
            <a:r>
              <a:rPr lang="en-US" dirty="0">
                <a:hlinkClick r:id="rId2"/>
              </a:rPr>
              <a:t>https://www.programiz.com/dsa/algorithm#quadratic</a:t>
            </a:r>
            <a:r>
              <a:rPr lang="en-US" dirty="0"/>
              <a:t>   </a:t>
            </a:r>
            <a:endParaRPr lang="en-IN" dirty="0"/>
          </a:p>
        </p:txBody>
      </p:sp>
      <p:sp>
        <p:nvSpPr>
          <p:cNvPr id="4" name="Rectangle 3">
            <a:extLst>
              <a:ext uri="{FF2B5EF4-FFF2-40B4-BE49-F238E27FC236}">
                <a16:creationId xmlns:a16="http://schemas.microsoft.com/office/drawing/2014/main" id="{A5B27DE0-773E-4999-BF0C-97F0B0FEA3A8}"/>
              </a:ext>
            </a:extLst>
          </p:cNvPr>
          <p:cNvSpPr/>
          <p:nvPr/>
        </p:nvSpPr>
        <p:spPr>
          <a:xfrm>
            <a:off x="7383854" y="2290438"/>
            <a:ext cx="3710866" cy="29651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Flow chart / Diagram to help explain the algorithm</a:t>
            </a:r>
            <a:endParaRPr lang="en-IN" dirty="0"/>
          </a:p>
        </p:txBody>
      </p:sp>
    </p:spTree>
    <p:extLst>
      <p:ext uri="{BB962C8B-B14F-4D97-AF65-F5344CB8AC3E}">
        <p14:creationId xmlns:p14="http://schemas.microsoft.com/office/powerpoint/2010/main" val="1210790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1552-E32B-40DB-B6FE-6AB3F442B019}"/>
              </a:ext>
            </a:extLst>
          </p:cNvPr>
          <p:cNvSpPr>
            <a:spLocks noGrp="1"/>
          </p:cNvSpPr>
          <p:nvPr>
            <p:ph type="title"/>
          </p:nvPr>
        </p:nvSpPr>
        <p:spPr/>
        <p:txBody>
          <a:bodyPr/>
          <a:lstStyle/>
          <a:p>
            <a:r>
              <a:rPr lang="en-IN" b="1" dirty="0"/>
              <a:t>2.3:</a:t>
            </a:r>
            <a:r>
              <a:rPr lang="en-IN" dirty="0"/>
              <a:t> </a:t>
            </a:r>
            <a:br>
              <a:rPr lang="en-IN" dirty="0"/>
            </a:br>
            <a:r>
              <a:rPr lang="en-US" dirty="0"/>
              <a:t>Algorithm for computing C</a:t>
            </a:r>
            <a:r>
              <a:rPr lang="en-US" baseline="-25000" dirty="0"/>
              <a:t>l</a:t>
            </a:r>
            <a:endParaRPr lang="en-IN" dirty="0"/>
          </a:p>
        </p:txBody>
      </p:sp>
      <p:sp>
        <p:nvSpPr>
          <p:cNvPr id="3" name="Content Placeholder 2">
            <a:extLst>
              <a:ext uri="{FF2B5EF4-FFF2-40B4-BE49-F238E27FC236}">
                <a16:creationId xmlns:a16="http://schemas.microsoft.com/office/drawing/2014/main" id="{00237689-8F62-48DD-BF11-DECE634C11E6}"/>
              </a:ext>
            </a:extLst>
          </p:cNvPr>
          <p:cNvSpPr>
            <a:spLocks noGrp="1"/>
          </p:cNvSpPr>
          <p:nvPr>
            <p:ph idx="1"/>
          </p:nvPr>
        </p:nvSpPr>
        <p:spPr>
          <a:xfrm>
            <a:off x="1097280" y="1964369"/>
            <a:ext cx="10325101" cy="4064956"/>
          </a:xfrm>
          <a:ln>
            <a:solidFill>
              <a:schemeClr val="accent1">
                <a:lumMod val="50000"/>
              </a:schemeClr>
            </a:solidFill>
          </a:ln>
        </p:spPr>
        <p:txBody>
          <a:bodyPr/>
          <a:lstStyle/>
          <a:p>
            <a:pPr marL="457200" indent="-457200">
              <a:buFont typeface="+mj-lt"/>
              <a:buAutoNum type="arabicPeriod"/>
            </a:pPr>
            <a:r>
              <a:rPr lang="en-US" b="1" dirty="0"/>
              <a:t> </a:t>
            </a:r>
          </a:p>
          <a:p>
            <a:pPr marL="457200" indent="-457200">
              <a:buFont typeface="+mj-lt"/>
              <a:buAutoNum type="arabicPeriod"/>
            </a:pPr>
            <a:r>
              <a:rPr lang="en-US" b="1" dirty="0"/>
              <a:t> </a:t>
            </a:r>
          </a:p>
          <a:p>
            <a:pPr marL="457200" indent="-457200">
              <a:buFont typeface="+mj-lt"/>
              <a:buAutoNum type="arabicPeriod"/>
            </a:pPr>
            <a:r>
              <a:rPr lang="en-US" b="1" dirty="0"/>
              <a:t> </a:t>
            </a:r>
          </a:p>
          <a:p>
            <a:pPr marL="0" indent="0">
              <a:buNone/>
            </a:pPr>
            <a:endParaRPr lang="en-US" dirty="0">
              <a:hlinkClick r:id="rId2"/>
            </a:endParaRPr>
          </a:p>
          <a:p>
            <a:pPr marL="0" indent="0">
              <a:buNone/>
            </a:pPr>
            <a:endParaRPr lang="en-US" dirty="0">
              <a:hlinkClick r:id="rId2"/>
            </a:endParaRPr>
          </a:p>
          <a:p>
            <a:pPr marL="0" indent="0">
              <a:buNone/>
            </a:pPr>
            <a:endParaRPr lang="en-US" dirty="0">
              <a:hlinkClick r:id="rId2"/>
            </a:endParaRPr>
          </a:p>
          <a:p>
            <a:pPr marL="0" indent="0">
              <a:buNone/>
            </a:pPr>
            <a:endParaRPr lang="en-US" dirty="0">
              <a:hlinkClick r:id="rId2"/>
            </a:endParaRPr>
          </a:p>
          <a:p>
            <a:pPr marL="0" indent="0">
              <a:buNone/>
            </a:pPr>
            <a:endParaRPr lang="en-US" dirty="0">
              <a:hlinkClick r:id="rId2"/>
            </a:endParaRPr>
          </a:p>
          <a:p>
            <a:pPr marL="0" indent="0">
              <a:buNone/>
            </a:pPr>
            <a:r>
              <a:rPr lang="en-US" dirty="0"/>
              <a:t>Guide to writing algorithm: </a:t>
            </a:r>
            <a:r>
              <a:rPr lang="en-US" dirty="0">
                <a:hlinkClick r:id="rId2"/>
              </a:rPr>
              <a:t>https://www.programiz.com/dsa/algorithm#quadratic</a:t>
            </a:r>
            <a:r>
              <a:rPr lang="en-US" dirty="0"/>
              <a:t>   </a:t>
            </a:r>
            <a:endParaRPr lang="en-IN" dirty="0"/>
          </a:p>
        </p:txBody>
      </p:sp>
      <p:sp>
        <p:nvSpPr>
          <p:cNvPr id="4" name="Rectangle 3">
            <a:extLst>
              <a:ext uri="{FF2B5EF4-FFF2-40B4-BE49-F238E27FC236}">
                <a16:creationId xmlns:a16="http://schemas.microsoft.com/office/drawing/2014/main" id="{A5B27DE0-773E-4999-BF0C-97F0B0FEA3A8}"/>
              </a:ext>
            </a:extLst>
          </p:cNvPr>
          <p:cNvSpPr/>
          <p:nvPr/>
        </p:nvSpPr>
        <p:spPr>
          <a:xfrm>
            <a:off x="7383854" y="2290438"/>
            <a:ext cx="3710866" cy="29651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Flow chart / Diagram to help explain the algorithm</a:t>
            </a:r>
            <a:endParaRPr lang="en-IN" dirty="0"/>
          </a:p>
        </p:txBody>
      </p:sp>
    </p:spTree>
    <p:extLst>
      <p:ext uri="{BB962C8B-B14F-4D97-AF65-F5344CB8AC3E}">
        <p14:creationId xmlns:p14="http://schemas.microsoft.com/office/powerpoint/2010/main" val="116087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1552-E32B-40DB-B6FE-6AB3F442B019}"/>
              </a:ext>
            </a:extLst>
          </p:cNvPr>
          <p:cNvSpPr>
            <a:spLocks noGrp="1"/>
          </p:cNvSpPr>
          <p:nvPr>
            <p:ph type="title"/>
          </p:nvPr>
        </p:nvSpPr>
        <p:spPr/>
        <p:txBody>
          <a:bodyPr/>
          <a:lstStyle/>
          <a:p>
            <a:r>
              <a:rPr lang="en-IN" b="1" dirty="0"/>
              <a:t>2.4:</a:t>
            </a:r>
            <a:r>
              <a:rPr lang="en-IN" dirty="0"/>
              <a:t> </a:t>
            </a:r>
            <a:br>
              <a:rPr lang="en-IN" dirty="0"/>
            </a:br>
            <a:r>
              <a:rPr lang="en-US" dirty="0"/>
              <a:t>Algorithm for plotting vector field</a:t>
            </a:r>
            <a:endParaRPr lang="en-IN" dirty="0"/>
          </a:p>
        </p:txBody>
      </p:sp>
      <p:sp>
        <p:nvSpPr>
          <p:cNvPr id="3" name="Content Placeholder 2">
            <a:extLst>
              <a:ext uri="{FF2B5EF4-FFF2-40B4-BE49-F238E27FC236}">
                <a16:creationId xmlns:a16="http://schemas.microsoft.com/office/drawing/2014/main" id="{00237689-8F62-48DD-BF11-DECE634C11E6}"/>
              </a:ext>
            </a:extLst>
          </p:cNvPr>
          <p:cNvSpPr>
            <a:spLocks noGrp="1"/>
          </p:cNvSpPr>
          <p:nvPr>
            <p:ph idx="1"/>
          </p:nvPr>
        </p:nvSpPr>
        <p:spPr>
          <a:xfrm>
            <a:off x="1097280" y="1964369"/>
            <a:ext cx="10325101" cy="4064956"/>
          </a:xfrm>
          <a:ln>
            <a:solidFill>
              <a:schemeClr val="accent1">
                <a:lumMod val="50000"/>
              </a:schemeClr>
            </a:solidFill>
          </a:ln>
        </p:spPr>
        <p:txBody>
          <a:bodyPr/>
          <a:lstStyle/>
          <a:p>
            <a:pPr marL="457200" indent="-457200">
              <a:buFont typeface="+mj-lt"/>
              <a:buAutoNum type="arabicPeriod"/>
            </a:pPr>
            <a:r>
              <a:rPr lang="en-US" b="1" dirty="0"/>
              <a:t> </a:t>
            </a:r>
          </a:p>
          <a:p>
            <a:pPr marL="457200" indent="-457200">
              <a:buFont typeface="+mj-lt"/>
              <a:buAutoNum type="arabicPeriod"/>
            </a:pPr>
            <a:r>
              <a:rPr lang="en-US" b="1" dirty="0"/>
              <a:t> </a:t>
            </a:r>
          </a:p>
          <a:p>
            <a:pPr marL="457200" indent="-457200">
              <a:buFont typeface="+mj-lt"/>
              <a:buAutoNum type="arabicPeriod"/>
            </a:pPr>
            <a:r>
              <a:rPr lang="en-US" b="1" dirty="0"/>
              <a:t> </a:t>
            </a:r>
          </a:p>
          <a:p>
            <a:pPr marL="0" indent="0">
              <a:buNone/>
            </a:pPr>
            <a:endParaRPr lang="en-US" dirty="0">
              <a:hlinkClick r:id="rId2"/>
            </a:endParaRPr>
          </a:p>
          <a:p>
            <a:pPr marL="0" indent="0">
              <a:buNone/>
            </a:pPr>
            <a:endParaRPr lang="en-US" dirty="0">
              <a:hlinkClick r:id="rId2"/>
            </a:endParaRPr>
          </a:p>
          <a:p>
            <a:pPr marL="0" indent="0">
              <a:buNone/>
            </a:pPr>
            <a:endParaRPr lang="en-US" dirty="0">
              <a:hlinkClick r:id="rId2"/>
            </a:endParaRPr>
          </a:p>
          <a:p>
            <a:pPr marL="0" indent="0">
              <a:buNone/>
            </a:pPr>
            <a:endParaRPr lang="en-US" dirty="0">
              <a:hlinkClick r:id="rId2"/>
            </a:endParaRPr>
          </a:p>
          <a:p>
            <a:pPr marL="0" indent="0">
              <a:buNone/>
            </a:pPr>
            <a:endParaRPr lang="en-US" dirty="0">
              <a:hlinkClick r:id="rId2"/>
            </a:endParaRPr>
          </a:p>
          <a:p>
            <a:pPr marL="0" indent="0">
              <a:buNone/>
            </a:pPr>
            <a:r>
              <a:rPr lang="en-US" dirty="0"/>
              <a:t>Guide to writing algorithm: </a:t>
            </a:r>
            <a:r>
              <a:rPr lang="en-US" dirty="0">
                <a:hlinkClick r:id="rId2"/>
              </a:rPr>
              <a:t>https://www.programiz.com/dsa/algorithm#quadratic</a:t>
            </a:r>
            <a:r>
              <a:rPr lang="en-US" dirty="0"/>
              <a:t>   </a:t>
            </a:r>
            <a:endParaRPr lang="en-IN" dirty="0"/>
          </a:p>
        </p:txBody>
      </p:sp>
      <p:sp>
        <p:nvSpPr>
          <p:cNvPr id="4" name="Rectangle 3">
            <a:extLst>
              <a:ext uri="{FF2B5EF4-FFF2-40B4-BE49-F238E27FC236}">
                <a16:creationId xmlns:a16="http://schemas.microsoft.com/office/drawing/2014/main" id="{A5B27DE0-773E-4999-BF0C-97F0B0FEA3A8}"/>
              </a:ext>
            </a:extLst>
          </p:cNvPr>
          <p:cNvSpPr/>
          <p:nvPr/>
        </p:nvSpPr>
        <p:spPr>
          <a:xfrm>
            <a:off x="7383854" y="2290438"/>
            <a:ext cx="3710866" cy="29651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Flow chart / Diagram to help explain the algorithm</a:t>
            </a:r>
            <a:endParaRPr lang="en-IN" dirty="0"/>
          </a:p>
        </p:txBody>
      </p:sp>
    </p:spTree>
    <p:extLst>
      <p:ext uri="{BB962C8B-B14F-4D97-AF65-F5344CB8AC3E}">
        <p14:creationId xmlns:p14="http://schemas.microsoft.com/office/powerpoint/2010/main" val="3978811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1552-E32B-40DB-B6FE-6AB3F442B019}"/>
              </a:ext>
            </a:extLst>
          </p:cNvPr>
          <p:cNvSpPr>
            <a:spLocks noGrp="1"/>
          </p:cNvSpPr>
          <p:nvPr>
            <p:ph type="title"/>
          </p:nvPr>
        </p:nvSpPr>
        <p:spPr/>
        <p:txBody>
          <a:bodyPr>
            <a:normAutofit/>
          </a:bodyPr>
          <a:lstStyle/>
          <a:p>
            <a:r>
              <a:rPr lang="en-IN" b="1" dirty="0"/>
              <a:t>2.5:</a:t>
            </a:r>
            <a:r>
              <a:rPr lang="en-IN" dirty="0"/>
              <a:t> </a:t>
            </a:r>
            <a:r>
              <a:rPr lang="en-US" dirty="0"/>
              <a:t>Algorithm for calculating circulation </a:t>
            </a:r>
            <a:br>
              <a:rPr lang="en-US" dirty="0"/>
            </a:br>
            <a:r>
              <a:rPr lang="en-US" dirty="0"/>
              <a:t>(through line integral)</a:t>
            </a:r>
            <a:endParaRPr lang="en-IN" dirty="0"/>
          </a:p>
        </p:txBody>
      </p:sp>
      <p:sp>
        <p:nvSpPr>
          <p:cNvPr id="3" name="Content Placeholder 2">
            <a:extLst>
              <a:ext uri="{FF2B5EF4-FFF2-40B4-BE49-F238E27FC236}">
                <a16:creationId xmlns:a16="http://schemas.microsoft.com/office/drawing/2014/main" id="{00237689-8F62-48DD-BF11-DECE634C11E6}"/>
              </a:ext>
            </a:extLst>
          </p:cNvPr>
          <p:cNvSpPr>
            <a:spLocks noGrp="1"/>
          </p:cNvSpPr>
          <p:nvPr>
            <p:ph idx="1"/>
          </p:nvPr>
        </p:nvSpPr>
        <p:spPr>
          <a:xfrm>
            <a:off x="1097280" y="1964369"/>
            <a:ext cx="10325101" cy="4064956"/>
          </a:xfrm>
          <a:ln>
            <a:solidFill>
              <a:schemeClr val="accent1">
                <a:lumMod val="50000"/>
              </a:schemeClr>
            </a:solidFill>
          </a:ln>
        </p:spPr>
        <p:txBody>
          <a:bodyPr/>
          <a:lstStyle/>
          <a:p>
            <a:pPr marL="457200" indent="-457200">
              <a:buFont typeface="+mj-lt"/>
              <a:buAutoNum type="arabicPeriod"/>
            </a:pPr>
            <a:r>
              <a:rPr lang="en-US" b="1" dirty="0"/>
              <a:t> </a:t>
            </a:r>
          </a:p>
          <a:p>
            <a:pPr marL="457200" indent="-457200">
              <a:buFont typeface="+mj-lt"/>
              <a:buAutoNum type="arabicPeriod"/>
            </a:pPr>
            <a:r>
              <a:rPr lang="en-US" b="1" dirty="0"/>
              <a:t> </a:t>
            </a:r>
          </a:p>
          <a:p>
            <a:pPr marL="457200" indent="-457200">
              <a:buFont typeface="+mj-lt"/>
              <a:buAutoNum type="arabicPeriod"/>
            </a:pPr>
            <a:r>
              <a:rPr lang="en-US" b="1" dirty="0"/>
              <a:t> </a:t>
            </a:r>
          </a:p>
          <a:p>
            <a:pPr marL="0" indent="0">
              <a:buNone/>
            </a:pPr>
            <a:endParaRPr lang="en-US" dirty="0">
              <a:hlinkClick r:id="rId2"/>
            </a:endParaRPr>
          </a:p>
          <a:p>
            <a:pPr marL="0" indent="0">
              <a:buNone/>
            </a:pPr>
            <a:endParaRPr lang="en-US" dirty="0">
              <a:hlinkClick r:id="rId2"/>
            </a:endParaRPr>
          </a:p>
          <a:p>
            <a:pPr marL="0" indent="0">
              <a:buNone/>
            </a:pPr>
            <a:endParaRPr lang="en-US" dirty="0">
              <a:hlinkClick r:id="rId2"/>
            </a:endParaRPr>
          </a:p>
          <a:p>
            <a:pPr marL="0" indent="0">
              <a:buNone/>
            </a:pPr>
            <a:endParaRPr lang="en-US" dirty="0">
              <a:hlinkClick r:id="rId2"/>
            </a:endParaRPr>
          </a:p>
          <a:p>
            <a:pPr marL="0" indent="0">
              <a:buNone/>
            </a:pPr>
            <a:endParaRPr lang="en-US" dirty="0">
              <a:hlinkClick r:id="rId2"/>
            </a:endParaRPr>
          </a:p>
          <a:p>
            <a:pPr marL="0" indent="0">
              <a:buNone/>
            </a:pPr>
            <a:r>
              <a:rPr lang="en-US" dirty="0"/>
              <a:t>Guide to writing algorithm: </a:t>
            </a:r>
            <a:r>
              <a:rPr lang="en-US" dirty="0">
                <a:hlinkClick r:id="rId2"/>
              </a:rPr>
              <a:t>https://www.programiz.com/dsa/algorithm#quadratic</a:t>
            </a:r>
            <a:r>
              <a:rPr lang="en-US" dirty="0"/>
              <a:t>   </a:t>
            </a:r>
            <a:endParaRPr lang="en-IN" dirty="0"/>
          </a:p>
        </p:txBody>
      </p:sp>
      <p:sp>
        <p:nvSpPr>
          <p:cNvPr id="4" name="Rectangle 3">
            <a:extLst>
              <a:ext uri="{FF2B5EF4-FFF2-40B4-BE49-F238E27FC236}">
                <a16:creationId xmlns:a16="http://schemas.microsoft.com/office/drawing/2014/main" id="{A5B27DE0-773E-4999-BF0C-97F0B0FEA3A8}"/>
              </a:ext>
            </a:extLst>
          </p:cNvPr>
          <p:cNvSpPr/>
          <p:nvPr/>
        </p:nvSpPr>
        <p:spPr>
          <a:xfrm>
            <a:off x="7383854" y="2290438"/>
            <a:ext cx="3710866" cy="29651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Flow chart / Diagram to help explain the algorithm</a:t>
            </a:r>
            <a:endParaRPr lang="en-IN" dirty="0"/>
          </a:p>
        </p:txBody>
      </p:sp>
    </p:spTree>
    <p:extLst>
      <p:ext uri="{BB962C8B-B14F-4D97-AF65-F5344CB8AC3E}">
        <p14:creationId xmlns:p14="http://schemas.microsoft.com/office/powerpoint/2010/main" val="319128187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302</TotalTime>
  <Words>1005</Words>
  <Application>Microsoft Office PowerPoint</Application>
  <PresentationFormat>Widescreen</PresentationFormat>
  <Paragraphs>162</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Calibri</vt:lpstr>
      <vt:lpstr>Calibri Light</vt:lpstr>
      <vt:lpstr>Cambria</vt:lpstr>
      <vt:lpstr>Courier New</vt:lpstr>
      <vt:lpstr>Times New Roman</vt:lpstr>
      <vt:lpstr>Vrinda</vt:lpstr>
      <vt:lpstr>Retrospect</vt:lpstr>
      <vt:lpstr>STOL - Assignment 2</vt:lpstr>
      <vt:lpstr>Section 1:  Team Workshare</vt:lpstr>
      <vt:lpstr>1.1</vt:lpstr>
      <vt:lpstr>Section 2:  Algorithm</vt:lpstr>
      <vt:lpstr>2.1:  Algorithm for plotting camber line </vt:lpstr>
      <vt:lpstr>2.2:  Algorithm for plotting camber line slope</vt:lpstr>
      <vt:lpstr>2.3:  Algorithm for computing Cl</vt:lpstr>
      <vt:lpstr>2.4:  Algorithm for plotting vector field</vt:lpstr>
      <vt:lpstr>2.5: Algorithm for calculating circulation  (through line integral)</vt:lpstr>
      <vt:lpstr>Section 3:  Airfoil Simulation and Results</vt:lpstr>
      <vt:lpstr>3.1:  Camber line (‘y’ vs ‘x’) for Roll Number airfoil</vt:lpstr>
      <vt:lpstr>3.2:  Camber line slope (‘dy/dx’ vs ‘x’)</vt:lpstr>
      <vt:lpstr>3.3, 3.4:  Cl vs α for the NACA airfoil</vt:lpstr>
      <vt:lpstr>3.5, 3.6:  Vector field plot around the NACA airfoil </vt:lpstr>
      <vt:lpstr>3.7, 3.8, 3.9:  Circulation Computation and Discussion</vt:lpstr>
      <vt:lpstr>Section 4:  Novel Airfoils</vt:lpstr>
      <vt:lpstr>4.1:  Camber line (‘y’ vs ‘x’) for your 3 airfoils</vt:lpstr>
      <vt:lpstr>4.2, 4.3:  Cl vs α for your 3 airfoils</vt:lpstr>
      <vt:lpstr>4.4, 4.5:  Vector field plots around the 3 airfoils</vt:lpstr>
      <vt:lpstr>Section 5:  Conclusion</vt:lpstr>
      <vt:lpstr>5.1: Comparison with Ansys</vt:lpstr>
      <vt:lpstr>5.2: Comparison with NACA airfoil</vt:lpstr>
      <vt:lpstr>5.2, 5.3: Airfoil Simulation and Comments</vt:lpstr>
      <vt:lpstr>Section 6: Code: Submit as a separate Zip File</vt:lpstr>
      <vt:lpstr>Guidelines (-5% for not following these)</vt:lpstr>
      <vt:lpstr>Acknowledgement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STOL - Assignment 1</dc:title>
  <dc:creator>Dhwanil Shukla</dc:creator>
  <cp:lastModifiedBy>Dhwanil Shukla</cp:lastModifiedBy>
  <cp:revision>27</cp:revision>
  <dcterms:created xsi:type="dcterms:W3CDTF">2025-01-17T06:28:14Z</dcterms:created>
  <dcterms:modified xsi:type="dcterms:W3CDTF">2025-02-09T07:37:10Z</dcterms:modified>
</cp:coreProperties>
</file>