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60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7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52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562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9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9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62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55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7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6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9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5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1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586517-FFDF-440C-A80D-32C11D618C9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707DBB-BB38-4705-9CC3-AAF49CF3C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83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27F4CD-0818-E8F5-B8E5-26F90CAE9E22}"/>
              </a:ext>
            </a:extLst>
          </p:cNvPr>
          <p:cNvSpPr txBox="1"/>
          <p:nvPr/>
        </p:nvSpPr>
        <p:spPr>
          <a:xfrm>
            <a:off x="1102936" y="1291472"/>
            <a:ext cx="98887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/>
              <a:t>XYZ TECHNOLOGIES LIMITED</a:t>
            </a:r>
          </a:p>
          <a:p>
            <a:r>
              <a:rPr lang="en-US" dirty="0"/>
              <a:t>(A company incorporated under the Companies Act, 2013)</a:t>
            </a:r>
            <a:br>
              <a:rPr lang="en-US" dirty="0"/>
            </a:br>
            <a:r>
              <a:rPr lang="en-US" dirty="0"/>
              <a:t>CIN: U12345MH2010PLC123456</a:t>
            </a:r>
            <a:br>
              <a:rPr lang="en-US" dirty="0"/>
            </a:br>
            <a:r>
              <a:rPr lang="en-US" dirty="0"/>
              <a:t>Registered Office: XYZ Towers, Mumbai, Maharashtra, India</a:t>
            </a:r>
          </a:p>
          <a:p>
            <a:r>
              <a:rPr lang="en-US" b="1" dirty="0"/>
              <a:t>INITIAL PUBLIC OFFERING OF EQUITY SHARES</a:t>
            </a:r>
          </a:p>
          <a:p>
            <a:r>
              <a:rPr lang="en-US" dirty="0"/>
              <a:t>XYZ Technologies Limited is proposing an Initial Public Offering (IPO) of </a:t>
            </a:r>
            <a:r>
              <a:rPr lang="en-US" b="1" dirty="0"/>
              <a:t>₹1,000 crore</a:t>
            </a:r>
            <a:r>
              <a:rPr lang="en-US" dirty="0"/>
              <a:t>, comprising a fresh issue of </a:t>
            </a:r>
            <a:r>
              <a:rPr lang="en-US" b="1" dirty="0"/>
              <a:t>₹750 crore</a:t>
            </a:r>
            <a:r>
              <a:rPr lang="en-US" dirty="0"/>
              <a:t> and an offer for sale (OFS) of </a:t>
            </a:r>
            <a:r>
              <a:rPr lang="en-US" b="1" dirty="0"/>
              <a:t>₹250 crore</a:t>
            </a:r>
            <a:r>
              <a:rPr lang="en-US" dirty="0"/>
              <a:t> by existing shareholders. The face value of each equity share is </a:t>
            </a:r>
            <a:r>
              <a:rPr lang="en-US" b="1" dirty="0"/>
              <a:t>₹10</a:t>
            </a:r>
            <a:r>
              <a:rPr lang="en-US" dirty="0"/>
              <a:t>, and the issue will be through the </a:t>
            </a:r>
            <a:r>
              <a:rPr lang="en-US" b="1" dirty="0"/>
              <a:t>book-building process</a:t>
            </a:r>
            <a:r>
              <a:rPr lang="en-US" dirty="0"/>
              <a:t>. The IPO will be listed on </a:t>
            </a:r>
            <a:r>
              <a:rPr lang="en-US" b="1" dirty="0"/>
              <a:t>NSE &amp; BSE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592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53412-CE9E-0C86-4021-5E8FF98A3CE7}"/>
              </a:ext>
            </a:extLst>
          </p:cNvPr>
          <p:cNvSpPr txBox="1"/>
          <p:nvPr/>
        </p:nvSpPr>
        <p:spPr>
          <a:xfrm>
            <a:off x="791852" y="565608"/>
            <a:ext cx="80033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COMPANY OVERVIEW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XYZ Technologies is a leading provider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AI 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businesses, with a strong presence in India and Southeast Asia. The company specializes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enterprise automation, and cybersecurity 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RISK FACTORS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 should carefully consider the following risk factors: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Risks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Heavy reliance on the IT sector, which is subject to rapid technological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Risks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Changes in data protection laws could impact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Risks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working capital requirements and dependence on external funding.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Risks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Volatility in global financial markets may impact stock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Litigation Risks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Pending tax litigations and compliance-related matters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60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349D5-C009-62B6-0773-F232E68957E5}"/>
              </a:ext>
            </a:extLst>
          </p:cNvPr>
          <p:cNvSpPr txBox="1"/>
          <p:nvPr/>
        </p:nvSpPr>
        <p:spPr>
          <a:xfrm>
            <a:off x="1168924" y="688157"/>
            <a:ext cx="7951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 OF IPO PROCEEDS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funds raised through the IPO will be used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research and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₹300 crore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Strengthening cloud infrastructure: ₹200 crore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repayment: ₹150 crore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corporate purposes: ₹100 crore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CB88CA-9794-B869-652A-5845134FE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86122"/>
              </p:ext>
            </p:extLst>
          </p:nvPr>
        </p:nvGraphicFramePr>
        <p:xfrm>
          <a:off x="685801" y="2622232"/>
          <a:ext cx="10396536" cy="2194560"/>
        </p:xfrm>
        <a:graphic>
          <a:graphicData uri="http://schemas.openxmlformats.org/drawingml/2006/table">
            <a:tbl>
              <a:tblPr/>
              <a:tblGrid>
                <a:gridCol w="2599134">
                  <a:extLst>
                    <a:ext uri="{9D8B030D-6E8A-4147-A177-3AD203B41FA5}">
                      <a16:colId xmlns:a16="http://schemas.microsoft.com/office/drawing/2014/main" val="4073520000"/>
                    </a:ext>
                  </a:extLst>
                </a:gridCol>
                <a:gridCol w="2599134">
                  <a:extLst>
                    <a:ext uri="{9D8B030D-6E8A-4147-A177-3AD203B41FA5}">
                      <a16:colId xmlns:a16="http://schemas.microsoft.com/office/drawing/2014/main" val="3403743320"/>
                    </a:ext>
                  </a:extLst>
                </a:gridCol>
                <a:gridCol w="2599134">
                  <a:extLst>
                    <a:ext uri="{9D8B030D-6E8A-4147-A177-3AD203B41FA5}">
                      <a16:colId xmlns:a16="http://schemas.microsoft.com/office/drawing/2014/main" val="2838499798"/>
                    </a:ext>
                  </a:extLst>
                </a:gridCol>
                <a:gridCol w="2599134">
                  <a:extLst>
                    <a:ext uri="{9D8B030D-6E8A-4147-A177-3AD203B41FA5}">
                      <a16:colId xmlns:a16="http://schemas.microsoft.com/office/drawing/2014/main" val="58812221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FY 2023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FY 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FY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974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 (₹ Cr)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0123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EBITDA (₹ Cr)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607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Profit (₹ Cr)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497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364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Worth (₹ Cr)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86034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0DA41EB-DA13-93F8-509E-94A8BEE62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7415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2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AF2D8-F5E4-F7B3-4306-9BB9FD9B074E}"/>
              </a:ext>
            </a:extLst>
          </p:cNvPr>
          <p:cNvSpPr txBox="1"/>
          <p:nvPr/>
        </p:nvSpPr>
        <p:spPr>
          <a:xfrm>
            <a:off x="527901" y="263951"/>
            <a:ext cx="85925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CORPORATE GOVERNANCE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of Directors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A. Sharma (Chairman &amp; Independent Director)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R. Mehta (CEO &amp; Managing Director)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V. Rao (Independent Director)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P. Verma (CFO)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Audit Committee, Nomination &amp; Remuneration Committee, Stakeholders’ Relationship Committee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SEBI Compliance: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adheres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SEBI (LODR) Regulations, 2015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Act, 2013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IPO TIMELINE (Tentative)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SEBI Approval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April 2025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Band Announcement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May 2025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IPO Opens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June 2025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IPO Closes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June 2025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on NSE &amp; BSE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July 2025</a:t>
            </a:r>
          </a:p>
        </p:txBody>
      </p:sp>
    </p:spTree>
    <p:extLst>
      <p:ext uri="{BB962C8B-B14F-4D97-AF65-F5344CB8AC3E}">
        <p14:creationId xmlns:p14="http://schemas.microsoft.com/office/powerpoint/2010/main" val="55393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6D2B05-07D3-45BB-E96E-803AC06FFB4A}"/>
              </a:ext>
            </a:extLst>
          </p:cNvPr>
          <p:cNvSpPr txBox="1"/>
          <p:nvPr/>
        </p:nvSpPr>
        <p:spPr>
          <a:xfrm>
            <a:off x="348792" y="433633"/>
            <a:ext cx="8771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UNDERWRITERS &amp; LEAD MANAGERS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Merchant Bankers: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ABC Capital, DEF Securities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Advisors: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GHI Law Associates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Registrar to the Issue: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JKL Registrars Ltd.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INVESTOR ROADSHOW &amp; MARKETING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will conduct a nationwide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 roadshow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targeting institutional and retail investors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&amp; International Conferences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Campaigns &amp; Webinars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One-on-One Institutional Investor Meetings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9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A0CE293-E662-F1B5-294E-20E514FA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94" y="537877"/>
            <a:ext cx="982690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FORWARD-LOOKING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prospectus contains forward-looking statements based on current market conditions and estimates. Investors are advised to read the risk factors before making any investment decisions.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DISCLAIMER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document is not an offer to sell or a solicitation of an offer to buy securities. The IPO is subject to SEBI approval and market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F6A7722D-BDB2-5EAB-101A-FF023348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1E60D22-0F05-6BB5-B4D3-2640B6F53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94" y="4054161"/>
            <a:ext cx="112505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more details, visit: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www.xyztechnologiesipo.com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 Helpline: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+91-22-XXXX-XXXX</a:t>
            </a:r>
          </a:p>
        </p:txBody>
      </p:sp>
    </p:spTree>
    <p:extLst>
      <p:ext uri="{BB962C8B-B14F-4D97-AF65-F5344CB8AC3E}">
        <p14:creationId xmlns:p14="http://schemas.microsoft.com/office/powerpoint/2010/main" val="174676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27BBB-66C4-9DC1-A05B-F650F3378B7B}"/>
              </a:ext>
            </a:extLst>
          </p:cNvPr>
          <p:cNvSpPr txBox="1"/>
          <p:nvPr/>
        </p:nvSpPr>
        <p:spPr>
          <a:xfrm>
            <a:off x="2858947" y="2083443"/>
            <a:ext cx="60882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THANK YOU</a:t>
            </a:r>
            <a:endParaRPr lang="en-IN" sz="10000" dirty="0"/>
          </a:p>
        </p:txBody>
      </p:sp>
    </p:spTree>
    <p:extLst>
      <p:ext uri="{BB962C8B-B14F-4D97-AF65-F5344CB8AC3E}">
        <p14:creationId xmlns:p14="http://schemas.microsoft.com/office/powerpoint/2010/main" val="1555439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</TotalTime>
  <Words>585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Impact</vt:lpstr>
      <vt:lpstr>Times New Roman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KING OF KINGS ..</dc:creator>
  <cp:lastModifiedBy>KING OF KINGS ..</cp:lastModifiedBy>
  <cp:revision>1</cp:revision>
  <dcterms:created xsi:type="dcterms:W3CDTF">2025-03-04T15:55:07Z</dcterms:created>
  <dcterms:modified xsi:type="dcterms:W3CDTF">2025-03-04T16:02:01Z</dcterms:modified>
</cp:coreProperties>
</file>