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Montserrat" panose="000005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7971b28e66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7971b28e66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7971b28e66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7971b28e66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7971b28e66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7971b28e66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7971b28e66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7971b28e66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7971b28e6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7971b28e6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7971b28e66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7971b28e66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7971b28e66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7971b28e66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7971b28e66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7971b28e66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7971b28e66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7971b28e66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7971b28e6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7971b28e6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Motorcycle Night Ride 라는 데이터셋이며, 실제 사진 200장 , 라벨 사진 200장 , 변환용 사진 200장 으로 구성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파란색이미지는 seg를 위해 사용된 이미지다.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어노테이션은 coco 형식을 따른 json파일이 제공 되었으며,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class는 Rider, My bike, Moveable, Lane Mark, Road, Undrivable로 총 6가지로 구성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7971b28e66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7971b28e66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전체 이미지를 train data 와 test data로 나누기 위해서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전체 데이터 길이와 같은 길이가 200인 리스트를 만들었고,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그중 랜덤하게 20%에 해당하는 인덱스를 추출, 추출해서 학습용 인덱스, 나머지는 테스트용 으로인덱스를 분리 해주었음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7971b28e66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7971b28e66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epoch 동안 배치의 크기로 이미지를 반환해주며, 앞의 마스크 이미지를 생성해주는 데이터 로더 클래스를 만들었음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마스크 이미지 제작에는 coco 데이터셋을 편리하게 다룰 수 있는 라이브러리 pycocotools를 사용하였으며,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제공된 json 파일에서 이미지별 segmentation, category 정보를 추출하여 mask이미지를 만들었습니다.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마스크 이미지는 원본이미지와 동일한 크기이며, 6개의 채널로 이루어져 있으며 각 채널은 클래스별 마스크 이미지이다.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7971b28e66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7971b28e66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앞에서 생성했던 train, test 인덱스 정보를 파라미터로 전달받고, augmentation을 할 수 있는 객체를 전달받는다.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전달받은 인덱스가 학습용 데이터일 경우 50%의 확률로 좌우대칭, RandomSzieCrop를 수행하고, 모델의 입력 크기인 224,224로 리사이즈를 진행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테스트용 데이터일 경우 224,224로 리사이즈만 진행 하게된다.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위의 이미지는 랜덤한 확률로 Crop된 이미지이며, 원본이미지, 마스크이미지 둘 다 crop가 적용 된 모습을 볼 수 있다.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7971b28e66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7971b28e66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971b28e66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971b28e66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7971b28e66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7971b28e66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rgbClr val="FFE59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195950" y="1578400"/>
            <a:ext cx="5948400" cy="157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>
                <a:solidFill>
                  <a:schemeClr val="dk1"/>
                </a:solidFill>
              </a:rPr>
              <a:t>Motorcycle Night Road</a:t>
            </a:r>
            <a:endParaRPr sz="3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</a:rPr>
              <a:t>semantic segmentation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752725" y="3924925"/>
            <a:ext cx="31362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1"/>
                </a:solidFill>
              </a:rPr>
              <a:t>Team. 나봉규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조준규, 이수봉, 최예나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25" y="4437600"/>
            <a:ext cx="1777802" cy="5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/>
          <p:nvPr/>
        </p:nvSpPr>
        <p:spPr>
          <a:xfrm>
            <a:off x="4817700" y="1307925"/>
            <a:ext cx="2736600" cy="3029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Loss Graphs - U-Net vs U-Net++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9" name="Google Shape;2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25" y="4437600"/>
            <a:ext cx="1777802" cy="54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2"/>
          <p:cNvPicPr preferRelativeResize="0"/>
          <p:nvPr/>
        </p:nvPicPr>
        <p:blipFill rotWithShape="1">
          <a:blip r:embed="rId4">
            <a:alphaModFix/>
          </a:blip>
          <a:srcRect r="50149"/>
          <a:stretch/>
        </p:blipFill>
        <p:spPr>
          <a:xfrm>
            <a:off x="1528050" y="1307850"/>
            <a:ext cx="2731092" cy="3029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2"/>
          <p:cNvPicPr preferRelativeResize="0"/>
          <p:nvPr/>
        </p:nvPicPr>
        <p:blipFill rotWithShape="1">
          <a:blip r:embed="rId5">
            <a:alphaModFix/>
          </a:blip>
          <a:srcRect r="49443"/>
          <a:stretch/>
        </p:blipFill>
        <p:spPr>
          <a:xfrm>
            <a:off x="4817700" y="1307850"/>
            <a:ext cx="2731100" cy="302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/>
          <p:nvPr/>
        </p:nvSpPr>
        <p:spPr>
          <a:xfrm>
            <a:off x="4817700" y="1307925"/>
            <a:ext cx="2736600" cy="3029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Loss Graphs - Aug vs No Aug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8" name="Google Shape;2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25" y="4437600"/>
            <a:ext cx="1777802" cy="54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3"/>
          <p:cNvPicPr preferRelativeResize="0"/>
          <p:nvPr/>
        </p:nvPicPr>
        <p:blipFill rotWithShape="1">
          <a:blip r:embed="rId4">
            <a:alphaModFix/>
          </a:blip>
          <a:srcRect r="50149"/>
          <a:stretch/>
        </p:blipFill>
        <p:spPr>
          <a:xfrm>
            <a:off x="1528050" y="1307850"/>
            <a:ext cx="2731092" cy="3029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3"/>
          <p:cNvPicPr preferRelativeResize="0"/>
          <p:nvPr/>
        </p:nvPicPr>
        <p:blipFill rotWithShape="1">
          <a:blip r:embed="rId5">
            <a:alphaModFix/>
          </a:blip>
          <a:srcRect r="49781"/>
          <a:stretch/>
        </p:blipFill>
        <p:spPr>
          <a:xfrm>
            <a:off x="4823200" y="1307850"/>
            <a:ext cx="2731100" cy="302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Results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6" name="Google Shape;226;p24"/>
          <p:cNvSpPr txBox="1">
            <a:spLocks noGrp="1"/>
          </p:cNvSpPr>
          <p:nvPr>
            <p:ph type="body" idx="1"/>
          </p:nvPr>
        </p:nvSpPr>
        <p:spPr>
          <a:xfrm>
            <a:off x="1297500" y="1787750"/>
            <a:ext cx="6378900" cy="20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모델을 불러와서 prediction 진행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test generator에서 batch 하나를 가져와 시각화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json 파일의 categories 속 color값이 정상적이지 않음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→ 직접 colormap 생성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27" name="Google Shape;2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25" y="4437600"/>
            <a:ext cx="1777802" cy="5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202124"/>
                </a:solidFill>
              </a:rPr>
              <a:t>Semantic Segmentation</a:t>
            </a:r>
            <a:endParaRPr>
              <a:solidFill>
                <a:srgbClr val="202124"/>
              </a:solidFill>
            </a:endParaRPr>
          </a:p>
        </p:txBody>
      </p:sp>
      <p:grpSp>
        <p:nvGrpSpPr>
          <p:cNvPr id="233" name="Google Shape;233;p25"/>
          <p:cNvGrpSpPr/>
          <p:nvPr/>
        </p:nvGrpSpPr>
        <p:grpSpPr>
          <a:xfrm>
            <a:off x="2038318" y="1168524"/>
            <a:ext cx="5557245" cy="3395483"/>
            <a:chOff x="1052513" y="752298"/>
            <a:chExt cx="7038943" cy="4300801"/>
          </a:xfrm>
        </p:grpSpPr>
        <p:pic>
          <p:nvPicPr>
            <p:cNvPr id="234" name="Google Shape;234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52513" y="3854248"/>
              <a:ext cx="7038900" cy="1198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52563" y="2825575"/>
              <a:ext cx="7038893" cy="1198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6" name="Google Shape;236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052588" y="1792449"/>
              <a:ext cx="7038836" cy="1198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7" name="Google Shape;237;p2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052525" y="752298"/>
              <a:ext cx="7038836" cy="11988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8" name="Google Shape;238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9725" y="4437600"/>
            <a:ext cx="1777802" cy="5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Intersection over Union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4" name="Google Shape;244;p2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IoU를 클래스별로 구해서 비교했다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내일 업로드 예정!! 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solidFill>
                  <a:schemeClr val="dk1"/>
                </a:solidFill>
              </a:rPr>
              <a:t>수식 추가하기 (코드를 넣던지~)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45" name="Google Shape;2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25" y="4437600"/>
            <a:ext cx="1777802" cy="5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Intersection over Union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1" name="Google Shape;2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949" y="1384565"/>
            <a:ext cx="6406126" cy="1091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8939" y="2703075"/>
            <a:ext cx="6406124" cy="161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9725" y="4437600"/>
            <a:ext cx="1777802" cy="5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Conclusion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9" name="Google Shape;259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Kyu: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Bong: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Na: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60" name="Google Shape;2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25" y="4437600"/>
            <a:ext cx="1777802" cy="5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>
            <a:spLocks noGrp="1"/>
          </p:cNvSpPr>
          <p:nvPr>
            <p:ph type="title"/>
          </p:nvPr>
        </p:nvSpPr>
        <p:spPr>
          <a:xfrm>
            <a:off x="1052550" y="1907600"/>
            <a:ext cx="7038900" cy="13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 b="1">
                <a:solidFill>
                  <a:schemeClr val="dk1"/>
                </a:solidFill>
              </a:rPr>
              <a:t>Q&amp;A</a:t>
            </a:r>
            <a:endParaRPr sz="4800" b="1">
              <a:solidFill>
                <a:schemeClr val="dk1"/>
              </a:solidFill>
            </a:endParaRPr>
          </a:p>
        </p:txBody>
      </p:sp>
      <p:pic>
        <p:nvPicPr>
          <p:cNvPr id="266" name="Google Shape;2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25" y="4437600"/>
            <a:ext cx="1777802" cy="5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solidFill>
                  <a:schemeClr val="dk1"/>
                </a:solidFill>
              </a:rPr>
              <a:t>Contents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1275750" y="1462425"/>
            <a:ext cx="6592500" cy="267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ko" sz="1800">
                <a:latin typeface="Montserrat"/>
                <a:ea typeface="Montserrat"/>
                <a:cs typeface="Montserrat"/>
                <a:sym typeface="Montserrat"/>
              </a:rPr>
              <a:t>Introductions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AutoNum type="alphaLcPeriod"/>
            </a:pPr>
            <a:r>
              <a:rPr lang="ko" sz="1200">
                <a:latin typeface="Montserrat"/>
                <a:ea typeface="Montserrat"/>
                <a:cs typeface="Montserrat"/>
                <a:sym typeface="Montserrat"/>
              </a:rPr>
              <a:t>Data Preprocess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AutoNum type="alphaLcPeriod"/>
            </a:pPr>
            <a:r>
              <a:rPr lang="ko" sz="1200">
                <a:latin typeface="Montserrat"/>
                <a:ea typeface="Montserrat"/>
                <a:cs typeface="Montserrat"/>
                <a:sym typeface="Montserrat"/>
              </a:rPr>
              <a:t>Augmentation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ko" sz="1800">
                <a:latin typeface="Montserrat"/>
                <a:ea typeface="Montserrat"/>
                <a:cs typeface="Montserrat"/>
                <a:sym typeface="Montserrat"/>
              </a:rPr>
              <a:t>Experiments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AutoNum type="alphaLcPeriod"/>
            </a:pPr>
            <a:r>
              <a:rPr lang="ko" sz="1200">
                <a:latin typeface="Montserrat"/>
                <a:ea typeface="Montserrat"/>
                <a:cs typeface="Montserrat"/>
                <a:sym typeface="Montserrat"/>
              </a:rPr>
              <a:t>Build Models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AutoNum type="alphaLcPeriod"/>
            </a:pPr>
            <a:r>
              <a:rPr lang="ko" sz="1200">
                <a:latin typeface="Montserrat"/>
                <a:ea typeface="Montserrat"/>
                <a:cs typeface="Montserrat"/>
                <a:sym typeface="Montserrat"/>
              </a:rPr>
              <a:t>Loss Graphs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ko" sz="1800">
                <a:latin typeface="Montserrat"/>
                <a:ea typeface="Montserrat"/>
                <a:cs typeface="Montserrat"/>
                <a:sym typeface="Montserrat"/>
              </a:rPr>
              <a:t>Results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AutoNum type="alphaLcPeriod"/>
            </a:pPr>
            <a:r>
              <a:rPr lang="ko" sz="1200">
                <a:latin typeface="Montserrat"/>
                <a:ea typeface="Montserrat"/>
                <a:cs typeface="Montserrat"/>
                <a:sym typeface="Montserrat"/>
              </a:rPr>
              <a:t>Semantic Segmentation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AutoNum type="alphaLcPeriod"/>
            </a:pPr>
            <a:r>
              <a:rPr lang="ko" sz="1200">
                <a:latin typeface="Montserrat"/>
                <a:ea typeface="Montserrat"/>
                <a:cs typeface="Montserrat"/>
                <a:sym typeface="Montserrat"/>
              </a:rPr>
              <a:t>Intersection over Union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ko" sz="1800">
                <a:latin typeface="Montserrat"/>
                <a:ea typeface="Montserrat"/>
                <a:cs typeface="Montserrat"/>
                <a:sym typeface="Montserrat"/>
              </a:rPr>
              <a:t>Conclusions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25" y="4437600"/>
            <a:ext cx="1777802" cy="5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Introduction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9300" y="2650474"/>
            <a:ext cx="4078550" cy="230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7275" y="2041563"/>
            <a:ext cx="3797375" cy="214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450" y="1527575"/>
            <a:ext cx="3469074" cy="19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9725" y="4437600"/>
            <a:ext cx="1777802" cy="5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Data Preprocess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2900" y="1135050"/>
            <a:ext cx="6948100" cy="317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725" y="4437600"/>
            <a:ext cx="1777802" cy="5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Data Loader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200" y="1707913"/>
            <a:ext cx="2447925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76788"/>
            <a:ext cx="1645547" cy="3616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6178" y="1099849"/>
            <a:ext cx="1645547" cy="3616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9725" y="4437600"/>
            <a:ext cx="1777802" cy="5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Augmentation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000" y="1591600"/>
            <a:ext cx="2733675" cy="25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1100" y="1127800"/>
            <a:ext cx="1602792" cy="32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3892" y="1127800"/>
            <a:ext cx="1459535" cy="32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13427" y="1127800"/>
            <a:ext cx="1405798" cy="32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9725" y="4437600"/>
            <a:ext cx="1777802" cy="5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Experiments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4" name="Google Shape;184;p19"/>
          <p:cNvSpPr txBox="1">
            <a:spLocks noGrp="1"/>
          </p:cNvSpPr>
          <p:nvPr>
            <p:ph type="body" idx="1"/>
          </p:nvPr>
        </p:nvSpPr>
        <p:spPr>
          <a:xfrm>
            <a:off x="1957525" y="2167250"/>
            <a:ext cx="6378900" cy="20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 sz="1800">
                <a:solidFill>
                  <a:schemeClr val="dk1"/>
                </a:solidFill>
              </a:rPr>
              <a:t>U-Net epoch 100 with augmentation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 sz="1800">
                <a:solidFill>
                  <a:schemeClr val="dk1"/>
                </a:solidFill>
              </a:rPr>
              <a:t>U-Net epoch 150 with augmentation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 sz="1800">
                <a:solidFill>
                  <a:schemeClr val="dk1"/>
                </a:solidFill>
              </a:rPr>
              <a:t>U-Net++ epoch 150 with augmentation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 sz="1800">
                <a:solidFill>
                  <a:schemeClr val="dk1"/>
                </a:solidFill>
              </a:rPr>
              <a:t>U-Net epoch 150 without augmentation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185" name="Google Shape;1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25" y="4437600"/>
            <a:ext cx="1777802" cy="5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Experiments(Hidden)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1" name="Google Shape;191;p20"/>
          <p:cNvSpPr txBox="1">
            <a:spLocks noGrp="1"/>
          </p:cNvSpPr>
          <p:nvPr>
            <p:ph type="body" idx="1"/>
          </p:nvPr>
        </p:nvSpPr>
        <p:spPr>
          <a:xfrm>
            <a:off x="1957525" y="2157250"/>
            <a:ext cx="6378900" cy="20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 sz="1800">
                <a:solidFill>
                  <a:schemeClr val="dk1"/>
                </a:solidFill>
              </a:rPr>
              <a:t>FCN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 sz="1800">
                <a:solidFill>
                  <a:schemeClr val="dk1"/>
                </a:solidFill>
              </a:rPr>
              <a:t>DeepLabV3+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 sz="1800">
                <a:solidFill>
                  <a:schemeClr val="dk1"/>
                </a:solidFill>
              </a:rPr>
              <a:t>MobileNetV2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 sz="1800">
                <a:solidFill>
                  <a:schemeClr val="dk1"/>
                </a:solidFill>
              </a:rPr>
              <a:t>Etc..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92" name="Google Shape;1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25" y="4437600"/>
            <a:ext cx="1777802" cy="5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Build Models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8" name="Google Shape;1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25" y="4437600"/>
            <a:ext cx="1777802" cy="54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1"/>
          <p:cNvPicPr preferRelativeResize="0"/>
          <p:nvPr/>
        </p:nvPicPr>
        <p:blipFill rotWithShape="1">
          <a:blip r:embed="rId4">
            <a:alphaModFix/>
          </a:blip>
          <a:srcRect l="845" t="36997" r="14631" b="17745"/>
          <a:stretch/>
        </p:blipFill>
        <p:spPr>
          <a:xfrm>
            <a:off x="3705850" y="2846500"/>
            <a:ext cx="4778949" cy="17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1"/>
          <p:cNvPicPr preferRelativeResize="0"/>
          <p:nvPr/>
        </p:nvPicPr>
        <p:blipFill rotWithShape="1">
          <a:blip r:embed="rId5">
            <a:alphaModFix/>
          </a:blip>
          <a:srcRect l="1138" t="12031" r="15144" b="42223"/>
          <a:stretch/>
        </p:blipFill>
        <p:spPr>
          <a:xfrm>
            <a:off x="3705850" y="672025"/>
            <a:ext cx="4778949" cy="1825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1"/>
          <p:cNvPicPr preferRelativeResize="0"/>
          <p:nvPr/>
        </p:nvPicPr>
        <p:blipFill rotWithShape="1">
          <a:blip r:embed="rId6">
            <a:alphaModFix/>
          </a:blip>
          <a:srcRect r="9934"/>
          <a:stretch/>
        </p:blipFill>
        <p:spPr>
          <a:xfrm>
            <a:off x="1297500" y="2846499"/>
            <a:ext cx="2017050" cy="1531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97504" y="1307850"/>
            <a:ext cx="2017047" cy="118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</Words>
  <Application>Microsoft Office PowerPoint</Application>
  <PresentationFormat>화면 슬라이드 쇼(16:9)</PresentationFormat>
  <Paragraphs>77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Arial</vt:lpstr>
      <vt:lpstr>Montserrat</vt:lpstr>
      <vt:lpstr>Lato</vt:lpstr>
      <vt:lpstr>Focus</vt:lpstr>
      <vt:lpstr>Motorcycle Night Road semantic segmentation</vt:lpstr>
      <vt:lpstr>Contents</vt:lpstr>
      <vt:lpstr>Introduction</vt:lpstr>
      <vt:lpstr>Data Preprocess</vt:lpstr>
      <vt:lpstr>Data Loader</vt:lpstr>
      <vt:lpstr>Augmentation</vt:lpstr>
      <vt:lpstr>Experiments</vt:lpstr>
      <vt:lpstr>Experiments(Hidden)</vt:lpstr>
      <vt:lpstr>Build Models</vt:lpstr>
      <vt:lpstr>Loss Graphs - U-Net vs U-Net++</vt:lpstr>
      <vt:lpstr>Loss Graphs - Aug vs No Aug</vt:lpstr>
      <vt:lpstr>Results</vt:lpstr>
      <vt:lpstr>Semantic Segmentation</vt:lpstr>
      <vt:lpstr>Intersection over Union</vt:lpstr>
      <vt:lpstr>Intersection over Union</vt:lpstr>
      <vt:lpstr>Conclusion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Motorcycle Night Road semantic segmentation</dc:title>
  <cp:lastModifiedBy>조준규</cp:lastModifiedBy>
  <cp:revision>1</cp:revision>
  <dcterms:modified xsi:type="dcterms:W3CDTF">2023-08-30T21:03:43Z</dcterms:modified>
</cp:coreProperties>
</file>