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61" r:id="rId2"/>
    <p:sldId id="457" r:id="rId3"/>
    <p:sldId id="624" r:id="rId4"/>
    <p:sldId id="625" r:id="rId5"/>
    <p:sldId id="626" r:id="rId6"/>
    <p:sldId id="627" r:id="rId7"/>
    <p:sldId id="628" r:id="rId8"/>
    <p:sldId id="632" r:id="rId9"/>
    <p:sldId id="781" r:id="rId10"/>
    <p:sldId id="782" r:id="rId11"/>
    <p:sldId id="783" r:id="rId12"/>
    <p:sldId id="776" r:id="rId13"/>
    <p:sldId id="635" r:id="rId14"/>
    <p:sldId id="780" r:id="rId15"/>
    <p:sldId id="784" r:id="rId16"/>
    <p:sldId id="785" r:id="rId17"/>
    <p:sldId id="786" r:id="rId18"/>
    <p:sldId id="787" r:id="rId19"/>
    <p:sldId id="788" r:id="rId20"/>
    <p:sldId id="7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CE975DF6-616A-4822-BC50-00617E163B8F}"/>
    <pc:docChg chg="undo custSel modSld">
      <pc:chgData name="Keios Starqua" userId="8cf9fb8f937025db" providerId="LiveId" clId="{CE975DF6-616A-4822-BC50-00617E163B8F}" dt="2021-10-20T08:16:33.754" v="14" actId="1076"/>
      <pc:docMkLst>
        <pc:docMk/>
      </pc:docMkLst>
      <pc:sldChg chg="modSp mod">
        <pc:chgData name="Keios Starqua" userId="8cf9fb8f937025db" providerId="LiveId" clId="{CE975DF6-616A-4822-BC50-00617E163B8F}" dt="2021-10-18T06:36:30.557" v="0" actId="167"/>
        <pc:sldMkLst>
          <pc:docMk/>
          <pc:sldMk cId="924518823" sldId="781"/>
        </pc:sldMkLst>
        <pc:picChg chg="ord">
          <ac:chgData name="Keios Starqua" userId="8cf9fb8f937025db" providerId="LiveId" clId="{CE975DF6-616A-4822-BC50-00617E163B8F}" dt="2021-10-18T06:36:30.557" v="0" actId="167"/>
          <ac:picMkLst>
            <pc:docMk/>
            <pc:sldMk cId="924518823" sldId="781"/>
            <ac:picMk id="3" creationId="{A030204D-7C92-4C5C-9422-6297B3E866AA}"/>
          </ac:picMkLst>
        </pc:picChg>
      </pc:sldChg>
      <pc:sldChg chg="modSp mod">
        <pc:chgData name="Keios Starqua" userId="8cf9fb8f937025db" providerId="LiveId" clId="{CE975DF6-616A-4822-BC50-00617E163B8F}" dt="2021-10-18T06:58:01.132" v="6"/>
        <pc:sldMkLst>
          <pc:docMk/>
          <pc:sldMk cId="4032213889" sldId="782"/>
        </pc:sldMkLst>
        <pc:picChg chg="ord">
          <ac:chgData name="Keios Starqua" userId="8cf9fb8f937025db" providerId="LiveId" clId="{CE975DF6-616A-4822-BC50-00617E163B8F}" dt="2021-10-18T06:57:45.998" v="2" actId="167"/>
          <ac:picMkLst>
            <pc:docMk/>
            <pc:sldMk cId="4032213889" sldId="782"/>
            <ac:picMk id="3" creationId="{B23297F1-62E9-42E8-93F4-E1A44B99D93B}"/>
          </ac:picMkLst>
        </pc:picChg>
        <pc:picChg chg="ord">
          <ac:chgData name="Keios Starqua" userId="8cf9fb8f937025db" providerId="LiveId" clId="{CE975DF6-616A-4822-BC50-00617E163B8F}" dt="2021-10-18T06:58:01.132" v="6"/>
          <ac:picMkLst>
            <pc:docMk/>
            <pc:sldMk cId="4032213889" sldId="782"/>
            <ac:picMk id="7" creationId="{C6B3E234-8FC6-455A-97D4-29297FF20B08}"/>
          </ac:picMkLst>
        </pc:picChg>
      </pc:sldChg>
      <pc:sldChg chg="modSp mod">
        <pc:chgData name="Keios Starqua" userId="8cf9fb8f937025db" providerId="LiveId" clId="{CE975DF6-616A-4822-BC50-00617E163B8F}" dt="2021-10-18T07:19:47.412" v="10" actId="14100"/>
        <pc:sldMkLst>
          <pc:docMk/>
          <pc:sldMk cId="2333250733" sldId="784"/>
        </pc:sldMkLst>
        <pc:picChg chg="mod">
          <ac:chgData name="Keios Starqua" userId="8cf9fb8f937025db" providerId="LiveId" clId="{CE975DF6-616A-4822-BC50-00617E163B8F}" dt="2021-10-18T07:19:41.361" v="9" actId="1076"/>
          <ac:picMkLst>
            <pc:docMk/>
            <pc:sldMk cId="2333250733" sldId="784"/>
            <ac:picMk id="3" creationId="{E1CA8402-9285-47B6-BD7B-CCC77DCCC6C9}"/>
          </ac:picMkLst>
        </pc:picChg>
        <pc:picChg chg="mod">
          <ac:chgData name="Keios Starqua" userId="8cf9fb8f937025db" providerId="LiveId" clId="{CE975DF6-616A-4822-BC50-00617E163B8F}" dt="2021-10-18T07:19:47.412" v="10" actId="14100"/>
          <ac:picMkLst>
            <pc:docMk/>
            <pc:sldMk cId="2333250733" sldId="784"/>
            <ac:picMk id="7" creationId="{F6F5C523-98FD-4624-8DDD-2CF4FA75FCBE}"/>
          </ac:picMkLst>
        </pc:picChg>
      </pc:sldChg>
      <pc:sldChg chg="modSp mod">
        <pc:chgData name="Keios Starqua" userId="8cf9fb8f937025db" providerId="LiveId" clId="{CE975DF6-616A-4822-BC50-00617E163B8F}" dt="2021-10-20T08:16:33.754" v="14" actId="1076"/>
        <pc:sldMkLst>
          <pc:docMk/>
          <pc:sldMk cId="1116008754" sldId="786"/>
        </pc:sldMkLst>
        <pc:picChg chg="mod">
          <ac:chgData name="Keios Starqua" userId="8cf9fb8f937025db" providerId="LiveId" clId="{CE975DF6-616A-4822-BC50-00617E163B8F}" dt="2021-10-20T08:16:33.754" v="14" actId="1076"/>
          <ac:picMkLst>
            <pc:docMk/>
            <pc:sldMk cId="1116008754" sldId="786"/>
            <ac:picMk id="3" creationId="{2881903F-3B23-4820-BAEB-6619FBF4EE83}"/>
          </ac:picMkLst>
        </pc:picChg>
        <pc:picChg chg="mod">
          <ac:chgData name="Keios Starqua" userId="8cf9fb8f937025db" providerId="LiveId" clId="{CE975DF6-616A-4822-BC50-00617E163B8F}" dt="2021-10-20T06:40:19.461" v="13" actId="14100"/>
          <ac:picMkLst>
            <pc:docMk/>
            <pc:sldMk cId="1116008754" sldId="786"/>
            <ac:picMk id="6" creationId="{574FE2A9-0948-4E6A-BCE2-26ED7FABB0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30095A-DC7E-4134-BCD6-89D37622CE7D}" type="datetimeFigureOut">
              <a:rPr lang="en-US" smtClean="0"/>
              <a:t>10/20/2021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99B2D-9443-467E-A355-6D4A114FC84B}" type="slidenum">
              <a:rPr lang="en-US" smtClean="0"/>
              <a:t>‹#›</a:t>
            </a:fld>
            <a:endParaRPr lang="en-US"/>
          </a:p>
        </p:txBody>
      </p:sp>
    </p:spTree>
    <p:extLst>
      <p:ext uri="{BB962C8B-B14F-4D97-AF65-F5344CB8AC3E}">
        <p14:creationId xmlns:p14="http://schemas.microsoft.com/office/powerpoint/2010/main" val="210380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5D33C0-29E1-465C-B51D-1867C9E4693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29447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D33C0-29E1-465C-B51D-1867C9E4693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360830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D33C0-29E1-465C-B51D-1867C9E4693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1117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D33C0-29E1-465C-B51D-1867C9E4693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142496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D33C0-29E1-465C-B51D-1867C9E4693D}"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329783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D33C0-29E1-465C-B51D-1867C9E4693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307421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D33C0-29E1-465C-B51D-1867C9E4693D}"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108932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D33C0-29E1-465C-B51D-1867C9E4693D}"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392579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D33C0-29E1-465C-B51D-1867C9E4693D}"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13167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5D33C0-29E1-465C-B51D-1867C9E4693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128410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5D33C0-29E1-465C-B51D-1867C9E4693D}"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6C64A-9C44-4CD2-8454-D551CF462AEA}" type="slidenum">
              <a:rPr lang="en-US" smtClean="0"/>
              <a:t>‹#›</a:t>
            </a:fld>
            <a:endParaRPr lang="en-US"/>
          </a:p>
        </p:txBody>
      </p:sp>
    </p:spTree>
    <p:extLst>
      <p:ext uri="{BB962C8B-B14F-4D97-AF65-F5344CB8AC3E}">
        <p14:creationId xmlns:p14="http://schemas.microsoft.com/office/powerpoint/2010/main" val="384406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D33C0-29E1-465C-B51D-1867C9E4693D}" type="datetimeFigureOut">
              <a:rPr lang="en-US" smtClean="0"/>
              <a:t>10/20/2021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6C64A-9C44-4CD2-8454-D551CF462AEA}" type="slidenum">
              <a:rPr lang="en-US" smtClean="0"/>
              <a:t>‹#›</a:t>
            </a:fld>
            <a:endParaRPr lang="en-US"/>
          </a:p>
        </p:txBody>
      </p:sp>
    </p:spTree>
    <p:extLst>
      <p:ext uri="{BB962C8B-B14F-4D97-AF65-F5344CB8AC3E}">
        <p14:creationId xmlns:p14="http://schemas.microsoft.com/office/powerpoint/2010/main" val="2501677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oannguyenthanh1978@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nRGLDD0BBdc"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nRGLDD0BBdc"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oxfordlearnersdictionaries.com/definition/english/penicilli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9144"/>
          </a:xfrm>
        </p:spPr>
        <p:txBody>
          <a:bodyPr>
            <a:normAutofit/>
          </a:bodyPr>
          <a:lstStyle/>
          <a:p>
            <a:r>
              <a:rPr lang="en-US" sz="3200" dirty="0">
                <a:solidFill>
                  <a:srgbClr val="FF0000"/>
                </a:solidFill>
                <a:latin typeface="Times New Roman" pitchFamily="18" charset="0"/>
                <a:cs typeface="Times New Roman" pitchFamily="18" charset="0"/>
              </a:rPr>
              <a:t>TEACHER’S </a:t>
            </a:r>
            <a:r>
              <a:rPr lang="vi-VN" sz="3200" dirty="0">
                <a:solidFill>
                  <a:srgbClr val="FF0000"/>
                </a:solidFill>
                <a:latin typeface="Times New Roman" pitchFamily="18" charset="0"/>
                <a:cs typeface="Times New Roman" pitchFamily="18" charset="0"/>
              </a:rPr>
              <a:t>PERSONAL INFORMATION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46910"/>
            <a:ext cx="8458200" cy="4879255"/>
          </a:xfrm>
        </p:spPr>
        <p:txBody>
          <a:bodyPr>
            <a:normAutofit/>
          </a:bodyPr>
          <a:lstStyle/>
          <a:p>
            <a:r>
              <a:rPr lang="en-US" dirty="0">
                <a:latin typeface="Times New Roman" pitchFamily="18" charset="0"/>
                <a:cs typeface="Times New Roman" pitchFamily="18" charset="0"/>
              </a:rPr>
              <a:t>Name: Nguyen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Loan</a:t>
            </a:r>
          </a:p>
          <a:p>
            <a:r>
              <a:rPr lang="en-US" dirty="0">
                <a:latin typeface="Times New Roman" pitchFamily="18" charset="0"/>
                <a:cs typeface="Times New Roman" pitchFamily="18" charset="0"/>
              </a:rPr>
              <a:t>Facebook: Loan </a:t>
            </a:r>
            <a:r>
              <a:rPr lang="en-US" dirty="0" err="1">
                <a:latin typeface="Times New Roman" pitchFamily="18" charset="0"/>
                <a:cs typeface="Times New Roman" pitchFamily="18" charset="0"/>
              </a:rPr>
              <a:t>Ngu</a:t>
            </a:r>
            <a:r>
              <a:rPr lang="vi-VN" dirty="0">
                <a:latin typeface="Times New Roman" pitchFamily="18" charset="0"/>
                <a:cs typeface="Times New Roman" pitchFamily="18" charset="0"/>
              </a:rPr>
              <a:t>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Mobile number: 0942 255 937</a:t>
            </a:r>
          </a:p>
          <a:p>
            <a:r>
              <a:rPr lang="vi-VN" dirty="0">
                <a:latin typeface="Times New Roman" pitchFamily="18" charset="0"/>
                <a:cs typeface="Times New Roman" pitchFamily="18" charset="0"/>
              </a:rPr>
              <a:t>Email:  </a:t>
            </a:r>
            <a:r>
              <a:rPr lang="vi-VN" dirty="0">
                <a:latin typeface="Times New Roman" pitchFamily="18" charset="0"/>
                <a:cs typeface="Times New Roman" pitchFamily="18" charset="0"/>
                <a:hlinkClick r:id="rId2"/>
              </a:rPr>
              <a:t>loannguyenthanh1978@gmail.com</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3278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B3E234-8FC6-455A-97D4-29297FF20B08}"/>
              </a:ext>
            </a:extLst>
          </p:cNvPr>
          <p:cNvPicPr>
            <a:picLocks noChangeAspect="1"/>
          </p:cNvPicPr>
          <p:nvPr/>
        </p:nvPicPr>
        <p:blipFill>
          <a:blip r:embed="rId2"/>
          <a:stretch>
            <a:fillRect/>
          </a:stretch>
        </p:blipFill>
        <p:spPr>
          <a:xfrm>
            <a:off x="190501" y="3200400"/>
            <a:ext cx="8714078" cy="3505200"/>
          </a:xfrm>
          <a:prstGeom prst="rect">
            <a:avLst/>
          </a:prstGeom>
        </p:spPr>
      </p:pic>
      <p:pic>
        <p:nvPicPr>
          <p:cNvPr id="3" name="Picture 2">
            <a:extLst>
              <a:ext uri="{FF2B5EF4-FFF2-40B4-BE49-F238E27FC236}">
                <a16:creationId xmlns:a16="http://schemas.microsoft.com/office/drawing/2014/main" id="{B23297F1-62E9-42E8-93F4-E1A44B99D93B}"/>
              </a:ext>
            </a:extLst>
          </p:cNvPr>
          <p:cNvPicPr>
            <a:picLocks noChangeAspect="1"/>
          </p:cNvPicPr>
          <p:nvPr/>
        </p:nvPicPr>
        <p:blipFill>
          <a:blip r:embed="rId3"/>
          <a:stretch>
            <a:fillRect/>
          </a:stretch>
        </p:blipFill>
        <p:spPr>
          <a:xfrm>
            <a:off x="190500" y="990600"/>
            <a:ext cx="8763000" cy="5715000"/>
          </a:xfrm>
          <a:prstGeom prst="rect">
            <a:avLst/>
          </a:prstGeom>
        </p:spPr>
      </p:pic>
      <p:sp>
        <p:nvSpPr>
          <p:cNvPr id="4" name="TextBox 3">
            <a:extLst>
              <a:ext uri="{FF2B5EF4-FFF2-40B4-BE49-F238E27FC236}">
                <a16:creationId xmlns:a16="http://schemas.microsoft.com/office/drawing/2014/main" id="{2BC7A565-C6EC-4286-A7C0-7366E499B14E}"/>
              </a:ext>
            </a:extLst>
          </p:cNvPr>
          <p:cNvSpPr txBox="1"/>
          <p:nvPr/>
        </p:nvSpPr>
        <p:spPr>
          <a:xfrm>
            <a:off x="3733800" y="48027"/>
            <a:ext cx="3603675" cy="646331"/>
          </a:xfrm>
          <a:prstGeom prst="rect">
            <a:avLst/>
          </a:prstGeom>
          <a:noFill/>
        </p:spPr>
        <p:txBody>
          <a:bodyPr wrap="square" rtlCol="0">
            <a:spAutoFit/>
          </a:bodyPr>
          <a:lstStyle/>
          <a:p>
            <a:pPr algn="ctr"/>
            <a:r>
              <a:rPr lang="en-US" sz="3600" b="1" dirty="0">
                <a:solidFill>
                  <a:srgbClr val="0070C0"/>
                </a:solidFill>
                <a:highlight>
                  <a:srgbClr val="FFFF00"/>
                </a:highlight>
                <a:latin typeface="Times New Roman" panose="02020603050405020304" pitchFamily="18" charset="0"/>
                <a:cs typeface="Times New Roman" panose="02020603050405020304" pitchFamily="18" charset="0"/>
              </a:rPr>
              <a:t>Farming</a:t>
            </a:r>
          </a:p>
        </p:txBody>
      </p:sp>
      <p:sp>
        <p:nvSpPr>
          <p:cNvPr id="5" name="TextBox 4">
            <a:extLst>
              <a:ext uri="{FF2B5EF4-FFF2-40B4-BE49-F238E27FC236}">
                <a16:creationId xmlns:a16="http://schemas.microsoft.com/office/drawing/2014/main" id="{614A1899-0D28-429C-AC41-ED01A037D26C}"/>
              </a:ext>
            </a:extLst>
          </p:cNvPr>
          <p:cNvSpPr txBox="1"/>
          <p:nvPr/>
        </p:nvSpPr>
        <p:spPr>
          <a:xfrm>
            <a:off x="31653" y="-12133"/>
            <a:ext cx="2559148"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VOCABULARY</a:t>
            </a:r>
          </a:p>
        </p:txBody>
      </p:sp>
    </p:spTree>
    <p:extLst>
      <p:ext uri="{BB962C8B-B14F-4D97-AF65-F5344CB8AC3E}">
        <p14:creationId xmlns:p14="http://schemas.microsoft.com/office/powerpoint/2010/main" val="403221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6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6A23E-F876-48AF-889A-15B0C8762492}"/>
              </a:ext>
            </a:extLst>
          </p:cNvPr>
          <p:cNvSpPr txBox="1"/>
          <p:nvPr/>
        </p:nvSpPr>
        <p:spPr>
          <a:xfrm>
            <a:off x="31652" y="-12133"/>
            <a:ext cx="400694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GRAMMAR</a:t>
            </a:r>
          </a:p>
        </p:txBody>
      </p:sp>
      <p:sp>
        <p:nvSpPr>
          <p:cNvPr id="5" name="TextBox 4">
            <a:extLst>
              <a:ext uri="{FF2B5EF4-FFF2-40B4-BE49-F238E27FC236}">
                <a16:creationId xmlns:a16="http://schemas.microsoft.com/office/drawing/2014/main" id="{BB86E890-A483-438E-A1B8-C6D910EA46D9}"/>
              </a:ext>
            </a:extLst>
          </p:cNvPr>
          <p:cNvSpPr txBox="1"/>
          <p:nvPr/>
        </p:nvSpPr>
        <p:spPr>
          <a:xfrm>
            <a:off x="1524000" y="610156"/>
            <a:ext cx="7006884" cy="646331"/>
          </a:xfrm>
          <a:prstGeom prst="rect">
            <a:avLst/>
          </a:prstGeom>
          <a:noFill/>
        </p:spPr>
        <p:txBody>
          <a:bodyPr wrap="square">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Present simple passive</a:t>
            </a:r>
          </a:p>
        </p:txBody>
      </p:sp>
      <p:sp>
        <p:nvSpPr>
          <p:cNvPr id="6" name="TextBox 5">
            <a:extLst>
              <a:ext uri="{FF2B5EF4-FFF2-40B4-BE49-F238E27FC236}">
                <a16:creationId xmlns:a16="http://schemas.microsoft.com/office/drawing/2014/main" id="{3D6986E6-B7C5-40CD-AFCE-110583A0B46B}"/>
              </a:ext>
            </a:extLst>
          </p:cNvPr>
          <p:cNvSpPr txBox="1"/>
          <p:nvPr/>
        </p:nvSpPr>
        <p:spPr>
          <a:xfrm>
            <a:off x="52754" y="6466394"/>
            <a:ext cx="7772400" cy="369332"/>
          </a:xfrm>
          <a:prstGeom prst="rect">
            <a:avLst/>
          </a:prstGeom>
          <a:noFill/>
        </p:spPr>
        <p:txBody>
          <a:bodyPr wrap="square">
            <a:spAutoFit/>
          </a:bodyPr>
          <a:lstStyle/>
          <a:p>
            <a:r>
              <a:rPr lang="en-US" dirty="0">
                <a:hlinkClick r:id="rId2"/>
              </a:rPr>
              <a:t>https://www.youtube.com/watch?v=nRGLDD0BBdc</a:t>
            </a:r>
            <a:endParaRPr lang="en-US" dirty="0"/>
          </a:p>
        </p:txBody>
      </p:sp>
      <p:sp>
        <p:nvSpPr>
          <p:cNvPr id="8" name="TextBox 7">
            <a:extLst>
              <a:ext uri="{FF2B5EF4-FFF2-40B4-BE49-F238E27FC236}">
                <a16:creationId xmlns:a16="http://schemas.microsoft.com/office/drawing/2014/main" id="{368FA836-5D30-472D-8CFE-A24820114D17}"/>
              </a:ext>
            </a:extLst>
          </p:cNvPr>
          <p:cNvSpPr txBox="1"/>
          <p:nvPr/>
        </p:nvSpPr>
        <p:spPr>
          <a:xfrm>
            <a:off x="152400" y="1311493"/>
            <a:ext cx="8915400" cy="523220"/>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They</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keep</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chickens</a:t>
            </a:r>
            <a:r>
              <a:rPr lang="en-US" sz="2800" dirty="0">
                <a:latin typeface="Times New Roman" panose="02020603050405020304" pitchFamily="18" charset="0"/>
                <a:cs typeface="Times New Roman" panose="02020603050405020304" pitchFamily="18" charset="0"/>
              </a:rPr>
              <a:t> in very small cages.</a:t>
            </a:r>
          </a:p>
        </p:txBody>
      </p:sp>
      <p:sp>
        <p:nvSpPr>
          <p:cNvPr id="9" name="TextBox 8">
            <a:extLst>
              <a:ext uri="{FF2B5EF4-FFF2-40B4-BE49-F238E27FC236}">
                <a16:creationId xmlns:a16="http://schemas.microsoft.com/office/drawing/2014/main" id="{BCD1CB8F-3B94-47BB-8DD4-A0E463E1365E}"/>
              </a:ext>
            </a:extLst>
          </p:cNvPr>
          <p:cNvSpPr txBox="1"/>
          <p:nvPr/>
        </p:nvSpPr>
        <p:spPr>
          <a:xfrm>
            <a:off x="152400" y="1992358"/>
            <a:ext cx="8915400" cy="523220"/>
          </a:xfrm>
          <a:prstGeom prst="rect">
            <a:avLst/>
          </a:prstGeom>
          <a:noFill/>
        </p:spPr>
        <p:txBody>
          <a:bodyPr wrap="square">
            <a:spAutoFit/>
          </a:bodyPr>
          <a:lstStyle/>
          <a:p>
            <a:r>
              <a:rPr lang="en-US" sz="2800" u="sng" dirty="0">
                <a:latin typeface="Times New Roman" panose="02020603050405020304" pitchFamily="18" charset="0"/>
                <a:cs typeface="Times New Roman" panose="02020603050405020304" pitchFamily="18" charset="0"/>
              </a:rPr>
              <a:t>Chickens</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are</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kept</a:t>
            </a:r>
            <a:r>
              <a:rPr lang="en-US" sz="2800" dirty="0">
                <a:latin typeface="Times New Roman" panose="02020603050405020304" pitchFamily="18" charset="0"/>
                <a:cs typeface="Times New Roman" panose="02020603050405020304" pitchFamily="18" charset="0"/>
              </a:rPr>
              <a:t> (by them)in very small cages.</a:t>
            </a:r>
          </a:p>
        </p:txBody>
      </p:sp>
      <p:sp>
        <p:nvSpPr>
          <p:cNvPr id="10" name="TextBox 9">
            <a:extLst>
              <a:ext uri="{FF2B5EF4-FFF2-40B4-BE49-F238E27FC236}">
                <a16:creationId xmlns:a16="http://schemas.microsoft.com/office/drawing/2014/main" id="{E52D495E-C4F7-4ADF-95AA-2DE5EFD34D1D}"/>
              </a:ext>
            </a:extLst>
          </p:cNvPr>
          <p:cNvSpPr txBox="1"/>
          <p:nvPr/>
        </p:nvSpPr>
        <p:spPr>
          <a:xfrm>
            <a:off x="152400" y="4915616"/>
            <a:ext cx="89154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Not so long ago, </a:t>
            </a:r>
            <a:r>
              <a:rPr lang="en-US" sz="2800" u="sng" dirty="0">
                <a:latin typeface="Times New Roman" panose="02020603050405020304" pitchFamily="18" charset="0"/>
                <a:cs typeface="Times New Roman" panose="02020603050405020304" pitchFamily="18" charset="0"/>
              </a:rPr>
              <a:t>they</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kept</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chickens</a:t>
            </a:r>
            <a:r>
              <a:rPr lang="en-US" sz="2800" dirty="0">
                <a:latin typeface="Times New Roman" panose="02020603050405020304" pitchFamily="18" charset="0"/>
                <a:cs typeface="Times New Roman" panose="02020603050405020304" pitchFamily="18" charset="0"/>
              </a:rPr>
              <a:t> for their eggs.</a:t>
            </a:r>
          </a:p>
        </p:txBody>
      </p:sp>
      <p:sp>
        <p:nvSpPr>
          <p:cNvPr id="11" name="TextBox 10">
            <a:extLst>
              <a:ext uri="{FF2B5EF4-FFF2-40B4-BE49-F238E27FC236}">
                <a16:creationId xmlns:a16="http://schemas.microsoft.com/office/drawing/2014/main" id="{F9CAE6EE-ECAD-40AD-A58D-0A15754E86DD}"/>
              </a:ext>
            </a:extLst>
          </p:cNvPr>
          <p:cNvSpPr txBox="1"/>
          <p:nvPr/>
        </p:nvSpPr>
        <p:spPr>
          <a:xfrm>
            <a:off x="152400" y="5598736"/>
            <a:ext cx="89154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Not so long ago, </a:t>
            </a:r>
            <a:r>
              <a:rPr lang="en-US" sz="2800" u="sng" dirty="0">
                <a:latin typeface="Times New Roman" panose="02020603050405020304" pitchFamily="18" charset="0"/>
                <a:cs typeface="Times New Roman" panose="02020603050405020304" pitchFamily="18" charset="0"/>
              </a:rPr>
              <a:t>chickens</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were</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kept</a:t>
            </a:r>
            <a:r>
              <a:rPr lang="en-US" sz="2800" dirty="0">
                <a:latin typeface="Times New Roman" panose="02020603050405020304" pitchFamily="18" charset="0"/>
                <a:cs typeface="Times New Roman" panose="02020603050405020304" pitchFamily="18" charset="0"/>
              </a:rPr>
              <a:t> for their eggs.</a:t>
            </a:r>
          </a:p>
        </p:txBody>
      </p:sp>
      <p:sp>
        <p:nvSpPr>
          <p:cNvPr id="12" name="TextBox 11">
            <a:extLst>
              <a:ext uri="{FF2B5EF4-FFF2-40B4-BE49-F238E27FC236}">
                <a16:creationId xmlns:a16="http://schemas.microsoft.com/office/drawing/2014/main" id="{FCB7322D-AE44-4515-9D55-9A223103EB4D}"/>
              </a:ext>
            </a:extLst>
          </p:cNvPr>
          <p:cNvSpPr txBox="1"/>
          <p:nvPr/>
        </p:nvSpPr>
        <p:spPr>
          <a:xfrm>
            <a:off x="1295400" y="3877127"/>
            <a:ext cx="7006884" cy="646331"/>
          </a:xfrm>
          <a:prstGeom prst="rect">
            <a:avLst/>
          </a:prstGeom>
          <a:noFill/>
        </p:spPr>
        <p:txBody>
          <a:bodyPr wrap="square">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Past simple passive</a:t>
            </a:r>
          </a:p>
        </p:txBody>
      </p:sp>
    </p:spTree>
    <p:extLst>
      <p:ext uri="{BB962C8B-B14F-4D97-AF65-F5344CB8AC3E}">
        <p14:creationId xmlns:p14="http://schemas.microsoft.com/office/powerpoint/2010/main" val="22287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6A23E-F876-48AF-889A-15B0C8762492}"/>
              </a:ext>
            </a:extLst>
          </p:cNvPr>
          <p:cNvSpPr txBox="1"/>
          <p:nvPr/>
        </p:nvSpPr>
        <p:spPr>
          <a:xfrm>
            <a:off x="31653" y="-12133"/>
            <a:ext cx="294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GRAMMAR</a:t>
            </a:r>
          </a:p>
        </p:txBody>
      </p:sp>
      <p:sp>
        <p:nvSpPr>
          <p:cNvPr id="5" name="TextBox 4">
            <a:extLst>
              <a:ext uri="{FF2B5EF4-FFF2-40B4-BE49-F238E27FC236}">
                <a16:creationId xmlns:a16="http://schemas.microsoft.com/office/drawing/2014/main" id="{BB86E890-A483-438E-A1B8-C6D910EA46D9}"/>
              </a:ext>
            </a:extLst>
          </p:cNvPr>
          <p:cNvSpPr txBox="1"/>
          <p:nvPr/>
        </p:nvSpPr>
        <p:spPr>
          <a:xfrm>
            <a:off x="1828800" y="568867"/>
            <a:ext cx="7006884" cy="646331"/>
          </a:xfrm>
          <a:prstGeom prst="rect">
            <a:avLst/>
          </a:prstGeom>
          <a:noFill/>
        </p:spPr>
        <p:txBody>
          <a:bodyPr wrap="square">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Present and past simple passive</a:t>
            </a:r>
          </a:p>
        </p:txBody>
      </p:sp>
      <p:sp>
        <p:nvSpPr>
          <p:cNvPr id="6" name="TextBox 5">
            <a:extLst>
              <a:ext uri="{FF2B5EF4-FFF2-40B4-BE49-F238E27FC236}">
                <a16:creationId xmlns:a16="http://schemas.microsoft.com/office/drawing/2014/main" id="{3D6986E6-B7C5-40CD-AFCE-110583A0B46B}"/>
              </a:ext>
            </a:extLst>
          </p:cNvPr>
          <p:cNvSpPr txBox="1"/>
          <p:nvPr/>
        </p:nvSpPr>
        <p:spPr>
          <a:xfrm>
            <a:off x="52754" y="6466394"/>
            <a:ext cx="7772400" cy="369332"/>
          </a:xfrm>
          <a:prstGeom prst="rect">
            <a:avLst/>
          </a:prstGeom>
          <a:noFill/>
        </p:spPr>
        <p:txBody>
          <a:bodyPr wrap="square">
            <a:spAutoFit/>
          </a:bodyPr>
          <a:lstStyle/>
          <a:p>
            <a:r>
              <a:rPr lang="en-US" dirty="0">
                <a:hlinkClick r:id="rId2"/>
              </a:rPr>
              <a:t>https://www.youtube.com/watch?v=nRGLDD0BBdc</a:t>
            </a:r>
            <a:endParaRPr lang="en-US" dirty="0"/>
          </a:p>
        </p:txBody>
      </p:sp>
      <p:pic>
        <p:nvPicPr>
          <p:cNvPr id="7" name="Picture 2">
            <a:extLst>
              <a:ext uri="{FF2B5EF4-FFF2-40B4-BE49-F238E27FC236}">
                <a16:creationId xmlns:a16="http://schemas.microsoft.com/office/drawing/2014/main" id="{9B8289AB-CBA3-4323-B5DF-1C9EBDEF3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93" y="1392130"/>
            <a:ext cx="8914756" cy="482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81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22F6C-E44E-4C1D-A9E3-6DA42EC6D406}"/>
              </a:ext>
            </a:extLst>
          </p:cNvPr>
          <p:cNvPicPr>
            <a:picLocks noChangeAspect="1"/>
          </p:cNvPicPr>
          <p:nvPr/>
        </p:nvPicPr>
        <p:blipFill>
          <a:blip r:embed="rId2"/>
          <a:stretch>
            <a:fillRect/>
          </a:stretch>
        </p:blipFill>
        <p:spPr>
          <a:xfrm>
            <a:off x="272002" y="685800"/>
            <a:ext cx="8643398" cy="5943600"/>
          </a:xfrm>
          <a:prstGeom prst="rect">
            <a:avLst/>
          </a:prstGeom>
        </p:spPr>
      </p:pic>
      <p:sp>
        <p:nvSpPr>
          <p:cNvPr id="4" name="TextBox 3">
            <a:extLst>
              <a:ext uri="{FF2B5EF4-FFF2-40B4-BE49-F238E27FC236}">
                <a16:creationId xmlns:a16="http://schemas.microsoft.com/office/drawing/2014/main" id="{414A71FE-D15B-4093-8109-A7C875BCA4D3}"/>
              </a:ext>
            </a:extLst>
          </p:cNvPr>
          <p:cNvSpPr txBox="1"/>
          <p:nvPr/>
        </p:nvSpPr>
        <p:spPr>
          <a:xfrm>
            <a:off x="31653" y="-12133"/>
            <a:ext cx="294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READING</a:t>
            </a:r>
          </a:p>
        </p:txBody>
      </p:sp>
    </p:spTree>
    <p:extLst>
      <p:ext uri="{BB962C8B-B14F-4D97-AF65-F5344CB8AC3E}">
        <p14:creationId xmlns:p14="http://schemas.microsoft.com/office/powerpoint/2010/main" val="96996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F5C523-98FD-4624-8DDD-2CF4FA75FCBE}"/>
              </a:ext>
            </a:extLst>
          </p:cNvPr>
          <p:cNvPicPr>
            <a:picLocks noChangeAspect="1"/>
          </p:cNvPicPr>
          <p:nvPr/>
        </p:nvPicPr>
        <p:blipFill>
          <a:blip r:embed="rId2"/>
          <a:stretch>
            <a:fillRect/>
          </a:stretch>
        </p:blipFill>
        <p:spPr>
          <a:xfrm>
            <a:off x="228601" y="1325473"/>
            <a:ext cx="4143375" cy="3219450"/>
          </a:xfrm>
          <a:prstGeom prst="rect">
            <a:avLst/>
          </a:prstGeom>
        </p:spPr>
      </p:pic>
      <p:pic>
        <p:nvPicPr>
          <p:cNvPr id="3" name="Picture 2">
            <a:extLst>
              <a:ext uri="{FF2B5EF4-FFF2-40B4-BE49-F238E27FC236}">
                <a16:creationId xmlns:a16="http://schemas.microsoft.com/office/drawing/2014/main" id="{E1CA8402-9285-47B6-BD7B-CCC77DCCC6C9}"/>
              </a:ext>
            </a:extLst>
          </p:cNvPr>
          <p:cNvPicPr>
            <a:picLocks noChangeAspect="1"/>
          </p:cNvPicPr>
          <p:nvPr/>
        </p:nvPicPr>
        <p:blipFill>
          <a:blip r:embed="rId3"/>
          <a:stretch>
            <a:fillRect/>
          </a:stretch>
        </p:blipFill>
        <p:spPr>
          <a:xfrm>
            <a:off x="7239000" y="2895600"/>
            <a:ext cx="4105275" cy="3219450"/>
          </a:xfrm>
          <a:prstGeom prst="rect">
            <a:avLst/>
          </a:prstGeom>
        </p:spPr>
      </p:pic>
      <p:sp>
        <p:nvSpPr>
          <p:cNvPr id="4" name="TextBox 3">
            <a:extLst>
              <a:ext uri="{FF2B5EF4-FFF2-40B4-BE49-F238E27FC236}">
                <a16:creationId xmlns:a16="http://schemas.microsoft.com/office/drawing/2014/main" id="{E83F8987-471C-480E-8814-BDC566106F60}"/>
              </a:ext>
            </a:extLst>
          </p:cNvPr>
          <p:cNvSpPr txBox="1"/>
          <p:nvPr/>
        </p:nvSpPr>
        <p:spPr>
          <a:xfrm>
            <a:off x="31653" y="-12133"/>
            <a:ext cx="294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READING</a:t>
            </a:r>
          </a:p>
        </p:txBody>
      </p:sp>
      <p:sp>
        <p:nvSpPr>
          <p:cNvPr id="5" name="TextBox 4">
            <a:extLst>
              <a:ext uri="{FF2B5EF4-FFF2-40B4-BE49-F238E27FC236}">
                <a16:creationId xmlns:a16="http://schemas.microsoft.com/office/drawing/2014/main" id="{46A89D38-1C5B-4D1A-BC6A-FF39437692D9}"/>
              </a:ext>
            </a:extLst>
          </p:cNvPr>
          <p:cNvSpPr txBox="1"/>
          <p:nvPr/>
        </p:nvSpPr>
        <p:spPr>
          <a:xfrm>
            <a:off x="31653" y="588881"/>
            <a:ext cx="9080694"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Read the article and answer the questions.</a:t>
            </a:r>
          </a:p>
        </p:txBody>
      </p:sp>
    </p:spTree>
    <p:extLst>
      <p:ext uri="{BB962C8B-B14F-4D97-AF65-F5344CB8AC3E}">
        <p14:creationId xmlns:p14="http://schemas.microsoft.com/office/powerpoint/2010/main" val="233325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9515A-4C80-47C5-8FDF-C692D9913FEB}"/>
              </a:ext>
            </a:extLst>
          </p:cNvPr>
          <p:cNvPicPr>
            <a:picLocks noChangeAspect="1"/>
          </p:cNvPicPr>
          <p:nvPr/>
        </p:nvPicPr>
        <p:blipFill>
          <a:blip r:embed="rId2"/>
          <a:stretch>
            <a:fillRect/>
          </a:stretch>
        </p:blipFill>
        <p:spPr>
          <a:xfrm>
            <a:off x="31653" y="832225"/>
            <a:ext cx="9080694" cy="4099368"/>
          </a:xfrm>
          <a:prstGeom prst="rect">
            <a:avLst/>
          </a:prstGeom>
        </p:spPr>
      </p:pic>
      <p:sp>
        <p:nvSpPr>
          <p:cNvPr id="4" name="TextBox 3">
            <a:extLst>
              <a:ext uri="{FF2B5EF4-FFF2-40B4-BE49-F238E27FC236}">
                <a16:creationId xmlns:a16="http://schemas.microsoft.com/office/drawing/2014/main" id="{2E514B4A-88A8-4B9E-BD6B-AC424F69D80C}"/>
              </a:ext>
            </a:extLst>
          </p:cNvPr>
          <p:cNvSpPr txBox="1"/>
          <p:nvPr/>
        </p:nvSpPr>
        <p:spPr>
          <a:xfrm>
            <a:off x="31653" y="-12133"/>
            <a:ext cx="187334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READING</a:t>
            </a:r>
          </a:p>
        </p:txBody>
      </p:sp>
      <p:sp>
        <p:nvSpPr>
          <p:cNvPr id="5" name="TextBox 4">
            <a:extLst>
              <a:ext uri="{FF2B5EF4-FFF2-40B4-BE49-F238E27FC236}">
                <a16:creationId xmlns:a16="http://schemas.microsoft.com/office/drawing/2014/main" id="{9C9F0F2D-E588-4DD3-8CB4-674C38816FF1}"/>
              </a:ext>
            </a:extLst>
          </p:cNvPr>
          <p:cNvSpPr txBox="1"/>
          <p:nvPr/>
        </p:nvSpPr>
        <p:spPr>
          <a:xfrm>
            <a:off x="31653" y="449532"/>
            <a:ext cx="9080694" cy="400110"/>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Read the article and answer the questions.</a:t>
            </a:r>
          </a:p>
        </p:txBody>
      </p:sp>
      <p:pic>
        <p:nvPicPr>
          <p:cNvPr id="7" name="Picture 6">
            <a:extLst>
              <a:ext uri="{FF2B5EF4-FFF2-40B4-BE49-F238E27FC236}">
                <a16:creationId xmlns:a16="http://schemas.microsoft.com/office/drawing/2014/main" id="{1DE8DAB4-525F-4909-ABA4-22192FBBB24E}"/>
              </a:ext>
            </a:extLst>
          </p:cNvPr>
          <p:cNvPicPr>
            <a:picLocks noChangeAspect="1"/>
          </p:cNvPicPr>
          <p:nvPr/>
        </p:nvPicPr>
        <p:blipFill>
          <a:blip r:embed="rId3"/>
          <a:stretch>
            <a:fillRect/>
          </a:stretch>
        </p:blipFill>
        <p:spPr>
          <a:xfrm>
            <a:off x="152400" y="4931593"/>
            <a:ext cx="4648200" cy="1828800"/>
          </a:xfrm>
          <a:prstGeom prst="rect">
            <a:avLst/>
          </a:prstGeom>
        </p:spPr>
      </p:pic>
      <p:pic>
        <p:nvPicPr>
          <p:cNvPr id="9" name="Picture 8">
            <a:extLst>
              <a:ext uri="{FF2B5EF4-FFF2-40B4-BE49-F238E27FC236}">
                <a16:creationId xmlns:a16="http://schemas.microsoft.com/office/drawing/2014/main" id="{4451023D-F378-40FF-9829-1EF5EF4304C7}"/>
              </a:ext>
            </a:extLst>
          </p:cNvPr>
          <p:cNvPicPr>
            <a:picLocks noChangeAspect="1"/>
          </p:cNvPicPr>
          <p:nvPr/>
        </p:nvPicPr>
        <p:blipFill>
          <a:blip r:embed="rId4"/>
          <a:stretch>
            <a:fillRect/>
          </a:stretch>
        </p:blipFill>
        <p:spPr>
          <a:xfrm>
            <a:off x="4878389" y="4940301"/>
            <a:ext cx="4233957" cy="1824446"/>
          </a:xfrm>
          <a:prstGeom prst="rect">
            <a:avLst/>
          </a:prstGeom>
        </p:spPr>
      </p:pic>
    </p:spTree>
    <p:extLst>
      <p:ext uri="{BB962C8B-B14F-4D97-AF65-F5344CB8AC3E}">
        <p14:creationId xmlns:p14="http://schemas.microsoft.com/office/powerpoint/2010/main" val="131234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4FE2A9-0948-4E6A-BCE2-26ED7FABB06A}"/>
              </a:ext>
            </a:extLst>
          </p:cNvPr>
          <p:cNvPicPr>
            <a:picLocks noChangeAspect="1"/>
          </p:cNvPicPr>
          <p:nvPr/>
        </p:nvPicPr>
        <p:blipFill>
          <a:blip r:embed="rId2"/>
          <a:stretch>
            <a:fillRect/>
          </a:stretch>
        </p:blipFill>
        <p:spPr>
          <a:xfrm>
            <a:off x="381000" y="1600200"/>
            <a:ext cx="3695700" cy="2695575"/>
          </a:xfrm>
          <a:prstGeom prst="rect">
            <a:avLst/>
          </a:prstGeom>
        </p:spPr>
      </p:pic>
      <p:pic>
        <p:nvPicPr>
          <p:cNvPr id="3" name="Picture 2">
            <a:extLst>
              <a:ext uri="{FF2B5EF4-FFF2-40B4-BE49-F238E27FC236}">
                <a16:creationId xmlns:a16="http://schemas.microsoft.com/office/drawing/2014/main" id="{2881903F-3B23-4820-BAEB-6619FBF4EE83}"/>
              </a:ext>
            </a:extLst>
          </p:cNvPr>
          <p:cNvPicPr>
            <a:picLocks noChangeAspect="1"/>
          </p:cNvPicPr>
          <p:nvPr/>
        </p:nvPicPr>
        <p:blipFill>
          <a:blip r:embed="rId3"/>
          <a:stretch>
            <a:fillRect/>
          </a:stretch>
        </p:blipFill>
        <p:spPr>
          <a:xfrm>
            <a:off x="5257800" y="2590800"/>
            <a:ext cx="3752850" cy="3067050"/>
          </a:xfrm>
          <a:prstGeom prst="rect">
            <a:avLst/>
          </a:prstGeom>
        </p:spPr>
      </p:pic>
      <p:sp>
        <p:nvSpPr>
          <p:cNvPr id="4" name="TextBox 3">
            <a:extLst>
              <a:ext uri="{FF2B5EF4-FFF2-40B4-BE49-F238E27FC236}">
                <a16:creationId xmlns:a16="http://schemas.microsoft.com/office/drawing/2014/main" id="{1545AFF8-60B1-430C-8261-88A7EA9CD2F6}"/>
              </a:ext>
            </a:extLst>
          </p:cNvPr>
          <p:cNvSpPr txBox="1"/>
          <p:nvPr/>
        </p:nvSpPr>
        <p:spPr>
          <a:xfrm>
            <a:off x="31653" y="-12133"/>
            <a:ext cx="263534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GRAMMAR 2</a:t>
            </a:r>
          </a:p>
        </p:txBody>
      </p:sp>
    </p:spTree>
    <p:extLst>
      <p:ext uri="{BB962C8B-B14F-4D97-AF65-F5344CB8AC3E}">
        <p14:creationId xmlns:p14="http://schemas.microsoft.com/office/powerpoint/2010/main" val="111600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28C66-3CC1-4286-9610-6726239B6820}"/>
              </a:ext>
            </a:extLst>
          </p:cNvPr>
          <p:cNvSpPr txBox="1"/>
          <p:nvPr/>
        </p:nvSpPr>
        <p:spPr>
          <a:xfrm>
            <a:off x="66486" y="1524000"/>
            <a:ext cx="9153714"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Would you change your eating habits after reading this article? Why? Why not? </a:t>
            </a:r>
          </a:p>
        </p:txBody>
      </p:sp>
      <p:sp>
        <p:nvSpPr>
          <p:cNvPr id="4" name="TextBox 3">
            <a:extLst>
              <a:ext uri="{FF2B5EF4-FFF2-40B4-BE49-F238E27FC236}">
                <a16:creationId xmlns:a16="http://schemas.microsoft.com/office/drawing/2014/main" id="{ACB0960A-4D46-4770-B9D2-8F0CF7D60273}"/>
              </a:ext>
            </a:extLst>
          </p:cNvPr>
          <p:cNvSpPr txBox="1"/>
          <p:nvPr/>
        </p:nvSpPr>
        <p:spPr>
          <a:xfrm>
            <a:off x="31653" y="-12133"/>
            <a:ext cx="263534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SPEAKING</a:t>
            </a:r>
          </a:p>
        </p:txBody>
      </p:sp>
      <p:sp>
        <p:nvSpPr>
          <p:cNvPr id="5" name="TextBox 4">
            <a:extLst>
              <a:ext uri="{FF2B5EF4-FFF2-40B4-BE49-F238E27FC236}">
                <a16:creationId xmlns:a16="http://schemas.microsoft.com/office/drawing/2014/main" id="{502F1FA5-96A5-4AD7-9FA1-3C5FDFDDC811}"/>
              </a:ext>
            </a:extLst>
          </p:cNvPr>
          <p:cNvSpPr txBox="1"/>
          <p:nvPr/>
        </p:nvSpPr>
        <p:spPr>
          <a:xfrm>
            <a:off x="46893" y="811222"/>
            <a:ext cx="8763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Think and discuss these questions.</a:t>
            </a:r>
          </a:p>
        </p:txBody>
      </p:sp>
      <p:sp>
        <p:nvSpPr>
          <p:cNvPr id="6" name="TextBox 5">
            <a:extLst>
              <a:ext uri="{FF2B5EF4-FFF2-40B4-BE49-F238E27FC236}">
                <a16:creationId xmlns:a16="http://schemas.microsoft.com/office/drawing/2014/main" id="{C83E45D3-861D-4CF4-A85D-C01A2F710F66}"/>
              </a:ext>
            </a:extLst>
          </p:cNvPr>
          <p:cNvSpPr txBox="1"/>
          <p:nvPr/>
        </p:nvSpPr>
        <p:spPr>
          <a:xfrm>
            <a:off x="66486" y="2951946"/>
            <a:ext cx="901102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What can we do to improve the conditions of animals on factory farms?</a:t>
            </a:r>
          </a:p>
        </p:txBody>
      </p:sp>
    </p:spTree>
    <p:extLst>
      <p:ext uri="{BB962C8B-B14F-4D97-AF65-F5344CB8AC3E}">
        <p14:creationId xmlns:p14="http://schemas.microsoft.com/office/powerpoint/2010/main" val="355254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B0960A-4D46-4770-B9D2-8F0CF7D60273}"/>
              </a:ext>
            </a:extLst>
          </p:cNvPr>
          <p:cNvSpPr txBox="1"/>
          <p:nvPr/>
        </p:nvSpPr>
        <p:spPr>
          <a:xfrm>
            <a:off x="31653" y="-12133"/>
            <a:ext cx="263534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WRITING</a:t>
            </a:r>
          </a:p>
        </p:txBody>
      </p:sp>
      <p:sp>
        <p:nvSpPr>
          <p:cNvPr id="5" name="TextBox 4">
            <a:extLst>
              <a:ext uri="{FF2B5EF4-FFF2-40B4-BE49-F238E27FC236}">
                <a16:creationId xmlns:a16="http://schemas.microsoft.com/office/drawing/2014/main" id="{502F1FA5-96A5-4AD7-9FA1-3C5FDFDDC811}"/>
              </a:ext>
            </a:extLst>
          </p:cNvPr>
          <p:cNvSpPr txBox="1"/>
          <p:nvPr/>
        </p:nvSpPr>
        <p:spPr>
          <a:xfrm>
            <a:off x="62133" y="945234"/>
            <a:ext cx="8763000" cy="1384995"/>
          </a:xfrm>
          <a:prstGeom prst="rect">
            <a:avLst/>
          </a:prstGeom>
          <a:noFill/>
        </p:spPr>
        <p:txBody>
          <a:bodyPr wrap="square" rtlCol="0">
            <a:spAutoFit/>
          </a:bodyPr>
          <a:lstStyle/>
          <a:p>
            <a:pPr algn="just"/>
            <a:r>
              <a:rPr lang="en-US" sz="2800" i="1" dirty="0">
                <a:latin typeface="Times New Roman" panose="02020603050405020304" pitchFamily="18" charset="0"/>
                <a:cs typeface="Times New Roman" panose="02020603050405020304" pitchFamily="18" charset="0"/>
              </a:rPr>
              <a:t>Imagine that you take part in an online chat about factory farming. Are you for or against it? Write a paragraph giving your opinion and the reasons for your opinion.</a:t>
            </a:r>
          </a:p>
        </p:txBody>
      </p:sp>
      <p:sp>
        <p:nvSpPr>
          <p:cNvPr id="2" name="Rectangle: Rounded Corners 1">
            <a:extLst>
              <a:ext uri="{FF2B5EF4-FFF2-40B4-BE49-F238E27FC236}">
                <a16:creationId xmlns:a16="http://schemas.microsoft.com/office/drawing/2014/main" id="{8FC2BF78-57BE-4238-A940-A267F87D4882}"/>
              </a:ext>
            </a:extLst>
          </p:cNvPr>
          <p:cNvSpPr/>
          <p:nvPr/>
        </p:nvSpPr>
        <p:spPr>
          <a:xfrm>
            <a:off x="190500" y="2899954"/>
            <a:ext cx="8762999"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800" dirty="0">
                <a:latin typeface="Times New Roman" panose="02020603050405020304" pitchFamily="18" charset="0"/>
                <a:cs typeface="Times New Roman" panose="02020603050405020304" pitchFamily="18" charset="0"/>
              </a:rPr>
              <a:t>I am ______ factory farming for these reasons.</a:t>
            </a:r>
          </a:p>
          <a:p>
            <a:pPr>
              <a:lnSpc>
                <a:spcPct val="200000"/>
              </a:lnSpc>
            </a:pPr>
            <a:r>
              <a:rPr lang="en-US" sz="2800" dirty="0">
                <a:latin typeface="Times New Roman" panose="02020603050405020304" pitchFamily="18" charset="0"/>
                <a:cs typeface="Times New Roman" panose="02020603050405020304" pitchFamily="18" charset="0"/>
              </a:rPr>
              <a:t>Firstly, ___________________________________.</a:t>
            </a:r>
          </a:p>
          <a:p>
            <a:pPr>
              <a:lnSpc>
                <a:spcPct val="200000"/>
              </a:lnSpc>
            </a:pPr>
            <a:r>
              <a:rPr lang="en-US" sz="2800" dirty="0">
                <a:latin typeface="Times New Roman" panose="02020603050405020304" pitchFamily="18" charset="0"/>
                <a:cs typeface="Times New Roman" panose="02020603050405020304" pitchFamily="18" charset="0"/>
              </a:rPr>
              <a:t>Secondly, _________________________________.</a:t>
            </a:r>
          </a:p>
          <a:p>
            <a:pPr>
              <a:lnSpc>
                <a:spcPct val="200000"/>
              </a:lnSpc>
            </a:pPr>
            <a:r>
              <a:rPr lang="en-US" sz="2800" dirty="0">
                <a:latin typeface="Times New Roman" panose="02020603050405020304" pitchFamily="18" charset="0"/>
                <a:cs typeface="Times New Roman" panose="02020603050405020304" pitchFamily="18" charset="0"/>
              </a:rPr>
              <a:t>Thirdly, ___________________________________.</a:t>
            </a:r>
          </a:p>
        </p:txBody>
      </p:sp>
      <p:sp>
        <p:nvSpPr>
          <p:cNvPr id="7" name="TextBox 6">
            <a:extLst>
              <a:ext uri="{FF2B5EF4-FFF2-40B4-BE49-F238E27FC236}">
                <a16:creationId xmlns:a16="http://schemas.microsoft.com/office/drawing/2014/main" id="{5DCC33EC-982C-4149-93D9-84EB661DBFB5}"/>
              </a:ext>
            </a:extLst>
          </p:cNvPr>
          <p:cNvSpPr txBox="1"/>
          <p:nvPr/>
        </p:nvSpPr>
        <p:spPr>
          <a:xfrm>
            <a:off x="495299" y="286881"/>
            <a:ext cx="8153400" cy="523220"/>
          </a:xfrm>
          <a:prstGeom prst="rect">
            <a:avLst/>
          </a:prstGeom>
          <a:noFill/>
        </p:spPr>
        <p:txBody>
          <a:bodyPr wrap="square" rtlCol="0">
            <a:spAutoFit/>
          </a:bodyPr>
          <a:lstStyle/>
          <a:p>
            <a:pPr algn="ctr"/>
            <a:r>
              <a:rPr lang="en-US" sz="2800" b="1" dirty="0">
                <a:solidFill>
                  <a:srgbClr val="0070C0"/>
                </a:solidFill>
                <a:highlight>
                  <a:srgbClr val="FFFF00"/>
                </a:highlight>
                <a:latin typeface="Times New Roman" panose="02020603050405020304" pitchFamily="18" charset="0"/>
                <a:cs typeface="Times New Roman" panose="02020603050405020304" pitchFamily="18" charset="0"/>
              </a:rPr>
              <a:t>“For and against” factory farming</a:t>
            </a:r>
          </a:p>
        </p:txBody>
      </p:sp>
    </p:spTree>
    <p:extLst>
      <p:ext uri="{BB962C8B-B14F-4D97-AF65-F5344CB8AC3E}">
        <p14:creationId xmlns:p14="http://schemas.microsoft.com/office/powerpoint/2010/main" val="319165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0876"/>
            <a:ext cx="2286000" cy="523220"/>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LESSON 2</a:t>
            </a:r>
          </a:p>
        </p:txBody>
      </p:sp>
      <p:sp>
        <p:nvSpPr>
          <p:cNvPr id="5" name="TextBox 4"/>
          <p:cNvSpPr txBox="1"/>
          <p:nvPr/>
        </p:nvSpPr>
        <p:spPr>
          <a:xfrm>
            <a:off x="489682" y="678875"/>
            <a:ext cx="8654317" cy="769441"/>
          </a:xfrm>
          <a:prstGeom prst="rect">
            <a:avLst/>
          </a:prstGeom>
          <a:noFill/>
        </p:spPr>
        <p:txBody>
          <a:bodyPr wrap="square" rtlCol="0">
            <a:spAutoFit/>
          </a:bodyPr>
          <a:lstStyle/>
          <a:p>
            <a:pPr algn="ctr"/>
            <a:r>
              <a:rPr lang="en-US" sz="4400" b="1" i="1" dirty="0">
                <a:solidFill>
                  <a:srgbClr val="00B050"/>
                </a:solidFill>
                <a:latin typeface="Times New Roman" pitchFamily="18" charset="0"/>
                <a:cs typeface="Times New Roman" pitchFamily="18" charset="0"/>
              </a:rPr>
              <a:t>KEPT IN SMALL PLACES</a:t>
            </a:r>
          </a:p>
        </p:txBody>
      </p:sp>
      <p:sp>
        <p:nvSpPr>
          <p:cNvPr id="3" name="AutoShape 2" descr="Caution Vintage Metal Tin Signs Dangerous Metal Poster Warning Retro Plaque  Wall Decoration|Plaques &amp; Signs| - AliExpr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Caution Vintage Metal Tin Signs Dangerous Metal Poster Warning Retro Plaque  Wall Decoration|Plaques &amp; Signs| - AliExpr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AEB2762-4186-44D6-B1BC-7850A74D3B89}"/>
              </a:ext>
            </a:extLst>
          </p:cNvPr>
          <p:cNvPicPr>
            <a:picLocks noChangeAspect="1"/>
          </p:cNvPicPr>
          <p:nvPr/>
        </p:nvPicPr>
        <p:blipFill>
          <a:blip r:embed="rId2"/>
          <a:stretch>
            <a:fillRect/>
          </a:stretch>
        </p:blipFill>
        <p:spPr>
          <a:xfrm>
            <a:off x="349167" y="2209800"/>
            <a:ext cx="8524352" cy="3276600"/>
          </a:xfrm>
          <a:prstGeom prst="rect">
            <a:avLst/>
          </a:prstGeom>
        </p:spPr>
      </p:pic>
    </p:spTree>
    <p:extLst>
      <p:ext uri="{BB962C8B-B14F-4D97-AF65-F5344CB8AC3E}">
        <p14:creationId xmlns:p14="http://schemas.microsoft.com/office/powerpoint/2010/main" val="244784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5CF88-C439-4C2D-A394-6C2D851ECADF}"/>
              </a:ext>
            </a:extLst>
          </p:cNvPr>
          <p:cNvSpPr txBox="1"/>
          <p:nvPr/>
        </p:nvSpPr>
        <p:spPr>
          <a:xfrm>
            <a:off x="2667000" y="6344"/>
            <a:ext cx="3810000" cy="646331"/>
          </a:xfrm>
          <a:prstGeom prst="rect">
            <a:avLst/>
          </a:prstGeom>
          <a:noFill/>
        </p:spPr>
        <p:txBody>
          <a:bodyPr wrap="square" rtlCol="0">
            <a:spAutoFit/>
          </a:bodyPr>
          <a:lstStyle/>
          <a:p>
            <a:pPr algn="ctr"/>
            <a:r>
              <a:rPr lang="en-US" sz="3600" b="1" dirty="0">
                <a:solidFill>
                  <a:srgbClr val="0070C0"/>
                </a:solidFill>
                <a:highlight>
                  <a:srgbClr val="FFFF00"/>
                </a:highlight>
                <a:latin typeface="Times New Roman" panose="02020603050405020304" pitchFamily="18" charset="0"/>
                <a:cs typeface="Times New Roman" panose="02020603050405020304" pitchFamily="18" charset="0"/>
              </a:rPr>
              <a:t>References </a:t>
            </a:r>
          </a:p>
        </p:txBody>
      </p:sp>
      <p:sp>
        <p:nvSpPr>
          <p:cNvPr id="6" name="TextBox 5">
            <a:extLst>
              <a:ext uri="{FF2B5EF4-FFF2-40B4-BE49-F238E27FC236}">
                <a16:creationId xmlns:a16="http://schemas.microsoft.com/office/drawing/2014/main" id="{7B7B5C11-ECD6-4527-BA70-9CD45842C24E}"/>
              </a:ext>
            </a:extLst>
          </p:cNvPr>
          <p:cNvSpPr txBox="1"/>
          <p:nvPr/>
        </p:nvSpPr>
        <p:spPr>
          <a:xfrm>
            <a:off x="264695" y="1319940"/>
            <a:ext cx="7696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https://www.youtube.com/watch?v=O8QPJq2Jhok</a:t>
            </a:r>
          </a:p>
        </p:txBody>
      </p:sp>
      <p:sp>
        <p:nvSpPr>
          <p:cNvPr id="7" name="TextBox 6">
            <a:extLst>
              <a:ext uri="{FF2B5EF4-FFF2-40B4-BE49-F238E27FC236}">
                <a16:creationId xmlns:a16="http://schemas.microsoft.com/office/drawing/2014/main" id="{8A2AC576-2B8C-48B9-9E52-DB0E5FB5F1DD}"/>
              </a:ext>
            </a:extLst>
          </p:cNvPr>
          <p:cNvSpPr txBox="1"/>
          <p:nvPr/>
        </p:nvSpPr>
        <p:spPr>
          <a:xfrm>
            <a:off x="164432" y="801353"/>
            <a:ext cx="640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Vocabulary: Agriculture</a:t>
            </a:r>
          </a:p>
        </p:txBody>
      </p:sp>
      <p:sp>
        <p:nvSpPr>
          <p:cNvPr id="8" name="TextBox 7">
            <a:extLst>
              <a:ext uri="{FF2B5EF4-FFF2-40B4-BE49-F238E27FC236}">
                <a16:creationId xmlns:a16="http://schemas.microsoft.com/office/drawing/2014/main" id="{5B8C7DBB-A03A-4578-B823-57CCDC9A5433}"/>
              </a:ext>
            </a:extLst>
          </p:cNvPr>
          <p:cNvSpPr txBox="1"/>
          <p:nvPr/>
        </p:nvSpPr>
        <p:spPr>
          <a:xfrm>
            <a:off x="228600" y="2497583"/>
            <a:ext cx="7696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https://www.youtube.com/watch?v=5cNrkGx2CJQ</a:t>
            </a:r>
          </a:p>
        </p:txBody>
      </p:sp>
      <p:sp>
        <p:nvSpPr>
          <p:cNvPr id="9" name="TextBox 8">
            <a:extLst>
              <a:ext uri="{FF2B5EF4-FFF2-40B4-BE49-F238E27FC236}">
                <a16:creationId xmlns:a16="http://schemas.microsoft.com/office/drawing/2014/main" id="{59E1E7B0-CDA0-4280-847E-0FBD8F12F844}"/>
              </a:ext>
            </a:extLst>
          </p:cNvPr>
          <p:cNvSpPr txBox="1"/>
          <p:nvPr/>
        </p:nvSpPr>
        <p:spPr>
          <a:xfrm>
            <a:off x="228600" y="2019818"/>
            <a:ext cx="640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Reading</a:t>
            </a:r>
          </a:p>
        </p:txBody>
      </p:sp>
      <p:sp>
        <p:nvSpPr>
          <p:cNvPr id="10" name="TextBox 9">
            <a:extLst>
              <a:ext uri="{FF2B5EF4-FFF2-40B4-BE49-F238E27FC236}">
                <a16:creationId xmlns:a16="http://schemas.microsoft.com/office/drawing/2014/main" id="{DD70923E-BCE0-46F9-AA46-2A6FD59DA5FB}"/>
              </a:ext>
            </a:extLst>
          </p:cNvPr>
          <p:cNvSpPr txBox="1"/>
          <p:nvPr/>
        </p:nvSpPr>
        <p:spPr>
          <a:xfrm>
            <a:off x="228600" y="4894509"/>
            <a:ext cx="7696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https://www.youtube.com/watch?v=7FBr-G0ur9I</a:t>
            </a:r>
          </a:p>
        </p:txBody>
      </p:sp>
      <p:sp>
        <p:nvSpPr>
          <p:cNvPr id="11" name="TextBox 10">
            <a:extLst>
              <a:ext uri="{FF2B5EF4-FFF2-40B4-BE49-F238E27FC236}">
                <a16:creationId xmlns:a16="http://schemas.microsoft.com/office/drawing/2014/main" id="{2F52DFC3-DD8E-4562-9EA1-AACB897269ED}"/>
              </a:ext>
            </a:extLst>
          </p:cNvPr>
          <p:cNvSpPr txBox="1"/>
          <p:nvPr/>
        </p:nvSpPr>
        <p:spPr>
          <a:xfrm>
            <a:off x="212558" y="4412024"/>
            <a:ext cx="640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Speaking and Listening</a:t>
            </a:r>
          </a:p>
        </p:txBody>
      </p:sp>
      <p:sp>
        <p:nvSpPr>
          <p:cNvPr id="12" name="TextBox 11">
            <a:extLst>
              <a:ext uri="{FF2B5EF4-FFF2-40B4-BE49-F238E27FC236}">
                <a16:creationId xmlns:a16="http://schemas.microsoft.com/office/drawing/2014/main" id="{29D67E04-E77F-4BC6-BBA4-B667A0776D06}"/>
              </a:ext>
            </a:extLst>
          </p:cNvPr>
          <p:cNvSpPr txBox="1"/>
          <p:nvPr/>
        </p:nvSpPr>
        <p:spPr>
          <a:xfrm>
            <a:off x="256674" y="3696046"/>
            <a:ext cx="7696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https://www.youtube.com/watch?v=hI1d5NdEruM</a:t>
            </a:r>
          </a:p>
        </p:txBody>
      </p:sp>
      <p:sp>
        <p:nvSpPr>
          <p:cNvPr id="13" name="TextBox 12">
            <a:extLst>
              <a:ext uri="{FF2B5EF4-FFF2-40B4-BE49-F238E27FC236}">
                <a16:creationId xmlns:a16="http://schemas.microsoft.com/office/drawing/2014/main" id="{139DF30D-C03B-4B19-BA1A-B6D2D88671F6}"/>
              </a:ext>
            </a:extLst>
          </p:cNvPr>
          <p:cNvSpPr txBox="1"/>
          <p:nvPr/>
        </p:nvSpPr>
        <p:spPr>
          <a:xfrm>
            <a:off x="228600" y="3217768"/>
            <a:ext cx="6400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Grammar</a:t>
            </a:r>
          </a:p>
        </p:txBody>
      </p:sp>
    </p:spTree>
    <p:extLst>
      <p:ext uri="{BB962C8B-B14F-4D97-AF65-F5344CB8AC3E}">
        <p14:creationId xmlns:p14="http://schemas.microsoft.com/office/powerpoint/2010/main" val="140968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88587"/>
            <a:ext cx="3603675"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2" y="-12133"/>
            <a:ext cx="400694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VOCABULARY</a:t>
            </a:r>
          </a:p>
        </p:txBody>
      </p:sp>
      <p:pic>
        <p:nvPicPr>
          <p:cNvPr id="1026" name="Picture 2" descr="Factory farming reforms proposed in Germany | Environment| All topics from  climate change to conservation | DW | 25.08.2016">
            <a:extLst>
              <a:ext uri="{FF2B5EF4-FFF2-40B4-BE49-F238E27FC236}">
                <a16:creationId xmlns:a16="http://schemas.microsoft.com/office/drawing/2014/main" id="{4C134BA4-4BAC-443B-BE72-1C5684367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8" y="843844"/>
            <a:ext cx="4635304" cy="2562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EAC2F8-6C63-45DE-A080-4E3117F5220E}"/>
              </a:ext>
            </a:extLst>
          </p:cNvPr>
          <p:cNvSpPr txBox="1"/>
          <p:nvPr/>
        </p:nvSpPr>
        <p:spPr>
          <a:xfrm>
            <a:off x="5105400" y="843844"/>
            <a:ext cx="3124200" cy="954107"/>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Factory farm</a:t>
            </a:r>
          </a:p>
          <a:p>
            <a:pPr algn="ctr"/>
            <a:r>
              <a:rPr lang="en-US" sz="2800" b="0" i="0" dirty="0">
                <a:solidFill>
                  <a:srgbClr val="333333"/>
                </a:solidFill>
                <a:effectLst/>
                <a:latin typeface="Lucida Sans Unicode" panose="020B0602030504020204" pitchFamily="34" charset="0"/>
              </a:rPr>
              <a:t>/ˈ</a:t>
            </a:r>
            <a:r>
              <a:rPr lang="en-US" sz="2800" b="0" i="0" dirty="0" err="1">
                <a:solidFill>
                  <a:srgbClr val="333333"/>
                </a:solidFill>
                <a:effectLst/>
                <a:latin typeface="Lucida Sans Unicode" panose="020B0602030504020204" pitchFamily="34" charset="0"/>
              </a:rPr>
              <a:t>fæktri</a:t>
            </a:r>
            <a:r>
              <a:rPr lang="en-US" sz="2800" b="0" i="0" dirty="0">
                <a:solidFill>
                  <a:srgbClr val="333333"/>
                </a:solidFill>
                <a:effectLst/>
                <a:latin typeface="Lucida Sans Unicode" panose="020B0602030504020204" pitchFamily="34" charset="0"/>
              </a:rPr>
              <a:t> </a:t>
            </a:r>
            <a:r>
              <a:rPr lang="en-US" sz="2800" b="0" i="0" dirty="0" err="1">
                <a:solidFill>
                  <a:srgbClr val="333333"/>
                </a:solidFill>
                <a:effectLst/>
                <a:latin typeface="Lucida Sans Unicode" panose="020B0602030504020204" pitchFamily="34" charset="0"/>
              </a:rPr>
              <a:t>fɑːmɪŋ</a:t>
            </a:r>
            <a:r>
              <a:rPr lang="en-US" sz="2800" b="0" i="0" dirty="0">
                <a:solidFill>
                  <a:srgbClr val="333333"/>
                </a:solidFill>
                <a:effectLst/>
                <a:latin typeface="Lucida Sans Unicode" panose="020B0602030504020204" pitchFamily="34" charset="0"/>
              </a:rPr>
              <a:t>/</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6FD6B1-1F7B-4924-AA91-71EE010D0C0B}"/>
              </a:ext>
            </a:extLst>
          </p:cNvPr>
          <p:cNvSpPr txBox="1"/>
          <p:nvPr/>
        </p:nvSpPr>
        <p:spPr>
          <a:xfrm>
            <a:off x="4770891" y="1871247"/>
            <a:ext cx="4500890" cy="2308324"/>
          </a:xfrm>
          <a:prstGeom prst="rect">
            <a:avLst/>
          </a:prstGeom>
          <a:noFill/>
        </p:spPr>
        <p:txBody>
          <a:bodyPr wrap="square">
            <a:spAutoFit/>
          </a:bodyPr>
          <a:lstStyle/>
          <a:p>
            <a:r>
              <a:rPr lang="en-US" sz="2400" b="1" i="0" dirty="0">
                <a:solidFill>
                  <a:srgbClr val="1D2A57"/>
                </a:solidFill>
                <a:effectLst/>
                <a:latin typeface="Times New Roman" panose="02020603050405020304" pitchFamily="18" charset="0"/>
                <a:cs typeface="Times New Roman" panose="02020603050405020304" pitchFamily="18" charset="0"/>
              </a:rPr>
              <a:t>a </a:t>
            </a:r>
            <a:r>
              <a:rPr lang="en-US" sz="2400" b="1" i="0" u="none" strike="noStrike" dirty="0">
                <a:solidFill>
                  <a:srgbClr val="1D2A57"/>
                </a:solidFill>
                <a:effectLst/>
                <a:latin typeface="Times New Roman" panose="02020603050405020304" pitchFamily="18" charset="0"/>
                <a:cs typeface="Times New Roman" panose="02020603050405020304" pitchFamily="18" charset="0"/>
              </a:rPr>
              <a:t>method </a:t>
            </a:r>
            <a:r>
              <a:rPr lang="en-US" sz="2400" b="1" dirty="0">
                <a:solidFill>
                  <a:srgbClr val="1D2A57"/>
                </a:solidFill>
                <a:latin typeface="Times New Roman" panose="02020603050405020304" pitchFamily="18" charset="0"/>
                <a:cs typeface="Times New Roman" panose="02020603050405020304" pitchFamily="18" charset="0"/>
              </a:rPr>
              <a:t>of farming in </a:t>
            </a:r>
            <a:r>
              <a:rPr lang="en-US" sz="2400" b="1" i="0" dirty="0">
                <a:solidFill>
                  <a:srgbClr val="1D2A57"/>
                </a:solidFill>
                <a:effectLst/>
                <a:latin typeface="Times New Roman" panose="02020603050405020304" pitchFamily="18" charset="0"/>
                <a:cs typeface="Times New Roman" panose="02020603050405020304" pitchFamily="18" charset="0"/>
              </a:rPr>
              <a:t>which a lot of </a:t>
            </a:r>
            <a:r>
              <a:rPr lang="en-US" sz="2400" b="1" i="0" u="none" strike="noStrike" dirty="0">
                <a:solidFill>
                  <a:srgbClr val="1D2A57"/>
                </a:solidFill>
                <a:effectLst/>
                <a:latin typeface="Times New Roman" panose="02020603050405020304" pitchFamily="18" charset="0"/>
                <a:cs typeface="Times New Roman" panose="02020603050405020304" pitchFamily="18" charset="0"/>
              </a:rPr>
              <a:t>animals</a:t>
            </a:r>
            <a:r>
              <a:rPr lang="en-US" sz="2400" b="1" i="0" dirty="0">
                <a:solidFill>
                  <a:srgbClr val="1D2A57"/>
                </a:solidFill>
                <a:effectLst/>
                <a:latin typeface="Times New Roman" panose="02020603050405020304" pitchFamily="18" charset="0"/>
                <a:cs typeface="Times New Roman" panose="02020603050405020304" pitchFamily="18" charset="0"/>
              </a:rPr>
              <a:t> are kept  in </a:t>
            </a:r>
            <a:r>
              <a:rPr lang="en-US" sz="2400" b="1" i="0" u="none" strike="noStrike" dirty="0">
                <a:solidFill>
                  <a:srgbClr val="1D2A57"/>
                </a:solidFill>
                <a:effectLst/>
                <a:latin typeface="Times New Roman" panose="02020603050405020304" pitchFamily="18" charset="0"/>
                <a:cs typeface="Times New Roman" panose="02020603050405020304" pitchFamily="18" charset="0"/>
              </a:rPr>
              <a:t>small places </a:t>
            </a:r>
            <a:r>
              <a:rPr lang="en-US" sz="2400" b="1" i="0" dirty="0">
                <a:solidFill>
                  <a:srgbClr val="1D2A57"/>
                </a:solidFill>
                <a:effectLst/>
                <a:latin typeface="Times New Roman" panose="02020603050405020304" pitchFamily="18" charset="0"/>
                <a:cs typeface="Times New Roman" panose="02020603050405020304" pitchFamily="18" charset="0"/>
              </a:rPr>
              <a:t>and fed particular types of </a:t>
            </a:r>
            <a:r>
              <a:rPr lang="en-US" sz="2400" b="1" i="0" u="none" strike="noStrike" dirty="0">
                <a:solidFill>
                  <a:srgbClr val="1D2A57"/>
                </a:solidFill>
                <a:effectLst/>
                <a:latin typeface="Times New Roman" panose="02020603050405020304" pitchFamily="18" charset="0"/>
                <a:cs typeface="Times New Roman" panose="02020603050405020304" pitchFamily="18" charset="0"/>
              </a:rPr>
              <a:t>food</a:t>
            </a:r>
            <a:r>
              <a:rPr lang="en-US" sz="2400" b="1" i="0" dirty="0">
                <a:solidFill>
                  <a:srgbClr val="1D2A57"/>
                </a:solidFill>
                <a:effectLst/>
                <a:latin typeface="Times New Roman" panose="02020603050405020304" pitchFamily="18" charset="0"/>
                <a:cs typeface="Times New Roman" panose="02020603050405020304" pitchFamily="18" charset="0"/>
              </a:rPr>
              <a:t> in order to produce meat and other animal products quickly and cheaply</a:t>
            </a:r>
            <a:endParaRPr lang="en-US" sz="2400" dirty="0">
              <a:latin typeface="Times New Roman" panose="02020603050405020304" pitchFamily="18" charset="0"/>
              <a:cs typeface="Times New Roman" panose="02020603050405020304" pitchFamily="18" charset="0"/>
            </a:endParaRPr>
          </a:p>
        </p:txBody>
      </p:sp>
      <p:pic>
        <p:nvPicPr>
          <p:cNvPr id="1032" name="Picture 8" descr="Wisconsin Republicans introduce factory farm siting bill as session winds  down – WIZM 92.3FM 1410AM">
            <a:extLst>
              <a:ext uri="{FF2B5EF4-FFF2-40B4-BE49-F238E27FC236}">
                <a16:creationId xmlns:a16="http://schemas.microsoft.com/office/drawing/2014/main" id="{2D338D63-E428-43F7-B0CC-8CA1A1BD8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91" y="3674926"/>
            <a:ext cx="4609914" cy="2887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D7CCAB7-265F-4096-B5DB-AF1B0A99CB14}"/>
              </a:ext>
            </a:extLst>
          </p:cNvPr>
          <p:cNvSpPr txBox="1"/>
          <p:nvPr/>
        </p:nvSpPr>
        <p:spPr>
          <a:xfrm>
            <a:off x="4808405" y="4093916"/>
            <a:ext cx="4335595" cy="2677656"/>
          </a:xfrm>
          <a:prstGeom prst="rect">
            <a:avLst/>
          </a:prstGeom>
          <a:noFill/>
        </p:spPr>
        <p:txBody>
          <a:bodyPr wrap="square">
            <a:spAutoFit/>
          </a:bodyPr>
          <a:lstStyle/>
          <a:p>
            <a:r>
              <a:rPr lang="en-US" sz="2400" b="0" i="0" dirty="0" err="1">
                <a:solidFill>
                  <a:srgbClr val="000000"/>
                </a:solidFill>
                <a:effectLst/>
                <a:latin typeface="Roboto"/>
              </a:rPr>
              <a:t>Một</a:t>
            </a:r>
            <a:r>
              <a:rPr lang="en-US" sz="2400" b="0" i="0" dirty="0">
                <a:solidFill>
                  <a:srgbClr val="000000"/>
                </a:solidFill>
                <a:effectLst/>
                <a:latin typeface="Roboto"/>
              </a:rPr>
              <a:t> </a:t>
            </a:r>
            <a:r>
              <a:rPr lang="en-US" sz="2400" b="0" i="0" dirty="0" err="1">
                <a:solidFill>
                  <a:srgbClr val="000000"/>
                </a:solidFill>
                <a:effectLst/>
                <a:latin typeface="Roboto"/>
              </a:rPr>
              <a:t>phương</a:t>
            </a:r>
            <a:r>
              <a:rPr lang="en-US" sz="2400" b="0" i="0" dirty="0">
                <a:solidFill>
                  <a:srgbClr val="000000"/>
                </a:solidFill>
                <a:effectLst/>
                <a:latin typeface="Roboto"/>
              </a:rPr>
              <a:t> </a:t>
            </a:r>
            <a:r>
              <a:rPr lang="en-US" sz="2400" b="0" i="0" dirty="0" err="1">
                <a:solidFill>
                  <a:srgbClr val="000000"/>
                </a:solidFill>
                <a:effectLst/>
                <a:latin typeface="Roboto"/>
              </a:rPr>
              <a:t>pháp</a:t>
            </a:r>
            <a:r>
              <a:rPr lang="en-US" sz="2400" b="0" i="0" dirty="0">
                <a:solidFill>
                  <a:srgbClr val="000000"/>
                </a:solidFill>
                <a:effectLst/>
                <a:latin typeface="Roboto"/>
              </a:rPr>
              <a:t> </a:t>
            </a:r>
            <a:r>
              <a:rPr lang="en-US" sz="2400" b="0" i="0" dirty="0" err="1">
                <a:solidFill>
                  <a:srgbClr val="000000"/>
                </a:solidFill>
                <a:effectLst/>
                <a:latin typeface="Roboto"/>
              </a:rPr>
              <a:t>chăn</a:t>
            </a:r>
            <a:r>
              <a:rPr lang="en-US" sz="2400" b="0" i="0" dirty="0">
                <a:solidFill>
                  <a:srgbClr val="000000"/>
                </a:solidFill>
                <a:effectLst/>
                <a:latin typeface="Roboto"/>
              </a:rPr>
              <a:t> </a:t>
            </a:r>
            <a:r>
              <a:rPr lang="en-US" sz="2400" b="0" i="0" dirty="0" err="1">
                <a:solidFill>
                  <a:srgbClr val="000000"/>
                </a:solidFill>
                <a:effectLst/>
                <a:latin typeface="Roboto"/>
              </a:rPr>
              <a:t>nuôi</a:t>
            </a:r>
            <a:r>
              <a:rPr lang="en-US" sz="2400" b="0" i="0" dirty="0">
                <a:solidFill>
                  <a:srgbClr val="000000"/>
                </a:solidFill>
                <a:effectLst/>
                <a:latin typeface="Roboto"/>
              </a:rPr>
              <a:t> </a:t>
            </a:r>
            <a:r>
              <a:rPr lang="vi-VN" sz="2400" b="0" i="0" dirty="0">
                <a:solidFill>
                  <a:srgbClr val="000000"/>
                </a:solidFill>
                <a:effectLst/>
                <a:latin typeface="Roboto"/>
              </a:rPr>
              <a:t>trong đó nhiều động vật được nuôi trong không gian nhỏ và cho ăn các loại thức ăn cụ thể để sản xuất thịt và các sản phẩm động vật khác một cách nhanh chóng và rẻ tiền</a:t>
            </a:r>
            <a:endParaRPr lang="en-US" sz="2400" dirty="0"/>
          </a:p>
        </p:txBody>
      </p:sp>
    </p:spTree>
    <p:extLst>
      <p:ext uri="{BB962C8B-B14F-4D97-AF65-F5344CB8AC3E}">
        <p14:creationId xmlns:p14="http://schemas.microsoft.com/office/powerpoint/2010/main" val="20920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88587"/>
            <a:ext cx="3603675"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2" y="-12133"/>
            <a:ext cx="400694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ABEAC2F8-6C63-45DE-A080-4E3117F5220E}"/>
              </a:ext>
            </a:extLst>
          </p:cNvPr>
          <p:cNvSpPr txBox="1"/>
          <p:nvPr/>
        </p:nvSpPr>
        <p:spPr>
          <a:xfrm>
            <a:off x="3848931" y="1802249"/>
            <a:ext cx="2274863" cy="523220"/>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cage</a:t>
            </a:r>
          </a:p>
        </p:txBody>
      </p:sp>
      <p:sp>
        <p:nvSpPr>
          <p:cNvPr id="11" name="TextBox 10">
            <a:extLst>
              <a:ext uri="{FF2B5EF4-FFF2-40B4-BE49-F238E27FC236}">
                <a16:creationId xmlns:a16="http://schemas.microsoft.com/office/drawing/2014/main" id="{D97D7BDA-F5C1-4D12-841B-0D230E71D85B}"/>
              </a:ext>
            </a:extLst>
          </p:cNvPr>
          <p:cNvSpPr txBox="1"/>
          <p:nvPr/>
        </p:nvSpPr>
        <p:spPr>
          <a:xfrm>
            <a:off x="3429000" y="2353270"/>
            <a:ext cx="5372100" cy="1200329"/>
          </a:xfrm>
          <a:prstGeom prst="rect">
            <a:avLst/>
          </a:prstGeom>
          <a:noFill/>
        </p:spPr>
        <p:txBody>
          <a:bodyPr wrap="square">
            <a:spAutoFit/>
          </a:bodyPr>
          <a:lstStyle/>
          <a:p>
            <a:r>
              <a:rPr lang="en-US" sz="2400" b="1" i="0" dirty="0">
                <a:solidFill>
                  <a:srgbClr val="1D2A57"/>
                </a:solidFill>
                <a:effectLst/>
                <a:latin typeface="Arial" panose="020B0604020202020204" pitchFamily="34" charset="0"/>
              </a:rPr>
              <a:t>a </a:t>
            </a:r>
            <a:r>
              <a:rPr lang="en-US" sz="2400" b="1" i="0" u="none" strike="noStrike" dirty="0">
                <a:solidFill>
                  <a:srgbClr val="1D2A57"/>
                </a:solidFill>
                <a:effectLst/>
                <a:latin typeface="Arial" panose="020B0604020202020204" pitchFamily="34" charset="0"/>
              </a:rPr>
              <a:t>space surrounded </a:t>
            </a:r>
            <a:r>
              <a:rPr lang="en-US" sz="2400" b="1" i="0" dirty="0">
                <a:solidFill>
                  <a:srgbClr val="1D2A57"/>
                </a:solidFill>
                <a:effectLst/>
                <a:latin typeface="Arial" panose="020B0604020202020204" pitchFamily="34" charset="0"/>
              </a:rPr>
              <a:t>on all sides by </a:t>
            </a:r>
            <a:r>
              <a:rPr lang="en-US" sz="2400" b="1" i="0" u="none" strike="noStrike" dirty="0">
                <a:solidFill>
                  <a:srgbClr val="1D2A57"/>
                </a:solidFill>
                <a:effectLst/>
                <a:latin typeface="Arial" panose="020B0604020202020204" pitchFamily="34" charset="0"/>
              </a:rPr>
              <a:t>bars</a:t>
            </a:r>
            <a:r>
              <a:rPr lang="en-US" sz="2400" b="1" i="0" dirty="0">
                <a:solidFill>
                  <a:srgbClr val="1D2A57"/>
                </a:solidFill>
                <a:effectLst/>
                <a:latin typeface="Arial" panose="020B0604020202020204" pitchFamily="34" charset="0"/>
              </a:rPr>
              <a:t> or </a:t>
            </a:r>
            <a:r>
              <a:rPr lang="en-US" sz="2400" b="1" i="0" u="none" strike="noStrike" dirty="0">
                <a:solidFill>
                  <a:srgbClr val="1D2A57"/>
                </a:solidFill>
                <a:effectLst/>
                <a:latin typeface="Arial" panose="020B0604020202020204" pitchFamily="34" charset="0"/>
              </a:rPr>
              <a:t>wire</a:t>
            </a:r>
            <a:r>
              <a:rPr lang="en-US" sz="2400" b="1" i="0" dirty="0">
                <a:solidFill>
                  <a:srgbClr val="1D2A57"/>
                </a:solidFill>
                <a:effectLst/>
                <a:latin typeface="Arial" panose="020B0604020202020204" pitchFamily="34" charset="0"/>
              </a:rPr>
              <a:t>, in which animals  </a:t>
            </a:r>
          </a:p>
          <a:p>
            <a:r>
              <a:rPr lang="en-US" sz="2400" b="1" i="0" dirty="0">
                <a:solidFill>
                  <a:srgbClr val="1D2A57"/>
                </a:solidFill>
                <a:effectLst/>
                <a:latin typeface="Arial" panose="020B0604020202020204" pitchFamily="34" charset="0"/>
              </a:rPr>
              <a:t>or </a:t>
            </a:r>
            <a:r>
              <a:rPr lang="en-US" sz="2400" b="1" i="0" u="none" strike="noStrike" dirty="0">
                <a:solidFill>
                  <a:srgbClr val="1D2A57"/>
                </a:solidFill>
                <a:effectLst/>
                <a:latin typeface="Arial" panose="020B0604020202020204" pitchFamily="34" charset="0"/>
              </a:rPr>
              <a:t>birds</a:t>
            </a:r>
            <a:r>
              <a:rPr lang="en-US" sz="2400" b="1" i="0" dirty="0">
                <a:solidFill>
                  <a:srgbClr val="1D2A57"/>
                </a:solidFill>
                <a:effectLst/>
                <a:latin typeface="Arial" panose="020B0604020202020204" pitchFamily="34" charset="0"/>
              </a:rPr>
              <a:t> are </a:t>
            </a:r>
            <a:r>
              <a:rPr lang="en-US" sz="2400" b="1" dirty="0">
                <a:solidFill>
                  <a:srgbClr val="1D2A57"/>
                </a:solidFill>
                <a:latin typeface="Arial" panose="020B0604020202020204" pitchFamily="34" charset="0"/>
              </a:rPr>
              <a:t>kept</a:t>
            </a:r>
            <a:endParaRPr lang="en-US" sz="2400" dirty="0"/>
          </a:p>
        </p:txBody>
      </p:sp>
      <p:pic>
        <p:nvPicPr>
          <p:cNvPr id="5124" name="Picture 4" descr="VitaPet Small Budgie Cage - Black | BIG W">
            <a:extLst>
              <a:ext uri="{FF2B5EF4-FFF2-40B4-BE49-F238E27FC236}">
                <a16:creationId xmlns:a16="http://schemas.microsoft.com/office/drawing/2014/main" id="{F0BAE079-CE76-467F-B350-D8C2D90A38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 y="857974"/>
            <a:ext cx="3124200" cy="278114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Petplanet Dog Cage With Mat | Free UK Delivery">
            <a:extLst>
              <a:ext uri="{FF2B5EF4-FFF2-40B4-BE49-F238E27FC236}">
                <a16:creationId xmlns:a16="http://schemas.microsoft.com/office/drawing/2014/main" id="{351C10D8-D812-4A0D-AF64-62D095BE727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descr="Petplanet Dog Cage With Mat | Free UK Delivery">
            <a:extLst>
              <a:ext uri="{FF2B5EF4-FFF2-40B4-BE49-F238E27FC236}">
                <a16:creationId xmlns:a16="http://schemas.microsoft.com/office/drawing/2014/main" id="{668C7468-2994-46D1-B8C0-CA5505C16C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 y="3922108"/>
            <a:ext cx="3124200" cy="278114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56AA058-7A20-429B-BC41-C99419A7AE68}"/>
              </a:ext>
            </a:extLst>
          </p:cNvPr>
          <p:cNvSpPr txBox="1"/>
          <p:nvPr/>
        </p:nvSpPr>
        <p:spPr>
          <a:xfrm>
            <a:off x="5535637" y="1891605"/>
            <a:ext cx="1600200" cy="461665"/>
          </a:xfrm>
          <a:prstGeom prst="rect">
            <a:avLst/>
          </a:prstGeom>
          <a:noFill/>
        </p:spPr>
        <p:txBody>
          <a:bodyPr wrap="square">
            <a:spAutoFit/>
          </a:bodyPr>
          <a:lstStyle/>
          <a:p>
            <a:r>
              <a:rPr lang="en-US" sz="2400" b="0" i="0" dirty="0">
                <a:solidFill>
                  <a:srgbClr val="1D2A57"/>
                </a:solidFill>
                <a:effectLst/>
                <a:latin typeface="Arial" panose="020B0604020202020204" pitchFamily="34" charset="0"/>
              </a:rPr>
              <a:t>/</a:t>
            </a:r>
            <a:r>
              <a:rPr lang="en-US" sz="2400" b="0" i="0" dirty="0" err="1">
                <a:solidFill>
                  <a:srgbClr val="1D2A57"/>
                </a:solidFill>
                <a:effectLst/>
                <a:latin typeface="Arial" panose="020B0604020202020204" pitchFamily="34" charset="0"/>
              </a:rPr>
              <a:t>keɪdʒ</a:t>
            </a:r>
            <a:r>
              <a:rPr lang="en-US" sz="2400" b="0" i="0" dirty="0">
                <a:solidFill>
                  <a:srgbClr val="1D2A57"/>
                </a:solidFill>
                <a:effectLst/>
                <a:latin typeface="Arial" panose="020B0604020202020204" pitchFamily="34" charset="0"/>
              </a:rPr>
              <a:t>/</a:t>
            </a:r>
            <a:endParaRPr lang="en-US" sz="2400" dirty="0"/>
          </a:p>
        </p:txBody>
      </p:sp>
      <p:sp>
        <p:nvSpPr>
          <p:cNvPr id="10" name="TextBox 9">
            <a:extLst>
              <a:ext uri="{FF2B5EF4-FFF2-40B4-BE49-F238E27FC236}">
                <a16:creationId xmlns:a16="http://schemas.microsoft.com/office/drawing/2014/main" id="{AB153AA2-BF13-499F-ABC3-4D213BBBAC3B}"/>
              </a:ext>
            </a:extLst>
          </p:cNvPr>
          <p:cNvSpPr txBox="1"/>
          <p:nvPr/>
        </p:nvSpPr>
        <p:spPr>
          <a:xfrm>
            <a:off x="3487614" y="3922108"/>
            <a:ext cx="5884985" cy="461665"/>
          </a:xfrm>
          <a:prstGeom prst="rect">
            <a:avLst/>
          </a:prstGeom>
          <a:noFill/>
        </p:spPr>
        <p:txBody>
          <a:bodyPr wrap="square">
            <a:spAutoFit/>
          </a:bodyPr>
          <a:lstStyle/>
          <a:p>
            <a:r>
              <a:rPr lang="en-US" sz="2400" b="1" dirty="0">
                <a:solidFill>
                  <a:srgbClr val="1D2A57"/>
                </a:solidFill>
                <a:latin typeface="Arial" panose="020B0604020202020204" pitchFamily="34" charset="0"/>
              </a:rPr>
              <a:t>Ex: </a:t>
            </a:r>
            <a:r>
              <a:rPr lang="en-US" sz="2400" b="0" i="1" dirty="0">
                <a:solidFill>
                  <a:srgbClr val="333333"/>
                </a:solidFill>
                <a:effectLst/>
                <a:latin typeface="Merriweather" panose="00000500000000000000" pitchFamily="2" charset="0"/>
              </a:rPr>
              <a:t>I don't like seeing animals in cages.</a:t>
            </a:r>
            <a:endParaRPr lang="en-US" sz="2400" dirty="0"/>
          </a:p>
        </p:txBody>
      </p:sp>
    </p:spTree>
    <p:extLst>
      <p:ext uri="{BB962C8B-B14F-4D97-AF65-F5344CB8AC3E}">
        <p14:creationId xmlns:p14="http://schemas.microsoft.com/office/powerpoint/2010/main" val="180623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88587"/>
            <a:ext cx="3603675"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2" y="-12133"/>
            <a:ext cx="400694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ABEAC2F8-6C63-45DE-A080-4E3117F5220E}"/>
              </a:ext>
            </a:extLst>
          </p:cNvPr>
          <p:cNvSpPr txBox="1"/>
          <p:nvPr/>
        </p:nvSpPr>
        <p:spPr>
          <a:xfrm>
            <a:off x="5775375" y="3086608"/>
            <a:ext cx="3124200" cy="954107"/>
          </a:xfrm>
          <a:prstGeom prst="rect">
            <a:avLst/>
          </a:prstGeom>
          <a:noFill/>
        </p:spPr>
        <p:txBody>
          <a:bodyPr wrap="square" rtlCol="0">
            <a:spAutoFit/>
          </a:bodyPr>
          <a:lstStyle/>
          <a:p>
            <a:pPr algn="ctr"/>
            <a:r>
              <a:rPr lang="en-US" sz="2800" b="1" i="1" dirty="0">
                <a:solidFill>
                  <a:srgbClr val="0070C0"/>
                </a:solidFill>
                <a:latin typeface="Times New Roman" panose="02020603050405020304" pitchFamily="18" charset="0"/>
                <a:cs typeface="Times New Roman" panose="02020603050405020304" pitchFamily="18" charset="0"/>
              </a:rPr>
              <a:t>Farming methods</a:t>
            </a:r>
          </a:p>
          <a:p>
            <a:pPr algn="ctr"/>
            <a:r>
              <a:rPr lang="en-US" sz="2800" b="0" i="0" dirty="0">
                <a:solidFill>
                  <a:srgbClr val="333333"/>
                </a:solidFill>
                <a:effectLst/>
                <a:latin typeface="Lucida Sans Unicode" panose="020B0602030504020204" pitchFamily="34" charset="0"/>
              </a:rPr>
              <a:t>/ˈ</a:t>
            </a:r>
            <a:r>
              <a:rPr lang="en-US" sz="2800" b="0" i="0" dirty="0" err="1">
                <a:solidFill>
                  <a:srgbClr val="333333"/>
                </a:solidFill>
                <a:effectLst/>
                <a:latin typeface="Lucida Sans Unicode" panose="020B0602030504020204" pitchFamily="34" charset="0"/>
              </a:rPr>
              <a:t>fɑːmɪŋˈme</a:t>
            </a:r>
            <a:r>
              <a:rPr lang="el-GR" sz="2800" b="0" i="0" dirty="0">
                <a:solidFill>
                  <a:srgbClr val="333333"/>
                </a:solidFill>
                <a:effectLst/>
                <a:latin typeface="Lucida Sans Unicode" panose="020B0602030504020204" pitchFamily="34" charset="0"/>
              </a:rPr>
              <a:t>θ</a:t>
            </a:r>
            <a:r>
              <a:rPr lang="en-US" sz="2800" b="0" i="0" dirty="0" err="1">
                <a:solidFill>
                  <a:srgbClr val="333333"/>
                </a:solidFill>
                <a:effectLst/>
                <a:latin typeface="Lucida Sans Unicode" panose="020B0602030504020204" pitchFamily="34" charset="0"/>
              </a:rPr>
              <a:t>əd</a:t>
            </a:r>
            <a:r>
              <a:rPr lang="en-US" sz="2800" b="0" i="0" dirty="0">
                <a:solidFill>
                  <a:srgbClr val="333333"/>
                </a:solidFill>
                <a:effectLst/>
                <a:latin typeface="Lucida Sans Unicode" panose="020B0602030504020204" pitchFamily="34" charset="0"/>
              </a:rPr>
              <a:t>/</a:t>
            </a:r>
            <a:endParaRPr lang="en-US" sz="2800" b="1" i="1" dirty="0">
              <a:solidFill>
                <a:srgbClr val="0070C0"/>
              </a:solidFill>
              <a:latin typeface="Times New Roman" panose="02020603050405020304" pitchFamily="18" charset="0"/>
              <a:cs typeface="Times New Roman" panose="02020603050405020304" pitchFamily="18" charset="0"/>
            </a:endParaRPr>
          </a:p>
        </p:txBody>
      </p:sp>
      <p:pic>
        <p:nvPicPr>
          <p:cNvPr id="4098" name="Picture 2" descr="Modern Farming Methods, Techniques | Agri Farming">
            <a:extLst>
              <a:ext uri="{FF2B5EF4-FFF2-40B4-BE49-F238E27FC236}">
                <a16:creationId xmlns:a16="http://schemas.microsoft.com/office/drawing/2014/main" id="{CB53AEB0-DF76-41E4-B2CC-931B11A6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85" y="914400"/>
            <a:ext cx="565785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88587"/>
            <a:ext cx="3603675"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2" y="-12133"/>
            <a:ext cx="400694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ABEAC2F8-6C63-45DE-A080-4E3117F5220E}"/>
              </a:ext>
            </a:extLst>
          </p:cNvPr>
          <p:cNvSpPr txBox="1"/>
          <p:nvPr/>
        </p:nvSpPr>
        <p:spPr>
          <a:xfrm>
            <a:off x="5181600" y="1682874"/>
            <a:ext cx="3124200" cy="954107"/>
          </a:xfrm>
          <a:prstGeom prst="rect">
            <a:avLst/>
          </a:prstGeom>
          <a:noFill/>
        </p:spPr>
        <p:txBody>
          <a:bodyPr wrap="square" rtlCol="0">
            <a:spAutoFit/>
          </a:bodyPr>
          <a:lstStyle/>
          <a:p>
            <a:pPr algn="just"/>
            <a:r>
              <a:rPr lang="en-US" sz="2800" dirty="0">
                <a:solidFill>
                  <a:srgbClr val="0070C0"/>
                </a:solidFill>
                <a:latin typeface="Times New Roman" panose="02020603050405020304" pitchFamily="18" charset="0"/>
                <a:cs typeface="Times New Roman" panose="02020603050405020304" pitchFamily="18" charset="0"/>
              </a:rPr>
              <a:t>Free-range farm</a:t>
            </a:r>
          </a:p>
          <a:p>
            <a:pPr algn="just"/>
            <a:r>
              <a:rPr lang="en-US" sz="2800" b="0" i="0" dirty="0">
                <a:solidFill>
                  <a:srgbClr val="333333"/>
                </a:solidFill>
                <a:effectLst/>
                <a:latin typeface="Lucida Sans Unicode" panose="020B0602030504020204" pitchFamily="34" charset="0"/>
              </a:rPr>
              <a:t>/ˌ</a:t>
            </a:r>
            <a:r>
              <a:rPr lang="en-US" sz="2800" b="0" i="0" dirty="0" err="1">
                <a:solidFill>
                  <a:srgbClr val="333333"/>
                </a:solidFill>
                <a:effectLst/>
                <a:latin typeface="Lucida Sans Unicode" panose="020B0602030504020204" pitchFamily="34" charset="0"/>
              </a:rPr>
              <a:t>fri</a:t>
            </a:r>
            <a:r>
              <a:rPr lang="en-US" sz="2800" b="0" i="0" dirty="0">
                <a:solidFill>
                  <a:srgbClr val="333333"/>
                </a:solidFill>
                <a:effectLst/>
                <a:latin typeface="Lucida Sans Unicode" panose="020B0602030504020204" pitchFamily="34" charset="0"/>
              </a:rPr>
              <a:t>ː ˈ</a:t>
            </a:r>
            <a:r>
              <a:rPr lang="en-US" sz="2800" b="0" i="0" dirty="0" err="1">
                <a:solidFill>
                  <a:srgbClr val="333333"/>
                </a:solidFill>
                <a:effectLst/>
                <a:latin typeface="Lucida Sans Unicode" panose="020B0602030504020204" pitchFamily="34" charset="0"/>
              </a:rPr>
              <a:t>reɪndʒ</a:t>
            </a:r>
            <a:r>
              <a:rPr lang="en-US" sz="2800" b="0" i="0" dirty="0">
                <a:solidFill>
                  <a:srgbClr val="333333"/>
                </a:solidFill>
                <a:effectLst/>
                <a:latin typeface="Lucida Sans Unicode" panose="020B0602030504020204" pitchFamily="34" charset="0"/>
              </a:rPr>
              <a:t>/</a:t>
            </a:r>
            <a:endParaRPr lang="en-US" sz="2800"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Business &amp; Industrial Poultry Supplies free range,pasture raised for  cooking or eating 24 duck eggs organic studio-in-fine.fr">
            <a:extLst>
              <a:ext uri="{FF2B5EF4-FFF2-40B4-BE49-F238E27FC236}">
                <a16:creationId xmlns:a16="http://schemas.microsoft.com/office/drawing/2014/main" id="{3E5C6175-3297-4863-9510-387B9781FC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2" y="973779"/>
            <a:ext cx="4842933" cy="272415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Topic · Free-range farming · Change.org">
            <a:extLst>
              <a:ext uri="{FF2B5EF4-FFF2-40B4-BE49-F238E27FC236}">
                <a16:creationId xmlns:a16="http://schemas.microsoft.com/office/drawing/2014/main" id="{60AE8A35-FC21-464E-A1A1-2B485905E18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Topic · Free-range farming · Change.org">
            <a:extLst>
              <a:ext uri="{FF2B5EF4-FFF2-40B4-BE49-F238E27FC236}">
                <a16:creationId xmlns:a16="http://schemas.microsoft.com/office/drawing/2014/main" id="{B6176027-A4D6-4C47-9F48-D87CF0071EB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Free Farm Images 5 - 1024 X 768 - WebComicms.Net">
            <a:extLst>
              <a:ext uri="{FF2B5EF4-FFF2-40B4-BE49-F238E27FC236}">
                <a16:creationId xmlns:a16="http://schemas.microsoft.com/office/drawing/2014/main" id="{056F46A5-7DA2-4D67-8ABA-C45668DF4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1" y="3799382"/>
            <a:ext cx="4842932" cy="30052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3CD4A2-9FAA-4B2A-A902-5E07A6E97DB4}"/>
              </a:ext>
            </a:extLst>
          </p:cNvPr>
          <p:cNvSpPr txBox="1"/>
          <p:nvPr/>
        </p:nvSpPr>
        <p:spPr>
          <a:xfrm>
            <a:off x="4955453" y="2825859"/>
            <a:ext cx="4038600" cy="1815882"/>
          </a:xfrm>
          <a:prstGeom prst="rect">
            <a:avLst/>
          </a:prstGeom>
          <a:noFill/>
        </p:spPr>
        <p:txBody>
          <a:bodyPr wrap="square">
            <a:spAutoFit/>
          </a:bodyPr>
          <a:lstStyle/>
          <a:p>
            <a:r>
              <a:rPr lang="en-US" sz="2800" b="1" i="0" u="none" strike="noStrike" dirty="0">
                <a:solidFill>
                  <a:srgbClr val="1D2A57"/>
                </a:solidFill>
                <a:effectLst/>
                <a:latin typeface="Times New Roman" panose="02020603050405020304" pitchFamily="18" charset="0"/>
                <a:cs typeface="Times New Roman" panose="02020603050405020304" pitchFamily="18" charset="0"/>
              </a:rPr>
              <a:t>A farm that allows the animals to </a:t>
            </a:r>
            <a:r>
              <a:rPr lang="en-US" sz="2800" b="1" u="none" strike="noStrike" dirty="0">
                <a:solidFill>
                  <a:srgbClr val="1D2A57"/>
                </a:solidFill>
                <a:latin typeface="Times New Roman" panose="02020603050405020304" pitchFamily="18" charset="0"/>
                <a:cs typeface="Times New Roman" panose="02020603050405020304" pitchFamily="18" charset="0"/>
              </a:rPr>
              <a:t> </a:t>
            </a:r>
            <a:r>
              <a:rPr lang="en-US" sz="2800" b="1" i="0" dirty="0">
                <a:solidFill>
                  <a:srgbClr val="1D2A57"/>
                </a:solidFill>
                <a:effectLst/>
                <a:latin typeface="Times New Roman" panose="02020603050405020304" pitchFamily="18" charset="0"/>
                <a:cs typeface="Times New Roman" panose="02020603050405020304" pitchFamily="18" charset="0"/>
              </a:rPr>
              <a:t>move around </a:t>
            </a:r>
            <a:r>
              <a:rPr lang="en-US" sz="2800" b="1" dirty="0">
                <a:solidFill>
                  <a:srgbClr val="1D2A57"/>
                </a:solidFill>
                <a:latin typeface="Times New Roman" panose="02020603050405020304" pitchFamily="18" charset="0"/>
                <a:cs typeface="Times New Roman" panose="02020603050405020304" pitchFamily="18" charset="0"/>
              </a:rPr>
              <a:t>outside</a:t>
            </a:r>
            <a:r>
              <a:rPr lang="en-US" sz="2800" b="1" i="0" dirty="0">
                <a:solidFill>
                  <a:srgbClr val="1D2A57"/>
                </a:solidFill>
                <a:effectLst/>
                <a:latin typeface="Times New Roman" panose="02020603050405020304" pitchFamily="18" charset="0"/>
                <a:cs typeface="Times New Roman" panose="02020603050405020304" pitchFamily="18" charset="0"/>
              </a:rPr>
              <a:t> and are not </a:t>
            </a:r>
            <a:r>
              <a:rPr lang="en-US" sz="2800" b="1" u="sng" dirty="0">
                <a:solidFill>
                  <a:srgbClr val="1D2A57"/>
                </a:solidFill>
                <a:latin typeface="Times New Roman" panose="02020603050405020304" pitchFamily="18" charset="0"/>
                <a:cs typeface="Times New Roman" panose="02020603050405020304" pitchFamily="18" charset="0"/>
              </a:rPr>
              <a:t>kept</a:t>
            </a:r>
            <a:r>
              <a:rPr lang="en-US" sz="2800" b="1" i="0" dirty="0">
                <a:solidFill>
                  <a:srgbClr val="1D2A57"/>
                </a:solidFill>
                <a:effectLst/>
                <a:latin typeface="Times New Roman" panose="02020603050405020304" pitchFamily="18" charset="0"/>
                <a:cs typeface="Times New Roman" panose="02020603050405020304" pitchFamily="18" charset="0"/>
              </a:rPr>
              <a:t> in </a:t>
            </a:r>
            <a:r>
              <a:rPr lang="en-US" sz="2800" b="1" dirty="0">
                <a:solidFill>
                  <a:srgbClr val="1D2A57"/>
                </a:solidFill>
                <a:latin typeface="Times New Roman" panose="02020603050405020304" pitchFamily="18" charset="0"/>
                <a:cs typeface="Times New Roman" panose="02020603050405020304" pitchFamily="18" charset="0"/>
              </a:rPr>
              <a:t>cages.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8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5818"/>
            <a:ext cx="3603675"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3" y="-12133"/>
            <a:ext cx="31687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ABEAC2F8-6C63-45DE-A080-4E3117F5220E}"/>
              </a:ext>
            </a:extLst>
          </p:cNvPr>
          <p:cNvSpPr txBox="1"/>
          <p:nvPr/>
        </p:nvSpPr>
        <p:spPr>
          <a:xfrm>
            <a:off x="609600" y="5051325"/>
            <a:ext cx="3124200" cy="523220"/>
          </a:xfrm>
          <a:prstGeom prst="rect">
            <a:avLst/>
          </a:prstGeom>
          <a:noFill/>
        </p:spPr>
        <p:txBody>
          <a:bodyPr wrap="square" rtlCol="0">
            <a:spAutoFit/>
          </a:bodyPr>
          <a:lstStyle/>
          <a:p>
            <a:pPr algn="ctr"/>
            <a:r>
              <a:rPr lang="en-US" sz="2800" b="1" i="1" dirty="0">
                <a:solidFill>
                  <a:srgbClr val="0070C0"/>
                </a:solidFill>
                <a:latin typeface="Times New Roman" panose="02020603050405020304" pitchFamily="18" charset="0"/>
                <a:cs typeface="Times New Roman" panose="02020603050405020304" pitchFamily="18" charset="0"/>
              </a:rPr>
              <a:t>antibiotics</a:t>
            </a:r>
          </a:p>
        </p:txBody>
      </p:sp>
      <p:sp>
        <p:nvSpPr>
          <p:cNvPr id="10" name="TextBox 9">
            <a:extLst>
              <a:ext uri="{FF2B5EF4-FFF2-40B4-BE49-F238E27FC236}">
                <a16:creationId xmlns:a16="http://schemas.microsoft.com/office/drawing/2014/main" id="{72323244-E093-4B11-AE4F-A84F54632F13}"/>
              </a:ext>
            </a:extLst>
          </p:cNvPr>
          <p:cNvSpPr txBox="1"/>
          <p:nvPr/>
        </p:nvSpPr>
        <p:spPr>
          <a:xfrm>
            <a:off x="945630" y="5453998"/>
            <a:ext cx="3124199" cy="523220"/>
          </a:xfrm>
          <a:prstGeom prst="rect">
            <a:avLst/>
          </a:prstGeom>
          <a:noFill/>
        </p:spPr>
        <p:txBody>
          <a:bodyPr wrap="square">
            <a:spAutoFit/>
          </a:bodyPr>
          <a:lstStyle/>
          <a:p>
            <a:r>
              <a:rPr lang="en-US" sz="2800" b="0" i="0" dirty="0">
                <a:solidFill>
                  <a:srgbClr val="1D2A57"/>
                </a:solidFill>
                <a:effectLst/>
                <a:latin typeface="Times New Roman" panose="02020603050405020304" pitchFamily="18" charset="0"/>
                <a:cs typeface="Times New Roman" panose="02020603050405020304" pitchFamily="18" charset="0"/>
              </a:rPr>
              <a:t>/ˌ</a:t>
            </a:r>
            <a:r>
              <a:rPr lang="en-US" sz="2800" b="0" i="0" dirty="0" err="1">
                <a:solidFill>
                  <a:srgbClr val="1D2A57"/>
                </a:solidFill>
                <a:effectLst/>
                <a:latin typeface="Times New Roman" panose="02020603050405020304" pitchFamily="18" charset="0"/>
                <a:cs typeface="Times New Roman" panose="02020603050405020304" pitchFamily="18" charset="0"/>
              </a:rPr>
              <a:t>æn.ti.baɪˈɒt.ɪk</a:t>
            </a:r>
            <a:r>
              <a:rPr lang="en-US" sz="2800" b="0" i="0" dirty="0">
                <a:solidFill>
                  <a:srgbClr val="1D2A57"/>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6D0A84-5E8B-4995-96E5-A29610A073D7}"/>
              </a:ext>
            </a:extLst>
          </p:cNvPr>
          <p:cNvSpPr txBox="1"/>
          <p:nvPr/>
        </p:nvSpPr>
        <p:spPr>
          <a:xfrm>
            <a:off x="5029200" y="1381619"/>
            <a:ext cx="4237121" cy="2246769"/>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a substance, for example </a:t>
            </a:r>
            <a:r>
              <a:rPr lang="en-US" sz="2800" b="0" i="0" u="none" strike="noStrike" dirty="0">
                <a:solidFill>
                  <a:srgbClr val="00860E"/>
                </a:solidFill>
                <a:effectLst/>
                <a:latin typeface="inherit"/>
                <a:hlinkClick r:id="rId2" tooltip="penicillin definition"/>
              </a:rPr>
              <a:t>penicillin</a:t>
            </a:r>
            <a:r>
              <a:rPr lang="en-US" sz="2800" b="0" i="0" dirty="0">
                <a:solidFill>
                  <a:srgbClr val="333333"/>
                </a:solidFill>
                <a:effectLst/>
                <a:latin typeface="Source Sans Pro" panose="020B0503030403020204" pitchFamily="34" charset="0"/>
              </a:rPr>
              <a:t>, that can destroy or prevent the growth of bacteria and cure infections</a:t>
            </a:r>
            <a:endParaRPr lang="en-US" sz="2800" dirty="0">
              <a:latin typeface="Times New Roman" panose="02020603050405020304" pitchFamily="18" charset="0"/>
              <a:cs typeface="Times New Roman" panose="02020603050405020304" pitchFamily="18" charset="0"/>
            </a:endParaRPr>
          </a:p>
        </p:txBody>
      </p:sp>
      <p:pic>
        <p:nvPicPr>
          <p:cNvPr id="2050" name="Picture 2" descr="Antibiotics: Part of the cure or part of the problem? - Harvard Health">
            <a:extLst>
              <a:ext uri="{FF2B5EF4-FFF2-40B4-BE49-F238E27FC236}">
                <a16:creationId xmlns:a16="http://schemas.microsoft.com/office/drawing/2014/main" id="{B80992EE-0EB4-483E-8BDD-40CFE3E1CE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2" y="1490839"/>
            <a:ext cx="4843575" cy="33591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A27649-6190-4DF3-B6A5-41320799F33F}"/>
              </a:ext>
            </a:extLst>
          </p:cNvPr>
          <p:cNvSpPr txBox="1"/>
          <p:nvPr/>
        </p:nvSpPr>
        <p:spPr>
          <a:xfrm>
            <a:off x="4875227" y="3758663"/>
            <a:ext cx="4237121" cy="2246769"/>
          </a:xfrm>
          <a:prstGeom prst="rect">
            <a:avLst/>
          </a:prstGeom>
          <a:noFill/>
        </p:spPr>
        <p:txBody>
          <a:bodyPr wrap="square">
            <a:spAutoFit/>
          </a:bodyPr>
          <a:lstStyle/>
          <a:p>
            <a:r>
              <a:rPr lang="vi-VN" sz="2800" b="0" i="0" dirty="0">
                <a:solidFill>
                  <a:srgbClr val="000000"/>
                </a:solidFill>
                <a:effectLst/>
                <a:latin typeface="Roboto" panose="02000000000000000000" pitchFamily="2" charset="0"/>
              </a:rPr>
              <a:t>một chất, ví dụ như penicillin, có thể tiêu diệt hoặc ngăn chặn sự phát triển của vi khuẩn và chữa bệnh nhiễm trùng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17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EF26B-79FD-44D7-8129-56C4BA48D0A7}"/>
              </a:ext>
            </a:extLst>
          </p:cNvPr>
          <p:cNvSpPr txBox="1"/>
          <p:nvPr/>
        </p:nvSpPr>
        <p:spPr>
          <a:xfrm>
            <a:off x="3733800" y="48027"/>
            <a:ext cx="3603675" cy="646331"/>
          </a:xfrm>
          <a:prstGeom prst="rect">
            <a:avLst/>
          </a:prstGeom>
          <a:noFill/>
        </p:spPr>
        <p:txBody>
          <a:bodyPr wrap="square" rtlCol="0">
            <a:spAutoFit/>
          </a:bodyPr>
          <a:lstStyle/>
          <a:p>
            <a:pPr algn="ctr"/>
            <a:r>
              <a:rPr lang="en-US" sz="3600" b="1" dirty="0">
                <a:solidFill>
                  <a:srgbClr val="0070C0"/>
                </a:solidFill>
                <a:highlight>
                  <a:srgbClr val="FFFF00"/>
                </a:highlight>
                <a:latin typeface="Times New Roman" panose="02020603050405020304" pitchFamily="18" charset="0"/>
                <a:cs typeface="Times New Roman" panose="02020603050405020304" pitchFamily="18" charset="0"/>
              </a:rPr>
              <a:t>Farming</a:t>
            </a:r>
          </a:p>
        </p:txBody>
      </p:sp>
      <p:sp>
        <p:nvSpPr>
          <p:cNvPr id="3" name="TextBox 2">
            <a:extLst>
              <a:ext uri="{FF2B5EF4-FFF2-40B4-BE49-F238E27FC236}">
                <a16:creationId xmlns:a16="http://schemas.microsoft.com/office/drawing/2014/main" id="{66FB61D8-AA5D-46D8-8D63-DFC35BC3B0B2}"/>
              </a:ext>
            </a:extLst>
          </p:cNvPr>
          <p:cNvSpPr txBox="1"/>
          <p:nvPr/>
        </p:nvSpPr>
        <p:spPr>
          <a:xfrm>
            <a:off x="31653" y="-12133"/>
            <a:ext cx="2559148"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VOCABULARY</a:t>
            </a:r>
          </a:p>
        </p:txBody>
      </p:sp>
      <p:sp>
        <p:nvSpPr>
          <p:cNvPr id="4" name="TextBox 3">
            <a:extLst>
              <a:ext uri="{FF2B5EF4-FFF2-40B4-BE49-F238E27FC236}">
                <a16:creationId xmlns:a16="http://schemas.microsoft.com/office/drawing/2014/main" id="{ABEAC2F8-6C63-45DE-A080-4E3117F5220E}"/>
              </a:ext>
            </a:extLst>
          </p:cNvPr>
          <p:cNvSpPr txBox="1"/>
          <p:nvPr/>
        </p:nvSpPr>
        <p:spPr>
          <a:xfrm>
            <a:off x="5181600" y="1682874"/>
            <a:ext cx="3124200" cy="523220"/>
          </a:xfrm>
          <a:prstGeom prst="rect">
            <a:avLst/>
          </a:prstGeom>
          <a:noFill/>
        </p:spPr>
        <p:txBody>
          <a:bodyPr wrap="square" rtlCol="0">
            <a:spAutoFit/>
          </a:bodyPr>
          <a:lstStyle/>
          <a:p>
            <a:pPr algn="ctr"/>
            <a:r>
              <a:rPr lang="en-US" sz="2800" b="1" i="1" dirty="0">
                <a:solidFill>
                  <a:srgbClr val="0070C0"/>
                </a:solidFill>
                <a:latin typeface="Times New Roman" panose="02020603050405020304" pitchFamily="18" charset="0"/>
                <a:cs typeface="Times New Roman" panose="02020603050405020304" pitchFamily="18" charset="0"/>
              </a:rPr>
              <a:t>Shed </a:t>
            </a:r>
            <a:r>
              <a:rPr lang="en-US" sz="2800" b="0" i="0" dirty="0">
                <a:solidFill>
                  <a:srgbClr val="333333"/>
                </a:solidFill>
                <a:effectLst/>
                <a:latin typeface="Lucida Sans Unicode" panose="020B0602030504020204" pitchFamily="34" charset="0"/>
              </a:rPr>
              <a:t>/</a:t>
            </a:r>
            <a:r>
              <a:rPr lang="en-US" sz="2800" b="0" i="0" dirty="0" err="1">
                <a:solidFill>
                  <a:srgbClr val="333333"/>
                </a:solidFill>
                <a:effectLst/>
                <a:latin typeface="Lucida Sans Unicode" panose="020B0602030504020204" pitchFamily="34" charset="0"/>
              </a:rPr>
              <a:t>ʃed</a:t>
            </a:r>
            <a:r>
              <a:rPr lang="en-US" sz="2800" b="0" i="0" dirty="0">
                <a:solidFill>
                  <a:srgbClr val="333333"/>
                </a:solidFill>
                <a:effectLst/>
                <a:latin typeface="Lucida Sans Unicode" panose="020B0602030504020204" pitchFamily="34" charset="0"/>
              </a:rPr>
              <a:t>/</a:t>
            </a:r>
            <a:endParaRPr lang="en-US" sz="2800" b="1" i="1" dirty="0">
              <a:solidFill>
                <a:srgbClr val="0070C0"/>
              </a:solidFill>
              <a:latin typeface="Times New Roman" panose="02020603050405020304" pitchFamily="18" charset="0"/>
              <a:cs typeface="Times New Roman" panose="02020603050405020304" pitchFamily="18" charset="0"/>
            </a:endParaRPr>
          </a:p>
        </p:txBody>
      </p:sp>
      <p:pic>
        <p:nvPicPr>
          <p:cNvPr id="7170" name="Picture 2" descr="Nebraska City, NE - River Country Nature Center: Taxidermy Chicken Coop">
            <a:extLst>
              <a:ext uri="{FF2B5EF4-FFF2-40B4-BE49-F238E27FC236}">
                <a16:creationId xmlns:a16="http://schemas.microsoft.com/office/drawing/2014/main" id="{99538A83-F87D-4434-AE98-02F2A3F91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1" y="3980621"/>
            <a:ext cx="4237122" cy="27699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aywood 100 - Smiths Sectional Buildings | Poultry house, Chicken house,  Nesting boxes">
            <a:extLst>
              <a:ext uri="{FF2B5EF4-FFF2-40B4-BE49-F238E27FC236}">
                <a16:creationId xmlns:a16="http://schemas.microsoft.com/office/drawing/2014/main" id="{6CE46AA1-47A6-401C-8558-0D47AAB69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1" y="870572"/>
            <a:ext cx="4237122" cy="266007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334E47-28DA-408A-A527-D9D471D5EC48}"/>
              </a:ext>
            </a:extLst>
          </p:cNvPr>
          <p:cNvSpPr txBox="1"/>
          <p:nvPr/>
        </p:nvSpPr>
        <p:spPr>
          <a:xfrm>
            <a:off x="4330908" y="2400325"/>
            <a:ext cx="5181197" cy="954107"/>
          </a:xfrm>
          <a:prstGeom prst="rect">
            <a:avLst/>
          </a:prstGeom>
          <a:noFill/>
        </p:spPr>
        <p:txBody>
          <a:bodyPr wrap="square">
            <a:spAutoFit/>
          </a:bodyPr>
          <a:lstStyle/>
          <a:p>
            <a:r>
              <a:rPr lang="en-US" sz="2800" b="1" i="0" dirty="0">
                <a:solidFill>
                  <a:srgbClr val="1D2A57"/>
                </a:solidFill>
                <a:effectLst/>
                <a:latin typeface="Times New Roman" panose="02020603050405020304" pitchFamily="18" charset="0"/>
                <a:cs typeface="Times New Roman" panose="02020603050405020304" pitchFamily="18" charset="0"/>
              </a:rPr>
              <a:t>a </a:t>
            </a:r>
            <a:r>
              <a:rPr lang="en-US" sz="2800" b="1" dirty="0">
                <a:solidFill>
                  <a:srgbClr val="1D2A57"/>
                </a:solidFill>
                <a:latin typeface="Times New Roman" panose="02020603050405020304" pitchFamily="18" charset="0"/>
                <a:cs typeface="Times New Roman" panose="02020603050405020304" pitchFamily="18" charset="0"/>
              </a:rPr>
              <a:t>small</a:t>
            </a:r>
            <a:r>
              <a:rPr lang="en-US" sz="2800" b="1" i="0" dirty="0">
                <a:solidFill>
                  <a:srgbClr val="1D2A57"/>
                </a:solidFill>
                <a:effectLst/>
                <a:latin typeface="Times New Roman" panose="02020603050405020304" pitchFamily="18" charset="0"/>
                <a:cs typeface="Times New Roman" panose="02020603050405020304" pitchFamily="18" charset="0"/>
              </a:rPr>
              <a:t> </a:t>
            </a:r>
            <a:r>
              <a:rPr lang="en-US" sz="2800" b="1" dirty="0">
                <a:solidFill>
                  <a:srgbClr val="1D2A57"/>
                </a:solidFill>
                <a:latin typeface="Times New Roman" panose="02020603050405020304" pitchFamily="18" charset="0"/>
                <a:cs typeface="Times New Roman" panose="02020603050405020304" pitchFamily="18" charset="0"/>
              </a:rPr>
              <a:t>building</a:t>
            </a:r>
            <a:r>
              <a:rPr lang="en-US" sz="2800" b="1" i="0" dirty="0">
                <a:solidFill>
                  <a:srgbClr val="1D2A57"/>
                </a:solidFill>
                <a:effectLst/>
                <a:latin typeface="Times New Roman" panose="02020603050405020304" pitchFamily="18" charset="0"/>
                <a:cs typeface="Times New Roman" panose="02020603050405020304" pitchFamily="18" charset="0"/>
              </a:rPr>
              <a:t>, usually made of </a:t>
            </a:r>
            <a:r>
              <a:rPr lang="en-US" sz="2800" b="1" dirty="0">
                <a:solidFill>
                  <a:srgbClr val="1D2A57"/>
                </a:solidFill>
                <a:latin typeface="Times New Roman" panose="02020603050405020304" pitchFamily="18" charset="0"/>
                <a:cs typeface="Times New Roman" panose="02020603050405020304" pitchFamily="18" charset="0"/>
              </a:rPr>
              <a:t>wood</a:t>
            </a:r>
            <a:r>
              <a:rPr lang="en-US" sz="2800" b="1" i="0" dirty="0">
                <a:solidFill>
                  <a:srgbClr val="1D2A57"/>
                </a:solidFill>
                <a:effectLst/>
                <a:latin typeface="Times New Roman" panose="02020603050405020304" pitchFamily="18" charset="0"/>
                <a:cs typeface="Times New Roman" panose="02020603050405020304" pitchFamily="18" charset="0"/>
              </a:rPr>
              <a:t>, used for </a:t>
            </a:r>
            <a:r>
              <a:rPr lang="en-US" sz="2800" b="1" dirty="0">
                <a:solidFill>
                  <a:srgbClr val="1D2A57"/>
                </a:solidFill>
                <a:latin typeface="Times New Roman" panose="02020603050405020304" pitchFamily="18" charset="0"/>
                <a:cs typeface="Times New Roman" panose="02020603050405020304" pitchFamily="18" charset="0"/>
              </a:rPr>
              <a:t>storing</a:t>
            </a:r>
            <a:r>
              <a:rPr lang="en-US" sz="2800" b="1" i="0" dirty="0">
                <a:solidFill>
                  <a:srgbClr val="1D2A57"/>
                </a:solidFill>
                <a:effectLst/>
                <a:latin typeface="Times New Roman" panose="02020603050405020304" pitchFamily="18" charset="0"/>
                <a:cs typeface="Times New Roman" panose="02020603050405020304" pitchFamily="18" charset="0"/>
              </a:rPr>
              <a:t> things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21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0204D-7C92-4C5C-9422-6297B3E866AA}"/>
              </a:ext>
            </a:extLst>
          </p:cNvPr>
          <p:cNvPicPr>
            <a:picLocks noChangeAspect="1"/>
          </p:cNvPicPr>
          <p:nvPr/>
        </p:nvPicPr>
        <p:blipFill>
          <a:blip r:embed="rId2"/>
          <a:stretch>
            <a:fillRect/>
          </a:stretch>
        </p:blipFill>
        <p:spPr>
          <a:xfrm>
            <a:off x="304800" y="1066800"/>
            <a:ext cx="8610600" cy="5393813"/>
          </a:xfrm>
          <a:prstGeom prst="rect">
            <a:avLst/>
          </a:prstGeom>
        </p:spPr>
      </p:pic>
      <p:pic>
        <p:nvPicPr>
          <p:cNvPr id="7" name="Picture 6">
            <a:extLst>
              <a:ext uri="{FF2B5EF4-FFF2-40B4-BE49-F238E27FC236}">
                <a16:creationId xmlns:a16="http://schemas.microsoft.com/office/drawing/2014/main" id="{4EBB5351-15F8-463A-8863-8FE69B8907FC}"/>
              </a:ext>
            </a:extLst>
          </p:cNvPr>
          <p:cNvPicPr>
            <a:picLocks noChangeAspect="1"/>
          </p:cNvPicPr>
          <p:nvPr/>
        </p:nvPicPr>
        <p:blipFill>
          <a:blip r:embed="rId3"/>
          <a:stretch>
            <a:fillRect/>
          </a:stretch>
        </p:blipFill>
        <p:spPr>
          <a:xfrm>
            <a:off x="381000" y="2971800"/>
            <a:ext cx="8458200" cy="3488812"/>
          </a:xfrm>
          <a:prstGeom prst="rect">
            <a:avLst/>
          </a:prstGeom>
        </p:spPr>
      </p:pic>
      <p:sp>
        <p:nvSpPr>
          <p:cNvPr id="4" name="TextBox 3">
            <a:extLst>
              <a:ext uri="{FF2B5EF4-FFF2-40B4-BE49-F238E27FC236}">
                <a16:creationId xmlns:a16="http://schemas.microsoft.com/office/drawing/2014/main" id="{ACCED6E9-06C6-444E-AFA7-D4D6987CE075}"/>
              </a:ext>
            </a:extLst>
          </p:cNvPr>
          <p:cNvSpPr txBox="1"/>
          <p:nvPr/>
        </p:nvSpPr>
        <p:spPr>
          <a:xfrm>
            <a:off x="3733800" y="48027"/>
            <a:ext cx="3603675" cy="646331"/>
          </a:xfrm>
          <a:prstGeom prst="rect">
            <a:avLst/>
          </a:prstGeom>
          <a:noFill/>
        </p:spPr>
        <p:txBody>
          <a:bodyPr wrap="square" rtlCol="0">
            <a:spAutoFit/>
          </a:bodyPr>
          <a:lstStyle/>
          <a:p>
            <a:pPr algn="ctr"/>
            <a:r>
              <a:rPr lang="en-US" sz="3600" b="1" dirty="0">
                <a:solidFill>
                  <a:srgbClr val="0070C0"/>
                </a:solidFill>
                <a:highlight>
                  <a:srgbClr val="FFFF00"/>
                </a:highlight>
                <a:latin typeface="Times New Roman" panose="02020603050405020304" pitchFamily="18" charset="0"/>
                <a:cs typeface="Times New Roman" panose="02020603050405020304" pitchFamily="18" charset="0"/>
              </a:rPr>
              <a:t>Farming</a:t>
            </a:r>
          </a:p>
        </p:txBody>
      </p:sp>
      <p:sp>
        <p:nvSpPr>
          <p:cNvPr id="5" name="TextBox 4">
            <a:extLst>
              <a:ext uri="{FF2B5EF4-FFF2-40B4-BE49-F238E27FC236}">
                <a16:creationId xmlns:a16="http://schemas.microsoft.com/office/drawing/2014/main" id="{A393B0F0-2F37-4F61-B621-2A16B985FF6E}"/>
              </a:ext>
            </a:extLst>
          </p:cNvPr>
          <p:cNvSpPr txBox="1"/>
          <p:nvPr/>
        </p:nvSpPr>
        <p:spPr>
          <a:xfrm>
            <a:off x="31653" y="-12133"/>
            <a:ext cx="2559148"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VOCABULARY</a:t>
            </a:r>
          </a:p>
        </p:txBody>
      </p:sp>
    </p:spTree>
    <p:extLst>
      <p:ext uri="{BB962C8B-B14F-4D97-AF65-F5344CB8AC3E}">
        <p14:creationId xmlns:p14="http://schemas.microsoft.com/office/powerpoint/2010/main" val="92451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TotalTime>
  <Words>539</Words>
  <Application>Microsoft Office PowerPoint</Application>
  <PresentationFormat>On-screen Show (4:3)</PresentationFormat>
  <Paragraphs>80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inherit</vt:lpstr>
      <vt:lpstr>Arial</vt:lpstr>
      <vt:lpstr>Calibri</vt:lpstr>
      <vt:lpstr>Lucida Sans Unicode</vt:lpstr>
      <vt:lpstr>Merriweather</vt:lpstr>
      <vt:lpstr>Roboto</vt:lpstr>
      <vt:lpstr>Source Sans Pro</vt:lpstr>
      <vt:lpstr>Times New Roman</vt:lpstr>
      <vt:lpstr>Office Theme</vt:lpstr>
      <vt:lpstr>TEACHER’S PERSONAL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Loan</dc:creator>
  <cp:lastModifiedBy>Keios Starqua</cp:lastModifiedBy>
  <cp:revision>124</cp:revision>
  <dcterms:created xsi:type="dcterms:W3CDTF">2019-02-23T12:51:24Z</dcterms:created>
  <dcterms:modified xsi:type="dcterms:W3CDTF">2021-10-20T08:16:34Z</dcterms:modified>
</cp:coreProperties>
</file>