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61" r:id="rId2"/>
    <p:sldId id="457" r:id="rId3"/>
    <p:sldId id="702" r:id="rId4"/>
    <p:sldId id="704" r:id="rId5"/>
    <p:sldId id="747" r:id="rId6"/>
    <p:sldId id="741" r:id="rId7"/>
    <p:sldId id="827" r:id="rId8"/>
    <p:sldId id="826" r:id="rId9"/>
    <p:sldId id="601" r:id="rId10"/>
    <p:sldId id="587" r:id="rId11"/>
    <p:sldId id="585" r:id="rId12"/>
    <p:sldId id="623" r:id="rId13"/>
    <p:sldId id="627" r:id="rId14"/>
    <p:sldId id="833" r:id="rId15"/>
    <p:sldId id="776" r:id="rId16"/>
    <p:sldId id="635" r:id="rId17"/>
    <p:sldId id="821" r:id="rId18"/>
    <p:sldId id="615" r:id="rId19"/>
    <p:sldId id="840" r:id="rId20"/>
    <p:sldId id="830" r:id="rId21"/>
    <p:sldId id="831" r:id="rId22"/>
    <p:sldId id="829" r:id="rId23"/>
    <p:sldId id="824" r:id="rId24"/>
    <p:sldId id="832" r:id="rId25"/>
    <p:sldId id="825" r:id="rId26"/>
    <p:sldId id="837" r:id="rId27"/>
    <p:sldId id="838" r:id="rId28"/>
    <p:sldId id="839" r:id="rId29"/>
    <p:sldId id="703" r:id="rId30"/>
    <p:sldId id="822" r:id="rId31"/>
    <p:sldId id="836" r:id="rId32"/>
    <p:sldId id="841" r:id="rId33"/>
    <p:sldId id="842" r:id="rId34"/>
    <p:sldId id="834" r:id="rId35"/>
    <p:sldId id="835" r:id="rId36"/>
    <p:sldId id="843" r:id="rId37"/>
    <p:sldId id="844" r:id="rId38"/>
    <p:sldId id="845" r:id="rId39"/>
    <p:sldId id="846" r:id="rId40"/>
    <p:sldId id="84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>
      <p:cViewPr varScale="1">
        <p:scale>
          <a:sx n="97" d="100"/>
          <a:sy n="97" d="100"/>
        </p:scale>
        <p:origin x="432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os Starqua" userId="8cf9fb8f937025db" providerId="LiveId" clId="{2858DB1D-B585-46EF-B9E3-97419B1A4FB8}"/>
    <pc:docChg chg="modSld">
      <pc:chgData name="Keios Starqua" userId="8cf9fb8f937025db" providerId="LiveId" clId="{2858DB1D-B585-46EF-B9E3-97419B1A4FB8}" dt="2021-10-29T07:34:32.996" v="2" actId="167"/>
      <pc:docMkLst>
        <pc:docMk/>
      </pc:docMkLst>
      <pc:sldChg chg="modSp mod">
        <pc:chgData name="Keios Starqua" userId="8cf9fb8f937025db" providerId="LiveId" clId="{2858DB1D-B585-46EF-B9E3-97419B1A4FB8}" dt="2021-10-29T06:46:28.992" v="1" actId="167"/>
        <pc:sldMkLst>
          <pc:docMk/>
          <pc:sldMk cId="1678411120" sldId="829"/>
        </pc:sldMkLst>
        <pc:picChg chg="ord">
          <ac:chgData name="Keios Starqua" userId="8cf9fb8f937025db" providerId="LiveId" clId="{2858DB1D-B585-46EF-B9E3-97419B1A4FB8}" dt="2021-10-29T06:46:28.992" v="1" actId="167"/>
          <ac:picMkLst>
            <pc:docMk/>
            <pc:sldMk cId="1678411120" sldId="829"/>
            <ac:picMk id="5" creationId="{17D3A42D-07A3-48BF-BA62-F9B406CA1238}"/>
          </ac:picMkLst>
        </pc:picChg>
      </pc:sldChg>
      <pc:sldChg chg="modSp mod">
        <pc:chgData name="Keios Starqua" userId="8cf9fb8f937025db" providerId="LiveId" clId="{2858DB1D-B585-46EF-B9E3-97419B1A4FB8}" dt="2021-10-29T06:27:54.769" v="0" actId="167"/>
        <pc:sldMkLst>
          <pc:docMk/>
          <pc:sldMk cId="94769807" sldId="830"/>
        </pc:sldMkLst>
        <pc:picChg chg="ord">
          <ac:chgData name="Keios Starqua" userId="8cf9fb8f937025db" providerId="LiveId" clId="{2858DB1D-B585-46EF-B9E3-97419B1A4FB8}" dt="2021-10-29T06:27:54.769" v="0" actId="167"/>
          <ac:picMkLst>
            <pc:docMk/>
            <pc:sldMk cId="94769807" sldId="830"/>
            <ac:picMk id="5" creationId="{F5A69699-9A4E-4CF6-9CF3-F5D014D6E113}"/>
          </ac:picMkLst>
        </pc:picChg>
      </pc:sldChg>
      <pc:sldChg chg="modSp mod">
        <pc:chgData name="Keios Starqua" userId="8cf9fb8f937025db" providerId="LiveId" clId="{2858DB1D-B585-46EF-B9E3-97419B1A4FB8}" dt="2021-10-29T07:34:32.996" v="2" actId="167"/>
        <pc:sldMkLst>
          <pc:docMk/>
          <pc:sldMk cId="3414814269" sldId="843"/>
        </pc:sldMkLst>
        <pc:picChg chg="ord">
          <ac:chgData name="Keios Starqua" userId="8cf9fb8f937025db" providerId="LiveId" clId="{2858DB1D-B585-46EF-B9E3-97419B1A4FB8}" dt="2021-10-29T07:34:32.996" v="2" actId="167"/>
          <ac:picMkLst>
            <pc:docMk/>
            <pc:sldMk cId="3414814269" sldId="843"/>
            <ac:picMk id="5" creationId="{62C63E9E-1281-4595-BD5D-1E4F0FB4A4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8F1AE-C9E3-4855-8384-3519135F498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37420-7D57-431D-A042-714C4F8A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6590-488B-46DA-99FD-2A8B69CA5C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2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0A04-EBE5-4BA7-9B11-D34CCFDEFEC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annguyenthanh1978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RGLDD0BBdc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nRGLDD0BBdc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TEACHER’S </a:t>
            </a:r>
            <a:r>
              <a:rPr lang="vi-V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PERSONAL INFORMATION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42" y="2136055"/>
            <a:ext cx="8458200" cy="309649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Name: Nguyen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Loan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Facebook: Loan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Mobile number: 0942 255 937</a:t>
            </a:r>
          </a:p>
          <a:p>
            <a:pPr>
              <a:lnSpc>
                <a:spcPct val="200000"/>
              </a:lnSpc>
            </a:pPr>
            <a:r>
              <a:rPr lang="vi-VN" dirty="0">
                <a:latin typeface="Times New Roman" pitchFamily="18" charset="0"/>
                <a:cs typeface="Times New Roman" pitchFamily="18" charset="0"/>
              </a:rPr>
              <a:t>Email:  </a:t>
            </a:r>
            <a:r>
              <a:rPr lang="vi-VN" dirty="0">
                <a:latin typeface="Times New Roman" pitchFamily="18" charset="0"/>
                <a:cs typeface="Times New Roman" pitchFamily="18" charset="0"/>
                <a:hlinkClick r:id="rId2"/>
              </a:rPr>
              <a:t>loannguyenthanh1978@gmail.com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91085-9FC0-45A3-B151-4460B75BD36C}"/>
              </a:ext>
            </a:extLst>
          </p:cNvPr>
          <p:cNvSpPr txBox="1"/>
          <p:nvPr/>
        </p:nvSpPr>
        <p:spPr>
          <a:xfrm>
            <a:off x="2209800" y="19708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highlight>
                  <a:srgbClr val="FFFF00"/>
                </a:highlight>
              </a:rPr>
              <a:t>INDEFINITE PRONOUNS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73673-D280-4A64-B4DB-A823B8FD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89" y="914400"/>
            <a:ext cx="6205611" cy="4382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765700-F24D-4D6C-886A-C9631C44805D}"/>
              </a:ext>
            </a:extLst>
          </p:cNvPr>
          <p:cNvSpPr txBox="1"/>
          <p:nvPr/>
        </p:nvSpPr>
        <p:spPr>
          <a:xfrm>
            <a:off x="7467600" y="220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books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8263C6C-E5E0-40B3-8B5F-BBA513BCD086}"/>
              </a:ext>
            </a:extLst>
          </p:cNvPr>
          <p:cNvSpPr txBox="1">
            <a:spLocks/>
          </p:cNvSpPr>
          <p:nvPr/>
        </p:nvSpPr>
        <p:spPr>
          <a:xfrm>
            <a:off x="0" y="151606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191728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8B2C3-FA7B-4C5B-AE2A-33B988BE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03" y="906219"/>
            <a:ext cx="6882594" cy="5262816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5E3A04C-2DDC-4583-8241-3788A13D5F3B}"/>
              </a:ext>
            </a:extLst>
          </p:cNvPr>
          <p:cNvSpPr txBox="1">
            <a:spLocks/>
          </p:cNvSpPr>
          <p:nvPr/>
        </p:nvSpPr>
        <p:spPr>
          <a:xfrm>
            <a:off x="0" y="151606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36224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C8C89A-F08B-4900-B5F6-A4717273DA90}"/>
              </a:ext>
            </a:extLst>
          </p:cNvPr>
          <p:cNvSpPr txBox="1"/>
          <p:nvPr/>
        </p:nvSpPr>
        <p:spPr>
          <a:xfrm>
            <a:off x="3810000" y="389228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Make / let / help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0E01E-CEF5-46DD-B3A9-FDCC46D335D3}"/>
              </a:ext>
            </a:extLst>
          </p:cNvPr>
          <p:cNvSpPr txBox="1"/>
          <p:nvPr/>
        </p:nvSpPr>
        <p:spPr>
          <a:xfrm>
            <a:off x="1857375" y="1555932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/ let / help + object + infinitive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4215F-3E8A-4FCC-8F51-238B7B8DD4AF}"/>
              </a:ext>
            </a:extLst>
          </p:cNvPr>
          <p:cNvSpPr txBox="1"/>
          <p:nvPr/>
        </p:nvSpPr>
        <p:spPr>
          <a:xfrm>
            <a:off x="171450" y="246582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screen for a long time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your eyes (become)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45B74-3B6A-4DD3-A33B-63655C94BFC1}"/>
              </a:ext>
            </a:extLst>
          </p:cNvPr>
          <p:cNvSpPr txBox="1"/>
          <p:nvPr/>
        </p:nvSpPr>
        <p:spPr>
          <a:xfrm>
            <a:off x="171450" y="2935906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Relaxing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me refresh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mind.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AFD05-5C24-43A9-838E-E958FBA9F1B9}"/>
              </a:ext>
            </a:extLst>
          </p:cNvPr>
          <p:cNvSpPr txBox="1"/>
          <p:nvPr/>
        </p:nvSpPr>
        <p:spPr>
          <a:xfrm>
            <a:off x="171450" y="3405986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exercise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me 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shape.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F0AEE-F17E-433D-8004-9C54630A84AC}"/>
              </a:ext>
            </a:extLst>
          </p:cNvPr>
          <p:cNvSpPr txBox="1"/>
          <p:nvPr/>
        </p:nvSpPr>
        <p:spPr>
          <a:xfrm>
            <a:off x="171450" y="4522522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father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me watch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B4171-C3E9-48B7-9EAF-65BE853399D6}"/>
              </a:ext>
            </a:extLst>
          </p:cNvPr>
          <p:cNvSpPr txBox="1"/>
          <p:nvPr/>
        </p:nvSpPr>
        <p:spPr>
          <a:xfrm>
            <a:off x="171450" y="3964254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boss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me 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overtime.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5A7708-FD49-4D57-86C5-5834B650EBAC}"/>
              </a:ext>
            </a:extLst>
          </p:cNvPr>
          <p:cNvSpPr txBox="1">
            <a:spLocks/>
          </p:cNvSpPr>
          <p:nvPr/>
        </p:nvSpPr>
        <p:spPr>
          <a:xfrm>
            <a:off x="0" y="151606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17019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9FB6A1-5395-46BE-B92C-D9F702DF7A28}"/>
              </a:ext>
            </a:extLst>
          </p:cNvPr>
          <p:cNvSpPr txBox="1"/>
          <p:nvPr/>
        </p:nvSpPr>
        <p:spPr>
          <a:xfrm>
            <a:off x="54916" y="83322"/>
            <a:ext cx="215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D90BF-2D13-44BD-83B8-ABDA98B31E10}"/>
              </a:ext>
            </a:extLst>
          </p:cNvPr>
          <p:cNvSpPr txBox="1"/>
          <p:nvPr/>
        </p:nvSpPr>
        <p:spPr>
          <a:xfrm>
            <a:off x="2819400" y="578889"/>
            <a:ext cx="4743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POSSESSIVE PRONOUNS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849F7-9AC8-4145-96E9-06FD1017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7" y="1504950"/>
            <a:ext cx="6273840" cy="4383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7406E-9096-4014-84FC-4E324CA5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67" y="1983818"/>
            <a:ext cx="4197737" cy="2859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F151E-F5B5-437B-A9FC-D0325866376F}"/>
              </a:ext>
            </a:extLst>
          </p:cNvPr>
          <p:cNvSpPr txBox="1"/>
          <p:nvPr/>
        </p:nvSpPr>
        <p:spPr>
          <a:xfrm>
            <a:off x="5069359" y="5073016"/>
            <a:ext cx="35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 car   -  John’s car – John’s </a:t>
            </a:r>
          </a:p>
          <a:p>
            <a:r>
              <a:rPr lang="en-US" dirty="0"/>
              <a:t>Her bag  - Mary’s bag</a:t>
            </a:r>
          </a:p>
        </p:txBody>
      </p:sp>
    </p:spTree>
    <p:extLst>
      <p:ext uri="{BB962C8B-B14F-4D97-AF65-F5344CB8AC3E}">
        <p14:creationId xmlns:p14="http://schemas.microsoft.com/office/powerpoint/2010/main" val="59582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06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86E890-A483-438E-A1B8-C6D910EA46D9}"/>
              </a:ext>
            </a:extLst>
          </p:cNvPr>
          <p:cNvSpPr txBox="1"/>
          <p:nvPr/>
        </p:nvSpPr>
        <p:spPr>
          <a:xfrm>
            <a:off x="1524000" y="610156"/>
            <a:ext cx="70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simple passive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986E6-B7C5-40CD-AFCE-110583A0B46B}"/>
              </a:ext>
            </a:extLst>
          </p:cNvPr>
          <p:cNvSpPr txBox="1"/>
          <p:nvPr/>
        </p:nvSpPr>
        <p:spPr>
          <a:xfrm>
            <a:off x="52754" y="6466394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https://www.youtube.com/watch?v=nRGLDD0BBdc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FA836-5D30-472D-8CFE-A24820114D17}"/>
              </a:ext>
            </a:extLst>
          </p:cNvPr>
          <p:cNvSpPr txBox="1"/>
          <p:nvPr/>
        </p:nvSpPr>
        <p:spPr>
          <a:xfrm>
            <a:off x="152400" y="1311493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very small cages.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1CB8F-3B94-47BB-8DD4-A0E463E1365E}"/>
              </a:ext>
            </a:extLst>
          </p:cNvPr>
          <p:cNvSpPr txBox="1"/>
          <p:nvPr/>
        </p:nvSpPr>
        <p:spPr>
          <a:xfrm>
            <a:off x="152400" y="1992358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(by them)in very small cages.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D495E-C4F7-4ADF-95AA-2DE5EFD34D1D}"/>
              </a:ext>
            </a:extLst>
          </p:cNvPr>
          <p:cNvSpPr txBox="1"/>
          <p:nvPr/>
        </p:nvSpPr>
        <p:spPr>
          <a:xfrm>
            <a:off x="152400" y="4915616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so long ago,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eggs.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AE6EE-ECAD-40AD-A58D-0A15754E86DD}"/>
              </a:ext>
            </a:extLst>
          </p:cNvPr>
          <p:cNvSpPr txBox="1"/>
          <p:nvPr/>
        </p:nvSpPr>
        <p:spPr>
          <a:xfrm>
            <a:off x="152400" y="5598736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so long ago,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eggs.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7322D-AE44-4515-9D55-9A223103EB4D}"/>
              </a:ext>
            </a:extLst>
          </p:cNvPr>
          <p:cNvSpPr txBox="1"/>
          <p:nvPr/>
        </p:nvSpPr>
        <p:spPr>
          <a:xfrm>
            <a:off x="1295400" y="3877127"/>
            <a:ext cx="70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simple passive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3AFB6-7566-4114-8300-C1048E762BAA}"/>
              </a:ext>
            </a:extLst>
          </p:cNvPr>
          <p:cNvSpPr txBox="1"/>
          <p:nvPr/>
        </p:nvSpPr>
        <p:spPr>
          <a:xfrm>
            <a:off x="1524000" y="2932813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Subject + to be + PII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F0C5EE1-7440-47B1-AD40-70DA0E6189AC}"/>
              </a:ext>
            </a:extLst>
          </p:cNvPr>
          <p:cNvSpPr txBox="1">
            <a:spLocks/>
          </p:cNvSpPr>
          <p:nvPr/>
        </p:nvSpPr>
        <p:spPr>
          <a:xfrm>
            <a:off x="52754" y="51983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22287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6A23E-F876-48AF-889A-15B0C8762492}"/>
              </a:ext>
            </a:extLst>
          </p:cNvPr>
          <p:cNvSpPr txBox="1"/>
          <p:nvPr/>
        </p:nvSpPr>
        <p:spPr>
          <a:xfrm>
            <a:off x="31653" y="-12133"/>
            <a:ext cx="294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6E890-A483-438E-A1B8-C6D910EA46D9}"/>
              </a:ext>
            </a:extLst>
          </p:cNvPr>
          <p:cNvSpPr txBox="1"/>
          <p:nvPr/>
        </p:nvSpPr>
        <p:spPr>
          <a:xfrm>
            <a:off x="1828800" y="568867"/>
            <a:ext cx="70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and past simple passive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986E6-B7C5-40CD-AFCE-110583A0B46B}"/>
              </a:ext>
            </a:extLst>
          </p:cNvPr>
          <p:cNvSpPr txBox="1"/>
          <p:nvPr/>
        </p:nvSpPr>
        <p:spPr>
          <a:xfrm>
            <a:off x="52754" y="6466394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https://www.youtube.com/watch?v=nRGLDD0BBdc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B8289AB-CBA3-4323-B5DF-1C9EBDEF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3" y="1392130"/>
            <a:ext cx="8914756" cy="482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81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DBC2A-D03E-4CD8-86F8-274D3675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38200"/>
            <a:ext cx="8915400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3DFF2-CD2B-4A26-A5E3-22AD49782C1F}"/>
              </a:ext>
            </a:extLst>
          </p:cNvPr>
          <p:cNvSpPr txBox="1"/>
          <p:nvPr/>
        </p:nvSpPr>
        <p:spPr>
          <a:xfrm>
            <a:off x="16329" y="104704"/>
            <a:ext cx="286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12404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6F424-F683-4E41-B743-AE93D09AF879}"/>
              </a:ext>
            </a:extLst>
          </p:cNvPr>
          <p:cNvSpPr txBox="1"/>
          <p:nvPr/>
        </p:nvSpPr>
        <p:spPr>
          <a:xfrm>
            <a:off x="134007" y="-2082"/>
            <a:ext cx="235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6FA44-61FA-4A23-9F44-D920AC4F7C66}"/>
              </a:ext>
            </a:extLst>
          </p:cNvPr>
          <p:cNvSpPr txBox="1"/>
          <p:nvPr/>
        </p:nvSpPr>
        <p:spPr>
          <a:xfrm>
            <a:off x="3200400" y="51049"/>
            <a:ext cx="420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VERB+ -ING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2281B-71DD-4714-A8E6-41E991D3AEF4}"/>
              </a:ext>
            </a:extLst>
          </p:cNvPr>
          <p:cNvSpPr txBox="1"/>
          <p:nvPr/>
        </p:nvSpPr>
        <p:spPr>
          <a:xfrm>
            <a:off x="152400" y="565846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“Verb + -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form” after the following verbs: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E8B235-1962-41FE-9153-33F23541A594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33774"/>
          <a:ext cx="8686800" cy="561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2112650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57884081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4013682930"/>
                    </a:ext>
                  </a:extLst>
                </a:gridCol>
              </a:tblGrid>
              <a:tr h="467878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08706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</a:t>
                      </a:r>
                      <a:r>
                        <a:rPr lang="en-US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began moving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this house in 1997.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08385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Enjoy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sister </a:t>
                      </a:r>
                      <a:r>
                        <a:rPr lang="en-US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enjoys watching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horror films.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57981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can’t </a:t>
                      </a:r>
                      <a:r>
                        <a:rPr lang="en-US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imagine living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 the grid.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33507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you </a:t>
                      </a:r>
                      <a:r>
                        <a:rPr lang="en-US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 playing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59139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we want to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the 7.30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that will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 leav</a:t>
                      </a:r>
                      <a:r>
                        <a:rPr lang="en-US" sz="1800" b="1" i="0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ing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at 6.00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14724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 have always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regretted not having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studied harder at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school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99580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</a:t>
                      </a:r>
                      <a:r>
                        <a:rPr lang="en-US" sz="1800" b="0" i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spends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two hours a day </a:t>
                      </a:r>
                      <a:r>
                        <a:rPr lang="en-US" sz="1800" b="0" i="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practicing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English.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19149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They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started building 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house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January.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85329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 couldn't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stop laughing.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54941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suggested putting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 matter to the committee. 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45781"/>
                  </a:ext>
                </a:extLst>
              </a:tr>
              <a:tr h="467878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3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CAF29-2DF3-4027-8625-3646CE3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620125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1E3D0-CDE9-42DB-A1DC-14F6CD2E2B8A}"/>
              </a:ext>
            </a:extLst>
          </p:cNvPr>
          <p:cNvSpPr txBox="1"/>
          <p:nvPr/>
        </p:nvSpPr>
        <p:spPr>
          <a:xfrm>
            <a:off x="134007" y="-2082"/>
            <a:ext cx="235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CC72A-BCDD-429E-A944-9BAAC9524663}"/>
              </a:ext>
            </a:extLst>
          </p:cNvPr>
          <p:cNvSpPr txBox="1"/>
          <p:nvPr/>
        </p:nvSpPr>
        <p:spPr>
          <a:xfrm>
            <a:off x="3124200" y="7173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TO-INFINITIVE or -ING FORM</a:t>
            </a:r>
          </a:p>
        </p:txBody>
      </p:sp>
    </p:spTree>
    <p:extLst>
      <p:ext uri="{BB962C8B-B14F-4D97-AF65-F5344CB8AC3E}">
        <p14:creationId xmlns:p14="http://schemas.microsoft.com/office/powerpoint/2010/main" val="361456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6764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 REVIEW – E3A</a:t>
            </a:r>
          </a:p>
        </p:txBody>
      </p:sp>
      <p:sp>
        <p:nvSpPr>
          <p:cNvPr id="3" name="AutoShape 2" descr="Caution Vintage Metal Tin Signs Dangerous Metal Poster Warning Retro Plaque  Wall Decoration|Plaques &amp; Signs| -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Caution Vintage Metal Tin Signs Dangerous Metal Poster Warning Retro Plaque  Wall Decoration|Plaques &amp; Signs| - AliExpre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A69699-9A4E-4CF6-9CF3-F5D014D6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36720"/>
            <a:ext cx="8305800" cy="5864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84E818-11F1-44E6-A0DD-BF232ABE361E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2586E-7D6C-495F-AB03-753047F6FCB7}"/>
              </a:ext>
            </a:extLst>
          </p:cNvPr>
          <p:cNvSpPr txBox="1"/>
          <p:nvPr/>
        </p:nvSpPr>
        <p:spPr>
          <a:xfrm>
            <a:off x="3429000" y="46364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COMPARATIVE</a:t>
            </a:r>
          </a:p>
        </p:txBody>
      </p:sp>
    </p:spTree>
    <p:extLst>
      <p:ext uri="{BB962C8B-B14F-4D97-AF65-F5344CB8AC3E}">
        <p14:creationId xmlns:p14="http://schemas.microsoft.com/office/powerpoint/2010/main" val="9476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4E818-11F1-44E6-A0DD-BF232ABE361E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2586E-7D6C-495F-AB03-753047F6FCB7}"/>
              </a:ext>
            </a:extLst>
          </p:cNvPr>
          <p:cNvSpPr txBox="1"/>
          <p:nvPr/>
        </p:nvSpPr>
        <p:spPr>
          <a:xfrm>
            <a:off x="3429000" y="46364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C6CC8-F4E7-428F-8F28-70D38E63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382000" cy="60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0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3A42D-07A3-48BF-BA62-F9B406CA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8077200" cy="6095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B275C5-8237-4D32-A859-FF952ECA3212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9E6E1-C879-4894-86AF-E513D970C2E9}"/>
              </a:ext>
            </a:extLst>
          </p:cNvPr>
          <p:cNvSpPr txBox="1"/>
          <p:nvPr/>
        </p:nvSpPr>
        <p:spPr>
          <a:xfrm>
            <a:off x="3429000" y="46364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SUPERLATIVE</a:t>
            </a:r>
          </a:p>
        </p:txBody>
      </p:sp>
    </p:spTree>
    <p:extLst>
      <p:ext uri="{BB962C8B-B14F-4D97-AF65-F5344CB8AC3E}">
        <p14:creationId xmlns:p14="http://schemas.microsoft.com/office/powerpoint/2010/main" val="167841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07951-4063-4A2E-9521-D0D9FE28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501460" cy="5562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10703-B50A-46C4-B846-0827E9074D00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9F82-26AB-484B-BB73-DB669277BD60}"/>
              </a:ext>
            </a:extLst>
          </p:cNvPr>
          <p:cNvSpPr txBox="1"/>
          <p:nvPr/>
        </p:nvSpPr>
        <p:spPr>
          <a:xfrm>
            <a:off x="2514600" y="36757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or SUPERLATIVE</a:t>
            </a:r>
          </a:p>
        </p:txBody>
      </p:sp>
    </p:spTree>
    <p:extLst>
      <p:ext uri="{BB962C8B-B14F-4D97-AF65-F5344CB8AC3E}">
        <p14:creationId xmlns:p14="http://schemas.microsoft.com/office/powerpoint/2010/main" val="139684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AFF5F-3CBE-4823-9B66-9F6FCD7A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08582"/>
            <a:ext cx="8305800" cy="5797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8C7C8-6E26-4FA1-9C3D-65C468C34ABC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199A8-EDCA-4D12-9403-E672A982839D}"/>
              </a:ext>
            </a:extLst>
          </p:cNvPr>
          <p:cNvSpPr txBox="1"/>
          <p:nvPr/>
        </p:nvSpPr>
        <p:spPr>
          <a:xfrm>
            <a:off x="3733800" y="20269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AS……..AS</a:t>
            </a:r>
          </a:p>
        </p:txBody>
      </p:sp>
    </p:spTree>
    <p:extLst>
      <p:ext uri="{BB962C8B-B14F-4D97-AF65-F5344CB8AC3E}">
        <p14:creationId xmlns:p14="http://schemas.microsoft.com/office/powerpoint/2010/main" val="50141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B3018-4482-4889-8314-226C2E99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920820"/>
            <a:ext cx="8213679" cy="5847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1D7C-649E-43AD-87BA-9BBF32D77DA4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6FAB6-B685-4566-8BB5-CE3DD11DF309}"/>
              </a:ext>
            </a:extLst>
          </p:cNvPr>
          <p:cNvSpPr txBox="1"/>
          <p:nvPr/>
        </p:nvSpPr>
        <p:spPr>
          <a:xfrm>
            <a:off x="2192215" y="8982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EQUAL COMPARISON,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or SUPERLATIVE</a:t>
            </a:r>
          </a:p>
        </p:txBody>
      </p:sp>
    </p:spTree>
    <p:extLst>
      <p:ext uri="{BB962C8B-B14F-4D97-AF65-F5344CB8AC3E}">
        <p14:creationId xmlns:p14="http://schemas.microsoft.com/office/powerpoint/2010/main" val="110376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2AC15-552A-4701-9A08-3888246D633B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73B52-8999-424E-A0A9-65E05C7D2F00}"/>
              </a:ext>
            </a:extLst>
          </p:cNvPr>
          <p:cNvSpPr txBox="1"/>
          <p:nvPr/>
        </p:nvSpPr>
        <p:spPr>
          <a:xfrm>
            <a:off x="3657600" y="5823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GERUNDS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E7CE-EEDE-4B5F-ACC9-D970E41D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0" y="609600"/>
            <a:ext cx="4448420" cy="449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AFE99-C895-4338-8283-77155454D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070" y="990600"/>
            <a:ext cx="405721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56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759B8-CBEA-4A36-B7DA-C356E0F14EFA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0E8ED-EF9F-4786-B5AD-D526CEA330FD}"/>
              </a:ext>
            </a:extLst>
          </p:cNvPr>
          <p:cNvSpPr txBox="1"/>
          <p:nvPr/>
        </p:nvSpPr>
        <p:spPr>
          <a:xfrm>
            <a:off x="3657600" y="5823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GERUNDS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2F797-B60D-47A9-B6C4-22FD3729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774" y="1335931"/>
            <a:ext cx="4132226" cy="3540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8BE9E-95AD-4750-A365-3D16000F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4" y="685800"/>
            <a:ext cx="443702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07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F9297-1CD4-459A-ACDD-6D18DF7F14FE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8FC2C-4713-469E-87C1-EEC4C07B8C68}"/>
              </a:ext>
            </a:extLst>
          </p:cNvPr>
          <p:cNvSpPr txBox="1"/>
          <p:nvPr/>
        </p:nvSpPr>
        <p:spPr>
          <a:xfrm>
            <a:off x="3657600" y="5823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INFINITIVES</a:t>
            </a:r>
          </a:p>
        </p:txBody>
      </p:sp>
    </p:spTree>
    <p:extLst>
      <p:ext uri="{BB962C8B-B14F-4D97-AF65-F5344CB8AC3E}">
        <p14:creationId xmlns:p14="http://schemas.microsoft.com/office/powerpoint/2010/main" val="2396115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8B33B-7C9B-4512-ABA7-F4312657363E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3F4A3-2A03-4821-8395-15B9AEF4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1" y="914400"/>
            <a:ext cx="8628331" cy="5723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65C48-A686-4C8D-BBA3-6A38E3CBE27F}"/>
              </a:ext>
            </a:extLst>
          </p:cNvPr>
          <p:cNvSpPr txBox="1"/>
          <p:nvPr/>
        </p:nvSpPr>
        <p:spPr>
          <a:xfrm>
            <a:off x="3276600" y="276552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GERUNDS OR INFINITIVES</a:t>
            </a:r>
          </a:p>
        </p:txBody>
      </p:sp>
    </p:spTree>
    <p:extLst>
      <p:ext uri="{BB962C8B-B14F-4D97-AF65-F5344CB8AC3E}">
        <p14:creationId xmlns:p14="http://schemas.microsoft.com/office/powerpoint/2010/main" val="341676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6689AD-1A7E-47E9-92D2-70DBC4F8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06605"/>
              </p:ext>
            </p:extLst>
          </p:nvPr>
        </p:nvGraphicFramePr>
        <p:xfrm>
          <a:off x="533400" y="381000"/>
          <a:ext cx="8305800" cy="628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41413019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21502122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43072884"/>
                    </a:ext>
                  </a:extLst>
                </a:gridCol>
              </a:tblGrid>
              <a:tr h="5014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68575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51008"/>
                  </a:ext>
                </a:extLst>
              </a:tr>
              <a:tr h="6246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(with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intensifers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95391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Fears and fobias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comparison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02909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Superlative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30745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Ing-form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19420"/>
                  </a:ext>
                </a:extLst>
              </a:tr>
              <a:tr h="5014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85838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presentation, presentation equipment.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Indefinite Pronouns (something, everything, anything….)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8628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must, can’t for deduction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89734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make/let/help + somebody + do 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87006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Whose; possessive pronouns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3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72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9C6F3-5B7D-4D1E-8A58-857D82E6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838200"/>
            <a:ext cx="8548688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A7F190-0B10-44D1-BF15-F49B1DEBD9BA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39EA3-2504-4327-B9E3-16CD06E27672}"/>
              </a:ext>
            </a:extLst>
          </p:cNvPr>
          <p:cNvSpPr txBox="1"/>
          <p:nvPr/>
        </p:nvSpPr>
        <p:spPr>
          <a:xfrm>
            <a:off x="3276600" y="65294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GERUNDS OR INFINITIVES</a:t>
            </a:r>
          </a:p>
        </p:txBody>
      </p:sp>
    </p:spTree>
    <p:extLst>
      <p:ext uri="{BB962C8B-B14F-4D97-AF65-F5344CB8AC3E}">
        <p14:creationId xmlns:p14="http://schemas.microsoft.com/office/powerpoint/2010/main" val="2243313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31802-D7FE-45E9-8663-0F9AA7CFE2EC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5B282-9313-4DF2-B186-DFEA2FA50CF7}"/>
              </a:ext>
            </a:extLst>
          </p:cNvPr>
          <p:cNvSpPr txBox="1"/>
          <p:nvPr/>
        </p:nvSpPr>
        <p:spPr>
          <a:xfrm>
            <a:off x="3048000" y="161925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INDEFINITE PRONOUNS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E080E-4E01-4D4C-B30E-0E4102D4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382000" cy="3429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91C49-DC84-4B53-891A-1129304F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67846"/>
            <a:ext cx="8305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18151-2AD6-43A0-85B9-ECE5A11C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838200"/>
            <a:ext cx="8078987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53F98-DC7A-4B76-BDE4-AF9C39F30D3A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5A2CD-0B5F-4B80-BC86-19C245CB1180}"/>
              </a:ext>
            </a:extLst>
          </p:cNvPr>
          <p:cNvSpPr txBox="1"/>
          <p:nvPr/>
        </p:nvSpPr>
        <p:spPr>
          <a:xfrm>
            <a:off x="3048000" y="161925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INDEFINITE PRONOUNS</a:t>
            </a:r>
          </a:p>
        </p:txBody>
      </p:sp>
    </p:spTree>
    <p:extLst>
      <p:ext uri="{BB962C8B-B14F-4D97-AF65-F5344CB8AC3E}">
        <p14:creationId xmlns:p14="http://schemas.microsoft.com/office/powerpoint/2010/main" val="3872208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09300-9FBE-4F40-9B9A-8CBAEF42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453336" cy="518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1D4166-861C-4966-AE3B-0C219FC98CA2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D2EF0-2DF4-4DCE-A29C-1015F62E8028}"/>
              </a:ext>
            </a:extLst>
          </p:cNvPr>
          <p:cNvSpPr txBox="1"/>
          <p:nvPr/>
        </p:nvSpPr>
        <p:spPr>
          <a:xfrm>
            <a:off x="3048000" y="161925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INDEFINITE PRONOUNS</a:t>
            </a:r>
          </a:p>
        </p:txBody>
      </p:sp>
    </p:spTree>
    <p:extLst>
      <p:ext uri="{BB962C8B-B14F-4D97-AF65-F5344CB8AC3E}">
        <p14:creationId xmlns:p14="http://schemas.microsoft.com/office/powerpoint/2010/main" val="411618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6E3F1-807F-4076-A106-5DBD4847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9" y="1524001"/>
            <a:ext cx="8576821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086B15-87B9-4B54-98BB-4FE4B4FB502B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92767-7440-4DA2-AE19-FE5F4609CE43}"/>
              </a:ext>
            </a:extLst>
          </p:cNvPr>
          <p:cNvSpPr txBox="1"/>
          <p:nvPr/>
        </p:nvSpPr>
        <p:spPr>
          <a:xfrm>
            <a:off x="2971800" y="417217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POSSESSIVE ADJECTIVES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 POSSESSIVE PRONOUNS</a:t>
            </a:r>
          </a:p>
        </p:txBody>
      </p:sp>
    </p:spTree>
    <p:extLst>
      <p:ext uri="{BB962C8B-B14F-4D97-AF65-F5344CB8AC3E}">
        <p14:creationId xmlns:p14="http://schemas.microsoft.com/office/powerpoint/2010/main" val="383448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2975B-585A-45BF-A171-99047589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8305800" cy="5629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54C97-9870-4465-97BF-79EC71C2364D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2003A-671C-42F4-9C58-4638314EEFFC}"/>
              </a:ext>
            </a:extLst>
          </p:cNvPr>
          <p:cNvSpPr txBox="1"/>
          <p:nvPr/>
        </p:nvSpPr>
        <p:spPr>
          <a:xfrm>
            <a:off x="3048000" y="16192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POSSESSIVE ADJECTIVES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 POSSESSIVE PRONOUNS</a:t>
            </a:r>
          </a:p>
        </p:txBody>
      </p:sp>
    </p:spTree>
    <p:extLst>
      <p:ext uri="{BB962C8B-B14F-4D97-AF65-F5344CB8AC3E}">
        <p14:creationId xmlns:p14="http://schemas.microsoft.com/office/powerpoint/2010/main" val="3335094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63E9E-1281-4595-BD5D-1E4F0FB4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143000"/>
            <a:ext cx="8482013" cy="5257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31F22-CA76-4FE5-BD92-A2FC311A4F3B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54522-E82C-4536-A8BD-0A2B87F2DB39}"/>
              </a:ext>
            </a:extLst>
          </p:cNvPr>
          <p:cNvSpPr txBox="1"/>
          <p:nvPr/>
        </p:nvSpPr>
        <p:spPr>
          <a:xfrm>
            <a:off x="3048000" y="261312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PASSIVE SENTENCES</a:t>
            </a:r>
          </a:p>
        </p:txBody>
      </p:sp>
    </p:spTree>
    <p:extLst>
      <p:ext uri="{BB962C8B-B14F-4D97-AF65-F5344CB8AC3E}">
        <p14:creationId xmlns:p14="http://schemas.microsoft.com/office/powerpoint/2010/main" val="3414814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31F22-CA76-4FE5-BD92-A2FC311A4F3B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54522-E82C-4536-A8BD-0A2B87F2DB39}"/>
              </a:ext>
            </a:extLst>
          </p:cNvPr>
          <p:cNvSpPr txBox="1"/>
          <p:nvPr/>
        </p:nvSpPr>
        <p:spPr>
          <a:xfrm>
            <a:off x="3048000" y="261312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PASSIVE SENTENCES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520A7-7009-4AB6-B7DA-F88D4D77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990600"/>
            <a:ext cx="829825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5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54B69-FDD5-4365-BB38-3C794A93280A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1DA1E-E476-4C09-BA9D-EBD74CAA2692}"/>
              </a:ext>
            </a:extLst>
          </p:cNvPr>
          <p:cNvSpPr txBox="1"/>
          <p:nvPr/>
        </p:nvSpPr>
        <p:spPr>
          <a:xfrm>
            <a:off x="3048000" y="261312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PASSIVE SENTENCES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364B6-1A5F-436D-ADA5-792ED1ED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22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E5DA6-E112-4A81-9E9D-827C3360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47800"/>
            <a:ext cx="8401050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0FB74-06CE-4365-9BCB-AFE32FFA7123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A1530-5000-4B65-A44D-F22A0B5228AF}"/>
              </a:ext>
            </a:extLst>
          </p:cNvPr>
          <p:cNvSpPr txBox="1"/>
          <p:nvPr/>
        </p:nvSpPr>
        <p:spPr>
          <a:xfrm>
            <a:off x="2971800" y="26131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SUBJECT and OBJECT QUESTIONS</a:t>
            </a:r>
          </a:p>
        </p:txBody>
      </p:sp>
    </p:spTree>
    <p:extLst>
      <p:ext uri="{BB962C8B-B14F-4D97-AF65-F5344CB8AC3E}">
        <p14:creationId xmlns:p14="http://schemas.microsoft.com/office/powerpoint/2010/main" val="42878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6689AD-1A7E-47E9-92D2-70DBC4F8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15499"/>
              </p:ext>
            </p:extLst>
          </p:nvPr>
        </p:nvGraphicFramePr>
        <p:xfrm>
          <a:off x="419100" y="1702372"/>
          <a:ext cx="8305800" cy="345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41413019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21502122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43072884"/>
                    </a:ext>
                  </a:extLst>
                </a:gridCol>
              </a:tblGrid>
              <a:tr h="5014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68575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51008"/>
                  </a:ext>
                </a:extLst>
              </a:tr>
              <a:tr h="6246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cost of living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VERBS+ -ING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95391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simple and past simple passive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02909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subject/object questions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30745"/>
                  </a:ext>
                </a:extLst>
              </a:tr>
              <a:tr h="501418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1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068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83ED7A-CE4D-4DD3-84E8-006571F5D396}"/>
              </a:ext>
            </a:extLst>
          </p:cNvPr>
          <p:cNvSpPr txBox="1"/>
          <p:nvPr/>
        </p:nvSpPr>
        <p:spPr>
          <a:xfrm>
            <a:off x="-152400" y="304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E78E1-30E0-4706-9DDF-64C95EC7929C}"/>
              </a:ext>
            </a:extLst>
          </p:cNvPr>
          <p:cNvSpPr txBox="1"/>
          <p:nvPr/>
        </p:nvSpPr>
        <p:spPr>
          <a:xfrm>
            <a:off x="2971800" y="261312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SUBJECT and OBJECT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FF227-8826-4C2E-B044-9E3BB6AD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7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20557" y="41957"/>
            <a:ext cx="3391722" cy="71558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350" b="1" dirty="0">
                <a:solidFill>
                  <a:srgbClr val="FF0000"/>
                </a:solidFill>
                <a:latin typeface="Century Gothic" panose="020B0502020202020204"/>
              </a:rPr>
              <a:t>GRAMMAR</a:t>
            </a:r>
          </a:p>
          <a:p>
            <a:pPr lvl="0" algn="ctr">
              <a:defRPr/>
            </a:pPr>
            <a:r>
              <a:rPr lang="en-GB" sz="1350" b="1" dirty="0">
                <a:latin typeface="Century Gothic" panose="020B0502020202020204"/>
              </a:rPr>
              <a:t>Comparison: a little (more) / a lot (less)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8" y="36897"/>
            <a:ext cx="3049089" cy="71558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350" b="1" u="sng" dirty="0">
                <a:solidFill>
                  <a:srgbClr val="FF0000"/>
                </a:solidFill>
                <a:latin typeface="Century Gothic" panose="020B0502020202020204"/>
              </a:rPr>
              <a:t>Unit 7</a:t>
            </a:r>
            <a:r>
              <a:rPr lang="en-GB" sz="1350" b="1" dirty="0">
                <a:solidFill>
                  <a:srgbClr val="FF0000"/>
                </a:solidFill>
                <a:latin typeface="Century Gothic" panose="020B0502020202020204"/>
              </a:rPr>
              <a:t>: </a:t>
            </a:r>
            <a:r>
              <a:rPr lang="en-GB" sz="1350" b="1" dirty="0">
                <a:solidFill>
                  <a:srgbClr val="3333FF"/>
                </a:solidFill>
                <a:latin typeface="Arial Rounded MT Bold" panose="020F0704030504030204" pitchFamily="34" charset="0"/>
              </a:rPr>
              <a:t>DANGER</a:t>
            </a:r>
          </a:p>
          <a:p>
            <a:pPr lvl="0" algn="ctr">
              <a:defRPr/>
            </a:pPr>
            <a:r>
              <a:rPr lang="en-GB" sz="1350" b="1" dirty="0">
                <a:solidFill>
                  <a:srgbClr val="3333FF"/>
                </a:solidFill>
                <a:latin typeface="Arial Rounded MT Bold" panose="020F0704030504030204" pitchFamily="34" charset="0"/>
              </a:rPr>
              <a:t>Lesson 1: What’s more dangerous?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970769"/>
            <a:ext cx="8876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GB" sz="27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much, a lot, far, a bit, a little, slightly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adjective or adverb to emphasise the degree of comparison.</a:t>
            </a:r>
            <a:r>
              <a:rPr lang="en-GB" sz="27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107330"/>
          <a:ext cx="8723686" cy="45220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03859">
                  <a:extLst>
                    <a:ext uri="{9D8B030D-6E8A-4147-A177-3AD203B41FA5}">
                      <a16:colId xmlns:a16="http://schemas.microsoft.com/office/drawing/2014/main" val="1376293583"/>
                    </a:ext>
                  </a:extLst>
                </a:gridCol>
                <a:gridCol w="2719827">
                  <a:extLst>
                    <a:ext uri="{9D8B030D-6E8A-4147-A177-3AD203B41FA5}">
                      <a16:colId xmlns:a16="http://schemas.microsoft.com/office/drawing/2014/main" val="4076232802"/>
                    </a:ext>
                  </a:extLst>
                </a:gridCol>
              </a:tblGrid>
              <a:tr h="103446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Quantifiers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Size of differences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6361121"/>
                  </a:ext>
                </a:extLst>
              </a:tr>
              <a:tr h="150735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3333FF"/>
                          </a:solidFill>
                          <a:latin typeface="Bookman Old Style" panose="02050604050505020204" pitchFamily="18" charset="0"/>
                        </a:rPr>
                        <a:t>much/far</a:t>
                      </a:r>
                      <a:r>
                        <a:rPr lang="en-GB" sz="2400" baseline="0" dirty="0">
                          <a:solidFill>
                            <a:srgbClr val="3333FF"/>
                          </a:solidFill>
                          <a:latin typeface="Bookman Old Style" panose="02050604050505020204" pitchFamily="18" charset="0"/>
                        </a:rPr>
                        <a:t>/a lot </a:t>
                      </a:r>
                    </a:p>
                    <a:p>
                      <a:pPr algn="ctr"/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(Much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is more formal than 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lot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.)</a:t>
                      </a:r>
                      <a:endParaRPr lang="en-GB" sz="2400" baseline="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400" b="1" u="sng" baseline="0" dirty="0">
                          <a:solidFill>
                            <a:srgbClr val="FF3399"/>
                          </a:solidFill>
                          <a:latin typeface="Bookman Old Style" panose="02050604050505020204" pitchFamily="18" charset="0"/>
                        </a:rPr>
                        <a:t>Ex</a:t>
                      </a:r>
                      <a:r>
                        <a:rPr lang="en-GB" sz="2400" baseline="0" dirty="0">
                          <a:solidFill>
                            <a:srgbClr val="FF3399"/>
                          </a:solidFill>
                          <a:latin typeface="Bookman Old Style" panose="02050604050505020204" pitchFamily="18" charset="0"/>
                        </a:rPr>
                        <a:t>: Lemon is much sourer than a lime. </a:t>
                      </a:r>
                      <a:endParaRPr lang="en-GB" sz="2400" dirty="0">
                        <a:solidFill>
                          <a:srgbClr val="FF3399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Large differences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6592248"/>
                  </a:ext>
                </a:extLst>
              </a:tr>
              <a:tr h="1980253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GB" sz="2400" dirty="0">
                          <a:solidFill>
                            <a:srgbClr val="3333FF"/>
                          </a:solidFill>
                          <a:latin typeface="Bookman Old Style" panose="02050604050505020204" pitchFamily="18" charset="0"/>
                        </a:rPr>
                        <a:t>slightly/a little/a bit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 little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is more formal than 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bit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.)</a:t>
                      </a:r>
                    </a:p>
                    <a:p>
                      <a:r>
                        <a:rPr lang="en-GB" sz="2400" b="1" u="sng" dirty="0">
                          <a:solidFill>
                            <a:srgbClr val="FF3399"/>
                          </a:solidFill>
                          <a:latin typeface="Bookman Old Style" panose="02050604050505020204" pitchFamily="18" charset="0"/>
                        </a:rPr>
                        <a:t>Ex</a:t>
                      </a:r>
                      <a:r>
                        <a:rPr lang="en-GB" sz="2400" dirty="0">
                          <a:solidFill>
                            <a:srgbClr val="FF3399"/>
                          </a:solidFill>
                          <a:latin typeface="Bookman Old Style" panose="02050604050505020204" pitchFamily="18" charset="0"/>
                        </a:rPr>
                        <a:t>: Orange is slightly juicier</a:t>
                      </a:r>
                      <a:r>
                        <a:rPr lang="en-GB" sz="2400" baseline="0" dirty="0">
                          <a:solidFill>
                            <a:srgbClr val="FF3399"/>
                          </a:solidFill>
                          <a:latin typeface="Bookman Old Style" panose="02050604050505020204" pitchFamily="18" charset="0"/>
                        </a:rPr>
                        <a:t> than a watermelon. </a:t>
                      </a:r>
                      <a:endParaRPr lang="en-GB" sz="2400" dirty="0">
                        <a:solidFill>
                          <a:srgbClr val="FF3399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Small differences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518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8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17148" y="381000"/>
            <a:ext cx="5029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400" b="1" dirty="0">
                <a:solidFill>
                  <a:srgbClr val="FF0000"/>
                </a:solidFill>
                <a:latin typeface="Century Gothic" panose="020B0502020202020204"/>
              </a:rPr>
              <a:t>GRAMMAR</a:t>
            </a:r>
          </a:p>
          <a:p>
            <a:pPr lvl="0" algn="ctr">
              <a:defRPr/>
            </a:pPr>
            <a:r>
              <a:rPr lang="en-GB" sz="2400" b="1" dirty="0">
                <a:latin typeface="Century Gothic" panose="020B0502020202020204"/>
              </a:rPr>
              <a:t>Comparison: </a:t>
            </a:r>
            <a:r>
              <a:rPr lang="en-GB" sz="2400" b="1" i="1" dirty="0">
                <a:latin typeface="Century Gothic" panose="020B0502020202020204"/>
              </a:rPr>
              <a:t>(not) as …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10" y="1797628"/>
            <a:ext cx="8827077" cy="304686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GB" sz="3300" b="1" dirty="0">
                <a:latin typeface="Georgia" panose="02040502050405020303" pitchFamily="18" charset="0"/>
              </a:rPr>
              <a:t>Comparison: (not) as … as</a:t>
            </a:r>
          </a:p>
          <a:p>
            <a:pPr lvl="0">
              <a:lnSpc>
                <a:spcPct val="150000"/>
              </a:lnSpc>
              <a:defRPr/>
            </a:pPr>
            <a:r>
              <a:rPr lang="en-GB" sz="3300" dirty="0">
                <a:latin typeface="Georgia" panose="02040502050405020303" pitchFamily="18" charset="0"/>
              </a:rPr>
              <a:t>1. We use </a:t>
            </a:r>
            <a:r>
              <a:rPr lang="en-GB" sz="3300" b="1" i="1" dirty="0">
                <a:solidFill>
                  <a:srgbClr val="3333FF"/>
                </a:solidFill>
                <a:latin typeface="Georgia" panose="02040502050405020303" pitchFamily="18" charset="0"/>
              </a:rPr>
              <a:t>as … as </a:t>
            </a:r>
            <a:r>
              <a:rPr lang="en-GB" sz="3300" dirty="0">
                <a:latin typeface="Georgia" panose="02040502050405020303" pitchFamily="18" charset="0"/>
              </a:rPr>
              <a:t>to show things are equal. </a:t>
            </a:r>
          </a:p>
          <a:p>
            <a:pPr lvl="0">
              <a:lnSpc>
                <a:spcPct val="150000"/>
              </a:lnSpc>
              <a:defRPr/>
            </a:pPr>
            <a:r>
              <a:rPr lang="en-GB" sz="3300" dirty="0">
                <a:latin typeface="Georgia" panose="02040502050405020303" pitchFamily="18" charset="0"/>
              </a:rPr>
              <a:t>2. We use </a:t>
            </a:r>
            <a:r>
              <a:rPr lang="en-GB" sz="3300" b="1" i="1" dirty="0">
                <a:solidFill>
                  <a:srgbClr val="3333FF"/>
                </a:solidFill>
                <a:latin typeface="Georgia" panose="02040502050405020303" pitchFamily="18" charset="0"/>
              </a:rPr>
              <a:t>not as … as </a:t>
            </a:r>
            <a:r>
              <a:rPr lang="en-GB" sz="3300" dirty="0">
                <a:latin typeface="Georgia" panose="02040502050405020303" pitchFamily="18" charset="0"/>
              </a:rPr>
              <a:t>to show two things are </a:t>
            </a:r>
            <a:r>
              <a:rPr lang="en-GB" sz="3300" dirty="0" err="1">
                <a:latin typeface="Georgia" panose="02040502050405020303" pitchFamily="18" charset="0"/>
              </a:rPr>
              <a:t>unequal.mnv</a:t>
            </a:r>
            <a:r>
              <a:rPr lang="en-GB" sz="3300" dirty="0">
                <a:latin typeface="Georgia" panose="02040502050405020303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90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EE458-A128-4CCA-8D57-4635E7CD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5656"/>
            <a:ext cx="8229600" cy="60059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91240-4F44-487B-A753-362D82C0C1B3}"/>
              </a:ext>
            </a:extLst>
          </p:cNvPr>
          <p:cNvSpPr txBox="1">
            <a:spLocks/>
          </p:cNvSpPr>
          <p:nvPr/>
        </p:nvSpPr>
        <p:spPr>
          <a:xfrm>
            <a:off x="0" y="151606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7979BDF-4FBB-4273-BD7D-EA64100F7E69}"/>
              </a:ext>
            </a:extLst>
          </p:cNvPr>
          <p:cNvSpPr txBox="1">
            <a:spLocks/>
          </p:cNvSpPr>
          <p:nvPr/>
        </p:nvSpPr>
        <p:spPr>
          <a:xfrm>
            <a:off x="3048000" y="151606"/>
            <a:ext cx="4580468" cy="654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  <a:latin typeface="Sitka Display" pitchFamily="2" charset="0"/>
                <a:cs typeface="Times New Roman" panose="02020603050405020304" pitchFamily="18" charset="0"/>
              </a:rPr>
              <a:t>Comparatives and Superlatives</a:t>
            </a:r>
            <a:endParaRPr lang="en-US" sz="2400" b="1" dirty="0">
              <a:solidFill>
                <a:srgbClr val="002060"/>
              </a:solidFill>
              <a:highlight>
                <a:srgbClr val="FFFF00"/>
              </a:highlight>
              <a:latin typeface="Sitka Displ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C39C4-8AD5-48FC-BE09-F1492482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81" y="838201"/>
            <a:ext cx="8407619" cy="59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0" y="151606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048000" y="151606"/>
            <a:ext cx="4580468" cy="654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  <a:latin typeface="Sitka Display" pitchFamily="2" charset="0"/>
                <a:cs typeface="Times New Roman" panose="02020603050405020304" pitchFamily="18" charset="0"/>
              </a:rPr>
              <a:t>ING forms (Gerunds)</a:t>
            </a:r>
            <a:endParaRPr lang="en-US" sz="2400" b="1" dirty="0">
              <a:solidFill>
                <a:srgbClr val="002060"/>
              </a:solidFill>
              <a:highlight>
                <a:srgbClr val="FFFF00"/>
              </a:highlight>
              <a:latin typeface="Sitka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FA5F2E-B8D3-48E5-8843-CA940401F8C4}"/>
              </a:ext>
            </a:extLst>
          </p:cNvPr>
          <p:cNvSpPr txBox="1">
            <a:spLocks/>
          </p:cNvSpPr>
          <p:nvPr/>
        </p:nvSpPr>
        <p:spPr>
          <a:xfrm>
            <a:off x="0" y="2057400"/>
            <a:ext cx="9059332" cy="193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Sitka Display" pitchFamily="2" charset="0"/>
                <a:cs typeface="Times New Roman" panose="02020603050405020304" pitchFamily="18" charset="0"/>
              </a:rPr>
              <a:t>2. As the Object of a sentence:</a:t>
            </a:r>
          </a:p>
          <a:p>
            <a:r>
              <a:rPr lang="en-US" sz="2400" b="1" dirty="0">
                <a:latin typeface="Sitka Display" pitchFamily="2" charset="0"/>
                <a:cs typeface="Times New Roman" panose="02020603050405020304" pitchFamily="18" charset="0"/>
              </a:rPr>
              <a:t>+ after verbs: </a:t>
            </a:r>
            <a:r>
              <a:rPr lang="en-US" sz="2400" b="1" dirty="0">
                <a:solidFill>
                  <a:srgbClr val="0070C0"/>
                </a:solidFill>
                <a:latin typeface="Sitka Display" pitchFamily="2" charset="0"/>
                <a:cs typeface="Times New Roman" panose="02020603050405020304" pitchFamily="18" charset="0"/>
              </a:rPr>
              <a:t>like, love, enjoy, dislike, hate; can’t stand, try</a:t>
            </a:r>
          </a:p>
          <a:p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Ex:  She likes </a:t>
            </a:r>
            <a:r>
              <a:rPr lang="en-US" sz="2400" dirty="0">
                <a:solidFill>
                  <a:srgbClr val="FF0000"/>
                </a:solidFill>
                <a:latin typeface="Sitka Display" pitchFamily="2" charset="0"/>
                <a:cs typeface="Times New Roman" panose="02020603050405020304" pitchFamily="18" charset="0"/>
              </a:rPr>
              <a:t>singing</a:t>
            </a:r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Sitka Display" pitchFamily="2" charset="0"/>
                <a:cs typeface="Times New Roman" panose="02020603050405020304" pitchFamily="18" charset="0"/>
              </a:rPr>
              <a:t>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isn't here. Try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 home number</a:t>
            </a:r>
            <a:r>
              <a:rPr lang="en-US" i="1" dirty="0"/>
              <a:t>.</a:t>
            </a:r>
            <a:endParaRPr lang="en-US" sz="2400" b="1" dirty="0">
              <a:latin typeface="Sitka Display" pitchFamily="2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Sitka Display" pitchFamily="2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Sitka Display" pitchFamily="2" charset="0"/>
                <a:cs typeface="Times New Roman" panose="02020603050405020304" pitchFamily="18" charset="0"/>
              </a:rPr>
              <a:t>+ prepositions: of, with, to, from…).</a:t>
            </a:r>
          </a:p>
          <a:p>
            <a:endParaRPr lang="en-US" sz="2400" b="1" dirty="0">
              <a:latin typeface="Sitka Display" pitchFamily="2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Ex: I am afraid of s</a:t>
            </a:r>
            <a:r>
              <a:rPr lang="en-US" sz="2400" u="sng" dirty="0">
                <a:latin typeface="Sitka Display" pitchFamily="2" charset="0"/>
                <a:cs typeface="Times New Roman" panose="02020603050405020304" pitchFamily="18" charset="0"/>
              </a:rPr>
              <a:t>peaking</a:t>
            </a:r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 English in my English class.</a:t>
            </a:r>
          </a:p>
          <a:p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       I am interested in </a:t>
            </a:r>
            <a:r>
              <a:rPr lang="en-US" sz="2400" dirty="0">
                <a:solidFill>
                  <a:srgbClr val="FF0000"/>
                </a:solidFill>
                <a:latin typeface="Sitka Display" pitchFamily="2" charset="0"/>
                <a:cs typeface="Times New Roman" panose="02020603050405020304" pitchFamily="18" charset="0"/>
              </a:rPr>
              <a:t>watching</a:t>
            </a:r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 horror films</a:t>
            </a:r>
          </a:p>
          <a:p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       I am </a:t>
            </a:r>
            <a:r>
              <a:rPr lang="en-US" sz="2400" u="sng" dirty="0">
                <a:solidFill>
                  <a:srgbClr val="FF0000"/>
                </a:solidFill>
                <a:latin typeface="Sitka Display" pitchFamily="2" charset="0"/>
                <a:cs typeface="Times New Roman" panose="02020603050405020304" pitchFamily="18" charset="0"/>
              </a:rPr>
              <a:t>bored with learning </a:t>
            </a:r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history.</a:t>
            </a:r>
          </a:p>
          <a:p>
            <a:endParaRPr lang="en-US" sz="2400" b="1" dirty="0">
              <a:latin typeface="Sitka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939318-C37E-46CD-A689-99B5DCBABE24}"/>
              </a:ext>
            </a:extLst>
          </p:cNvPr>
          <p:cNvSpPr txBox="1">
            <a:spLocks/>
          </p:cNvSpPr>
          <p:nvPr/>
        </p:nvSpPr>
        <p:spPr>
          <a:xfrm>
            <a:off x="0" y="849312"/>
            <a:ext cx="9059332" cy="1174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Sitka Display" pitchFamily="2" charset="0"/>
                <a:cs typeface="Times New Roman" panose="02020603050405020304" pitchFamily="18" charset="0"/>
              </a:rPr>
              <a:t>1. As the Subject of a sentence.</a:t>
            </a:r>
          </a:p>
          <a:p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Ex: </a:t>
            </a:r>
            <a:r>
              <a:rPr lang="en-US" sz="2400" u="sng" dirty="0">
                <a:solidFill>
                  <a:srgbClr val="FF0000"/>
                </a:solidFill>
                <a:latin typeface="Sitka Display" pitchFamily="2" charset="0"/>
                <a:cs typeface="Times New Roman" panose="02020603050405020304" pitchFamily="18" charset="0"/>
              </a:rPr>
              <a:t>Speaking</a:t>
            </a:r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 English in my English class is a problem for me.</a:t>
            </a:r>
          </a:p>
        </p:txBody>
      </p:sp>
    </p:spTree>
    <p:extLst>
      <p:ext uri="{BB962C8B-B14F-4D97-AF65-F5344CB8AC3E}">
        <p14:creationId xmlns:p14="http://schemas.microsoft.com/office/powerpoint/2010/main" val="5009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779</Words>
  <Application>Microsoft Office PowerPoint</Application>
  <PresentationFormat>On-screen Show (4:3)</PresentationFormat>
  <Paragraphs>187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Rounded MT Bold</vt:lpstr>
      <vt:lpstr>Bookman Old Style</vt:lpstr>
      <vt:lpstr>Calibri</vt:lpstr>
      <vt:lpstr>Century Gothic</vt:lpstr>
      <vt:lpstr>Georgia</vt:lpstr>
      <vt:lpstr>Sitka Display</vt:lpstr>
      <vt:lpstr>Times New Roman</vt:lpstr>
      <vt:lpstr>Office Theme</vt:lpstr>
      <vt:lpstr>TEACHER’S PERSONAL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TEACHER’S PERSONAL INFORMATION</dc:title>
  <dc:creator>Loan Nguyen Thanh</dc:creator>
  <cp:lastModifiedBy>Keios Starqua</cp:lastModifiedBy>
  <cp:revision>198</cp:revision>
  <cp:lastPrinted>2020-12-27T23:35:12Z</cp:lastPrinted>
  <dcterms:created xsi:type="dcterms:W3CDTF">2020-12-23T03:59:56Z</dcterms:created>
  <dcterms:modified xsi:type="dcterms:W3CDTF">2021-10-29T07:34:59Z</dcterms:modified>
</cp:coreProperties>
</file>