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61" r:id="rId2"/>
    <p:sldId id="457" r:id="rId3"/>
    <p:sldId id="570" r:id="rId4"/>
    <p:sldId id="642" r:id="rId5"/>
    <p:sldId id="639" r:id="rId6"/>
    <p:sldId id="643" r:id="rId7"/>
    <p:sldId id="644" r:id="rId8"/>
    <p:sldId id="640" r:id="rId9"/>
    <p:sldId id="641" r:id="rId10"/>
    <p:sldId id="645" r:id="rId11"/>
    <p:sldId id="646" r:id="rId12"/>
    <p:sldId id="62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922" autoAdjust="0"/>
  </p:normalViewPr>
  <p:slideViewPr>
    <p:cSldViewPr>
      <p:cViewPr varScale="1">
        <p:scale>
          <a:sx n="79" d="100"/>
          <a:sy n="79" d="100"/>
        </p:scale>
        <p:origin x="859"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128A30B9-DC79-4C47-8B9E-88E26DDAFEB5}"/>
    <pc:docChg chg="modSld">
      <pc:chgData name="Keios Starqua" userId="8cf9fb8f937025db" providerId="LiveId" clId="{128A30B9-DC79-4C47-8B9E-88E26DDAFEB5}" dt="2021-10-08T08:22:57.846" v="2"/>
      <pc:docMkLst>
        <pc:docMk/>
      </pc:docMkLst>
      <pc:sldChg chg="modSp mod">
        <pc:chgData name="Keios Starqua" userId="8cf9fb8f937025db" providerId="LiveId" clId="{128A30B9-DC79-4C47-8B9E-88E26DDAFEB5}" dt="2021-10-08T07:12:23.547" v="1" actId="14100"/>
        <pc:sldMkLst>
          <pc:docMk/>
          <pc:sldMk cId="2671805631" sldId="639"/>
        </pc:sldMkLst>
        <pc:picChg chg="mod">
          <ac:chgData name="Keios Starqua" userId="8cf9fb8f937025db" providerId="LiveId" clId="{128A30B9-DC79-4C47-8B9E-88E26DDAFEB5}" dt="2021-10-08T07:12:23.547" v="1" actId="14100"/>
          <ac:picMkLst>
            <pc:docMk/>
            <pc:sldMk cId="2671805631" sldId="639"/>
            <ac:picMk id="5" creationId="{58987908-2986-404C-BB6F-45A1E6E13D1A}"/>
          </ac:picMkLst>
        </pc:picChg>
      </pc:sldChg>
      <pc:sldChg chg="modSp mod">
        <pc:chgData name="Keios Starqua" userId="8cf9fb8f937025db" providerId="LiveId" clId="{128A30B9-DC79-4C47-8B9E-88E26DDAFEB5}" dt="2021-10-08T08:22:57.846" v="2"/>
        <pc:sldMkLst>
          <pc:docMk/>
          <pc:sldMk cId="3715059767" sldId="640"/>
        </pc:sldMkLst>
        <pc:picChg chg="ord">
          <ac:chgData name="Keios Starqua" userId="8cf9fb8f937025db" providerId="LiveId" clId="{128A30B9-DC79-4C47-8B9E-88E26DDAFEB5}" dt="2021-10-08T08:22:57.846" v="2"/>
          <ac:picMkLst>
            <pc:docMk/>
            <pc:sldMk cId="3715059767" sldId="640"/>
            <ac:picMk id="3" creationId="{5454C103-E8B8-48FD-9AA3-8C7FBFDCC2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8F1AE-C9E3-4855-8384-3519135F4987}" type="datetimeFigureOut">
              <a:rPr lang="en-US" smtClean="0"/>
              <a:t>10/8/2021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37420-7D57-431D-A042-714C4F8A4F54}" type="slidenum">
              <a:rPr lang="en-US" smtClean="0"/>
              <a:t>‹#›</a:t>
            </a:fld>
            <a:endParaRPr lang="en-US"/>
          </a:p>
        </p:txBody>
      </p:sp>
    </p:spTree>
    <p:extLst>
      <p:ext uri="{BB962C8B-B14F-4D97-AF65-F5344CB8AC3E}">
        <p14:creationId xmlns:p14="http://schemas.microsoft.com/office/powerpoint/2010/main" val="176575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B60A04-EBE5-4BA7-9B11-D34CCFDEFEC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30220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B60A04-EBE5-4BA7-9B11-D34CCFDEFEC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187431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B60A04-EBE5-4BA7-9B11-D34CCFDEFEC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358841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B60A04-EBE5-4BA7-9B11-D34CCFDEFEC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43135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60A04-EBE5-4BA7-9B11-D34CCFDEFEC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282433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B60A04-EBE5-4BA7-9B11-D34CCFDEFEC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153842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B60A04-EBE5-4BA7-9B11-D34CCFDEFEC4}"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113818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B60A04-EBE5-4BA7-9B11-D34CCFDEFEC4}"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149723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60A04-EBE5-4BA7-9B11-D34CCFDEFEC4}"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154557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60A04-EBE5-4BA7-9B11-D34CCFDEFEC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284911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60A04-EBE5-4BA7-9B11-D34CCFDEFEC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342CB-55DF-42F2-A5E8-03B331FE9538}" type="slidenum">
              <a:rPr lang="en-US" smtClean="0"/>
              <a:t>‹#›</a:t>
            </a:fld>
            <a:endParaRPr lang="en-US"/>
          </a:p>
        </p:txBody>
      </p:sp>
    </p:spTree>
    <p:extLst>
      <p:ext uri="{BB962C8B-B14F-4D97-AF65-F5344CB8AC3E}">
        <p14:creationId xmlns:p14="http://schemas.microsoft.com/office/powerpoint/2010/main" val="116457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60A04-EBE5-4BA7-9B11-D34CCFDEFEC4}" type="datetimeFigureOut">
              <a:rPr lang="en-US" smtClean="0"/>
              <a:t>10/8/2021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342CB-55DF-42F2-A5E8-03B331FE9538}" type="slidenum">
              <a:rPr lang="en-US" smtClean="0"/>
              <a:t>‹#›</a:t>
            </a:fld>
            <a:endParaRPr lang="en-US"/>
          </a:p>
        </p:txBody>
      </p:sp>
    </p:spTree>
    <p:extLst>
      <p:ext uri="{BB962C8B-B14F-4D97-AF65-F5344CB8AC3E}">
        <p14:creationId xmlns:p14="http://schemas.microsoft.com/office/powerpoint/2010/main" val="1310712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oannguyenthanh1978@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9144"/>
          </a:xfrm>
        </p:spPr>
        <p:txBody>
          <a:bodyPr>
            <a:normAutofit/>
          </a:bodyPr>
          <a:lstStyle/>
          <a:p>
            <a:r>
              <a:rPr lang="en-US" sz="3200" dirty="0">
                <a:solidFill>
                  <a:srgbClr val="FF0000"/>
                </a:solidFill>
                <a:latin typeface="Times New Roman" pitchFamily="18" charset="0"/>
                <a:cs typeface="Times New Roman" pitchFamily="18" charset="0"/>
              </a:rPr>
              <a:t>TEACHER’S </a:t>
            </a:r>
            <a:r>
              <a:rPr lang="vi-VN" sz="3200" dirty="0">
                <a:solidFill>
                  <a:srgbClr val="FF0000"/>
                </a:solidFill>
                <a:latin typeface="Times New Roman" pitchFamily="18" charset="0"/>
                <a:cs typeface="Times New Roman" pitchFamily="18" charset="0"/>
              </a:rPr>
              <a:t>PERSONAL INFORMATION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42655"/>
            <a:ext cx="8458200" cy="3172690"/>
          </a:xfrm>
        </p:spPr>
        <p:txBody>
          <a:bodyPr>
            <a:normAutofit/>
          </a:bodyPr>
          <a:lstStyle/>
          <a:p>
            <a:r>
              <a:rPr lang="en-US" dirty="0">
                <a:latin typeface="Times New Roman" pitchFamily="18" charset="0"/>
                <a:cs typeface="Times New Roman" pitchFamily="18" charset="0"/>
              </a:rPr>
              <a:t>Name: Nguyen </a:t>
            </a:r>
            <a:r>
              <a:rPr lang="en-US" dirty="0" err="1">
                <a:latin typeface="Times New Roman" pitchFamily="18" charset="0"/>
                <a:cs typeface="Times New Roman" pitchFamily="18" charset="0"/>
              </a:rPr>
              <a:t>Thanh</a:t>
            </a:r>
            <a:r>
              <a:rPr lang="en-US" dirty="0">
                <a:latin typeface="Times New Roman" pitchFamily="18" charset="0"/>
                <a:cs typeface="Times New Roman" pitchFamily="18" charset="0"/>
              </a:rPr>
              <a:t> Loan</a:t>
            </a:r>
          </a:p>
          <a:p>
            <a:r>
              <a:rPr lang="en-US" dirty="0">
                <a:latin typeface="Times New Roman" pitchFamily="18" charset="0"/>
                <a:cs typeface="Times New Roman" pitchFamily="18" charset="0"/>
              </a:rPr>
              <a:t>Facebook: Loan </a:t>
            </a:r>
            <a:r>
              <a:rPr lang="en-US" dirty="0" err="1">
                <a:latin typeface="Times New Roman" pitchFamily="18" charset="0"/>
                <a:cs typeface="Times New Roman" pitchFamily="18" charset="0"/>
              </a:rPr>
              <a:t>Ngu</a:t>
            </a:r>
            <a:r>
              <a:rPr lang="vi-VN" dirty="0">
                <a:latin typeface="Times New Roman" pitchFamily="18" charset="0"/>
                <a:cs typeface="Times New Roman" pitchFamily="18" charset="0"/>
              </a:rPr>
              <a:t>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Thanh</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Mobile number: 0942 255 937</a:t>
            </a:r>
          </a:p>
          <a:p>
            <a:r>
              <a:rPr lang="vi-VN" dirty="0">
                <a:latin typeface="Times New Roman" pitchFamily="18" charset="0"/>
                <a:cs typeface="Times New Roman" pitchFamily="18" charset="0"/>
              </a:rPr>
              <a:t>Email:  </a:t>
            </a:r>
            <a:r>
              <a:rPr lang="vi-VN" dirty="0">
                <a:latin typeface="Times New Roman" pitchFamily="18" charset="0"/>
                <a:cs typeface="Times New Roman" pitchFamily="18" charset="0"/>
                <a:hlinkClick r:id="rId2"/>
              </a:rPr>
              <a:t>loannguyenthanh1978@gmail.com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33278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0EF1B3-4F3A-4E20-8C5C-653C3984E094}"/>
              </a:ext>
            </a:extLst>
          </p:cNvPr>
          <p:cNvSpPr txBox="1"/>
          <p:nvPr/>
        </p:nvSpPr>
        <p:spPr>
          <a:xfrm>
            <a:off x="-26963" y="0"/>
            <a:ext cx="3352800" cy="523220"/>
          </a:xfrm>
          <a:prstGeom prst="rect">
            <a:avLst/>
          </a:prstGeom>
          <a:noFill/>
        </p:spPr>
        <p:txBody>
          <a:bodyPr wrap="square" rtlCol="0">
            <a:spAutoFit/>
          </a:bodyPr>
          <a:lstStyle/>
          <a:p>
            <a:pPr algn="ctr"/>
            <a:r>
              <a:rPr lang="en-US" sz="2800" b="1" dirty="0">
                <a:solidFill>
                  <a:srgbClr val="FF0000"/>
                </a:solidFill>
                <a:latin typeface="Times New Roman" pitchFamily="18" charset="0"/>
                <a:cs typeface="Times New Roman" pitchFamily="18" charset="0"/>
              </a:rPr>
              <a:t>CROSS CULTURE</a:t>
            </a:r>
          </a:p>
        </p:txBody>
      </p:sp>
      <p:sp>
        <p:nvSpPr>
          <p:cNvPr id="3" name="TextBox 2">
            <a:extLst>
              <a:ext uri="{FF2B5EF4-FFF2-40B4-BE49-F238E27FC236}">
                <a16:creationId xmlns:a16="http://schemas.microsoft.com/office/drawing/2014/main" id="{A42230AE-A6FE-423B-968C-39FD76312641}"/>
              </a:ext>
            </a:extLst>
          </p:cNvPr>
          <p:cNvSpPr txBox="1"/>
          <p:nvPr/>
        </p:nvSpPr>
        <p:spPr>
          <a:xfrm>
            <a:off x="3951265" y="449328"/>
            <a:ext cx="3733800" cy="523220"/>
          </a:xfrm>
          <a:prstGeom prst="rect">
            <a:avLst/>
          </a:prstGeom>
          <a:noFill/>
        </p:spPr>
        <p:txBody>
          <a:bodyPr wrap="square" rtlCol="0">
            <a:spAutoFit/>
          </a:bodyPr>
          <a:lstStyle/>
          <a:p>
            <a:pPr algn="ctr"/>
            <a:r>
              <a:rPr lang="en-US" sz="2800" b="1" dirty="0">
                <a:solidFill>
                  <a:srgbClr val="00B050"/>
                </a:solidFill>
                <a:highlight>
                  <a:srgbClr val="FFFF00"/>
                </a:highlight>
                <a:latin typeface="Times New Roman" pitchFamily="18" charset="0"/>
                <a:cs typeface="Times New Roman" pitchFamily="18" charset="0"/>
              </a:rPr>
              <a:t>Attitudes towards time</a:t>
            </a:r>
          </a:p>
        </p:txBody>
      </p:sp>
      <p:pic>
        <p:nvPicPr>
          <p:cNvPr id="5" name="Picture 4">
            <a:extLst>
              <a:ext uri="{FF2B5EF4-FFF2-40B4-BE49-F238E27FC236}">
                <a16:creationId xmlns:a16="http://schemas.microsoft.com/office/drawing/2014/main" id="{3A06C4C6-88A2-447C-A692-CB033CF52E1C}"/>
              </a:ext>
            </a:extLst>
          </p:cNvPr>
          <p:cNvPicPr>
            <a:picLocks noChangeAspect="1"/>
          </p:cNvPicPr>
          <p:nvPr/>
        </p:nvPicPr>
        <p:blipFill>
          <a:blip r:embed="rId2"/>
          <a:stretch>
            <a:fillRect/>
          </a:stretch>
        </p:blipFill>
        <p:spPr>
          <a:xfrm>
            <a:off x="245705" y="1471153"/>
            <a:ext cx="4263209" cy="2933722"/>
          </a:xfrm>
          <a:prstGeom prst="rect">
            <a:avLst/>
          </a:prstGeom>
        </p:spPr>
      </p:pic>
      <p:pic>
        <p:nvPicPr>
          <p:cNvPr id="7" name="Picture 6">
            <a:extLst>
              <a:ext uri="{FF2B5EF4-FFF2-40B4-BE49-F238E27FC236}">
                <a16:creationId xmlns:a16="http://schemas.microsoft.com/office/drawing/2014/main" id="{A0053CDA-8ADA-4544-9FFF-8652FBB11E23}"/>
              </a:ext>
            </a:extLst>
          </p:cNvPr>
          <p:cNvPicPr>
            <a:picLocks noChangeAspect="1"/>
          </p:cNvPicPr>
          <p:nvPr/>
        </p:nvPicPr>
        <p:blipFill>
          <a:blip r:embed="rId3"/>
          <a:stretch>
            <a:fillRect/>
          </a:stretch>
        </p:blipFill>
        <p:spPr>
          <a:xfrm>
            <a:off x="4810216" y="1471153"/>
            <a:ext cx="4247969" cy="2933722"/>
          </a:xfrm>
          <a:prstGeom prst="rect">
            <a:avLst/>
          </a:prstGeom>
        </p:spPr>
      </p:pic>
      <p:pic>
        <p:nvPicPr>
          <p:cNvPr id="9" name="Picture 8">
            <a:extLst>
              <a:ext uri="{FF2B5EF4-FFF2-40B4-BE49-F238E27FC236}">
                <a16:creationId xmlns:a16="http://schemas.microsoft.com/office/drawing/2014/main" id="{51AD9ACC-04F8-4E13-8D82-E3AA15D7254F}"/>
              </a:ext>
            </a:extLst>
          </p:cNvPr>
          <p:cNvPicPr>
            <a:picLocks noChangeAspect="1"/>
          </p:cNvPicPr>
          <p:nvPr/>
        </p:nvPicPr>
        <p:blipFill>
          <a:blip r:embed="rId4"/>
          <a:stretch>
            <a:fillRect/>
          </a:stretch>
        </p:blipFill>
        <p:spPr>
          <a:xfrm>
            <a:off x="2362200" y="4648200"/>
            <a:ext cx="4572000" cy="1033126"/>
          </a:xfrm>
          <a:prstGeom prst="rect">
            <a:avLst/>
          </a:prstGeom>
        </p:spPr>
      </p:pic>
    </p:spTree>
    <p:extLst>
      <p:ext uri="{BB962C8B-B14F-4D97-AF65-F5344CB8AC3E}">
        <p14:creationId xmlns:p14="http://schemas.microsoft.com/office/powerpoint/2010/main" val="114311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4E8277-E5B0-45C8-ABEF-94262A6B62F9}"/>
              </a:ext>
            </a:extLst>
          </p:cNvPr>
          <p:cNvPicPr>
            <a:picLocks noChangeAspect="1"/>
          </p:cNvPicPr>
          <p:nvPr/>
        </p:nvPicPr>
        <p:blipFill>
          <a:blip r:embed="rId2"/>
          <a:stretch>
            <a:fillRect/>
          </a:stretch>
        </p:blipFill>
        <p:spPr>
          <a:xfrm>
            <a:off x="228986" y="1752600"/>
            <a:ext cx="8686028" cy="2590800"/>
          </a:xfrm>
          <a:prstGeom prst="rect">
            <a:avLst/>
          </a:prstGeom>
        </p:spPr>
      </p:pic>
      <p:sp>
        <p:nvSpPr>
          <p:cNvPr id="4" name="TextBox 3">
            <a:extLst>
              <a:ext uri="{FF2B5EF4-FFF2-40B4-BE49-F238E27FC236}">
                <a16:creationId xmlns:a16="http://schemas.microsoft.com/office/drawing/2014/main" id="{6866F51D-9885-4203-9D06-E06417E78F8D}"/>
              </a:ext>
            </a:extLst>
          </p:cNvPr>
          <p:cNvSpPr txBox="1"/>
          <p:nvPr/>
        </p:nvSpPr>
        <p:spPr>
          <a:xfrm>
            <a:off x="6246" y="152400"/>
            <a:ext cx="2846363"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DISCUSSION</a:t>
            </a:r>
          </a:p>
        </p:txBody>
      </p:sp>
    </p:spTree>
    <p:extLst>
      <p:ext uri="{BB962C8B-B14F-4D97-AF65-F5344CB8AC3E}">
        <p14:creationId xmlns:p14="http://schemas.microsoft.com/office/powerpoint/2010/main" val="370502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72ABA-A8BC-4AC3-A363-00022D84C7E6}"/>
              </a:ext>
            </a:extLst>
          </p:cNvPr>
          <p:cNvSpPr txBox="1"/>
          <p:nvPr/>
        </p:nvSpPr>
        <p:spPr>
          <a:xfrm>
            <a:off x="1460636" y="114232"/>
            <a:ext cx="6929511" cy="584775"/>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Writing </a:t>
            </a:r>
          </a:p>
        </p:txBody>
      </p:sp>
      <p:sp>
        <p:nvSpPr>
          <p:cNvPr id="3" name="TextBox 2">
            <a:extLst>
              <a:ext uri="{FF2B5EF4-FFF2-40B4-BE49-F238E27FC236}">
                <a16:creationId xmlns:a16="http://schemas.microsoft.com/office/drawing/2014/main" id="{BBE6BD88-1691-4E2B-8988-9AB8AB8FA215}"/>
              </a:ext>
            </a:extLst>
          </p:cNvPr>
          <p:cNvSpPr txBox="1"/>
          <p:nvPr/>
        </p:nvSpPr>
        <p:spPr>
          <a:xfrm>
            <a:off x="457200" y="622133"/>
            <a:ext cx="8009147" cy="584775"/>
          </a:xfrm>
          <a:prstGeom prst="rect">
            <a:avLst/>
          </a:prstGeom>
          <a:noFill/>
        </p:spPr>
        <p:txBody>
          <a:bodyPr wrap="square" rtlCol="0">
            <a:sp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Write a description of your self-help book</a:t>
            </a:r>
            <a:endParaRPr lang="en-US" sz="3200" b="1" i="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B849F-80B9-4A3F-A952-EA71F4018708}"/>
              </a:ext>
            </a:extLst>
          </p:cNvPr>
          <p:cNvSpPr txBox="1"/>
          <p:nvPr/>
        </p:nvSpPr>
        <p:spPr>
          <a:xfrm>
            <a:off x="381000" y="1600200"/>
            <a:ext cx="800914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My self-help book title is_________</a:t>
            </a:r>
            <a:endParaRPr lang="en-US" sz="28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DA5E4C7-B531-4142-970D-912D10414300}"/>
              </a:ext>
            </a:extLst>
          </p:cNvPr>
          <p:cNvSpPr txBox="1"/>
          <p:nvPr/>
        </p:nvSpPr>
        <p:spPr>
          <a:xfrm>
            <a:off x="380999" y="2667000"/>
            <a:ext cx="800914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The basic message of the book is that_________</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00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236" y="200412"/>
            <a:ext cx="7543800" cy="769441"/>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REVIEW UNIT 7 &amp; UNIT 8</a:t>
            </a:r>
          </a:p>
        </p:txBody>
      </p:sp>
      <p:sp>
        <p:nvSpPr>
          <p:cNvPr id="3" name="AutoShape 2" descr="Caution Vintage Metal Tin Signs Dangerous Metal Poster Warning Retro Plaque  Wall Decoration|Plaques &amp; Signs| - AliExpre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Caution Vintage Metal Tin Signs Dangerous Metal Poster Warning Retro Plaque  Wall Decoration|Plaques &amp; Signs| - AliExpre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22 Best Self-Help Books to Buy in 2021 - Self-Improvement Reads That  Motivate and Inspire">
            <a:extLst>
              <a:ext uri="{FF2B5EF4-FFF2-40B4-BE49-F238E27FC236}">
                <a16:creationId xmlns:a16="http://schemas.microsoft.com/office/drawing/2014/main" id="{0FDFF2D7-7910-4925-A7C9-F3343B79F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282140"/>
            <a:ext cx="2754296" cy="24811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eneans, Here are 40 Business &amp; Self-Help Books to Borrow from the Lib |  by Brian Tan | Journey To Mastery">
            <a:extLst>
              <a:ext uri="{FF2B5EF4-FFF2-40B4-BE49-F238E27FC236}">
                <a16:creationId xmlns:a16="http://schemas.microsoft.com/office/drawing/2014/main" id="{145E8A03-C1B5-47A2-80F5-7E7F2E9330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3" y="1143001"/>
            <a:ext cx="2358887" cy="26203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Stop Worrying and Start Living (Vietnamese Edition): Carnegie, Dale:  8935086828410: Amazon.com: Books">
            <a:extLst>
              <a:ext uri="{FF2B5EF4-FFF2-40B4-BE49-F238E27FC236}">
                <a16:creationId xmlns:a16="http://schemas.microsoft.com/office/drawing/2014/main" id="{D0DBA7EE-3965-469A-B543-134E8ADFC1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592" y="1219508"/>
            <a:ext cx="1914525" cy="24811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Vietnamese - Self-Help: Books">
            <a:extLst>
              <a:ext uri="{FF2B5EF4-FFF2-40B4-BE49-F238E27FC236}">
                <a16:creationId xmlns:a16="http://schemas.microsoft.com/office/drawing/2014/main" id="{C853EB77-34F3-49A2-A8C7-263E0A1501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00" y="4038600"/>
            <a:ext cx="2047600" cy="26189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com: If You Want It Done Right, You Don't Have to Do It Yourself! ( Vietnamese Edition) (8935086837535): Genett, Donna M Phd: Books">
            <a:extLst>
              <a:ext uri="{FF2B5EF4-FFF2-40B4-BE49-F238E27FC236}">
                <a16:creationId xmlns:a16="http://schemas.microsoft.com/office/drawing/2014/main" id="{6C056EF6-2188-4A48-808F-356394ADE7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356" y="4012674"/>
            <a:ext cx="1755499" cy="26189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ola (Vietnamese Edition): Amdahl, Troy: 9786045899823: Amazon.com: Books">
            <a:extLst>
              <a:ext uri="{FF2B5EF4-FFF2-40B4-BE49-F238E27FC236}">
                <a16:creationId xmlns:a16="http://schemas.microsoft.com/office/drawing/2014/main" id="{8F0B04AE-0D4B-469B-A37B-B1BF9CFE5F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0488" y="4012974"/>
            <a:ext cx="2618688" cy="26186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ôi tài giỏi bạn cũng thế: chiếc chìa khóa đến thành công -  sachxuasaigon.com">
            <a:extLst>
              <a:ext uri="{FF2B5EF4-FFF2-40B4-BE49-F238E27FC236}">
                <a16:creationId xmlns:a16="http://schemas.microsoft.com/office/drawing/2014/main" id="{678AEB62-A7F7-49DC-A588-C74F2B9810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1584" y="4060760"/>
            <a:ext cx="2173651" cy="248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84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AC1DA6-D7B5-44CA-BB73-81E9E56754BF}"/>
              </a:ext>
            </a:extLst>
          </p:cNvPr>
          <p:cNvSpPr txBox="1"/>
          <p:nvPr/>
        </p:nvSpPr>
        <p:spPr>
          <a:xfrm>
            <a:off x="241203" y="4069087"/>
            <a:ext cx="8661593" cy="1200329"/>
          </a:xfrm>
          <a:prstGeom prst="rect">
            <a:avLst/>
          </a:prstGeom>
          <a:noFill/>
        </p:spPr>
        <p:txBody>
          <a:bodyPr wrap="square">
            <a:spAutoFit/>
          </a:bodyPr>
          <a:lstStyle/>
          <a:p>
            <a:r>
              <a:rPr lang="vi-VN" b="0" i="0" dirty="0">
                <a:solidFill>
                  <a:srgbClr val="222222"/>
                </a:solidFill>
                <a:effectLst/>
                <a:latin typeface="Times New Roman" panose="02020603050405020304" pitchFamily="18" charset="0"/>
              </a:rPr>
              <a:t>Self-help Book - còn gọi là  "Sách Tự Lực", được hiểu như là loại sách có ý nghĩa hướng dẫn để giúp người đọc tự hoàn thiện mình hoặc giải quyết các vấn đề cá nhân thông qua những điều thú vị được viết trong sách. Đó có thể là thứ cho ta tu tâm, tu tính - dạng như sách "Học Làm Người", hoặc cuốn "Đắc Nhân Tâm" rất nổi tiếng bấy lâu nay.</a:t>
            </a:r>
            <a:r>
              <a:rPr lang="en-US" b="0" i="0" dirty="0">
                <a:solidFill>
                  <a:srgbClr val="222222"/>
                </a:solidFill>
                <a:effectLst/>
                <a:latin typeface="Times New Roman" panose="02020603050405020304" pitchFamily="18" charset="0"/>
              </a:rPr>
              <a:t> </a:t>
            </a:r>
            <a:endParaRPr lang="en-US" dirty="0"/>
          </a:p>
        </p:txBody>
      </p:sp>
      <p:pic>
        <p:nvPicPr>
          <p:cNvPr id="2050" name="Picture 2" descr="Top 30 cuốn sách dạy làm giàu hay nhất bạn nên đọc khi khởi nghiệp">
            <a:extLst>
              <a:ext uri="{FF2B5EF4-FFF2-40B4-BE49-F238E27FC236}">
                <a16:creationId xmlns:a16="http://schemas.microsoft.com/office/drawing/2014/main" id="{9F804718-8E64-409E-92C8-2A6C7CCDC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2060"/>
            <a:ext cx="2445026" cy="29870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3EF4D-8266-44D2-83DE-B6F48A788A1B}"/>
              </a:ext>
            </a:extLst>
          </p:cNvPr>
          <p:cNvSpPr txBox="1"/>
          <p:nvPr/>
        </p:nvSpPr>
        <p:spPr>
          <a:xfrm>
            <a:off x="755236" y="200412"/>
            <a:ext cx="75438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REVIEW UNIT 7 &amp; UNIT 8</a:t>
            </a:r>
          </a:p>
        </p:txBody>
      </p:sp>
      <p:sp>
        <p:nvSpPr>
          <p:cNvPr id="12" name="TextBox 11">
            <a:extLst>
              <a:ext uri="{FF2B5EF4-FFF2-40B4-BE49-F238E27FC236}">
                <a16:creationId xmlns:a16="http://schemas.microsoft.com/office/drawing/2014/main" id="{5CFB1FF9-5485-4A14-B25F-23829648A244}"/>
              </a:ext>
            </a:extLst>
          </p:cNvPr>
          <p:cNvSpPr txBox="1"/>
          <p:nvPr/>
        </p:nvSpPr>
        <p:spPr>
          <a:xfrm>
            <a:off x="377687" y="5410200"/>
            <a:ext cx="7543800" cy="584775"/>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What self-help books have you read? </a:t>
            </a:r>
          </a:p>
        </p:txBody>
      </p:sp>
      <p:pic>
        <p:nvPicPr>
          <p:cNvPr id="2052" name="Picture 4" descr="Kiến thức làm giàu - Cha giàu, cha nghèo - Luxstore">
            <a:extLst>
              <a:ext uri="{FF2B5EF4-FFF2-40B4-BE49-F238E27FC236}">
                <a16:creationId xmlns:a16="http://schemas.microsoft.com/office/drawing/2014/main" id="{5B9733C1-CB08-4F05-91A3-209EF5ECAE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0034" y="944589"/>
            <a:ext cx="2782957" cy="29837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ản trị kinh doanh (hay Làm giàu không khó – Trời ơi là trời) – Bảo Nam  Media">
            <a:extLst>
              <a:ext uri="{FF2B5EF4-FFF2-40B4-BE49-F238E27FC236}">
                <a16:creationId xmlns:a16="http://schemas.microsoft.com/office/drawing/2014/main" id="{DF38B8B9-ECD3-44C8-9D21-E895923B0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925971"/>
            <a:ext cx="2286000" cy="291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0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8E9FD-8DEC-43A6-99C6-B946AE7831DE}"/>
              </a:ext>
            </a:extLst>
          </p:cNvPr>
          <p:cNvSpPr txBox="1"/>
          <p:nvPr/>
        </p:nvSpPr>
        <p:spPr>
          <a:xfrm>
            <a:off x="2819400" y="77462"/>
            <a:ext cx="5562600" cy="523220"/>
          </a:xfrm>
          <a:prstGeom prst="rect">
            <a:avLst/>
          </a:prstGeom>
          <a:noFill/>
        </p:spPr>
        <p:txBody>
          <a:bodyPr wrap="square" rtlCol="0">
            <a:spAutoFit/>
          </a:bodyPr>
          <a:lstStyle/>
          <a:p>
            <a:pPr algn="ctr"/>
            <a:r>
              <a:rPr lang="en-US" sz="2800" b="1" dirty="0">
                <a:solidFill>
                  <a:srgbClr val="FF0000"/>
                </a:solidFill>
                <a:highlight>
                  <a:srgbClr val="FFFF00"/>
                </a:highlight>
                <a:latin typeface="Times New Roman" panose="02020603050405020304" pitchFamily="18" charset="0"/>
                <a:cs typeface="Times New Roman" panose="02020603050405020304" pitchFamily="18" charset="0"/>
              </a:rPr>
              <a:t>Talk about the famous books</a:t>
            </a:r>
          </a:p>
        </p:txBody>
      </p:sp>
      <p:sp>
        <p:nvSpPr>
          <p:cNvPr id="5" name="TextBox 4">
            <a:extLst>
              <a:ext uri="{FF2B5EF4-FFF2-40B4-BE49-F238E27FC236}">
                <a16:creationId xmlns:a16="http://schemas.microsoft.com/office/drawing/2014/main" id="{AAD51EB8-F64D-446E-BDBA-21497BBCE538}"/>
              </a:ext>
            </a:extLst>
          </p:cNvPr>
          <p:cNvSpPr txBox="1"/>
          <p:nvPr/>
        </p:nvSpPr>
        <p:spPr>
          <a:xfrm>
            <a:off x="228600" y="4204019"/>
            <a:ext cx="86868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They are all “self-help” books. What exactly is a “self-help” book?</a:t>
            </a:r>
          </a:p>
        </p:txBody>
      </p:sp>
      <p:sp>
        <p:nvSpPr>
          <p:cNvPr id="6" name="TextBox 5">
            <a:extLst>
              <a:ext uri="{FF2B5EF4-FFF2-40B4-BE49-F238E27FC236}">
                <a16:creationId xmlns:a16="http://schemas.microsoft.com/office/drawing/2014/main" id="{797D3F18-8288-4A6A-9077-41E63D47E1BC}"/>
              </a:ext>
            </a:extLst>
          </p:cNvPr>
          <p:cNvSpPr txBox="1"/>
          <p:nvPr/>
        </p:nvSpPr>
        <p:spPr>
          <a:xfrm>
            <a:off x="241495" y="5235588"/>
            <a:ext cx="86868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What do you think the books are about? </a:t>
            </a:r>
          </a:p>
        </p:txBody>
      </p:sp>
      <p:sp>
        <p:nvSpPr>
          <p:cNvPr id="7" name="TextBox 6">
            <a:extLst>
              <a:ext uri="{FF2B5EF4-FFF2-40B4-BE49-F238E27FC236}">
                <a16:creationId xmlns:a16="http://schemas.microsoft.com/office/drawing/2014/main" id="{D53BB2AD-7316-4145-8490-3B9C48C89A21}"/>
              </a:ext>
            </a:extLst>
          </p:cNvPr>
          <p:cNvSpPr txBox="1"/>
          <p:nvPr/>
        </p:nvSpPr>
        <p:spPr>
          <a:xfrm>
            <a:off x="230945" y="5758808"/>
            <a:ext cx="86868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 Have you ever read any of these – or any other self-help books? Did they help? </a:t>
            </a:r>
          </a:p>
        </p:txBody>
      </p:sp>
      <p:sp>
        <p:nvSpPr>
          <p:cNvPr id="8" name="TextBox 7">
            <a:extLst>
              <a:ext uri="{FF2B5EF4-FFF2-40B4-BE49-F238E27FC236}">
                <a16:creationId xmlns:a16="http://schemas.microsoft.com/office/drawing/2014/main" id="{B11BBA39-C6D1-4944-A3B2-8BFD29FF1A47}"/>
              </a:ext>
            </a:extLst>
          </p:cNvPr>
          <p:cNvSpPr txBox="1"/>
          <p:nvPr/>
        </p:nvSpPr>
        <p:spPr>
          <a:xfrm>
            <a:off x="-5862" y="0"/>
            <a:ext cx="2286000" cy="52322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SPEAKING</a:t>
            </a:r>
          </a:p>
        </p:txBody>
      </p:sp>
      <p:pic>
        <p:nvPicPr>
          <p:cNvPr id="10" name="Picture 9">
            <a:extLst>
              <a:ext uri="{FF2B5EF4-FFF2-40B4-BE49-F238E27FC236}">
                <a16:creationId xmlns:a16="http://schemas.microsoft.com/office/drawing/2014/main" id="{E022C3CA-BBE0-470D-8D9B-FF609C19E0DA}"/>
              </a:ext>
            </a:extLst>
          </p:cNvPr>
          <p:cNvPicPr>
            <a:picLocks noChangeAspect="1"/>
          </p:cNvPicPr>
          <p:nvPr/>
        </p:nvPicPr>
        <p:blipFill>
          <a:blip r:embed="rId2"/>
          <a:stretch>
            <a:fillRect/>
          </a:stretch>
        </p:blipFill>
        <p:spPr>
          <a:xfrm>
            <a:off x="241494" y="636547"/>
            <a:ext cx="4755753" cy="3490010"/>
          </a:xfrm>
          <a:prstGeom prst="rect">
            <a:avLst/>
          </a:prstGeom>
        </p:spPr>
      </p:pic>
      <p:pic>
        <p:nvPicPr>
          <p:cNvPr id="12" name="Picture 11">
            <a:extLst>
              <a:ext uri="{FF2B5EF4-FFF2-40B4-BE49-F238E27FC236}">
                <a16:creationId xmlns:a16="http://schemas.microsoft.com/office/drawing/2014/main" id="{9A111991-F8C4-4D34-8DA7-CF234FEF17B9}"/>
              </a:ext>
            </a:extLst>
          </p:cNvPr>
          <p:cNvPicPr>
            <a:picLocks noChangeAspect="1"/>
          </p:cNvPicPr>
          <p:nvPr/>
        </p:nvPicPr>
        <p:blipFill>
          <a:blip r:embed="rId3"/>
          <a:stretch>
            <a:fillRect/>
          </a:stretch>
        </p:blipFill>
        <p:spPr>
          <a:xfrm>
            <a:off x="6017390" y="699332"/>
            <a:ext cx="2364610" cy="3427225"/>
          </a:xfrm>
          <a:prstGeom prst="rect">
            <a:avLst/>
          </a:prstGeom>
        </p:spPr>
      </p:pic>
    </p:spTree>
    <p:extLst>
      <p:ext uri="{BB962C8B-B14F-4D97-AF65-F5344CB8AC3E}">
        <p14:creationId xmlns:p14="http://schemas.microsoft.com/office/powerpoint/2010/main" val="146855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995476-702E-4413-AFDD-3E7318883DFC}"/>
              </a:ext>
            </a:extLst>
          </p:cNvPr>
          <p:cNvPicPr>
            <a:picLocks noChangeAspect="1"/>
          </p:cNvPicPr>
          <p:nvPr/>
        </p:nvPicPr>
        <p:blipFill>
          <a:blip r:embed="rId2"/>
          <a:stretch>
            <a:fillRect/>
          </a:stretch>
        </p:blipFill>
        <p:spPr>
          <a:xfrm>
            <a:off x="2743200" y="76200"/>
            <a:ext cx="6186487" cy="4572000"/>
          </a:xfrm>
          <a:prstGeom prst="rect">
            <a:avLst/>
          </a:prstGeom>
        </p:spPr>
      </p:pic>
      <p:pic>
        <p:nvPicPr>
          <p:cNvPr id="5" name="Picture 4">
            <a:extLst>
              <a:ext uri="{FF2B5EF4-FFF2-40B4-BE49-F238E27FC236}">
                <a16:creationId xmlns:a16="http://schemas.microsoft.com/office/drawing/2014/main" id="{58987908-2986-404C-BB6F-45A1E6E13D1A}"/>
              </a:ext>
            </a:extLst>
          </p:cNvPr>
          <p:cNvPicPr>
            <a:picLocks noChangeAspect="1"/>
          </p:cNvPicPr>
          <p:nvPr/>
        </p:nvPicPr>
        <p:blipFill>
          <a:blip r:embed="rId3"/>
          <a:stretch>
            <a:fillRect/>
          </a:stretch>
        </p:blipFill>
        <p:spPr>
          <a:xfrm>
            <a:off x="2597565" y="4779205"/>
            <a:ext cx="4867275" cy="2000250"/>
          </a:xfrm>
          <a:prstGeom prst="rect">
            <a:avLst/>
          </a:prstGeom>
        </p:spPr>
      </p:pic>
      <p:sp>
        <p:nvSpPr>
          <p:cNvPr id="6" name="TextBox 5">
            <a:extLst>
              <a:ext uri="{FF2B5EF4-FFF2-40B4-BE49-F238E27FC236}">
                <a16:creationId xmlns:a16="http://schemas.microsoft.com/office/drawing/2014/main" id="{62CC2B7F-4E8F-430F-B358-3F7A88B06FAE}"/>
              </a:ext>
            </a:extLst>
          </p:cNvPr>
          <p:cNvSpPr txBox="1"/>
          <p:nvPr/>
        </p:nvSpPr>
        <p:spPr>
          <a:xfrm>
            <a:off x="0" y="78545"/>
            <a:ext cx="2597564" cy="523220"/>
          </a:xfrm>
          <a:prstGeom prst="rect">
            <a:avLst/>
          </a:prstGeom>
          <a:noFill/>
        </p:spPr>
        <p:txBody>
          <a:bodyPr wrap="square" rtlCol="0">
            <a:spAutoFit/>
          </a:bodyPr>
          <a:lstStyle/>
          <a:p>
            <a:pPr algn="ctr"/>
            <a:r>
              <a:rPr lang="en-US" sz="2800" b="1" dirty="0">
                <a:solidFill>
                  <a:srgbClr val="FF0000"/>
                </a:solidFill>
                <a:latin typeface="Times New Roman" pitchFamily="18" charset="0"/>
                <a:cs typeface="Times New Roman" pitchFamily="18" charset="0"/>
              </a:rPr>
              <a:t>GRAMMAR</a:t>
            </a:r>
          </a:p>
        </p:txBody>
      </p:sp>
    </p:spTree>
    <p:extLst>
      <p:ext uri="{BB962C8B-B14F-4D97-AF65-F5344CB8AC3E}">
        <p14:creationId xmlns:p14="http://schemas.microsoft.com/office/powerpoint/2010/main" val="267180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8E9FD-8DEC-43A6-99C6-B946AE7831DE}"/>
              </a:ext>
            </a:extLst>
          </p:cNvPr>
          <p:cNvSpPr txBox="1"/>
          <p:nvPr/>
        </p:nvSpPr>
        <p:spPr>
          <a:xfrm>
            <a:off x="2895600" y="446178"/>
            <a:ext cx="5562600" cy="523220"/>
          </a:xfrm>
          <a:prstGeom prst="rect">
            <a:avLst/>
          </a:prstGeom>
          <a:noFill/>
        </p:spPr>
        <p:txBody>
          <a:bodyPr wrap="square" rtlCol="0">
            <a:spAutoFit/>
          </a:bodyPr>
          <a:lstStyle/>
          <a:p>
            <a:pPr algn="ctr"/>
            <a:r>
              <a:rPr lang="en-US" sz="2800" b="1" dirty="0">
                <a:solidFill>
                  <a:srgbClr val="FF0000"/>
                </a:solidFill>
                <a:highlight>
                  <a:srgbClr val="FFFF00"/>
                </a:highlight>
                <a:latin typeface="Times New Roman" panose="02020603050405020304" pitchFamily="18" charset="0"/>
                <a:cs typeface="Times New Roman" panose="02020603050405020304" pitchFamily="18" charset="0"/>
              </a:rPr>
              <a:t>Feel the fears and do it anyway</a:t>
            </a:r>
          </a:p>
        </p:txBody>
      </p:sp>
      <p:sp>
        <p:nvSpPr>
          <p:cNvPr id="8" name="TextBox 7">
            <a:extLst>
              <a:ext uri="{FF2B5EF4-FFF2-40B4-BE49-F238E27FC236}">
                <a16:creationId xmlns:a16="http://schemas.microsoft.com/office/drawing/2014/main" id="{B11BBA39-C6D1-4944-A3B2-8BFD29FF1A47}"/>
              </a:ext>
            </a:extLst>
          </p:cNvPr>
          <p:cNvSpPr txBox="1"/>
          <p:nvPr/>
        </p:nvSpPr>
        <p:spPr>
          <a:xfrm>
            <a:off x="-5862" y="0"/>
            <a:ext cx="2286000" cy="52322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READING</a:t>
            </a:r>
          </a:p>
        </p:txBody>
      </p:sp>
      <p:pic>
        <p:nvPicPr>
          <p:cNvPr id="3" name="Picture 2">
            <a:extLst>
              <a:ext uri="{FF2B5EF4-FFF2-40B4-BE49-F238E27FC236}">
                <a16:creationId xmlns:a16="http://schemas.microsoft.com/office/drawing/2014/main" id="{4ACF1711-606B-445E-AE06-E771BC842B1C}"/>
              </a:ext>
            </a:extLst>
          </p:cNvPr>
          <p:cNvPicPr>
            <a:picLocks noChangeAspect="1"/>
          </p:cNvPicPr>
          <p:nvPr/>
        </p:nvPicPr>
        <p:blipFill>
          <a:blip r:embed="rId2"/>
          <a:stretch>
            <a:fillRect/>
          </a:stretch>
        </p:blipFill>
        <p:spPr>
          <a:xfrm>
            <a:off x="438150" y="1415575"/>
            <a:ext cx="8267700" cy="4026850"/>
          </a:xfrm>
          <a:prstGeom prst="rect">
            <a:avLst/>
          </a:prstGeom>
        </p:spPr>
      </p:pic>
    </p:spTree>
    <p:extLst>
      <p:ext uri="{BB962C8B-B14F-4D97-AF65-F5344CB8AC3E}">
        <p14:creationId xmlns:p14="http://schemas.microsoft.com/office/powerpoint/2010/main" val="429471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3AB08D-6D43-4131-BD67-9E4D8B5295C0}"/>
              </a:ext>
            </a:extLst>
          </p:cNvPr>
          <p:cNvSpPr txBox="1"/>
          <p:nvPr/>
        </p:nvSpPr>
        <p:spPr>
          <a:xfrm>
            <a:off x="-5862" y="0"/>
            <a:ext cx="2286000" cy="52322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SPEAKING</a:t>
            </a:r>
          </a:p>
        </p:txBody>
      </p:sp>
      <p:pic>
        <p:nvPicPr>
          <p:cNvPr id="4" name="Picture 3">
            <a:extLst>
              <a:ext uri="{FF2B5EF4-FFF2-40B4-BE49-F238E27FC236}">
                <a16:creationId xmlns:a16="http://schemas.microsoft.com/office/drawing/2014/main" id="{4DCCCF77-811D-4CEB-8608-04824A702263}"/>
              </a:ext>
            </a:extLst>
          </p:cNvPr>
          <p:cNvPicPr>
            <a:picLocks noChangeAspect="1"/>
          </p:cNvPicPr>
          <p:nvPr/>
        </p:nvPicPr>
        <p:blipFill>
          <a:blip r:embed="rId2"/>
          <a:stretch>
            <a:fillRect/>
          </a:stretch>
        </p:blipFill>
        <p:spPr>
          <a:xfrm>
            <a:off x="304800" y="1600200"/>
            <a:ext cx="8153400" cy="2514600"/>
          </a:xfrm>
          <a:prstGeom prst="rect">
            <a:avLst/>
          </a:prstGeom>
        </p:spPr>
      </p:pic>
    </p:spTree>
    <p:extLst>
      <p:ext uri="{BB962C8B-B14F-4D97-AF65-F5344CB8AC3E}">
        <p14:creationId xmlns:p14="http://schemas.microsoft.com/office/powerpoint/2010/main" val="378340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4C103-E8B8-48FD-9AA3-8C7FBFDCC248}"/>
              </a:ext>
            </a:extLst>
          </p:cNvPr>
          <p:cNvPicPr>
            <a:picLocks noChangeAspect="1"/>
          </p:cNvPicPr>
          <p:nvPr/>
        </p:nvPicPr>
        <p:blipFill>
          <a:blip r:embed="rId2"/>
          <a:stretch>
            <a:fillRect/>
          </a:stretch>
        </p:blipFill>
        <p:spPr>
          <a:xfrm>
            <a:off x="685800" y="981207"/>
            <a:ext cx="7425932" cy="5798247"/>
          </a:xfrm>
          <a:prstGeom prst="rect">
            <a:avLst/>
          </a:prstGeom>
        </p:spPr>
      </p:pic>
      <p:pic>
        <p:nvPicPr>
          <p:cNvPr id="6" name="Picture 5">
            <a:extLst>
              <a:ext uri="{FF2B5EF4-FFF2-40B4-BE49-F238E27FC236}">
                <a16:creationId xmlns:a16="http://schemas.microsoft.com/office/drawing/2014/main" id="{4B74A753-4825-46C8-96E3-F09CFB74EC66}"/>
              </a:ext>
            </a:extLst>
          </p:cNvPr>
          <p:cNvPicPr>
            <a:picLocks noChangeAspect="1"/>
          </p:cNvPicPr>
          <p:nvPr/>
        </p:nvPicPr>
        <p:blipFill>
          <a:blip r:embed="rId3"/>
          <a:stretch>
            <a:fillRect/>
          </a:stretch>
        </p:blipFill>
        <p:spPr>
          <a:xfrm>
            <a:off x="935451" y="1752600"/>
            <a:ext cx="6989349" cy="5111474"/>
          </a:xfrm>
          <a:prstGeom prst="rect">
            <a:avLst/>
          </a:prstGeom>
        </p:spPr>
      </p:pic>
      <p:sp>
        <p:nvSpPr>
          <p:cNvPr id="4" name="TextBox 3">
            <a:extLst>
              <a:ext uri="{FF2B5EF4-FFF2-40B4-BE49-F238E27FC236}">
                <a16:creationId xmlns:a16="http://schemas.microsoft.com/office/drawing/2014/main" id="{8590F3BE-D3EA-4884-800D-D5FD955393BE}"/>
              </a:ext>
            </a:extLst>
          </p:cNvPr>
          <p:cNvSpPr txBox="1"/>
          <p:nvPr/>
        </p:nvSpPr>
        <p:spPr>
          <a:xfrm>
            <a:off x="0" y="78545"/>
            <a:ext cx="2597564" cy="523220"/>
          </a:xfrm>
          <a:prstGeom prst="rect">
            <a:avLst/>
          </a:prstGeom>
          <a:noFill/>
        </p:spPr>
        <p:txBody>
          <a:bodyPr wrap="square" rtlCol="0">
            <a:spAutoFit/>
          </a:bodyPr>
          <a:lstStyle/>
          <a:p>
            <a:pPr algn="ctr"/>
            <a:r>
              <a:rPr lang="en-US" sz="2800" b="1" dirty="0">
                <a:solidFill>
                  <a:srgbClr val="FF0000"/>
                </a:solidFill>
                <a:latin typeface="Times New Roman" pitchFamily="18" charset="0"/>
                <a:cs typeface="Times New Roman" pitchFamily="18" charset="0"/>
              </a:rPr>
              <a:t>GRAMMAR</a:t>
            </a:r>
          </a:p>
        </p:txBody>
      </p:sp>
    </p:spTree>
    <p:extLst>
      <p:ext uri="{BB962C8B-B14F-4D97-AF65-F5344CB8AC3E}">
        <p14:creationId xmlns:p14="http://schemas.microsoft.com/office/powerpoint/2010/main" val="371505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25D129-0FD1-4C5F-B483-5D82BDC9C695}"/>
              </a:ext>
            </a:extLst>
          </p:cNvPr>
          <p:cNvPicPr>
            <a:picLocks noChangeAspect="1"/>
          </p:cNvPicPr>
          <p:nvPr/>
        </p:nvPicPr>
        <p:blipFill>
          <a:blip r:embed="rId2"/>
          <a:stretch>
            <a:fillRect/>
          </a:stretch>
        </p:blipFill>
        <p:spPr>
          <a:xfrm>
            <a:off x="762000" y="2364252"/>
            <a:ext cx="7848600" cy="4299075"/>
          </a:xfrm>
          <a:prstGeom prst="rect">
            <a:avLst/>
          </a:prstGeom>
        </p:spPr>
      </p:pic>
      <p:pic>
        <p:nvPicPr>
          <p:cNvPr id="3" name="Picture 2">
            <a:extLst>
              <a:ext uri="{FF2B5EF4-FFF2-40B4-BE49-F238E27FC236}">
                <a16:creationId xmlns:a16="http://schemas.microsoft.com/office/drawing/2014/main" id="{0FF963B2-F93E-4097-95F2-669DD86F7708}"/>
              </a:ext>
            </a:extLst>
          </p:cNvPr>
          <p:cNvPicPr>
            <a:picLocks noChangeAspect="1"/>
          </p:cNvPicPr>
          <p:nvPr/>
        </p:nvPicPr>
        <p:blipFill>
          <a:blip r:embed="rId3"/>
          <a:stretch>
            <a:fillRect/>
          </a:stretch>
        </p:blipFill>
        <p:spPr>
          <a:xfrm>
            <a:off x="457200" y="1066801"/>
            <a:ext cx="8153400" cy="5566704"/>
          </a:xfrm>
          <a:prstGeom prst="rect">
            <a:avLst/>
          </a:prstGeom>
        </p:spPr>
      </p:pic>
      <p:sp>
        <p:nvSpPr>
          <p:cNvPr id="4" name="TextBox 3">
            <a:extLst>
              <a:ext uri="{FF2B5EF4-FFF2-40B4-BE49-F238E27FC236}">
                <a16:creationId xmlns:a16="http://schemas.microsoft.com/office/drawing/2014/main" id="{A0C24B71-0A25-4081-AEFB-9151636611FD}"/>
              </a:ext>
            </a:extLst>
          </p:cNvPr>
          <p:cNvSpPr txBox="1"/>
          <p:nvPr/>
        </p:nvSpPr>
        <p:spPr>
          <a:xfrm>
            <a:off x="2286000" y="32825"/>
            <a:ext cx="3733800" cy="523220"/>
          </a:xfrm>
          <a:prstGeom prst="rect">
            <a:avLst/>
          </a:prstGeom>
          <a:noFill/>
        </p:spPr>
        <p:txBody>
          <a:bodyPr wrap="square" rtlCol="0">
            <a:spAutoFit/>
          </a:bodyPr>
          <a:lstStyle/>
          <a:p>
            <a:pPr algn="ctr"/>
            <a:r>
              <a:rPr lang="en-US" sz="2800" b="1" dirty="0">
                <a:solidFill>
                  <a:srgbClr val="FF0000"/>
                </a:solidFill>
                <a:highlight>
                  <a:srgbClr val="FFFF00"/>
                </a:highlight>
                <a:latin typeface="Times New Roman" pitchFamily="18" charset="0"/>
                <a:cs typeface="Times New Roman" pitchFamily="18" charset="0"/>
              </a:rPr>
              <a:t>PREPOSITION PARK</a:t>
            </a:r>
          </a:p>
        </p:txBody>
      </p:sp>
    </p:spTree>
    <p:extLst>
      <p:ext uri="{BB962C8B-B14F-4D97-AF65-F5344CB8AC3E}">
        <p14:creationId xmlns:p14="http://schemas.microsoft.com/office/powerpoint/2010/main" val="132723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232</Words>
  <Application>Microsoft Office PowerPoint</Application>
  <PresentationFormat>On-screen Show (4:3)</PresentationFormat>
  <Paragraphs>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TEACHER’S PERSONAL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TEACHER’S PERSONAL INFORMATION</dc:title>
  <dc:creator>Loan Nguyen Thanh</dc:creator>
  <cp:lastModifiedBy>Keios Starqua</cp:lastModifiedBy>
  <cp:revision>147</cp:revision>
  <cp:lastPrinted>2020-12-27T23:35:12Z</cp:lastPrinted>
  <dcterms:created xsi:type="dcterms:W3CDTF">2020-12-23T03:59:56Z</dcterms:created>
  <dcterms:modified xsi:type="dcterms:W3CDTF">2021-10-08T08:23:24Z</dcterms:modified>
</cp:coreProperties>
</file>