
<file path=[Content_Types].xml><?xml version="1.0" encoding="utf-8"?>
<Types xmlns="http://schemas.openxmlformats.org/package/2006/content-types">
  <Default Extension="png" ContentType="image/png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wdp" ContentType="image/vnd.ms-photo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2010</a:t>
            </a:r>
            <a:endParaRPr lang="en-US" dirty="0"/>
          </a:p>
        </c:rich>
      </c:tx>
      <c:layout>
        <c:manualLayout>
          <c:xMode val="edge"/>
          <c:yMode val="edge"/>
          <c:x val="0.16722222222222222"/>
          <c:y val="1.851851851851851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639661708953046"/>
          <c:y val="0.15116530572567319"/>
          <c:w val="0.81323301254009916"/>
          <c:h val="0.56130091377466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Minimum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29</c:v>
                </c:pt>
                <c:pt idx="1">
                  <c:v>33</c:v>
                </c:pt>
                <c:pt idx="2">
                  <c:v>37</c:v>
                </c:pt>
                <c:pt idx="3">
                  <c:v>41</c:v>
                </c:pt>
                <c:pt idx="4">
                  <c:v>48</c:v>
                </c:pt>
                <c:pt idx="5">
                  <c:v>54</c:v>
                </c:pt>
                <c:pt idx="6">
                  <c:v>61</c:v>
                </c:pt>
                <c:pt idx="7">
                  <c:v>61</c:v>
                </c:pt>
                <c:pt idx="8">
                  <c:v>53</c:v>
                </c:pt>
                <c:pt idx="9">
                  <c:v>44</c:v>
                </c:pt>
                <c:pt idx="10">
                  <c:v>36</c:v>
                </c:pt>
                <c:pt idx="11">
                  <c:v>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35</c:v>
                </c:pt>
                <c:pt idx="1">
                  <c:v>40</c:v>
                </c:pt>
                <c:pt idx="2">
                  <c:v>47</c:v>
                </c:pt>
                <c:pt idx="3">
                  <c:v>53</c:v>
                </c:pt>
                <c:pt idx="4">
                  <c:v>60</c:v>
                </c:pt>
                <c:pt idx="5">
                  <c:v>67</c:v>
                </c:pt>
                <c:pt idx="6">
                  <c:v>75</c:v>
                </c:pt>
                <c:pt idx="7">
                  <c:v>75</c:v>
                </c:pt>
                <c:pt idx="8">
                  <c:v>66</c:v>
                </c:pt>
                <c:pt idx="9">
                  <c:v>55</c:v>
                </c:pt>
                <c:pt idx="10">
                  <c:v>43</c:v>
                </c:pt>
                <c:pt idx="11">
                  <c:v>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Maximum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41</c:v>
                </c:pt>
                <c:pt idx="1">
                  <c:v>47</c:v>
                </c:pt>
                <c:pt idx="2">
                  <c:v>56</c:v>
                </c:pt>
                <c:pt idx="3">
                  <c:v>64</c:v>
                </c:pt>
                <c:pt idx="4">
                  <c:v>72</c:v>
                </c:pt>
                <c:pt idx="5">
                  <c:v>80</c:v>
                </c:pt>
                <c:pt idx="6">
                  <c:v>90</c:v>
                </c:pt>
                <c:pt idx="7">
                  <c:v>90</c:v>
                </c:pt>
                <c:pt idx="8">
                  <c:v>79</c:v>
                </c:pt>
                <c:pt idx="9">
                  <c:v>66</c:v>
                </c:pt>
                <c:pt idx="10">
                  <c:v>50</c:v>
                </c:pt>
                <c:pt idx="11">
                  <c:v>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729088"/>
        <c:axId val="150730624"/>
      </c:lineChart>
      <c:catAx>
        <c:axId val="150729088"/>
        <c:scaling>
          <c:orientation val="minMax"/>
        </c:scaling>
        <c:delete val="0"/>
        <c:axPos val="b"/>
        <c:majorTickMark val="none"/>
        <c:minorTickMark val="none"/>
        <c:tickLblPos val="nextTo"/>
        <c:crossAx val="150730624"/>
        <c:crosses val="autoZero"/>
        <c:auto val="1"/>
        <c:lblAlgn val="ctr"/>
        <c:lblOffset val="100"/>
        <c:noMultiLvlLbl val="0"/>
      </c:catAx>
      <c:valAx>
        <c:axId val="1507306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5072908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3968966027133933"/>
          <c:y val="0.84224911224332255"/>
          <c:w val="0.83684397783610387"/>
          <c:h val="0.1283391230507951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/>
      <c:overlay val="0"/>
      <c:txPr>
        <a:bodyPr/>
        <a:lstStyle/>
        <a:p>
          <a:pPr>
            <a:defRPr b="0" cap="none" spc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defRPr>
          </a:pPr>
          <a:endParaRPr lang="en-US"/>
        </a:p>
      </c:txPr>
    </c:title>
    <c:autoTitleDeleted val="0"/>
    <c:view3D>
      <c:rotX val="30"/>
      <c:rotY val="2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Days</c:v>
                </c:pt>
              </c:strCache>
            </c:strRef>
          </c:tx>
          <c:explosion val="20"/>
          <c:cat>
            <c:strRef>
              <c:f>Sheet1!$A$2:$A$5</c:f>
              <c:strCache>
                <c:ptCount val="4"/>
                <c:pt idx="0">
                  <c:v>Good</c:v>
                </c:pt>
                <c:pt idx="1">
                  <c:v>Moderate</c:v>
                </c:pt>
                <c:pt idx="2">
                  <c:v>Unhealthy for sensitive groups</c:v>
                </c:pt>
                <c:pt idx="3">
                  <c:v>Unhealthy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260</c:v>
                </c:pt>
                <c:pt idx="1">
                  <c:v>73</c:v>
                </c:pt>
                <c:pt idx="2">
                  <c:v>21</c:v>
                </c:pt>
                <c:pt idx="3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spPr>
        <a:solidFill>
          <a:schemeClr val="accent6">
            <a:lumMod val="75000"/>
          </a:schemeClr>
        </a:solidFill>
      </c:spPr>
    </c:legend>
    <c:plotVisOnly val="1"/>
    <c:dispBlanksAs val="gap"/>
    <c:showDLblsOverMax val="0"/>
  </c:chart>
  <c:spPr>
    <a:gradFill rotWithShape="1">
      <a:gsLst>
        <a:gs pos="0">
          <a:schemeClr val="accent2">
            <a:shade val="51000"/>
            <a:satMod val="130000"/>
          </a:schemeClr>
        </a:gs>
        <a:gs pos="80000">
          <a:schemeClr val="accent2">
            <a:shade val="93000"/>
            <a:satMod val="130000"/>
          </a:schemeClr>
        </a:gs>
        <a:gs pos="100000">
          <a:schemeClr val="accent2">
            <a:shade val="94000"/>
            <a:satMod val="135000"/>
          </a:schemeClr>
        </a:gs>
      </a:gsLst>
      <a:lin ang="16200000" scaled="0"/>
    </a:gradFill>
    <a:ln w="9525" cap="flat" cmpd="sng" algn="ctr">
      <a:solidFill>
        <a:schemeClr val="accent2">
          <a:shade val="95000"/>
          <a:satMod val="105000"/>
        </a:schemeClr>
      </a:solidFill>
      <a:prstDash val="solid"/>
    </a:ln>
    <a:effectLst>
      <a:outerShdw blurRad="40000" dist="23000" dir="5400000" rotWithShape="0">
        <a:srgbClr val="000000">
          <a:alpha val="35000"/>
        </a:srgbClr>
      </a:outerShdw>
    </a:effectLst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1B99A2-A512-44E3-9557-2C6601EEE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4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06" name="Group 1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3804" name="Rectangle 12"/>
            <p:cNvSpPr>
              <a:spLocks noChangeArrowheads="1"/>
            </p:cNvSpPr>
            <p:nvPr userDrawn="1"/>
          </p:nvSpPr>
          <p:spPr bwMode="white">
            <a:xfrm>
              <a:off x="0" y="2352"/>
              <a:ext cx="5760" cy="86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4" name="Rectangle 2"/>
            <p:cNvSpPr>
              <a:spLocks noChangeArrowheads="1"/>
            </p:cNvSpPr>
            <p:nvPr userDrawn="1"/>
          </p:nvSpPr>
          <p:spPr bwMode="white">
            <a:xfrm>
              <a:off x="0" y="720"/>
              <a:ext cx="5760" cy="86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5" name="Rectangle 3"/>
            <p:cNvSpPr>
              <a:spLocks noChangeArrowheads="1"/>
            </p:cNvSpPr>
            <p:nvPr userDrawn="1"/>
          </p:nvSpPr>
          <p:spPr bwMode="white">
            <a:xfrm>
              <a:off x="0" y="4080"/>
              <a:ext cx="5760" cy="24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3803" name="Picture 11" descr="D:\FRONTPAGE THEMES\CONSTRUC\URBBANND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4" t="8493" r="35922"/>
            <a:stretch>
              <a:fillRect/>
            </a:stretch>
          </p:blipFill>
          <p:spPr bwMode="ltGray">
            <a:xfrm>
              <a:off x="0" y="0"/>
              <a:ext cx="5760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7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FFF87EC-FF00-4DDC-8665-F7809C8FF6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3E971-7F8E-492F-91FE-8658F60C1B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6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C88A92-A01A-4422-8871-AC6C66C08F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8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98C33-FA76-4CB2-A348-23F403AAA4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606E0-9C08-445C-8559-61B08E80EA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47041-C0B1-4C49-9840-72A3BEFE72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4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74A41-D372-450F-B2F2-E809E6991F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6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613F1-E101-46B1-B09C-22956957B3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C517E-2A12-4B02-BE9D-6D211F83C5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1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2ABC0-85F8-4993-A6AF-CDF2271337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34115-6A74-4346-823E-8444949CB1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1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40" name="Group 1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0" name="Rectangle 2"/>
            <p:cNvSpPr>
              <a:spLocks noChangeArrowheads="1"/>
            </p:cNvSpPr>
            <p:nvPr/>
          </p:nvSpPr>
          <p:spPr bwMode="white">
            <a:xfrm>
              <a:off x="0" y="0"/>
              <a:ext cx="5760" cy="120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white">
            <a:xfrm>
              <a:off x="0" y="4080"/>
              <a:ext cx="5760" cy="24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2538" name="Picture 10" descr="D:\FRONTPAGE THEMES\CONSTRUC\URBBANND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667"/>
            <a:stretch>
              <a:fillRect/>
            </a:stretch>
          </p:blipFill>
          <p:spPr bwMode="ltGray">
            <a:xfrm>
              <a:off x="0" y="0"/>
              <a:ext cx="5760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0DC2922-2C22-44A6-82A2-5C6B0CDA3629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Monotype Sorts" pitchFamily="2" charset="2"/>
        <a:buChar char="ò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62200"/>
            <a:ext cx="6324600" cy="1371600"/>
          </a:xfrm>
        </p:spPr>
        <p:txBody>
          <a:bodyPr/>
          <a:lstStyle/>
          <a:p>
            <a:r>
              <a:rPr lang="en-US" sz="8000" dirty="0" smtClean="0"/>
              <a:t>Livability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41148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Things to consider when choosing a place to retire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6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546057"/>
              </p:ext>
            </p:extLst>
          </p:nvPr>
        </p:nvGraphicFramePr>
        <p:xfrm>
          <a:off x="685800" y="1981200"/>
          <a:ext cx="6858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89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quality</a:t>
            </a:r>
            <a:endParaRPr lang="en-US" dirty="0"/>
          </a:p>
        </p:txBody>
      </p:sp>
      <p:graphicFrame>
        <p:nvGraphicFramePr>
          <p:cNvPr id="7" name="Content Placeholder 6">
            <a:hlinkClick r:id="rId2" action="ppaction://hlinksldjump" tooltip="Click here to find out what makes air unhealthy"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850895"/>
              </p:ext>
            </p:extLst>
          </p:nvPr>
        </p:nvGraphicFramePr>
        <p:xfrm>
          <a:off x="685800" y="1981200"/>
          <a:ext cx="7772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380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Pollution</a:t>
            </a:r>
            <a:endParaRPr lang="en-US" dirty="0"/>
          </a:p>
        </p:txBody>
      </p:sp>
      <p:sp>
        <p:nvSpPr>
          <p:cNvPr id="4" name="Up-Down Arrow 3"/>
          <p:cNvSpPr/>
          <p:nvPr/>
        </p:nvSpPr>
        <p:spPr bwMode="auto">
          <a:xfrm>
            <a:off x="7924800" y="3352800"/>
            <a:ext cx="533400" cy="2057400"/>
          </a:xfrm>
          <a:prstGeom prst="upDownArrow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1026" name="Picture 2" descr="C:\Users\Sydney Higa\AppData\Local\Microsoft\Windows\Temporary Internet Files\Content.IE5\UFY5RWAX\MP900437205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7911" y="3810000"/>
            <a:ext cx="228817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35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air culprits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24050"/>
            <a:ext cx="7162800" cy="4629150"/>
          </a:xfrm>
        </p:spPr>
      </p:pic>
    </p:spTree>
    <p:extLst>
      <p:ext uri="{BB962C8B-B14F-4D97-AF65-F5344CB8AC3E}">
        <p14:creationId xmlns:p14="http://schemas.microsoft.com/office/powerpoint/2010/main" val="20605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struction design template">
  <a:themeElements>
    <a:clrScheme name="Office Theme 1">
      <a:dk1>
        <a:srgbClr val="000000"/>
      </a:dk1>
      <a:lt1>
        <a:srgbClr val="EAE8E2"/>
      </a:lt1>
      <a:dk2>
        <a:srgbClr val="5F5F5F"/>
      </a:dk2>
      <a:lt2>
        <a:srgbClr val="FDBC03"/>
      </a:lt2>
      <a:accent1>
        <a:srgbClr val="A7C1CB"/>
      </a:accent1>
      <a:accent2>
        <a:srgbClr val="AFAA9F"/>
      </a:accent2>
      <a:accent3>
        <a:srgbClr val="B6B6B6"/>
      </a:accent3>
      <a:accent4>
        <a:srgbClr val="C8C6C1"/>
      </a:accent4>
      <a:accent5>
        <a:srgbClr val="D0DDE2"/>
      </a:accent5>
      <a:accent6>
        <a:srgbClr val="9E9A90"/>
      </a:accent6>
      <a:hlink>
        <a:srgbClr val="A38D77"/>
      </a:hlink>
      <a:folHlink>
        <a:srgbClr val="73675F"/>
      </a:folHlink>
    </a:clrScheme>
    <a:fontScheme name="Office Theme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EAE8E2"/>
        </a:lt1>
        <a:dk2>
          <a:srgbClr val="5F5F5F"/>
        </a:dk2>
        <a:lt2>
          <a:srgbClr val="FDBC03"/>
        </a:lt2>
        <a:accent1>
          <a:srgbClr val="A7C1CB"/>
        </a:accent1>
        <a:accent2>
          <a:srgbClr val="AFAA9F"/>
        </a:accent2>
        <a:accent3>
          <a:srgbClr val="B6B6B6"/>
        </a:accent3>
        <a:accent4>
          <a:srgbClr val="C8C6C1"/>
        </a:accent4>
        <a:accent5>
          <a:srgbClr val="D0DDE2"/>
        </a:accent5>
        <a:accent6>
          <a:srgbClr val="9E9A90"/>
        </a:accent6>
        <a:hlink>
          <a:srgbClr val="A38D77"/>
        </a:hlink>
        <a:folHlink>
          <a:srgbClr val="7367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B75E31"/>
        </a:dk2>
        <a:lt2>
          <a:srgbClr val="463828"/>
        </a:lt2>
        <a:accent1>
          <a:srgbClr val="E09F98"/>
        </a:accent1>
        <a:accent2>
          <a:srgbClr val="969696"/>
        </a:accent2>
        <a:accent3>
          <a:srgbClr val="FFFFFF"/>
        </a:accent3>
        <a:accent4>
          <a:srgbClr val="2A2A2A"/>
        </a:accent4>
        <a:accent5>
          <a:srgbClr val="EDCDCA"/>
        </a:accent5>
        <a:accent6>
          <a:srgbClr val="878787"/>
        </a:accent6>
        <a:hlink>
          <a:srgbClr val="CDC0A5"/>
        </a:hlink>
        <a:folHlink>
          <a:srgbClr val="E4D8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4D4D4D"/>
        </a:dk2>
        <a:lt2>
          <a:srgbClr val="00000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2A2A2A"/>
        </a:accent4>
        <a:accent5>
          <a:srgbClr val="DCDCDC"/>
        </a:accent5>
        <a:accent6>
          <a:srgbClr val="878787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EAE8E2"/>
        </a:lt1>
        <a:dk2>
          <a:srgbClr val="783A34"/>
        </a:dk2>
        <a:lt2>
          <a:srgbClr val="FFCC99"/>
        </a:lt2>
        <a:accent1>
          <a:srgbClr val="83AAAD"/>
        </a:accent1>
        <a:accent2>
          <a:srgbClr val="C09F8E"/>
        </a:accent2>
        <a:accent3>
          <a:srgbClr val="BEAEAE"/>
        </a:accent3>
        <a:accent4>
          <a:srgbClr val="C8C6C1"/>
        </a:accent4>
        <a:accent5>
          <a:srgbClr val="C1D2D3"/>
        </a:accent5>
        <a:accent6>
          <a:srgbClr val="AE9080"/>
        </a:accent6>
        <a:hlink>
          <a:srgbClr val="766758"/>
        </a:hlink>
        <a:folHlink>
          <a:srgbClr val="A067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EAE8E2"/>
        </a:lt1>
        <a:dk2>
          <a:srgbClr val="246C76"/>
        </a:dk2>
        <a:lt2>
          <a:srgbClr val="FFCC99"/>
        </a:lt2>
        <a:accent1>
          <a:srgbClr val="E09850"/>
        </a:accent1>
        <a:accent2>
          <a:srgbClr val="99AEB5"/>
        </a:accent2>
        <a:accent3>
          <a:srgbClr val="ACBABD"/>
        </a:accent3>
        <a:accent4>
          <a:srgbClr val="C8C6C1"/>
        </a:accent4>
        <a:accent5>
          <a:srgbClr val="EDCAB3"/>
        </a:accent5>
        <a:accent6>
          <a:srgbClr val="8A9DA4"/>
        </a:accent6>
        <a:hlink>
          <a:srgbClr val="70AFBC"/>
        </a:hlink>
        <a:folHlink>
          <a:srgbClr val="72919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AE8E2"/>
        </a:lt1>
        <a:dk2>
          <a:srgbClr val="50627C"/>
        </a:dk2>
        <a:lt2>
          <a:srgbClr val="FFCC00"/>
        </a:lt2>
        <a:accent1>
          <a:srgbClr val="87B3BD"/>
        </a:accent1>
        <a:accent2>
          <a:srgbClr val="AFAA9F"/>
        </a:accent2>
        <a:accent3>
          <a:srgbClr val="B3B7BF"/>
        </a:accent3>
        <a:accent4>
          <a:srgbClr val="C8C6C1"/>
        </a:accent4>
        <a:accent5>
          <a:srgbClr val="C3D6DB"/>
        </a:accent5>
        <a:accent6>
          <a:srgbClr val="9E9A90"/>
        </a:accent6>
        <a:hlink>
          <a:srgbClr val="A38D77"/>
        </a:hlink>
        <a:folHlink>
          <a:srgbClr val="73675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91B33E2-EBA1-4796-97FE-B917A71CD534}"/>
</file>

<file path=customXml/itemProps2.xml><?xml version="1.0" encoding="utf-8"?>
<ds:datastoreItem xmlns:ds="http://schemas.openxmlformats.org/officeDocument/2006/customXml" ds:itemID="{803C34E3-311D-4A84-8790-3EEF1DE7940B}"/>
</file>

<file path=customXml/itemProps3.xml><?xml version="1.0" encoding="utf-8"?>
<ds:datastoreItem xmlns:ds="http://schemas.openxmlformats.org/officeDocument/2006/customXml" ds:itemID="{534CCB37-3AD2-4B4D-A892-FF02461E6F7E}"/>
</file>

<file path=docProps/app.xml><?xml version="1.0" encoding="utf-8"?>
<Properties xmlns="http://schemas.openxmlformats.org/officeDocument/2006/extended-properties" xmlns:vt="http://schemas.openxmlformats.org/officeDocument/2006/docPropsVTypes">
  <Template>Construction design template</Template>
  <TotalTime>65</TotalTime>
  <Words>19</Words>
  <Application>Microsoft Office PowerPoint</Application>
  <PresentationFormat>On-screen Show (4:3)</PresentationFormat>
  <Paragraphs>8</Paragraphs>
  <Slides>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Construction design template</vt:lpstr>
      <vt:lpstr>Livability</vt:lpstr>
      <vt:lpstr>Temperature</vt:lpstr>
      <vt:lpstr>Air quality</vt:lpstr>
      <vt:lpstr>Pollution</vt:lpstr>
      <vt:lpstr>Bad air culprits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Sidney Higa</dc:creator>
  <cp:lastModifiedBy>Sidney Higa</cp:lastModifiedBy>
  <cp:revision>12</cp:revision>
  <dcterms:created xsi:type="dcterms:W3CDTF">2010-10-28T20:33:44Z</dcterms:created>
  <dcterms:modified xsi:type="dcterms:W3CDTF">2010-11-06T18:50:33Z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TC010690061033</vt:lpwstr>
  </property>
  <property fmtid="{D5CDD505-2E9C-101B-9397-08002B2CF9AE}" pid="3" name="ContentTypeId">
    <vt:lpwstr>0x01010052DDCA7C9FC7B742A5631B2194E6BDE9</vt:lpwstr>
  </property>
</Properties>
</file>