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9063D-3AB0-4042-AAC0-DA1BE3B366C1}" v="12" dt="2021-06-25T01:58:45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17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ôi Tạ" userId="8cf9fb8f937025db" providerId="LiveId" clId="{9039063D-3AB0-4042-AAC0-DA1BE3B366C1}"/>
    <pc:docChg chg="modSld">
      <pc:chgData name="Khôi Tạ" userId="8cf9fb8f937025db" providerId="LiveId" clId="{9039063D-3AB0-4042-AAC0-DA1BE3B366C1}" dt="2021-06-25T01:51:33.546" v="11" actId="1035"/>
      <pc:docMkLst>
        <pc:docMk/>
      </pc:docMkLst>
      <pc:sldChg chg="modSp mod">
        <pc:chgData name="Khôi Tạ" userId="8cf9fb8f937025db" providerId="LiveId" clId="{9039063D-3AB0-4042-AAC0-DA1BE3B366C1}" dt="2021-06-25T01:51:33.546" v="11" actId="1035"/>
        <pc:sldMkLst>
          <pc:docMk/>
          <pc:sldMk cId="2880534472" sldId="269"/>
        </pc:sldMkLst>
        <pc:graphicFrameChg chg="mod">
          <ac:chgData name="Khôi Tạ" userId="8cf9fb8f937025db" providerId="LiveId" clId="{9039063D-3AB0-4042-AAC0-DA1BE3B366C1}" dt="2021-06-25T01:51:33.546" v="11" actId="1035"/>
          <ac:graphicFrameMkLst>
            <pc:docMk/>
            <pc:sldMk cId="2880534472" sldId="269"/>
            <ac:graphicFrameMk id="4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3D-4E15-AB77-2CE8EA12D4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Conservative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3D-4E15-AB77-2CE8EA12D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592320"/>
        <c:axId val="67359488"/>
      </c:lineChart>
      <c:catAx>
        <c:axId val="655923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67359488"/>
        <c:crosses val="autoZero"/>
        <c:auto val="1"/>
        <c:lblAlgn val="ctr"/>
        <c:lblOffset val="100"/>
        <c:noMultiLvlLbl val="0"/>
      </c:catAx>
      <c:valAx>
        <c:axId val="673594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559232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Minimum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Sheet1!$B$1:$E$1</c:f>
              <c:strCache>
                <c:ptCount val="4"/>
                <c:pt idx="0">
                  <c:v>Jan</c:v>
                </c:pt>
                <c:pt idx="1">
                  <c:v>April</c:v>
                </c:pt>
                <c:pt idx="2">
                  <c:v>July</c:v>
                </c:pt>
                <c:pt idx="3">
                  <c:v>Oct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29</c:v>
                </c:pt>
                <c:pt idx="1">
                  <c:v>41</c:v>
                </c:pt>
                <c:pt idx="2">
                  <c:v>61</c:v>
                </c:pt>
                <c:pt idx="3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3-43F7-AB73-AA9ED6EE975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Sheet1!$B$1:$E$1</c:f>
              <c:strCache>
                <c:ptCount val="4"/>
                <c:pt idx="0">
                  <c:v>Jan</c:v>
                </c:pt>
                <c:pt idx="1">
                  <c:v>April</c:v>
                </c:pt>
                <c:pt idx="2">
                  <c:v>July</c:v>
                </c:pt>
                <c:pt idx="3">
                  <c:v>Oct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35</c:v>
                </c:pt>
                <c:pt idx="1">
                  <c:v>53</c:v>
                </c:pt>
                <c:pt idx="2">
                  <c:v>75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E3-43F7-AB73-AA9ED6EE975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Maximum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Sheet1!$B$1:$E$1</c:f>
              <c:strCache>
                <c:ptCount val="4"/>
                <c:pt idx="0">
                  <c:v>Jan</c:v>
                </c:pt>
                <c:pt idx="1">
                  <c:v>April</c:v>
                </c:pt>
                <c:pt idx="2">
                  <c:v>July</c:v>
                </c:pt>
                <c:pt idx="3">
                  <c:v>Oct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41</c:v>
                </c:pt>
                <c:pt idx="1">
                  <c:v>64</c:v>
                </c:pt>
                <c:pt idx="2">
                  <c:v>90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E3-43F7-AB73-AA9ED6EE97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7365120"/>
        <c:axId val="79192448"/>
      </c:barChart>
      <c:catAx>
        <c:axId val="67365120"/>
        <c:scaling>
          <c:orientation val="minMax"/>
        </c:scaling>
        <c:delete val="0"/>
        <c:axPos val="b"/>
        <c:minorGridlines/>
        <c:numFmt formatCode="General" sourceLinked="0"/>
        <c:majorTickMark val="out"/>
        <c:minorTickMark val="none"/>
        <c:tickLblPos val="nextTo"/>
        <c:crossAx val="79192448"/>
        <c:crosses val="autoZero"/>
        <c:auto val="1"/>
        <c:lblAlgn val="ctr"/>
        <c:lblOffset val="100"/>
        <c:noMultiLvlLbl val="0"/>
      </c:catAx>
      <c:valAx>
        <c:axId val="791924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i="0" u="none" strike="noStrike" baseline="0" dirty="0"/>
                  <a:t>Temperature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7365120"/>
        <c:crosses val="autoZero"/>
        <c:crossBetween val="between"/>
      </c:valAx>
      <c:dTable>
        <c:showHorzBorder val="1"/>
        <c:showVertBorder val="1"/>
        <c:showOutline val="1"/>
        <c:showKeys val="0"/>
      </c:dTable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Water-Saving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421080"/>
            <a:ext cx="3242568" cy="1260629"/>
          </a:xfrm>
        </p:spPr>
        <p:txBody>
          <a:bodyPr/>
          <a:lstStyle/>
          <a:p>
            <a:r>
              <a:rPr lang="en-US" dirty="0"/>
              <a:t>Low-cost solutions</a:t>
            </a:r>
            <a:br>
              <a:rPr lang="en-US" dirty="0"/>
            </a:br>
            <a:r>
              <a:rPr lang="en-US" dirty="0"/>
              <a:t>High-impact results</a:t>
            </a:r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833410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87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937047"/>
              </p:ext>
            </p:extLst>
          </p:nvPr>
        </p:nvGraphicFramePr>
        <p:xfrm>
          <a:off x="609600" y="1295400"/>
          <a:ext cx="7924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0534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D8C5D68-C80F-4394-8606-E3DFE7A5B0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C0C0F1F-F25F-4946-B99B-3BC10F0F6F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26797E-FE4B-4E8E-99B5-F9B8AFD26F4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909</TotalTime>
  <Words>10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Austin</vt:lpstr>
      <vt:lpstr>Water-Saving Strategies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Water-Saving Strategies</dc:title>
  <cp:lastModifiedBy>Khôi Tạ</cp:lastModifiedBy>
  <cp:revision>2</cp:revision>
  <dcterms:created xsi:type="dcterms:W3CDTF">2010-04-07T18:09:45Z</dcterms:created>
  <dcterms:modified xsi:type="dcterms:W3CDTF">2021-06-25T01:59:12Z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