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3" r:id="rId13"/>
    <p:sldId id="265" r:id="rId14"/>
    <p:sldId id="269" r:id="rId15"/>
    <p:sldId id="27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os Starqua" initials="KS" lastIdx="3" clrIdx="0">
    <p:extLst>
      <p:ext uri="{19B8F6BF-5375-455C-9EA6-DF929625EA0E}">
        <p15:presenceInfo xmlns:p15="http://schemas.microsoft.com/office/powerpoint/2012/main" userId="8cf9fb8f937025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BCAD6-AA30-41D2-BB23-6F48B4D5CF39}" v="3" dt="2021-08-06T01:17:38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4" autoAdjust="0"/>
  </p:normalViewPr>
  <p:slideViewPr>
    <p:cSldViewPr>
      <p:cViewPr varScale="1">
        <p:scale>
          <a:sx n="61" d="100"/>
          <a:sy n="61" d="100"/>
        </p:scale>
        <p:origin x="7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os Starqua" userId="8cf9fb8f937025db" providerId="LiveId" clId="{03EBCAD6-AA30-41D2-BB23-6F48B4D5CF39}"/>
    <pc:docChg chg="custSel modSld">
      <pc:chgData name="Keios Starqua" userId="8cf9fb8f937025db" providerId="LiveId" clId="{03EBCAD6-AA30-41D2-BB23-6F48B4D5CF39}" dt="2021-08-06T01:17:38.111" v="6"/>
      <pc:docMkLst>
        <pc:docMk/>
      </pc:docMkLst>
      <pc:sldChg chg="addCm modCm">
        <pc:chgData name="Keios Starqua" userId="8cf9fb8f937025db" providerId="LiveId" clId="{03EBCAD6-AA30-41D2-BB23-6F48B4D5CF39}" dt="2021-08-06T01:17:38.111" v="6"/>
        <pc:sldMkLst>
          <pc:docMk/>
          <pc:sldMk cId="451686847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D-43BA-AE4D-F8E3063770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1D-43BA-AE4D-F8E306377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3162240"/>
        <c:axId val="23176320"/>
        <c:axId val="0"/>
      </c:bar3DChart>
      <c:catAx>
        <c:axId val="23162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23176320"/>
        <c:crosses val="autoZero"/>
        <c:auto val="1"/>
        <c:lblAlgn val="ctr"/>
        <c:lblOffset val="100"/>
        <c:noMultiLvlLbl val="0"/>
      </c:catAx>
      <c:valAx>
        <c:axId val="2317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23162240"/>
        <c:crosses val="autoZero"/>
        <c:crossBetween val="between"/>
        <c:majorUnit val="25"/>
      </c:valAx>
    </c:plotArea>
    <c:legend>
      <c:legendPos val="r"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18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73</c:v>
                </c:pt>
                <c:pt idx="7">
                  <c:v>61</c:v>
                </c:pt>
                <c:pt idx="8">
                  <c:v>53</c:v>
                </c:pt>
                <c:pt idx="9">
                  <c:v>43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6-4186-90F9-5EACE159B46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29</c:v>
                </c:pt>
                <c:pt idx="1">
                  <c:v>40</c:v>
                </c:pt>
                <c:pt idx="2">
                  <c:v>47</c:v>
                </c:pt>
                <c:pt idx="3">
                  <c:v>57</c:v>
                </c:pt>
                <c:pt idx="4">
                  <c:v>60</c:v>
                </c:pt>
                <c:pt idx="5">
                  <c:v>67</c:v>
                </c:pt>
                <c:pt idx="6">
                  <c:v>89</c:v>
                </c:pt>
                <c:pt idx="7">
                  <c:v>76</c:v>
                </c:pt>
                <c:pt idx="8">
                  <c:v>66</c:v>
                </c:pt>
                <c:pt idx="9">
                  <c:v>54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26-4186-90F9-5EACE159B46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56</c:v>
                </c:pt>
                <c:pt idx="3">
                  <c:v>72</c:v>
                </c:pt>
                <c:pt idx="4">
                  <c:v>72</c:v>
                </c:pt>
                <c:pt idx="5">
                  <c:v>80</c:v>
                </c:pt>
                <c:pt idx="6">
                  <c:v>105</c:v>
                </c:pt>
                <c:pt idx="7">
                  <c:v>90</c:v>
                </c:pt>
                <c:pt idx="8">
                  <c:v>79</c:v>
                </c:pt>
                <c:pt idx="9">
                  <c:v>65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26-4186-90F9-5EACE159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176064"/>
        <c:axId val="57177984"/>
      </c:lineChart>
      <c:catAx>
        <c:axId val="57176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7177984"/>
        <c:crosses val="autoZero"/>
        <c:auto val="1"/>
        <c:lblAlgn val="ctr"/>
        <c:lblOffset val="100"/>
        <c:noMultiLvlLbl val="0"/>
      </c:catAx>
      <c:valAx>
        <c:axId val="57177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7176064"/>
        <c:crosses val="autoZero"/>
        <c:crossBetween val="between"/>
      </c:valAx>
      <c:spPr>
        <a:solidFill>
          <a:srgbClr val="FFFFCC"/>
        </a:solidFill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6T08:16:11.283" idx="1">
    <p:pos x="2450" y="907"/>
    <p:text>Change date to reflect that of wordshop</p:text>
    <p:extLst>
      <p:ext uri="{C676402C-5697-4E1C-873F-D02D1690AC5C}">
        <p15:threadingInfo xmlns:p15="http://schemas.microsoft.com/office/powerpoint/2012/main" timeZoneBias="-420"/>
      </p:ext>
    </p:extLst>
  </p:cm>
  <p:cm authorId="1" dt="2021-08-06T08:16:37.324" idx="2">
    <p:pos x="2609" y="1490"/>
    <p:text>Đây lả khung nội dung</p:text>
    <p:extLst>
      <p:ext uri="{C676402C-5697-4E1C-873F-D02D1690AC5C}">
        <p15:threadingInfo xmlns:p15="http://schemas.microsoft.com/office/powerpoint/2012/main" timeZoneBias="-420"/>
      </p:ext>
    </p:extLst>
  </p:cm>
  <p:cm authorId="1" dt="2021-08-06T08:17:06.936" idx="3">
    <p:pos x="10" y="10"/>
    <p:text>This is the comment for all Slide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/>
            <a:t>Clouds</a:t>
          </a:r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/>
            <a:t>Condensation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Precipitation</a:t>
          </a:r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/>
            <a:t>Runoff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Percolation</a:t>
          </a:r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/>
            <a:t>Evaporation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Transpiration</a:t>
          </a:r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</dgm:pt>
    <dgm:pt modelId="{5F5E6FCA-21FE-411E-8438-1D081E8CD850}" type="pres">
      <dgm:prSet presAssocID="{C5FBE74C-F5CC-4968-A656-5610BAD2CF03}" presName="sibTrans" presStyleLbl="sibTrans2D1" presStyleIdx="0" presStyleCnt="4"/>
      <dgm:spPr/>
    </dgm:pt>
    <dgm:pt modelId="{C99C305E-CEBF-4234-83B2-A6B506692871}" type="pres">
      <dgm:prSet presAssocID="{C5FBE74C-F5CC-4968-A656-5610BAD2CF03}" presName="connectorText" presStyleLbl="sibTrans2D1" presStyleIdx="0" presStyleCnt="4"/>
      <dgm:spPr/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</dgm:pt>
    <dgm:pt modelId="{5F7DE760-7D41-4AD4-828B-098D8808194F}" type="pres">
      <dgm:prSet presAssocID="{E4422A26-F54D-4179-967E-FA4418AEB09F}" presName="sibTrans" presStyleLbl="sibTrans2D1" presStyleIdx="1" presStyleCnt="4"/>
      <dgm:spPr/>
    </dgm:pt>
    <dgm:pt modelId="{721F8C73-CB5D-425E-A038-C7025059F42E}" type="pres">
      <dgm:prSet presAssocID="{E4422A26-F54D-4179-967E-FA4418AEB09F}" presName="connectorText" presStyleLbl="sibTrans2D1" presStyleIdx="1" presStyleCnt="4"/>
      <dgm:spPr/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</dgm:pt>
    <dgm:pt modelId="{25E7D0EF-4312-4F1F-A7BD-F4F66BF30ACC}" type="pres">
      <dgm:prSet presAssocID="{DDC24BE0-5882-459D-99F4-D894058EA435}" presName="sibTrans" presStyleLbl="sibTrans2D1" presStyleIdx="2" presStyleCnt="4"/>
      <dgm:spPr/>
    </dgm:pt>
    <dgm:pt modelId="{8B6F4675-E6C7-4D85-8E87-8DC48A147698}" type="pres">
      <dgm:prSet presAssocID="{DDC24BE0-5882-459D-99F4-D894058EA435}" presName="connectorText" presStyleLbl="sibTrans2D1" presStyleIdx="2" presStyleCnt="4"/>
      <dgm:spPr/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</dgm:pt>
    <dgm:pt modelId="{2BFAEB90-1992-4224-AA85-5D1B83115B4E}" type="pres">
      <dgm:prSet presAssocID="{8E8BB270-AE93-4BD6-BB4A-B7EB6B5F437D}" presName="sibTrans" presStyleLbl="sibTrans2D1" presStyleIdx="3" presStyleCnt="4"/>
      <dgm:spPr/>
    </dgm:pt>
    <dgm:pt modelId="{92B7282D-B46B-429C-B45D-1C6DC8C55B0F}" type="pres">
      <dgm:prSet presAssocID="{8E8BB270-AE93-4BD6-BB4A-B7EB6B5F437D}" presName="connectorText" presStyleLbl="sibTrans2D1" presStyleIdx="3" presStyleCnt="4"/>
      <dgm:spPr/>
    </dgm:pt>
  </dgm:ptLst>
  <dgm:cxnLst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Clouds</a:t>
          </a:r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Condensation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Precipitation</a:t>
          </a:r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Runoff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Percolation</a:t>
          </a:r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Evaporation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Transpiration</a:t>
          </a:r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0.57695</cdr:x>
      <cdr:y>0.0543</cdr:y>
    </cdr:from>
    <cdr:to>
      <cdr:x>0.97048</cdr:x>
      <cdr:y>0.14118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10012" y="190500"/>
          <a:ext cx="2667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>
              <a:solidFill>
                <a:srgbClr val="FF0000"/>
              </a:solidFill>
            </a:rPr>
            <a:t>Hot periods can last several days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April 18, 2010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Water-Saving Landscaping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Low-maintenance solutions for intermountain regions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Tolerate temperature range</a:t>
            </a:r>
          </a:p>
          <a:p>
            <a:r>
              <a:rPr lang="en-US" dirty="0"/>
              <a:t>Tolerate drought</a:t>
            </a:r>
          </a:p>
          <a:p>
            <a:r>
              <a:rPr lang="en-US" dirty="0"/>
              <a:t>Prevent erosion</a:t>
            </a:r>
          </a:p>
          <a:p>
            <a:r>
              <a:rPr lang="en-US" dirty="0"/>
              <a:t>Support natural ecosystem</a:t>
            </a:r>
          </a:p>
          <a:p>
            <a:r>
              <a:rPr lang="en-US" dirty="0"/>
              <a:t>Attract pollinators</a:t>
            </a:r>
          </a:p>
          <a:p>
            <a:r>
              <a:rPr lang="en-US" dirty="0"/>
              <a:t>Need little or no maintenance</a:t>
            </a:r>
          </a:p>
          <a:p>
            <a:r>
              <a:rPr lang="en-US" dirty="0"/>
              <a:t>Sustainable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by Season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09864"/>
              </p:ext>
            </p:extLst>
          </p:nvPr>
        </p:nvGraphicFramePr>
        <p:xfrm>
          <a:off x="1066800" y="2667000"/>
          <a:ext cx="6777035" cy="1854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35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Seasonal Temperatures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  <a:r>
                        <a:rPr lang="en-US" dirty="0">
                          <a:sym typeface="Wingdings"/>
                        </a:rPr>
                        <a:t>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  <a:r>
                        <a:rPr lang="en-US" sz="1800" dirty="0">
                          <a:sym typeface="Webdings"/>
                        </a:rPr>
                        <a:t>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  <a:r>
                        <a:rPr lang="en-US" baseline="0" dirty="0">
                          <a:sym typeface="Wingdings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dirty="0">
                          <a:sym typeface="Webdings"/>
                        </a:rPr>
                        <a:t>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Minimum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Average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Maximum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2567" y="299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To convert to Celsius: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−32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x 5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blipFill rotWithShape="1">
                <a:blip r:embed="rId2"/>
                <a:stretch>
                  <a:fillRect l="-1408" r="-5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7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by Month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7189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&lt;More&gt;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temperatures</a:t>
            </a:r>
          </a:p>
          <a:p>
            <a:r>
              <a:rPr lang="en-US" dirty="0"/>
              <a:t>Cold temperatures</a:t>
            </a:r>
          </a:p>
          <a:p>
            <a:r>
              <a:rPr lang="en-US" dirty="0"/>
              <a:t>Shorter growing season</a:t>
            </a:r>
          </a:p>
          <a:p>
            <a:r>
              <a:rPr lang="en-US" dirty="0"/>
              <a:t>Drying winds</a:t>
            </a:r>
          </a:p>
          <a:p>
            <a:r>
              <a:rPr lang="en-US" dirty="0"/>
              <a:t>Deluge/drought</a:t>
            </a:r>
          </a:p>
          <a:p>
            <a:r>
              <a:rPr lang="en-US" dirty="0"/>
              <a:t>Poor soil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  <a:p>
            <a:r>
              <a:rPr lang="en-US" dirty="0"/>
              <a:t>Xeriscaping</a:t>
            </a:r>
          </a:p>
          <a:p>
            <a:r>
              <a:rPr lang="en-US" dirty="0"/>
              <a:t>Soil amendment</a:t>
            </a:r>
          </a:p>
          <a:p>
            <a:r>
              <a:rPr lang="en-US" dirty="0"/>
              <a:t>Native plants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Walls</a:t>
            </a:r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Plants</a:t>
            </a:r>
          </a:p>
          <a:p>
            <a:pPr lvl="1"/>
            <a:r>
              <a:rPr lang="en-US" dirty="0"/>
              <a:t>Tree lines</a:t>
            </a:r>
          </a:p>
          <a:p>
            <a:pPr lvl="1"/>
            <a:r>
              <a:rPr lang="en-US" dirty="0"/>
              <a:t>Hedges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75568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Consumption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4696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Planting strategies that conserve water</a:t>
            </a:r>
          </a:p>
          <a:p>
            <a:pPr lvl="0"/>
            <a:r>
              <a:rPr lang="en-US" dirty="0"/>
              <a:t>No additional watering</a:t>
            </a:r>
          </a:p>
          <a:p>
            <a:pPr lvl="0"/>
            <a:r>
              <a:rPr lang="en-US" dirty="0"/>
              <a:t>Drip irrigation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Eastern Washington loses more than </a:t>
            </a:r>
            <a:br>
              <a:rPr lang="en-US" dirty="0"/>
            </a:br>
            <a:r>
              <a:rPr lang="en-US" dirty="0"/>
              <a:t>10 tons of soil per acre per year </a:t>
            </a:r>
            <a:br>
              <a:rPr lang="en-US" dirty="0"/>
            </a:br>
            <a:r>
              <a:rPr lang="en-US" dirty="0"/>
              <a:t>to rainfall runoff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3733800"/>
            <a:ext cx="492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Source: </a:t>
            </a:r>
            <a:r>
              <a:rPr lang="en-US" sz="1200" i="1" dirty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>
                <a:solidFill>
                  <a:schemeClr val="accent1"/>
                </a:solidFill>
              </a:rPr>
              <a:t>, Mason &amp; Mason, 1990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345AD8E-ECF6-46ED-8FC2-904273841C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D9665A-FE71-4233-890C-A0F5B8757A8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2F9464A-D756-48CD-8A33-AB85521B3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1326</TotalTime>
  <Words>257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Century Gothic</vt:lpstr>
      <vt:lpstr>Webdings</vt:lpstr>
      <vt:lpstr>Wingdings</vt:lpstr>
      <vt:lpstr>Wingdings 2</vt:lpstr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Soil Amendment</vt:lpstr>
      <vt:lpstr>Native Plants</vt:lpstr>
      <vt:lpstr>Temperature by Season</vt:lpstr>
      <vt:lpstr>Temperature by Month</vt:lpstr>
      <vt:lpstr>&lt;More&gt;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Landscaping</dc:title>
  <cp:lastModifiedBy>Keios Starqua</cp:lastModifiedBy>
  <cp:revision>1</cp:revision>
  <dcterms:created xsi:type="dcterms:W3CDTF">2010-04-07T18:09:45Z</dcterms:created>
  <dcterms:modified xsi:type="dcterms:W3CDTF">2021-08-06T01:17:38Z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