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4" r:id="rId13"/>
    <p:sldId id="262" r:id="rId14"/>
    <p:sldId id="263" r:id="rId15"/>
    <p:sldId id="265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CECFF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" y="-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</c:ser>
        <c:dLbls/>
        <c:shape val="cylinder"/>
        <c:axId val="111497984"/>
        <c:axId val="111499520"/>
        <c:axId val="0"/>
      </c:bar3DChart>
      <c:catAx>
        <c:axId val="111497984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111499520"/>
        <c:crosses val="autoZero"/>
        <c:auto val="1"/>
        <c:lblAlgn val="ctr"/>
        <c:lblOffset val="100"/>
      </c:catAx>
      <c:valAx>
        <c:axId val="1114995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111497984"/>
        <c:crosses val="autoZero"/>
        <c:crossBetween val="between"/>
        <c:majorUnit val="25"/>
      </c:valAx>
    </c:plotArea>
    <c:legend>
      <c:legendPos val="r"/>
      <c:layout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2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18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73</c:v>
                </c:pt>
                <c:pt idx="7">
                  <c:v>61</c:v>
                </c:pt>
                <c:pt idx="8">
                  <c:v>53</c:v>
                </c:pt>
                <c:pt idx="9">
                  <c:v>43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29</c:v>
                </c:pt>
                <c:pt idx="1">
                  <c:v>40</c:v>
                </c:pt>
                <c:pt idx="2">
                  <c:v>47</c:v>
                </c:pt>
                <c:pt idx="3">
                  <c:v>57</c:v>
                </c:pt>
                <c:pt idx="4">
                  <c:v>60</c:v>
                </c:pt>
                <c:pt idx="5">
                  <c:v>67</c:v>
                </c:pt>
                <c:pt idx="6">
                  <c:v>89</c:v>
                </c:pt>
                <c:pt idx="7">
                  <c:v>76</c:v>
                </c:pt>
                <c:pt idx="8">
                  <c:v>66</c:v>
                </c:pt>
                <c:pt idx="9">
                  <c:v>54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56</c:v>
                </c:pt>
                <c:pt idx="3">
                  <c:v>72</c:v>
                </c:pt>
                <c:pt idx="4">
                  <c:v>72</c:v>
                </c:pt>
                <c:pt idx="5">
                  <c:v>80</c:v>
                </c:pt>
                <c:pt idx="6">
                  <c:v>105</c:v>
                </c:pt>
                <c:pt idx="7">
                  <c:v>90</c:v>
                </c:pt>
                <c:pt idx="8">
                  <c:v>79</c:v>
                </c:pt>
                <c:pt idx="9">
                  <c:v>65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</c:ser>
        <c:dLbls/>
        <c:marker val="1"/>
        <c:axId val="92627712"/>
        <c:axId val="92629248"/>
      </c:lineChart>
      <c:catAx>
        <c:axId val="92627712"/>
        <c:scaling>
          <c:orientation val="minMax"/>
        </c:scaling>
        <c:axPos val="b"/>
        <c:majorTickMark val="none"/>
        <c:tickLblPos val="nextTo"/>
        <c:crossAx val="92629248"/>
        <c:crosses val="autoZero"/>
        <c:auto val="1"/>
        <c:lblAlgn val="ctr"/>
        <c:lblOffset val="100"/>
      </c:catAx>
      <c:valAx>
        <c:axId val="92629248"/>
        <c:scaling>
          <c:orientation val="minMax"/>
        </c:scaling>
        <c:axPos val="l"/>
        <c:numFmt formatCode="General" sourceLinked="1"/>
        <c:majorTickMark val="none"/>
        <c:tickLblPos val="nextTo"/>
        <c:crossAx val="92627712"/>
        <c:crosses val="autoZero"/>
        <c:crossBetween val="between"/>
      </c:valAx>
      <c:spPr>
        <a:solidFill>
          <a:srgbClr val="FFFFCC"/>
        </a:solidFill>
      </c:spPr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 smtClean="0"/>
            <a:t>Clouds</a:t>
          </a:r>
          <a:endParaRPr lang="en-US" dirty="0"/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 smtClean="0"/>
            <a:t>Condensation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Precipitation</a:t>
          </a:r>
          <a:endParaRPr lang="en-US" dirty="0"/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 smtClean="0"/>
            <a:t>Runoff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Percolation</a:t>
          </a:r>
          <a:endParaRPr lang="en-US" dirty="0"/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 smtClean="0"/>
            <a:t>Evaporation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Transpiration</a:t>
          </a:r>
          <a:endParaRPr lang="en-US" dirty="0"/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6FCA-21FE-411E-8438-1D081E8CD850}" type="pres">
      <dgm:prSet presAssocID="{C5FBE74C-F5CC-4968-A656-5610BAD2CF0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9C305E-CEBF-4234-83B2-A6B506692871}" type="pres">
      <dgm:prSet presAssocID="{C5FBE74C-F5CC-4968-A656-5610BAD2CF0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E760-7D41-4AD4-828B-098D8808194F}" type="pres">
      <dgm:prSet presAssocID="{E4422A26-F54D-4179-967E-FA4418AEB09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21F8C73-CB5D-425E-A038-C7025059F42E}" type="pres">
      <dgm:prSet presAssocID="{E4422A26-F54D-4179-967E-FA4418AEB0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D0EF-4312-4F1F-A7BD-F4F66BF30ACC}" type="pres">
      <dgm:prSet presAssocID="{DDC24BE0-5882-459D-99F4-D894058EA43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B6F4675-E6C7-4D85-8E87-8DC48A147698}" type="pres">
      <dgm:prSet presAssocID="{DDC24BE0-5882-459D-99F4-D894058EA43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EB90-1992-4224-AA85-5D1B83115B4E}" type="pres">
      <dgm:prSet presAssocID="{8E8BB270-AE93-4BD6-BB4A-B7EB6B5F43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B7282D-B46B-429C-B45D-1C6DC8C55B0F}" type="pres">
      <dgm:prSet presAssocID="{8E8BB270-AE93-4BD6-BB4A-B7EB6B5F437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Clouds</a:t>
          </a:r>
          <a:endParaRPr lang="en-US" sz="1300" kern="1200" dirty="0"/>
        </a:p>
      </dsp:txBody>
      <dsp:txXfrm>
        <a:off x="2293889" y="1238"/>
        <a:ext cx="1684431" cy="1684431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700000">
        <a:off x="3797336" y="1443783"/>
        <a:ext cx="446692" cy="568495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Condensation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Precipitation</a:t>
          </a:r>
          <a:endParaRPr lang="en-US" sz="1300" kern="1200" dirty="0"/>
        </a:p>
      </dsp:txBody>
      <dsp:txXfrm>
        <a:off x="4080923" y="1788271"/>
        <a:ext cx="1684431" cy="1684431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8100000">
        <a:off x="3815215" y="3230816"/>
        <a:ext cx="446692" cy="568495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Runoff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Percolation</a:t>
          </a:r>
          <a:endParaRPr lang="en-US" sz="1300" kern="1200" dirty="0"/>
        </a:p>
      </dsp:txBody>
      <dsp:txXfrm>
        <a:off x="2293889" y="3575305"/>
        <a:ext cx="1684431" cy="1684431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3500000">
        <a:off x="2028182" y="3248695"/>
        <a:ext cx="446692" cy="568495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Evaporation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Transpiration</a:t>
          </a:r>
          <a:endParaRPr lang="en-US" sz="1300" kern="1200" dirty="0"/>
        </a:p>
      </dsp:txBody>
      <dsp:txXfrm>
        <a:off x="506856" y="1788271"/>
        <a:ext cx="1684431" cy="1684431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8900000">
        <a:off x="2010303" y="1461662"/>
        <a:ext cx="446692" cy="568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0.57695</cdr:x>
      <cdr:y>0.0543</cdr:y>
    </cdr:from>
    <cdr:to>
      <cdr:x>0.97048</cdr:x>
      <cdr:y>0.14118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10012" y="190500"/>
          <a:ext cx="2667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rgbClr val="FF0000"/>
              </a:solidFill>
            </a:rPr>
            <a:t>Hot periods can last several days</a:t>
          </a:r>
          <a:endParaRPr lang="en-US" sz="10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696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Drip irrigation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79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Eastern Washington loses more than </a:t>
            </a:r>
            <a:br>
              <a:rPr lang="en-US" dirty="0" smtClean="0"/>
            </a:br>
            <a:r>
              <a:rPr lang="en-US" dirty="0" smtClean="0"/>
              <a:t>10 tons of soil per acre per year </a:t>
            </a:r>
            <a:br>
              <a:rPr lang="en-US" dirty="0" smtClean="0"/>
            </a:br>
            <a:r>
              <a:rPr lang="en-US" dirty="0" smtClean="0"/>
              <a:t>to rainfall runoff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733800"/>
            <a:ext cx="492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Source: </a:t>
            </a:r>
            <a:r>
              <a:rPr lang="en-US" sz="1200" i="1" dirty="0" smtClean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 smtClean="0">
                <a:solidFill>
                  <a:schemeClr val="accent1"/>
                </a:solidFill>
              </a:rPr>
              <a:t>, Mason &amp; Mason, 1990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04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Season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3409864"/>
              </p:ext>
            </p:extLst>
          </p:nvPr>
        </p:nvGraphicFramePr>
        <p:xfrm>
          <a:off x="1066800" y="2667000"/>
          <a:ext cx="6777035" cy="1854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Seasonal Temperatures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</a:t>
                      </a:r>
                      <a:r>
                        <a:rPr lang="en-US" dirty="0" smtClean="0">
                          <a:sym typeface="Wingdings"/>
                        </a:rPr>
                        <a:t>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sz="1800" dirty="0" smtClean="0">
                          <a:sym typeface="Webdings"/>
                        </a:rPr>
                        <a:t>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r>
                        <a:rPr lang="en-US" baseline="0" dirty="0" smtClean="0">
                          <a:sym typeface="Wingdings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dirty="0" smtClean="0">
                          <a:sym typeface="Webdings"/>
                        </a:rPr>
                        <a:t>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Minimum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Average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Maximum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2567" y="299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To convert to Celsius: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−32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x 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408" r="-5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7274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Month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087189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02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68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46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Fences</a:t>
            </a:r>
          </a:p>
          <a:p>
            <a:pPr lvl="1"/>
            <a:r>
              <a:rPr lang="en-US" dirty="0" smtClean="0"/>
              <a:t>Walls</a:t>
            </a:r>
            <a:endParaRPr lang="en-US" dirty="0"/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40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Tree lines</a:t>
            </a:r>
          </a:p>
          <a:p>
            <a:pPr lvl="1"/>
            <a:r>
              <a:rPr lang="en-US" dirty="0" smtClean="0"/>
              <a:t>Hedges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8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80775568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78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03484696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75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75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watering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600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46F9F-4328-4C60-A307-DFBF30629335}"/>
</file>

<file path=customXml/itemProps2.xml><?xml version="1.0" encoding="utf-8"?>
<ds:datastoreItem xmlns:ds="http://schemas.openxmlformats.org/officeDocument/2006/customXml" ds:itemID="{76FFF187-1E05-480D-82CA-A96EADD16D55}"/>
</file>

<file path=customXml/itemProps3.xml><?xml version="1.0" encoding="utf-8"?>
<ds:datastoreItem xmlns:ds="http://schemas.openxmlformats.org/officeDocument/2006/customXml" ds:itemID="{679E6987-0B29-4FF4-B752-EB8BE4EE8524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1311</TotalTime>
  <Words>226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Xeriscaping</vt:lpstr>
      <vt:lpstr>Xeriscaping</vt:lpstr>
      <vt:lpstr>Soil Amendment</vt:lpstr>
      <vt:lpstr>Native Plants</vt:lpstr>
      <vt:lpstr>Temperature by Season</vt:lpstr>
      <vt:lpstr>Temperature by Month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2010-11-15T20:41:41Z</dcterms:modified>
</cp:coreProperties>
</file>