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26"/>
  </p:notesMasterIdLst>
  <p:handoutMasterIdLst>
    <p:handoutMasterId r:id="rId127"/>
  </p:handoutMasterIdLst>
  <p:sldIdLst>
    <p:sldId id="256" r:id="rId2"/>
    <p:sldId id="257" r:id="rId3"/>
    <p:sldId id="279" r:id="rId4"/>
    <p:sldId id="328" r:id="rId5"/>
    <p:sldId id="329" r:id="rId6"/>
    <p:sldId id="325" r:id="rId7"/>
    <p:sldId id="323" r:id="rId8"/>
    <p:sldId id="326" r:id="rId9"/>
    <p:sldId id="327" r:id="rId10"/>
    <p:sldId id="280" r:id="rId11"/>
    <p:sldId id="281" r:id="rId12"/>
    <p:sldId id="282" r:id="rId13"/>
    <p:sldId id="285" r:id="rId14"/>
    <p:sldId id="286" r:id="rId15"/>
    <p:sldId id="287" r:id="rId16"/>
    <p:sldId id="385" r:id="rId17"/>
    <p:sldId id="374" r:id="rId18"/>
    <p:sldId id="375" r:id="rId19"/>
    <p:sldId id="259" r:id="rId20"/>
    <p:sldId id="324" r:id="rId21"/>
    <p:sldId id="376" r:id="rId22"/>
    <p:sldId id="377" r:id="rId23"/>
    <p:sldId id="378" r:id="rId24"/>
    <p:sldId id="379" r:id="rId25"/>
    <p:sldId id="380" r:id="rId26"/>
    <p:sldId id="381" r:id="rId27"/>
    <p:sldId id="382" r:id="rId28"/>
    <p:sldId id="383" r:id="rId29"/>
    <p:sldId id="384" r:id="rId30"/>
    <p:sldId id="299" r:id="rId31"/>
    <p:sldId id="268" r:id="rId32"/>
    <p:sldId id="288" r:id="rId33"/>
    <p:sldId id="303" r:id="rId34"/>
    <p:sldId id="295" r:id="rId35"/>
    <p:sldId id="300" r:id="rId36"/>
    <p:sldId id="322" r:id="rId37"/>
    <p:sldId id="296" r:id="rId38"/>
    <p:sldId id="301" r:id="rId39"/>
    <p:sldId id="294" r:id="rId40"/>
    <p:sldId id="260" r:id="rId41"/>
    <p:sldId id="262" r:id="rId42"/>
    <p:sldId id="261" r:id="rId43"/>
    <p:sldId id="290" r:id="rId44"/>
    <p:sldId id="291" r:id="rId45"/>
    <p:sldId id="292" r:id="rId46"/>
    <p:sldId id="332" r:id="rId47"/>
    <p:sldId id="359" r:id="rId48"/>
    <p:sldId id="360" r:id="rId49"/>
    <p:sldId id="293" r:id="rId50"/>
    <p:sldId id="333" r:id="rId51"/>
    <p:sldId id="263" r:id="rId52"/>
    <p:sldId id="357" r:id="rId53"/>
    <p:sldId id="358" r:id="rId54"/>
    <p:sldId id="264" r:id="rId55"/>
    <p:sldId id="330" r:id="rId56"/>
    <p:sldId id="284" r:id="rId57"/>
    <p:sldId id="331" r:id="rId58"/>
    <p:sldId id="265" r:id="rId59"/>
    <p:sldId id="266" r:id="rId60"/>
    <p:sldId id="267" r:id="rId61"/>
    <p:sldId id="269" r:id="rId62"/>
    <p:sldId id="334" r:id="rId63"/>
    <p:sldId id="270" r:id="rId64"/>
    <p:sldId id="271" r:id="rId65"/>
    <p:sldId id="272" r:id="rId66"/>
    <p:sldId id="273" r:id="rId67"/>
    <p:sldId id="289" r:id="rId68"/>
    <p:sldId id="274" r:id="rId69"/>
    <p:sldId id="336" r:id="rId70"/>
    <p:sldId id="337" r:id="rId71"/>
    <p:sldId id="338" r:id="rId72"/>
    <p:sldId id="275" r:id="rId73"/>
    <p:sldId id="276" r:id="rId74"/>
    <p:sldId id="277" r:id="rId75"/>
    <p:sldId id="339" r:id="rId76"/>
    <p:sldId id="340" r:id="rId77"/>
    <p:sldId id="342" r:id="rId78"/>
    <p:sldId id="343" r:id="rId79"/>
    <p:sldId id="344" r:id="rId80"/>
    <p:sldId id="345" r:id="rId81"/>
    <p:sldId id="346" r:id="rId82"/>
    <p:sldId id="347" r:id="rId83"/>
    <p:sldId id="348" r:id="rId84"/>
    <p:sldId id="349" r:id="rId85"/>
    <p:sldId id="320" r:id="rId86"/>
    <p:sldId id="341" r:id="rId87"/>
    <p:sldId id="308" r:id="rId88"/>
    <p:sldId id="309" r:id="rId89"/>
    <p:sldId id="310" r:id="rId90"/>
    <p:sldId id="319" r:id="rId91"/>
    <p:sldId id="321" r:id="rId92"/>
    <p:sldId id="350" r:id="rId93"/>
    <p:sldId id="351" r:id="rId94"/>
    <p:sldId id="352" r:id="rId95"/>
    <p:sldId id="353" r:id="rId96"/>
    <p:sldId id="304" r:id="rId97"/>
    <p:sldId id="311" r:id="rId98"/>
    <p:sldId id="305" r:id="rId99"/>
    <p:sldId id="312" r:id="rId100"/>
    <p:sldId id="313" r:id="rId101"/>
    <p:sldId id="314" r:id="rId102"/>
    <p:sldId id="315" r:id="rId103"/>
    <p:sldId id="316" r:id="rId104"/>
    <p:sldId id="317" r:id="rId105"/>
    <p:sldId id="306" r:id="rId106"/>
    <p:sldId id="298" r:id="rId107"/>
    <p:sldId id="302" r:id="rId108"/>
    <p:sldId id="318" r:id="rId109"/>
    <p:sldId id="361" r:id="rId110"/>
    <p:sldId id="362" r:id="rId111"/>
    <p:sldId id="363" r:id="rId112"/>
    <p:sldId id="364" r:id="rId113"/>
    <p:sldId id="365" r:id="rId114"/>
    <p:sldId id="366" r:id="rId115"/>
    <p:sldId id="354" r:id="rId116"/>
    <p:sldId id="355" r:id="rId117"/>
    <p:sldId id="356" r:id="rId118"/>
    <p:sldId id="367" r:id="rId119"/>
    <p:sldId id="373" r:id="rId120"/>
    <p:sldId id="368" r:id="rId121"/>
    <p:sldId id="370" r:id="rId122"/>
    <p:sldId id="371" r:id="rId123"/>
    <p:sldId id="369" r:id="rId124"/>
    <p:sldId id="372" r:id="rId125"/>
  </p:sldIdLst>
  <p:sldSz cx="9144000" cy="6858000" type="screen4x3"/>
  <p:notesSz cx="6858000" cy="9144000"/>
  <p:defaultTextStyle>
    <a:defPPr>
      <a:defRPr lang="en-US"/>
    </a:defPPr>
    <a:lvl1pPr algn="l" rtl="0" eaLnBrk="0" fontAlgn="base" hangingPunct="0">
      <a:spcBef>
        <a:spcPct val="0"/>
      </a:spcBef>
      <a:spcAft>
        <a:spcPct val="0"/>
      </a:spcAft>
      <a:defRPr sz="2200" b="1" i="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200" b="1" i="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200" b="1" i="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200" b="1" i="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200" b="1" i="1" kern="1200">
        <a:solidFill>
          <a:schemeClr val="tx1"/>
        </a:solidFill>
        <a:latin typeface="Tahoma" panose="020B0604030504040204" pitchFamily="34" charset="0"/>
        <a:ea typeface="+mn-ea"/>
        <a:cs typeface="+mn-cs"/>
      </a:defRPr>
    </a:lvl5pPr>
    <a:lvl6pPr marL="2286000" algn="l" defTabSz="914400" rtl="0" eaLnBrk="1" latinLnBrk="0" hangingPunct="1">
      <a:defRPr sz="2200" b="1" i="1" kern="1200">
        <a:solidFill>
          <a:schemeClr val="tx1"/>
        </a:solidFill>
        <a:latin typeface="Tahoma" panose="020B0604030504040204" pitchFamily="34" charset="0"/>
        <a:ea typeface="+mn-ea"/>
        <a:cs typeface="+mn-cs"/>
      </a:defRPr>
    </a:lvl6pPr>
    <a:lvl7pPr marL="2743200" algn="l" defTabSz="914400" rtl="0" eaLnBrk="1" latinLnBrk="0" hangingPunct="1">
      <a:defRPr sz="2200" b="1" i="1" kern="1200">
        <a:solidFill>
          <a:schemeClr val="tx1"/>
        </a:solidFill>
        <a:latin typeface="Tahoma" panose="020B0604030504040204" pitchFamily="34" charset="0"/>
        <a:ea typeface="+mn-ea"/>
        <a:cs typeface="+mn-cs"/>
      </a:defRPr>
    </a:lvl7pPr>
    <a:lvl8pPr marL="3200400" algn="l" defTabSz="914400" rtl="0" eaLnBrk="1" latinLnBrk="0" hangingPunct="1">
      <a:defRPr sz="2200" b="1" i="1" kern="1200">
        <a:solidFill>
          <a:schemeClr val="tx1"/>
        </a:solidFill>
        <a:latin typeface="Tahoma" panose="020B0604030504040204" pitchFamily="34" charset="0"/>
        <a:ea typeface="+mn-ea"/>
        <a:cs typeface="+mn-cs"/>
      </a:defRPr>
    </a:lvl8pPr>
    <a:lvl9pPr marL="3657600" algn="l" defTabSz="914400" rtl="0" eaLnBrk="1" latinLnBrk="0" hangingPunct="1">
      <a:defRPr sz="2200" b="1" i="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9">
          <p15:clr>
            <a:srgbClr val="A4A3A4"/>
          </p15:clr>
        </p15:guide>
        <p15:guide id="2"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41ACA"/>
    <a:srgbClr val="993300"/>
    <a:srgbClr val="40CF31"/>
    <a:srgbClr val="33CC33"/>
    <a:srgbClr val="565EAA"/>
    <a:srgbClr val="99FF66"/>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2FBB84-C25A-42C8-81F8-ABDF2FCE409E}" v="2" dt="2021-10-08T12:16:42.7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94340" autoAdjust="0"/>
  </p:normalViewPr>
  <p:slideViewPr>
    <p:cSldViewPr>
      <p:cViewPr varScale="1">
        <p:scale>
          <a:sx n="80" d="100"/>
          <a:sy n="80" d="100"/>
        </p:scale>
        <p:origin x="802" y="53"/>
      </p:cViewPr>
      <p:guideLst>
        <p:guide orient="horz" pos="2169"/>
        <p:guide pos="288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microsoft.com/office/2016/11/relationships/changesInfo" Target="changesInfos/changesInfo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os Starqua" userId="8cf9fb8f937025db" providerId="LiveId" clId="{BE2FBB84-C25A-42C8-81F8-ABDF2FCE409E}"/>
    <pc:docChg chg="modSld">
      <pc:chgData name="Keios Starqua" userId="8cf9fb8f937025db" providerId="LiveId" clId="{BE2FBB84-C25A-42C8-81F8-ABDF2FCE409E}" dt="2021-10-08T12:14:27.396" v="0" actId="14100"/>
      <pc:docMkLst>
        <pc:docMk/>
      </pc:docMkLst>
      <pc:sldChg chg="modSp">
        <pc:chgData name="Keios Starqua" userId="8cf9fb8f937025db" providerId="LiveId" clId="{BE2FBB84-C25A-42C8-81F8-ABDF2FCE409E}" dt="2021-10-08T12:14:27.396" v="0" actId="14100"/>
        <pc:sldMkLst>
          <pc:docMk/>
          <pc:sldMk cId="0" sldId="375"/>
        </pc:sldMkLst>
        <pc:picChg chg="mod">
          <ac:chgData name="Keios Starqua" userId="8cf9fb8f937025db" providerId="LiveId" clId="{BE2FBB84-C25A-42C8-81F8-ABDF2FCE409E}" dt="2021-10-08T12:14:27.396" v="0" actId="14100"/>
          <ac:picMkLst>
            <pc:docMk/>
            <pc:sldMk cId="0" sldId="375"/>
            <ac:picMk id="22534" creationId="{5AC3D193-363D-4069-9E20-E156254DB30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586120C3-4E5E-4D97-8882-6FA687FB0E81}"/>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b="0" i="0"/>
            </a:lvl1pPr>
          </a:lstStyle>
          <a:p>
            <a:pPr>
              <a:defRPr/>
            </a:pPr>
            <a:endParaRPr lang="en-US" altLang="en-US"/>
          </a:p>
        </p:txBody>
      </p:sp>
      <p:sp>
        <p:nvSpPr>
          <p:cNvPr id="125955" name="Rectangle 3">
            <a:extLst>
              <a:ext uri="{FF2B5EF4-FFF2-40B4-BE49-F238E27FC236}">
                <a16:creationId xmlns:a16="http://schemas.microsoft.com/office/drawing/2014/main" id="{75983DA1-F1A9-4D12-A679-15BE33C07A94}"/>
              </a:ext>
            </a:extLst>
          </p:cNvPr>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i="0"/>
            </a:lvl1pPr>
          </a:lstStyle>
          <a:p>
            <a:pPr>
              <a:defRPr/>
            </a:pPr>
            <a:endParaRPr lang="en-US" altLang="en-US"/>
          </a:p>
        </p:txBody>
      </p:sp>
      <p:sp>
        <p:nvSpPr>
          <p:cNvPr id="125956" name="Rectangle 4">
            <a:extLst>
              <a:ext uri="{FF2B5EF4-FFF2-40B4-BE49-F238E27FC236}">
                <a16:creationId xmlns:a16="http://schemas.microsoft.com/office/drawing/2014/main" id="{59EDB5DE-A827-4426-B21B-54CFDB9CA1E4}"/>
              </a:ext>
            </a:extLst>
          </p:cNvPr>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b="0" i="0"/>
            </a:lvl1pPr>
          </a:lstStyle>
          <a:p>
            <a:pPr>
              <a:defRPr/>
            </a:pPr>
            <a:r>
              <a:rPr lang="en-US" altLang="en-US"/>
              <a:t>Tổ chức CPU</a:t>
            </a:r>
          </a:p>
        </p:txBody>
      </p:sp>
      <p:sp>
        <p:nvSpPr>
          <p:cNvPr id="125957" name="Rectangle 5">
            <a:extLst>
              <a:ext uri="{FF2B5EF4-FFF2-40B4-BE49-F238E27FC236}">
                <a16:creationId xmlns:a16="http://schemas.microsoft.com/office/drawing/2014/main" id="{416B03A1-F4B4-4B08-B41A-17FA882D3CA7}"/>
              </a:ext>
            </a:extLst>
          </p:cNvPr>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i="0"/>
            </a:lvl1pPr>
          </a:lstStyle>
          <a:p>
            <a:pPr>
              <a:defRPr/>
            </a:pPr>
            <a:fld id="{037BDAC4-0D95-49EB-AEAD-375F0193EAD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17E0959F-534C-43A3-900B-E0E6F3D0FE68}"/>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b="0" i="0"/>
            </a:lvl1pPr>
          </a:lstStyle>
          <a:p>
            <a:pPr>
              <a:defRPr/>
            </a:pPr>
            <a:endParaRPr lang="en-US" altLang="en-US"/>
          </a:p>
        </p:txBody>
      </p:sp>
      <p:sp>
        <p:nvSpPr>
          <p:cNvPr id="124931" name="Rectangle 3">
            <a:extLst>
              <a:ext uri="{FF2B5EF4-FFF2-40B4-BE49-F238E27FC236}">
                <a16:creationId xmlns:a16="http://schemas.microsoft.com/office/drawing/2014/main" id="{B69239FF-EFD4-4D52-911C-42335428CD98}"/>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i="0"/>
            </a:lvl1pPr>
          </a:lstStyle>
          <a:p>
            <a:pPr>
              <a:defRPr/>
            </a:pPr>
            <a:endParaRPr lang="en-US" altLang="en-US"/>
          </a:p>
        </p:txBody>
      </p:sp>
      <p:sp>
        <p:nvSpPr>
          <p:cNvPr id="3076" name="Rectangle 4">
            <a:extLst>
              <a:ext uri="{FF2B5EF4-FFF2-40B4-BE49-F238E27FC236}">
                <a16:creationId xmlns:a16="http://schemas.microsoft.com/office/drawing/2014/main" id="{80CA9695-109D-403B-ACFE-D8F1F909560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4933" name="Rectangle 5">
            <a:extLst>
              <a:ext uri="{FF2B5EF4-FFF2-40B4-BE49-F238E27FC236}">
                <a16:creationId xmlns:a16="http://schemas.microsoft.com/office/drawing/2014/main" id="{2A8ED475-E5C4-4C77-B92F-FA079E821FBA}"/>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24934" name="Rectangle 6">
            <a:extLst>
              <a:ext uri="{FF2B5EF4-FFF2-40B4-BE49-F238E27FC236}">
                <a16:creationId xmlns:a16="http://schemas.microsoft.com/office/drawing/2014/main" id="{1012DF7A-E91B-4D82-B94E-19709AD6BBF3}"/>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b="0" i="0"/>
            </a:lvl1pPr>
          </a:lstStyle>
          <a:p>
            <a:pPr>
              <a:defRPr/>
            </a:pPr>
            <a:r>
              <a:rPr lang="en-US" altLang="en-US"/>
              <a:t>Tổ chức CPU</a:t>
            </a:r>
          </a:p>
        </p:txBody>
      </p:sp>
      <p:sp>
        <p:nvSpPr>
          <p:cNvPr id="124935" name="Rectangle 7">
            <a:extLst>
              <a:ext uri="{FF2B5EF4-FFF2-40B4-BE49-F238E27FC236}">
                <a16:creationId xmlns:a16="http://schemas.microsoft.com/office/drawing/2014/main" id="{65AF23A4-7A20-45ED-AA0E-B2708E46660F}"/>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i="0"/>
            </a:lvl1pPr>
          </a:lstStyle>
          <a:p>
            <a:pPr>
              <a:defRPr/>
            </a:pPr>
            <a:fld id="{467F7484-A4CF-486D-9FB7-E64B9FD8220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1E5A53E-E369-4209-B4DD-A72E82FFB3DA}"/>
              </a:ext>
            </a:extLst>
          </p:cNvPr>
          <p:cNvGrpSpPr>
            <a:grpSpLocks/>
          </p:cNvGrpSpPr>
          <p:nvPr/>
        </p:nvGrpSpPr>
        <p:grpSpPr bwMode="auto">
          <a:xfrm>
            <a:off x="0" y="2438400"/>
            <a:ext cx="9010650" cy="1050925"/>
            <a:chOff x="0" y="1536"/>
            <a:chExt cx="5675" cy="663"/>
          </a:xfrm>
        </p:grpSpPr>
        <p:grpSp>
          <p:nvGrpSpPr>
            <p:cNvPr id="5" name="Group 3">
              <a:extLst>
                <a:ext uri="{FF2B5EF4-FFF2-40B4-BE49-F238E27FC236}">
                  <a16:creationId xmlns:a16="http://schemas.microsoft.com/office/drawing/2014/main" id="{A7FF95C3-822E-40A4-8EE2-122C071DF25D}"/>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7130B2E1-3C81-4E7E-9AFB-9CE012098352}"/>
                  </a:ext>
                </a:extLst>
              </p:cNvPr>
              <p:cNvSpPr>
                <a:spLocks noChangeArrowheads="1"/>
              </p:cNvSpPr>
              <p:nvPr/>
            </p:nvSpPr>
            <p:spPr bwMode="auto">
              <a:xfrm>
                <a:off x="720" y="336"/>
                <a:ext cx="384" cy="431"/>
              </a:xfrm>
              <a:prstGeom prst="rect">
                <a:avLst/>
              </a:prstGeom>
              <a:solidFill>
                <a:schemeClr val="folHlink"/>
              </a:solidFill>
              <a:ln>
                <a:noFill/>
              </a:ln>
              <a:effectLst/>
            </p:spPr>
            <p:txBody>
              <a:bodyPr wrap="none" anchor="ctr"/>
              <a:lstStyle>
                <a:lvl1pPr>
                  <a:defRPr sz="2200" b="1" i="1">
                    <a:solidFill>
                      <a:schemeClr val="tx1"/>
                    </a:solidFill>
                    <a:latin typeface="Tahoma" panose="020B0604030504040204" pitchFamily="34" charset="0"/>
                  </a:defRPr>
                </a:lvl1pPr>
                <a:lvl2pPr marL="742950" indent="-285750">
                  <a:defRPr sz="2200" b="1" i="1">
                    <a:solidFill>
                      <a:schemeClr val="tx1"/>
                    </a:solidFill>
                    <a:latin typeface="Tahoma" panose="020B0604030504040204" pitchFamily="34" charset="0"/>
                  </a:defRPr>
                </a:lvl2pPr>
                <a:lvl3pPr marL="1143000" indent="-228600">
                  <a:defRPr sz="2200" b="1" i="1">
                    <a:solidFill>
                      <a:schemeClr val="tx1"/>
                    </a:solidFill>
                    <a:latin typeface="Tahoma" panose="020B0604030504040204" pitchFamily="34" charset="0"/>
                  </a:defRPr>
                </a:lvl3pPr>
                <a:lvl4pPr marL="1600200" indent="-228600">
                  <a:defRPr sz="2200" b="1" i="1">
                    <a:solidFill>
                      <a:schemeClr val="tx1"/>
                    </a:solidFill>
                    <a:latin typeface="Tahoma" panose="020B0604030504040204" pitchFamily="34" charset="0"/>
                  </a:defRPr>
                </a:lvl4pPr>
                <a:lvl5pPr marL="2057400" indent="-228600">
                  <a:defRPr sz="2200" b="1" i="1">
                    <a:solidFill>
                      <a:schemeClr val="tx1"/>
                    </a:solidFill>
                    <a:latin typeface="Tahoma" panose="020B0604030504040204" pitchFamily="34" charset="0"/>
                  </a:defRPr>
                </a:lvl5pPr>
                <a:lvl6pPr marL="2514600" indent="-228600" eaLnBrk="0" fontAlgn="base" hangingPunct="0">
                  <a:spcBef>
                    <a:spcPct val="0"/>
                  </a:spcBef>
                  <a:spcAft>
                    <a:spcPct val="0"/>
                  </a:spcAft>
                  <a:defRPr sz="2200" b="1" i="1">
                    <a:solidFill>
                      <a:schemeClr val="tx1"/>
                    </a:solidFill>
                    <a:latin typeface="Tahoma" panose="020B0604030504040204" pitchFamily="34" charset="0"/>
                  </a:defRPr>
                </a:lvl6pPr>
                <a:lvl7pPr marL="2971800" indent="-228600" eaLnBrk="0" fontAlgn="base" hangingPunct="0">
                  <a:spcBef>
                    <a:spcPct val="0"/>
                  </a:spcBef>
                  <a:spcAft>
                    <a:spcPct val="0"/>
                  </a:spcAft>
                  <a:defRPr sz="2200" b="1" i="1">
                    <a:solidFill>
                      <a:schemeClr val="tx1"/>
                    </a:solidFill>
                    <a:latin typeface="Tahoma" panose="020B0604030504040204" pitchFamily="34" charset="0"/>
                  </a:defRPr>
                </a:lvl7pPr>
                <a:lvl8pPr marL="3429000" indent="-228600" eaLnBrk="0" fontAlgn="base" hangingPunct="0">
                  <a:spcBef>
                    <a:spcPct val="0"/>
                  </a:spcBef>
                  <a:spcAft>
                    <a:spcPct val="0"/>
                  </a:spcAft>
                  <a:defRPr sz="2200" b="1" i="1">
                    <a:solidFill>
                      <a:schemeClr val="tx1"/>
                    </a:solidFill>
                    <a:latin typeface="Tahoma" panose="020B0604030504040204" pitchFamily="34" charset="0"/>
                  </a:defRPr>
                </a:lvl8pPr>
                <a:lvl9pPr marL="3886200" indent="-228600" eaLnBrk="0" fontAlgn="base" hangingPunct="0">
                  <a:spcBef>
                    <a:spcPct val="0"/>
                  </a:spcBef>
                  <a:spcAft>
                    <a:spcPct val="0"/>
                  </a:spcAft>
                  <a:defRPr sz="2200" b="1" i="1">
                    <a:solidFill>
                      <a:schemeClr val="tx1"/>
                    </a:solidFill>
                    <a:latin typeface="Tahoma" panose="020B0604030504040204" pitchFamily="34" charset="0"/>
                  </a:defRPr>
                </a:lvl9pPr>
              </a:lstStyle>
              <a:p>
                <a:pPr eaLnBrk="1" hangingPunct="1">
                  <a:defRPr/>
                </a:pPr>
                <a:endParaRPr lang="en-US" altLang="en-US"/>
              </a:p>
            </p:txBody>
          </p:sp>
          <p:sp>
            <p:nvSpPr>
              <p:cNvPr id="13" name="Rectangle 5">
                <a:extLst>
                  <a:ext uri="{FF2B5EF4-FFF2-40B4-BE49-F238E27FC236}">
                    <a16:creationId xmlns:a16="http://schemas.microsoft.com/office/drawing/2014/main" id="{C252C39F-7023-41CC-A590-41B5E6DF160F}"/>
                  </a:ext>
                </a:extLst>
              </p:cNvPr>
              <p:cNvSpPr>
                <a:spLocks noChangeArrowheads="1"/>
              </p:cNvSpPr>
              <p:nvPr/>
            </p:nvSpPr>
            <p:spPr bwMode="auto">
              <a:xfrm>
                <a:off x="1056" y="336"/>
                <a:ext cx="288" cy="431"/>
              </a:xfrm>
              <a:prstGeom prst="rect">
                <a:avLst/>
              </a:prstGeom>
              <a:gradFill rotWithShape="0">
                <a:gsLst>
                  <a:gs pos="0">
                    <a:schemeClr val="folHlink"/>
                  </a:gs>
                  <a:gs pos="100000">
                    <a:schemeClr val="bg1"/>
                  </a:gs>
                </a:gsLst>
                <a:lin ang="0" scaled="1"/>
              </a:gradFill>
              <a:ln>
                <a:noFill/>
              </a:ln>
              <a:effectLst/>
            </p:spPr>
            <p:txBody>
              <a:bodyPr wrap="none" anchor="ctr"/>
              <a:lstStyle>
                <a:lvl1pPr>
                  <a:defRPr sz="2200" b="1" i="1">
                    <a:solidFill>
                      <a:schemeClr val="tx1"/>
                    </a:solidFill>
                    <a:latin typeface="Tahoma" panose="020B0604030504040204" pitchFamily="34" charset="0"/>
                  </a:defRPr>
                </a:lvl1pPr>
                <a:lvl2pPr marL="742950" indent="-285750">
                  <a:defRPr sz="2200" b="1" i="1">
                    <a:solidFill>
                      <a:schemeClr val="tx1"/>
                    </a:solidFill>
                    <a:latin typeface="Tahoma" panose="020B0604030504040204" pitchFamily="34" charset="0"/>
                  </a:defRPr>
                </a:lvl2pPr>
                <a:lvl3pPr marL="1143000" indent="-228600">
                  <a:defRPr sz="2200" b="1" i="1">
                    <a:solidFill>
                      <a:schemeClr val="tx1"/>
                    </a:solidFill>
                    <a:latin typeface="Tahoma" panose="020B0604030504040204" pitchFamily="34" charset="0"/>
                  </a:defRPr>
                </a:lvl3pPr>
                <a:lvl4pPr marL="1600200" indent="-228600">
                  <a:defRPr sz="2200" b="1" i="1">
                    <a:solidFill>
                      <a:schemeClr val="tx1"/>
                    </a:solidFill>
                    <a:latin typeface="Tahoma" panose="020B0604030504040204" pitchFamily="34" charset="0"/>
                  </a:defRPr>
                </a:lvl4pPr>
                <a:lvl5pPr marL="2057400" indent="-228600">
                  <a:defRPr sz="2200" b="1" i="1">
                    <a:solidFill>
                      <a:schemeClr val="tx1"/>
                    </a:solidFill>
                    <a:latin typeface="Tahoma" panose="020B0604030504040204" pitchFamily="34" charset="0"/>
                  </a:defRPr>
                </a:lvl5pPr>
                <a:lvl6pPr marL="2514600" indent="-228600" eaLnBrk="0" fontAlgn="base" hangingPunct="0">
                  <a:spcBef>
                    <a:spcPct val="0"/>
                  </a:spcBef>
                  <a:spcAft>
                    <a:spcPct val="0"/>
                  </a:spcAft>
                  <a:defRPr sz="2200" b="1" i="1">
                    <a:solidFill>
                      <a:schemeClr val="tx1"/>
                    </a:solidFill>
                    <a:latin typeface="Tahoma" panose="020B0604030504040204" pitchFamily="34" charset="0"/>
                  </a:defRPr>
                </a:lvl6pPr>
                <a:lvl7pPr marL="2971800" indent="-228600" eaLnBrk="0" fontAlgn="base" hangingPunct="0">
                  <a:spcBef>
                    <a:spcPct val="0"/>
                  </a:spcBef>
                  <a:spcAft>
                    <a:spcPct val="0"/>
                  </a:spcAft>
                  <a:defRPr sz="2200" b="1" i="1">
                    <a:solidFill>
                      <a:schemeClr val="tx1"/>
                    </a:solidFill>
                    <a:latin typeface="Tahoma" panose="020B0604030504040204" pitchFamily="34" charset="0"/>
                  </a:defRPr>
                </a:lvl7pPr>
                <a:lvl8pPr marL="3429000" indent="-228600" eaLnBrk="0" fontAlgn="base" hangingPunct="0">
                  <a:spcBef>
                    <a:spcPct val="0"/>
                  </a:spcBef>
                  <a:spcAft>
                    <a:spcPct val="0"/>
                  </a:spcAft>
                  <a:defRPr sz="2200" b="1" i="1">
                    <a:solidFill>
                      <a:schemeClr val="tx1"/>
                    </a:solidFill>
                    <a:latin typeface="Tahoma" panose="020B0604030504040204" pitchFamily="34" charset="0"/>
                  </a:defRPr>
                </a:lvl8pPr>
                <a:lvl9pPr marL="3886200" indent="-228600" eaLnBrk="0" fontAlgn="base" hangingPunct="0">
                  <a:spcBef>
                    <a:spcPct val="0"/>
                  </a:spcBef>
                  <a:spcAft>
                    <a:spcPct val="0"/>
                  </a:spcAft>
                  <a:defRPr sz="2200" b="1" i="1">
                    <a:solidFill>
                      <a:schemeClr val="tx1"/>
                    </a:solidFill>
                    <a:latin typeface="Tahoma" panose="020B0604030504040204" pitchFamily="34" charset="0"/>
                  </a:defRPr>
                </a:lvl9pPr>
              </a:lstStyle>
              <a:p>
                <a:pPr eaLnBrk="1" hangingPunct="1">
                  <a:defRPr/>
                </a:pPr>
                <a:endParaRPr lang="en-US" altLang="en-US"/>
              </a:p>
            </p:txBody>
          </p:sp>
        </p:grpSp>
        <p:grpSp>
          <p:nvGrpSpPr>
            <p:cNvPr id="6" name="Group 6">
              <a:extLst>
                <a:ext uri="{FF2B5EF4-FFF2-40B4-BE49-F238E27FC236}">
                  <a16:creationId xmlns:a16="http://schemas.microsoft.com/office/drawing/2014/main" id="{BD764F6E-6CEA-4787-A580-20B8E6B4EABB}"/>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52F1BBBB-DB24-4601-931C-620D3D33CFEA}"/>
                  </a:ext>
                </a:extLst>
              </p:cNvPr>
              <p:cNvSpPr>
                <a:spLocks noChangeArrowheads="1"/>
              </p:cNvSpPr>
              <p:nvPr/>
            </p:nvSpPr>
            <p:spPr bwMode="auto">
              <a:xfrm>
                <a:off x="912" y="2639"/>
                <a:ext cx="384" cy="433"/>
              </a:xfrm>
              <a:prstGeom prst="rect">
                <a:avLst/>
              </a:prstGeom>
              <a:solidFill>
                <a:schemeClr val="accent2"/>
              </a:solidFill>
              <a:ln>
                <a:noFill/>
              </a:ln>
              <a:effectLst/>
            </p:spPr>
            <p:txBody>
              <a:bodyPr wrap="none" anchor="ctr"/>
              <a:lstStyle>
                <a:lvl1pPr>
                  <a:defRPr sz="2200" b="1" i="1">
                    <a:solidFill>
                      <a:schemeClr val="tx1"/>
                    </a:solidFill>
                    <a:latin typeface="Tahoma" panose="020B0604030504040204" pitchFamily="34" charset="0"/>
                  </a:defRPr>
                </a:lvl1pPr>
                <a:lvl2pPr marL="742950" indent="-285750">
                  <a:defRPr sz="2200" b="1" i="1">
                    <a:solidFill>
                      <a:schemeClr val="tx1"/>
                    </a:solidFill>
                    <a:latin typeface="Tahoma" panose="020B0604030504040204" pitchFamily="34" charset="0"/>
                  </a:defRPr>
                </a:lvl2pPr>
                <a:lvl3pPr marL="1143000" indent="-228600">
                  <a:defRPr sz="2200" b="1" i="1">
                    <a:solidFill>
                      <a:schemeClr val="tx1"/>
                    </a:solidFill>
                    <a:latin typeface="Tahoma" panose="020B0604030504040204" pitchFamily="34" charset="0"/>
                  </a:defRPr>
                </a:lvl3pPr>
                <a:lvl4pPr marL="1600200" indent="-228600">
                  <a:defRPr sz="2200" b="1" i="1">
                    <a:solidFill>
                      <a:schemeClr val="tx1"/>
                    </a:solidFill>
                    <a:latin typeface="Tahoma" panose="020B0604030504040204" pitchFamily="34" charset="0"/>
                  </a:defRPr>
                </a:lvl4pPr>
                <a:lvl5pPr marL="2057400" indent="-228600">
                  <a:defRPr sz="2200" b="1" i="1">
                    <a:solidFill>
                      <a:schemeClr val="tx1"/>
                    </a:solidFill>
                    <a:latin typeface="Tahoma" panose="020B0604030504040204" pitchFamily="34" charset="0"/>
                  </a:defRPr>
                </a:lvl5pPr>
                <a:lvl6pPr marL="2514600" indent="-228600" eaLnBrk="0" fontAlgn="base" hangingPunct="0">
                  <a:spcBef>
                    <a:spcPct val="0"/>
                  </a:spcBef>
                  <a:spcAft>
                    <a:spcPct val="0"/>
                  </a:spcAft>
                  <a:defRPr sz="2200" b="1" i="1">
                    <a:solidFill>
                      <a:schemeClr val="tx1"/>
                    </a:solidFill>
                    <a:latin typeface="Tahoma" panose="020B0604030504040204" pitchFamily="34" charset="0"/>
                  </a:defRPr>
                </a:lvl6pPr>
                <a:lvl7pPr marL="2971800" indent="-228600" eaLnBrk="0" fontAlgn="base" hangingPunct="0">
                  <a:spcBef>
                    <a:spcPct val="0"/>
                  </a:spcBef>
                  <a:spcAft>
                    <a:spcPct val="0"/>
                  </a:spcAft>
                  <a:defRPr sz="2200" b="1" i="1">
                    <a:solidFill>
                      <a:schemeClr val="tx1"/>
                    </a:solidFill>
                    <a:latin typeface="Tahoma" panose="020B0604030504040204" pitchFamily="34" charset="0"/>
                  </a:defRPr>
                </a:lvl7pPr>
                <a:lvl8pPr marL="3429000" indent="-228600" eaLnBrk="0" fontAlgn="base" hangingPunct="0">
                  <a:spcBef>
                    <a:spcPct val="0"/>
                  </a:spcBef>
                  <a:spcAft>
                    <a:spcPct val="0"/>
                  </a:spcAft>
                  <a:defRPr sz="2200" b="1" i="1">
                    <a:solidFill>
                      <a:schemeClr val="tx1"/>
                    </a:solidFill>
                    <a:latin typeface="Tahoma" panose="020B0604030504040204" pitchFamily="34" charset="0"/>
                  </a:defRPr>
                </a:lvl8pPr>
                <a:lvl9pPr marL="3886200" indent="-228600" eaLnBrk="0" fontAlgn="base" hangingPunct="0">
                  <a:spcBef>
                    <a:spcPct val="0"/>
                  </a:spcBef>
                  <a:spcAft>
                    <a:spcPct val="0"/>
                  </a:spcAft>
                  <a:defRPr sz="2200" b="1" i="1">
                    <a:solidFill>
                      <a:schemeClr val="tx1"/>
                    </a:solidFill>
                    <a:latin typeface="Tahoma" panose="020B0604030504040204" pitchFamily="34" charset="0"/>
                  </a:defRPr>
                </a:lvl9pPr>
              </a:lstStyle>
              <a:p>
                <a:pPr eaLnBrk="1" hangingPunct="1">
                  <a:defRPr/>
                </a:pPr>
                <a:endParaRPr lang="en-US" altLang="en-US"/>
              </a:p>
            </p:txBody>
          </p:sp>
          <p:sp>
            <p:nvSpPr>
              <p:cNvPr id="11" name="Rectangle 8">
                <a:extLst>
                  <a:ext uri="{FF2B5EF4-FFF2-40B4-BE49-F238E27FC236}">
                    <a16:creationId xmlns:a16="http://schemas.microsoft.com/office/drawing/2014/main" id="{5DCB3A38-C372-4612-ADA1-FABC998806A4}"/>
                  </a:ext>
                </a:extLst>
              </p:cNvPr>
              <p:cNvSpPr>
                <a:spLocks noChangeArrowheads="1"/>
              </p:cNvSpPr>
              <p:nvPr/>
            </p:nvSpPr>
            <p:spPr bwMode="auto">
              <a:xfrm>
                <a:off x="1249" y="2639"/>
                <a:ext cx="335" cy="433"/>
              </a:xfrm>
              <a:prstGeom prst="rect">
                <a:avLst/>
              </a:prstGeom>
              <a:gradFill rotWithShape="0">
                <a:gsLst>
                  <a:gs pos="0">
                    <a:schemeClr val="accent2"/>
                  </a:gs>
                  <a:gs pos="100000">
                    <a:schemeClr val="bg1"/>
                  </a:gs>
                </a:gsLst>
                <a:lin ang="0" scaled="1"/>
              </a:gradFill>
              <a:ln>
                <a:noFill/>
              </a:ln>
              <a:effectLst/>
            </p:spPr>
            <p:txBody>
              <a:bodyPr wrap="none" anchor="ctr"/>
              <a:lstStyle>
                <a:lvl1pPr>
                  <a:defRPr sz="2200" b="1" i="1">
                    <a:solidFill>
                      <a:schemeClr val="tx1"/>
                    </a:solidFill>
                    <a:latin typeface="Tahoma" panose="020B0604030504040204" pitchFamily="34" charset="0"/>
                  </a:defRPr>
                </a:lvl1pPr>
                <a:lvl2pPr marL="742950" indent="-285750">
                  <a:defRPr sz="2200" b="1" i="1">
                    <a:solidFill>
                      <a:schemeClr val="tx1"/>
                    </a:solidFill>
                    <a:latin typeface="Tahoma" panose="020B0604030504040204" pitchFamily="34" charset="0"/>
                  </a:defRPr>
                </a:lvl2pPr>
                <a:lvl3pPr marL="1143000" indent="-228600">
                  <a:defRPr sz="2200" b="1" i="1">
                    <a:solidFill>
                      <a:schemeClr val="tx1"/>
                    </a:solidFill>
                    <a:latin typeface="Tahoma" panose="020B0604030504040204" pitchFamily="34" charset="0"/>
                  </a:defRPr>
                </a:lvl3pPr>
                <a:lvl4pPr marL="1600200" indent="-228600">
                  <a:defRPr sz="2200" b="1" i="1">
                    <a:solidFill>
                      <a:schemeClr val="tx1"/>
                    </a:solidFill>
                    <a:latin typeface="Tahoma" panose="020B0604030504040204" pitchFamily="34" charset="0"/>
                  </a:defRPr>
                </a:lvl4pPr>
                <a:lvl5pPr marL="2057400" indent="-228600">
                  <a:defRPr sz="2200" b="1" i="1">
                    <a:solidFill>
                      <a:schemeClr val="tx1"/>
                    </a:solidFill>
                    <a:latin typeface="Tahoma" panose="020B0604030504040204" pitchFamily="34" charset="0"/>
                  </a:defRPr>
                </a:lvl5pPr>
                <a:lvl6pPr marL="2514600" indent="-228600" eaLnBrk="0" fontAlgn="base" hangingPunct="0">
                  <a:spcBef>
                    <a:spcPct val="0"/>
                  </a:spcBef>
                  <a:spcAft>
                    <a:spcPct val="0"/>
                  </a:spcAft>
                  <a:defRPr sz="2200" b="1" i="1">
                    <a:solidFill>
                      <a:schemeClr val="tx1"/>
                    </a:solidFill>
                    <a:latin typeface="Tahoma" panose="020B0604030504040204" pitchFamily="34" charset="0"/>
                  </a:defRPr>
                </a:lvl6pPr>
                <a:lvl7pPr marL="2971800" indent="-228600" eaLnBrk="0" fontAlgn="base" hangingPunct="0">
                  <a:spcBef>
                    <a:spcPct val="0"/>
                  </a:spcBef>
                  <a:spcAft>
                    <a:spcPct val="0"/>
                  </a:spcAft>
                  <a:defRPr sz="2200" b="1" i="1">
                    <a:solidFill>
                      <a:schemeClr val="tx1"/>
                    </a:solidFill>
                    <a:latin typeface="Tahoma" panose="020B0604030504040204" pitchFamily="34" charset="0"/>
                  </a:defRPr>
                </a:lvl7pPr>
                <a:lvl8pPr marL="3429000" indent="-228600" eaLnBrk="0" fontAlgn="base" hangingPunct="0">
                  <a:spcBef>
                    <a:spcPct val="0"/>
                  </a:spcBef>
                  <a:spcAft>
                    <a:spcPct val="0"/>
                  </a:spcAft>
                  <a:defRPr sz="2200" b="1" i="1">
                    <a:solidFill>
                      <a:schemeClr val="tx1"/>
                    </a:solidFill>
                    <a:latin typeface="Tahoma" panose="020B0604030504040204" pitchFamily="34" charset="0"/>
                  </a:defRPr>
                </a:lvl8pPr>
                <a:lvl9pPr marL="3886200" indent="-228600" eaLnBrk="0" fontAlgn="base" hangingPunct="0">
                  <a:spcBef>
                    <a:spcPct val="0"/>
                  </a:spcBef>
                  <a:spcAft>
                    <a:spcPct val="0"/>
                  </a:spcAft>
                  <a:defRPr sz="2200" b="1" i="1">
                    <a:solidFill>
                      <a:schemeClr val="tx1"/>
                    </a:solidFill>
                    <a:latin typeface="Tahoma" panose="020B0604030504040204" pitchFamily="34" charset="0"/>
                  </a:defRPr>
                </a:lvl9pPr>
              </a:lstStyle>
              <a:p>
                <a:pPr eaLnBrk="1" hangingPunct="1">
                  <a:defRPr/>
                </a:pPr>
                <a:endParaRPr lang="en-US" altLang="en-US"/>
              </a:p>
            </p:txBody>
          </p:sp>
        </p:grpSp>
        <p:sp>
          <p:nvSpPr>
            <p:cNvPr id="7" name="Rectangle 9">
              <a:extLst>
                <a:ext uri="{FF2B5EF4-FFF2-40B4-BE49-F238E27FC236}">
                  <a16:creationId xmlns:a16="http://schemas.microsoft.com/office/drawing/2014/main" id="{381D4AAD-B775-403A-920B-2E41D104EAE1}"/>
                </a:ext>
              </a:extLst>
            </p:cNvPr>
            <p:cNvSpPr>
              <a:spLocks noChangeArrowheads="1"/>
            </p:cNvSpPr>
            <p:nvPr/>
          </p:nvSpPr>
          <p:spPr bwMode="auto">
            <a:xfrm>
              <a:off x="0" y="1824"/>
              <a:ext cx="353" cy="265"/>
            </a:xfrm>
            <a:prstGeom prst="rect">
              <a:avLst/>
            </a:prstGeom>
            <a:gradFill rotWithShape="0">
              <a:gsLst>
                <a:gs pos="0">
                  <a:schemeClr val="bg1"/>
                </a:gs>
                <a:gs pos="100000">
                  <a:schemeClr val="hlink"/>
                </a:gs>
              </a:gsLst>
              <a:lin ang="18900000" scaled="1"/>
            </a:gradFill>
            <a:ln>
              <a:noFill/>
            </a:ln>
            <a:effectLst/>
          </p:spPr>
          <p:txBody>
            <a:bodyPr wrap="none" anchor="ctr"/>
            <a:lstStyle>
              <a:lvl1pPr>
                <a:defRPr sz="2200" b="1" i="1">
                  <a:solidFill>
                    <a:schemeClr val="tx1"/>
                  </a:solidFill>
                  <a:latin typeface="Tahoma" panose="020B0604030504040204" pitchFamily="34" charset="0"/>
                </a:defRPr>
              </a:lvl1pPr>
              <a:lvl2pPr marL="742950" indent="-285750">
                <a:defRPr sz="2200" b="1" i="1">
                  <a:solidFill>
                    <a:schemeClr val="tx1"/>
                  </a:solidFill>
                  <a:latin typeface="Tahoma" panose="020B0604030504040204" pitchFamily="34" charset="0"/>
                </a:defRPr>
              </a:lvl2pPr>
              <a:lvl3pPr marL="1143000" indent="-228600">
                <a:defRPr sz="2200" b="1" i="1">
                  <a:solidFill>
                    <a:schemeClr val="tx1"/>
                  </a:solidFill>
                  <a:latin typeface="Tahoma" panose="020B0604030504040204" pitchFamily="34" charset="0"/>
                </a:defRPr>
              </a:lvl3pPr>
              <a:lvl4pPr marL="1600200" indent="-228600">
                <a:defRPr sz="2200" b="1" i="1">
                  <a:solidFill>
                    <a:schemeClr val="tx1"/>
                  </a:solidFill>
                  <a:latin typeface="Tahoma" panose="020B0604030504040204" pitchFamily="34" charset="0"/>
                </a:defRPr>
              </a:lvl4pPr>
              <a:lvl5pPr marL="2057400" indent="-228600">
                <a:defRPr sz="2200" b="1" i="1">
                  <a:solidFill>
                    <a:schemeClr val="tx1"/>
                  </a:solidFill>
                  <a:latin typeface="Tahoma" panose="020B0604030504040204" pitchFamily="34" charset="0"/>
                </a:defRPr>
              </a:lvl5pPr>
              <a:lvl6pPr marL="2514600" indent="-228600" eaLnBrk="0" fontAlgn="base" hangingPunct="0">
                <a:spcBef>
                  <a:spcPct val="0"/>
                </a:spcBef>
                <a:spcAft>
                  <a:spcPct val="0"/>
                </a:spcAft>
                <a:defRPr sz="2200" b="1" i="1">
                  <a:solidFill>
                    <a:schemeClr val="tx1"/>
                  </a:solidFill>
                  <a:latin typeface="Tahoma" panose="020B0604030504040204" pitchFamily="34" charset="0"/>
                </a:defRPr>
              </a:lvl6pPr>
              <a:lvl7pPr marL="2971800" indent="-228600" eaLnBrk="0" fontAlgn="base" hangingPunct="0">
                <a:spcBef>
                  <a:spcPct val="0"/>
                </a:spcBef>
                <a:spcAft>
                  <a:spcPct val="0"/>
                </a:spcAft>
                <a:defRPr sz="2200" b="1" i="1">
                  <a:solidFill>
                    <a:schemeClr val="tx1"/>
                  </a:solidFill>
                  <a:latin typeface="Tahoma" panose="020B0604030504040204" pitchFamily="34" charset="0"/>
                </a:defRPr>
              </a:lvl7pPr>
              <a:lvl8pPr marL="3429000" indent="-228600" eaLnBrk="0" fontAlgn="base" hangingPunct="0">
                <a:spcBef>
                  <a:spcPct val="0"/>
                </a:spcBef>
                <a:spcAft>
                  <a:spcPct val="0"/>
                </a:spcAft>
                <a:defRPr sz="2200" b="1" i="1">
                  <a:solidFill>
                    <a:schemeClr val="tx1"/>
                  </a:solidFill>
                  <a:latin typeface="Tahoma" panose="020B0604030504040204" pitchFamily="34" charset="0"/>
                </a:defRPr>
              </a:lvl8pPr>
              <a:lvl9pPr marL="3886200" indent="-228600" eaLnBrk="0" fontAlgn="base" hangingPunct="0">
                <a:spcBef>
                  <a:spcPct val="0"/>
                </a:spcBef>
                <a:spcAft>
                  <a:spcPct val="0"/>
                </a:spcAft>
                <a:defRPr sz="2200" b="1" i="1">
                  <a:solidFill>
                    <a:schemeClr val="tx1"/>
                  </a:solidFill>
                  <a:latin typeface="Tahoma" panose="020B0604030504040204" pitchFamily="34" charset="0"/>
                </a:defRPr>
              </a:lvl9pPr>
            </a:lstStyle>
            <a:p>
              <a:pPr eaLnBrk="1" hangingPunct="1">
                <a:defRPr/>
              </a:pPr>
              <a:endParaRPr lang="en-US" altLang="en-US"/>
            </a:p>
          </p:txBody>
        </p:sp>
        <p:sp>
          <p:nvSpPr>
            <p:cNvPr id="8" name="Rectangle 10">
              <a:extLst>
                <a:ext uri="{FF2B5EF4-FFF2-40B4-BE49-F238E27FC236}">
                  <a16:creationId xmlns:a16="http://schemas.microsoft.com/office/drawing/2014/main" id="{F8129A37-6D7E-462C-8413-F9875F093B19}"/>
                </a:ext>
              </a:extLst>
            </p:cNvPr>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a:defRPr sz="2200" b="1" i="1">
                  <a:solidFill>
                    <a:schemeClr val="tx1"/>
                  </a:solidFill>
                  <a:latin typeface="Tahoma" panose="020B0604030504040204" pitchFamily="34" charset="0"/>
                </a:defRPr>
              </a:lvl1pPr>
              <a:lvl2pPr marL="742950" indent="-285750">
                <a:defRPr sz="2200" b="1" i="1">
                  <a:solidFill>
                    <a:schemeClr val="tx1"/>
                  </a:solidFill>
                  <a:latin typeface="Tahoma" panose="020B0604030504040204" pitchFamily="34" charset="0"/>
                </a:defRPr>
              </a:lvl2pPr>
              <a:lvl3pPr marL="1143000" indent="-228600">
                <a:defRPr sz="2200" b="1" i="1">
                  <a:solidFill>
                    <a:schemeClr val="tx1"/>
                  </a:solidFill>
                  <a:latin typeface="Tahoma" panose="020B0604030504040204" pitchFamily="34" charset="0"/>
                </a:defRPr>
              </a:lvl3pPr>
              <a:lvl4pPr marL="1600200" indent="-228600">
                <a:defRPr sz="2200" b="1" i="1">
                  <a:solidFill>
                    <a:schemeClr val="tx1"/>
                  </a:solidFill>
                  <a:latin typeface="Tahoma" panose="020B0604030504040204" pitchFamily="34" charset="0"/>
                </a:defRPr>
              </a:lvl4pPr>
              <a:lvl5pPr marL="2057400" indent="-228600">
                <a:defRPr sz="2200" b="1" i="1">
                  <a:solidFill>
                    <a:schemeClr val="tx1"/>
                  </a:solidFill>
                  <a:latin typeface="Tahoma" panose="020B0604030504040204" pitchFamily="34" charset="0"/>
                </a:defRPr>
              </a:lvl5pPr>
              <a:lvl6pPr marL="2514600" indent="-228600" eaLnBrk="0" fontAlgn="base" hangingPunct="0">
                <a:spcBef>
                  <a:spcPct val="0"/>
                </a:spcBef>
                <a:spcAft>
                  <a:spcPct val="0"/>
                </a:spcAft>
                <a:defRPr sz="2200" b="1" i="1">
                  <a:solidFill>
                    <a:schemeClr val="tx1"/>
                  </a:solidFill>
                  <a:latin typeface="Tahoma" panose="020B0604030504040204" pitchFamily="34" charset="0"/>
                </a:defRPr>
              </a:lvl6pPr>
              <a:lvl7pPr marL="2971800" indent="-228600" eaLnBrk="0" fontAlgn="base" hangingPunct="0">
                <a:spcBef>
                  <a:spcPct val="0"/>
                </a:spcBef>
                <a:spcAft>
                  <a:spcPct val="0"/>
                </a:spcAft>
                <a:defRPr sz="2200" b="1" i="1">
                  <a:solidFill>
                    <a:schemeClr val="tx1"/>
                  </a:solidFill>
                  <a:latin typeface="Tahoma" panose="020B0604030504040204" pitchFamily="34" charset="0"/>
                </a:defRPr>
              </a:lvl7pPr>
              <a:lvl8pPr marL="3429000" indent="-228600" eaLnBrk="0" fontAlgn="base" hangingPunct="0">
                <a:spcBef>
                  <a:spcPct val="0"/>
                </a:spcBef>
                <a:spcAft>
                  <a:spcPct val="0"/>
                </a:spcAft>
                <a:defRPr sz="2200" b="1" i="1">
                  <a:solidFill>
                    <a:schemeClr val="tx1"/>
                  </a:solidFill>
                  <a:latin typeface="Tahoma" panose="020B0604030504040204" pitchFamily="34" charset="0"/>
                </a:defRPr>
              </a:lvl8pPr>
              <a:lvl9pPr marL="3886200" indent="-228600" eaLnBrk="0" fontAlgn="base" hangingPunct="0">
                <a:spcBef>
                  <a:spcPct val="0"/>
                </a:spcBef>
                <a:spcAft>
                  <a:spcPct val="0"/>
                </a:spcAft>
                <a:defRPr sz="2200" b="1" i="1">
                  <a:solidFill>
                    <a:schemeClr val="tx1"/>
                  </a:solidFill>
                  <a:latin typeface="Tahoma" panose="020B0604030504040204" pitchFamily="34" charset="0"/>
                </a:defRPr>
              </a:lvl9pPr>
            </a:lstStyle>
            <a:p>
              <a:pPr eaLnBrk="1" hangingPunct="1">
                <a:defRPr/>
              </a:pPr>
              <a:endParaRPr lang="en-US" altLang="en-US"/>
            </a:p>
          </p:txBody>
        </p:sp>
        <p:sp>
          <p:nvSpPr>
            <p:cNvPr id="9" name="Rectangle 11">
              <a:extLst>
                <a:ext uri="{FF2B5EF4-FFF2-40B4-BE49-F238E27FC236}">
                  <a16:creationId xmlns:a16="http://schemas.microsoft.com/office/drawing/2014/main" id="{DE92521D-05E1-4F30-AED0-C461CD57DC5E}"/>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a:defRPr sz="2200" b="1" i="1">
                  <a:solidFill>
                    <a:schemeClr val="tx1"/>
                  </a:solidFill>
                  <a:latin typeface="Tahoma" panose="020B0604030504040204" pitchFamily="34" charset="0"/>
                </a:defRPr>
              </a:lvl1pPr>
              <a:lvl2pPr marL="742950" indent="-285750">
                <a:defRPr sz="2200" b="1" i="1">
                  <a:solidFill>
                    <a:schemeClr val="tx1"/>
                  </a:solidFill>
                  <a:latin typeface="Tahoma" panose="020B0604030504040204" pitchFamily="34" charset="0"/>
                </a:defRPr>
              </a:lvl2pPr>
              <a:lvl3pPr marL="1143000" indent="-228600">
                <a:defRPr sz="2200" b="1" i="1">
                  <a:solidFill>
                    <a:schemeClr val="tx1"/>
                  </a:solidFill>
                  <a:latin typeface="Tahoma" panose="020B0604030504040204" pitchFamily="34" charset="0"/>
                </a:defRPr>
              </a:lvl3pPr>
              <a:lvl4pPr marL="1600200" indent="-228600">
                <a:defRPr sz="2200" b="1" i="1">
                  <a:solidFill>
                    <a:schemeClr val="tx1"/>
                  </a:solidFill>
                  <a:latin typeface="Tahoma" panose="020B0604030504040204" pitchFamily="34" charset="0"/>
                </a:defRPr>
              </a:lvl4pPr>
              <a:lvl5pPr marL="2057400" indent="-228600">
                <a:defRPr sz="2200" b="1" i="1">
                  <a:solidFill>
                    <a:schemeClr val="tx1"/>
                  </a:solidFill>
                  <a:latin typeface="Tahoma" panose="020B0604030504040204" pitchFamily="34" charset="0"/>
                </a:defRPr>
              </a:lvl5pPr>
              <a:lvl6pPr marL="2514600" indent="-228600" eaLnBrk="0" fontAlgn="base" hangingPunct="0">
                <a:spcBef>
                  <a:spcPct val="0"/>
                </a:spcBef>
                <a:spcAft>
                  <a:spcPct val="0"/>
                </a:spcAft>
                <a:defRPr sz="2200" b="1" i="1">
                  <a:solidFill>
                    <a:schemeClr val="tx1"/>
                  </a:solidFill>
                  <a:latin typeface="Tahoma" panose="020B0604030504040204" pitchFamily="34" charset="0"/>
                </a:defRPr>
              </a:lvl6pPr>
              <a:lvl7pPr marL="2971800" indent="-228600" eaLnBrk="0" fontAlgn="base" hangingPunct="0">
                <a:spcBef>
                  <a:spcPct val="0"/>
                </a:spcBef>
                <a:spcAft>
                  <a:spcPct val="0"/>
                </a:spcAft>
                <a:defRPr sz="2200" b="1" i="1">
                  <a:solidFill>
                    <a:schemeClr val="tx1"/>
                  </a:solidFill>
                  <a:latin typeface="Tahoma" panose="020B0604030504040204" pitchFamily="34" charset="0"/>
                </a:defRPr>
              </a:lvl7pPr>
              <a:lvl8pPr marL="3429000" indent="-228600" eaLnBrk="0" fontAlgn="base" hangingPunct="0">
                <a:spcBef>
                  <a:spcPct val="0"/>
                </a:spcBef>
                <a:spcAft>
                  <a:spcPct val="0"/>
                </a:spcAft>
                <a:defRPr sz="2200" b="1" i="1">
                  <a:solidFill>
                    <a:schemeClr val="tx1"/>
                  </a:solidFill>
                  <a:latin typeface="Tahoma" panose="020B0604030504040204" pitchFamily="34" charset="0"/>
                </a:defRPr>
              </a:lvl8pPr>
              <a:lvl9pPr marL="3886200" indent="-228600" eaLnBrk="0" fontAlgn="base" hangingPunct="0">
                <a:spcBef>
                  <a:spcPct val="0"/>
                </a:spcBef>
                <a:spcAft>
                  <a:spcPct val="0"/>
                </a:spcAft>
                <a:defRPr sz="2200" b="1" i="1">
                  <a:solidFill>
                    <a:schemeClr val="tx1"/>
                  </a:solidFill>
                  <a:latin typeface="Tahoma" panose="020B0604030504040204" pitchFamily="34" charset="0"/>
                </a:defRPr>
              </a:lvl9pPr>
            </a:lstStyle>
            <a:p>
              <a:pPr eaLnBrk="1" hangingPunct="1">
                <a:defRPr/>
              </a:pPr>
              <a:endParaRPr lang="en-US" altLang="en-US"/>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pPr lvl="0"/>
            <a:r>
              <a:rPr lang="en-US" altLang="en-US" noProof="0"/>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4" name="Rectangle 14">
            <a:extLst>
              <a:ext uri="{FF2B5EF4-FFF2-40B4-BE49-F238E27FC236}">
                <a16:creationId xmlns:a16="http://schemas.microsoft.com/office/drawing/2014/main" id="{C70D3FEB-54EC-4854-A1CE-5583F8772DC2}"/>
              </a:ext>
            </a:extLst>
          </p:cNvPr>
          <p:cNvSpPr>
            <a:spLocks noGrp="1" noChangeArrowheads="1"/>
          </p:cNvSpPr>
          <p:nvPr>
            <p:ph type="dt" sz="half" idx="10"/>
          </p:nvPr>
        </p:nvSpPr>
        <p:spPr>
          <a:xfrm>
            <a:off x="990600" y="6248400"/>
            <a:ext cx="1905000" cy="455613"/>
          </a:xfrm>
        </p:spPr>
        <p:txBody>
          <a:bodyPr/>
          <a:lstStyle>
            <a:lvl1pPr>
              <a:defRPr>
                <a:solidFill>
                  <a:schemeClr val="bg2"/>
                </a:solidFill>
              </a:defRPr>
            </a:lvl1pPr>
          </a:lstStyle>
          <a:p>
            <a:pPr>
              <a:defRPr/>
            </a:pPr>
            <a:endParaRPr lang="en-US" altLang="en-US"/>
          </a:p>
        </p:txBody>
      </p:sp>
      <p:sp>
        <p:nvSpPr>
          <p:cNvPr id="15" name="Rectangle 15">
            <a:extLst>
              <a:ext uri="{FF2B5EF4-FFF2-40B4-BE49-F238E27FC236}">
                <a16:creationId xmlns:a16="http://schemas.microsoft.com/office/drawing/2014/main" id="{D72FC1BC-1B9F-483C-97AC-B94A7FD9D47C}"/>
              </a:ext>
            </a:extLst>
          </p:cNvPr>
          <p:cNvSpPr>
            <a:spLocks noGrp="1" noChangeArrowheads="1"/>
          </p:cNvSpPr>
          <p:nvPr>
            <p:ph type="ftr" sz="quarter" idx="11"/>
          </p:nvPr>
        </p:nvSpPr>
        <p:spPr>
          <a:xfrm>
            <a:off x="3429000" y="6248400"/>
            <a:ext cx="2895600" cy="455613"/>
          </a:xfrm>
        </p:spPr>
        <p:txBody>
          <a:bodyPr/>
          <a:lstStyle>
            <a:lvl1pPr>
              <a:defRPr>
                <a:solidFill>
                  <a:schemeClr val="bg2"/>
                </a:solidFill>
              </a:defRPr>
            </a:lvl1pPr>
          </a:lstStyle>
          <a:p>
            <a:pPr>
              <a:defRPr/>
            </a:pPr>
            <a:r>
              <a:rPr lang="en-US" altLang="en-US"/>
              <a:t>Chuong 2 : Tổ chức CPU</a:t>
            </a:r>
          </a:p>
        </p:txBody>
      </p:sp>
      <p:sp>
        <p:nvSpPr>
          <p:cNvPr id="16" name="Rectangle 16">
            <a:extLst>
              <a:ext uri="{FF2B5EF4-FFF2-40B4-BE49-F238E27FC236}">
                <a16:creationId xmlns:a16="http://schemas.microsoft.com/office/drawing/2014/main" id="{3B54C433-59D2-4A09-B4C4-CD4C90DB1E7F}"/>
              </a:ext>
            </a:extLst>
          </p:cNvPr>
          <p:cNvSpPr>
            <a:spLocks noGrp="1" noChangeArrowheads="1"/>
          </p:cNvSpPr>
          <p:nvPr>
            <p:ph type="sldNum" sz="quarter" idx="12"/>
          </p:nvPr>
        </p:nvSpPr>
        <p:spPr>
          <a:xfrm>
            <a:off x="6858000" y="6248400"/>
            <a:ext cx="1905000" cy="455613"/>
          </a:xfrm>
        </p:spPr>
        <p:txBody>
          <a:bodyPr/>
          <a:lstStyle>
            <a:lvl1pPr>
              <a:defRPr>
                <a:solidFill>
                  <a:schemeClr val="bg2"/>
                </a:solidFill>
              </a:defRPr>
            </a:lvl1pPr>
          </a:lstStyle>
          <a:p>
            <a:pPr>
              <a:defRPr/>
            </a:pPr>
            <a:fld id="{1EFA494D-73FB-4973-A390-2C049C68CA01}" type="slidenum">
              <a:rPr lang="en-US" altLang="en-US"/>
              <a:pPr>
                <a:defRPr/>
              </a:pPr>
              <a:t>‹#›</a:t>
            </a:fld>
            <a:endParaRPr lang="en-US" altLang="en-US"/>
          </a:p>
        </p:txBody>
      </p:sp>
    </p:spTree>
    <p:extLst>
      <p:ext uri="{BB962C8B-B14F-4D97-AF65-F5344CB8AC3E}">
        <p14:creationId xmlns:p14="http://schemas.microsoft.com/office/powerpoint/2010/main" val="218377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C6B8EA81-8269-48D4-A936-89244864289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BB789651-C4DA-494F-B441-1A3A67AE4094}"/>
              </a:ext>
            </a:extLst>
          </p:cNvPr>
          <p:cNvSpPr>
            <a:spLocks noGrp="1" noChangeArrowheads="1"/>
          </p:cNvSpPr>
          <p:nvPr>
            <p:ph type="ftr" sz="quarter" idx="11"/>
          </p:nvPr>
        </p:nvSpPr>
        <p:spPr>
          <a:ln/>
        </p:spPr>
        <p:txBody>
          <a:bodyPr/>
          <a:lstStyle>
            <a:lvl1pPr>
              <a:defRPr/>
            </a:lvl1pPr>
          </a:lstStyle>
          <a:p>
            <a:pPr>
              <a:defRPr/>
            </a:pPr>
            <a:r>
              <a:rPr lang="en-US" altLang="en-US"/>
              <a:t>Chuong 2 : Tổ chức CPU</a:t>
            </a:r>
          </a:p>
        </p:txBody>
      </p:sp>
      <p:sp>
        <p:nvSpPr>
          <p:cNvPr id="6" name="Rectangle 13">
            <a:extLst>
              <a:ext uri="{FF2B5EF4-FFF2-40B4-BE49-F238E27FC236}">
                <a16:creationId xmlns:a16="http://schemas.microsoft.com/office/drawing/2014/main" id="{3294497B-B060-488F-A24E-73F7FD8B97B5}"/>
              </a:ext>
            </a:extLst>
          </p:cNvPr>
          <p:cNvSpPr>
            <a:spLocks noGrp="1" noChangeArrowheads="1"/>
          </p:cNvSpPr>
          <p:nvPr>
            <p:ph type="sldNum" sz="quarter" idx="12"/>
          </p:nvPr>
        </p:nvSpPr>
        <p:spPr>
          <a:ln/>
        </p:spPr>
        <p:txBody>
          <a:bodyPr/>
          <a:lstStyle>
            <a:lvl1pPr>
              <a:defRPr/>
            </a:lvl1pPr>
          </a:lstStyle>
          <a:p>
            <a:pPr>
              <a:defRPr/>
            </a:pPr>
            <a:fld id="{FEC35840-7381-4EA6-AEC7-1480C7A203CA}" type="slidenum">
              <a:rPr lang="en-US" altLang="en-US"/>
              <a:pPr>
                <a:defRPr/>
              </a:pPr>
              <a:t>‹#›</a:t>
            </a:fld>
            <a:endParaRPr lang="en-US" altLang="en-US"/>
          </a:p>
        </p:txBody>
      </p:sp>
    </p:spTree>
    <p:extLst>
      <p:ext uri="{BB962C8B-B14F-4D97-AF65-F5344CB8AC3E}">
        <p14:creationId xmlns:p14="http://schemas.microsoft.com/office/powerpoint/2010/main" val="1126129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DE17CD05-8E6C-4020-B8FC-D6A912B8ABB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924B1FB4-D050-4B21-B637-872A21E7912C}"/>
              </a:ext>
            </a:extLst>
          </p:cNvPr>
          <p:cNvSpPr>
            <a:spLocks noGrp="1" noChangeArrowheads="1"/>
          </p:cNvSpPr>
          <p:nvPr>
            <p:ph type="ftr" sz="quarter" idx="11"/>
          </p:nvPr>
        </p:nvSpPr>
        <p:spPr>
          <a:ln/>
        </p:spPr>
        <p:txBody>
          <a:bodyPr/>
          <a:lstStyle>
            <a:lvl1pPr>
              <a:defRPr/>
            </a:lvl1pPr>
          </a:lstStyle>
          <a:p>
            <a:pPr>
              <a:defRPr/>
            </a:pPr>
            <a:r>
              <a:rPr lang="en-US" altLang="en-US"/>
              <a:t>Chuong 2 : Tổ chức CPU</a:t>
            </a:r>
          </a:p>
        </p:txBody>
      </p:sp>
      <p:sp>
        <p:nvSpPr>
          <p:cNvPr id="6" name="Rectangle 13">
            <a:extLst>
              <a:ext uri="{FF2B5EF4-FFF2-40B4-BE49-F238E27FC236}">
                <a16:creationId xmlns:a16="http://schemas.microsoft.com/office/drawing/2014/main" id="{4283B162-542C-42C9-AD23-B4129AAE53B8}"/>
              </a:ext>
            </a:extLst>
          </p:cNvPr>
          <p:cNvSpPr>
            <a:spLocks noGrp="1" noChangeArrowheads="1"/>
          </p:cNvSpPr>
          <p:nvPr>
            <p:ph type="sldNum" sz="quarter" idx="12"/>
          </p:nvPr>
        </p:nvSpPr>
        <p:spPr>
          <a:ln/>
        </p:spPr>
        <p:txBody>
          <a:bodyPr/>
          <a:lstStyle>
            <a:lvl1pPr>
              <a:defRPr/>
            </a:lvl1pPr>
          </a:lstStyle>
          <a:p>
            <a:pPr>
              <a:defRPr/>
            </a:pPr>
            <a:fld id="{73D7C60F-313F-47D8-9A83-16568CB6314C}" type="slidenum">
              <a:rPr lang="en-US" altLang="en-US"/>
              <a:pPr>
                <a:defRPr/>
              </a:pPr>
              <a:t>‹#›</a:t>
            </a:fld>
            <a:endParaRPr lang="en-US" altLang="en-US"/>
          </a:p>
        </p:txBody>
      </p:sp>
    </p:spTree>
    <p:extLst>
      <p:ext uri="{BB962C8B-B14F-4D97-AF65-F5344CB8AC3E}">
        <p14:creationId xmlns:p14="http://schemas.microsoft.com/office/powerpoint/2010/main" val="637946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Text Placeholder 2"/>
          <p:cNvSpPr>
            <a:spLocks noGrp="1"/>
          </p:cNvSpPr>
          <p:nvPr>
            <p:ph type="body" sz="half" idx="1"/>
          </p:nvPr>
        </p:nvSpPr>
        <p:spPr>
          <a:xfrm>
            <a:off x="1181100" y="2016125"/>
            <a:ext cx="3810000" cy="4116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3500" y="2016125"/>
            <a:ext cx="3811588" cy="4116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EDF1EAAF-2BF3-4476-89A5-9759FF018D4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a:extLst>
              <a:ext uri="{FF2B5EF4-FFF2-40B4-BE49-F238E27FC236}">
                <a16:creationId xmlns:a16="http://schemas.microsoft.com/office/drawing/2014/main" id="{AE41675D-E003-41B6-9C48-7FCA55E6CB61}"/>
              </a:ext>
            </a:extLst>
          </p:cNvPr>
          <p:cNvSpPr>
            <a:spLocks noGrp="1" noChangeArrowheads="1"/>
          </p:cNvSpPr>
          <p:nvPr>
            <p:ph type="ftr" sz="quarter" idx="11"/>
          </p:nvPr>
        </p:nvSpPr>
        <p:spPr>
          <a:ln/>
        </p:spPr>
        <p:txBody>
          <a:bodyPr/>
          <a:lstStyle>
            <a:lvl1pPr>
              <a:defRPr/>
            </a:lvl1pPr>
          </a:lstStyle>
          <a:p>
            <a:pPr>
              <a:defRPr/>
            </a:pPr>
            <a:r>
              <a:rPr lang="en-US" altLang="en-US"/>
              <a:t>Chuong 2 : Tổ chức CPU</a:t>
            </a:r>
          </a:p>
        </p:txBody>
      </p:sp>
      <p:sp>
        <p:nvSpPr>
          <p:cNvPr id="7" name="Rectangle 13">
            <a:extLst>
              <a:ext uri="{FF2B5EF4-FFF2-40B4-BE49-F238E27FC236}">
                <a16:creationId xmlns:a16="http://schemas.microsoft.com/office/drawing/2014/main" id="{1F8DB6DE-2AC7-4397-8610-639D0A2BD12A}"/>
              </a:ext>
            </a:extLst>
          </p:cNvPr>
          <p:cNvSpPr>
            <a:spLocks noGrp="1" noChangeArrowheads="1"/>
          </p:cNvSpPr>
          <p:nvPr>
            <p:ph type="sldNum" sz="quarter" idx="12"/>
          </p:nvPr>
        </p:nvSpPr>
        <p:spPr>
          <a:ln/>
        </p:spPr>
        <p:txBody>
          <a:bodyPr/>
          <a:lstStyle>
            <a:lvl1pPr>
              <a:defRPr/>
            </a:lvl1pPr>
          </a:lstStyle>
          <a:p>
            <a:pPr>
              <a:defRPr/>
            </a:pPr>
            <a:fld id="{6D31FF5D-7672-4FAD-B1F1-690BE2C9ECFD}" type="slidenum">
              <a:rPr lang="en-US" altLang="en-US"/>
              <a:pPr>
                <a:defRPr/>
              </a:pPr>
              <a:t>‹#›</a:t>
            </a:fld>
            <a:endParaRPr lang="en-US" altLang="en-US"/>
          </a:p>
        </p:txBody>
      </p:sp>
    </p:spTree>
    <p:extLst>
      <p:ext uri="{BB962C8B-B14F-4D97-AF65-F5344CB8AC3E}">
        <p14:creationId xmlns:p14="http://schemas.microsoft.com/office/powerpoint/2010/main" val="4139834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Table Placeholder 2"/>
          <p:cNvSpPr>
            <a:spLocks noGrp="1"/>
          </p:cNvSpPr>
          <p:nvPr>
            <p:ph type="tbl" idx="1"/>
          </p:nvPr>
        </p:nvSpPr>
        <p:spPr>
          <a:xfrm>
            <a:off x="1181100" y="2016125"/>
            <a:ext cx="7773988" cy="4116388"/>
          </a:xfrm>
        </p:spPr>
        <p:txBody>
          <a:bodyPr/>
          <a:lstStyle/>
          <a:p>
            <a:pPr lvl="0"/>
            <a:endParaRPr lang="en-US" noProof="0"/>
          </a:p>
        </p:txBody>
      </p:sp>
      <p:sp>
        <p:nvSpPr>
          <p:cNvPr id="4" name="Rectangle 11">
            <a:extLst>
              <a:ext uri="{FF2B5EF4-FFF2-40B4-BE49-F238E27FC236}">
                <a16:creationId xmlns:a16="http://schemas.microsoft.com/office/drawing/2014/main" id="{48FE9FA1-B58B-44A0-8B79-ADC2EF77BC6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FEC139EF-B613-463A-9AE9-C1D9B01C9FEB}"/>
              </a:ext>
            </a:extLst>
          </p:cNvPr>
          <p:cNvSpPr>
            <a:spLocks noGrp="1" noChangeArrowheads="1"/>
          </p:cNvSpPr>
          <p:nvPr>
            <p:ph type="ftr" sz="quarter" idx="11"/>
          </p:nvPr>
        </p:nvSpPr>
        <p:spPr>
          <a:ln/>
        </p:spPr>
        <p:txBody>
          <a:bodyPr/>
          <a:lstStyle>
            <a:lvl1pPr>
              <a:defRPr/>
            </a:lvl1pPr>
          </a:lstStyle>
          <a:p>
            <a:pPr>
              <a:defRPr/>
            </a:pPr>
            <a:r>
              <a:rPr lang="en-US" altLang="en-US"/>
              <a:t>Chuong 2 : Tổ chức CPU</a:t>
            </a:r>
          </a:p>
        </p:txBody>
      </p:sp>
      <p:sp>
        <p:nvSpPr>
          <p:cNvPr id="6" name="Rectangle 13">
            <a:extLst>
              <a:ext uri="{FF2B5EF4-FFF2-40B4-BE49-F238E27FC236}">
                <a16:creationId xmlns:a16="http://schemas.microsoft.com/office/drawing/2014/main" id="{67231373-FE37-43B9-9367-4062B30F3F00}"/>
              </a:ext>
            </a:extLst>
          </p:cNvPr>
          <p:cNvSpPr>
            <a:spLocks noGrp="1" noChangeArrowheads="1"/>
          </p:cNvSpPr>
          <p:nvPr>
            <p:ph type="sldNum" sz="quarter" idx="12"/>
          </p:nvPr>
        </p:nvSpPr>
        <p:spPr>
          <a:ln/>
        </p:spPr>
        <p:txBody>
          <a:bodyPr/>
          <a:lstStyle>
            <a:lvl1pPr>
              <a:defRPr/>
            </a:lvl1pPr>
          </a:lstStyle>
          <a:p>
            <a:pPr>
              <a:defRPr/>
            </a:pPr>
            <a:fld id="{E1B47EEA-A001-43D9-8028-E4A7E197AB6B}" type="slidenum">
              <a:rPr lang="en-US" altLang="en-US"/>
              <a:pPr>
                <a:defRPr/>
              </a:pPr>
              <a:t>‹#›</a:t>
            </a:fld>
            <a:endParaRPr lang="en-US" altLang="en-US"/>
          </a:p>
        </p:txBody>
      </p:sp>
    </p:spTree>
    <p:extLst>
      <p:ext uri="{BB962C8B-B14F-4D97-AF65-F5344CB8AC3E}">
        <p14:creationId xmlns:p14="http://schemas.microsoft.com/office/powerpoint/2010/main" val="297115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0A4E36F0-C03D-4289-B8E8-C184D7A1D33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0A74B6BE-4B66-4F04-904D-4E98BEAA3EA8}"/>
              </a:ext>
            </a:extLst>
          </p:cNvPr>
          <p:cNvSpPr>
            <a:spLocks noGrp="1" noChangeArrowheads="1"/>
          </p:cNvSpPr>
          <p:nvPr>
            <p:ph type="ftr" sz="quarter" idx="11"/>
          </p:nvPr>
        </p:nvSpPr>
        <p:spPr>
          <a:ln/>
        </p:spPr>
        <p:txBody>
          <a:bodyPr/>
          <a:lstStyle>
            <a:lvl1pPr>
              <a:defRPr/>
            </a:lvl1pPr>
          </a:lstStyle>
          <a:p>
            <a:pPr>
              <a:defRPr/>
            </a:pPr>
            <a:r>
              <a:rPr lang="en-US" altLang="en-US"/>
              <a:t>Chuong 2 : Tổ chức CPU</a:t>
            </a:r>
          </a:p>
        </p:txBody>
      </p:sp>
      <p:sp>
        <p:nvSpPr>
          <p:cNvPr id="6" name="Rectangle 13">
            <a:extLst>
              <a:ext uri="{FF2B5EF4-FFF2-40B4-BE49-F238E27FC236}">
                <a16:creationId xmlns:a16="http://schemas.microsoft.com/office/drawing/2014/main" id="{57B159CA-5A4D-444A-9D41-9AB56E220DCB}"/>
              </a:ext>
            </a:extLst>
          </p:cNvPr>
          <p:cNvSpPr>
            <a:spLocks noGrp="1" noChangeArrowheads="1"/>
          </p:cNvSpPr>
          <p:nvPr>
            <p:ph type="sldNum" sz="quarter" idx="12"/>
          </p:nvPr>
        </p:nvSpPr>
        <p:spPr>
          <a:ln/>
        </p:spPr>
        <p:txBody>
          <a:bodyPr/>
          <a:lstStyle>
            <a:lvl1pPr>
              <a:defRPr/>
            </a:lvl1pPr>
          </a:lstStyle>
          <a:p>
            <a:pPr>
              <a:defRPr/>
            </a:pPr>
            <a:fld id="{D55A1639-90C3-4EFB-9F90-86B35DDB032D}" type="slidenum">
              <a:rPr lang="en-US" altLang="en-US"/>
              <a:pPr>
                <a:defRPr/>
              </a:pPr>
              <a:t>‹#›</a:t>
            </a:fld>
            <a:endParaRPr lang="en-US" altLang="en-US"/>
          </a:p>
        </p:txBody>
      </p:sp>
    </p:spTree>
    <p:extLst>
      <p:ext uri="{BB962C8B-B14F-4D97-AF65-F5344CB8AC3E}">
        <p14:creationId xmlns:p14="http://schemas.microsoft.com/office/powerpoint/2010/main" val="4227244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1">
            <a:extLst>
              <a:ext uri="{FF2B5EF4-FFF2-40B4-BE49-F238E27FC236}">
                <a16:creationId xmlns:a16="http://schemas.microsoft.com/office/drawing/2014/main" id="{1A055AF4-1893-4078-8E8C-B30125DFE17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5DAB8E0E-FB30-4F8F-8A49-FD9B5B1DFB93}"/>
              </a:ext>
            </a:extLst>
          </p:cNvPr>
          <p:cNvSpPr>
            <a:spLocks noGrp="1" noChangeArrowheads="1"/>
          </p:cNvSpPr>
          <p:nvPr>
            <p:ph type="ftr" sz="quarter" idx="11"/>
          </p:nvPr>
        </p:nvSpPr>
        <p:spPr>
          <a:ln/>
        </p:spPr>
        <p:txBody>
          <a:bodyPr/>
          <a:lstStyle>
            <a:lvl1pPr>
              <a:defRPr/>
            </a:lvl1pPr>
          </a:lstStyle>
          <a:p>
            <a:pPr>
              <a:defRPr/>
            </a:pPr>
            <a:r>
              <a:rPr lang="en-US" altLang="en-US"/>
              <a:t>Chuong 2 : Tổ chức CPU</a:t>
            </a:r>
          </a:p>
        </p:txBody>
      </p:sp>
      <p:sp>
        <p:nvSpPr>
          <p:cNvPr id="6" name="Rectangle 13">
            <a:extLst>
              <a:ext uri="{FF2B5EF4-FFF2-40B4-BE49-F238E27FC236}">
                <a16:creationId xmlns:a16="http://schemas.microsoft.com/office/drawing/2014/main" id="{446546FC-60B3-438F-8AE2-5E7A920A3329}"/>
              </a:ext>
            </a:extLst>
          </p:cNvPr>
          <p:cNvSpPr>
            <a:spLocks noGrp="1" noChangeArrowheads="1"/>
          </p:cNvSpPr>
          <p:nvPr>
            <p:ph type="sldNum" sz="quarter" idx="12"/>
          </p:nvPr>
        </p:nvSpPr>
        <p:spPr>
          <a:ln/>
        </p:spPr>
        <p:txBody>
          <a:bodyPr/>
          <a:lstStyle>
            <a:lvl1pPr>
              <a:defRPr/>
            </a:lvl1pPr>
          </a:lstStyle>
          <a:p>
            <a:pPr>
              <a:defRPr/>
            </a:pPr>
            <a:fld id="{66C93918-2F57-48BA-A93C-1A301E317542}" type="slidenum">
              <a:rPr lang="en-US" altLang="en-US"/>
              <a:pPr>
                <a:defRPr/>
              </a:pPr>
              <a:t>‹#›</a:t>
            </a:fld>
            <a:endParaRPr lang="en-US" altLang="en-US"/>
          </a:p>
        </p:txBody>
      </p:sp>
    </p:spTree>
    <p:extLst>
      <p:ext uri="{BB962C8B-B14F-4D97-AF65-F5344CB8AC3E}">
        <p14:creationId xmlns:p14="http://schemas.microsoft.com/office/powerpoint/2010/main" val="2593184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1100" y="2016125"/>
            <a:ext cx="3810000" cy="4116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3500" y="2016125"/>
            <a:ext cx="3811588" cy="4116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52D4463C-9DD9-405A-BD7F-EB3F62F4EFD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a:extLst>
              <a:ext uri="{FF2B5EF4-FFF2-40B4-BE49-F238E27FC236}">
                <a16:creationId xmlns:a16="http://schemas.microsoft.com/office/drawing/2014/main" id="{601DB355-EB5D-4A29-99F0-7A1195301610}"/>
              </a:ext>
            </a:extLst>
          </p:cNvPr>
          <p:cNvSpPr>
            <a:spLocks noGrp="1" noChangeArrowheads="1"/>
          </p:cNvSpPr>
          <p:nvPr>
            <p:ph type="ftr" sz="quarter" idx="11"/>
          </p:nvPr>
        </p:nvSpPr>
        <p:spPr>
          <a:ln/>
        </p:spPr>
        <p:txBody>
          <a:bodyPr/>
          <a:lstStyle>
            <a:lvl1pPr>
              <a:defRPr/>
            </a:lvl1pPr>
          </a:lstStyle>
          <a:p>
            <a:pPr>
              <a:defRPr/>
            </a:pPr>
            <a:r>
              <a:rPr lang="en-US" altLang="en-US"/>
              <a:t>Chuong 2 : Tổ chức CPU</a:t>
            </a:r>
          </a:p>
        </p:txBody>
      </p:sp>
      <p:sp>
        <p:nvSpPr>
          <p:cNvPr id="7" name="Rectangle 13">
            <a:extLst>
              <a:ext uri="{FF2B5EF4-FFF2-40B4-BE49-F238E27FC236}">
                <a16:creationId xmlns:a16="http://schemas.microsoft.com/office/drawing/2014/main" id="{A64E05E2-FCFF-433A-8169-167F80D858F8}"/>
              </a:ext>
            </a:extLst>
          </p:cNvPr>
          <p:cNvSpPr>
            <a:spLocks noGrp="1" noChangeArrowheads="1"/>
          </p:cNvSpPr>
          <p:nvPr>
            <p:ph type="sldNum" sz="quarter" idx="12"/>
          </p:nvPr>
        </p:nvSpPr>
        <p:spPr>
          <a:ln/>
        </p:spPr>
        <p:txBody>
          <a:bodyPr/>
          <a:lstStyle>
            <a:lvl1pPr>
              <a:defRPr/>
            </a:lvl1pPr>
          </a:lstStyle>
          <a:p>
            <a:pPr>
              <a:defRPr/>
            </a:pPr>
            <a:fld id="{9C2E1104-D302-4FA0-B882-F63006132854}" type="slidenum">
              <a:rPr lang="en-US" altLang="en-US"/>
              <a:pPr>
                <a:defRPr/>
              </a:pPr>
              <a:t>‹#›</a:t>
            </a:fld>
            <a:endParaRPr lang="en-US" altLang="en-US"/>
          </a:p>
        </p:txBody>
      </p:sp>
    </p:spTree>
    <p:extLst>
      <p:ext uri="{BB962C8B-B14F-4D97-AF65-F5344CB8AC3E}">
        <p14:creationId xmlns:p14="http://schemas.microsoft.com/office/powerpoint/2010/main" val="662486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246FC124-DC91-470D-99B1-9A317344353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12">
            <a:extLst>
              <a:ext uri="{FF2B5EF4-FFF2-40B4-BE49-F238E27FC236}">
                <a16:creationId xmlns:a16="http://schemas.microsoft.com/office/drawing/2014/main" id="{920BF3D9-4D93-4CEA-A14C-D538C7BBFD58}"/>
              </a:ext>
            </a:extLst>
          </p:cNvPr>
          <p:cNvSpPr>
            <a:spLocks noGrp="1" noChangeArrowheads="1"/>
          </p:cNvSpPr>
          <p:nvPr>
            <p:ph type="ftr" sz="quarter" idx="11"/>
          </p:nvPr>
        </p:nvSpPr>
        <p:spPr>
          <a:ln/>
        </p:spPr>
        <p:txBody>
          <a:bodyPr/>
          <a:lstStyle>
            <a:lvl1pPr>
              <a:defRPr/>
            </a:lvl1pPr>
          </a:lstStyle>
          <a:p>
            <a:pPr>
              <a:defRPr/>
            </a:pPr>
            <a:r>
              <a:rPr lang="en-US" altLang="en-US"/>
              <a:t>Chuong 2 : Tổ chức CPU</a:t>
            </a:r>
          </a:p>
        </p:txBody>
      </p:sp>
      <p:sp>
        <p:nvSpPr>
          <p:cNvPr id="9" name="Rectangle 13">
            <a:extLst>
              <a:ext uri="{FF2B5EF4-FFF2-40B4-BE49-F238E27FC236}">
                <a16:creationId xmlns:a16="http://schemas.microsoft.com/office/drawing/2014/main" id="{79212029-B208-441D-832C-CD8E0FF73193}"/>
              </a:ext>
            </a:extLst>
          </p:cNvPr>
          <p:cNvSpPr>
            <a:spLocks noGrp="1" noChangeArrowheads="1"/>
          </p:cNvSpPr>
          <p:nvPr>
            <p:ph type="sldNum" sz="quarter" idx="12"/>
          </p:nvPr>
        </p:nvSpPr>
        <p:spPr>
          <a:ln/>
        </p:spPr>
        <p:txBody>
          <a:bodyPr/>
          <a:lstStyle>
            <a:lvl1pPr>
              <a:defRPr/>
            </a:lvl1pPr>
          </a:lstStyle>
          <a:p>
            <a:pPr>
              <a:defRPr/>
            </a:pPr>
            <a:fld id="{B70B9851-BF7E-4D1B-95ED-E1788B0E9323}" type="slidenum">
              <a:rPr lang="en-US" altLang="en-US"/>
              <a:pPr>
                <a:defRPr/>
              </a:pPr>
              <a:t>‹#›</a:t>
            </a:fld>
            <a:endParaRPr lang="en-US" altLang="en-US"/>
          </a:p>
        </p:txBody>
      </p:sp>
    </p:spTree>
    <p:extLst>
      <p:ext uri="{BB962C8B-B14F-4D97-AF65-F5344CB8AC3E}">
        <p14:creationId xmlns:p14="http://schemas.microsoft.com/office/powerpoint/2010/main" val="1425732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D698FDFB-8AA5-4466-8825-AD0B947712E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12">
            <a:extLst>
              <a:ext uri="{FF2B5EF4-FFF2-40B4-BE49-F238E27FC236}">
                <a16:creationId xmlns:a16="http://schemas.microsoft.com/office/drawing/2014/main" id="{E2D80A12-930D-40D9-B518-3EEE26969720}"/>
              </a:ext>
            </a:extLst>
          </p:cNvPr>
          <p:cNvSpPr>
            <a:spLocks noGrp="1" noChangeArrowheads="1"/>
          </p:cNvSpPr>
          <p:nvPr>
            <p:ph type="ftr" sz="quarter" idx="11"/>
          </p:nvPr>
        </p:nvSpPr>
        <p:spPr>
          <a:ln/>
        </p:spPr>
        <p:txBody>
          <a:bodyPr/>
          <a:lstStyle>
            <a:lvl1pPr>
              <a:defRPr/>
            </a:lvl1pPr>
          </a:lstStyle>
          <a:p>
            <a:pPr>
              <a:defRPr/>
            </a:pPr>
            <a:r>
              <a:rPr lang="en-US" altLang="en-US"/>
              <a:t>Chuong 2 : Tổ chức CPU</a:t>
            </a:r>
          </a:p>
        </p:txBody>
      </p:sp>
      <p:sp>
        <p:nvSpPr>
          <p:cNvPr id="5" name="Rectangle 13">
            <a:extLst>
              <a:ext uri="{FF2B5EF4-FFF2-40B4-BE49-F238E27FC236}">
                <a16:creationId xmlns:a16="http://schemas.microsoft.com/office/drawing/2014/main" id="{EC595F68-8791-48A1-9C5C-AFC5F0198D7E}"/>
              </a:ext>
            </a:extLst>
          </p:cNvPr>
          <p:cNvSpPr>
            <a:spLocks noGrp="1" noChangeArrowheads="1"/>
          </p:cNvSpPr>
          <p:nvPr>
            <p:ph type="sldNum" sz="quarter" idx="12"/>
          </p:nvPr>
        </p:nvSpPr>
        <p:spPr>
          <a:ln/>
        </p:spPr>
        <p:txBody>
          <a:bodyPr/>
          <a:lstStyle>
            <a:lvl1pPr>
              <a:defRPr/>
            </a:lvl1pPr>
          </a:lstStyle>
          <a:p>
            <a:pPr>
              <a:defRPr/>
            </a:pPr>
            <a:fld id="{5CDD1233-3DA2-4315-BB41-1942063DEF95}" type="slidenum">
              <a:rPr lang="en-US" altLang="en-US"/>
              <a:pPr>
                <a:defRPr/>
              </a:pPr>
              <a:t>‹#›</a:t>
            </a:fld>
            <a:endParaRPr lang="en-US" altLang="en-US"/>
          </a:p>
        </p:txBody>
      </p:sp>
    </p:spTree>
    <p:extLst>
      <p:ext uri="{BB962C8B-B14F-4D97-AF65-F5344CB8AC3E}">
        <p14:creationId xmlns:p14="http://schemas.microsoft.com/office/powerpoint/2010/main" val="1432910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EA281E99-5A36-4E60-A2B2-EB23C1D8B82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12">
            <a:extLst>
              <a:ext uri="{FF2B5EF4-FFF2-40B4-BE49-F238E27FC236}">
                <a16:creationId xmlns:a16="http://schemas.microsoft.com/office/drawing/2014/main" id="{240A6ECA-1034-41BA-9A4A-1175A5EAD9BF}"/>
              </a:ext>
            </a:extLst>
          </p:cNvPr>
          <p:cNvSpPr>
            <a:spLocks noGrp="1" noChangeArrowheads="1"/>
          </p:cNvSpPr>
          <p:nvPr>
            <p:ph type="ftr" sz="quarter" idx="11"/>
          </p:nvPr>
        </p:nvSpPr>
        <p:spPr>
          <a:ln/>
        </p:spPr>
        <p:txBody>
          <a:bodyPr/>
          <a:lstStyle>
            <a:lvl1pPr>
              <a:defRPr/>
            </a:lvl1pPr>
          </a:lstStyle>
          <a:p>
            <a:pPr>
              <a:defRPr/>
            </a:pPr>
            <a:r>
              <a:rPr lang="en-US" altLang="en-US"/>
              <a:t>Chuong 2 : Tổ chức CPU</a:t>
            </a:r>
          </a:p>
        </p:txBody>
      </p:sp>
      <p:sp>
        <p:nvSpPr>
          <p:cNvPr id="4" name="Rectangle 13">
            <a:extLst>
              <a:ext uri="{FF2B5EF4-FFF2-40B4-BE49-F238E27FC236}">
                <a16:creationId xmlns:a16="http://schemas.microsoft.com/office/drawing/2014/main" id="{7D0B36E7-0EF9-42DE-9241-DA9A16A0DE3C}"/>
              </a:ext>
            </a:extLst>
          </p:cNvPr>
          <p:cNvSpPr>
            <a:spLocks noGrp="1" noChangeArrowheads="1"/>
          </p:cNvSpPr>
          <p:nvPr>
            <p:ph type="sldNum" sz="quarter" idx="12"/>
          </p:nvPr>
        </p:nvSpPr>
        <p:spPr>
          <a:ln/>
        </p:spPr>
        <p:txBody>
          <a:bodyPr/>
          <a:lstStyle>
            <a:lvl1pPr>
              <a:defRPr/>
            </a:lvl1pPr>
          </a:lstStyle>
          <a:p>
            <a:pPr>
              <a:defRPr/>
            </a:pPr>
            <a:fld id="{C12BE51D-03E3-45CF-9092-E119C4B11C0D}" type="slidenum">
              <a:rPr lang="en-US" altLang="en-US"/>
              <a:pPr>
                <a:defRPr/>
              </a:pPr>
              <a:t>‹#›</a:t>
            </a:fld>
            <a:endParaRPr lang="en-US" altLang="en-US"/>
          </a:p>
        </p:txBody>
      </p:sp>
    </p:spTree>
    <p:extLst>
      <p:ext uri="{BB962C8B-B14F-4D97-AF65-F5344CB8AC3E}">
        <p14:creationId xmlns:p14="http://schemas.microsoft.com/office/powerpoint/2010/main" val="1531234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1">
            <a:extLst>
              <a:ext uri="{FF2B5EF4-FFF2-40B4-BE49-F238E27FC236}">
                <a16:creationId xmlns:a16="http://schemas.microsoft.com/office/drawing/2014/main" id="{238B5879-8D0B-40D6-859A-BAB765B6F72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a:extLst>
              <a:ext uri="{FF2B5EF4-FFF2-40B4-BE49-F238E27FC236}">
                <a16:creationId xmlns:a16="http://schemas.microsoft.com/office/drawing/2014/main" id="{70A7D84F-80F6-4E3D-B93C-7E96C7059615}"/>
              </a:ext>
            </a:extLst>
          </p:cNvPr>
          <p:cNvSpPr>
            <a:spLocks noGrp="1" noChangeArrowheads="1"/>
          </p:cNvSpPr>
          <p:nvPr>
            <p:ph type="ftr" sz="quarter" idx="11"/>
          </p:nvPr>
        </p:nvSpPr>
        <p:spPr>
          <a:ln/>
        </p:spPr>
        <p:txBody>
          <a:bodyPr/>
          <a:lstStyle>
            <a:lvl1pPr>
              <a:defRPr/>
            </a:lvl1pPr>
          </a:lstStyle>
          <a:p>
            <a:pPr>
              <a:defRPr/>
            </a:pPr>
            <a:r>
              <a:rPr lang="en-US" altLang="en-US"/>
              <a:t>Chuong 2 : Tổ chức CPU</a:t>
            </a:r>
          </a:p>
        </p:txBody>
      </p:sp>
      <p:sp>
        <p:nvSpPr>
          <p:cNvPr id="7" name="Rectangle 13">
            <a:extLst>
              <a:ext uri="{FF2B5EF4-FFF2-40B4-BE49-F238E27FC236}">
                <a16:creationId xmlns:a16="http://schemas.microsoft.com/office/drawing/2014/main" id="{0F42B7DF-72B0-48D3-87A8-2D3A30700EEB}"/>
              </a:ext>
            </a:extLst>
          </p:cNvPr>
          <p:cNvSpPr>
            <a:spLocks noGrp="1" noChangeArrowheads="1"/>
          </p:cNvSpPr>
          <p:nvPr>
            <p:ph type="sldNum" sz="quarter" idx="12"/>
          </p:nvPr>
        </p:nvSpPr>
        <p:spPr>
          <a:ln/>
        </p:spPr>
        <p:txBody>
          <a:bodyPr/>
          <a:lstStyle>
            <a:lvl1pPr>
              <a:defRPr/>
            </a:lvl1pPr>
          </a:lstStyle>
          <a:p>
            <a:pPr>
              <a:defRPr/>
            </a:pPr>
            <a:fld id="{BDFA4B5F-AFDD-4DB1-B8BB-F39B72673834}" type="slidenum">
              <a:rPr lang="en-US" altLang="en-US"/>
              <a:pPr>
                <a:defRPr/>
              </a:pPr>
              <a:t>‹#›</a:t>
            </a:fld>
            <a:endParaRPr lang="en-US" altLang="en-US"/>
          </a:p>
        </p:txBody>
      </p:sp>
    </p:spTree>
    <p:extLst>
      <p:ext uri="{BB962C8B-B14F-4D97-AF65-F5344CB8AC3E}">
        <p14:creationId xmlns:p14="http://schemas.microsoft.com/office/powerpoint/2010/main" val="3048165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1">
            <a:extLst>
              <a:ext uri="{FF2B5EF4-FFF2-40B4-BE49-F238E27FC236}">
                <a16:creationId xmlns:a16="http://schemas.microsoft.com/office/drawing/2014/main" id="{51CCCFC7-6868-4DC5-82DE-3271EEC8CC4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a:extLst>
              <a:ext uri="{FF2B5EF4-FFF2-40B4-BE49-F238E27FC236}">
                <a16:creationId xmlns:a16="http://schemas.microsoft.com/office/drawing/2014/main" id="{4806AFF2-FDCE-473B-A3CB-D42D0E49E6BF}"/>
              </a:ext>
            </a:extLst>
          </p:cNvPr>
          <p:cNvSpPr>
            <a:spLocks noGrp="1" noChangeArrowheads="1"/>
          </p:cNvSpPr>
          <p:nvPr>
            <p:ph type="ftr" sz="quarter" idx="11"/>
          </p:nvPr>
        </p:nvSpPr>
        <p:spPr>
          <a:ln/>
        </p:spPr>
        <p:txBody>
          <a:bodyPr/>
          <a:lstStyle>
            <a:lvl1pPr>
              <a:defRPr/>
            </a:lvl1pPr>
          </a:lstStyle>
          <a:p>
            <a:pPr>
              <a:defRPr/>
            </a:pPr>
            <a:r>
              <a:rPr lang="en-US" altLang="en-US"/>
              <a:t>Chuong 2 : Tổ chức CPU</a:t>
            </a:r>
          </a:p>
        </p:txBody>
      </p:sp>
      <p:sp>
        <p:nvSpPr>
          <p:cNvPr id="7" name="Rectangle 13">
            <a:extLst>
              <a:ext uri="{FF2B5EF4-FFF2-40B4-BE49-F238E27FC236}">
                <a16:creationId xmlns:a16="http://schemas.microsoft.com/office/drawing/2014/main" id="{AEC7E6C4-493C-4697-9D17-A8D5BA0770B7}"/>
              </a:ext>
            </a:extLst>
          </p:cNvPr>
          <p:cNvSpPr>
            <a:spLocks noGrp="1" noChangeArrowheads="1"/>
          </p:cNvSpPr>
          <p:nvPr>
            <p:ph type="sldNum" sz="quarter" idx="12"/>
          </p:nvPr>
        </p:nvSpPr>
        <p:spPr>
          <a:ln/>
        </p:spPr>
        <p:txBody>
          <a:bodyPr/>
          <a:lstStyle>
            <a:lvl1pPr>
              <a:defRPr/>
            </a:lvl1pPr>
          </a:lstStyle>
          <a:p>
            <a:pPr>
              <a:defRPr/>
            </a:pPr>
            <a:fld id="{74A73A49-70BC-4634-9340-BEDD6E2473DA}" type="slidenum">
              <a:rPr lang="en-US" altLang="en-US"/>
              <a:pPr>
                <a:defRPr/>
              </a:pPr>
              <a:t>‹#›</a:t>
            </a:fld>
            <a:endParaRPr lang="en-US" altLang="en-US"/>
          </a:p>
        </p:txBody>
      </p:sp>
    </p:spTree>
    <p:extLst>
      <p:ext uri="{BB962C8B-B14F-4D97-AF65-F5344CB8AC3E}">
        <p14:creationId xmlns:p14="http://schemas.microsoft.com/office/powerpoint/2010/main" val="475799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263F652-01C9-4637-989C-302932C8DFCD}"/>
              </a:ext>
            </a:extLst>
          </p:cNvPr>
          <p:cNvSpPr>
            <a:spLocks noChangeArrowheads="1"/>
          </p:cNvSpPr>
          <p:nvPr/>
        </p:nvSpPr>
        <p:spPr bwMode="ltGray">
          <a:xfrm>
            <a:off x="415925" y="1098550"/>
            <a:ext cx="438150" cy="474663"/>
          </a:xfrm>
          <a:prstGeom prst="rect">
            <a:avLst/>
          </a:prstGeom>
          <a:solidFill>
            <a:schemeClr val="accent2"/>
          </a:solidFill>
          <a:ln>
            <a:noFill/>
          </a:ln>
          <a:effectLst/>
        </p:spPr>
        <p:txBody>
          <a:bodyPr wrap="none" lIns="83640" tIns="41820" rIns="83640" bIns="41820" anchor="ctr"/>
          <a:lstStyle>
            <a:lvl1pPr defTabSz="836613">
              <a:defRPr sz="2400">
                <a:solidFill>
                  <a:schemeClr val="tx1"/>
                </a:solidFill>
                <a:latin typeface="Arial" panose="020B0604020202020204" pitchFamily="34" charset="0"/>
              </a:defRPr>
            </a:lvl1pPr>
            <a:lvl2pPr marL="417513" defTabSz="836613">
              <a:defRPr sz="2400">
                <a:solidFill>
                  <a:schemeClr val="tx1"/>
                </a:solidFill>
                <a:latin typeface="Arial" panose="020B0604020202020204" pitchFamily="34" charset="0"/>
              </a:defRPr>
            </a:lvl2pPr>
            <a:lvl3pPr marL="836613" defTabSz="836613">
              <a:defRPr sz="2400">
                <a:solidFill>
                  <a:schemeClr val="tx1"/>
                </a:solidFill>
                <a:latin typeface="Arial" panose="020B0604020202020204" pitchFamily="34" charset="0"/>
              </a:defRPr>
            </a:lvl3pPr>
            <a:lvl4pPr marL="1254125" defTabSz="836613">
              <a:defRPr sz="2400">
                <a:solidFill>
                  <a:schemeClr val="tx1"/>
                </a:solidFill>
                <a:latin typeface="Arial" panose="020B0604020202020204" pitchFamily="34" charset="0"/>
              </a:defRPr>
            </a:lvl4pPr>
            <a:lvl5pPr marL="1673225" defTabSz="836613">
              <a:defRPr sz="2400">
                <a:solidFill>
                  <a:schemeClr val="tx1"/>
                </a:solidFill>
                <a:latin typeface="Arial" panose="020B0604020202020204" pitchFamily="34" charset="0"/>
              </a:defRPr>
            </a:lvl5pPr>
            <a:lvl6pPr marL="2130425" defTabSz="836613" fontAlgn="base">
              <a:spcBef>
                <a:spcPct val="0"/>
              </a:spcBef>
              <a:spcAft>
                <a:spcPct val="0"/>
              </a:spcAft>
              <a:defRPr sz="2400">
                <a:solidFill>
                  <a:schemeClr val="tx1"/>
                </a:solidFill>
                <a:latin typeface="Arial" panose="020B0604020202020204" pitchFamily="34" charset="0"/>
              </a:defRPr>
            </a:lvl6pPr>
            <a:lvl7pPr marL="2587625" defTabSz="836613" fontAlgn="base">
              <a:spcBef>
                <a:spcPct val="0"/>
              </a:spcBef>
              <a:spcAft>
                <a:spcPct val="0"/>
              </a:spcAft>
              <a:defRPr sz="2400">
                <a:solidFill>
                  <a:schemeClr val="tx1"/>
                </a:solidFill>
                <a:latin typeface="Arial" panose="020B0604020202020204" pitchFamily="34" charset="0"/>
              </a:defRPr>
            </a:lvl7pPr>
            <a:lvl8pPr marL="3044825" defTabSz="836613" fontAlgn="base">
              <a:spcBef>
                <a:spcPct val="0"/>
              </a:spcBef>
              <a:spcAft>
                <a:spcPct val="0"/>
              </a:spcAft>
              <a:defRPr sz="2400">
                <a:solidFill>
                  <a:schemeClr val="tx1"/>
                </a:solidFill>
                <a:latin typeface="Arial" panose="020B0604020202020204" pitchFamily="34" charset="0"/>
              </a:defRPr>
            </a:lvl8pPr>
            <a:lvl9pPr marL="3502025" defTabSz="836613" fontAlgn="base">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2200" b="0" i="0">
              <a:latin typeface="Tahoma" panose="020B0604030504040204" pitchFamily="34" charset="0"/>
            </a:endParaRPr>
          </a:p>
        </p:txBody>
      </p:sp>
      <p:sp>
        <p:nvSpPr>
          <p:cNvPr id="64515" name="Rectangle 3">
            <a:extLst>
              <a:ext uri="{FF2B5EF4-FFF2-40B4-BE49-F238E27FC236}">
                <a16:creationId xmlns:a16="http://schemas.microsoft.com/office/drawing/2014/main" id="{269B3897-5DEF-4821-B4A8-1E6B59B67861}"/>
              </a:ext>
            </a:extLst>
          </p:cNvPr>
          <p:cNvSpPr>
            <a:spLocks noChangeArrowheads="1"/>
          </p:cNvSpPr>
          <p:nvPr/>
        </p:nvSpPr>
        <p:spPr bwMode="ltGray">
          <a:xfrm>
            <a:off x="798513" y="1098550"/>
            <a:ext cx="331787" cy="474663"/>
          </a:xfrm>
          <a:prstGeom prst="rect">
            <a:avLst/>
          </a:prstGeom>
          <a:gradFill rotWithShape="0">
            <a:gsLst>
              <a:gs pos="0">
                <a:schemeClr val="accent2"/>
              </a:gs>
              <a:gs pos="100000">
                <a:schemeClr val="bg1"/>
              </a:gs>
            </a:gsLst>
            <a:lin ang="0" scaled="1"/>
          </a:gradFill>
          <a:ln>
            <a:noFill/>
          </a:ln>
          <a:effectLst/>
        </p:spPr>
        <p:txBody>
          <a:bodyPr wrap="none" lIns="83640" tIns="41820" rIns="83640" bIns="41820" anchor="ctr"/>
          <a:lstStyle>
            <a:lvl1pPr defTabSz="836613">
              <a:defRPr sz="2400">
                <a:solidFill>
                  <a:schemeClr val="tx1"/>
                </a:solidFill>
                <a:latin typeface="Arial" panose="020B0604020202020204" pitchFamily="34" charset="0"/>
              </a:defRPr>
            </a:lvl1pPr>
            <a:lvl2pPr marL="417513" defTabSz="836613">
              <a:defRPr sz="2400">
                <a:solidFill>
                  <a:schemeClr val="tx1"/>
                </a:solidFill>
                <a:latin typeface="Arial" panose="020B0604020202020204" pitchFamily="34" charset="0"/>
              </a:defRPr>
            </a:lvl2pPr>
            <a:lvl3pPr marL="836613" defTabSz="836613">
              <a:defRPr sz="2400">
                <a:solidFill>
                  <a:schemeClr val="tx1"/>
                </a:solidFill>
                <a:latin typeface="Arial" panose="020B0604020202020204" pitchFamily="34" charset="0"/>
              </a:defRPr>
            </a:lvl3pPr>
            <a:lvl4pPr marL="1254125" defTabSz="836613">
              <a:defRPr sz="2400">
                <a:solidFill>
                  <a:schemeClr val="tx1"/>
                </a:solidFill>
                <a:latin typeface="Arial" panose="020B0604020202020204" pitchFamily="34" charset="0"/>
              </a:defRPr>
            </a:lvl4pPr>
            <a:lvl5pPr marL="1673225" defTabSz="836613">
              <a:defRPr sz="2400">
                <a:solidFill>
                  <a:schemeClr val="tx1"/>
                </a:solidFill>
                <a:latin typeface="Arial" panose="020B0604020202020204" pitchFamily="34" charset="0"/>
              </a:defRPr>
            </a:lvl5pPr>
            <a:lvl6pPr marL="2130425" defTabSz="836613" fontAlgn="base">
              <a:spcBef>
                <a:spcPct val="0"/>
              </a:spcBef>
              <a:spcAft>
                <a:spcPct val="0"/>
              </a:spcAft>
              <a:defRPr sz="2400">
                <a:solidFill>
                  <a:schemeClr val="tx1"/>
                </a:solidFill>
                <a:latin typeface="Arial" panose="020B0604020202020204" pitchFamily="34" charset="0"/>
              </a:defRPr>
            </a:lvl6pPr>
            <a:lvl7pPr marL="2587625" defTabSz="836613" fontAlgn="base">
              <a:spcBef>
                <a:spcPct val="0"/>
              </a:spcBef>
              <a:spcAft>
                <a:spcPct val="0"/>
              </a:spcAft>
              <a:defRPr sz="2400">
                <a:solidFill>
                  <a:schemeClr val="tx1"/>
                </a:solidFill>
                <a:latin typeface="Arial" panose="020B0604020202020204" pitchFamily="34" charset="0"/>
              </a:defRPr>
            </a:lvl7pPr>
            <a:lvl8pPr marL="3044825" defTabSz="836613" fontAlgn="base">
              <a:spcBef>
                <a:spcPct val="0"/>
              </a:spcBef>
              <a:spcAft>
                <a:spcPct val="0"/>
              </a:spcAft>
              <a:defRPr sz="2400">
                <a:solidFill>
                  <a:schemeClr val="tx1"/>
                </a:solidFill>
                <a:latin typeface="Arial" panose="020B0604020202020204" pitchFamily="34" charset="0"/>
              </a:defRPr>
            </a:lvl8pPr>
            <a:lvl9pPr marL="3502025" defTabSz="836613" fontAlgn="base">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2200" b="0" i="0">
              <a:latin typeface="Tahoma" panose="020B0604030504040204" pitchFamily="34" charset="0"/>
            </a:endParaRPr>
          </a:p>
        </p:txBody>
      </p:sp>
      <p:sp>
        <p:nvSpPr>
          <p:cNvPr id="64516" name="Rectangle 4">
            <a:extLst>
              <a:ext uri="{FF2B5EF4-FFF2-40B4-BE49-F238E27FC236}">
                <a16:creationId xmlns:a16="http://schemas.microsoft.com/office/drawing/2014/main" id="{F04DE7CE-4801-4EDF-9427-A5958DA588EE}"/>
              </a:ext>
            </a:extLst>
          </p:cNvPr>
          <p:cNvSpPr>
            <a:spLocks noChangeArrowheads="1"/>
          </p:cNvSpPr>
          <p:nvPr/>
        </p:nvSpPr>
        <p:spPr bwMode="ltGray">
          <a:xfrm>
            <a:off x="541338" y="1520825"/>
            <a:ext cx="420687" cy="474663"/>
          </a:xfrm>
          <a:prstGeom prst="rect">
            <a:avLst/>
          </a:prstGeom>
          <a:solidFill>
            <a:schemeClr val="folHlink"/>
          </a:solidFill>
          <a:ln>
            <a:noFill/>
          </a:ln>
          <a:effectLst/>
        </p:spPr>
        <p:txBody>
          <a:bodyPr wrap="none" lIns="83640" tIns="41820" rIns="83640" bIns="41820" anchor="ctr"/>
          <a:lstStyle>
            <a:lvl1pPr defTabSz="836613">
              <a:defRPr sz="2400">
                <a:solidFill>
                  <a:schemeClr val="tx1"/>
                </a:solidFill>
                <a:latin typeface="Arial" panose="020B0604020202020204" pitchFamily="34" charset="0"/>
              </a:defRPr>
            </a:lvl1pPr>
            <a:lvl2pPr marL="417513" defTabSz="836613">
              <a:defRPr sz="2400">
                <a:solidFill>
                  <a:schemeClr val="tx1"/>
                </a:solidFill>
                <a:latin typeface="Arial" panose="020B0604020202020204" pitchFamily="34" charset="0"/>
              </a:defRPr>
            </a:lvl2pPr>
            <a:lvl3pPr marL="836613" defTabSz="836613">
              <a:defRPr sz="2400">
                <a:solidFill>
                  <a:schemeClr val="tx1"/>
                </a:solidFill>
                <a:latin typeface="Arial" panose="020B0604020202020204" pitchFamily="34" charset="0"/>
              </a:defRPr>
            </a:lvl3pPr>
            <a:lvl4pPr marL="1254125" defTabSz="836613">
              <a:defRPr sz="2400">
                <a:solidFill>
                  <a:schemeClr val="tx1"/>
                </a:solidFill>
                <a:latin typeface="Arial" panose="020B0604020202020204" pitchFamily="34" charset="0"/>
              </a:defRPr>
            </a:lvl4pPr>
            <a:lvl5pPr marL="1673225" defTabSz="836613">
              <a:defRPr sz="2400">
                <a:solidFill>
                  <a:schemeClr val="tx1"/>
                </a:solidFill>
                <a:latin typeface="Arial" panose="020B0604020202020204" pitchFamily="34" charset="0"/>
              </a:defRPr>
            </a:lvl5pPr>
            <a:lvl6pPr marL="2130425" defTabSz="836613" fontAlgn="base">
              <a:spcBef>
                <a:spcPct val="0"/>
              </a:spcBef>
              <a:spcAft>
                <a:spcPct val="0"/>
              </a:spcAft>
              <a:defRPr sz="2400">
                <a:solidFill>
                  <a:schemeClr val="tx1"/>
                </a:solidFill>
                <a:latin typeface="Arial" panose="020B0604020202020204" pitchFamily="34" charset="0"/>
              </a:defRPr>
            </a:lvl6pPr>
            <a:lvl7pPr marL="2587625" defTabSz="836613" fontAlgn="base">
              <a:spcBef>
                <a:spcPct val="0"/>
              </a:spcBef>
              <a:spcAft>
                <a:spcPct val="0"/>
              </a:spcAft>
              <a:defRPr sz="2400">
                <a:solidFill>
                  <a:schemeClr val="tx1"/>
                </a:solidFill>
                <a:latin typeface="Arial" panose="020B0604020202020204" pitchFamily="34" charset="0"/>
              </a:defRPr>
            </a:lvl7pPr>
            <a:lvl8pPr marL="3044825" defTabSz="836613" fontAlgn="base">
              <a:spcBef>
                <a:spcPct val="0"/>
              </a:spcBef>
              <a:spcAft>
                <a:spcPct val="0"/>
              </a:spcAft>
              <a:defRPr sz="2400">
                <a:solidFill>
                  <a:schemeClr val="tx1"/>
                </a:solidFill>
                <a:latin typeface="Arial" panose="020B0604020202020204" pitchFamily="34" charset="0"/>
              </a:defRPr>
            </a:lvl8pPr>
            <a:lvl9pPr marL="3502025" defTabSz="836613" fontAlgn="base">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2200" b="0" i="0">
              <a:latin typeface="Tahoma" panose="020B0604030504040204" pitchFamily="34" charset="0"/>
            </a:endParaRPr>
          </a:p>
        </p:txBody>
      </p:sp>
      <p:sp>
        <p:nvSpPr>
          <p:cNvPr id="64517" name="Rectangle 5">
            <a:extLst>
              <a:ext uri="{FF2B5EF4-FFF2-40B4-BE49-F238E27FC236}">
                <a16:creationId xmlns:a16="http://schemas.microsoft.com/office/drawing/2014/main" id="{8E9BAD6B-7A06-40BB-BCD5-F52FC76DA64C}"/>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p:spPr>
        <p:txBody>
          <a:bodyPr wrap="none" lIns="83640" tIns="41820" rIns="83640" bIns="41820" anchor="ctr"/>
          <a:lstStyle>
            <a:lvl1pPr defTabSz="836613">
              <a:defRPr sz="2400">
                <a:solidFill>
                  <a:schemeClr val="tx1"/>
                </a:solidFill>
                <a:latin typeface="Arial" panose="020B0604020202020204" pitchFamily="34" charset="0"/>
              </a:defRPr>
            </a:lvl1pPr>
            <a:lvl2pPr marL="417513" defTabSz="836613">
              <a:defRPr sz="2400">
                <a:solidFill>
                  <a:schemeClr val="tx1"/>
                </a:solidFill>
                <a:latin typeface="Arial" panose="020B0604020202020204" pitchFamily="34" charset="0"/>
              </a:defRPr>
            </a:lvl2pPr>
            <a:lvl3pPr marL="836613" defTabSz="836613">
              <a:defRPr sz="2400">
                <a:solidFill>
                  <a:schemeClr val="tx1"/>
                </a:solidFill>
                <a:latin typeface="Arial" panose="020B0604020202020204" pitchFamily="34" charset="0"/>
              </a:defRPr>
            </a:lvl3pPr>
            <a:lvl4pPr marL="1254125" defTabSz="836613">
              <a:defRPr sz="2400">
                <a:solidFill>
                  <a:schemeClr val="tx1"/>
                </a:solidFill>
                <a:latin typeface="Arial" panose="020B0604020202020204" pitchFamily="34" charset="0"/>
              </a:defRPr>
            </a:lvl4pPr>
            <a:lvl5pPr marL="1673225" defTabSz="836613">
              <a:defRPr sz="2400">
                <a:solidFill>
                  <a:schemeClr val="tx1"/>
                </a:solidFill>
                <a:latin typeface="Arial" panose="020B0604020202020204" pitchFamily="34" charset="0"/>
              </a:defRPr>
            </a:lvl5pPr>
            <a:lvl6pPr marL="2130425" defTabSz="836613" fontAlgn="base">
              <a:spcBef>
                <a:spcPct val="0"/>
              </a:spcBef>
              <a:spcAft>
                <a:spcPct val="0"/>
              </a:spcAft>
              <a:defRPr sz="2400">
                <a:solidFill>
                  <a:schemeClr val="tx1"/>
                </a:solidFill>
                <a:latin typeface="Arial" panose="020B0604020202020204" pitchFamily="34" charset="0"/>
              </a:defRPr>
            </a:lvl6pPr>
            <a:lvl7pPr marL="2587625" defTabSz="836613" fontAlgn="base">
              <a:spcBef>
                <a:spcPct val="0"/>
              </a:spcBef>
              <a:spcAft>
                <a:spcPct val="0"/>
              </a:spcAft>
              <a:defRPr sz="2400">
                <a:solidFill>
                  <a:schemeClr val="tx1"/>
                </a:solidFill>
                <a:latin typeface="Arial" panose="020B0604020202020204" pitchFamily="34" charset="0"/>
              </a:defRPr>
            </a:lvl7pPr>
            <a:lvl8pPr marL="3044825" defTabSz="836613" fontAlgn="base">
              <a:spcBef>
                <a:spcPct val="0"/>
              </a:spcBef>
              <a:spcAft>
                <a:spcPct val="0"/>
              </a:spcAft>
              <a:defRPr sz="2400">
                <a:solidFill>
                  <a:schemeClr val="tx1"/>
                </a:solidFill>
                <a:latin typeface="Arial" panose="020B0604020202020204" pitchFamily="34" charset="0"/>
              </a:defRPr>
            </a:lvl8pPr>
            <a:lvl9pPr marL="3502025" defTabSz="836613" fontAlgn="base">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2200" b="0" i="0">
              <a:latin typeface="Tahoma" panose="020B0604030504040204" pitchFamily="34" charset="0"/>
            </a:endParaRPr>
          </a:p>
        </p:txBody>
      </p:sp>
      <p:sp>
        <p:nvSpPr>
          <p:cNvPr id="64518" name="Rectangle 6">
            <a:extLst>
              <a:ext uri="{FF2B5EF4-FFF2-40B4-BE49-F238E27FC236}">
                <a16:creationId xmlns:a16="http://schemas.microsoft.com/office/drawing/2014/main" id="{B792348E-03FD-4DD2-A7C2-8F8EB81C778E}"/>
              </a:ext>
            </a:extLst>
          </p:cNvPr>
          <p:cNvSpPr>
            <a:spLocks noChangeArrowheads="1"/>
          </p:cNvSpPr>
          <p:nvPr/>
        </p:nvSpPr>
        <p:spPr bwMode="ltGray">
          <a:xfrm>
            <a:off x="125413" y="1447800"/>
            <a:ext cx="563562" cy="422275"/>
          </a:xfrm>
          <a:prstGeom prst="rect">
            <a:avLst/>
          </a:prstGeom>
          <a:gradFill rotWithShape="0">
            <a:gsLst>
              <a:gs pos="0">
                <a:schemeClr val="bg1"/>
              </a:gs>
              <a:gs pos="100000">
                <a:schemeClr val="hlink"/>
              </a:gs>
            </a:gsLst>
            <a:lin ang="18900000" scaled="1"/>
          </a:gradFill>
          <a:ln>
            <a:noFill/>
          </a:ln>
          <a:effectLst/>
        </p:spPr>
        <p:txBody>
          <a:bodyPr wrap="none" lIns="83640" tIns="41820" rIns="83640" bIns="41820" anchor="ctr"/>
          <a:lstStyle>
            <a:lvl1pPr defTabSz="836613">
              <a:defRPr sz="2400">
                <a:solidFill>
                  <a:schemeClr val="tx1"/>
                </a:solidFill>
                <a:latin typeface="Arial" panose="020B0604020202020204" pitchFamily="34" charset="0"/>
              </a:defRPr>
            </a:lvl1pPr>
            <a:lvl2pPr marL="417513" defTabSz="836613">
              <a:defRPr sz="2400">
                <a:solidFill>
                  <a:schemeClr val="tx1"/>
                </a:solidFill>
                <a:latin typeface="Arial" panose="020B0604020202020204" pitchFamily="34" charset="0"/>
              </a:defRPr>
            </a:lvl2pPr>
            <a:lvl3pPr marL="836613" defTabSz="836613">
              <a:defRPr sz="2400">
                <a:solidFill>
                  <a:schemeClr val="tx1"/>
                </a:solidFill>
                <a:latin typeface="Arial" panose="020B0604020202020204" pitchFamily="34" charset="0"/>
              </a:defRPr>
            </a:lvl3pPr>
            <a:lvl4pPr marL="1254125" defTabSz="836613">
              <a:defRPr sz="2400">
                <a:solidFill>
                  <a:schemeClr val="tx1"/>
                </a:solidFill>
                <a:latin typeface="Arial" panose="020B0604020202020204" pitchFamily="34" charset="0"/>
              </a:defRPr>
            </a:lvl4pPr>
            <a:lvl5pPr marL="1673225" defTabSz="836613">
              <a:defRPr sz="2400">
                <a:solidFill>
                  <a:schemeClr val="tx1"/>
                </a:solidFill>
                <a:latin typeface="Arial" panose="020B0604020202020204" pitchFamily="34" charset="0"/>
              </a:defRPr>
            </a:lvl5pPr>
            <a:lvl6pPr marL="2130425" defTabSz="836613" fontAlgn="base">
              <a:spcBef>
                <a:spcPct val="0"/>
              </a:spcBef>
              <a:spcAft>
                <a:spcPct val="0"/>
              </a:spcAft>
              <a:defRPr sz="2400">
                <a:solidFill>
                  <a:schemeClr val="tx1"/>
                </a:solidFill>
                <a:latin typeface="Arial" panose="020B0604020202020204" pitchFamily="34" charset="0"/>
              </a:defRPr>
            </a:lvl6pPr>
            <a:lvl7pPr marL="2587625" defTabSz="836613" fontAlgn="base">
              <a:spcBef>
                <a:spcPct val="0"/>
              </a:spcBef>
              <a:spcAft>
                <a:spcPct val="0"/>
              </a:spcAft>
              <a:defRPr sz="2400">
                <a:solidFill>
                  <a:schemeClr val="tx1"/>
                </a:solidFill>
                <a:latin typeface="Arial" panose="020B0604020202020204" pitchFamily="34" charset="0"/>
              </a:defRPr>
            </a:lvl7pPr>
            <a:lvl8pPr marL="3044825" defTabSz="836613" fontAlgn="base">
              <a:spcBef>
                <a:spcPct val="0"/>
              </a:spcBef>
              <a:spcAft>
                <a:spcPct val="0"/>
              </a:spcAft>
              <a:defRPr sz="2400">
                <a:solidFill>
                  <a:schemeClr val="tx1"/>
                </a:solidFill>
                <a:latin typeface="Arial" panose="020B0604020202020204" pitchFamily="34" charset="0"/>
              </a:defRPr>
            </a:lvl8pPr>
            <a:lvl9pPr marL="3502025" defTabSz="836613" fontAlgn="base">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2200" b="0" i="0">
              <a:latin typeface="Tahoma" panose="020B0604030504040204" pitchFamily="34" charset="0"/>
            </a:endParaRPr>
          </a:p>
        </p:txBody>
      </p:sp>
      <p:sp>
        <p:nvSpPr>
          <p:cNvPr id="64519" name="Rectangle 7">
            <a:extLst>
              <a:ext uri="{FF2B5EF4-FFF2-40B4-BE49-F238E27FC236}">
                <a16:creationId xmlns:a16="http://schemas.microsoft.com/office/drawing/2014/main" id="{C2A352E3-0C29-4D74-BFCF-FCF6CF416E05}"/>
              </a:ext>
            </a:extLst>
          </p:cNvPr>
          <p:cNvSpPr>
            <a:spLocks noChangeArrowheads="1"/>
          </p:cNvSpPr>
          <p:nvPr/>
        </p:nvSpPr>
        <p:spPr bwMode="gray">
          <a:xfrm>
            <a:off x="760413" y="990600"/>
            <a:ext cx="33337" cy="1052513"/>
          </a:xfrm>
          <a:prstGeom prst="rect">
            <a:avLst/>
          </a:prstGeom>
          <a:solidFill>
            <a:schemeClr val="bg2"/>
          </a:solidFill>
          <a:ln>
            <a:noFill/>
          </a:ln>
          <a:effectLst/>
        </p:spPr>
        <p:txBody>
          <a:bodyPr wrap="none" lIns="83640" tIns="41820" rIns="83640" bIns="41820" anchor="ctr"/>
          <a:lstStyle>
            <a:lvl1pPr defTabSz="836613">
              <a:defRPr sz="2400">
                <a:solidFill>
                  <a:schemeClr val="tx1"/>
                </a:solidFill>
                <a:latin typeface="Arial" panose="020B0604020202020204" pitchFamily="34" charset="0"/>
              </a:defRPr>
            </a:lvl1pPr>
            <a:lvl2pPr marL="417513" defTabSz="836613">
              <a:defRPr sz="2400">
                <a:solidFill>
                  <a:schemeClr val="tx1"/>
                </a:solidFill>
                <a:latin typeface="Arial" panose="020B0604020202020204" pitchFamily="34" charset="0"/>
              </a:defRPr>
            </a:lvl2pPr>
            <a:lvl3pPr marL="836613" defTabSz="836613">
              <a:defRPr sz="2400">
                <a:solidFill>
                  <a:schemeClr val="tx1"/>
                </a:solidFill>
                <a:latin typeface="Arial" panose="020B0604020202020204" pitchFamily="34" charset="0"/>
              </a:defRPr>
            </a:lvl3pPr>
            <a:lvl4pPr marL="1254125" defTabSz="836613">
              <a:defRPr sz="2400">
                <a:solidFill>
                  <a:schemeClr val="tx1"/>
                </a:solidFill>
                <a:latin typeface="Arial" panose="020B0604020202020204" pitchFamily="34" charset="0"/>
              </a:defRPr>
            </a:lvl4pPr>
            <a:lvl5pPr marL="1673225" defTabSz="836613">
              <a:defRPr sz="2400">
                <a:solidFill>
                  <a:schemeClr val="tx1"/>
                </a:solidFill>
                <a:latin typeface="Arial" panose="020B0604020202020204" pitchFamily="34" charset="0"/>
              </a:defRPr>
            </a:lvl5pPr>
            <a:lvl6pPr marL="2130425" defTabSz="836613" fontAlgn="base">
              <a:spcBef>
                <a:spcPct val="0"/>
              </a:spcBef>
              <a:spcAft>
                <a:spcPct val="0"/>
              </a:spcAft>
              <a:defRPr sz="2400">
                <a:solidFill>
                  <a:schemeClr val="tx1"/>
                </a:solidFill>
                <a:latin typeface="Arial" panose="020B0604020202020204" pitchFamily="34" charset="0"/>
              </a:defRPr>
            </a:lvl6pPr>
            <a:lvl7pPr marL="2587625" defTabSz="836613" fontAlgn="base">
              <a:spcBef>
                <a:spcPct val="0"/>
              </a:spcBef>
              <a:spcAft>
                <a:spcPct val="0"/>
              </a:spcAft>
              <a:defRPr sz="2400">
                <a:solidFill>
                  <a:schemeClr val="tx1"/>
                </a:solidFill>
                <a:latin typeface="Arial" panose="020B0604020202020204" pitchFamily="34" charset="0"/>
              </a:defRPr>
            </a:lvl7pPr>
            <a:lvl8pPr marL="3044825" defTabSz="836613" fontAlgn="base">
              <a:spcBef>
                <a:spcPct val="0"/>
              </a:spcBef>
              <a:spcAft>
                <a:spcPct val="0"/>
              </a:spcAft>
              <a:defRPr sz="2400">
                <a:solidFill>
                  <a:schemeClr val="tx1"/>
                </a:solidFill>
                <a:latin typeface="Arial" panose="020B0604020202020204" pitchFamily="34" charset="0"/>
              </a:defRPr>
            </a:lvl8pPr>
            <a:lvl9pPr marL="3502025" defTabSz="836613" fontAlgn="base">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2200" b="0" i="0">
              <a:latin typeface="Tahoma" panose="020B0604030504040204" pitchFamily="34" charset="0"/>
            </a:endParaRPr>
          </a:p>
        </p:txBody>
      </p:sp>
      <p:sp>
        <p:nvSpPr>
          <p:cNvPr id="64520" name="Rectangle 8">
            <a:extLst>
              <a:ext uri="{FF2B5EF4-FFF2-40B4-BE49-F238E27FC236}">
                <a16:creationId xmlns:a16="http://schemas.microsoft.com/office/drawing/2014/main" id="{E72ABDC9-68E1-4BDD-944B-E7F4882B39AC}"/>
              </a:ext>
            </a:extLst>
          </p:cNvPr>
          <p:cNvSpPr>
            <a:spLocks noChangeArrowheads="1"/>
          </p:cNvSpPr>
          <p:nvPr/>
        </p:nvSpPr>
        <p:spPr bwMode="gray">
          <a:xfrm>
            <a:off x="444500" y="1781175"/>
            <a:ext cx="8224838" cy="31750"/>
          </a:xfrm>
          <a:prstGeom prst="rect">
            <a:avLst/>
          </a:prstGeom>
          <a:gradFill rotWithShape="0">
            <a:gsLst>
              <a:gs pos="0">
                <a:schemeClr val="bg2"/>
              </a:gs>
              <a:gs pos="100000">
                <a:schemeClr val="bg1"/>
              </a:gs>
            </a:gsLst>
            <a:lin ang="0" scaled="1"/>
          </a:gradFill>
          <a:ln>
            <a:noFill/>
          </a:ln>
          <a:effectLst/>
        </p:spPr>
        <p:txBody>
          <a:bodyPr wrap="none" lIns="83640" tIns="41820" rIns="83640" bIns="41820" anchor="ctr"/>
          <a:lstStyle>
            <a:lvl1pPr defTabSz="836613">
              <a:defRPr sz="2400">
                <a:solidFill>
                  <a:schemeClr val="tx1"/>
                </a:solidFill>
                <a:latin typeface="Arial" panose="020B0604020202020204" pitchFamily="34" charset="0"/>
              </a:defRPr>
            </a:lvl1pPr>
            <a:lvl2pPr marL="417513" defTabSz="836613">
              <a:defRPr sz="2400">
                <a:solidFill>
                  <a:schemeClr val="tx1"/>
                </a:solidFill>
                <a:latin typeface="Arial" panose="020B0604020202020204" pitchFamily="34" charset="0"/>
              </a:defRPr>
            </a:lvl2pPr>
            <a:lvl3pPr marL="836613" defTabSz="836613">
              <a:defRPr sz="2400">
                <a:solidFill>
                  <a:schemeClr val="tx1"/>
                </a:solidFill>
                <a:latin typeface="Arial" panose="020B0604020202020204" pitchFamily="34" charset="0"/>
              </a:defRPr>
            </a:lvl3pPr>
            <a:lvl4pPr marL="1254125" defTabSz="836613">
              <a:defRPr sz="2400">
                <a:solidFill>
                  <a:schemeClr val="tx1"/>
                </a:solidFill>
                <a:latin typeface="Arial" panose="020B0604020202020204" pitchFamily="34" charset="0"/>
              </a:defRPr>
            </a:lvl4pPr>
            <a:lvl5pPr marL="1673225" defTabSz="836613">
              <a:defRPr sz="2400">
                <a:solidFill>
                  <a:schemeClr val="tx1"/>
                </a:solidFill>
                <a:latin typeface="Arial" panose="020B0604020202020204" pitchFamily="34" charset="0"/>
              </a:defRPr>
            </a:lvl5pPr>
            <a:lvl6pPr marL="2130425" defTabSz="836613" fontAlgn="base">
              <a:spcBef>
                <a:spcPct val="0"/>
              </a:spcBef>
              <a:spcAft>
                <a:spcPct val="0"/>
              </a:spcAft>
              <a:defRPr sz="2400">
                <a:solidFill>
                  <a:schemeClr val="tx1"/>
                </a:solidFill>
                <a:latin typeface="Arial" panose="020B0604020202020204" pitchFamily="34" charset="0"/>
              </a:defRPr>
            </a:lvl6pPr>
            <a:lvl7pPr marL="2587625" defTabSz="836613" fontAlgn="base">
              <a:spcBef>
                <a:spcPct val="0"/>
              </a:spcBef>
              <a:spcAft>
                <a:spcPct val="0"/>
              </a:spcAft>
              <a:defRPr sz="2400">
                <a:solidFill>
                  <a:schemeClr val="tx1"/>
                </a:solidFill>
                <a:latin typeface="Arial" panose="020B0604020202020204" pitchFamily="34" charset="0"/>
              </a:defRPr>
            </a:lvl7pPr>
            <a:lvl8pPr marL="3044825" defTabSz="836613" fontAlgn="base">
              <a:spcBef>
                <a:spcPct val="0"/>
              </a:spcBef>
              <a:spcAft>
                <a:spcPct val="0"/>
              </a:spcAft>
              <a:defRPr sz="2400">
                <a:solidFill>
                  <a:schemeClr val="tx1"/>
                </a:solidFill>
                <a:latin typeface="Arial" panose="020B0604020202020204" pitchFamily="34" charset="0"/>
              </a:defRPr>
            </a:lvl8pPr>
            <a:lvl9pPr marL="3502025" defTabSz="836613" fontAlgn="base">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2200" b="0" i="0">
              <a:latin typeface="Tahoma" panose="020B0604030504040204" pitchFamily="34" charset="0"/>
            </a:endParaRPr>
          </a:p>
        </p:txBody>
      </p:sp>
      <p:sp>
        <p:nvSpPr>
          <p:cNvPr id="1033" name="Rectangle 9">
            <a:extLst>
              <a:ext uri="{FF2B5EF4-FFF2-40B4-BE49-F238E27FC236}">
                <a16:creationId xmlns:a16="http://schemas.microsoft.com/office/drawing/2014/main" id="{F62EFDEE-79E9-49A2-BC25-30CAFD061B82}"/>
              </a:ext>
            </a:extLst>
          </p:cNvPr>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3640" tIns="41820" rIns="83640" bIns="41820" numCol="1" anchor="b" anchorCtr="0" compatLnSpc="1">
            <a:prstTxWarp prst="textNoShape">
              <a:avLst/>
            </a:prstTxWarp>
          </a:bodyPr>
          <a:lstStyle/>
          <a:p>
            <a:pPr lvl="0"/>
            <a:r>
              <a:rPr lang="en-US" altLang="en-US"/>
              <a:t>Click to edit Master title style</a:t>
            </a:r>
          </a:p>
        </p:txBody>
      </p:sp>
      <p:sp>
        <p:nvSpPr>
          <p:cNvPr id="1034" name="Rectangle 10">
            <a:extLst>
              <a:ext uri="{FF2B5EF4-FFF2-40B4-BE49-F238E27FC236}">
                <a16:creationId xmlns:a16="http://schemas.microsoft.com/office/drawing/2014/main" id="{CE952670-ECD4-448C-B020-6040C639D810}"/>
              </a:ext>
            </a:extLst>
          </p:cNvPr>
          <p:cNvSpPr>
            <a:spLocks noGrp="1" noChangeArrowheads="1"/>
          </p:cNvSpPr>
          <p:nvPr>
            <p:ph type="body" idx="1"/>
          </p:nvPr>
        </p:nvSpPr>
        <p:spPr bwMode="auto">
          <a:xfrm>
            <a:off x="1181100" y="2016125"/>
            <a:ext cx="7773988" cy="411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3640" tIns="41820" rIns="83640" bIns="418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4523" name="Rectangle 11">
            <a:extLst>
              <a:ext uri="{FF2B5EF4-FFF2-40B4-BE49-F238E27FC236}">
                <a16:creationId xmlns:a16="http://schemas.microsoft.com/office/drawing/2014/main" id="{534761B5-C95E-445C-86FF-16C123529496}"/>
              </a:ext>
            </a:extLst>
          </p:cNvPr>
          <p:cNvSpPr>
            <a:spLocks noGrp="1" noChangeArrowheads="1"/>
          </p:cNvSpPr>
          <p:nvPr>
            <p:ph type="dt" sz="half" idx="2"/>
          </p:nvPr>
        </p:nvSpPr>
        <p:spPr bwMode="auto">
          <a:xfrm>
            <a:off x="914400" y="6324600"/>
            <a:ext cx="1905000" cy="457200"/>
          </a:xfrm>
          <a:prstGeom prst="rect">
            <a:avLst/>
          </a:prstGeom>
          <a:noFill/>
          <a:ln>
            <a:noFill/>
          </a:ln>
          <a:effectLst/>
        </p:spPr>
        <p:txBody>
          <a:bodyPr vert="horz" wrap="square" lIns="83640" tIns="41820" rIns="83640" bIns="41820" numCol="1" anchor="b" anchorCtr="0" compatLnSpc="1">
            <a:prstTxWarp prst="textNoShape">
              <a:avLst/>
            </a:prstTxWarp>
          </a:bodyPr>
          <a:lstStyle>
            <a:lvl1pPr defTabSz="836613" eaLnBrk="1" hangingPunct="1">
              <a:defRPr sz="1300" b="0" i="0"/>
            </a:lvl1pPr>
          </a:lstStyle>
          <a:p>
            <a:pPr>
              <a:defRPr/>
            </a:pPr>
            <a:endParaRPr lang="en-US" altLang="en-US"/>
          </a:p>
        </p:txBody>
      </p:sp>
      <p:sp>
        <p:nvSpPr>
          <p:cNvPr id="64524" name="Rectangle 12">
            <a:extLst>
              <a:ext uri="{FF2B5EF4-FFF2-40B4-BE49-F238E27FC236}">
                <a16:creationId xmlns:a16="http://schemas.microsoft.com/office/drawing/2014/main" id="{D5685071-08CE-4465-B978-9BD135E3E81B}"/>
              </a:ext>
            </a:extLst>
          </p:cNvPr>
          <p:cNvSpPr>
            <a:spLocks noGrp="1" noChangeArrowheads="1"/>
          </p:cNvSpPr>
          <p:nvPr>
            <p:ph type="ftr" sz="quarter" idx="3"/>
          </p:nvPr>
        </p:nvSpPr>
        <p:spPr bwMode="auto">
          <a:xfrm>
            <a:off x="3352800" y="6324600"/>
            <a:ext cx="2895600" cy="457200"/>
          </a:xfrm>
          <a:prstGeom prst="rect">
            <a:avLst/>
          </a:prstGeom>
          <a:noFill/>
          <a:ln>
            <a:noFill/>
          </a:ln>
          <a:effectLst/>
        </p:spPr>
        <p:txBody>
          <a:bodyPr vert="horz" wrap="square" lIns="83640" tIns="41820" rIns="83640" bIns="41820" numCol="1" anchor="b" anchorCtr="0" compatLnSpc="1">
            <a:prstTxWarp prst="textNoShape">
              <a:avLst/>
            </a:prstTxWarp>
          </a:bodyPr>
          <a:lstStyle>
            <a:lvl1pPr algn="ctr" defTabSz="836613" eaLnBrk="1" hangingPunct="1">
              <a:defRPr sz="1300" b="0" i="0"/>
            </a:lvl1pPr>
          </a:lstStyle>
          <a:p>
            <a:pPr>
              <a:defRPr/>
            </a:pPr>
            <a:r>
              <a:rPr lang="en-US" altLang="en-US"/>
              <a:t>Chuong 2 : Tổ chức CPU</a:t>
            </a:r>
          </a:p>
        </p:txBody>
      </p:sp>
      <p:sp>
        <p:nvSpPr>
          <p:cNvPr id="64525" name="Rectangle 13">
            <a:extLst>
              <a:ext uri="{FF2B5EF4-FFF2-40B4-BE49-F238E27FC236}">
                <a16:creationId xmlns:a16="http://schemas.microsoft.com/office/drawing/2014/main" id="{53DF773D-BA95-4B04-AC62-D7D37C969380}"/>
              </a:ext>
            </a:extLst>
          </p:cNvPr>
          <p:cNvSpPr>
            <a:spLocks noGrp="1" noChangeArrowheads="1"/>
          </p:cNvSpPr>
          <p:nvPr>
            <p:ph type="sldNum" sz="quarter" idx="4"/>
          </p:nvPr>
        </p:nvSpPr>
        <p:spPr bwMode="auto">
          <a:xfrm>
            <a:off x="6781800" y="6324600"/>
            <a:ext cx="1905000" cy="457200"/>
          </a:xfrm>
          <a:prstGeom prst="rect">
            <a:avLst/>
          </a:prstGeom>
          <a:noFill/>
          <a:ln>
            <a:noFill/>
          </a:ln>
          <a:effectLst/>
        </p:spPr>
        <p:txBody>
          <a:bodyPr vert="horz" wrap="square" lIns="83640" tIns="41820" rIns="83640" bIns="41820" numCol="1" anchor="b" anchorCtr="0" compatLnSpc="1">
            <a:prstTxWarp prst="textNoShape">
              <a:avLst/>
            </a:prstTxWarp>
          </a:bodyPr>
          <a:lstStyle>
            <a:lvl1pPr algn="r" defTabSz="836613" eaLnBrk="1" hangingPunct="1">
              <a:defRPr sz="1300" b="0" i="0"/>
            </a:lvl1pPr>
          </a:lstStyle>
          <a:p>
            <a:pPr>
              <a:defRPr/>
            </a:pPr>
            <a:fld id="{E8FE858E-F71A-4B4D-AC33-EC6E4E54473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8"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hf hdr="0" dt="0"/>
  <p:txStyles>
    <p:titleStyle>
      <a:lvl1pPr algn="l" defTabSz="836613" rtl="0" eaLnBrk="0" fontAlgn="base" hangingPunct="0">
        <a:spcBef>
          <a:spcPct val="0"/>
        </a:spcBef>
        <a:spcAft>
          <a:spcPct val="0"/>
        </a:spcAft>
        <a:defRPr sz="4000" kern="1200">
          <a:solidFill>
            <a:schemeClr val="tx2"/>
          </a:solidFill>
          <a:latin typeface="+mj-lt"/>
          <a:ea typeface="+mj-ea"/>
          <a:cs typeface="+mj-cs"/>
        </a:defRPr>
      </a:lvl1pPr>
      <a:lvl2pPr algn="l" defTabSz="836613" rtl="0" eaLnBrk="0" fontAlgn="base" hangingPunct="0">
        <a:spcBef>
          <a:spcPct val="0"/>
        </a:spcBef>
        <a:spcAft>
          <a:spcPct val="0"/>
        </a:spcAft>
        <a:defRPr sz="4000">
          <a:solidFill>
            <a:schemeClr val="tx2"/>
          </a:solidFill>
          <a:latin typeface="Tahoma" panose="020B0604030504040204" pitchFamily="34" charset="0"/>
        </a:defRPr>
      </a:lvl2pPr>
      <a:lvl3pPr algn="l" defTabSz="836613" rtl="0" eaLnBrk="0" fontAlgn="base" hangingPunct="0">
        <a:spcBef>
          <a:spcPct val="0"/>
        </a:spcBef>
        <a:spcAft>
          <a:spcPct val="0"/>
        </a:spcAft>
        <a:defRPr sz="4000">
          <a:solidFill>
            <a:schemeClr val="tx2"/>
          </a:solidFill>
          <a:latin typeface="Tahoma" panose="020B0604030504040204" pitchFamily="34" charset="0"/>
        </a:defRPr>
      </a:lvl3pPr>
      <a:lvl4pPr algn="l" defTabSz="836613" rtl="0" eaLnBrk="0" fontAlgn="base" hangingPunct="0">
        <a:spcBef>
          <a:spcPct val="0"/>
        </a:spcBef>
        <a:spcAft>
          <a:spcPct val="0"/>
        </a:spcAft>
        <a:defRPr sz="4000">
          <a:solidFill>
            <a:schemeClr val="tx2"/>
          </a:solidFill>
          <a:latin typeface="Tahoma" panose="020B0604030504040204" pitchFamily="34" charset="0"/>
        </a:defRPr>
      </a:lvl4pPr>
      <a:lvl5pPr algn="l" defTabSz="836613" rtl="0" eaLnBrk="0" fontAlgn="base" hangingPunct="0">
        <a:spcBef>
          <a:spcPct val="0"/>
        </a:spcBef>
        <a:spcAft>
          <a:spcPct val="0"/>
        </a:spcAft>
        <a:defRPr sz="4000">
          <a:solidFill>
            <a:schemeClr val="tx2"/>
          </a:solidFill>
          <a:latin typeface="Tahoma" panose="020B0604030504040204" pitchFamily="34" charset="0"/>
        </a:defRPr>
      </a:lvl5pPr>
      <a:lvl6pPr marL="457200" algn="l" defTabSz="836613" rtl="0" fontAlgn="base">
        <a:spcBef>
          <a:spcPct val="0"/>
        </a:spcBef>
        <a:spcAft>
          <a:spcPct val="0"/>
        </a:spcAft>
        <a:defRPr sz="4000">
          <a:solidFill>
            <a:schemeClr val="tx2"/>
          </a:solidFill>
          <a:latin typeface="Tahoma" panose="020B0604030504040204" pitchFamily="34" charset="0"/>
        </a:defRPr>
      </a:lvl6pPr>
      <a:lvl7pPr marL="914400" algn="l" defTabSz="836613" rtl="0" fontAlgn="base">
        <a:spcBef>
          <a:spcPct val="0"/>
        </a:spcBef>
        <a:spcAft>
          <a:spcPct val="0"/>
        </a:spcAft>
        <a:defRPr sz="4000">
          <a:solidFill>
            <a:schemeClr val="tx2"/>
          </a:solidFill>
          <a:latin typeface="Tahoma" panose="020B0604030504040204" pitchFamily="34" charset="0"/>
        </a:defRPr>
      </a:lvl7pPr>
      <a:lvl8pPr marL="1371600" algn="l" defTabSz="836613" rtl="0" fontAlgn="base">
        <a:spcBef>
          <a:spcPct val="0"/>
        </a:spcBef>
        <a:spcAft>
          <a:spcPct val="0"/>
        </a:spcAft>
        <a:defRPr sz="4000">
          <a:solidFill>
            <a:schemeClr val="tx2"/>
          </a:solidFill>
          <a:latin typeface="Tahoma" panose="020B0604030504040204" pitchFamily="34" charset="0"/>
        </a:defRPr>
      </a:lvl8pPr>
      <a:lvl9pPr marL="1828800" algn="l" defTabSz="836613" rtl="0" fontAlgn="base">
        <a:spcBef>
          <a:spcPct val="0"/>
        </a:spcBef>
        <a:spcAft>
          <a:spcPct val="0"/>
        </a:spcAft>
        <a:defRPr sz="4000">
          <a:solidFill>
            <a:schemeClr val="tx2"/>
          </a:solidFill>
          <a:latin typeface="Tahoma" panose="020B0604030504040204" pitchFamily="34" charset="0"/>
        </a:defRPr>
      </a:lvl9pPr>
    </p:titleStyle>
    <p:bodyStyle>
      <a:lvl1pPr marL="314325" indent="-314325" algn="l" defTabSz="836613" rtl="0" eaLnBrk="0" fontAlgn="base" hangingPunct="0">
        <a:spcBef>
          <a:spcPct val="20000"/>
        </a:spcBef>
        <a:spcAft>
          <a:spcPct val="0"/>
        </a:spcAft>
        <a:buClr>
          <a:schemeClr val="folHlink"/>
        </a:buClr>
        <a:buSzPct val="60000"/>
        <a:buFont typeface="Wingdings" panose="05000000000000000000" pitchFamily="2" charset="2"/>
        <a:buChar char="n"/>
        <a:defRPr sz="2900" kern="1200">
          <a:solidFill>
            <a:schemeClr val="tx1"/>
          </a:solidFill>
          <a:latin typeface="+mn-lt"/>
          <a:ea typeface="+mn-ea"/>
          <a:cs typeface="+mn-cs"/>
        </a:defRPr>
      </a:lvl1pPr>
      <a:lvl2pPr marL="679450" indent="-261938" algn="l" defTabSz="836613" rtl="0" eaLnBrk="0" fontAlgn="base" hangingPunct="0">
        <a:spcBef>
          <a:spcPct val="20000"/>
        </a:spcBef>
        <a:spcAft>
          <a:spcPct val="0"/>
        </a:spcAft>
        <a:buClr>
          <a:schemeClr val="hlink"/>
        </a:buClr>
        <a:buSzPct val="55000"/>
        <a:buFont typeface="Wingdings" panose="05000000000000000000" pitchFamily="2" charset="2"/>
        <a:buChar char="n"/>
        <a:defRPr sz="2600" kern="1200">
          <a:solidFill>
            <a:schemeClr val="tx1"/>
          </a:solidFill>
          <a:latin typeface="+mn-lt"/>
          <a:ea typeface="+mn-ea"/>
          <a:cs typeface="+mn-cs"/>
        </a:defRPr>
      </a:lvl2pPr>
      <a:lvl3pPr marL="1046163" indent="-209550" algn="l" defTabSz="836613" rtl="0" eaLnBrk="0" fontAlgn="base" hangingPunct="0">
        <a:spcBef>
          <a:spcPct val="20000"/>
        </a:spcBef>
        <a:spcAft>
          <a:spcPct val="0"/>
        </a:spcAft>
        <a:buClr>
          <a:schemeClr val="folHlink"/>
        </a:buClr>
        <a:buSzPct val="50000"/>
        <a:buFont typeface="Wingdings" panose="05000000000000000000" pitchFamily="2" charset="2"/>
        <a:buChar char="n"/>
        <a:defRPr sz="2200" kern="1200">
          <a:solidFill>
            <a:schemeClr val="tx1"/>
          </a:solidFill>
          <a:latin typeface="+mn-lt"/>
          <a:ea typeface="+mn-ea"/>
          <a:cs typeface="+mn-cs"/>
        </a:defRPr>
      </a:lvl3pPr>
      <a:lvl4pPr marL="1463675" indent="-209550" algn="l" defTabSz="836613" rtl="0" eaLnBrk="0" fontAlgn="base" hangingPunct="0">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1881188" indent="-207963" algn="l" defTabSz="836613" rtl="0" eaLnBrk="0" fontAlgn="base" hangingPunct="0">
        <a:spcBef>
          <a:spcPct val="20000"/>
        </a:spcBef>
        <a:spcAft>
          <a:spcPct val="0"/>
        </a:spcAft>
        <a:buClr>
          <a:schemeClr val="accent1"/>
        </a:buClr>
        <a:buSzPct val="50000"/>
        <a:buFont typeface="Wingdings" panose="05000000000000000000" pitchFamily="2" charset="2"/>
        <a:buChar char="n"/>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7.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Footer Placeholder 3">
            <a:extLst>
              <a:ext uri="{FF2B5EF4-FFF2-40B4-BE49-F238E27FC236}">
                <a16:creationId xmlns:a16="http://schemas.microsoft.com/office/drawing/2014/main" id="{527DD4F9-1E37-4607-9ACD-18398CD22B1F}"/>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5123" name="Slide Number Placeholder 4">
            <a:extLst>
              <a:ext uri="{FF2B5EF4-FFF2-40B4-BE49-F238E27FC236}">
                <a16:creationId xmlns:a16="http://schemas.microsoft.com/office/drawing/2014/main" id="{C28784E2-1616-460A-8A6F-484DCD03B65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082EB1BD-FC46-4EAC-9299-A6CCED7E8908}" type="slidenum">
              <a:rPr lang="en-US" altLang="en-US" sz="1300" smtClean="0"/>
              <a:pPr>
                <a:spcBef>
                  <a:spcPct val="0"/>
                </a:spcBef>
                <a:buClrTx/>
                <a:buSzTx/>
                <a:buFontTx/>
                <a:buNone/>
              </a:pPr>
              <a:t>1</a:t>
            </a:fld>
            <a:endParaRPr lang="en-US" altLang="en-US" sz="1300"/>
          </a:p>
        </p:txBody>
      </p:sp>
      <p:sp>
        <p:nvSpPr>
          <p:cNvPr id="95234" name="Rectangle 2">
            <a:extLst>
              <a:ext uri="{FF2B5EF4-FFF2-40B4-BE49-F238E27FC236}">
                <a16:creationId xmlns:a16="http://schemas.microsoft.com/office/drawing/2014/main" id="{7B1438A8-A913-4E66-8D7A-0989A4729E5F}"/>
              </a:ext>
            </a:extLst>
          </p:cNvPr>
          <p:cNvSpPr>
            <a:spLocks noGrp="1" noChangeArrowheads="1"/>
          </p:cNvSpPr>
          <p:nvPr>
            <p:ph type="title"/>
          </p:nvPr>
        </p:nvSpPr>
        <p:spPr>
          <a:xfrm>
            <a:off x="1350963" y="1108075"/>
            <a:ext cx="7148512" cy="568325"/>
          </a:xfrm>
        </p:spPr>
        <p:txBody>
          <a:bodyPr/>
          <a:lstStyle/>
          <a:p>
            <a:pPr eaLnBrk="1" hangingPunct="1"/>
            <a:r>
              <a:rPr lang="en-US" altLang="en-US" sz="3300"/>
              <a:t>Chương 2 : Tổ chức CPU</a:t>
            </a:r>
          </a:p>
        </p:txBody>
      </p:sp>
      <p:sp>
        <p:nvSpPr>
          <p:cNvPr id="95235" name="Text Box 3">
            <a:extLst>
              <a:ext uri="{FF2B5EF4-FFF2-40B4-BE49-F238E27FC236}">
                <a16:creationId xmlns:a16="http://schemas.microsoft.com/office/drawing/2014/main" id="{6B7F4CB8-A987-4649-B98F-BBD5EE05DA97}"/>
              </a:ext>
            </a:extLst>
          </p:cNvPr>
          <p:cNvSpPr txBox="1">
            <a:spLocks noChangeArrowheads="1"/>
          </p:cNvSpPr>
          <p:nvPr/>
        </p:nvSpPr>
        <p:spPr bwMode="auto">
          <a:xfrm>
            <a:off x="420688" y="2203450"/>
            <a:ext cx="8307387" cy="394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t>Mục tiêu</a:t>
            </a:r>
            <a:r>
              <a:rPr lang="en-US" altLang="en-US" sz="2200" b="0" i="0"/>
              <a:t> :</a:t>
            </a:r>
          </a:p>
          <a:p>
            <a:pPr eaLnBrk="1" hangingPunct="1">
              <a:spcBef>
                <a:spcPct val="50000"/>
              </a:spcBef>
              <a:buClrTx/>
              <a:buSzTx/>
              <a:buFontTx/>
              <a:buBlip>
                <a:blip r:embed="rId2"/>
              </a:buBlip>
            </a:pPr>
            <a:r>
              <a:rPr lang="en-US" altLang="en-US" sz="2200" b="0" i="0"/>
              <a:t>  </a:t>
            </a:r>
            <a:r>
              <a:rPr lang="en-US" altLang="en-US" sz="2200" i="0"/>
              <a:t>Nắm được chức năng của CPU</a:t>
            </a:r>
          </a:p>
          <a:p>
            <a:pPr eaLnBrk="1" hangingPunct="1">
              <a:spcBef>
                <a:spcPct val="50000"/>
              </a:spcBef>
              <a:buClrTx/>
              <a:buSzTx/>
              <a:buFontTx/>
              <a:buBlip>
                <a:blip r:embed="rId2"/>
              </a:buBlip>
            </a:pPr>
            <a:r>
              <a:rPr lang="en-US" altLang="en-US" sz="2200" i="0"/>
              <a:t>  Hiểu được các thành phần bên trong CPU.</a:t>
            </a:r>
          </a:p>
          <a:p>
            <a:pPr eaLnBrk="1" hangingPunct="1">
              <a:spcBef>
                <a:spcPct val="50000"/>
              </a:spcBef>
              <a:buClrTx/>
              <a:buSzTx/>
              <a:buFontTx/>
              <a:buBlip>
                <a:blip r:embed="rId2"/>
              </a:buBlip>
            </a:pPr>
            <a:r>
              <a:rPr lang="en-US" altLang="en-US" sz="2200" i="0"/>
              <a:t>  Nắm được cách CPU giao tiếp với thiết bị ngoại vi.</a:t>
            </a:r>
          </a:p>
          <a:p>
            <a:pPr eaLnBrk="1" hangingPunct="1">
              <a:spcBef>
                <a:spcPct val="50000"/>
              </a:spcBef>
              <a:buClrTx/>
              <a:buSzTx/>
              <a:buFontTx/>
              <a:buBlip>
                <a:blip r:embed="rId2"/>
              </a:buBlip>
            </a:pPr>
            <a:r>
              <a:rPr lang="en-US" altLang="en-US" sz="2200" i="0"/>
              <a:t>  Biết được các đặc tính của CPU họ Intel</a:t>
            </a:r>
          </a:p>
          <a:p>
            <a:pPr eaLnBrk="1" hangingPunct="1">
              <a:spcBef>
                <a:spcPct val="50000"/>
              </a:spcBef>
              <a:buClrTx/>
              <a:buSzTx/>
              <a:buFontTx/>
              <a:buBlip>
                <a:blip r:embed="rId2"/>
              </a:buBlip>
            </a:pPr>
            <a:endParaRPr lang="en-US" altLang="en-US" sz="2200" i="0"/>
          </a:p>
          <a:p>
            <a:pPr eaLnBrk="1" hangingPunct="1">
              <a:spcBef>
                <a:spcPct val="50000"/>
              </a:spcBef>
              <a:buClrTx/>
              <a:buSzTx/>
              <a:buFontTx/>
              <a:buNone/>
            </a:pPr>
            <a:endParaRPr lang="en-US" altLang="en-US" sz="2200" b="0" i="0"/>
          </a:p>
          <a:p>
            <a:pPr eaLnBrk="1" hangingPunct="1">
              <a:spcBef>
                <a:spcPct val="50000"/>
              </a:spcBef>
              <a:buClrTx/>
              <a:buSzTx/>
              <a:buFontTx/>
              <a:buNone/>
            </a:pPr>
            <a:endParaRPr lang="en-US" altLang="en-US" sz="2200" b="0" i="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234"/>
                                        </p:tgtEl>
                                        <p:attrNameLst>
                                          <p:attrName>style.visibility</p:attrName>
                                        </p:attrNameLst>
                                      </p:cBhvr>
                                      <p:to>
                                        <p:strVal val="visible"/>
                                      </p:to>
                                    </p:set>
                                    <p:anim calcmode="lin" valueType="num">
                                      <p:cBhvr additive="base">
                                        <p:cTn id="7" dur="500" fill="hold"/>
                                        <p:tgtEl>
                                          <p:spTgt spid="95234"/>
                                        </p:tgtEl>
                                        <p:attrNameLst>
                                          <p:attrName>ppt_x</p:attrName>
                                        </p:attrNameLst>
                                      </p:cBhvr>
                                      <p:tavLst>
                                        <p:tav tm="0">
                                          <p:val>
                                            <p:strVal val="0-#ppt_w/2"/>
                                          </p:val>
                                        </p:tav>
                                        <p:tav tm="100000">
                                          <p:val>
                                            <p:strVal val="#ppt_x"/>
                                          </p:val>
                                        </p:tav>
                                      </p:tavLst>
                                    </p:anim>
                                    <p:anim calcmode="lin" valueType="num">
                                      <p:cBhvr additive="base">
                                        <p:cTn id="8" dur="500" fill="hold"/>
                                        <p:tgtEl>
                                          <p:spTgt spid="952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95235"/>
                                        </p:tgtEl>
                                        <p:attrNameLst>
                                          <p:attrName>style.visibility</p:attrName>
                                        </p:attrNameLst>
                                      </p:cBhvr>
                                      <p:to>
                                        <p:strVal val="visible"/>
                                      </p:to>
                                    </p:set>
                                    <p:anim calcmode="lin" valueType="num">
                                      <p:cBhvr additive="base">
                                        <p:cTn id="13" dur="5000" fill="hold"/>
                                        <p:tgtEl>
                                          <p:spTgt spid="95235"/>
                                        </p:tgtEl>
                                        <p:attrNameLst>
                                          <p:attrName>ppt_x</p:attrName>
                                        </p:attrNameLst>
                                      </p:cBhvr>
                                      <p:tavLst>
                                        <p:tav tm="0">
                                          <p:val>
                                            <p:strVal val="#ppt_x"/>
                                          </p:val>
                                        </p:tav>
                                        <p:tav tm="100000">
                                          <p:val>
                                            <p:strVal val="#ppt_x"/>
                                          </p:val>
                                        </p:tav>
                                      </p:tavLst>
                                    </p:anim>
                                    <p:anim calcmode="lin" valueType="num">
                                      <p:cBhvr additive="base">
                                        <p:cTn id="14" dur="5000" fill="hold"/>
                                        <p:tgtEl>
                                          <p:spTgt spid="952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autoUpdateAnimBg="0"/>
      <p:bldP spid="9523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239B39E9-6419-4A80-8600-FCABAEB6982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4339" name="Slide Number Placeholder 4">
            <a:extLst>
              <a:ext uri="{FF2B5EF4-FFF2-40B4-BE49-F238E27FC236}">
                <a16:creationId xmlns:a16="http://schemas.microsoft.com/office/drawing/2014/main" id="{D87A71BF-E3ED-4202-8A3C-BFEB2503A7D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5BE92BCB-5FEB-4566-8C30-354627D6274A}" type="slidenum">
              <a:rPr lang="en-US" altLang="en-US" sz="1300" smtClean="0"/>
              <a:pPr>
                <a:spcBef>
                  <a:spcPct val="0"/>
                </a:spcBef>
                <a:buClrTx/>
                <a:buSzTx/>
                <a:buFontTx/>
                <a:buNone/>
              </a:pPr>
              <a:t>10</a:t>
            </a:fld>
            <a:endParaRPr lang="en-US" altLang="en-US" sz="1300"/>
          </a:p>
        </p:txBody>
      </p:sp>
      <p:sp>
        <p:nvSpPr>
          <p:cNvPr id="14340" name="Rectangle 2">
            <a:extLst>
              <a:ext uri="{FF2B5EF4-FFF2-40B4-BE49-F238E27FC236}">
                <a16:creationId xmlns:a16="http://schemas.microsoft.com/office/drawing/2014/main" id="{0AF487D6-D7E4-4D5C-A8EA-37FF47ECF3BE}"/>
              </a:ext>
            </a:extLst>
          </p:cNvPr>
          <p:cNvSpPr>
            <a:spLocks noGrp="1" noChangeArrowheads="1"/>
          </p:cNvSpPr>
          <p:nvPr>
            <p:ph type="title"/>
          </p:nvPr>
        </p:nvSpPr>
        <p:spPr>
          <a:xfrm>
            <a:off x="1143000" y="1065213"/>
            <a:ext cx="7773988" cy="695325"/>
          </a:xfrm>
        </p:spPr>
        <p:txBody>
          <a:bodyPr/>
          <a:lstStyle/>
          <a:p>
            <a:pPr eaLnBrk="1" hangingPunct="1"/>
            <a:r>
              <a:rPr lang="en-US" altLang="en-US" sz="3700"/>
              <a:t>Các phép toán trong hệ nhị phân</a:t>
            </a:r>
          </a:p>
        </p:txBody>
      </p:sp>
      <p:sp>
        <p:nvSpPr>
          <p:cNvPr id="14341" name="Text Box 3">
            <a:extLst>
              <a:ext uri="{FF2B5EF4-FFF2-40B4-BE49-F238E27FC236}">
                <a16:creationId xmlns:a16="http://schemas.microsoft.com/office/drawing/2014/main" id="{D71840F3-7EC0-4423-A801-C1D3306AC234}"/>
              </a:ext>
            </a:extLst>
          </p:cNvPr>
          <p:cNvSpPr txBox="1">
            <a:spLocks noChangeArrowheads="1"/>
          </p:cNvSpPr>
          <p:nvPr/>
        </p:nvSpPr>
        <p:spPr bwMode="auto">
          <a:xfrm>
            <a:off x="152400" y="2209800"/>
            <a:ext cx="8764588"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t>cộng :  </a:t>
            </a:r>
          </a:p>
          <a:p>
            <a:pPr eaLnBrk="1" hangingPunct="1">
              <a:spcBef>
                <a:spcPct val="50000"/>
              </a:spcBef>
              <a:buClrTx/>
              <a:buSzTx/>
              <a:buFontTx/>
              <a:buNone/>
            </a:pPr>
            <a:r>
              <a:rPr lang="en-US" altLang="en-US" sz="2200" i="0"/>
              <a:t>0 + 0 = 0    0 + 1 = 1    1+ 0 = 1           1 + 1 = 0 </a:t>
            </a:r>
            <a:r>
              <a:rPr lang="en-US" altLang="en-US" sz="2200" i="0">
                <a:latin typeface="VNI-US" pitchFamily="2" charset="0"/>
              </a:rPr>
              <a:t>nh</a:t>
            </a:r>
            <a:r>
              <a:rPr lang="en-US" altLang="en-US" sz="2200" i="0">
                <a:latin typeface="Verdana" panose="020B0604030504040204" pitchFamily="34" charset="0"/>
              </a:rPr>
              <a:t>ớ</a:t>
            </a:r>
            <a:r>
              <a:rPr lang="en-US" altLang="en-US" sz="2200" i="0"/>
              <a:t> 1</a:t>
            </a:r>
          </a:p>
          <a:p>
            <a:pPr eaLnBrk="1" hangingPunct="1">
              <a:spcBef>
                <a:spcPct val="50000"/>
              </a:spcBef>
              <a:buClrTx/>
              <a:buSzTx/>
              <a:buFontTx/>
              <a:buNone/>
            </a:pPr>
            <a:r>
              <a:rPr lang="en-US" altLang="en-US" sz="2200" i="0"/>
              <a:t>trừ    :  0 -  0 = 0    0  -  1 = 1 mượn 1  1 – 0 = 1   1- 1=0 </a:t>
            </a:r>
          </a:p>
          <a:p>
            <a:pPr eaLnBrk="1" hangingPunct="1">
              <a:spcBef>
                <a:spcPct val="50000"/>
              </a:spcBef>
              <a:buClrTx/>
              <a:buSzTx/>
              <a:buFontTx/>
              <a:buNone/>
            </a:pPr>
            <a:r>
              <a:rPr lang="en-US" altLang="en-US" sz="2200" i="0"/>
              <a:t>Nhân : có thể coi là phép cộng liên tiếp</a:t>
            </a:r>
          </a:p>
          <a:p>
            <a:pPr eaLnBrk="1" hangingPunct="1">
              <a:spcBef>
                <a:spcPct val="50000"/>
              </a:spcBef>
              <a:buClrTx/>
              <a:buSzTx/>
              <a:buFontTx/>
              <a:buNone/>
            </a:pPr>
            <a:r>
              <a:rPr lang="en-US" altLang="en-US" sz="2200" i="0"/>
              <a:t>Chia : có thể coi là phép trừ liên tiếp</a:t>
            </a:r>
          </a:p>
          <a:p>
            <a:pPr eaLnBrk="1" hangingPunct="1">
              <a:spcBef>
                <a:spcPct val="50000"/>
              </a:spcBef>
              <a:buClrTx/>
              <a:buSzTx/>
              <a:buFontTx/>
              <a:buNone/>
            </a:pPr>
            <a:endParaRPr lang="en-US" altLang="en-US" sz="2200" i="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4">
            <a:extLst>
              <a:ext uri="{FF2B5EF4-FFF2-40B4-BE49-F238E27FC236}">
                <a16:creationId xmlns:a16="http://schemas.microsoft.com/office/drawing/2014/main" id="{5BEBB348-407F-4411-902C-573D07AE1D2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06499" name="Slide Number Placeholder 5">
            <a:extLst>
              <a:ext uri="{FF2B5EF4-FFF2-40B4-BE49-F238E27FC236}">
                <a16:creationId xmlns:a16="http://schemas.microsoft.com/office/drawing/2014/main" id="{881D6DCE-038C-43B9-B015-41B3BC9A2C3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E1473495-8BF8-4D9B-A8CC-B058EEC4B701}" type="slidenum">
              <a:rPr lang="en-US" altLang="en-US" sz="1300" smtClean="0"/>
              <a:pPr>
                <a:spcBef>
                  <a:spcPct val="0"/>
                </a:spcBef>
                <a:buClrTx/>
                <a:buSzTx/>
                <a:buFontTx/>
                <a:buNone/>
              </a:pPr>
              <a:t>100</a:t>
            </a:fld>
            <a:endParaRPr lang="en-US" altLang="en-US" sz="1300"/>
          </a:p>
        </p:txBody>
      </p:sp>
      <p:sp>
        <p:nvSpPr>
          <p:cNvPr id="106500" name="Rectangle 2">
            <a:extLst>
              <a:ext uri="{FF2B5EF4-FFF2-40B4-BE49-F238E27FC236}">
                <a16:creationId xmlns:a16="http://schemas.microsoft.com/office/drawing/2014/main" id="{3422623F-1EF6-4DE7-81E2-BDB8F6638CC4}"/>
              </a:ext>
            </a:extLst>
          </p:cNvPr>
          <p:cNvSpPr>
            <a:spLocks noGrp="1" noChangeArrowheads="1"/>
          </p:cNvSpPr>
          <p:nvPr>
            <p:ph type="title"/>
          </p:nvPr>
        </p:nvSpPr>
        <p:spPr/>
        <p:txBody>
          <a:bodyPr/>
          <a:lstStyle/>
          <a:p>
            <a:pPr eaLnBrk="1" hangingPunct="1"/>
            <a:r>
              <a:rPr lang="en-US" altLang="en-US" b="1">
                <a:latin typeface="VNI-Times" pitchFamily="2" charset="0"/>
              </a:rPr>
              <a:t>Toùm taét CPU hoï Intel</a:t>
            </a:r>
          </a:p>
        </p:txBody>
      </p:sp>
      <p:sp>
        <p:nvSpPr>
          <p:cNvPr id="106501" name="Rectangle 3">
            <a:extLst>
              <a:ext uri="{FF2B5EF4-FFF2-40B4-BE49-F238E27FC236}">
                <a16:creationId xmlns:a16="http://schemas.microsoft.com/office/drawing/2014/main" id="{9456AAC2-0001-4A27-B1CF-14F93C276EAB}"/>
              </a:ext>
            </a:extLst>
          </p:cNvPr>
          <p:cNvSpPr>
            <a:spLocks noGrp="1" noChangeArrowheads="1"/>
          </p:cNvSpPr>
          <p:nvPr>
            <p:ph type="body" idx="1"/>
          </p:nvPr>
        </p:nvSpPr>
        <p:spPr>
          <a:xfrm>
            <a:off x="277813" y="2016125"/>
            <a:ext cx="8677275" cy="1963738"/>
          </a:xfrm>
        </p:spPr>
        <p:txBody>
          <a:bodyPr/>
          <a:lstStyle/>
          <a:p>
            <a:pPr eaLnBrk="1" hangingPunct="1"/>
            <a:r>
              <a:rPr lang="en-US" altLang="en-US" sz="2200" b="1">
                <a:solidFill>
                  <a:srgbClr val="3333FF"/>
                </a:solidFill>
                <a:latin typeface="VNI-Times" pitchFamily="2" charset="0"/>
              </a:rPr>
              <a:t>CPU 80386 : Data bus 32 bit neân coù theå </a:t>
            </a:r>
            <a:r>
              <a:rPr lang="en-US" altLang="en-US" sz="2200" b="1">
                <a:solidFill>
                  <a:srgbClr val="3333FF"/>
                </a:solidFill>
                <a:latin typeface="VNI-Times" pitchFamily="2" charset="0"/>
                <a:sym typeface="Wingdings" panose="05000000000000000000" pitchFamily="2" charset="2"/>
              </a:rPr>
              <a:t>quaûn lyù 4GB boä nhôù.</a:t>
            </a:r>
            <a:br>
              <a:rPr lang="en-US" altLang="en-US" sz="2200" b="1">
                <a:solidFill>
                  <a:srgbClr val="3333FF"/>
                </a:solidFill>
                <a:latin typeface="VNI-Times" pitchFamily="2" charset="0"/>
                <a:sym typeface="Wingdings" panose="05000000000000000000" pitchFamily="2" charset="2"/>
              </a:rPr>
            </a:br>
            <a:r>
              <a:rPr lang="en-US" altLang="en-US" sz="2200" b="1">
                <a:solidFill>
                  <a:srgbClr val="3333FF"/>
                </a:solidFill>
                <a:latin typeface="VNI-Times" pitchFamily="2" charset="0"/>
                <a:sym typeface="Wingdings" panose="05000000000000000000" pitchFamily="2" charset="2"/>
              </a:rPr>
              <a:t>Caùc thanh ghi daøi 32 bit  taêng ñoä chính xaùc cuûa caùc pheùp toaùn. Ñoä roäng Bus  taêng toác ñoä thöïc thi.</a:t>
            </a:r>
            <a:endParaRPr lang="en-US" altLang="en-US" b="1">
              <a:solidFill>
                <a:schemeClr val="accent2"/>
              </a:solidFill>
              <a:latin typeface="VNI-Times" pitchFamily="2" charset="0"/>
            </a:endParaRPr>
          </a:p>
        </p:txBody>
      </p:sp>
      <p:sp>
        <p:nvSpPr>
          <p:cNvPr id="106502" name="Text Box 4">
            <a:extLst>
              <a:ext uri="{FF2B5EF4-FFF2-40B4-BE49-F238E27FC236}">
                <a16:creationId xmlns:a16="http://schemas.microsoft.com/office/drawing/2014/main" id="{5F9E9F85-3872-4152-99C9-FFCA582D9AA4}"/>
              </a:ext>
            </a:extLst>
          </p:cNvPr>
          <p:cNvSpPr txBox="1">
            <a:spLocks noChangeArrowheads="1"/>
          </p:cNvSpPr>
          <p:nvPr/>
        </p:nvSpPr>
        <p:spPr bwMode="auto">
          <a:xfrm>
            <a:off x="563563" y="3636963"/>
            <a:ext cx="80899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VNI-Times" pitchFamily="2" charset="0"/>
              </a:rPr>
              <a:t>CPU 80386 hoaøn toaøn töông thích vôùi caùc CPU tröôùc noù.</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4">
            <a:extLst>
              <a:ext uri="{FF2B5EF4-FFF2-40B4-BE49-F238E27FC236}">
                <a16:creationId xmlns:a16="http://schemas.microsoft.com/office/drawing/2014/main" id="{7F387588-00A4-4857-B4E5-2C7EFC26452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07523" name="Slide Number Placeholder 5">
            <a:extLst>
              <a:ext uri="{FF2B5EF4-FFF2-40B4-BE49-F238E27FC236}">
                <a16:creationId xmlns:a16="http://schemas.microsoft.com/office/drawing/2014/main" id="{DA0E5EFC-548E-4B82-98F8-06FE28B71C1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76AADD22-3CCE-4A0E-9174-4FBB3B85A68E}" type="slidenum">
              <a:rPr lang="en-US" altLang="en-US" sz="1300" smtClean="0"/>
              <a:pPr>
                <a:spcBef>
                  <a:spcPct val="0"/>
                </a:spcBef>
                <a:buClrTx/>
                <a:buSzTx/>
                <a:buFontTx/>
                <a:buNone/>
              </a:pPr>
              <a:t>101</a:t>
            </a:fld>
            <a:endParaRPr lang="en-US" altLang="en-US" sz="1300"/>
          </a:p>
        </p:txBody>
      </p:sp>
      <p:sp>
        <p:nvSpPr>
          <p:cNvPr id="107524" name="Rectangle 2">
            <a:extLst>
              <a:ext uri="{FF2B5EF4-FFF2-40B4-BE49-F238E27FC236}">
                <a16:creationId xmlns:a16="http://schemas.microsoft.com/office/drawing/2014/main" id="{4CD732CC-C7CE-4E7D-8FE3-40D73A7EF436}"/>
              </a:ext>
            </a:extLst>
          </p:cNvPr>
          <p:cNvSpPr>
            <a:spLocks noGrp="1" noChangeArrowheads="1"/>
          </p:cNvSpPr>
          <p:nvPr>
            <p:ph type="title"/>
          </p:nvPr>
        </p:nvSpPr>
        <p:spPr/>
        <p:txBody>
          <a:bodyPr/>
          <a:lstStyle/>
          <a:p>
            <a:pPr eaLnBrk="1" hangingPunct="1"/>
            <a:r>
              <a:rPr lang="en-US" altLang="en-US" b="1">
                <a:latin typeface="VNI-Times" pitchFamily="2" charset="0"/>
              </a:rPr>
              <a:t>Toùm taét CPU hoï Intel</a:t>
            </a:r>
          </a:p>
        </p:txBody>
      </p:sp>
      <p:sp>
        <p:nvSpPr>
          <p:cNvPr id="107525" name="Rectangle 3">
            <a:extLst>
              <a:ext uri="{FF2B5EF4-FFF2-40B4-BE49-F238E27FC236}">
                <a16:creationId xmlns:a16="http://schemas.microsoft.com/office/drawing/2014/main" id="{4F52B073-2F91-497F-B597-6195192E2337}"/>
              </a:ext>
            </a:extLst>
          </p:cNvPr>
          <p:cNvSpPr>
            <a:spLocks noGrp="1" noChangeArrowheads="1"/>
          </p:cNvSpPr>
          <p:nvPr>
            <p:ph type="body" idx="1"/>
          </p:nvPr>
        </p:nvSpPr>
        <p:spPr>
          <a:xfrm>
            <a:off x="277813" y="2016125"/>
            <a:ext cx="8677275" cy="1963738"/>
          </a:xfrm>
        </p:spPr>
        <p:txBody>
          <a:bodyPr/>
          <a:lstStyle/>
          <a:p>
            <a:pPr eaLnBrk="1" hangingPunct="1"/>
            <a:r>
              <a:rPr lang="en-US" altLang="en-US" sz="2200" b="1">
                <a:solidFill>
                  <a:srgbClr val="3333FF"/>
                </a:solidFill>
                <a:latin typeface="VNI-Times" pitchFamily="2" charset="0"/>
              </a:rPr>
              <a:t>CPU 80486 : coù bus 32 bit </a:t>
            </a:r>
            <a:r>
              <a:rPr lang="en-US" altLang="en-US" sz="2200" b="1">
                <a:solidFill>
                  <a:srgbClr val="3333FF"/>
                </a:solidFill>
                <a:latin typeface="VNI-Times" pitchFamily="2" charset="0"/>
                <a:sym typeface="Wingdings" panose="05000000000000000000" pitchFamily="2" charset="2"/>
              </a:rPr>
              <a:t>. 1 Coprocessor 387, boä phaän ñieàu khieån Cache, 1 Cache 8K, duøng phoái hôïp taäp leänh ruùt goïn RISC vaø taäp leänh phöùc taïp CISC.</a:t>
            </a:r>
            <a:br>
              <a:rPr lang="en-US" altLang="en-US" sz="2200" b="1">
                <a:solidFill>
                  <a:srgbClr val="3333FF"/>
                </a:solidFill>
                <a:latin typeface="VNI-Times" pitchFamily="2" charset="0"/>
                <a:sym typeface="Wingdings" panose="05000000000000000000" pitchFamily="2" charset="2"/>
              </a:rPr>
            </a:br>
            <a:endParaRPr lang="en-US" altLang="en-US" b="1">
              <a:solidFill>
                <a:schemeClr val="accent2"/>
              </a:solidFill>
              <a:latin typeface="VNI-Times" pitchFamily="2" charset="0"/>
            </a:endParaRPr>
          </a:p>
        </p:txBody>
      </p:sp>
      <p:sp>
        <p:nvSpPr>
          <p:cNvPr id="107526" name="Text Box 4">
            <a:extLst>
              <a:ext uri="{FF2B5EF4-FFF2-40B4-BE49-F238E27FC236}">
                <a16:creationId xmlns:a16="http://schemas.microsoft.com/office/drawing/2014/main" id="{F8A7ED19-4981-4386-BCCD-6F04E4E7FA01}"/>
              </a:ext>
            </a:extLst>
          </p:cNvPr>
          <p:cNvSpPr txBox="1">
            <a:spLocks noChangeArrowheads="1"/>
          </p:cNvSpPr>
          <p:nvPr/>
        </p:nvSpPr>
        <p:spPr bwMode="auto">
          <a:xfrm>
            <a:off x="631825" y="3154363"/>
            <a:ext cx="809148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VNI-Times" pitchFamily="2" charset="0"/>
              </a:rPr>
              <a:t>CPU 80486 phaàn lôùn caùc leänh chæ duøng 1 soá ít xung.</a:t>
            </a:r>
          </a:p>
        </p:txBody>
      </p:sp>
      <p:sp>
        <p:nvSpPr>
          <p:cNvPr id="107527" name="Text Box 5">
            <a:extLst>
              <a:ext uri="{FF2B5EF4-FFF2-40B4-BE49-F238E27FC236}">
                <a16:creationId xmlns:a16="http://schemas.microsoft.com/office/drawing/2014/main" id="{F202EC11-9F19-4926-BE47-E9527F3D22ED}"/>
              </a:ext>
            </a:extLst>
          </p:cNvPr>
          <p:cNvSpPr txBox="1">
            <a:spLocks noChangeArrowheads="1"/>
          </p:cNvSpPr>
          <p:nvPr/>
        </p:nvSpPr>
        <p:spPr bwMode="auto">
          <a:xfrm>
            <a:off x="420688" y="3567113"/>
            <a:ext cx="8723312" cy="338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VNI-Times" pitchFamily="2" charset="0"/>
              </a:rPr>
              <a:t>Söû duïng cô cheá ñöôøng oáng coù khaû naêng xöû lyù 5 leänh ñoàng thôøi : </a:t>
            </a:r>
          </a:p>
          <a:p>
            <a:pPr eaLnBrk="1" hangingPunct="1">
              <a:spcBef>
                <a:spcPct val="50000"/>
              </a:spcBef>
              <a:buClrTx/>
              <a:buSzTx/>
              <a:buFontTx/>
              <a:buBlip>
                <a:blip r:embed="rId2"/>
              </a:buBlip>
            </a:pPr>
            <a:r>
              <a:rPr lang="en-US" altLang="en-US" sz="2200" i="0">
                <a:latin typeface="VNI-Times" pitchFamily="2" charset="0"/>
              </a:rPr>
              <a:t> Laáy leänh tröôùc  PreFetch</a:t>
            </a:r>
          </a:p>
          <a:p>
            <a:pPr eaLnBrk="1" hangingPunct="1">
              <a:spcBef>
                <a:spcPct val="50000"/>
              </a:spcBef>
              <a:buClrTx/>
              <a:buSzTx/>
              <a:buFontTx/>
              <a:buBlip>
                <a:blip r:embed="rId2"/>
              </a:buBlip>
            </a:pPr>
            <a:r>
              <a:rPr lang="en-US" altLang="en-US" sz="2200" i="0">
                <a:latin typeface="VNI-Times" pitchFamily="2" charset="0"/>
              </a:rPr>
              <a:t> Giaûi maõ laàn 1    Decode 1</a:t>
            </a:r>
          </a:p>
          <a:p>
            <a:pPr eaLnBrk="1" hangingPunct="1">
              <a:spcBef>
                <a:spcPct val="50000"/>
              </a:spcBef>
              <a:buClrTx/>
              <a:buSzTx/>
              <a:buFontTx/>
              <a:buBlip>
                <a:blip r:embed="rId2"/>
              </a:buBlip>
            </a:pPr>
            <a:r>
              <a:rPr lang="en-US" altLang="en-US" sz="2200" i="0">
                <a:latin typeface="VNI-Times" pitchFamily="2" charset="0"/>
              </a:rPr>
              <a:t> Giaûi maõ laàn 2    Decode 2 </a:t>
            </a:r>
          </a:p>
          <a:p>
            <a:pPr eaLnBrk="1" hangingPunct="1">
              <a:spcBef>
                <a:spcPct val="50000"/>
              </a:spcBef>
              <a:buClrTx/>
              <a:buSzTx/>
              <a:buFontTx/>
              <a:buBlip>
                <a:blip r:embed="rId2"/>
              </a:buBlip>
            </a:pPr>
            <a:r>
              <a:rPr lang="en-US" altLang="en-US" sz="2200" i="0">
                <a:latin typeface="VNI-Times" pitchFamily="2" charset="0"/>
              </a:rPr>
              <a:t> Thöïc thi leänh    Execution</a:t>
            </a:r>
          </a:p>
          <a:p>
            <a:pPr eaLnBrk="1" hangingPunct="1">
              <a:spcBef>
                <a:spcPct val="50000"/>
              </a:spcBef>
              <a:buClrTx/>
              <a:buSzTx/>
              <a:buFontTx/>
              <a:buBlip>
                <a:blip r:embed="rId2"/>
              </a:buBlip>
            </a:pPr>
            <a:r>
              <a:rPr lang="en-US" altLang="en-US" sz="2200" i="0">
                <a:latin typeface="VNI-Times" pitchFamily="2" charset="0"/>
              </a:rPr>
              <a:t> Ghi laïi traïng thaùi.  WriteBack</a:t>
            </a:r>
          </a:p>
          <a:p>
            <a:pPr eaLnBrk="1" hangingPunct="1">
              <a:spcBef>
                <a:spcPct val="50000"/>
              </a:spcBef>
              <a:buClrTx/>
              <a:buSzTx/>
              <a:buFontTx/>
              <a:buNone/>
            </a:pPr>
            <a:endParaRPr lang="en-US" altLang="en-US" sz="2200" i="0">
              <a:latin typeface="VNI-US" pitchFamily="2"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4">
            <a:extLst>
              <a:ext uri="{FF2B5EF4-FFF2-40B4-BE49-F238E27FC236}">
                <a16:creationId xmlns:a16="http://schemas.microsoft.com/office/drawing/2014/main" id="{448767B2-CB3C-4E49-B712-AFC1DBD7526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08547" name="Slide Number Placeholder 5">
            <a:extLst>
              <a:ext uri="{FF2B5EF4-FFF2-40B4-BE49-F238E27FC236}">
                <a16:creationId xmlns:a16="http://schemas.microsoft.com/office/drawing/2014/main" id="{C78962D5-43EA-481C-9350-5C9C4723520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F165E819-FF76-443B-860B-E08265D1D0DC}" type="slidenum">
              <a:rPr lang="en-US" altLang="en-US" sz="1300" smtClean="0"/>
              <a:pPr>
                <a:spcBef>
                  <a:spcPct val="0"/>
                </a:spcBef>
                <a:buClrTx/>
                <a:buSzTx/>
                <a:buFontTx/>
                <a:buNone/>
              </a:pPr>
              <a:t>102</a:t>
            </a:fld>
            <a:endParaRPr lang="en-US" altLang="en-US" sz="1300"/>
          </a:p>
        </p:txBody>
      </p:sp>
      <p:sp>
        <p:nvSpPr>
          <p:cNvPr id="108548" name="Rectangle 2">
            <a:extLst>
              <a:ext uri="{FF2B5EF4-FFF2-40B4-BE49-F238E27FC236}">
                <a16:creationId xmlns:a16="http://schemas.microsoft.com/office/drawing/2014/main" id="{575D945F-5BC6-4B19-BF44-15BCE0E08789}"/>
              </a:ext>
            </a:extLst>
          </p:cNvPr>
          <p:cNvSpPr>
            <a:spLocks noGrp="1" noChangeArrowheads="1"/>
          </p:cNvSpPr>
          <p:nvPr>
            <p:ph type="title"/>
          </p:nvPr>
        </p:nvSpPr>
        <p:spPr/>
        <p:txBody>
          <a:bodyPr/>
          <a:lstStyle/>
          <a:p>
            <a:pPr eaLnBrk="1" hangingPunct="1"/>
            <a:r>
              <a:rPr lang="en-US" altLang="en-US"/>
              <a:t>RISC &amp; CISC</a:t>
            </a:r>
          </a:p>
        </p:txBody>
      </p:sp>
      <p:sp>
        <p:nvSpPr>
          <p:cNvPr id="108549" name="Rectangle 3">
            <a:extLst>
              <a:ext uri="{FF2B5EF4-FFF2-40B4-BE49-F238E27FC236}">
                <a16:creationId xmlns:a16="http://schemas.microsoft.com/office/drawing/2014/main" id="{10E84880-9F34-4F8B-9442-150217DB37F1}"/>
              </a:ext>
            </a:extLst>
          </p:cNvPr>
          <p:cNvSpPr>
            <a:spLocks noGrp="1" noChangeArrowheads="1"/>
          </p:cNvSpPr>
          <p:nvPr>
            <p:ph type="body" idx="1"/>
          </p:nvPr>
        </p:nvSpPr>
        <p:spPr>
          <a:xfrm>
            <a:off x="420688" y="1778000"/>
            <a:ext cx="8723312" cy="2684463"/>
          </a:xfrm>
        </p:spPr>
        <p:txBody>
          <a:bodyPr/>
          <a:lstStyle/>
          <a:p>
            <a:pPr eaLnBrk="1" hangingPunct="1"/>
            <a:r>
              <a:rPr lang="en-US" altLang="en-US" b="1">
                <a:solidFill>
                  <a:schemeClr val="hlink"/>
                </a:solidFill>
                <a:latin typeface="VNI-Times" pitchFamily="2" charset="0"/>
              </a:rPr>
              <a:t>Nguyeân lyù CISC </a:t>
            </a:r>
            <a:r>
              <a:rPr lang="en-US" altLang="en-US">
                <a:latin typeface="VNI-Times" pitchFamily="2" charset="0"/>
              </a:rPr>
              <a:t>: </a:t>
            </a:r>
          </a:p>
          <a:p>
            <a:pPr eaLnBrk="1" hangingPunct="1">
              <a:buFont typeface="Wingdings" panose="05000000000000000000" pitchFamily="2" charset="2"/>
              <a:buNone/>
            </a:pPr>
            <a:r>
              <a:rPr lang="en-US" altLang="en-US">
                <a:latin typeface="VNI-Times" pitchFamily="2" charset="0"/>
              </a:rPr>
              <a:t>Complex Intruction Set Computer</a:t>
            </a:r>
          </a:p>
          <a:p>
            <a:pPr eaLnBrk="1" hangingPunct="1"/>
            <a:r>
              <a:rPr lang="en-US" altLang="en-US" sz="2600" b="1">
                <a:latin typeface="VNI-Times" pitchFamily="2" charset="0"/>
              </a:rPr>
              <a:t>Taäp leänh khaù lôùn &gt;300 leänh</a:t>
            </a:r>
          </a:p>
          <a:p>
            <a:pPr eaLnBrk="1" hangingPunct="1"/>
            <a:r>
              <a:rPr lang="en-US" altLang="en-US" sz="2600" b="1">
                <a:latin typeface="VNI-Times" pitchFamily="2" charset="0"/>
              </a:rPr>
              <a:t>Khaû naêng ñònh vò phöùc taïp</a:t>
            </a:r>
          </a:p>
          <a:p>
            <a:pPr eaLnBrk="1" hangingPunct="1"/>
            <a:r>
              <a:rPr lang="en-US" altLang="en-US" sz="2600" b="1">
                <a:latin typeface="VNI-Times" pitchFamily="2" charset="0"/>
              </a:rPr>
              <a:t>Moät soá leänh caàn phaûi vi leänh hoaù</a:t>
            </a:r>
          </a:p>
        </p:txBody>
      </p:sp>
      <p:sp>
        <p:nvSpPr>
          <p:cNvPr id="174084" name="Text Box 4">
            <a:extLst>
              <a:ext uri="{FF2B5EF4-FFF2-40B4-BE49-F238E27FC236}">
                <a16:creationId xmlns:a16="http://schemas.microsoft.com/office/drawing/2014/main" id="{0D0AB4DB-E935-4CEC-AEFE-9BBBA8ADEC1B}"/>
              </a:ext>
            </a:extLst>
          </p:cNvPr>
          <p:cNvSpPr txBox="1">
            <a:spLocks noChangeArrowheads="1"/>
          </p:cNvSpPr>
          <p:nvPr/>
        </p:nvSpPr>
        <p:spPr bwMode="auto">
          <a:xfrm>
            <a:off x="490538" y="4256088"/>
            <a:ext cx="83724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VNI-Times" pitchFamily="2" charset="0"/>
              </a:rPr>
              <a:t>quaù nhieàu leänh </a:t>
            </a:r>
            <a:r>
              <a:rPr lang="en-US" altLang="en-US" sz="2200" i="0">
                <a:latin typeface="VNI-Times" pitchFamily="2" charset="0"/>
                <a:sym typeface="Wingdings" panose="05000000000000000000" pitchFamily="2" charset="2"/>
              </a:rPr>
              <a:t> naïp laâu  laøm chaäm heä thoáng</a:t>
            </a:r>
            <a:endParaRPr lang="en-US" altLang="en-US" sz="2200" i="0">
              <a:latin typeface="VNI-Times" pitchFamily="2" charset="0"/>
            </a:endParaRPr>
          </a:p>
        </p:txBody>
      </p:sp>
      <p:sp>
        <p:nvSpPr>
          <p:cNvPr id="174085" name="Text Box 5">
            <a:extLst>
              <a:ext uri="{FF2B5EF4-FFF2-40B4-BE49-F238E27FC236}">
                <a16:creationId xmlns:a16="http://schemas.microsoft.com/office/drawing/2014/main" id="{4BA8B331-DF5F-4AB6-958B-EDAB1EED4F5F}"/>
              </a:ext>
            </a:extLst>
          </p:cNvPr>
          <p:cNvSpPr txBox="1">
            <a:spLocks noChangeArrowheads="1"/>
          </p:cNvSpPr>
          <p:nvPr/>
        </p:nvSpPr>
        <p:spPr bwMode="auto">
          <a:xfrm>
            <a:off x="631825" y="4806950"/>
            <a:ext cx="85121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VNI-US" pitchFamily="2" charset="0"/>
              </a:rPr>
              <a:t> </a:t>
            </a:r>
            <a:r>
              <a:rPr lang="en-US" altLang="en-US" sz="2200" i="0">
                <a:latin typeface="VNI-Times" pitchFamily="2" charset="0"/>
              </a:rPr>
              <a:t>leänh phöùc taïp</a:t>
            </a:r>
            <a:r>
              <a:rPr lang="en-US" altLang="en-US" sz="2200" i="0">
                <a:latin typeface="VNI-Times" pitchFamily="2" charset="0"/>
                <a:sym typeface="Wingdings" panose="05000000000000000000" pitchFamily="2" charset="2"/>
              </a:rPr>
              <a:t> neân time giaûi maõ leänh nhieàu khi lôùn hôn time thöïc thi.</a:t>
            </a:r>
            <a:endParaRPr lang="en-US" altLang="en-US" sz="2200" i="0">
              <a:latin typeface="VNI-Times" pitchFamily="2" charset="0"/>
            </a:endParaRPr>
          </a:p>
        </p:txBody>
      </p:sp>
      <p:sp>
        <p:nvSpPr>
          <p:cNvPr id="174086" name="Text Box 6">
            <a:extLst>
              <a:ext uri="{FF2B5EF4-FFF2-40B4-BE49-F238E27FC236}">
                <a16:creationId xmlns:a16="http://schemas.microsoft.com/office/drawing/2014/main" id="{AE620802-69EF-492E-9ACB-FDE0FF646F59}"/>
              </a:ext>
            </a:extLst>
          </p:cNvPr>
          <p:cNvSpPr txBox="1">
            <a:spLocks noChangeArrowheads="1"/>
          </p:cNvSpPr>
          <p:nvPr/>
        </p:nvSpPr>
        <p:spPr bwMode="auto">
          <a:xfrm>
            <a:off x="700088" y="5632450"/>
            <a:ext cx="8443912"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VNI-Times" pitchFamily="2" charset="0"/>
              </a:rPr>
              <a:t>Chæ coù hôn 20% leänh thöôøng duøng tôùi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084"/>
                                        </p:tgtEl>
                                        <p:attrNameLst>
                                          <p:attrName>style.visibility</p:attrName>
                                        </p:attrNameLst>
                                      </p:cBhvr>
                                      <p:to>
                                        <p:strVal val="visible"/>
                                      </p:to>
                                    </p:set>
                                    <p:anim calcmode="lin" valueType="num">
                                      <p:cBhvr additive="base">
                                        <p:cTn id="7" dur="500" fill="hold"/>
                                        <p:tgtEl>
                                          <p:spTgt spid="174084"/>
                                        </p:tgtEl>
                                        <p:attrNameLst>
                                          <p:attrName>ppt_x</p:attrName>
                                        </p:attrNameLst>
                                      </p:cBhvr>
                                      <p:tavLst>
                                        <p:tav tm="0">
                                          <p:val>
                                            <p:strVal val="#ppt_x"/>
                                          </p:val>
                                        </p:tav>
                                        <p:tav tm="100000">
                                          <p:val>
                                            <p:strVal val="#ppt_x"/>
                                          </p:val>
                                        </p:tav>
                                      </p:tavLst>
                                    </p:anim>
                                    <p:anim calcmode="lin" valueType="num">
                                      <p:cBhvr additive="base">
                                        <p:cTn id="8" dur="500" fill="hold"/>
                                        <p:tgtEl>
                                          <p:spTgt spid="17408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085"/>
                                        </p:tgtEl>
                                        <p:attrNameLst>
                                          <p:attrName>style.visibility</p:attrName>
                                        </p:attrNameLst>
                                      </p:cBhvr>
                                      <p:to>
                                        <p:strVal val="visible"/>
                                      </p:to>
                                    </p:set>
                                    <p:anim calcmode="lin" valueType="num">
                                      <p:cBhvr additive="base">
                                        <p:cTn id="13" dur="500" fill="hold"/>
                                        <p:tgtEl>
                                          <p:spTgt spid="174085"/>
                                        </p:tgtEl>
                                        <p:attrNameLst>
                                          <p:attrName>ppt_x</p:attrName>
                                        </p:attrNameLst>
                                      </p:cBhvr>
                                      <p:tavLst>
                                        <p:tav tm="0">
                                          <p:val>
                                            <p:strVal val="#ppt_x"/>
                                          </p:val>
                                        </p:tav>
                                        <p:tav tm="100000">
                                          <p:val>
                                            <p:strVal val="#ppt_x"/>
                                          </p:val>
                                        </p:tav>
                                      </p:tavLst>
                                    </p:anim>
                                    <p:anim calcmode="lin" valueType="num">
                                      <p:cBhvr additive="base">
                                        <p:cTn id="14" dur="500" fill="hold"/>
                                        <p:tgtEl>
                                          <p:spTgt spid="17408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086"/>
                                        </p:tgtEl>
                                        <p:attrNameLst>
                                          <p:attrName>style.visibility</p:attrName>
                                        </p:attrNameLst>
                                      </p:cBhvr>
                                      <p:to>
                                        <p:strVal val="visible"/>
                                      </p:to>
                                    </p:set>
                                    <p:anim calcmode="lin" valueType="num">
                                      <p:cBhvr additive="base">
                                        <p:cTn id="19" dur="500" fill="hold"/>
                                        <p:tgtEl>
                                          <p:spTgt spid="174086"/>
                                        </p:tgtEl>
                                        <p:attrNameLst>
                                          <p:attrName>ppt_x</p:attrName>
                                        </p:attrNameLst>
                                      </p:cBhvr>
                                      <p:tavLst>
                                        <p:tav tm="0">
                                          <p:val>
                                            <p:strVal val="#ppt_x"/>
                                          </p:val>
                                        </p:tav>
                                        <p:tav tm="100000">
                                          <p:val>
                                            <p:strVal val="#ppt_x"/>
                                          </p:val>
                                        </p:tav>
                                      </p:tavLst>
                                    </p:anim>
                                    <p:anim calcmode="lin" valueType="num">
                                      <p:cBhvr additive="base">
                                        <p:cTn id="20" dur="500" fill="hold"/>
                                        <p:tgtEl>
                                          <p:spTgt spid="1740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4" grpId="0"/>
      <p:bldP spid="174085" grpId="0"/>
      <p:bldP spid="174086" grpId="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Footer Placeholder 4">
            <a:extLst>
              <a:ext uri="{FF2B5EF4-FFF2-40B4-BE49-F238E27FC236}">
                <a16:creationId xmlns:a16="http://schemas.microsoft.com/office/drawing/2014/main" id="{4DF4BE9F-B735-411D-A324-A342B270A6F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09571" name="Slide Number Placeholder 5">
            <a:extLst>
              <a:ext uri="{FF2B5EF4-FFF2-40B4-BE49-F238E27FC236}">
                <a16:creationId xmlns:a16="http://schemas.microsoft.com/office/drawing/2014/main" id="{A0C09E4F-AE45-4B68-8045-9BCA61E0606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1BB0E629-17C6-475E-AAA2-61A5C1700A7C}" type="slidenum">
              <a:rPr lang="en-US" altLang="en-US" sz="1300" smtClean="0"/>
              <a:pPr>
                <a:spcBef>
                  <a:spcPct val="0"/>
                </a:spcBef>
                <a:buClrTx/>
                <a:buSzTx/>
                <a:buFontTx/>
                <a:buNone/>
              </a:pPr>
              <a:t>103</a:t>
            </a:fld>
            <a:endParaRPr lang="en-US" altLang="en-US" sz="1300"/>
          </a:p>
        </p:txBody>
      </p:sp>
      <p:sp>
        <p:nvSpPr>
          <p:cNvPr id="175106" name="Rectangle 2">
            <a:extLst>
              <a:ext uri="{FF2B5EF4-FFF2-40B4-BE49-F238E27FC236}">
                <a16:creationId xmlns:a16="http://schemas.microsoft.com/office/drawing/2014/main" id="{FB14C674-42E8-4B13-BD5E-141E434E1209}"/>
              </a:ext>
            </a:extLst>
          </p:cNvPr>
          <p:cNvSpPr>
            <a:spLocks noGrp="1" noChangeArrowheads="1"/>
          </p:cNvSpPr>
          <p:nvPr>
            <p:ph type="title"/>
          </p:nvPr>
        </p:nvSpPr>
        <p:spPr/>
        <p:txBody>
          <a:bodyPr/>
          <a:lstStyle/>
          <a:p>
            <a:pPr eaLnBrk="1" hangingPunct="1"/>
            <a:r>
              <a:rPr lang="en-US" altLang="en-US"/>
              <a:t>RISC &amp; CISC</a:t>
            </a:r>
          </a:p>
        </p:txBody>
      </p:sp>
      <p:sp>
        <p:nvSpPr>
          <p:cNvPr id="175107" name="Rectangle 3">
            <a:extLst>
              <a:ext uri="{FF2B5EF4-FFF2-40B4-BE49-F238E27FC236}">
                <a16:creationId xmlns:a16="http://schemas.microsoft.com/office/drawing/2014/main" id="{8BF62E5B-F9EA-4EBC-B903-5F15835EBDA8}"/>
              </a:ext>
            </a:extLst>
          </p:cNvPr>
          <p:cNvSpPr>
            <a:spLocks noGrp="1" noChangeArrowheads="1"/>
          </p:cNvSpPr>
          <p:nvPr>
            <p:ph type="body" idx="1"/>
          </p:nvPr>
        </p:nvSpPr>
        <p:spPr>
          <a:xfrm>
            <a:off x="420688" y="1778000"/>
            <a:ext cx="8723312" cy="1389063"/>
          </a:xfrm>
        </p:spPr>
        <p:txBody>
          <a:bodyPr/>
          <a:lstStyle/>
          <a:p>
            <a:pPr eaLnBrk="1" hangingPunct="1"/>
            <a:r>
              <a:rPr lang="en-US" altLang="en-US" b="1">
                <a:solidFill>
                  <a:schemeClr val="hlink"/>
                </a:solidFill>
                <a:latin typeface="VNI-Times" pitchFamily="2" charset="0"/>
              </a:rPr>
              <a:t>Nguyeân lyù</a:t>
            </a:r>
            <a:r>
              <a:rPr lang="en-US" altLang="en-US" b="1">
                <a:solidFill>
                  <a:schemeClr val="hlink"/>
                </a:solidFill>
                <a:latin typeface="VNI-US" pitchFamily="2" charset="0"/>
              </a:rPr>
              <a:t> RISC </a:t>
            </a:r>
            <a:r>
              <a:rPr lang="en-US" altLang="en-US"/>
              <a:t>: </a:t>
            </a:r>
            <a:r>
              <a:rPr lang="en-US" altLang="en-US" b="1">
                <a:latin typeface="VNI-Times" pitchFamily="2" charset="0"/>
              </a:rPr>
              <a:t>taäp leänh thu goïn</a:t>
            </a:r>
          </a:p>
          <a:p>
            <a:pPr eaLnBrk="1" hangingPunct="1">
              <a:buFont typeface="Wingdings" panose="05000000000000000000" pitchFamily="2" charset="2"/>
              <a:buNone/>
            </a:pPr>
            <a:r>
              <a:rPr lang="en-US" altLang="en-US" b="1">
                <a:solidFill>
                  <a:srgbClr val="40CF31"/>
                </a:solidFill>
                <a:latin typeface="VNI-Times" pitchFamily="2" charset="0"/>
              </a:rPr>
              <a:t>R</a:t>
            </a:r>
            <a:r>
              <a:rPr lang="en-US" altLang="en-US">
                <a:latin typeface="VNI-Times" pitchFamily="2" charset="0"/>
              </a:rPr>
              <a:t>educe </a:t>
            </a:r>
            <a:r>
              <a:rPr lang="en-US" altLang="en-US" b="1">
                <a:solidFill>
                  <a:srgbClr val="993300"/>
                </a:solidFill>
                <a:latin typeface="VNI-Times" pitchFamily="2" charset="0"/>
              </a:rPr>
              <a:t>I</a:t>
            </a:r>
            <a:r>
              <a:rPr lang="en-US" altLang="en-US">
                <a:latin typeface="VNI-Times" pitchFamily="2" charset="0"/>
              </a:rPr>
              <a:t>ntruction </a:t>
            </a:r>
            <a:r>
              <a:rPr lang="en-US" altLang="en-US" b="1">
                <a:solidFill>
                  <a:schemeClr val="folHlink"/>
                </a:solidFill>
                <a:latin typeface="VNI-Times" pitchFamily="2" charset="0"/>
              </a:rPr>
              <a:t>S</a:t>
            </a:r>
            <a:r>
              <a:rPr lang="en-US" altLang="en-US">
                <a:latin typeface="VNI-Times" pitchFamily="2" charset="0"/>
              </a:rPr>
              <a:t>et </a:t>
            </a:r>
            <a:r>
              <a:rPr lang="en-US" altLang="en-US" b="1">
                <a:solidFill>
                  <a:schemeClr val="hlink"/>
                </a:solidFill>
                <a:latin typeface="VNI-Times" pitchFamily="2" charset="0"/>
              </a:rPr>
              <a:t>C</a:t>
            </a:r>
            <a:r>
              <a:rPr lang="en-US" altLang="en-US">
                <a:latin typeface="VNI-Times" pitchFamily="2" charset="0"/>
              </a:rPr>
              <a:t>omputer</a:t>
            </a:r>
          </a:p>
        </p:txBody>
      </p:sp>
      <p:sp>
        <p:nvSpPr>
          <p:cNvPr id="175108" name="Text Box 4">
            <a:extLst>
              <a:ext uri="{FF2B5EF4-FFF2-40B4-BE49-F238E27FC236}">
                <a16:creationId xmlns:a16="http://schemas.microsoft.com/office/drawing/2014/main" id="{66FEB889-4581-493E-A97B-D949C8043F72}"/>
              </a:ext>
            </a:extLst>
          </p:cNvPr>
          <p:cNvSpPr txBox="1">
            <a:spLocks noChangeArrowheads="1"/>
          </p:cNvSpPr>
          <p:nvPr/>
        </p:nvSpPr>
        <p:spPr bwMode="auto">
          <a:xfrm>
            <a:off x="387350" y="3443288"/>
            <a:ext cx="83693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VNI-Times" pitchFamily="2" charset="0"/>
              </a:rPr>
              <a:t>taäp leänh nhoû </a:t>
            </a:r>
            <a:r>
              <a:rPr lang="en-US" altLang="en-US" sz="2200" i="0">
                <a:latin typeface="VNI-Times" pitchFamily="2" charset="0"/>
                <a:sym typeface="Wingdings" panose="05000000000000000000" pitchFamily="2" charset="2"/>
              </a:rPr>
              <a:t> thi haønh ngay khoâng caàn giaûi maõ.</a:t>
            </a:r>
            <a:endParaRPr lang="en-US" altLang="en-US" sz="2200" i="0">
              <a:latin typeface="VNI-Times" pitchFamily="2" charset="0"/>
            </a:endParaRPr>
          </a:p>
        </p:txBody>
      </p:sp>
      <p:sp>
        <p:nvSpPr>
          <p:cNvPr id="175111" name="Text Box 7">
            <a:extLst>
              <a:ext uri="{FF2B5EF4-FFF2-40B4-BE49-F238E27FC236}">
                <a16:creationId xmlns:a16="http://schemas.microsoft.com/office/drawing/2014/main" id="{80958494-3EEB-4717-B365-A6B35430B493}"/>
              </a:ext>
            </a:extLst>
          </p:cNvPr>
          <p:cNvSpPr txBox="1">
            <a:spLocks noChangeArrowheads="1"/>
          </p:cNvSpPr>
          <p:nvPr/>
        </p:nvSpPr>
        <p:spPr bwMode="auto">
          <a:xfrm>
            <a:off x="387350" y="4200525"/>
            <a:ext cx="83693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VNI-Times" pitchFamily="2" charset="0"/>
              </a:rPr>
              <a:t>   leänh laøm vieäc theo cô cheá ñöôøng oáng (pipeline)</a:t>
            </a:r>
            <a:r>
              <a:rPr lang="en-US" altLang="en-US" sz="2200" i="0">
                <a:latin typeface="VNI-Times" pitchFamily="2" charset="0"/>
                <a:sym typeface="Wingdings" panose="05000000000000000000" pitchFamily="2" charset="2"/>
              </a:rPr>
              <a:t>.</a:t>
            </a:r>
            <a:endParaRPr lang="en-US" altLang="en-US" sz="2200" i="0">
              <a:latin typeface="VNI-Time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5106"/>
                                        </p:tgtEl>
                                        <p:attrNameLst>
                                          <p:attrName>style.visibility</p:attrName>
                                        </p:attrNameLst>
                                      </p:cBhvr>
                                      <p:to>
                                        <p:strVal val="visible"/>
                                      </p:to>
                                    </p:set>
                                    <p:anim calcmode="lin" valueType="num">
                                      <p:cBhvr additive="base">
                                        <p:cTn id="7" dur="500" fill="hold"/>
                                        <p:tgtEl>
                                          <p:spTgt spid="175106"/>
                                        </p:tgtEl>
                                        <p:attrNameLst>
                                          <p:attrName>ppt_x</p:attrName>
                                        </p:attrNameLst>
                                      </p:cBhvr>
                                      <p:tavLst>
                                        <p:tav tm="0">
                                          <p:val>
                                            <p:strVal val="0-#ppt_w/2"/>
                                          </p:val>
                                        </p:tav>
                                        <p:tav tm="100000">
                                          <p:val>
                                            <p:strVal val="#ppt_x"/>
                                          </p:val>
                                        </p:tav>
                                      </p:tavLst>
                                    </p:anim>
                                    <p:anim calcmode="lin" valueType="num">
                                      <p:cBhvr additive="base">
                                        <p:cTn id="8" dur="500" fill="hold"/>
                                        <p:tgtEl>
                                          <p:spTgt spid="1751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5107">
                                            <p:txEl>
                                              <p:pRg st="0" end="0"/>
                                            </p:txEl>
                                          </p:spTgt>
                                        </p:tgtEl>
                                        <p:attrNameLst>
                                          <p:attrName>style.visibility</p:attrName>
                                        </p:attrNameLst>
                                      </p:cBhvr>
                                      <p:to>
                                        <p:strVal val="visible"/>
                                      </p:to>
                                    </p:set>
                                    <p:anim calcmode="lin" valueType="num">
                                      <p:cBhvr additive="base">
                                        <p:cTn id="13" dur="500" fill="hold"/>
                                        <p:tgtEl>
                                          <p:spTgt spid="17510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5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5107">
                                            <p:txEl>
                                              <p:pRg st="1" end="1"/>
                                            </p:txEl>
                                          </p:spTgt>
                                        </p:tgtEl>
                                        <p:attrNameLst>
                                          <p:attrName>style.visibility</p:attrName>
                                        </p:attrNameLst>
                                      </p:cBhvr>
                                      <p:to>
                                        <p:strVal val="visible"/>
                                      </p:to>
                                    </p:set>
                                    <p:anim calcmode="lin" valueType="num">
                                      <p:cBhvr additive="base">
                                        <p:cTn id="19" dur="500" fill="hold"/>
                                        <p:tgtEl>
                                          <p:spTgt spid="17510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51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5108"/>
                                        </p:tgtEl>
                                        <p:attrNameLst>
                                          <p:attrName>style.visibility</p:attrName>
                                        </p:attrNameLst>
                                      </p:cBhvr>
                                      <p:to>
                                        <p:strVal val="visible"/>
                                      </p:to>
                                    </p:set>
                                    <p:anim calcmode="lin" valueType="num">
                                      <p:cBhvr additive="base">
                                        <p:cTn id="25" dur="500" fill="hold"/>
                                        <p:tgtEl>
                                          <p:spTgt spid="175108"/>
                                        </p:tgtEl>
                                        <p:attrNameLst>
                                          <p:attrName>ppt_x</p:attrName>
                                        </p:attrNameLst>
                                      </p:cBhvr>
                                      <p:tavLst>
                                        <p:tav tm="0">
                                          <p:val>
                                            <p:strVal val="#ppt_x"/>
                                          </p:val>
                                        </p:tav>
                                        <p:tav tm="100000">
                                          <p:val>
                                            <p:strVal val="#ppt_x"/>
                                          </p:val>
                                        </p:tav>
                                      </p:tavLst>
                                    </p:anim>
                                    <p:anim calcmode="lin" valueType="num">
                                      <p:cBhvr additive="base">
                                        <p:cTn id="26" dur="500" fill="hold"/>
                                        <p:tgtEl>
                                          <p:spTgt spid="17510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175111"/>
                                        </p:tgtEl>
                                        <p:attrNameLst>
                                          <p:attrName>style.visibility</p:attrName>
                                        </p:attrNameLst>
                                      </p:cBhvr>
                                      <p:to>
                                        <p:strVal val="visible"/>
                                      </p:to>
                                    </p:set>
                                    <p:anim calcmode="lin" valueType="num">
                                      <p:cBhvr>
                                        <p:cTn id="31" dur="1000" fill="hold"/>
                                        <p:tgtEl>
                                          <p:spTgt spid="175111"/>
                                        </p:tgtEl>
                                        <p:attrNameLst>
                                          <p:attrName>ppt_w</p:attrName>
                                        </p:attrNameLst>
                                      </p:cBhvr>
                                      <p:tavLst>
                                        <p:tav tm="0">
                                          <p:val>
                                            <p:fltVal val="0"/>
                                          </p:val>
                                        </p:tav>
                                        <p:tav tm="100000">
                                          <p:val>
                                            <p:strVal val="#ppt_w"/>
                                          </p:val>
                                        </p:tav>
                                      </p:tavLst>
                                    </p:anim>
                                    <p:anim calcmode="lin" valueType="num">
                                      <p:cBhvr>
                                        <p:cTn id="32" dur="1000" fill="hold"/>
                                        <p:tgtEl>
                                          <p:spTgt spid="175111"/>
                                        </p:tgtEl>
                                        <p:attrNameLst>
                                          <p:attrName>ppt_h</p:attrName>
                                        </p:attrNameLst>
                                      </p:cBhvr>
                                      <p:tavLst>
                                        <p:tav tm="0">
                                          <p:val>
                                            <p:fltVal val="0"/>
                                          </p:val>
                                        </p:tav>
                                        <p:tav tm="100000">
                                          <p:val>
                                            <p:strVal val="#ppt_h"/>
                                          </p:val>
                                        </p:tav>
                                      </p:tavLst>
                                    </p:anim>
                                    <p:anim calcmode="lin" valueType="num">
                                      <p:cBhvr>
                                        <p:cTn id="33" dur="1000" fill="hold"/>
                                        <p:tgtEl>
                                          <p:spTgt spid="175111"/>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751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utoUpdateAnimBg="0"/>
      <p:bldP spid="175107" grpId="0" build="p" autoUpdateAnimBg="0"/>
      <p:bldP spid="175108" grpId="0" autoUpdateAnimBg="0"/>
      <p:bldP spid="175111"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4">
            <a:extLst>
              <a:ext uri="{FF2B5EF4-FFF2-40B4-BE49-F238E27FC236}">
                <a16:creationId xmlns:a16="http://schemas.microsoft.com/office/drawing/2014/main" id="{875CA9DF-31F7-4210-B135-B24DD702EFC1}"/>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10595" name="Slide Number Placeholder 5">
            <a:extLst>
              <a:ext uri="{FF2B5EF4-FFF2-40B4-BE49-F238E27FC236}">
                <a16:creationId xmlns:a16="http://schemas.microsoft.com/office/drawing/2014/main" id="{41EFFE52-A484-4BAA-B889-8A7E898EDD0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7161DEAC-6794-457F-8118-5889A594C3D0}" type="slidenum">
              <a:rPr lang="en-US" altLang="en-US" sz="1300" smtClean="0"/>
              <a:pPr>
                <a:spcBef>
                  <a:spcPct val="0"/>
                </a:spcBef>
                <a:buClrTx/>
                <a:buSzTx/>
                <a:buFontTx/>
                <a:buNone/>
              </a:pPr>
              <a:t>104</a:t>
            </a:fld>
            <a:endParaRPr lang="en-US" altLang="en-US" sz="1300"/>
          </a:p>
        </p:txBody>
      </p:sp>
      <p:sp>
        <p:nvSpPr>
          <p:cNvPr id="110596" name="Rectangle 2">
            <a:extLst>
              <a:ext uri="{FF2B5EF4-FFF2-40B4-BE49-F238E27FC236}">
                <a16:creationId xmlns:a16="http://schemas.microsoft.com/office/drawing/2014/main" id="{DE0A13A3-2B09-451B-BCCE-A9B1D98614D2}"/>
              </a:ext>
            </a:extLst>
          </p:cNvPr>
          <p:cNvSpPr>
            <a:spLocks noGrp="1" noChangeArrowheads="1"/>
          </p:cNvSpPr>
          <p:nvPr>
            <p:ph type="title"/>
          </p:nvPr>
        </p:nvSpPr>
        <p:spPr/>
        <p:txBody>
          <a:bodyPr/>
          <a:lstStyle/>
          <a:p>
            <a:pPr eaLnBrk="1" hangingPunct="1"/>
            <a:r>
              <a:rPr lang="en-US" altLang="en-US"/>
              <a:t>CPU Pentium</a:t>
            </a:r>
          </a:p>
        </p:txBody>
      </p:sp>
      <p:sp>
        <p:nvSpPr>
          <p:cNvPr id="110597" name="Rectangle 3">
            <a:extLst>
              <a:ext uri="{FF2B5EF4-FFF2-40B4-BE49-F238E27FC236}">
                <a16:creationId xmlns:a16="http://schemas.microsoft.com/office/drawing/2014/main" id="{05850BD7-4CFA-48DC-A449-6F2D4D77A8F9}"/>
              </a:ext>
            </a:extLst>
          </p:cNvPr>
          <p:cNvSpPr>
            <a:spLocks noGrp="1" noChangeArrowheads="1"/>
          </p:cNvSpPr>
          <p:nvPr>
            <p:ph type="body" idx="1"/>
          </p:nvPr>
        </p:nvSpPr>
        <p:spPr>
          <a:xfrm>
            <a:off x="142875" y="2016125"/>
            <a:ext cx="8812213" cy="1069975"/>
          </a:xfrm>
        </p:spPr>
        <p:txBody>
          <a:bodyPr/>
          <a:lstStyle/>
          <a:p>
            <a:pPr eaLnBrk="1" hangingPunct="1"/>
            <a:r>
              <a:rPr lang="en-US" altLang="en-US">
                <a:latin typeface="VNI-Times" pitchFamily="2" charset="0"/>
              </a:rPr>
              <a:t>3 thaønh phaàn goùp söùc taêng toác ñoä xöû lyù cuûa Pentium :</a:t>
            </a:r>
          </a:p>
        </p:txBody>
      </p:sp>
      <p:sp>
        <p:nvSpPr>
          <p:cNvPr id="176132" name="Text Box 4">
            <a:extLst>
              <a:ext uri="{FF2B5EF4-FFF2-40B4-BE49-F238E27FC236}">
                <a16:creationId xmlns:a16="http://schemas.microsoft.com/office/drawing/2014/main" id="{E4CA7965-22C5-46B9-B321-A85E98FDFB81}"/>
              </a:ext>
            </a:extLst>
          </p:cNvPr>
          <p:cNvSpPr txBox="1">
            <a:spLocks noChangeArrowheads="1"/>
          </p:cNvSpPr>
          <p:nvPr/>
        </p:nvSpPr>
        <p:spPr bwMode="auto">
          <a:xfrm>
            <a:off x="211138" y="2892425"/>
            <a:ext cx="893286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r>
              <a:rPr lang="en-US" altLang="en-US" sz="2200" i="0">
                <a:latin typeface="VNI-Times" pitchFamily="2" charset="0"/>
              </a:rPr>
              <a:t>   Ñôn vò tính toaùn soá nguyeân supercallar</a:t>
            </a:r>
          </a:p>
        </p:txBody>
      </p:sp>
      <p:sp>
        <p:nvSpPr>
          <p:cNvPr id="176133" name="Text Box 5">
            <a:extLst>
              <a:ext uri="{FF2B5EF4-FFF2-40B4-BE49-F238E27FC236}">
                <a16:creationId xmlns:a16="http://schemas.microsoft.com/office/drawing/2014/main" id="{38CD7EF4-A986-4704-9CC3-FF3078366298}"/>
              </a:ext>
            </a:extLst>
          </p:cNvPr>
          <p:cNvSpPr txBox="1">
            <a:spLocks noChangeArrowheads="1"/>
          </p:cNvSpPr>
          <p:nvPr/>
        </p:nvSpPr>
        <p:spPr bwMode="auto">
          <a:xfrm>
            <a:off x="211138" y="3429000"/>
            <a:ext cx="8932862"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r>
              <a:rPr lang="en-US" altLang="en-US" sz="2200" i="0">
                <a:solidFill>
                  <a:schemeClr val="tx2"/>
                </a:solidFill>
                <a:latin typeface="VNI-Times" pitchFamily="2" charset="0"/>
              </a:rPr>
              <a:t>   Boä nhôù Cache caáp 1 ôû beân trong CPU.</a:t>
            </a:r>
          </a:p>
        </p:txBody>
      </p:sp>
      <p:sp>
        <p:nvSpPr>
          <p:cNvPr id="176134" name="Text Box 6">
            <a:extLst>
              <a:ext uri="{FF2B5EF4-FFF2-40B4-BE49-F238E27FC236}">
                <a16:creationId xmlns:a16="http://schemas.microsoft.com/office/drawing/2014/main" id="{177B9955-C75D-4CE5-86DC-34AFCA6CD421}"/>
              </a:ext>
            </a:extLst>
          </p:cNvPr>
          <p:cNvSpPr txBox="1">
            <a:spLocks noChangeArrowheads="1"/>
          </p:cNvSpPr>
          <p:nvPr/>
        </p:nvSpPr>
        <p:spPr bwMode="auto">
          <a:xfrm>
            <a:off x="211138" y="3994150"/>
            <a:ext cx="893286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r>
              <a:rPr lang="en-US" altLang="en-US" sz="2200" i="0">
                <a:latin typeface="VNI-Times" pitchFamily="2" charset="0"/>
              </a:rPr>
              <a:t>   Ñôn vò tính toaùn soá chaám ñoäng supercallar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176132"/>
                                        </p:tgtEl>
                                        <p:attrNameLst>
                                          <p:attrName>style.visibility</p:attrName>
                                        </p:attrNameLst>
                                      </p:cBhvr>
                                      <p:to>
                                        <p:strVal val="visible"/>
                                      </p:to>
                                    </p:set>
                                    <p:anim calcmode="lin" valueType="num">
                                      <p:cBhvr>
                                        <p:cTn id="7" dur="1000" fill="hold"/>
                                        <p:tgtEl>
                                          <p:spTgt spid="17613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176132"/>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176132"/>
                                        </p:tgtEl>
                                        <p:attrNameLst>
                                          <p:attrName>ppt_y</p:attrName>
                                        </p:attrNameLst>
                                      </p:cBhvr>
                                      <p:tavLst>
                                        <p:tav tm="0">
                                          <p:val>
                                            <p:strVal val="#ppt_y"/>
                                          </p:val>
                                        </p:tav>
                                        <p:tav tm="100000">
                                          <p:val>
                                            <p:strVal val="#ppt_y"/>
                                          </p:val>
                                        </p:tav>
                                      </p:tavLst>
                                    </p:anim>
                                    <p:animEffect transition="in" filter="fade">
                                      <p:cBhvr>
                                        <p:cTn id="10" dur="1000"/>
                                        <p:tgtEl>
                                          <p:spTgt spid="17613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8" presetClass="entr" presetSubtype="0" accel="50000" fill="hold" grpId="0" nodeType="clickEffect">
                                  <p:stCondLst>
                                    <p:cond delay="0"/>
                                  </p:stCondLst>
                                  <p:iterate type="lt">
                                    <p:tmPct val="50000"/>
                                  </p:iterate>
                                  <p:childTnLst>
                                    <p:set>
                                      <p:cBhvr>
                                        <p:cTn id="14" dur="1" fill="hold">
                                          <p:stCondLst>
                                            <p:cond delay="0"/>
                                          </p:stCondLst>
                                        </p:cTn>
                                        <p:tgtEl>
                                          <p:spTgt spid="176133"/>
                                        </p:tgtEl>
                                        <p:attrNameLst>
                                          <p:attrName>style.visibility</p:attrName>
                                        </p:attrNameLst>
                                      </p:cBhvr>
                                      <p:to>
                                        <p:strVal val="visible"/>
                                      </p:to>
                                    </p:set>
                                    <p:set>
                                      <p:cBhvr>
                                        <p:cTn id="15" dur="455" fill="hold">
                                          <p:stCondLst>
                                            <p:cond delay="0"/>
                                          </p:stCondLst>
                                        </p:cTn>
                                        <p:tgtEl>
                                          <p:spTgt spid="176133"/>
                                        </p:tgtEl>
                                        <p:attrNameLst>
                                          <p:attrName>style.rotation</p:attrName>
                                        </p:attrNameLst>
                                      </p:cBhvr>
                                      <p:to>
                                        <p:strVal val="-45.0"/>
                                      </p:to>
                                    </p:set>
                                    <p:anim calcmode="lin" valueType="num">
                                      <p:cBhvr>
                                        <p:cTn id="16" dur="455" fill="hold">
                                          <p:stCondLst>
                                            <p:cond delay="455"/>
                                          </p:stCondLst>
                                        </p:cTn>
                                        <p:tgtEl>
                                          <p:spTgt spid="176133"/>
                                        </p:tgtEl>
                                        <p:attrNameLst>
                                          <p:attrName>style.rotation</p:attrName>
                                        </p:attrNameLst>
                                      </p:cBhvr>
                                      <p:tavLst>
                                        <p:tav tm="0">
                                          <p:val>
                                            <p:fltVal val="-45"/>
                                          </p:val>
                                        </p:tav>
                                        <p:tav tm="69900">
                                          <p:val>
                                            <p:fltVal val="45"/>
                                          </p:val>
                                        </p:tav>
                                        <p:tav tm="100000">
                                          <p:val>
                                            <p:fltVal val="0"/>
                                          </p:val>
                                        </p:tav>
                                      </p:tavLst>
                                    </p:anim>
                                    <p:anim calcmode="lin" valueType="num">
                                      <p:cBhvr>
                                        <p:cTn id="17" dur="455" fill="hold">
                                          <p:stCondLst>
                                            <p:cond delay="0"/>
                                          </p:stCondLst>
                                        </p:cTn>
                                        <p:tgtEl>
                                          <p:spTgt spid="176133"/>
                                        </p:tgtEl>
                                        <p:attrNameLst>
                                          <p:attrName>ppt_y</p:attrName>
                                        </p:attrNameLst>
                                      </p:cBhvr>
                                      <p:tavLst>
                                        <p:tav tm="0">
                                          <p:val>
                                            <p:strVal val="#ppt_y-1"/>
                                          </p:val>
                                        </p:tav>
                                        <p:tav tm="100000">
                                          <p:val>
                                            <p:strVal val="#ppt_y-(0.354*#ppt_w-0.172*#ppt_h)"/>
                                          </p:val>
                                        </p:tav>
                                      </p:tavLst>
                                    </p:anim>
                                    <p:anim calcmode="lin" valueType="num">
                                      <p:cBhvr>
                                        <p:cTn id="18" dur="156" decel="50000" autoRev="1" fill="hold">
                                          <p:stCondLst>
                                            <p:cond delay="455"/>
                                          </p:stCondLst>
                                        </p:cTn>
                                        <p:tgtEl>
                                          <p:spTgt spid="176133"/>
                                        </p:tgtEl>
                                        <p:attrNameLst>
                                          <p:attrName>ppt_y</p:attrName>
                                        </p:attrNameLst>
                                      </p:cBhvr>
                                      <p:tavLst>
                                        <p:tav tm="0">
                                          <p:val>
                                            <p:strVal val="#ppt_y-(0.354*#ppt_w-0.172*#ppt_h)"/>
                                          </p:val>
                                        </p:tav>
                                        <p:tav tm="100000">
                                          <p:val>
                                            <p:strVal val="#ppt_y-(0.354*#ppt_w-0.172*#ppt_h)-#ppt_h/2"/>
                                          </p:val>
                                        </p:tav>
                                      </p:tavLst>
                                    </p:anim>
                                    <p:anim calcmode="lin" valueType="num">
                                      <p:cBhvr>
                                        <p:cTn id="19" dur="136" fill="hold">
                                          <p:stCondLst>
                                            <p:cond delay="864"/>
                                          </p:stCondLst>
                                        </p:cTn>
                                        <p:tgtEl>
                                          <p:spTgt spid="176133"/>
                                        </p:tgtEl>
                                        <p:attrNameLst>
                                          <p:attrName>ppt_y</p:attrName>
                                        </p:attrNameLst>
                                      </p:cBhvr>
                                      <p:tavLst>
                                        <p:tav tm="0">
                                          <p:val>
                                            <p:strVal val="#ppt_y-(0.354*#ppt_w-0.172*#ppt_h)"/>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76134"/>
                                        </p:tgtEl>
                                        <p:attrNameLst>
                                          <p:attrName>style.visibility</p:attrName>
                                        </p:attrNameLst>
                                      </p:cBhvr>
                                      <p:to>
                                        <p:strVal val="visible"/>
                                      </p:to>
                                    </p:set>
                                    <p:anim calcmode="lin" valueType="num">
                                      <p:cBhvr additive="base">
                                        <p:cTn id="24" dur="500" fill="hold"/>
                                        <p:tgtEl>
                                          <p:spTgt spid="176134"/>
                                        </p:tgtEl>
                                        <p:attrNameLst>
                                          <p:attrName>ppt_x</p:attrName>
                                        </p:attrNameLst>
                                      </p:cBhvr>
                                      <p:tavLst>
                                        <p:tav tm="0">
                                          <p:val>
                                            <p:strVal val="#ppt_x"/>
                                          </p:val>
                                        </p:tav>
                                        <p:tav tm="100000">
                                          <p:val>
                                            <p:strVal val="#ppt_x"/>
                                          </p:val>
                                        </p:tav>
                                      </p:tavLst>
                                    </p:anim>
                                    <p:anim calcmode="lin" valueType="num">
                                      <p:cBhvr additive="base">
                                        <p:cTn id="25" dur="500" fill="hold"/>
                                        <p:tgtEl>
                                          <p:spTgt spid="176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p:bldP spid="176133" grpId="0"/>
      <p:bldP spid="176134"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4">
            <a:extLst>
              <a:ext uri="{FF2B5EF4-FFF2-40B4-BE49-F238E27FC236}">
                <a16:creationId xmlns:a16="http://schemas.microsoft.com/office/drawing/2014/main" id="{B5FFCD41-0DAD-436E-8A0C-EB7B6C86EC5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11619" name="Slide Number Placeholder 5">
            <a:extLst>
              <a:ext uri="{FF2B5EF4-FFF2-40B4-BE49-F238E27FC236}">
                <a16:creationId xmlns:a16="http://schemas.microsoft.com/office/drawing/2014/main" id="{B008FACC-6F4C-4646-828C-F0E1AA716B0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E44326B7-F943-4CFC-A5C0-C6C8B44DA542}" type="slidenum">
              <a:rPr lang="en-US" altLang="en-US" sz="1300" smtClean="0"/>
              <a:pPr>
                <a:spcBef>
                  <a:spcPct val="0"/>
                </a:spcBef>
                <a:buClrTx/>
                <a:buSzTx/>
                <a:buFontTx/>
                <a:buNone/>
              </a:pPr>
              <a:t>105</a:t>
            </a:fld>
            <a:endParaRPr lang="en-US" altLang="en-US" sz="1300"/>
          </a:p>
        </p:txBody>
      </p:sp>
      <p:sp>
        <p:nvSpPr>
          <p:cNvPr id="111620" name="Rectangle 2">
            <a:extLst>
              <a:ext uri="{FF2B5EF4-FFF2-40B4-BE49-F238E27FC236}">
                <a16:creationId xmlns:a16="http://schemas.microsoft.com/office/drawing/2014/main" id="{6A61758B-2D23-46B5-A4A2-38571C44DBFE}"/>
              </a:ext>
            </a:extLst>
          </p:cNvPr>
          <p:cNvSpPr>
            <a:spLocks noGrp="1" noChangeArrowheads="1"/>
          </p:cNvSpPr>
          <p:nvPr>
            <p:ph type="title"/>
          </p:nvPr>
        </p:nvSpPr>
        <p:spPr>
          <a:xfrm>
            <a:off x="1054100" y="538163"/>
            <a:ext cx="7793038" cy="728662"/>
          </a:xfrm>
        </p:spPr>
        <p:txBody>
          <a:bodyPr/>
          <a:lstStyle/>
          <a:p>
            <a:pPr eaLnBrk="1" hangingPunct="1"/>
            <a:r>
              <a:rPr lang="en-US" altLang="en-US">
                <a:latin typeface="VNI-Times" pitchFamily="2" charset="0"/>
              </a:rPr>
              <a:t>SÔ ÑOÀ KHOÁI PENTIUM</a:t>
            </a:r>
          </a:p>
        </p:txBody>
      </p:sp>
      <p:sp>
        <p:nvSpPr>
          <p:cNvPr id="111621" name="Rectangle 4">
            <a:extLst>
              <a:ext uri="{FF2B5EF4-FFF2-40B4-BE49-F238E27FC236}">
                <a16:creationId xmlns:a16="http://schemas.microsoft.com/office/drawing/2014/main" id="{E9EFE6CE-7B70-4E14-94CA-769C578DE63B}"/>
              </a:ext>
            </a:extLst>
          </p:cNvPr>
          <p:cNvSpPr>
            <a:spLocks noChangeArrowheads="1"/>
          </p:cNvSpPr>
          <p:nvPr/>
        </p:nvSpPr>
        <p:spPr bwMode="auto">
          <a:xfrm>
            <a:off x="2460625" y="3773488"/>
            <a:ext cx="2462213" cy="6207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i="0">
                <a:latin typeface="VNI-Times" pitchFamily="2" charset="0"/>
              </a:rPr>
              <a:t>Haøng nhaët sôùm</a:t>
            </a:r>
          </a:p>
        </p:txBody>
      </p:sp>
      <p:sp>
        <p:nvSpPr>
          <p:cNvPr id="111622" name="Rectangle 5">
            <a:extLst>
              <a:ext uri="{FF2B5EF4-FFF2-40B4-BE49-F238E27FC236}">
                <a16:creationId xmlns:a16="http://schemas.microsoft.com/office/drawing/2014/main" id="{F1FD7EDD-021E-4916-B5E8-DFC9AA39EAD9}"/>
              </a:ext>
            </a:extLst>
          </p:cNvPr>
          <p:cNvSpPr>
            <a:spLocks noChangeArrowheads="1"/>
          </p:cNvSpPr>
          <p:nvPr/>
        </p:nvSpPr>
        <p:spPr bwMode="auto">
          <a:xfrm>
            <a:off x="211138" y="4049713"/>
            <a:ext cx="1898650" cy="6889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b="0" i="0">
                <a:latin typeface="VNI-Times" pitchFamily="2" charset="0"/>
              </a:rPr>
              <a:t>Cache leänh</a:t>
            </a:r>
          </a:p>
          <a:p>
            <a:pPr algn="ctr" eaLnBrk="1" hangingPunct="1">
              <a:spcBef>
                <a:spcPct val="0"/>
              </a:spcBef>
              <a:buClrTx/>
              <a:buSzTx/>
              <a:buFontTx/>
              <a:buNone/>
            </a:pPr>
            <a:r>
              <a:rPr lang="en-US" altLang="en-US" sz="2200" i="0"/>
              <a:t>8K</a:t>
            </a:r>
          </a:p>
        </p:txBody>
      </p:sp>
      <p:sp>
        <p:nvSpPr>
          <p:cNvPr id="111623" name="Rectangle 6">
            <a:extLst>
              <a:ext uri="{FF2B5EF4-FFF2-40B4-BE49-F238E27FC236}">
                <a16:creationId xmlns:a16="http://schemas.microsoft.com/office/drawing/2014/main" id="{15B3D68F-C6F7-435D-9DC7-FE644F92CDBE}"/>
              </a:ext>
            </a:extLst>
          </p:cNvPr>
          <p:cNvSpPr>
            <a:spLocks noChangeArrowheads="1"/>
          </p:cNvSpPr>
          <p:nvPr/>
        </p:nvSpPr>
        <p:spPr bwMode="auto">
          <a:xfrm>
            <a:off x="3094038" y="5838825"/>
            <a:ext cx="2603500" cy="482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b="0" i="0">
                <a:latin typeface="VNI-Timfani-Heavy" pitchFamily="2" charset="0"/>
              </a:rPr>
              <a:t>BIU </a:t>
            </a:r>
            <a:r>
              <a:rPr lang="en-US" altLang="en-US" sz="1500" b="0" i="0">
                <a:latin typeface="VNI-Times" pitchFamily="2" charset="0"/>
              </a:rPr>
              <a:t>Quaûn lyù Bus</a:t>
            </a:r>
          </a:p>
        </p:txBody>
      </p:sp>
      <p:sp>
        <p:nvSpPr>
          <p:cNvPr id="161799" name="Rectangle 7">
            <a:extLst>
              <a:ext uri="{FF2B5EF4-FFF2-40B4-BE49-F238E27FC236}">
                <a16:creationId xmlns:a16="http://schemas.microsoft.com/office/drawing/2014/main" id="{6CB493E2-D479-4EB1-91BA-6A3D8A62AD78}"/>
              </a:ext>
            </a:extLst>
          </p:cNvPr>
          <p:cNvSpPr>
            <a:spLocks noChangeArrowheads="1"/>
          </p:cNvSpPr>
          <p:nvPr/>
        </p:nvSpPr>
        <p:spPr bwMode="auto">
          <a:xfrm>
            <a:off x="4713288" y="1501775"/>
            <a:ext cx="3306762" cy="1101725"/>
          </a:xfrm>
          <a:prstGeom prst="rect">
            <a:avLst/>
          </a:prstGeom>
          <a:solidFill>
            <a:schemeClr val="accent1"/>
          </a:solidFill>
          <a:ln>
            <a:noFill/>
          </a:ln>
          <a:effectLst>
            <a:prstShdw prst="shdw17" dist="17961" dir="2700000">
              <a:schemeClr val="accent1">
                <a:gamma/>
                <a:shade val="60000"/>
                <a:invGamma/>
              </a:schemeClr>
            </a:prstShdw>
          </a:effectLst>
        </p:spPr>
        <p:txBody>
          <a:bodyPr wrap="none" lIns="83640" tIns="41820" rIns="83640" bIns="41820" anchor="ctr"/>
          <a:lstStyle>
            <a:lvl1pPr defTabSz="836613">
              <a:defRPr sz="2400">
                <a:solidFill>
                  <a:schemeClr val="tx1"/>
                </a:solidFill>
                <a:latin typeface="Arial" panose="020B0604020202020204" pitchFamily="34" charset="0"/>
              </a:defRPr>
            </a:lvl1pPr>
            <a:lvl2pPr marL="417513" defTabSz="836613">
              <a:defRPr sz="2400">
                <a:solidFill>
                  <a:schemeClr val="tx1"/>
                </a:solidFill>
                <a:latin typeface="Arial" panose="020B0604020202020204" pitchFamily="34" charset="0"/>
              </a:defRPr>
            </a:lvl2pPr>
            <a:lvl3pPr marL="836613" defTabSz="836613">
              <a:defRPr sz="2400">
                <a:solidFill>
                  <a:schemeClr val="tx1"/>
                </a:solidFill>
                <a:latin typeface="Arial" panose="020B0604020202020204" pitchFamily="34" charset="0"/>
              </a:defRPr>
            </a:lvl3pPr>
            <a:lvl4pPr marL="1254125" defTabSz="836613">
              <a:defRPr sz="2400">
                <a:solidFill>
                  <a:schemeClr val="tx1"/>
                </a:solidFill>
                <a:latin typeface="Arial" panose="020B0604020202020204" pitchFamily="34" charset="0"/>
              </a:defRPr>
            </a:lvl4pPr>
            <a:lvl5pPr marL="1673225" defTabSz="836613">
              <a:defRPr sz="2400">
                <a:solidFill>
                  <a:schemeClr val="tx1"/>
                </a:solidFill>
                <a:latin typeface="Arial" panose="020B0604020202020204" pitchFamily="34" charset="0"/>
              </a:defRPr>
            </a:lvl5pPr>
            <a:lvl6pPr marL="2130425" defTabSz="836613" fontAlgn="base">
              <a:spcBef>
                <a:spcPct val="0"/>
              </a:spcBef>
              <a:spcAft>
                <a:spcPct val="0"/>
              </a:spcAft>
              <a:defRPr sz="2400">
                <a:solidFill>
                  <a:schemeClr val="tx1"/>
                </a:solidFill>
                <a:latin typeface="Arial" panose="020B0604020202020204" pitchFamily="34" charset="0"/>
              </a:defRPr>
            </a:lvl6pPr>
            <a:lvl7pPr marL="2587625" defTabSz="836613" fontAlgn="base">
              <a:spcBef>
                <a:spcPct val="0"/>
              </a:spcBef>
              <a:spcAft>
                <a:spcPct val="0"/>
              </a:spcAft>
              <a:defRPr sz="2400">
                <a:solidFill>
                  <a:schemeClr val="tx1"/>
                </a:solidFill>
                <a:latin typeface="Arial" panose="020B0604020202020204" pitchFamily="34" charset="0"/>
              </a:defRPr>
            </a:lvl7pPr>
            <a:lvl8pPr marL="3044825" defTabSz="836613" fontAlgn="base">
              <a:spcBef>
                <a:spcPct val="0"/>
              </a:spcBef>
              <a:spcAft>
                <a:spcPct val="0"/>
              </a:spcAft>
              <a:defRPr sz="2400">
                <a:solidFill>
                  <a:schemeClr val="tx1"/>
                </a:solidFill>
                <a:latin typeface="Arial" panose="020B0604020202020204" pitchFamily="34" charset="0"/>
              </a:defRPr>
            </a:lvl8pPr>
            <a:lvl9pPr marL="3502025" defTabSz="836613" fontAlgn="base">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2200" i="0">
                <a:latin typeface="VNI-Times" pitchFamily="2" charset="0"/>
              </a:rPr>
              <a:t>Boä xöû lyù daáu chaám ñoäng</a:t>
            </a:r>
          </a:p>
          <a:p>
            <a:pPr algn="ctr" eaLnBrk="1" hangingPunct="1">
              <a:defRPr/>
            </a:pPr>
            <a:r>
              <a:rPr lang="en-US" altLang="en-US" sz="2200" i="0">
                <a:latin typeface="VNI-Times" pitchFamily="2" charset="0"/>
              </a:rPr>
              <a:t>Registers</a:t>
            </a:r>
          </a:p>
        </p:txBody>
      </p:sp>
      <p:sp>
        <p:nvSpPr>
          <p:cNvPr id="161801" name="Rectangle 9">
            <a:extLst>
              <a:ext uri="{FF2B5EF4-FFF2-40B4-BE49-F238E27FC236}">
                <a16:creationId xmlns:a16="http://schemas.microsoft.com/office/drawing/2014/main" id="{B692D76D-8E09-4B06-B8D6-79B895AE16CD}"/>
              </a:ext>
            </a:extLst>
          </p:cNvPr>
          <p:cNvSpPr>
            <a:spLocks noChangeArrowheads="1"/>
          </p:cNvSpPr>
          <p:nvPr/>
        </p:nvSpPr>
        <p:spPr bwMode="auto">
          <a:xfrm>
            <a:off x="5416550" y="2878138"/>
            <a:ext cx="2179638" cy="758825"/>
          </a:xfrm>
          <a:prstGeom prst="rect">
            <a:avLst/>
          </a:prstGeom>
          <a:solidFill>
            <a:schemeClr val="accent1"/>
          </a:solidFill>
          <a:ln>
            <a:noFill/>
          </a:ln>
          <a:effectLst>
            <a:prstShdw prst="shdw18" dist="17961" dir="13500000">
              <a:schemeClr val="accent1">
                <a:gamma/>
                <a:shade val="60000"/>
                <a:invGamma/>
              </a:schemeClr>
            </a:prstShdw>
          </a:effectLst>
        </p:spPr>
        <p:txBody>
          <a:bodyPr wrap="none" lIns="83640" tIns="41820" rIns="83640" bIns="41820" anchor="ctr"/>
          <a:lstStyle>
            <a:lvl1pPr defTabSz="836613">
              <a:defRPr sz="2400">
                <a:solidFill>
                  <a:schemeClr val="tx1"/>
                </a:solidFill>
                <a:latin typeface="Arial" panose="020B0604020202020204" pitchFamily="34" charset="0"/>
              </a:defRPr>
            </a:lvl1pPr>
            <a:lvl2pPr marL="417513" defTabSz="836613">
              <a:defRPr sz="2400">
                <a:solidFill>
                  <a:schemeClr val="tx1"/>
                </a:solidFill>
                <a:latin typeface="Arial" panose="020B0604020202020204" pitchFamily="34" charset="0"/>
              </a:defRPr>
            </a:lvl2pPr>
            <a:lvl3pPr marL="836613" defTabSz="836613">
              <a:defRPr sz="2400">
                <a:solidFill>
                  <a:schemeClr val="tx1"/>
                </a:solidFill>
                <a:latin typeface="Arial" panose="020B0604020202020204" pitchFamily="34" charset="0"/>
              </a:defRPr>
            </a:lvl3pPr>
            <a:lvl4pPr marL="1254125" defTabSz="836613">
              <a:defRPr sz="2400">
                <a:solidFill>
                  <a:schemeClr val="tx1"/>
                </a:solidFill>
                <a:latin typeface="Arial" panose="020B0604020202020204" pitchFamily="34" charset="0"/>
              </a:defRPr>
            </a:lvl4pPr>
            <a:lvl5pPr marL="1673225" defTabSz="836613">
              <a:defRPr sz="2400">
                <a:solidFill>
                  <a:schemeClr val="tx1"/>
                </a:solidFill>
                <a:latin typeface="Arial" panose="020B0604020202020204" pitchFamily="34" charset="0"/>
              </a:defRPr>
            </a:lvl5pPr>
            <a:lvl6pPr marL="2130425" defTabSz="836613" fontAlgn="base">
              <a:spcBef>
                <a:spcPct val="0"/>
              </a:spcBef>
              <a:spcAft>
                <a:spcPct val="0"/>
              </a:spcAft>
              <a:defRPr sz="2400">
                <a:solidFill>
                  <a:schemeClr val="tx1"/>
                </a:solidFill>
                <a:latin typeface="Arial" panose="020B0604020202020204" pitchFamily="34" charset="0"/>
              </a:defRPr>
            </a:lvl6pPr>
            <a:lvl7pPr marL="2587625" defTabSz="836613" fontAlgn="base">
              <a:spcBef>
                <a:spcPct val="0"/>
              </a:spcBef>
              <a:spcAft>
                <a:spcPct val="0"/>
              </a:spcAft>
              <a:defRPr sz="2400">
                <a:solidFill>
                  <a:schemeClr val="tx1"/>
                </a:solidFill>
                <a:latin typeface="Arial" panose="020B0604020202020204" pitchFamily="34" charset="0"/>
              </a:defRPr>
            </a:lvl7pPr>
            <a:lvl8pPr marL="3044825" defTabSz="836613" fontAlgn="base">
              <a:spcBef>
                <a:spcPct val="0"/>
              </a:spcBef>
              <a:spcAft>
                <a:spcPct val="0"/>
              </a:spcAft>
              <a:defRPr sz="2400">
                <a:solidFill>
                  <a:schemeClr val="tx1"/>
                </a:solidFill>
                <a:latin typeface="Arial" panose="020B0604020202020204" pitchFamily="34" charset="0"/>
              </a:defRPr>
            </a:lvl8pPr>
            <a:lvl9pPr marL="3502025" defTabSz="836613" fontAlgn="base">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2200" b="0" i="0">
                <a:latin typeface="VNI-Arial Rounded" pitchFamily="34" charset="0"/>
              </a:rPr>
              <a:t>U </a:t>
            </a:r>
            <a:r>
              <a:rPr lang="en-US" altLang="en-US" sz="2200" i="0">
                <a:solidFill>
                  <a:srgbClr val="565EAA"/>
                </a:solidFill>
                <a:latin typeface="VNI-Arial Rounded" pitchFamily="34" charset="0"/>
              </a:rPr>
              <a:t>Pipeline cuûa </a:t>
            </a:r>
          </a:p>
          <a:p>
            <a:pPr algn="ctr" eaLnBrk="1" hangingPunct="1">
              <a:defRPr/>
            </a:pPr>
            <a:r>
              <a:rPr lang="en-US" altLang="en-US" sz="2200" i="0">
                <a:solidFill>
                  <a:srgbClr val="565EAA"/>
                </a:solidFill>
                <a:latin typeface="VNI-Arial Rounded" pitchFamily="34" charset="0"/>
              </a:rPr>
              <a:t>ALU</a:t>
            </a:r>
          </a:p>
        </p:txBody>
      </p:sp>
      <p:sp>
        <p:nvSpPr>
          <p:cNvPr id="161802" name="Rectangle 10">
            <a:extLst>
              <a:ext uri="{FF2B5EF4-FFF2-40B4-BE49-F238E27FC236}">
                <a16:creationId xmlns:a16="http://schemas.microsoft.com/office/drawing/2014/main" id="{B1A5756E-E7E9-4289-9151-089E6711FC9A}"/>
              </a:ext>
            </a:extLst>
          </p:cNvPr>
          <p:cNvSpPr>
            <a:spLocks noChangeArrowheads="1"/>
          </p:cNvSpPr>
          <p:nvPr/>
        </p:nvSpPr>
        <p:spPr bwMode="auto">
          <a:xfrm>
            <a:off x="5416550" y="4738688"/>
            <a:ext cx="2179638" cy="687387"/>
          </a:xfrm>
          <a:prstGeom prst="rect">
            <a:avLst/>
          </a:prstGeom>
          <a:solidFill>
            <a:schemeClr val="accent1"/>
          </a:solidFill>
          <a:ln>
            <a:noFill/>
          </a:ln>
          <a:effectLst>
            <a:prstShdw prst="shdw17" dist="17961" dir="2700000">
              <a:schemeClr val="accent1">
                <a:gamma/>
                <a:shade val="60000"/>
                <a:invGamma/>
              </a:schemeClr>
            </a:prstShdw>
          </a:effectLst>
        </p:spPr>
        <p:txBody>
          <a:bodyPr wrap="none" lIns="83640" tIns="41820" rIns="83640" bIns="41820" anchor="ctr"/>
          <a:lstStyle>
            <a:lvl1pPr defTabSz="836613">
              <a:defRPr sz="2400">
                <a:solidFill>
                  <a:schemeClr val="tx1"/>
                </a:solidFill>
                <a:latin typeface="Arial" panose="020B0604020202020204" pitchFamily="34" charset="0"/>
              </a:defRPr>
            </a:lvl1pPr>
            <a:lvl2pPr marL="417513" defTabSz="836613">
              <a:defRPr sz="2400">
                <a:solidFill>
                  <a:schemeClr val="tx1"/>
                </a:solidFill>
                <a:latin typeface="Arial" panose="020B0604020202020204" pitchFamily="34" charset="0"/>
              </a:defRPr>
            </a:lvl2pPr>
            <a:lvl3pPr marL="836613" defTabSz="836613">
              <a:defRPr sz="2400">
                <a:solidFill>
                  <a:schemeClr val="tx1"/>
                </a:solidFill>
                <a:latin typeface="Arial" panose="020B0604020202020204" pitchFamily="34" charset="0"/>
              </a:defRPr>
            </a:lvl3pPr>
            <a:lvl4pPr marL="1254125" defTabSz="836613">
              <a:defRPr sz="2400">
                <a:solidFill>
                  <a:schemeClr val="tx1"/>
                </a:solidFill>
                <a:latin typeface="Arial" panose="020B0604020202020204" pitchFamily="34" charset="0"/>
              </a:defRPr>
            </a:lvl4pPr>
            <a:lvl5pPr marL="1673225" defTabSz="836613">
              <a:defRPr sz="2400">
                <a:solidFill>
                  <a:schemeClr val="tx1"/>
                </a:solidFill>
                <a:latin typeface="Arial" panose="020B0604020202020204" pitchFamily="34" charset="0"/>
              </a:defRPr>
            </a:lvl5pPr>
            <a:lvl6pPr marL="2130425" defTabSz="836613" fontAlgn="base">
              <a:spcBef>
                <a:spcPct val="0"/>
              </a:spcBef>
              <a:spcAft>
                <a:spcPct val="0"/>
              </a:spcAft>
              <a:defRPr sz="2400">
                <a:solidFill>
                  <a:schemeClr val="tx1"/>
                </a:solidFill>
                <a:latin typeface="Arial" panose="020B0604020202020204" pitchFamily="34" charset="0"/>
              </a:defRPr>
            </a:lvl6pPr>
            <a:lvl7pPr marL="2587625" defTabSz="836613" fontAlgn="base">
              <a:spcBef>
                <a:spcPct val="0"/>
              </a:spcBef>
              <a:spcAft>
                <a:spcPct val="0"/>
              </a:spcAft>
              <a:defRPr sz="2400">
                <a:solidFill>
                  <a:schemeClr val="tx1"/>
                </a:solidFill>
                <a:latin typeface="Arial" panose="020B0604020202020204" pitchFamily="34" charset="0"/>
              </a:defRPr>
            </a:lvl7pPr>
            <a:lvl8pPr marL="3044825" defTabSz="836613" fontAlgn="base">
              <a:spcBef>
                <a:spcPct val="0"/>
              </a:spcBef>
              <a:spcAft>
                <a:spcPct val="0"/>
              </a:spcAft>
              <a:defRPr sz="2400">
                <a:solidFill>
                  <a:schemeClr val="tx1"/>
                </a:solidFill>
                <a:latin typeface="Arial" panose="020B0604020202020204" pitchFamily="34" charset="0"/>
              </a:defRPr>
            </a:lvl8pPr>
            <a:lvl9pPr marL="3502025" defTabSz="836613" fontAlgn="base">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2200" i="0">
                <a:latin typeface="VNI-Times" pitchFamily="2" charset="0"/>
              </a:rPr>
              <a:t>V Pipeline cuûa </a:t>
            </a:r>
          </a:p>
          <a:p>
            <a:pPr algn="ctr" eaLnBrk="1" hangingPunct="1">
              <a:defRPr/>
            </a:pPr>
            <a:r>
              <a:rPr lang="en-US" altLang="en-US" sz="2200" i="0">
                <a:latin typeface="VNI-Times" pitchFamily="2" charset="0"/>
              </a:rPr>
              <a:t>ALU</a:t>
            </a:r>
          </a:p>
        </p:txBody>
      </p:sp>
      <p:sp>
        <p:nvSpPr>
          <p:cNvPr id="111627" name="Rectangle 11">
            <a:extLst>
              <a:ext uri="{FF2B5EF4-FFF2-40B4-BE49-F238E27FC236}">
                <a16:creationId xmlns:a16="http://schemas.microsoft.com/office/drawing/2014/main" id="{2889FA03-EF99-47FC-832B-B982E6D37B70}"/>
              </a:ext>
            </a:extLst>
          </p:cNvPr>
          <p:cNvSpPr>
            <a:spLocks noChangeArrowheads="1"/>
          </p:cNvSpPr>
          <p:nvPr/>
        </p:nvSpPr>
        <p:spPr bwMode="auto">
          <a:xfrm>
            <a:off x="5627688" y="3911600"/>
            <a:ext cx="1689100" cy="6191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i="0"/>
              <a:t>registers</a:t>
            </a:r>
          </a:p>
        </p:txBody>
      </p:sp>
      <p:sp>
        <p:nvSpPr>
          <p:cNvPr id="111628" name="Rectangle 12">
            <a:extLst>
              <a:ext uri="{FF2B5EF4-FFF2-40B4-BE49-F238E27FC236}">
                <a16:creationId xmlns:a16="http://schemas.microsoft.com/office/drawing/2014/main" id="{D22DC4CA-7269-439D-9736-163D95BC3F5D}"/>
              </a:ext>
            </a:extLst>
          </p:cNvPr>
          <p:cNvSpPr>
            <a:spLocks noChangeArrowheads="1"/>
          </p:cNvSpPr>
          <p:nvPr/>
        </p:nvSpPr>
        <p:spPr bwMode="auto">
          <a:xfrm rot="-5400000">
            <a:off x="7667625" y="3609975"/>
            <a:ext cx="1652588" cy="9477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i="0"/>
              <a:t>Cache</a:t>
            </a:r>
          </a:p>
          <a:p>
            <a:pPr algn="ctr" eaLnBrk="1" hangingPunct="1">
              <a:spcBef>
                <a:spcPct val="0"/>
              </a:spcBef>
              <a:buClrTx/>
              <a:buSzTx/>
              <a:buFontTx/>
              <a:buNone/>
            </a:pPr>
            <a:r>
              <a:rPr lang="en-US" altLang="en-US" sz="2200" i="0"/>
              <a:t>Data</a:t>
            </a:r>
          </a:p>
          <a:p>
            <a:pPr algn="ctr" eaLnBrk="1" hangingPunct="1">
              <a:spcBef>
                <a:spcPct val="0"/>
              </a:spcBef>
              <a:buClrTx/>
              <a:buSzTx/>
              <a:buFontTx/>
              <a:buNone/>
            </a:pPr>
            <a:r>
              <a:rPr lang="en-US" altLang="en-US" sz="2200" i="0"/>
              <a:t>8K</a:t>
            </a:r>
          </a:p>
        </p:txBody>
      </p:sp>
      <p:sp>
        <p:nvSpPr>
          <p:cNvPr id="111629" name="Line 13">
            <a:extLst>
              <a:ext uri="{FF2B5EF4-FFF2-40B4-BE49-F238E27FC236}">
                <a16:creationId xmlns:a16="http://schemas.microsoft.com/office/drawing/2014/main" id="{08E964BE-5403-4CA1-9722-9757D31EC65C}"/>
              </a:ext>
            </a:extLst>
          </p:cNvPr>
          <p:cNvSpPr>
            <a:spLocks noChangeShapeType="1"/>
          </p:cNvSpPr>
          <p:nvPr/>
        </p:nvSpPr>
        <p:spPr bwMode="auto">
          <a:xfrm>
            <a:off x="911225" y="3016250"/>
            <a:ext cx="0" cy="1101725"/>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30" name="Line 14">
            <a:extLst>
              <a:ext uri="{FF2B5EF4-FFF2-40B4-BE49-F238E27FC236}">
                <a16:creationId xmlns:a16="http://schemas.microsoft.com/office/drawing/2014/main" id="{9332E3A6-03DE-4425-9AA7-80CF3CD78126}"/>
              </a:ext>
            </a:extLst>
          </p:cNvPr>
          <p:cNvSpPr>
            <a:spLocks noChangeShapeType="1"/>
          </p:cNvSpPr>
          <p:nvPr/>
        </p:nvSpPr>
        <p:spPr bwMode="auto">
          <a:xfrm>
            <a:off x="631825" y="6527800"/>
            <a:ext cx="7880350" cy="0"/>
          </a:xfrm>
          <a:prstGeom prst="line">
            <a:avLst/>
          </a:prstGeom>
          <a:noFill/>
          <a:ln w="76200" cmpd="tri">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31" name="Line 15">
            <a:extLst>
              <a:ext uri="{FF2B5EF4-FFF2-40B4-BE49-F238E27FC236}">
                <a16:creationId xmlns:a16="http://schemas.microsoft.com/office/drawing/2014/main" id="{EF1D21D6-418D-4E4E-AC9F-3CB9C72390D4}"/>
              </a:ext>
            </a:extLst>
          </p:cNvPr>
          <p:cNvSpPr>
            <a:spLocks noChangeShapeType="1"/>
          </p:cNvSpPr>
          <p:nvPr/>
        </p:nvSpPr>
        <p:spPr bwMode="auto">
          <a:xfrm flipV="1">
            <a:off x="8512175" y="4875213"/>
            <a:ext cx="0" cy="1652587"/>
          </a:xfrm>
          <a:prstGeom prst="line">
            <a:avLst/>
          </a:prstGeom>
          <a:noFill/>
          <a:ln w="76200" cmpd="tri">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32" name="Line 16">
            <a:extLst>
              <a:ext uri="{FF2B5EF4-FFF2-40B4-BE49-F238E27FC236}">
                <a16:creationId xmlns:a16="http://schemas.microsoft.com/office/drawing/2014/main" id="{3A2FABB5-20DA-497E-BD1A-5D49A1FF9FB5}"/>
              </a:ext>
            </a:extLst>
          </p:cNvPr>
          <p:cNvSpPr>
            <a:spLocks noChangeShapeType="1"/>
          </p:cNvSpPr>
          <p:nvPr/>
        </p:nvSpPr>
        <p:spPr bwMode="auto">
          <a:xfrm flipV="1">
            <a:off x="631825" y="4738688"/>
            <a:ext cx="0" cy="1789112"/>
          </a:xfrm>
          <a:prstGeom prst="line">
            <a:avLst/>
          </a:prstGeom>
          <a:noFill/>
          <a:ln w="76200" cmpd="tri">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33" name="Line 17">
            <a:extLst>
              <a:ext uri="{FF2B5EF4-FFF2-40B4-BE49-F238E27FC236}">
                <a16:creationId xmlns:a16="http://schemas.microsoft.com/office/drawing/2014/main" id="{8A168E4F-A5BC-439E-97E7-8D65457931C3}"/>
              </a:ext>
            </a:extLst>
          </p:cNvPr>
          <p:cNvSpPr>
            <a:spLocks noChangeShapeType="1"/>
          </p:cNvSpPr>
          <p:nvPr/>
        </p:nvSpPr>
        <p:spPr bwMode="auto">
          <a:xfrm>
            <a:off x="1476375" y="5702300"/>
            <a:ext cx="6824663" cy="0"/>
          </a:xfrm>
          <a:prstGeom prst="line">
            <a:avLst/>
          </a:prstGeom>
          <a:noFill/>
          <a:ln w="762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34" name="Line 18">
            <a:extLst>
              <a:ext uri="{FF2B5EF4-FFF2-40B4-BE49-F238E27FC236}">
                <a16:creationId xmlns:a16="http://schemas.microsoft.com/office/drawing/2014/main" id="{135254EE-6447-467B-BEDB-0C5BB129F64B}"/>
              </a:ext>
            </a:extLst>
          </p:cNvPr>
          <p:cNvSpPr>
            <a:spLocks noChangeShapeType="1"/>
          </p:cNvSpPr>
          <p:nvPr/>
        </p:nvSpPr>
        <p:spPr bwMode="auto">
          <a:xfrm flipV="1">
            <a:off x="8301038" y="4875213"/>
            <a:ext cx="0" cy="827087"/>
          </a:xfrm>
          <a:prstGeom prst="line">
            <a:avLst/>
          </a:prstGeom>
          <a:noFill/>
          <a:ln w="762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35" name="Line 19">
            <a:extLst>
              <a:ext uri="{FF2B5EF4-FFF2-40B4-BE49-F238E27FC236}">
                <a16:creationId xmlns:a16="http://schemas.microsoft.com/office/drawing/2014/main" id="{176F1FED-317D-4CB5-ABFB-061F893E4F63}"/>
              </a:ext>
            </a:extLst>
          </p:cNvPr>
          <p:cNvSpPr>
            <a:spLocks noChangeShapeType="1"/>
          </p:cNvSpPr>
          <p:nvPr/>
        </p:nvSpPr>
        <p:spPr bwMode="auto">
          <a:xfrm flipV="1">
            <a:off x="1476375" y="4738688"/>
            <a:ext cx="0" cy="963612"/>
          </a:xfrm>
          <a:prstGeom prst="line">
            <a:avLst/>
          </a:prstGeom>
          <a:noFill/>
          <a:ln w="762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36" name="Line 20">
            <a:extLst>
              <a:ext uri="{FF2B5EF4-FFF2-40B4-BE49-F238E27FC236}">
                <a16:creationId xmlns:a16="http://schemas.microsoft.com/office/drawing/2014/main" id="{64FE8E2E-C7F4-44AE-B3E6-FA4C827511B7}"/>
              </a:ext>
            </a:extLst>
          </p:cNvPr>
          <p:cNvSpPr>
            <a:spLocks noChangeShapeType="1"/>
          </p:cNvSpPr>
          <p:nvPr/>
        </p:nvSpPr>
        <p:spPr bwMode="auto">
          <a:xfrm>
            <a:off x="4360863" y="5702300"/>
            <a:ext cx="0" cy="136525"/>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37" name="Line 21">
            <a:extLst>
              <a:ext uri="{FF2B5EF4-FFF2-40B4-BE49-F238E27FC236}">
                <a16:creationId xmlns:a16="http://schemas.microsoft.com/office/drawing/2014/main" id="{CEA405E7-6EC3-451F-8DA0-297B091FE4EC}"/>
              </a:ext>
            </a:extLst>
          </p:cNvPr>
          <p:cNvSpPr>
            <a:spLocks noChangeShapeType="1"/>
          </p:cNvSpPr>
          <p:nvPr/>
        </p:nvSpPr>
        <p:spPr bwMode="auto">
          <a:xfrm flipV="1">
            <a:off x="4360863" y="6321425"/>
            <a:ext cx="0" cy="206375"/>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38" name="Rectangle 22">
            <a:extLst>
              <a:ext uri="{FF2B5EF4-FFF2-40B4-BE49-F238E27FC236}">
                <a16:creationId xmlns:a16="http://schemas.microsoft.com/office/drawing/2014/main" id="{9E2D3706-7388-4A92-8814-719CBFEBBCF8}"/>
              </a:ext>
            </a:extLst>
          </p:cNvPr>
          <p:cNvSpPr>
            <a:spLocks noChangeArrowheads="1"/>
          </p:cNvSpPr>
          <p:nvPr/>
        </p:nvSpPr>
        <p:spPr bwMode="auto">
          <a:xfrm>
            <a:off x="277813" y="2328863"/>
            <a:ext cx="1901825" cy="6873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b="0" i="0">
                <a:latin typeface="VNI-Times" pitchFamily="2" charset="0"/>
              </a:rPr>
              <a:t>Vuøng ñeäm ñích</a:t>
            </a:r>
          </a:p>
          <a:p>
            <a:pPr algn="ctr" eaLnBrk="1" hangingPunct="1">
              <a:spcBef>
                <a:spcPct val="0"/>
              </a:spcBef>
              <a:buClrTx/>
              <a:buSzTx/>
              <a:buFontTx/>
              <a:buNone/>
            </a:pPr>
            <a:r>
              <a:rPr lang="en-US" altLang="en-US" sz="2200" b="0" i="0">
                <a:latin typeface="VNI-Times" pitchFamily="2" charset="0"/>
              </a:rPr>
              <a:t>Reõ nhaùnh</a:t>
            </a:r>
          </a:p>
        </p:txBody>
      </p:sp>
      <p:sp>
        <p:nvSpPr>
          <p:cNvPr id="111639" name="Line 23">
            <a:extLst>
              <a:ext uri="{FF2B5EF4-FFF2-40B4-BE49-F238E27FC236}">
                <a16:creationId xmlns:a16="http://schemas.microsoft.com/office/drawing/2014/main" id="{B844361C-487E-441E-8048-77DAB4ECBCB8}"/>
              </a:ext>
            </a:extLst>
          </p:cNvPr>
          <p:cNvSpPr>
            <a:spLocks noChangeShapeType="1"/>
          </p:cNvSpPr>
          <p:nvPr/>
        </p:nvSpPr>
        <p:spPr bwMode="auto">
          <a:xfrm>
            <a:off x="2179638" y="2535238"/>
            <a:ext cx="1266825"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40" name="Line 24">
            <a:extLst>
              <a:ext uri="{FF2B5EF4-FFF2-40B4-BE49-F238E27FC236}">
                <a16:creationId xmlns:a16="http://schemas.microsoft.com/office/drawing/2014/main" id="{4106D2BA-8DA7-4471-B1F1-B36ED3284074}"/>
              </a:ext>
            </a:extLst>
          </p:cNvPr>
          <p:cNvSpPr>
            <a:spLocks noChangeShapeType="1"/>
          </p:cNvSpPr>
          <p:nvPr/>
        </p:nvSpPr>
        <p:spPr bwMode="auto">
          <a:xfrm>
            <a:off x="3446463" y="2535238"/>
            <a:ext cx="0" cy="1238250"/>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41" name="Line 25">
            <a:extLst>
              <a:ext uri="{FF2B5EF4-FFF2-40B4-BE49-F238E27FC236}">
                <a16:creationId xmlns:a16="http://schemas.microsoft.com/office/drawing/2014/main" id="{127D31BD-2B59-46D9-845D-647AAEDCD74A}"/>
              </a:ext>
            </a:extLst>
          </p:cNvPr>
          <p:cNvSpPr>
            <a:spLocks noChangeShapeType="1"/>
          </p:cNvSpPr>
          <p:nvPr/>
        </p:nvSpPr>
        <p:spPr bwMode="auto">
          <a:xfrm>
            <a:off x="6472238" y="3636963"/>
            <a:ext cx="0" cy="274637"/>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42" name="Line 26">
            <a:extLst>
              <a:ext uri="{FF2B5EF4-FFF2-40B4-BE49-F238E27FC236}">
                <a16:creationId xmlns:a16="http://schemas.microsoft.com/office/drawing/2014/main" id="{2844F7AF-DE63-4071-990F-A1FA1304B7E4}"/>
              </a:ext>
            </a:extLst>
          </p:cNvPr>
          <p:cNvSpPr>
            <a:spLocks noChangeShapeType="1"/>
          </p:cNvSpPr>
          <p:nvPr/>
        </p:nvSpPr>
        <p:spPr bwMode="auto">
          <a:xfrm>
            <a:off x="6472238" y="4462463"/>
            <a:ext cx="0" cy="276225"/>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43" name="Line 27">
            <a:extLst>
              <a:ext uri="{FF2B5EF4-FFF2-40B4-BE49-F238E27FC236}">
                <a16:creationId xmlns:a16="http://schemas.microsoft.com/office/drawing/2014/main" id="{80FA59BC-F062-4E07-97A9-2BAA831B09EB}"/>
              </a:ext>
            </a:extLst>
          </p:cNvPr>
          <p:cNvSpPr>
            <a:spLocks noChangeShapeType="1"/>
          </p:cNvSpPr>
          <p:nvPr/>
        </p:nvSpPr>
        <p:spPr bwMode="auto">
          <a:xfrm flipV="1">
            <a:off x="4922838" y="3292475"/>
            <a:ext cx="493712" cy="481013"/>
          </a:xfrm>
          <a:prstGeom prst="line">
            <a:avLst/>
          </a:prstGeom>
          <a:noFill/>
          <a:ln w="76200" cmpd="tri">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44" name="Line 28">
            <a:extLst>
              <a:ext uri="{FF2B5EF4-FFF2-40B4-BE49-F238E27FC236}">
                <a16:creationId xmlns:a16="http://schemas.microsoft.com/office/drawing/2014/main" id="{59D8BCCF-C34F-4BA9-8DB1-4BE81A0D39F7}"/>
              </a:ext>
            </a:extLst>
          </p:cNvPr>
          <p:cNvSpPr>
            <a:spLocks noChangeShapeType="1"/>
          </p:cNvSpPr>
          <p:nvPr/>
        </p:nvSpPr>
        <p:spPr bwMode="auto">
          <a:xfrm>
            <a:off x="4922838" y="4394200"/>
            <a:ext cx="493712" cy="687388"/>
          </a:xfrm>
          <a:prstGeom prst="line">
            <a:avLst/>
          </a:prstGeom>
          <a:noFill/>
          <a:ln w="57150" cmpd="thickThin">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45" name="Line 29">
            <a:extLst>
              <a:ext uri="{FF2B5EF4-FFF2-40B4-BE49-F238E27FC236}">
                <a16:creationId xmlns:a16="http://schemas.microsoft.com/office/drawing/2014/main" id="{58BCB11D-BD7C-41B0-A3B1-86A7AEF63C87}"/>
              </a:ext>
            </a:extLst>
          </p:cNvPr>
          <p:cNvSpPr>
            <a:spLocks noChangeShapeType="1"/>
          </p:cNvSpPr>
          <p:nvPr/>
        </p:nvSpPr>
        <p:spPr bwMode="auto">
          <a:xfrm>
            <a:off x="7596188" y="5219700"/>
            <a:ext cx="56356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46" name="Line 30">
            <a:extLst>
              <a:ext uri="{FF2B5EF4-FFF2-40B4-BE49-F238E27FC236}">
                <a16:creationId xmlns:a16="http://schemas.microsoft.com/office/drawing/2014/main" id="{9354A1C6-518F-4E08-9CF9-FE3DF11077EA}"/>
              </a:ext>
            </a:extLst>
          </p:cNvPr>
          <p:cNvSpPr>
            <a:spLocks noChangeShapeType="1"/>
          </p:cNvSpPr>
          <p:nvPr/>
        </p:nvSpPr>
        <p:spPr bwMode="auto">
          <a:xfrm flipV="1">
            <a:off x="8159750" y="4945063"/>
            <a:ext cx="0" cy="27463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47" name="Line 31">
            <a:extLst>
              <a:ext uri="{FF2B5EF4-FFF2-40B4-BE49-F238E27FC236}">
                <a16:creationId xmlns:a16="http://schemas.microsoft.com/office/drawing/2014/main" id="{D4AEE3D7-249D-4A2E-8588-84DF1D610189}"/>
              </a:ext>
            </a:extLst>
          </p:cNvPr>
          <p:cNvSpPr>
            <a:spLocks noChangeShapeType="1"/>
          </p:cNvSpPr>
          <p:nvPr/>
        </p:nvSpPr>
        <p:spPr bwMode="auto">
          <a:xfrm>
            <a:off x="7596188" y="3016250"/>
            <a:ext cx="56356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48" name="Line 32">
            <a:extLst>
              <a:ext uri="{FF2B5EF4-FFF2-40B4-BE49-F238E27FC236}">
                <a16:creationId xmlns:a16="http://schemas.microsoft.com/office/drawing/2014/main" id="{F1792800-107F-4EF8-8D7D-FC63ED70C45B}"/>
              </a:ext>
            </a:extLst>
          </p:cNvPr>
          <p:cNvSpPr>
            <a:spLocks noChangeShapeType="1"/>
          </p:cNvSpPr>
          <p:nvPr/>
        </p:nvSpPr>
        <p:spPr bwMode="auto">
          <a:xfrm>
            <a:off x="8159750" y="3016250"/>
            <a:ext cx="0" cy="206375"/>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49" name="Line 33">
            <a:extLst>
              <a:ext uri="{FF2B5EF4-FFF2-40B4-BE49-F238E27FC236}">
                <a16:creationId xmlns:a16="http://schemas.microsoft.com/office/drawing/2014/main" id="{2C20645D-57CA-4DDE-AE21-E4E30B7AC81A}"/>
              </a:ext>
            </a:extLst>
          </p:cNvPr>
          <p:cNvSpPr>
            <a:spLocks noChangeShapeType="1"/>
          </p:cNvSpPr>
          <p:nvPr/>
        </p:nvSpPr>
        <p:spPr bwMode="auto">
          <a:xfrm>
            <a:off x="7737475" y="2535238"/>
            <a:ext cx="0" cy="2684462"/>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50" name="Line 36">
            <a:extLst>
              <a:ext uri="{FF2B5EF4-FFF2-40B4-BE49-F238E27FC236}">
                <a16:creationId xmlns:a16="http://schemas.microsoft.com/office/drawing/2014/main" id="{FA543BD9-3C1E-47E9-99EC-57EF11A5DC00}"/>
              </a:ext>
            </a:extLst>
          </p:cNvPr>
          <p:cNvSpPr>
            <a:spLocks noChangeShapeType="1"/>
          </p:cNvSpPr>
          <p:nvPr/>
        </p:nvSpPr>
        <p:spPr bwMode="auto">
          <a:xfrm>
            <a:off x="4360863" y="1914525"/>
            <a:ext cx="0" cy="1858963"/>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51" name="Line 37">
            <a:extLst>
              <a:ext uri="{FF2B5EF4-FFF2-40B4-BE49-F238E27FC236}">
                <a16:creationId xmlns:a16="http://schemas.microsoft.com/office/drawing/2014/main" id="{7D62CB94-4471-4F87-B530-05F0A550AC75}"/>
              </a:ext>
            </a:extLst>
          </p:cNvPr>
          <p:cNvSpPr>
            <a:spLocks noChangeShapeType="1"/>
          </p:cNvSpPr>
          <p:nvPr/>
        </p:nvSpPr>
        <p:spPr bwMode="auto">
          <a:xfrm>
            <a:off x="4713288" y="2052638"/>
            <a:ext cx="330676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52" name="Line 38">
            <a:extLst>
              <a:ext uri="{FF2B5EF4-FFF2-40B4-BE49-F238E27FC236}">
                <a16:creationId xmlns:a16="http://schemas.microsoft.com/office/drawing/2014/main" id="{D8FA8B40-591B-4F05-B7F0-F444E39430ED}"/>
              </a:ext>
            </a:extLst>
          </p:cNvPr>
          <p:cNvSpPr>
            <a:spLocks noChangeShapeType="1"/>
          </p:cNvSpPr>
          <p:nvPr/>
        </p:nvSpPr>
        <p:spPr bwMode="auto">
          <a:xfrm>
            <a:off x="7880350" y="2603500"/>
            <a:ext cx="0" cy="41275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53" name="Line 39">
            <a:extLst>
              <a:ext uri="{FF2B5EF4-FFF2-40B4-BE49-F238E27FC236}">
                <a16:creationId xmlns:a16="http://schemas.microsoft.com/office/drawing/2014/main" id="{F5A2A599-2F59-417C-9F72-2440C63D51BA}"/>
              </a:ext>
            </a:extLst>
          </p:cNvPr>
          <p:cNvSpPr>
            <a:spLocks noChangeShapeType="1"/>
          </p:cNvSpPr>
          <p:nvPr/>
        </p:nvSpPr>
        <p:spPr bwMode="auto">
          <a:xfrm>
            <a:off x="4360863" y="1914525"/>
            <a:ext cx="35242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4">
            <a:extLst>
              <a:ext uri="{FF2B5EF4-FFF2-40B4-BE49-F238E27FC236}">
                <a16:creationId xmlns:a16="http://schemas.microsoft.com/office/drawing/2014/main" id="{6501C31E-B099-4EFA-83B6-E3706225F22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12643" name="Slide Number Placeholder 5">
            <a:extLst>
              <a:ext uri="{FF2B5EF4-FFF2-40B4-BE49-F238E27FC236}">
                <a16:creationId xmlns:a16="http://schemas.microsoft.com/office/drawing/2014/main" id="{7ECD8150-6F98-498C-9CB2-81F80236D40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AA664CC9-B9B3-410D-B000-B327523AF99F}" type="slidenum">
              <a:rPr lang="en-US" altLang="en-US" sz="1300" smtClean="0"/>
              <a:pPr>
                <a:spcBef>
                  <a:spcPct val="0"/>
                </a:spcBef>
                <a:buClrTx/>
                <a:buSzTx/>
                <a:buFontTx/>
                <a:buNone/>
              </a:pPr>
              <a:t>106</a:t>
            </a:fld>
            <a:endParaRPr lang="en-US" altLang="en-US" sz="1300"/>
          </a:p>
        </p:txBody>
      </p:sp>
      <p:sp>
        <p:nvSpPr>
          <p:cNvPr id="112644" name="Rectangle 2">
            <a:extLst>
              <a:ext uri="{FF2B5EF4-FFF2-40B4-BE49-F238E27FC236}">
                <a16:creationId xmlns:a16="http://schemas.microsoft.com/office/drawing/2014/main" id="{8C7F400F-DFC3-41B5-96C8-E79EF51DFC8F}"/>
              </a:ext>
            </a:extLst>
          </p:cNvPr>
          <p:cNvSpPr>
            <a:spLocks noGrp="1" noChangeArrowheads="1"/>
          </p:cNvSpPr>
          <p:nvPr>
            <p:ph type="title"/>
          </p:nvPr>
        </p:nvSpPr>
        <p:spPr>
          <a:xfrm>
            <a:off x="1150938" y="1019175"/>
            <a:ext cx="7793037" cy="741363"/>
          </a:xfrm>
        </p:spPr>
        <p:txBody>
          <a:bodyPr/>
          <a:lstStyle/>
          <a:p>
            <a:pPr eaLnBrk="1" hangingPunct="1"/>
            <a:r>
              <a:rPr lang="en-US" altLang="en-US">
                <a:latin typeface="VNI-Times" pitchFamily="2" charset="0"/>
              </a:rPr>
              <a:t>Caâu hoûi oân taäp</a:t>
            </a:r>
          </a:p>
        </p:txBody>
      </p:sp>
      <p:sp>
        <p:nvSpPr>
          <p:cNvPr id="112645" name="Rectangle 3">
            <a:extLst>
              <a:ext uri="{FF2B5EF4-FFF2-40B4-BE49-F238E27FC236}">
                <a16:creationId xmlns:a16="http://schemas.microsoft.com/office/drawing/2014/main" id="{8288CE3E-2020-4A8E-AA70-EBA5ADFB5FD1}"/>
              </a:ext>
            </a:extLst>
          </p:cNvPr>
          <p:cNvSpPr>
            <a:spLocks noGrp="1" noChangeArrowheads="1"/>
          </p:cNvSpPr>
          <p:nvPr>
            <p:ph type="body" idx="1"/>
          </p:nvPr>
        </p:nvSpPr>
        <p:spPr>
          <a:xfrm>
            <a:off x="539750" y="1997075"/>
            <a:ext cx="8604250" cy="4114800"/>
          </a:xfrm>
        </p:spPr>
        <p:txBody>
          <a:bodyPr/>
          <a:lstStyle/>
          <a:p>
            <a:pPr eaLnBrk="1" hangingPunct="1">
              <a:lnSpc>
                <a:spcPct val="90000"/>
              </a:lnSpc>
            </a:pPr>
            <a:r>
              <a:rPr lang="en-US" altLang="en-US">
                <a:latin typeface="VNI-Times" pitchFamily="2" charset="0"/>
              </a:rPr>
              <a:t>Bus laø gì? Trong caùc loaïi Bus, Bus naøo laø Bus 2 chieàu. </a:t>
            </a:r>
          </a:p>
          <a:p>
            <a:pPr eaLnBrk="1" hangingPunct="1">
              <a:lnSpc>
                <a:spcPct val="90000"/>
              </a:lnSpc>
            </a:pPr>
            <a:r>
              <a:rPr lang="en-US" altLang="en-US">
                <a:latin typeface="VNI-Times" pitchFamily="2" charset="0"/>
              </a:rPr>
              <a:t>Cho 1 oâ nhôù coù ñòa chæ vaät lyù laø 1256H, cho bieát ñòa chæ daïng segment:offset vôùi caùc ñoaïn 1256H vaø 1240H.</a:t>
            </a:r>
          </a:p>
          <a:p>
            <a:pPr eaLnBrk="1" hangingPunct="1">
              <a:lnSpc>
                <a:spcPct val="90000"/>
              </a:lnSpc>
            </a:pPr>
            <a:r>
              <a:rPr lang="en-US" altLang="en-US">
                <a:latin typeface="VNI-Times" pitchFamily="2" charset="0"/>
              </a:rPr>
              <a:t>OÂ nhôù coù ñòa chæ vaät lyù 80FD2H, ôû trong ñoaïn naøo thì noù coù offset = BFD2H?</a:t>
            </a:r>
          </a:p>
          <a:p>
            <a:pPr eaLnBrk="1" hangingPunct="1">
              <a:lnSpc>
                <a:spcPct val="90000"/>
              </a:lnSpc>
            </a:pPr>
            <a:r>
              <a:rPr lang="en-US" altLang="en-US">
                <a:latin typeface="VNI-Times" pitchFamily="2" charset="0"/>
              </a:rPr>
              <a:t>Xaùc ñònh ñòa chæ vaät lyù cuûa oâ nhôù coù ñòa chæ logic 0A51H:CD90H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ooter Placeholder 4">
            <a:extLst>
              <a:ext uri="{FF2B5EF4-FFF2-40B4-BE49-F238E27FC236}">
                <a16:creationId xmlns:a16="http://schemas.microsoft.com/office/drawing/2014/main" id="{56AE21F6-58B5-4FAA-B70D-7BB873E114D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13667" name="Slide Number Placeholder 5">
            <a:extLst>
              <a:ext uri="{FF2B5EF4-FFF2-40B4-BE49-F238E27FC236}">
                <a16:creationId xmlns:a16="http://schemas.microsoft.com/office/drawing/2014/main" id="{6EC2F4EF-7A52-4BB2-BECA-B2EBADF3039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F7BEE19D-8492-490C-A7A1-73689788B399}" type="slidenum">
              <a:rPr lang="en-US" altLang="en-US" sz="1300" smtClean="0"/>
              <a:pPr>
                <a:spcBef>
                  <a:spcPct val="0"/>
                </a:spcBef>
                <a:buClrTx/>
                <a:buSzTx/>
                <a:buFontTx/>
                <a:buNone/>
              </a:pPr>
              <a:t>107</a:t>
            </a:fld>
            <a:endParaRPr lang="en-US" altLang="en-US" sz="1300"/>
          </a:p>
        </p:txBody>
      </p:sp>
      <p:sp>
        <p:nvSpPr>
          <p:cNvPr id="113668" name="Rectangle 2">
            <a:extLst>
              <a:ext uri="{FF2B5EF4-FFF2-40B4-BE49-F238E27FC236}">
                <a16:creationId xmlns:a16="http://schemas.microsoft.com/office/drawing/2014/main" id="{6FA7F2CA-94F7-45AF-8D5D-23B8D471A621}"/>
              </a:ext>
            </a:extLst>
          </p:cNvPr>
          <p:cNvSpPr>
            <a:spLocks noGrp="1" noChangeArrowheads="1"/>
          </p:cNvSpPr>
          <p:nvPr>
            <p:ph type="title"/>
          </p:nvPr>
        </p:nvSpPr>
        <p:spPr>
          <a:xfrm>
            <a:off x="1150938" y="1019175"/>
            <a:ext cx="7793037" cy="741363"/>
          </a:xfrm>
        </p:spPr>
        <p:txBody>
          <a:bodyPr/>
          <a:lstStyle/>
          <a:p>
            <a:pPr eaLnBrk="1" hangingPunct="1"/>
            <a:r>
              <a:rPr lang="en-US" altLang="en-US">
                <a:latin typeface="VNI-Times" pitchFamily="2" charset="0"/>
              </a:rPr>
              <a:t>Caâu hoûi oân taäp</a:t>
            </a:r>
          </a:p>
        </p:txBody>
      </p:sp>
      <p:sp>
        <p:nvSpPr>
          <p:cNvPr id="113669" name="Rectangle 3">
            <a:extLst>
              <a:ext uri="{FF2B5EF4-FFF2-40B4-BE49-F238E27FC236}">
                <a16:creationId xmlns:a16="http://schemas.microsoft.com/office/drawing/2014/main" id="{EA95E9EB-35FC-46A4-A011-00E80CB6FD72}"/>
              </a:ext>
            </a:extLst>
          </p:cNvPr>
          <p:cNvSpPr>
            <a:spLocks noGrp="1" noChangeArrowheads="1"/>
          </p:cNvSpPr>
          <p:nvPr>
            <p:ph type="body" idx="1"/>
          </p:nvPr>
        </p:nvSpPr>
        <p:spPr>
          <a:xfrm>
            <a:off x="539750" y="1997075"/>
            <a:ext cx="8604250" cy="4114800"/>
          </a:xfrm>
        </p:spPr>
        <p:txBody>
          <a:bodyPr/>
          <a:lstStyle/>
          <a:p>
            <a:pPr eaLnBrk="1" hangingPunct="1"/>
            <a:r>
              <a:rPr lang="en-US" altLang="en-US">
                <a:latin typeface="VNI-Times" pitchFamily="2" charset="0"/>
              </a:rPr>
              <a:t>Theá naøo laø bieân giôùi ñoaïn? </a:t>
            </a:r>
          </a:p>
          <a:p>
            <a:pPr eaLnBrk="1" hangingPunct="1"/>
            <a:r>
              <a:rPr lang="en-US" altLang="en-US">
                <a:latin typeface="VNI-Times" pitchFamily="2" charset="0"/>
              </a:rPr>
              <a:t>Söï khaùc nhau cô baûn giöõa boä vi xöû lyù 8086 vaø 80286?</a:t>
            </a:r>
          </a:p>
          <a:p>
            <a:pPr eaLnBrk="1" hangingPunct="1"/>
            <a:r>
              <a:rPr lang="en-US" altLang="en-US">
                <a:latin typeface="VNI-Times" pitchFamily="2" charset="0"/>
              </a:rPr>
              <a:t>Thuyeát minh trình töï CPU thöïc hieän caâu leänh  Mem(b) </a:t>
            </a:r>
            <a:r>
              <a:rPr lang="en-US" altLang="en-US">
                <a:latin typeface="VNI-Times" pitchFamily="2" charset="0"/>
                <a:sym typeface="Wingdings" panose="05000000000000000000" pitchFamily="2" charset="2"/>
              </a:rPr>
              <a:t> Not Mem(a)</a:t>
            </a:r>
          </a:p>
          <a:p>
            <a:pPr eaLnBrk="1" hangingPunct="1"/>
            <a:r>
              <a:rPr lang="en-US" altLang="en-US">
                <a:latin typeface="VNI-Times" pitchFamily="2" charset="0"/>
              </a:rPr>
              <a:t>  Chu kyø leänh, chu kyø maùy. Cho bieát quan heä giöõa chu kyø clock, chu kyø maùy vaø chu kyø leänh.</a:t>
            </a:r>
          </a:p>
          <a:p>
            <a:pPr eaLnBrk="1" hangingPunct="1"/>
            <a:r>
              <a:rPr lang="en-US" altLang="en-US">
                <a:latin typeface="VNI-Times" pitchFamily="2" charset="0"/>
              </a:rPr>
              <a:t>Quan heä giöõa taäp leänh vaø kieán truùc cuûa CPU</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ooter Placeholder 4">
            <a:extLst>
              <a:ext uri="{FF2B5EF4-FFF2-40B4-BE49-F238E27FC236}">
                <a16:creationId xmlns:a16="http://schemas.microsoft.com/office/drawing/2014/main" id="{388240B2-E293-45D8-A3D7-4881476180D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14691" name="Slide Number Placeholder 5">
            <a:extLst>
              <a:ext uri="{FF2B5EF4-FFF2-40B4-BE49-F238E27FC236}">
                <a16:creationId xmlns:a16="http://schemas.microsoft.com/office/drawing/2014/main" id="{1B8F8DAD-0727-4EA8-8066-50647A9CC55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BBC797AC-1CB9-45E4-B908-C277FF3FC439}" type="slidenum">
              <a:rPr lang="en-US" altLang="en-US" sz="1300" smtClean="0"/>
              <a:pPr>
                <a:spcBef>
                  <a:spcPct val="0"/>
                </a:spcBef>
                <a:buClrTx/>
                <a:buSzTx/>
                <a:buFontTx/>
                <a:buNone/>
              </a:pPr>
              <a:t>108</a:t>
            </a:fld>
            <a:endParaRPr lang="en-US" altLang="en-US" sz="1300"/>
          </a:p>
        </p:txBody>
      </p:sp>
      <p:sp>
        <p:nvSpPr>
          <p:cNvPr id="114692" name="Rectangle 1026">
            <a:extLst>
              <a:ext uri="{FF2B5EF4-FFF2-40B4-BE49-F238E27FC236}">
                <a16:creationId xmlns:a16="http://schemas.microsoft.com/office/drawing/2014/main" id="{DA0602DB-778B-4259-91A1-13F1F6606F77}"/>
              </a:ext>
            </a:extLst>
          </p:cNvPr>
          <p:cNvSpPr>
            <a:spLocks noGrp="1" noChangeArrowheads="1"/>
          </p:cNvSpPr>
          <p:nvPr>
            <p:ph type="title"/>
          </p:nvPr>
        </p:nvSpPr>
        <p:spPr>
          <a:xfrm>
            <a:off x="1150938" y="1019175"/>
            <a:ext cx="7793037" cy="741363"/>
          </a:xfrm>
        </p:spPr>
        <p:txBody>
          <a:bodyPr/>
          <a:lstStyle/>
          <a:p>
            <a:pPr eaLnBrk="1" hangingPunct="1"/>
            <a:r>
              <a:rPr lang="en-US" altLang="en-US">
                <a:latin typeface="VNI-Times" pitchFamily="2" charset="0"/>
              </a:rPr>
              <a:t>Caâu hoûi oân taäp</a:t>
            </a:r>
          </a:p>
        </p:txBody>
      </p:sp>
      <p:sp>
        <p:nvSpPr>
          <p:cNvPr id="114693" name="Rectangle 1027">
            <a:extLst>
              <a:ext uri="{FF2B5EF4-FFF2-40B4-BE49-F238E27FC236}">
                <a16:creationId xmlns:a16="http://schemas.microsoft.com/office/drawing/2014/main" id="{64597E52-5911-4A41-8CCD-D13480516509}"/>
              </a:ext>
            </a:extLst>
          </p:cNvPr>
          <p:cNvSpPr>
            <a:spLocks noGrp="1" noChangeArrowheads="1"/>
          </p:cNvSpPr>
          <p:nvPr>
            <p:ph type="body" idx="1"/>
          </p:nvPr>
        </p:nvSpPr>
        <p:spPr>
          <a:xfrm>
            <a:off x="396875" y="1997075"/>
            <a:ext cx="8747125" cy="4114800"/>
          </a:xfrm>
        </p:spPr>
        <p:txBody>
          <a:bodyPr/>
          <a:lstStyle/>
          <a:p>
            <a:pPr eaLnBrk="1" hangingPunct="1">
              <a:lnSpc>
                <a:spcPct val="90000"/>
              </a:lnSpc>
            </a:pPr>
            <a:r>
              <a:rPr lang="en-US" altLang="en-US">
                <a:latin typeface="VNI-Times" pitchFamily="2" charset="0"/>
              </a:rPr>
              <a:t>Giaûi thích taïi sao khi taêng taàn soá xung clock, giaûm chu kyø wait state cuûa boä nhôù, theâm cache cho CPU laïi laøm cho heä thoáng chaïy vôùi hieäu suaát cao hôn. ? </a:t>
            </a:r>
          </a:p>
          <a:p>
            <a:pPr eaLnBrk="1" hangingPunct="1">
              <a:lnSpc>
                <a:spcPct val="90000"/>
              </a:lnSpc>
            </a:pPr>
            <a:r>
              <a:rPr lang="en-US" altLang="en-US">
                <a:latin typeface="VNI-Times" pitchFamily="2" charset="0"/>
              </a:rPr>
              <a:t>Trình baøy chieán löôïc chính löu tröõ thoâng tin trong Cache?</a:t>
            </a:r>
          </a:p>
          <a:p>
            <a:pPr eaLnBrk="1" hangingPunct="1">
              <a:lnSpc>
                <a:spcPct val="90000"/>
              </a:lnSpc>
            </a:pPr>
            <a:r>
              <a:rPr lang="en-US" altLang="en-US">
                <a:latin typeface="VNI-Times" pitchFamily="2" charset="0"/>
              </a:rPr>
              <a:t>Tính toác ñoä chuyeån giao döõ lieäu cuûa maùy tính coù CPU 486DX-66MHz vaø maùy Pentium 100MHz.</a:t>
            </a:r>
          </a:p>
          <a:p>
            <a:pPr eaLnBrk="1" hangingPunct="1">
              <a:lnSpc>
                <a:spcPct val="90000"/>
              </a:lnSpc>
            </a:pPr>
            <a:r>
              <a:rPr lang="en-US" altLang="en-US">
                <a:latin typeface="VNI-Times" pitchFamily="2" charset="0"/>
              </a:rPr>
              <a:t>Phaân bieät RISC vaø CISC.</a:t>
            </a:r>
          </a:p>
          <a:p>
            <a:pPr eaLnBrk="1" hangingPunct="1">
              <a:lnSpc>
                <a:spcPct val="90000"/>
              </a:lnSpc>
            </a:pPr>
            <a:r>
              <a:rPr lang="en-US" altLang="en-US">
                <a:latin typeface="VNI-Times" pitchFamily="2" charset="0"/>
              </a:rPr>
              <a:t>Trình baøy cô cheá ñöôøng oáng trong thöïc thi cuûa CPU</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2">
            <a:extLst>
              <a:ext uri="{FF2B5EF4-FFF2-40B4-BE49-F238E27FC236}">
                <a16:creationId xmlns:a16="http://schemas.microsoft.com/office/drawing/2014/main" id="{8EEFC0FE-FFA6-4AD4-9339-321CC64E14C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15715" name="Slide Number Placeholder 3">
            <a:extLst>
              <a:ext uri="{FF2B5EF4-FFF2-40B4-BE49-F238E27FC236}">
                <a16:creationId xmlns:a16="http://schemas.microsoft.com/office/drawing/2014/main" id="{4157A846-4B11-428B-A72F-757BB0D7254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7A9CB7F-B6B0-498F-9CA5-DAA23ADE09CD}" type="slidenum">
              <a:rPr lang="en-US" altLang="en-US" sz="1300" smtClean="0"/>
              <a:pPr>
                <a:spcBef>
                  <a:spcPct val="0"/>
                </a:spcBef>
                <a:buClrTx/>
                <a:buSzTx/>
                <a:buFontTx/>
                <a:buNone/>
              </a:pPr>
              <a:t>109</a:t>
            </a:fld>
            <a:endParaRPr lang="en-US" altLang="en-US" sz="1300"/>
          </a:p>
        </p:txBody>
      </p:sp>
      <p:sp>
        <p:nvSpPr>
          <p:cNvPr id="115716" name="Text Box 1026">
            <a:extLst>
              <a:ext uri="{FF2B5EF4-FFF2-40B4-BE49-F238E27FC236}">
                <a16:creationId xmlns:a16="http://schemas.microsoft.com/office/drawing/2014/main" id="{320C0A03-CF88-4A09-8F18-05E14E798509}"/>
              </a:ext>
            </a:extLst>
          </p:cNvPr>
          <p:cNvSpPr txBox="1">
            <a:spLocks noChangeArrowheads="1"/>
          </p:cNvSpPr>
          <p:nvPr/>
        </p:nvSpPr>
        <p:spPr bwMode="auto">
          <a:xfrm>
            <a:off x="493713" y="2065338"/>
            <a:ext cx="6894512" cy="470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marL="417513" indent="-417513"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836613" indent="-41910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254125" indent="-417513"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73225" indent="-4191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90738" indent="-41751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47938" indent="-41751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3005138" indent="-41751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62338" indent="-41751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919538" indent="-41751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Bus ISA-8 bits :</a:t>
            </a:r>
          </a:p>
          <a:p>
            <a:pPr eaLnBrk="1" hangingPunct="1">
              <a:spcBef>
                <a:spcPct val="50000"/>
              </a:spcBef>
              <a:buClrTx/>
              <a:buSzTx/>
              <a:buFontTx/>
              <a:buAutoNum type="alphaLcPeriod"/>
            </a:pPr>
            <a:r>
              <a:rPr lang="en-US" altLang="en-US" sz="2200" b="0"/>
              <a:t>chạy ở tốc độ đồng hồ là 8 MHz truyền tải dữ liệu tối đa 8 MB/s.</a:t>
            </a:r>
          </a:p>
          <a:p>
            <a:pPr eaLnBrk="1" hangingPunct="1">
              <a:spcBef>
                <a:spcPct val="50000"/>
              </a:spcBef>
              <a:buClrTx/>
              <a:buSzTx/>
              <a:buFontTx/>
              <a:buAutoNum type="alphaLcPeriod"/>
            </a:pPr>
            <a:r>
              <a:rPr lang="en-US" altLang="en-US" sz="2200" b="0"/>
              <a:t>chạy ở tốc độ đồng hồ là 4.77 MHz truyền tải dữ liệu tối đa 6MB/s.</a:t>
            </a:r>
          </a:p>
          <a:p>
            <a:pPr eaLnBrk="1" hangingPunct="1">
              <a:spcBef>
                <a:spcPct val="50000"/>
              </a:spcBef>
              <a:buClrTx/>
              <a:buSzTx/>
              <a:buFontTx/>
              <a:buAutoNum type="alphaLcPeriod"/>
            </a:pPr>
            <a:r>
              <a:rPr lang="en-US" altLang="en-US" sz="2200" b="0"/>
              <a:t>chạy ở tốc độ đồng hồ là 4.77 MHz truyền tải dữ liệu tối đa 1MB/s.</a:t>
            </a:r>
          </a:p>
          <a:p>
            <a:pPr eaLnBrk="1" hangingPunct="1">
              <a:spcBef>
                <a:spcPct val="50000"/>
              </a:spcBef>
              <a:buClrTx/>
              <a:buSzTx/>
              <a:buFontTx/>
              <a:buAutoNum type="alphaLcPeriod"/>
            </a:pPr>
            <a:r>
              <a:rPr lang="en-US" altLang="en-US" sz="2200" b="0"/>
              <a:t>chạy ở tốc độ đồng hồ là 4.77 MHz truyền tải dữ liệu tối đa 12MB/s.</a:t>
            </a:r>
          </a:p>
          <a:p>
            <a:pPr eaLnBrk="1" hangingPunct="1">
              <a:spcBef>
                <a:spcPct val="50000"/>
              </a:spcBef>
              <a:buClrTx/>
              <a:buSzTx/>
              <a:buFontTx/>
              <a:buAutoNum type="alphaLcPeriod"/>
            </a:pPr>
            <a:endParaRPr lang="en-US" altLang="en-US" sz="2200" b="0"/>
          </a:p>
          <a:p>
            <a:pPr eaLnBrk="1" hangingPunct="1">
              <a:spcBef>
                <a:spcPct val="50000"/>
              </a:spcBef>
              <a:buClrTx/>
              <a:buSzTx/>
              <a:buFontTx/>
              <a:buNone/>
            </a:pPr>
            <a:endParaRPr lang="en-US" altLang="en-US" sz="2200" b="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a:extLst>
              <a:ext uri="{FF2B5EF4-FFF2-40B4-BE49-F238E27FC236}">
                <a16:creationId xmlns:a16="http://schemas.microsoft.com/office/drawing/2014/main" id="{7E267206-F3D5-4E1B-8D6C-B181A4C6ECC2}"/>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5363" name="Slide Number Placeholder 4">
            <a:extLst>
              <a:ext uri="{FF2B5EF4-FFF2-40B4-BE49-F238E27FC236}">
                <a16:creationId xmlns:a16="http://schemas.microsoft.com/office/drawing/2014/main" id="{47B219F6-8D98-4DEA-AFAC-EE76C4DF262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A5AC52C8-F308-4969-ABF6-7A13A3F80C97}" type="slidenum">
              <a:rPr lang="en-US" altLang="en-US" sz="1300" smtClean="0"/>
              <a:pPr>
                <a:spcBef>
                  <a:spcPct val="0"/>
                </a:spcBef>
                <a:buClrTx/>
                <a:buSzTx/>
                <a:buFontTx/>
                <a:buNone/>
              </a:pPr>
              <a:t>11</a:t>
            </a:fld>
            <a:endParaRPr lang="en-US" altLang="en-US" sz="1300"/>
          </a:p>
        </p:txBody>
      </p:sp>
      <p:sp>
        <p:nvSpPr>
          <p:cNvPr id="15364" name="Rectangle 2">
            <a:extLst>
              <a:ext uri="{FF2B5EF4-FFF2-40B4-BE49-F238E27FC236}">
                <a16:creationId xmlns:a16="http://schemas.microsoft.com/office/drawing/2014/main" id="{8ABBE636-449F-41B3-AECD-6936B7DD8662}"/>
              </a:ext>
            </a:extLst>
          </p:cNvPr>
          <p:cNvSpPr>
            <a:spLocks noGrp="1" noChangeArrowheads="1"/>
          </p:cNvSpPr>
          <p:nvPr>
            <p:ph type="title"/>
          </p:nvPr>
        </p:nvSpPr>
        <p:spPr/>
        <p:txBody>
          <a:bodyPr/>
          <a:lstStyle/>
          <a:p>
            <a:pPr eaLnBrk="1" hangingPunct="1"/>
            <a:r>
              <a:rPr lang="en-US" altLang="en-US" sz="3500"/>
              <a:t>Các phép toán trong hệ nhị phân …</a:t>
            </a:r>
          </a:p>
        </p:txBody>
      </p:sp>
      <p:sp>
        <p:nvSpPr>
          <p:cNvPr id="15365" name="Text Box 3">
            <a:extLst>
              <a:ext uri="{FF2B5EF4-FFF2-40B4-BE49-F238E27FC236}">
                <a16:creationId xmlns:a16="http://schemas.microsoft.com/office/drawing/2014/main" id="{D309E639-58B4-4D9F-BBA3-B81A1194BF7E}"/>
              </a:ext>
            </a:extLst>
          </p:cNvPr>
          <p:cNvSpPr txBox="1">
            <a:spLocks noChangeArrowheads="1"/>
          </p:cNvSpPr>
          <p:nvPr/>
        </p:nvSpPr>
        <p:spPr bwMode="auto">
          <a:xfrm>
            <a:off x="684213" y="1793875"/>
            <a:ext cx="8459787"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t>Bảng phép tính Logic cho các số nhị phân</a:t>
            </a:r>
          </a:p>
        </p:txBody>
      </p:sp>
      <p:graphicFrame>
        <p:nvGraphicFramePr>
          <p:cNvPr id="122973" name="Group 93">
            <a:extLst>
              <a:ext uri="{FF2B5EF4-FFF2-40B4-BE49-F238E27FC236}">
                <a16:creationId xmlns:a16="http://schemas.microsoft.com/office/drawing/2014/main" id="{EA0646ED-C847-43EC-A0A9-F6430D8218E3}"/>
              </a:ext>
            </a:extLst>
          </p:cNvPr>
          <p:cNvGraphicFramePr>
            <a:graphicFrameLocks noGrp="1"/>
          </p:cNvGraphicFramePr>
          <p:nvPr/>
        </p:nvGraphicFramePr>
        <p:xfrm>
          <a:off x="977900" y="2216150"/>
          <a:ext cx="7326313" cy="4221164"/>
        </p:xfrm>
        <a:graphic>
          <a:graphicData uri="http://schemas.openxmlformats.org/drawingml/2006/table">
            <a:tbl>
              <a:tblPr/>
              <a:tblGrid>
                <a:gridCol w="1076325">
                  <a:extLst>
                    <a:ext uri="{9D8B030D-6E8A-4147-A177-3AD203B41FA5}">
                      <a16:colId xmlns:a16="http://schemas.microsoft.com/office/drawing/2014/main" val="20000"/>
                    </a:ext>
                  </a:extLst>
                </a:gridCol>
                <a:gridCol w="1074738">
                  <a:extLst>
                    <a:ext uri="{9D8B030D-6E8A-4147-A177-3AD203B41FA5}">
                      <a16:colId xmlns:a16="http://schemas.microsoft.com/office/drawing/2014/main" val="20001"/>
                    </a:ext>
                  </a:extLst>
                </a:gridCol>
                <a:gridCol w="1319212">
                  <a:extLst>
                    <a:ext uri="{9D8B030D-6E8A-4147-A177-3AD203B41FA5}">
                      <a16:colId xmlns:a16="http://schemas.microsoft.com/office/drawing/2014/main" val="20002"/>
                    </a:ext>
                  </a:extLst>
                </a:gridCol>
                <a:gridCol w="1031875">
                  <a:extLst>
                    <a:ext uri="{9D8B030D-6E8A-4147-A177-3AD203B41FA5}">
                      <a16:colId xmlns:a16="http://schemas.microsoft.com/office/drawing/2014/main" val="20003"/>
                    </a:ext>
                  </a:extLst>
                </a:gridCol>
                <a:gridCol w="1223963">
                  <a:extLst>
                    <a:ext uri="{9D8B030D-6E8A-4147-A177-3AD203B41FA5}">
                      <a16:colId xmlns:a16="http://schemas.microsoft.com/office/drawing/2014/main" val="20004"/>
                    </a:ext>
                  </a:extLst>
                </a:gridCol>
                <a:gridCol w="1600200">
                  <a:extLst>
                    <a:ext uri="{9D8B030D-6E8A-4147-A177-3AD203B41FA5}">
                      <a16:colId xmlns:a16="http://schemas.microsoft.com/office/drawing/2014/main" val="20005"/>
                    </a:ext>
                  </a:extLst>
                </a:gridCol>
              </a:tblGrid>
              <a:tr h="1169988">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bg1"/>
                          </a:solidFill>
                          <a:effectLst/>
                          <a:latin typeface="Tahoma" panose="020B0604030504040204" pitchFamily="34" charset="0"/>
                        </a:rPr>
                        <a:t>A</a:t>
                      </a:r>
                    </a:p>
                  </a:txBody>
                  <a:tcPr marL="83640" marR="83640" marT="41820" marB="418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bg1"/>
                          </a:solidFill>
                          <a:effectLst/>
                          <a:latin typeface="Tahoma" panose="020B0604030504040204" pitchFamily="34" charset="0"/>
                        </a:rPr>
                        <a:t>B</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bg1"/>
                          </a:solidFill>
                          <a:effectLst/>
                          <a:latin typeface="Tahoma" panose="020B0604030504040204" pitchFamily="34" charset="0"/>
                        </a:rPr>
                        <a:t>A and B</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bg1"/>
                          </a:solidFill>
                          <a:effectLst/>
                          <a:latin typeface="Tahoma" panose="020B0604030504040204" pitchFamily="34" charset="0"/>
                        </a:rPr>
                        <a:t>A or B</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bg1"/>
                          </a:solidFill>
                          <a:effectLst/>
                          <a:latin typeface="Tahoma" panose="020B0604030504040204" pitchFamily="34" charset="0"/>
                        </a:rPr>
                        <a:t>A xor B</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bg1"/>
                          </a:solidFill>
                          <a:effectLst/>
                          <a:latin typeface="Tahoma" panose="020B0604030504040204" pitchFamily="34" charset="0"/>
                        </a:rPr>
                        <a:t>Not A</a:t>
                      </a:r>
                    </a:p>
                  </a:txBody>
                  <a:tcPr marL="83640" marR="83640" marT="41820" marB="418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762000">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0</a:t>
                      </a:r>
                    </a:p>
                  </a:txBody>
                  <a:tcPr marL="83640" marR="83640" marT="41820" marB="418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0</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0</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bg1"/>
                          </a:solidFill>
                          <a:effectLst/>
                          <a:latin typeface="Tahoma" panose="020B0604030504040204" pitchFamily="34" charset="0"/>
                        </a:rPr>
                        <a:t>0</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0</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folHlink"/>
                          </a:solidFill>
                          <a:effectLst/>
                          <a:latin typeface="Tahoma" panose="020B0604030504040204" pitchFamily="34" charset="0"/>
                        </a:rPr>
                        <a:t>1</a:t>
                      </a:r>
                    </a:p>
                  </a:txBody>
                  <a:tcPr marL="83640" marR="83640" marT="41820" marB="418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763588">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0</a:t>
                      </a:r>
                    </a:p>
                  </a:txBody>
                  <a:tcPr marL="83640" marR="83640" marT="41820" marB="418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1</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0</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bg1"/>
                          </a:solidFill>
                          <a:effectLst/>
                          <a:latin typeface="Tahoma" panose="020B0604030504040204" pitchFamily="34" charset="0"/>
                        </a:rPr>
                        <a:t>1</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1</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folHlink"/>
                          </a:solidFill>
                          <a:effectLst/>
                          <a:latin typeface="Tahoma" panose="020B0604030504040204" pitchFamily="34" charset="0"/>
                        </a:rPr>
                        <a:t>1</a:t>
                      </a:r>
                    </a:p>
                  </a:txBody>
                  <a:tcPr marL="83640" marR="83640" marT="41820" marB="418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763588">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1</a:t>
                      </a:r>
                    </a:p>
                  </a:txBody>
                  <a:tcPr marL="83640" marR="83640" marT="41820" marB="418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0</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0</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bg1"/>
                          </a:solidFill>
                          <a:effectLst/>
                          <a:latin typeface="Tahoma" panose="020B0604030504040204" pitchFamily="34" charset="0"/>
                        </a:rPr>
                        <a:t>1</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1</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folHlink"/>
                          </a:solidFill>
                          <a:effectLst/>
                          <a:latin typeface="Tahoma" panose="020B0604030504040204" pitchFamily="34" charset="0"/>
                        </a:rPr>
                        <a:t>0</a:t>
                      </a:r>
                    </a:p>
                  </a:txBody>
                  <a:tcPr marL="83640" marR="83640" marT="41820" marB="418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762000">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1</a:t>
                      </a:r>
                    </a:p>
                  </a:txBody>
                  <a:tcPr marL="83640" marR="83640" marT="41820" marB="418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1</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1</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bg1"/>
                          </a:solidFill>
                          <a:effectLst/>
                          <a:latin typeface="Tahoma" panose="020B0604030504040204" pitchFamily="34" charset="0"/>
                        </a:rPr>
                        <a:t>1</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0</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folHlink"/>
                          </a:solidFill>
                          <a:effectLst/>
                          <a:latin typeface="Tahoma" panose="020B0604030504040204" pitchFamily="34" charset="0"/>
                        </a:rPr>
                        <a:t>0</a:t>
                      </a:r>
                    </a:p>
                  </a:txBody>
                  <a:tcPr marL="83640" marR="83640" marT="41820" marB="418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2">
            <a:extLst>
              <a:ext uri="{FF2B5EF4-FFF2-40B4-BE49-F238E27FC236}">
                <a16:creationId xmlns:a16="http://schemas.microsoft.com/office/drawing/2014/main" id="{2A5BDAEE-98EF-465D-BD49-75749229BB6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16739" name="Slide Number Placeholder 3">
            <a:extLst>
              <a:ext uri="{FF2B5EF4-FFF2-40B4-BE49-F238E27FC236}">
                <a16:creationId xmlns:a16="http://schemas.microsoft.com/office/drawing/2014/main" id="{8A476E15-E5A8-4A9F-9C80-73F9310AE4F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7F8BBBC6-D5EA-4EA2-A313-D773630D76D8}" type="slidenum">
              <a:rPr lang="en-US" altLang="en-US" sz="1300" smtClean="0"/>
              <a:pPr>
                <a:spcBef>
                  <a:spcPct val="0"/>
                </a:spcBef>
                <a:buClrTx/>
                <a:buSzTx/>
                <a:buFontTx/>
                <a:buNone/>
              </a:pPr>
              <a:t>110</a:t>
            </a:fld>
            <a:endParaRPr lang="en-US" altLang="en-US" sz="1300"/>
          </a:p>
        </p:txBody>
      </p:sp>
      <p:sp>
        <p:nvSpPr>
          <p:cNvPr id="116740" name="Text Box 2">
            <a:extLst>
              <a:ext uri="{FF2B5EF4-FFF2-40B4-BE49-F238E27FC236}">
                <a16:creationId xmlns:a16="http://schemas.microsoft.com/office/drawing/2014/main" id="{7A9FB607-F8E8-4DD9-BD1B-0DDE69BCAFA1}"/>
              </a:ext>
            </a:extLst>
          </p:cNvPr>
          <p:cNvSpPr txBox="1">
            <a:spLocks noChangeArrowheads="1"/>
          </p:cNvSpPr>
          <p:nvPr/>
        </p:nvSpPr>
        <p:spPr bwMode="auto">
          <a:xfrm>
            <a:off x="493713" y="2065338"/>
            <a:ext cx="6894512" cy="470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marL="417513" indent="-417513"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836613" indent="-41910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254125" indent="-417513"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73225" indent="-4191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90738" indent="-41751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47938" indent="-41751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3005138" indent="-41751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62338" indent="-41751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919538" indent="-41751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Bus ISA-16 bits :</a:t>
            </a:r>
          </a:p>
          <a:p>
            <a:pPr eaLnBrk="1" hangingPunct="1">
              <a:spcBef>
                <a:spcPct val="50000"/>
              </a:spcBef>
              <a:buClrTx/>
              <a:buSzTx/>
              <a:buFontTx/>
              <a:buAutoNum type="alphaLcPeriod"/>
            </a:pPr>
            <a:r>
              <a:rPr lang="en-US" altLang="en-US" sz="2200" b="0"/>
              <a:t>chạy ở tốc độ đồng hồ là 8</a:t>
            </a:r>
            <a:r>
              <a:rPr lang="en-US" altLang="en-US" sz="2200" b="0">
                <a:sym typeface="Wingdings" panose="05000000000000000000" pitchFamily="2" charset="2"/>
              </a:rPr>
              <a:t>12</a:t>
            </a:r>
            <a:r>
              <a:rPr lang="en-US" altLang="en-US" sz="2200" b="0"/>
              <a:t> MHz truyền tải dữ liệu tối đa 8 MB/s.</a:t>
            </a:r>
          </a:p>
          <a:p>
            <a:pPr eaLnBrk="1" hangingPunct="1">
              <a:spcBef>
                <a:spcPct val="50000"/>
              </a:spcBef>
              <a:buClrTx/>
              <a:buSzTx/>
              <a:buFontTx/>
              <a:buAutoNum type="alphaLcPeriod"/>
            </a:pPr>
            <a:r>
              <a:rPr lang="en-US" altLang="en-US" sz="2200" b="0"/>
              <a:t>chạy ở tốc độ đồng hồ là 32 MHz truyền tải dữ liệu tối đa 12MB/s.</a:t>
            </a:r>
          </a:p>
          <a:p>
            <a:pPr eaLnBrk="1" hangingPunct="1">
              <a:spcBef>
                <a:spcPct val="50000"/>
              </a:spcBef>
              <a:buClrTx/>
              <a:buSzTx/>
              <a:buFontTx/>
              <a:buAutoNum type="alphaLcPeriod"/>
            </a:pPr>
            <a:r>
              <a:rPr lang="en-US" altLang="en-US" sz="2200" b="0"/>
              <a:t>chạy ở tốc độ đồng hồ là 4.77 MHz truyền tải dữ liệu tối đa 12MB/s.</a:t>
            </a:r>
          </a:p>
          <a:p>
            <a:pPr eaLnBrk="1" hangingPunct="1">
              <a:spcBef>
                <a:spcPct val="50000"/>
              </a:spcBef>
              <a:buClrTx/>
              <a:buSzTx/>
              <a:buFontTx/>
              <a:buAutoNum type="alphaLcPeriod"/>
            </a:pPr>
            <a:r>
              <a:rPr lang="en-US" altLang="en-US" sz="2200" b="0"/>
              <a:t>chạy ở tốc độ đồng hồ là 16MHz truyền tải dữ liệu tối đa 12MB/s.</a:t>
            </a:r>
          </a:p>
          <a:p>
            <a:pPr eaLnBrk="1" hangingPunct="1">
              <a:spcBef>
                <a:spcPct val="50000"/>
              </a:spcBef>
              <a:buClrTx/>
              <a:buSzTx/>
              <a:buFontTx/>
              <a:buNone/>
            </a:pPr>
            <a:endParaRPr lang="en-US" altLang="en-US" sz="2200" b="0"/>
          </a:p>
          <a:p>
            <a:pPr eaLnBrk="1" hangingPunct="1">
              <a:spcBef>
                <a:spcPct val="50000"/>
              </a:spcBef>
              <a:buClrTx/>
              <a:buSzTx/>
              <a:buFontTx/>
              <a:buNone/>
            </a:pPr>
            <a:endParaRPr lang="en-US" altLang="en-US" sz="2200" b="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2">
            <a:extLst>
              <a:ext uri="{FF2B5EF4-FFF2-40B4-BE49-F238E27FC236}">
                <a16:creationId xmlns:a16="http://schemas.microsoft.com/office/drawing/2014/main" id="{4D8FDC49-827E-40CC-9ED8-29C5018DE7D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17763" name="Slide Number Placeholder 3">
            <a:extLst>
              <a:ext uri="{FF2B5EF4-FFF2-40B4-BE49-F238E27FC236}">
                <a16:creationId xmlns:a16="http://schemas.microsoft.com/office/drawing/2014/main" id="{245069DB-F2DF-4E08-8BC0-72B00B05BC9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8148BEEE-5AEA-46FD-91FA-16EA02D609E5}" type="slidenum">
              <a:rPr lang="en-US" altLang="en-US" sz="1300" smtClean="0"/>
              <a:pPr>
                <a:spcBef>
                  <a:spcPct val="0"/>
                </a:spcBef>
                <a:buClrTx/>
                <a:buSzTx/>
                <a:buFontTx/>
                <a:buNone/>
              </a:pPr>
              <a:t>111</a:t>
            </a:fld>
            <a:endParaRPr lang="en-US" altLang="en-US" sz="1300"/>
          </a:p>
        </p:txBody>
      </p:sp>
      <p:sp>
        <p:nvSpPr>
          <p:cNvPr id="117764" name="Text Box 2">
            <a:extLst>
              <a:ext uri="{FF2B5EF4-FFF2-40B4-BE49-F238E27FC236}">
                <a16:creationId xmlns:a16="http://schemas.microsoft.com/office/drawing/2014/main" id="{D6133E93-B926-4296-85EC-C175D20D1897}"/>
              </a:ext>
            </a:extLst>
          </p:cNvPr>
          <p:cNvSpPr txBox="1">
            <a:spLocks noChangeArrowheads="1"/>
          </p:cNvSpPr>
          <p:nvPr/>
        </p:nvSpPr>
        <p:spPr bwMode="auto">
          <a:xfrm>
            <a:off x="493713" y="2065338"/>
            <a:ext cx="6894512" cy="338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marL="417513" indent="-417513"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836613" indent="-41910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254125" indent="-417513"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73225" indent="-4191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90738" indent="-41751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47938" indent="-41751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3005138" indent="-41751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62338" indent="-41751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919538" indent="-41751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Bus PCI :</a:t>
            </a:r>
          </a:p>
          <a:p>
            <a:pPr eaLnBrk="1" hangingPunct="1">
              <a:spcBef>
                <a:spcPct val="50000"/>
              </a:spcBef>
              <a:buClrTx/>
              <a:buSzTx/>
              <a:buFontTx/>
              <a:buAutoNum type="alphaLcPeriod"/>
            </a:pPr>
            <a:r>
              <a:rPr lang="en-US" altLang="en-US" sz="2200" b="0"/>
              <a:t>truyền tải dữ liệu tối đa 528 MB/s.</a:t>
            </a:r>
          </a:p>
          <a:p>
            <a:pPr eaLnBrk="1" hangingPunct="1">
              <a:spcBef>
                <a:spcPct val="50000"/>
              </a:spcBef>
              <a:buClrTx/>
              <a:buSzTx/>
              <a:buFontTx/>
              <a:buAutoNum type="alphaLcPeriod"/>
            </a:pPr>
            <a:r>
              <a:rPr lang="en-US" altLang="en-US" sz="2200" b="0"/>
              <a:t>truyền tải dữ liệu tối đa 128MB/s.</a:t>
            </a:r>
          </a:p>
          <a:p>
            <a:pPr eaLnBrk="1" hangingPunct="1">
              <a:spcBef>
                <a:spcPct val="50000"/>
              </a:spcBef>
              <a:buClrTx/>
              <a:buSzTx/>
              <a:buFontTx/>
              <a:buAutoNum type="alphaLcPeriod"/>
            </a:pPr>
            <a:r>
              <a:rPr lang="en-US" altLang="en-US" sz="2200" b="0"/>
              <a:t>truyền tải dữ liệu tối đa 512MB/s.</a:t>
            </a:r>
          </a:p>
          <a:p>
            <a:pPr eaLnBrk="1" hangingPunct="1">
              <a:spcBef>
                <a:spcPct val="50000"/>
              </a:spcBef>
              <a:buClrTx/>
              <a:buSzTx/>
              <a:buFontTx/>
              <a:buAutoNum type="alphaLcPeriod"/>
            </a:pPr>
            <a:r>
              <a:rPr lang="en-US" altLang="en-US" sz="2200" b="0"/>
              <a:t>truyền tải dữ liệu tối đa  64MB/s.</a:t>
            </a:r>
          </a:p>
          <a:p>
            <a:pPr eaLnBrk="1" hangingPunct="1">
              <a:spcBef>
                <a:spcPct val="50000"/>
              </a:spcBef>
              <a:buClrTx/>
              <a:buSzTx/>
              <a:buFontTx/>
              <a:buNone/>
            </a:pPr>
            <a:endParaRPr lang="en-US" altLang="en-US" sz="2200" b="0"/>
          </a:p>
          <a:p>
            <a:pPr eaLnBrk="1" hangingPunct="1">
              <a:spcBef>
                <a:spcPct val="50000"/>
              </a:spcBef>
              <a:buClrTx/>
              <a:buSzTx/>
              <a:buFontTx/>
              <a:buNone/>
            </a:pPr>
            <a:endParaRPr lang="en-US" altLang="en-US" sz="2200" b="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2">
            <a:extLst>
              <a:ext uri="{FF2B5EF4-FFF2-40B4-BE49-F238E27FC236}">
                <a16:creationId xmlns:a16="http://schemas.microsoft.com/office/drawing/2014/main" id="{5E630A07-BDB7-4F42-BBEF-99ABD9C02E8F}"/>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18787" name="Slide Number Placeholder 3">
            <a:extLst>
              <a:ext uri="{FF2B5EF4-FFF2-40B4-BE49-F238E27FC236}">
                <a16:creationId xmlns:a16="http://schemas.microsoft.com/office/drawing/2014/main" id="{1F0F93AF-8F94-4DCB-A731-7B6392FA843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E0C0260-706D-421E-A457-0615A44A28DF}" type="slidenum">
              <a:rPr lang="en-US" altLang="en-US" sz="1300" smtClean="0"/>
              <a:pPr>
                <a:spcBef>
                  <a:spcPct val="0"/>
                </a:spcBef>
                <a:buClrTx/>
                <a:buSzTx/>
                <a:buFontTx/>
                <a:buNone/>
              </a:pPr>
              <a:t>112</a:t>
            </a:fld>
            <a:endParaRPr lang="en-US" altLang="en-US" sz="1300"/>
          </a:p>
        </p:txBody>
      </p:sp>
      <p:sp>
        <p:nvSpPr>
          <p:cNvPr id="118788" name="Text Box 2">
            <a:extLst>
              <a:ext uri="{FF2B5EF4-FFF2-40B4-BE49-F238E27FC236}">
                <a16:creationId xmlns:a16="http://schemas.microsoft.com/office/drawing/2014/main" id="{26A4A6A1-C760-46B3-A193-0AD5530D0347}"/>
              </a:ext>
            </a:extLst>
          </p:cNvPr>
          <p:cNvSpPr txBox="1">
            <a:spLocks noChangeArrowheads="1"/>
          </p:cNvSpPr>
          <p:nvPr/>
        </p:nvSpPr>
        <p:spPr bwMode="auto">
          <a:xfrm>
            <a:off x="774700" y="1927225"/>
            <a:ext cx="6542088" cy="239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Dẫn đầu về Chipset hiện có trên thị trường là :</a:t>
            </a:r>
          </a:p>
          <a:p>
            <a:pPr eaLnBrk="1" hangingPunct="1">
              <a:spcBef>
                <a:spcPct val="50000"/>
              </a:spcBef>
              <a:buClrTx/>
              <a:buSzTx/>
              <a:buFontTx/>
              <a:buNone/>
            </a:pPr>
            <a:r>
              <a:rPr lang="en-US" altLang="en-US" sz="2200" b="0"/>
              <a:t>a.AMD</a:t>
            </a:r>
          </a:p>
          <a:p>
            <a:pPr eaLnBrk="1" hangingPunct="1">
              <a:spcBef>
                <a:spcPct val="50000"/>
              </a:spcBef>
              <a:buClrTx/>
              <a:buSzTx/>
              <a:buFontTx/>
              <a:buNone/>
            </a:pPr>
            <a:r>
              <a:rPr lang="en-US" altLang="en-US" sz="2200" b="0"/>
              <a:t>b.ALI</a:t>
            </a:r>
          </a:p>
          <a:p>
            <a:pPr eaLnBrk="1" hangingPunct="1">
              <a:spcBef>
                <a:spcPct val="50000"/>
              </a:spcBef>
              <a:buClrTx/>
              <a:buSzTx/>
              <a:buFontTx/>
              <a:buNone/>
            </a:pPr>
            <a:r>
              <a:rPr lang="en-US" altLang="en-US" sz="2200" b="0"/>
              <a:t>c.Intel</a:t>
            </a:r>
          </a:p>
          <a:p>
            <a:pPr eaLnBrk="1" hangingPunct="1">
              <a:spcBef>
                <a:spcPct val="50000"/>
              </a:spcBef>
              <a:buClrTx/>
              <a:buSzTx/>
              <a:buFontTx/>
              <a:buNone/>
            </a:pPr>
            <a:r>
              <a:rPr lang="en-US" altLang="en-US" sz="2200" b="0"/>
              <a:t>d.Mac</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2">
            <a:extLst>
              <a:ext uri="{FF2B5EF4-FFF2-40B4-BE49-F238E27FC236}">
                <a16:creationId xmlns:a16="http://schemas.microsoft.com/office/drawing/2014/main" id="{E8A12D49-C8BC-40A3-8AE1-804729C7D79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19811" name="Slide Number Placeholder 3">
            <a:extLst>
              <a:ext uri="{FF2B5EF4-FFF2-40B4-BE49-F238E27FC236}">
                <a16:creationId xmlns:a16="http://schemas.microsoft.com/office/drawing/2014/main" id="{1134F13E-503E-46CB-9B82-66374F5D70F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B7410CEE-3016-4491-A6A3-9D8BAF3514CF}" type="slidenum">
              <a:rPr lang="en-US" altLang="en-US" sz="1300" smtClean="0"/>
              <a:pPr>
                <a:spcBef>
                  <a:spcPct val="0"/>
                </a:spcBef>
                <a:buClrTx/>
                <a:buSzTx/>
                <a:buFontTx/>
                <a:buNone/>
              </a:pPr>
              <a:t>113</a:t>
            </a:fld>
            <a:endParaRPr lang="en-US" altLang="en-US" sz="1300"/>
          </a:p>
        </p:txBody>
      </p:sp>
      <p:sp>
        <p:nvSpPr>
          <p:cNvPr id="119812" name="Text Box 2">
            <a:extLst>
              <a:ext uri="{FF2B5EF4-FFF2-40B4-BE49-F238E27FC236}">
                <a16:creationId xmlns:a16="http://schemas.microsoft.com/office/drawing/2014/main" id="{D3C2D939-DFCA-43A0-AE03-14711AE7A7F5}"/>
              </a:ext>
            </a:extLst>
          </p:cNvPr>
          <p:cNvSpPr txBox="1">
            <a:spLocks noChangeArrowheads="1"/>
          </p:cNvSpPr>
          <p:nvPr/>
        </p:nvSpPr>
        <p:spPr bwMode="auto">
          <a:xfrm>
            <a:off x="774700" y="1927225"/>
            <a:ext cx="6542088" cy="272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Hệ thống Bus là hệ thống xa lộ thông tin bên trong PC giúp trao đổi:</a:t>
            </a:r>
          </a:p>
          <a:p>
            <a:pPr eaLnBrk="1" hangingPunct="1">
              <a:spcBef>
                <a:spcPct val="50000"/>
              </a:spcBef>
              <a:buClrTx/>
              <a:buSzTx/>
              <a:buFontTx/>
              <a:buNone/>
            </a:pPr>
            <a:r>
              <a:rPr lang="en-US" altLang="en-US" sz="2200" b="0"/>
              <a:t>a.thông tin giữa các máy tính</a:t>
            </a:r>
          </a:p>
          <a:p>
            <a:pPr eaLnBrk="1" hangingPunct="1">
              <a:spcBef>
                <a:spcPct val="50000"/>
              </a:spcBef>
              <a:buClrTx/>
              <a:buSzTx/>
              <a:buFontTx/>
              <a:buNone/>
            </a:pPr>
            <a:r>
              <a:rPr lang="en-US" altLang="en-US" sz="2200" b="0"/>
              <a:t>b.dữ liệu giữa các thiết bị ngọai vi</a:t>
            </a:r>
          </a:p>
          <a:p>
            <a:pPr eaLnBrk="1" hangingPunct="1">
              <a:spcBef>
                <a:spcPct val="50000"/>
              </a:spcBef>
              <a:buClrTx/>
              <a:buSzTx/>
              <a:buFontTx/>
              <a:buNone/>
            </a:pPr>
            <a:r>
              <a:rPr lang="en-US" altLang="en-US" sz="2200" b="0"/>
              <a:t>c. dữ liệu giữa bộ VXL và các thiết bị khác</a:t>
            </a:r>
          </a:p>
          <a:p>
            <a:pPr eaLnBrk="1" hangingPunct="1">
              <a:spcBef>
                <a:spcPct val="50000"/>
              </a:spcBef>
              <a:buClrTx/>
              <a:buSzTx/>
              <a:buFontTx/>
              <a:buNone/>
            </a:pPr>
            <a:r>
              <a:rPr lang="en-US" altLang="en-US" sz="2200" b="0"/>
              <a:t>d. tất cả đều đúng</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2">
            <a:extLst>
              <a:ext uri="{FF2B5EF4-FFF2-40B4-BE49-F238E27FC236}">
                <a16:creationId xmlns:a16="http://schemas.microsoft.com/office/drawing/2014/main" id="{527D1508-C8CA-4F43-9B47-CB745283937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20835" name="Slide Number Placeholder 3">
            <a:extLst>
              <a:ext uri="{FF2B5EF4-FFF2-40B4-BE49-F238E27FC236}">
                <a16:creationId xmlns:a16="http://schemas.microsoft.com/office/drawing/2014/main" id="{1CCD0585-CE04-4E10-91B1-09F4120A904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A2C1A680-7F4D-442C-AD7B-9CEBD0B9197E}" type="slidenum">
              <a:rPr lang="en-US" altLang="en-US" sz="1300" smtClean="0"/>
              <a:pPr>
                <a:spcBef>
                  <a:spcPct val="0"/>
                </a:spcBef>
                <a:buClrTx/>
                <a:buSzTx/>
                <a:buFontTx/>
                <a:buNone/>
              </a:pPr>
              <a:t>114</a:t>
            </a:fld>
            <a:endParaRPr lang="en-US" altLang="en-US" sz="1300"/>
          </a:p>
        </p:txBody>
      </p:sp>
      <p:sp>
        <p:nvSpPr>
          <p:cNvPr id="120836" name="Text Box 1026">
            <a:extLst>
              <a:ext uri="{FF2B5EF4-FFF2-40B4-BE49-F238E27FC236}">
                <a16:creationId xmlns:a16="http://schemas.microsoft.com/office/drawing/2014/main" id="{8D2CBF89-BFE2-40D5-B5C9-1E161982D95E}"/>
              </a:ext>
            </a:extLst>
          </p:cNvPr>
          <p:cNvSpPr txBox="1">
            <a:spLocks noChangeArrowheads="1"/>
          </p:cNvSpPr>
          <p:nvPr/>
        </p:nvSpPr>
        <p:spPr bwMode="auto">
          <a:xfrm>
            <a:off x="914400" y="1997075"/>
            <a:ext cx="6545263" cy="305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Mọi họat động của máy tính từ CPU đến bộ nhớ RAM và những thiết bị I/O đều phảI thông qua sự nốI kết được gọi chung là :</a:t>
            </a:r>
          </a:p>
          <a:p>
            <a:pPr eaLnBrk="1" hangingPunct="1">
              <a:spcBef>
                <a:spcPct val="50000"/>
              </a:spcBef>
              <a:buClrTx/>
              <a:buSzTx/>
              <a:buFontTx/>
              <a:buNone/>
            </a:pPr>
            <a:r>
              <a:rPr lang="en-US" altLang="en-US" sz="2200" b="0"/>
              <a:t>a.Chuẩn giao tiếp</a:t>
            </a:r>
          </a:p>
          <a:p>
            <a:pPr eaLnBrk="1" hangingPunct="1">
              <a:spcBef>
                <a:spcPct val="50000"/>
              </a:spcBef>
              <a:buClrTx/>
              <a:buSzTx/>
              <a:buFontTx/>
              <a:buNone/>
            </a:pPr>
            <a:r>
              <a:rPr lang="en-US" altLang="en-US" sz="2200" b="0"/>
              <a:t>b.Bus</a:t>
            </a:r>
          </a:p>
          <a:p>
            <a:pPr eaLnBrk="1" hangingPunct="1">
              <a:spcBef>
                <a:spcPct val="50000"/>
              </a:spcBef>
              <a:buClrTx/>
              <a:buSzTx/>
              <a:buFontTx/>
              <a:buNone/>
            </a:pPr>
            <a:r>
              <a:rPr lang="en-US" altLang="en-US" sz="2200" b="0"/>
              <a:t>c.BIOS</a:t>
            </a:r>
          </a:p>
          <a:p>
            <a:pPr eaLnBrk="1" hangingPunct="1">
              <a:spcBef>
                <a:spcPct val="50000"/>
              </a:spcBef>
              <a:buClrTx/>
              <a:buSzTx/>
              <a:buFontTx/>
              <a:buNone/>
            </a:pPr>
            <a:r>
              <a:rPr lang="en-US" altLang="en-US" sz="2200" b="0"/>
              <a:t>d.CMOS</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Footer Placeholder 3">
            <a:extLst>
              <a:ext uri="{FF2B5EF4-FFF2-40B4-BE49-F238E27FC236}">
                <a16:creationId xmlns:a16="http://schemas.microsoft.com/office/drawing/2014/main" id="{626D41DD-173B-4E04-91B1-004F9063BEE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21859" name="Slide Number Placeholder 4">
            <a:extLst>
              <a:ext uri="{FF2B5EF4-FFF2-40B4-BE49-F238E27FC236}">
                <a16:creationId xmlns:a16="http://schemas.microsoft.com/office/drawing/2014/main" id="{8468DDFD-1924-4DBB-A39B-3D62073BA7D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E5D8F513-5B7C-48B8-867B-DE8C8E709546}" type="slidenum">
              <a:rPr lang="en-US" altLang="en-US" sz="1300" smtClean="0"/>
              <a:pPr>
                <a:spcBef>
                  <a:spcPct val="0"/>
                </a:spcBef>
                <a:buClrTx/>
                <a:buSzTx/>
                <a:buFontTx/>
                <a:buNone/>
              </a:pPr>
              <a:t>115</a:t>
            </a:fld>
            <a:endParaRPr lang="en-US" altLang="en-US" sz="1300"/>
          </a:p>
        </p:txBody>
      </p:sp>
      <p:sp>
        <p:nvSpPr>
          <p:cNvPr id="121860" name="Rectangle 2">
            <a:extLst>
              <a:ext uri="{FF2B5EF4-FFF2-40B4-BE49-F238E27FC236}">
                <a16:creationId xmlns:a16="http://schemas.microsoft.com/office/drawing/2014/main" id="{CAF028A5-D498-4B0C-ABD7-533C7970639A}"/>
              </a:ext>
            </a:extLst>
          </p:cNvPr>
          <p:cNvSpPr>
            <a:spLocks noGrp="1" noChangeArrowheads="1"/>
          </p:cNvSpPr>
          <p:nvPr>
            <p:ph type="title"/>
          </p:nvPr>
        </p:nvSpPr>
        <p:spPr>
          <a:xfrm>
            <a:off x="1150938" y="1033463"/>
            <a:ext cx="2365375" cy="727075"/>
          </a:xfrm>
        </p:spPr>
        <p:txBody>
          <a:bodyPr/>
          <a:lstStyle/>
          <a:p>
            <a:pPr eaLnBrk="1" hangingPunct="1"/>
            <a:r>
              <a:rPr lang="en-US" altLang="en-US"/>
              <a:t>BÀI TẬP</a:t>
            </a:r>
          </a:p>
        </p:txBody>
      </p:sp>
      <p:sp>
        <p:nvSpPr>
          <p:cNvPr id="121861" name="Text Box 3">
            <a:extLst>
              <a:ext uri="{FF2B5EF4-FFF2-40B4-BE49-F238E27FC236}">
                <a16:creationId xmlns:a16="http://schemas.microsoft.com/office/drawing/2014/main" id="{947FFD08-B700-4680-8534-7BCB9C560163}"/>
              </a:ext>
            </a:extLst>
          </p:cNvPr>
          <p:cNvSpPr txBox="1">
            <a:spLocks noChangeArrowheads="1"/>
          </p:cNvSpPr>
          <p:nvPr/>
        </p:nvSpPr>
        <p:spPr bwMode="auto">
          <a:xfrm>
            <a:off x="493713" y="2065338"/>
            <a:ext cx="61912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Bài 1 : Cho biết giá trị chuổi ‘XY’ được lưu trữ trong MT dướI dạng số hex và dạng số bin?</a:t>
            </a:r>
          </a:p>
        </p:txBody>
      </p:sp>
      <p:sp>
        <p:nvSpPr>
          <p:cNvPr id="121862" name="Text Box 4">
            <a:extLst>
              <a:ext uri="{FF2B5EF4-FFF2-40B4-BE49-F238E27FC236}">
                <a16:creationId xmlns:a16="http://schemas.microsoft.com/office/drawing/2014/main" id="{ABFDE3FB-2803-492F-B3D0-F9347CCA72AA}"/>
              </a:ext>
            </a:extLst>
          </p:cNvPr>
          <p:cNvSpPr txBox="1">
            <a:spLocks noChangeArrowheads="1"/>
          </p:cNvSpPr>
          <p:nvPr/>
        </p:nvSpPr>
        <p:spPr bwMode="auto">
          <a:xfrm>
            <a:off x="422275" y="2892425"/>
            <a:ext cx="6332538" cy="123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Bài 2 : Cho biết giá trị ở hệ 10 của các số nguyên có dấu sau :</a:t>
            </a:r>
          </a:p>
          <a:p>
            <a:pPr eaLnBrk="1" hangingPunct="1">
              <a:spcBef>
                <a:spcPct val="50000"/>
              </a:spcBef>
              <a:buClrTx/>
              <a:buSzTx/>
              <a:buFontTx/>
              <a:buNone/>
            </a:pPr>
            <a:r>
              <a:rPr lang="en-US" altLang="en-US" sz="2200" b="0"/>
              <a:t>a.10000000</a:t>
            </a:r>
            <a:r>
              <a:rPr lang="en-US" altLang="en-US" sz="2200" b="0" baseline="-25000"/>
              <a:t>b		</a:t>
            </a:r>
            <a:r>
              <a:rPr lang="en-US" altLang="en-US" sz="2200" b="0"/>
              <a:t>b.01111111</a:t>
            </a:r>
            <a:r>
              <a:rPr lang="en-US" altLang="en-US" sz="2200" b="0" baseline="-25000"/>
              <a:t>b</a:t>
            </a:r>
          </a:p>
        </p:txBody>
      </p:sp>
      <p:sp>
        <p:nvSpPr>
          <p:cNvPr id="121863" name="Text Box 5">
            <a:extLst>
              <a:ext uri="{FF2B5EF4-FFF2-40B4-BE49-F238E27FC236}">
                <a16:creationId xmlns:a16="http://schemas.microsoft.com/office/drawing/2014/main" id="{ED343C05-E87E-4EC8-BE9F-E6D2803A40D8}"/>
              </a:ext>
            </a:extLst>
          </p:cNvPr>
          <p:cNvSpPr txBox="1">
            <a:spLocks noChangeArrowheads="1"/>
          </p:cNvSpPr>
          <p:nvPr/>
        </p:nvSpPr>
        <p:spPr bwMode="auto">
          <a:xfrm>
            <a:off x="493713" y="4268788"/>
            <a:ext cx="6332537"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Bài 3 : Cho đoạn code sau :</a:t>
            </a:r>
          </a:p>
          <a:p>
            <a:pPr eaLnBrk="1" hangingPunct="1">
              <a:spcBef>
                <a:spcPct val="50000"/>
              </a:spcBef>
              <a:buClrTx/>
              <a:buSzTx/>
              <a:buFontTx/>
              <a:buNone/>
            </a:pPr>
            <a:r>
              <a:rPr lang="en-US" altLang="en-US" sz="2200" b="0"/>
              <a:t>MOV AH,7F			INT 20H</a:t>
            </a:r>
          </a:p>
          <a:p>
            <a:pPr eaLnBrk="1" hangingPunct="1">
              <a:spcBef>
                <a:spcPct val="50000"/>
              </a:spcBef>
              <a:buClrTx/>
              <a:buSzTx/>
              <a:buFontTx/>
              <a:buNone/>
            </a:pPr>
            <a:r>
              <a:rPr lang="en-US" altLang="en-US" sz="2200" b="0"/>
              <a:t>MOV AX,1234	Hãy cho biết giá trị của 	</a:t>
            </a:r>
          </a:p>
          <a:p>
            <a:pPr eaLnBrk="1" hangingPunct="1">
              <a:spcBef>
                <a:spcPct val="50000"/>
              </a:spcBef>
              <a:buClrTx/>
              <a:buSzTx/>
              <a:buFontTx/>
              <a:buNone/>
            </a:pPr>
            <a:r>
              <a:rPr lang="en-US" altLang="en-US" sz="2200" b="0"/>
              <a:t>MOV BH,AL		các thanh ghi AX,BX ?</a:t>
            </a:r>
          </a:p>
          <a:p>
            <a:pPr eaLnBrk="1" hangingPunct="1">
              <a:spcBef>
                <a:spcPct val="50000"/>
              </a:spcBef>
              <a:buClrTx/>
              <a:buSzTx/>
              <a:buFontTx/>
              <a:buNone/>
            </a:pPr>
            <a:r>
              <a:rPr lang="en-US" altLang="en-US" sz="2200" b="0"/>
              <a:t>MOV BL,AH</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oter Placeholder 3">
            <a:extLst>
              <a:ext uri="{FF2B5EF4-FFF2-40B4-BE49-F238E27FC236}">
                <a16:creationId xmlns:a16="http://schemas.microsoft.com/office/drawing/2014/main" id="{7C4DEEF6-05F1-4CC6-B3A5-F6989D31EA3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22883" name="Slide Number Placeholder 4">
            <a:extLst>
              <a:ext uri="{FF2B5EF4-FFF2-40B4-BE49-F238E27FC236}">
                <a16:creationId xmlns:a16="http://schemas.microsoft.com/office/drawing/2014/main" id="{3ED502E9-E75A-40DB-B612-8B359EB5D28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432EBB1B-6C1A-4A93-9D72-33D7B7154A7C}" type="slidenum">
              <a:rPr lang="en-US" altLang="en-US" sz="1300" smtClean="0"/>
              <a:pPr>
                <a:spcBef>
                  <a:spcPct val="0"/>
                </a:spcBef>
                <a:buClrTx/>
                <a:buSzTx/>
                <a:buFontTx/>
                <a:buNone/>
              </a:pPr>
              <a:t>116</a:t>
            </a:fld>
            <a:endParaRPr lang="en-US" altLang="en-US" sz="1300"/>
          </a:p>
        </p:txBody>
      </p:sp>
      <p:sp>
        <p:nvSpPr>
          <p:cNvPr id="122884" name="Rectangle 2">
            <a:extLst>
              <a:ext uri="{FF2B5EF4-FFF2-40B4-BE49-F238E27FC236}">
                <a16:creationId xmlns:a16="http://schemas.microsoft.com/office/drawing/2014/main" id="{27FA71E9-053C-4B65-A80A-DA0BC741F914}"/>
              </a:ext>
            </a:extLst>
          </p:cNvPr>
          <p:cNvSpPr>
            <a:spLocks noGrp="1" noChangeArrowheads="1"/>
          </p:cNvSpPr>
          <p:nvPr>
            <p:ph type="title"/>
          </p:nvPr>
        </p:nvSpPr>
        <p:spPr>
          <a:xfrm>
            <a:off x="1150938" y="1033463"/>
            <a:ext cx="2365375" cy="727075"/>
          </a:xfrm>
        </p:spPr>
        <p:txBody>
          <a:bodyPr/>
          <a:lstStyle/>
          <a:p>
            <a:pPr eaLnBrk="1" hangingPunct="1"/>
            <a:r>
              <a:rPr lang="en-US" altLang="en-US"/>
              <a:t>BÀI TẬP</a:t>
            </a:r>
          </a:p>
        </p:txBody>
      </p:sp>
      <p:sp>
        <p:nvSpPr>
          <p:cNvPr id="122885" name="Text Box 3">
            <a:extLst>
              <a:ext uri="{FF2B5EF4-FFF2-40B4-BE49-F238E27FC236}">
                <a16:creationId xmlns:a16="http://schemas.microsoft.com/office/drawing/2014/main" id="{341243E0-3169-46B1-AA6B-B0CC14EB1F29}"/>
              </a:ext>
            </a:extLst>
          </p:cNvPr>
          <p:cNvSpPr txBox="1">
            <a:spLocks noChangeArrowheads="1"/>
          </p:cNvSpPr>
          <p:nvPr/>
        </p:nvSpPr>
        <p:spPr bwMode="auto">
          <a:xfrm>
            <a:off x="493713" y="2065338"/>
            <a:ext cx="6191250" cy="189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Bài 4: Cho đoạn code sau :</a:t>
            </a:r>
          </a:p>
          <a:p>
            <a:pPr eaLnBrk="1" hangingPunct="1">
              <a:spcBef>
                <a:spcPct val="50000"/>
              </a:spcBef>
              <a:buClrTx/>
              <a:buSzTx/>
              <a:buFontTx/>
              <a:buNone/>
            </a:pPr>
            <a:r>
              <a:rPr lang="en-US" altLang="en-US" sz="2200" b="0"/>
              <a:t>MOV AL,81</a:t>
            </a:r>
          </a:p>
          <a:p>
            <a:pPr eaLnBrk="1" hangingPunct="1">
              <a:spcBef>
                <a:spcPct val="50000"/>
              </a:spcBef>
              <a:buClrTx/>
              <a:buSzTx/>
              <a:buFontTx/>
              <a:buNone/>
            </a:pPr>
            <a:r>
              <a:rPr lang="en-US" altLang="en-US" sz="2200" b="0"/>
              <a:t>ADD AL, 0FE</a:t>
            </a:r>
          </a:p>
          <a:p>
            <a:pPr eaLnBrk="1" hangingPunct="1">
              <a:spcBef>
                <a:spcPct val="50000"/>
              </a:spcBef>
              <a:buClrTx/>
              <a:buSzTx/>
              <a:buFontTx/>
              <a:buNone/>
            </a:pPr>
            <a:r>
              <a:rPr lang="en-US" altLang="en-US" sz="2200" b="0"/>
              <a:t>INT 20H</a:t>
            </a:r>
          </a:p>
        </p:txBody>
      </p:sp>
      <p:sp>
        <p:nvSpPr>
          <p:cNvPr id="122886" name="Text Box 5">
            <a:extLst>
              <a:ext uri="{FF2B5EF4-FFF2-40B4-BE49-F238E27FC236}">
                <a16:creationId xmlns:a16="http://schemas.microsoft.com/office/drawing/2014/main" id="{BCBB01A4-97B3-4F5A-92AE-BA9A56C7D8BD}"/>
              </a:ext>
            </a:extLst>
          </p:cNvPr>
          <p:cNvSpPr txBox="1">
            <a:spLocks noChangeArrowheads="1"/>
          </p:cNvSpPr>
          <p:nvPr/>
        </p:nvSpPr>
        <p:spPr bwMode="auto">
          <a:xfrm>
            <a:off x="493713" y="4268788"/>
            <a:ext cx="6332537"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Giả sử các số đều là số có dấu. Giải thích kết quả chứa trong thanh ghi AL khi đoạn code trên được thực thi. Sử dụng giá trị ở hệ 10 để giải thích.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ooter Placeholder 3">
            <a:extLst>
              <a:ext uri="{FF2B5EF4-FFF2-40B4-BE49-F238E27FC236}">
                <a16:creationId xmlns:a16="http://schemas.microsoft.com/office/drawing/2014/main" id="{FED116CD-22D1-41CC-9272-3AE35CB448B2}"/>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23907" name="Slide Number Placeholder 4">
            <a:extLst>
              <a:ext uri="{FF2B5EF4-FFF2-40B4-BE49-F238E27FC236}">
                <a16:creationId xmlns:a16="http://schemas.microsoft.com/office/drawing/2014/main" id="{BEDF0FEB-F9C6-44ED-87AE-AC3BDB871BB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E75371D9-9842-4E48-BA7C-2FFCB32A991C}" type="slidenum">
              <a:rPr lang="en-US" altLang="en-US" sz="1300" smtClean="0"/>
              <a:pPr>
                <a:spcBef>
                  <a:spcPct val="0"/>
                </a:spcBef>
                <a:buClrTx/>
                <a:buSzTx/>
                <a:buFontTx/>
                <a:buNone/>
              </a:pPr>
              <a:t>117</a:t>
            </a:fld>
            <a:endParaRPr lang="en-US" altLang="en-US" sz="1300"/>
          </a:p>
        </p:txBody>
      </p:sp>
      <p:sp>
        <p:nvSpPr>
          <p:cNvPr id="123908" name="Rectangle 2">
            <a:extLst>
              <a:ext uri="{FF2B5EF4-FFF2-40B4-BE49-F238E27FC236}">
                <a16:creationId xmlns:a16="http://schemas.microsoft.com/office/drawing/2014/main" id="{D393138E-A892-405A-858D-61B9FA1554D7}"/>
              </a:ext>
            </a:extLst>
          </p:cNvPr>
          <p:cNvSpPr>
            <a:spLocks noGrp="1" noChangeArrowheads="1"/>
          </p:cNvSpPr>
          <p:nvPr>
            <p:ph type="title"/>
          </p:nvPr>
        </p:nvSpPr>
        <p:spPr>
          <a:xfrm>
            <a:off x="1150938" y="1033463"/>
            <a:ext cx="2365375" cy="727075"/>
          </a:xfrm>
        </p:spPr>
        <p:txBody>
          <a:bodyPr/>
          <a:lstStyle/>
          <a:p>
            <a:pPr eaLnBrk="1" hangingPunct="1"/>
            <a:r>
              <a:rPr lang="en-US" altLang="en-US"/>
              <a:t>BÀI TẬP</a:t>
            </a:r>
          </a:p>
        </p:txBody>
      </p:sp>
      <p:sp>
        <p:nvSpPr>
          <p:cNvPr id="123909" name="Text Box 3">
            <a:extLst>
              <a:ext uri="{FF2B5EF4-FFF2-40B4-BE49-F238E27FC236}">
                <a16:creationId xmlns:a16="http://schemas.microsoft.com/office/drawing/2014/main" id="{AABAA040-B796-45B6-AB1C-956B9993C649}"/>
              </a:ext>
            </a:extLst>
          </p:cNvPr>
          <p:cNvSpPr txBox="1">
            <a:spLocks noChangeArrowheads="1"/>
          </p:cNvSpPr>
          <p:nvPr/>
        </p:nvSpPr>
        <p:spPr bwMode="auto">
          <a:xfrm>
            <a:off x="493713" y="2065338"/>
            <a:ext cx="619125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Bài 5:  Giả sử  thanh ghi trong MT của bạn dài 24 bits, cho biết giá trị của số dương lớn nhất mà thanh ghi này có thể chứa ở 2 hệ 2 và hệ 16? </a:t>
            </a:r>
          </a:p>
        </p:txBody>
      </p:sp>
      <p:sp>
        <p:nvSpPr>
          <p:cNvPr id="123910" name="Text Box 5">
            <a:extLst>
              <a:ext uri="{FF2B5EF4-FFF2-40B4-BE49-F238E27FC236}">
                <a16:creationId xmlns:a16="http://schemas.microsoft.com/office/drawing/2014/main" id="{08381F2D-4E8F-4A5A-8303-79781C53B7EA}"/>
              </a:ext>
            </a:extLst>
          </p:cNvPr>
          <p:cNvSpPr txBox="1">
            <a:spLocks noChangeArrowheads="1"/>
          </p:cNvSpPr>
          <p:nvPr/>
        </p:nvSpPr>
        <p:spPr bwMode="auto">
          <a:xfrm>
            <a:off x="352425" y="3579813"/>
            <a:ext cx="6543675"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marL="417513" indent="-417513"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836613" indent="-41910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254125" indent="-417513"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73225" indent="-4191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90738" indent="-41751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47938" indent="-41751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3005138" indent="-41751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62338" indent="-41751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919538" indent="-41751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Bài 6 : Biến đổI địa chỉ sau thành địa chỉ tuyệt đối</a:t>
            </a:r>
          </a:p>
          <a:p>
            <a:pPr eaLnBrk="1" hangingPunct="1">
              <a:spcBef>
                <a:spcPct val="50000"/>
              </a:spcBef>
              <a:buClrTx/>
              <a:buSzTx/>
              <a:buFontTx/>
              <a:buAutoNum type="alphaLcPeriod"/>
            </a:pPr>
            <a:r>
              <a:rPr lang="en-US" altLang="en-US" sz="2200" b="0"/>
              <a:t>0950:0100</a:t>
            </a:r>
          </a:p>
          <a:p>
            <a:pPr eaLnBrk="1" hangingPunct="1">
              <a:spcBef>
                <a:spcPct val="50000"/>
              </a:spcBef>
              <a:buClrTx/>
              <a:buSzTx/>
              <a:buFontTx/>
              <a:buAutoNum type="alphaLcPeriod"/>
            </a:pPr>
            <a:r>
              <a:rPr lang="en-US" altLang="en-US" sz="2200" b="0"/>
              <a:t>08F1:0200</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ooter Placeholder 3">
            <a:extLst>
              <a:ext uri="{FF2B5EF4-FFF2-40B4-BE49-F238E27FC236}">
                <a16:creationId xmlns:a16="http://schemas.microsoft.com/office/drawing/2014/main" id="{6FF7A525-C655-4314-9CAE-EC517EE0E73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24931" name="Slide Number Placeholder 4">
            <a:extLst>
              <a:ext uri="{FF2B5EF4-FFF2-40B4-BE49-F238E27FC236}">
                <a16:creationId xmlns:a16="http://schemas.microsoft.com/office/drawing/2014/main" id="{22F9FB00-70B4-4454-9225-51BFAE68D8B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81C7E4BB-FA31-43F1-ACE3-0B895C99293A}" type="slidenum">
              <a:rPr lang="en-US" altLang="en-US" sz="1300" smtClean="0"/>
              <a:pPr>
                <a:spcBef>
                  <a:spcPct val="0"/>
                </a:spcBef>
                <a:buClrTx/>
                <a:buSzTx/>
                <a:buFontTx/>
                <a:buNone/>
              </a:pPr>
              <a:t>118</a:t>
            </a:fld>
            <a:endParaRPr lang="en-US" altLang="en-US" sz="1300"/>
          </a:p>
        </p:txBody>
      </p:sp>
      <p:sp>
        <p:nvSpPr>
          <p:cNvPr id="124932" name="Rectangle 2">
            <a:extLst>
              <a:ext uri="{FF2B5EF4-FFF2-40B4-BE49-F238E27FC236}">
                <a16:creationId xmlns:a16="http://schemas.microsoft.com/office/drawing/2014/main" id="{DFC4F3FD-8952-4F03-9665-CF64502E1DEE}"/>
              </a:ext>
            </a:extLst>
          </p:cNvPr>
          <p:cNvSpPr>
            <a:spLocks noGrp="1" noChangeArrowheads="1"/>
          </p:cNvSpPr>
          <p:nvPr>
            <p:ph type="title"/>
          </p:nvPr>
        </p:nvSpPr>
        <p:spPr>
          <a:xfrm>
            <a:off x="1150938" y="1101725"/>
            <a:ext cx="3070225" cy="658813"/>
          </a:xfrm>
        </p:spPr>
        <p:txBody>
          <a:bodyPr/>
          <a:lstStyle/>
          <a:p>
            <a:pPr eaLnBrk="1" hangingPunct="1"/>
            <a:r>
              <a:rPr lang="en-US" altLang="en-US"/>
              <a:t>MAINBOARD</a:t>
            </a:r>
          </a:p>
        </p:txBody>
      </p:sp>
      <p:pic>
        <p:nvPicPr>
          <p:cNvPr id="124933" name="Picture 4">
            <a:extLst>
              <a:ext uri="{FF2B5EF4-FFF2-40B4-BE49-F238E27FC236}">
                <a16:creationId xmlns:a16="http://schemas.microsoft.com/office/drawing/2014/main" id="{7A338FDC-B66F-4610-B33C-459E4C471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3" y="-895350"/>
            <a:ext cx="8796337" cy="72993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3">
            <a:extLst>
              <a:ext uri="{FF2B5EF4-FFF2-40B4-BE49-F238E27FC236}">
                <a16:creationId xmlns:a16="http://schemas.microsoft.com/office/drawing/2014/main" id="{D4F304F3-6B97-426D-BC00-368B5A8584A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25955" name="Slide Number Placeholder 4">
            <a:extLst>
              <a:ext uri="{FF2B5EF4-FFF2-40B4-BE49-F238E27FC236}">
                <a16:creationId xmlns:a16="http://schemas.microsoft.com/office/drawing/2014/main" id="{FA6FB6B0-870F-46D9-9000-B4F8267D064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65E53D29-4F0B-4B47-8BD3-5A220B958427}" type="slidenum">
              <a:rPr lang="en-US" altLang="en-US" sz="1300" smtClean="0"/>
              <a:pPr>
                <a:spcBef>
                  <a:spcPct val="0"/>
                </a:spcBef>
                <a:buClrTx/>
                <a:buSzTx/>
                <a:buFontTx/>
                <a:buNone/>
              </a:pPr>
              <a:t>119</a:t>
            </a:fld>
            <a:endParaRPr lang="en-US" altLang="en-US" sz="1300"/>
          </a:p>
        </p:txBody>
      </p:sp>
      <p:sp>
        <p:nvSpPr>
          <p:cNvPr id="125956" name="Rectangle 2">
            <a:extLst>
              <a:ext uri="{FF2B5EF4-FFF2-40B4-BE49-F238E27FC236}">
                <a16:creationId xmlns:a16="http://schemas.microsoft.com/office/drawing/2014/main" id="{70B102C2-AADE-4338-A48D-0D765AF8B565}"/>
              </a:ext>
            </a:extLst>
          </p:cNvPr>
          <p:cNvSpPr>
            <a:spLocks noGrp="1" noChangeArrowheads="1"/>
          </p:cNvSpPr>
          <p:nvPr>
            <p:ph type="title"/>
          </p:nvPr>
        </p:nvSpPr>
        <p:spPr>
          <a:xfrm>
            <a:off x="1150938" y="1101725"/>
            <a:ext cx="3070225" cy="658813"/>
          </a:xfrm>
        </p:spPr>
        <p:txBody>
          <a:bodyPr/>
          <a:lstStyle/>
          <a:p>
            <a:pPr eaLnBrk="1" hangingPunct="1"/>
            <a:r>
              <a:rPr lang="en-US" altLang="en-US"/>
              <a:t>MAINBOARD</a:t>
            </a:r>
          </a:p>
        </p:txBody>
      </p:sp>
      <p:pic>
        <p:nvPicPr>
          <p:cNvPr id="125957" name="Picture 3">
            <a:extLst>
              <a:ext uri="{FF2B5EF4-FFF2-40B4-BE49-F238E27FC236}">
                <a16:creationId xmlns:a16="http://schemas.microsoft.com/office/drawing/2014/main" id="{FD1EA574-F1DA-45A8-B048-8034757B6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3" y="206375"/>
            <a:ext cx="8796337" cy="633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2525447B-D77B-452E-9FE9-55966F75FCD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6387" name="Slide Number Placeholder 4">
            <a:extLst>
              <a:ext uri="{FF2B5EF4-FFF2-40B4-BE49-F238E27FC236}">
                <a16:creationId xmlns:a16="http://schemas.microsoft.com/office/drawing/2014/main" id="{08E1F26E-03A6-4D6D-8485-DD112BA8AFD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6F602EA7-85E8-4754-8C7F-6E404191B62A}" type="slidenum">
              <a:rPr lang="en-US" altLang="en-US" sz="1300" smtClean="0"/>
              <a:pPr>
                <a:spcBef>
                  <a:spcPct val="0"/>
                </a:spcBef>
                <a:buClrTx/>
                <a:buSzTx/>
                <a:buFontTx/>
                <a:buNone/>
              </a:pPr>
              <a:t>12</a:t>
            </a:fld>
            <a:endParaRPr lang="en-US" altLang="en-US" sz="1300"/>
          </a:p>
        </p:txBody>
      </p:sp>
      <p:sp>
        <p:nvSpPr>
          <p:cNvPr id="16388" name="Rectangle 2">
            <a:extLst>
              <a:ext uri="{FF2B5EF4-FFF2-40B4-BE49-F238E27FC236}">
                <a16:creationId xmlns:a16="http://schemas.microsoft.com/office/drawing/2014/main" id="{02EA05C0-5718-4DAC-BDB3-3A1F76E4AB6C}"/>
              </a:ext>
            </a:extLst>
          </p:cNvPr>
          <p:cNvSpPr>
            <a:spLocks noGrp="1" noChangeArrowheads="1"/>
          </p:cNvSpPr>
          <p:nvPr>
            <p:ph type="title"/>
          </p:nvPr>
        </p:nvSpPr>
        <p:spPr/>
        <p:txBody>
          <a:bodyPr/>
          <a:lstStyle/>
          <a:p>
            <a:pPr eaLnBrk="1" hangingPunct="1"/>
            <a:r>
              <a:rPr lang="en-US" altLang="en-US">
                <a:latin typeface="VNI-Times" pitchFamily="2" charset="0"/>
              </a:rPr>
              <a:t>Chuyển hệ töø 10 </a:t>
            </a:r>
            <a:r>
              <a:rPr lang="en-US" altLang="en-US">
                <a:latin typeface="VNI-Times" pitchFamily="2" charset="0"/>
                <a:sym typeface="Wingdings" panose="05000000000000000000" pitchFamily="2" charset="2"/>
              </a:rPr>
              <a:t> heä 2</a:t>
            </a:r>
            <a:endParaRPr lang="en-US" altLang="en-US">
              <a:latin typeface="VNI-Times" pitchFamily="2" charset="0"/>
            </a:endParaRPr>
          </a:p>
        </p:txBody>
      </p:sp>
      <p:sp>
        <p:nvSpPr>
          <p:cNvPr id="16389" name="Text Box 3">
            <a:extLst>
              <a:ext uri="{FF2B5EF4-FFF2-40B4-BE49-F238E27FC236}">
                <a16:creationId xmlns:a16="http://schemas.microsoft.com/office/drawing/2014/main" id="{FB31AD68-C3AB-456C-838E-A42FE3AE886E}"/>
              </a:ext>
            </a:extLst>
          </p:cNvPr>
          <p:cNvSpPr txBox="1">
            <a:spLocks noChangeArrowheads="1"/>
          </p:cNvSpPr>
          <p:nvPr/>
        </p:nvSpPr>
        <p:spPr bwMode="auto">
          <a:xfrm>
            <a:off x="985838" y="2135188"/>
            <a:ext cx="7526337" cy="427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i="0">
                <a:latin typeface="VNI-Times" pitchFamily="2" charset="0"/>
              </a:rPr>
              <a:t>Ñoåi töø heä 10 </a:t>
            </a:r>
            <a:r>
              <a:rPr lang="en-US" altLang="en-US" sz="2200" b="0" i="0">
                <a:latin typeface="VNI-Times" pitchFamily="2" charset="0"/>
                <a:sym typeface="Wingdings" panose="05000000000000000000" pitchFamily="2" charset="2"/>
              </a:rPr>
              <a:t> heä 2 :</a:t>
            </a:r>
          </a:p>
          <a:p>
            <a:pPr eaLnBrk="1" hangingPunct="1">
              <a:spcBef>
                <a:spcPct val="50000"/>
              </a:spcBef>
              <a:buClrTx/>
              <a:buSzTx/>
              <a:buFontTx/>
              <a:buNone/>
            </a:pPr>
            <a:r>
              <a:rPr lang="en-US" altLang="en-US" sz="2200" b="0" i="0">
                <a:latin typeface="VNI-Times" pitchFamily="2" charset="0"/>
                <a:sym typeface="Wingdings" panose="05000000000000000000" pitchFamily="2" charset="2"/>
              </a:rPr>
              <a:t>Ex : 12d = 1100b</a:t>
            </a:r>
          </a:p>
          <a:p>
            <a:pPr eaLnBrk="1" hangingPunct="1">
              <a:spcBef>
                <a:spcPct val="50000"/>
              </a:spcBef>
              <a:buClrTx/>
              <a:buSzTx/>
              <a:buFontTx/>
              <a:buNone/>
            </a:pPr>
            <a:r>
              <a:rPr lang="en-US" altLang="en-US" sz="2200" b="0" i="0">
                <a:latin typeface="VNI-Times" pitchFamily="2" charset="0"/>
                <a:sym typeface="Wingdings" panose="05000000000000000000" pitchFamily="2" charset="2"/>
              </a:rPr>
              <a:t>Caùch ñoåi : laáy soá caàn ñoåi chia lieân tieáp cho 2, döøng khi soá bò chia baèng 0. Keát quaû laø caùc soá dö laáy theo chieàu ngöôïc laïi.</a:t>
            </a:r>
          </a:p>
          <a:p>
            <a:pPr eaLnBrk="1" hangingPunct="1">
              <a:spcBef>
                <a:spcPct val="50000"/>
              </a:spcBef>
              <a:buClrTx/>
              <a:buSzTx/>
              <a:buFontTx/>
              <a:buNone/>
            </a:pPr>
            <a:r>
              <a:rPr lang="en-US" altLang="en-US" sz="2200" b="0" i="0">
                <a:latin typeface="VNI-US" pitchFamily="2" charset="0"/>
                <a:sym typeface="Wingdings" panose="05000000000000000000" pitchFamily="2" charset="2"/>
              </a:rPr>
              <a:t>12 : 2  =</a:t>
            </a:r>
            <a:r>
              <a:rPr lang="en-US" altLang="en-US" sz="2200" i="0">
                <a:solidFill>
                  <a:srgbClr val="3333FF"/>
                </a:solidFill>
                <a:latin typeface="VNI-US" pitchFamily="2" charset="0"/>
                <a:sym typeface="Wingdings" panose="05000000000000000000" pitchFamily="2" charset="2"/>
              </a:rPr>
              <a:t> 6</a:t>
            </a:r>
          </a:p>
          <a:p>
            <a:pPr eaLnBrk="1" hangingPunct="1">
              <a:spcBef>
                <a:spcPct val="50000"/>
              </a:spcBef>
              <a:buClrTx/>
              <a:buSzTx/>
              <a:buFontTx/>
              <a:buNone/>
            </a:pPr>
            <a:r>
              <a:rPr lang="en-US" altLang="en-US" sz="2200" b="0" i="0">
                <a:solidFill>
                  <a:schemeClr val="hlink"/>
                </a:solidFill>
                <a:latin typeface="VNI-US" pitchFamily="2" charset="0"/>
                <a:sym typeface="Wingdings" panose="05000000000000000000" pitchFamily="2" charset="2"/>
              </a:rPr>
              <a:t>   </a:t>
            </a:r>
            <a:r>
              <a:rPr lang="en-US" altLang="en-US" sz="2200" i="0">
                <a:solidFill>
                  <a:schemeClr val="hlink"/>
                </a:solidFill>
                <a:latin typeface="VNI-US" pitchFamily="2" charset="0"/>
                <a:sym typeface="Wingdings" panose="05000000000000000000" pitchFamily="2" charset="2"/>
              </a:rPr>
              <a:t>0</a:t>
            </a:r>
            <a:r>
              <a:rPr lang="en-US" altLang="en-US" sz="2200" b="0" i="0">
                <a:latin typeface="VNI-US" pitchFamily="2" charset="0"/>
                <a:sym typeface="Wingdings" panose="05000000000000000000" pitchFamily="2" charset="2"/>
              </a:rPr>
              <a:t>        6 : 2 = </a:t>
            </a:r>
            <a:r>
              <a:rPr lang="en-US" altLang="en-US" sz="2200" i="0">
                <a:solidFill>
                  <a:srgbClr val="3333FF"/>
                </a:solidFill>
                <a:latin typeface="VNI-US" pitchFamily="2" charset="0"/>
                <a:sym typeface="Wingdings" panose="05000000000000000000" pitchFamily="2" charset="2"/>
              </a:rPr>
              <a:t>3</a:t>
            </a:r>
          </a:p>
          <a:p>
            <a:pPr eaLnBrk="1" hangingPunct="1">
              <a:spcBef>
                <a:spcPct val="50000"/>
              </a:spcBef>
              <a:buClrTx/>
              <a:buSzTx/>
              <a:buFontTx/>
              <a:buNone/>
            </a:pPr>
            <a:r>
              <a:rPr lang="en-US" altLang="en-US" sz="2200" i="0">
                <a:solidFill>
                  <a:schemeClr val="hlink"/>
                </a:solidFill>
                <a:latin typeface="VNI-US" pitchFamily="2" charset="0"/>
                <a:sym typeface="Wingdings" panose="05000000000000000000" pitchFamily="2" charset="2"/>
              </a:rPr>
              <a:t>              0</a:t>
            </a:r>
            <a:r>
              <a:rPr lang="en-US" altLang="en-US" sz="2200" b="0" i="0">
                <a:latin typeface="VNI-US" pitchFamily="2" charset="0"/>
                <a:sym typeface="Wingdings" panose="05000000000000000000" pitchFamily="2" charset="2"/>
              </a:rPr>
              <a:t>         3 : 2  = </a:t>
            </a:r>
            <a:r>
              <a:rPr lang="en-US" altLang="en-US" sz="2200" i="0">
                <a:solidFill>
                  <a:srgbClr val="3333FF"/>
                </a:solidFill>
                <a:latin typeface="VNI-US" pitchFamily="2" charset="0"/>
                <a:sym typeface="Wingdings" panose="05000000000000000000" pitchFamily="2" charset="2"/>
              </a:rPr>
              <a:t>1</a:t>
            </a:r>
          </a:p>
          <a:p>
            <a:pPr eaLnBrk="1" hangingPunct="1">
              <a:spcBef>
                <a:spcPct val="50000"/>
              </a:spcBef>
              <a:buClrTx/>
              <a:buSzTx/>
              <a:buFontTx/>
              <a:buNone/>
            </a:pPr>
            <a:r>
              <a:rPr lang="en-US" altLang="en-US" sz="2200" i="0">
                <a:solidFill>
                  <a:schemeClr val="hlink"/>
                </a:solidFill>
                <a:latin typeface="VNI-US" pitchFamily="2" charset="0"/>
                <a:sym typeface="Wingdings" panose="05000000000000000000" pitchFamily="2" charset="2"/>
              </a:rPr>
              <a:t>                         1</a:t>
            </a:r>
            <a:r>
              <a:rPr lang="en-US" altLang="en-US" sz="2200" b="0" i="0">
                <a:latin typeface="VNI-US" pitchFamily="2" charset="0"/>
                <a:sym typeface="Wingdings" panose="05000000000000000000" pitchFamily="2" charset="2"/>
              </a:rPr>
              <a:t>           1 : 2  =  </a:t>
            </a:r>
            <a:r>
              <a:rPr lang="en-US" altLang="en-US" sz="2200" i="0">
                <a:solidFill>
                  <a:schemeClr val="hlink"/>
                </a:solidFill>
                <a:latin typeface="VNI-US" pitchFamily="2" charset="0"/>
                <a:sym typeface="Wingdings" panose="05000000000000000000" pitchFamily="2" charset="2"/>
              </a:rPr>
              <a:t>0  </a:t>
            </a:r>
            <a:r>
              <a:rPr lang="en-US" altLang="en-US" sz="2200" b="0" i="0">
                <a:latin typeface="VNI-US" pitchFamily="2" charset="0"/>
                <a:sym typeface="Wingdings" panose="05000000000000000000" pitchFamily="2" charset="2"/>
              </a:rPr>
              <a:t>  </a:t>
            </a:r>
            <a:r>
              <a:rPr lang="en-US" altLang="en-US" sz="2200" i="0" u="sng">
                <a:solidFill>
                  <a:schemeClr val="hlink"/>
                </a:solidFill>
                <a:latin typeface="VNI-Times" pitchFamily="2" charset="0"/>
                <a:sym typeface="Wingdings" panose="05000000000000000000" pitchFamily="2" charset="2"/>
              </a:rPr>
              <a:t>döøng</a:t>
            </a:r>
          </a:p>
          <a:p>
            <a:pPr eaLnBrk="1" hangingPunct="1">
              <a:spcBef>
                <a:spcPct val="50000"/>
              </a:spcBef>
              <a:buClrTx/>
              <a:buSzTx/>
              <a:buFontTx/>
              <a:buNone/>
            </a:pPr>
            <a:r>
              <a:rPr lang="en-US" altLang="en-US" sz="2200" b="0" i="0">
                <a:latin typeface="VNI-US" pitchFamily="2" charset="0"/>
                <a:sym typeface="Wingdings" panose="05000000000000000000" pitchFamily="2" charset="2"/>
              </a:rPr>
              <a:t>                                           </a:t>
            </a:r>
            <a:r>
              <a:rPr lang="en-US" altLang="en-US" sz="2200" i="0">
                <a:solidFill>
                  <a:schemeClr val="hlink"/>
                </a:solidFill>
                <a:latin typeface="VNI-US" pitchFamily="2" charset="0"/>
                <a:sym typeface="Wingdings" panose="05000000000000000000" pitchFamily="2" charset="2"/>
              </a:rPr>
              <a:t>1</a:t>
            </a:r>
            <a:endParaRPr lang="en-US" altLang="en-US" sz="2200" i="0">
              <a:solidFill>
                <a:schemeClr val="hlink"/>
              </a:solidFill>
              <a:latin typeface="VNI-US" pitchFamily="2" charset="0"/>
            </a:endParaRPr>
          </a:p>
        </p:txBody>
      </p:sp>
      <p:sp>
        <p:nvSpPr>
          <p:cNvPr id="123908" name="Line 4">
            <a:extLst>
              <a:ext uri="{FF2B5EF4-FFF2-40B4-BE49-F238E27FC236}">
                <a16:creationId xmlns:a16="http://schemas.microsoft.com/office/drawing/2014/main" id="{B3BAA58B-5E16-42AE-8250-023C2D89258E}"/>
              </a:ext>
            </a:extLst>
          </p:cNvPr>
          <p:cNvSpPr>
            <a:spLocks noChangeShapeType="1"/>
          </p:cNvSpPr>
          <p:nvPr/>
        </p:nvSpPr>
        <p:spPr bwMode="auto">
          <a:xfrm flipH="1" flipV="1">
            <a:off x="842963" y="4738688"/>
            <a:ext cx="2814637" cy="1720850"/>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3908"/>
                                        </p:tgtEl>
                                        <p:attrNameLst>
                                          <p:attrName>style.visibility</p:attrName>
                                        </p:attrNameLst>
                                      </p:cBhvr>
                                      <p:to>
                                        <p:strVal val="visible"/>
                                      </p:to>
                                    </p:set>
                                    <p:anim calcmode="lin" valueType="num">
                                      <p:cBhvr additive="base">
                                        <p:cTn id="7" dur="500" fill="hold"/>
                                        <p:tgtEl>
                                          <p:spTgt spid="123908"/>
                                        </p:tgtEl>
                                        <p:attrNameLst>
                                          <p:attrName>ppt_x</p:attrName>
                                        </p:attrNameLst>
                                      </p:cBhvr>
                                      <p:tavLst>
                                        <p:tav tm="0">
                                          <p:val>
                                            <p:strVal val="#ppt_x"/>
                                          </p:val>
                                        </p:tav>
                                        <p:tav tm="100000">
                                          <p:val>
                                            <p:strVal val="#ppt_x"/>
                                          </p:val>
                                        </p:tav>
                                      </p:tavLst>
                                    </p:anim>
                                    <p:anim calcmode="lin" valueType="num">
                                      <p:cBhvr additive="base">
                                        <p:cTn id="8" dur="500" fill="hold"/>
                                        <p:tgtEl>
                                          <p:spTgt spid="1239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3">
            <a:extLst>
              <a:ext uri="{FF2B5EF4-FFF2-40B4-BE49-F238E27FC236}">
                <a16:creationId xmlns:a16="http://schemas.microsoft.com/office/drawing/2014/main" id="{5A6B9D27-EE3E-41B2-9E48-C04C0AA8294E}"/>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26979" name="Slide Number Placeholder 4">
            <a:extLst>
              <a:ext uri="{FF2B5EF4-FFF2-40B4-BE49-F238E27FC236}">
                <a16:creationId xmlns:a16="http://schemas.microsoft.com/office/drawing/2014/main" id="{106C1707-406B-42A1-9977-B0A4F45C0C2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118F0A32-D128-4BAE-A7DA-3B3D0FD302CF}" type="slidenum">
              <a:rPr lang="en-US" altLang="en-US" sz="1300" smtClean="0"/>
              <a:pPr>
                <a:spcBef>
                  <a:spcPct val="0"/>
                </a:spcBef>
                <a:buClrTx/>
                <a:buSzTx/>
                <a:buFontTx/>
                <a:buNone/>
              </a:pPr>
              <a:t>120</a:t>
            </a:fld>
            <a:endParaRPr lang="en-US" altLang="en-US" sz="1300"/>
          </a:p>
        </p:txBody>
      </p:sp>
      <p:sp>
        <p:nvSpPr>
          <p:cNvPr id="126980" name="Rectangle 2">
            <a:extLst>
              <a:ext uri="{FF2B5EF4-FFF2-40B4-BE49-F238E27FC236}">
                <a16:creationId xmlns:a16="http://schemas.microsoft.com/office/drawing/2014/main" id="{22411902-990B-4F22-A913-C18FDA468FA6}"/>
              </a:ext>
            </a:extLst>
          </p:cNvPr>
          <p:cNvSpPr>
            <a:spLocks noGrp="1" noChangeArrowheads="1"/>
          </p:cNvSpPr>
          <p:nvPr>
            <p:ph type="title"/>
          </p:nvPr>
        </p:nvSpPr>
        <p:spPr>
          <a:xfrm>
            <a:off x="1150938" y="1101725"/>
            <a:ext cx="3070225" cy="658813"/>
          </a:xfrm>
        </p:spPr>
        <p:txBody>
          <a:bodyPr/>
          <a:lstStyle/>
          <a:p>
            <a:pPr eaLnBrk="1" hangingPunct="1"/>
            <a:r>
              <a:rPr lang="en-US" altLang="en-US"/>
              <a:t>MAINBOARD</a:t>
            </a:r>
          </a:p>
        </p:txBody>
      </p:sp>
      <p:pic>
        <p:nvPicPr>
          <p:cNvPr id="126981" name="Picture 3">
            <a:extLst>
              <a:ext uri="{FF2B5EF4-FFF2-40B4-BE49-F238E27FC236}">
                <a16:creationId xmlns:a16="http://schemas.microsoft.com/office/drawing/2014/main" id="{1138E97E-2EA7-4E21-817C-31ED14AA5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241300"/>
            <a:ext cx="9782175" cy="640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Footer Placeholder 2">
            <a:extLst>
              <a:ext uri="{FF2B5EF4-FFF2-40B4-BE49-F238E27FC236}">
                <a16:creationId xmlns:a16="http://schemas.microsoft.com/office/drawing/2014/main" id="{A45BD049-ABB4-4A39-8F23-489CA795AB8E}"/>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28003" name="Slide Number Placeholder 3">
            <a:extLst>
              <a:ext uri="{FF2B5EF4-FFF2-40B4-BE49-F238E27FC236}">
                <a16:creationId xmlns:a16="http://schemas.microsoft.com/office/drawing/2014/main" id="{140633E0-33B0-4427-9D6E-F7252E972DC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5027396C-74AA-4FBB-BF96-4D5278148111}" type="slidenum">
              <a:rPr lang="en-US" altLang="en-US" sz="1300" smtClean="0"/>
              <a:pPr>
                <a:spcBef>
                  <a:spcPct val="0"/>
                </a:spcBef>
                <a:buClrTx/>
                <a:buSzTx/>
                <a:buFontTx/>
                <a:buNone/>
              </a:pPr>
              <a:t>121</a:t>
            </a:fld>
            <a:endParaRPr lang="en-US" altLang="en-US" sz="1300"/>
          </a:p>
        </p:txBody>
      </p:sp>
      <p:pic>
        <p:nvPicPr>
          <p:cNvPr id="128004" name="Picture 2">
            <a:extLst>
              <a:ext uri="{FF2B5EF4-FFF2-40B4-BE49-F238E27FC236}">
                <a16:creationId xmlns:a16="http://schemas.microsoft.com/office/drawing/2014/main" id="{31269D80-235E-4A10-A539-66220F520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206375"/>
            <a:ext cx="7634287" cy="597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ooter Placeholder 2">
            <a:extLst>
              <a:ext uri="{FF2B5EF4-FFF2-40B4-BE49-F238E27FC236}">
                <a16:creationId xmlns:a16="http://schemas.microsoft.com/office/drawing/2014/main" id="{295539E7-AEB8-444C-9BAB-49F6D335AD4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29027" name="Slide Number Placeholder 3">
            <a:extLst>
              <a:ext uri="{FF2B5EF4-FFF2-40B4-BE49-F238E27FC236}">
                <a16:creationId xmlns:a16="http://schemas.microsoft.com/office/drawing/2014/main" id="{A164893D-F114-48F4-B5E9-9AF8E236024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99504D3-4CDC-49FC-B243-26D6DCB48006}" type="slidenum">
              <a:rPr lang="en-US" altLang="en-US" sz="1300" smtClean="0"/>
              <a:pPr>
                <a:spcBef>
                  <a:spcPct val="0"/>
                </a:spcBef>
                <a:buClrTx/>
                <a:buSzTx/>
                <a:buFontTx/>
                <a:buNone/>
              </a:pPr>
              <a:t>122</a:t>
            </a:fld>
            <a:endParaRPr lang="en-US" altLang="en-US" sz="1300"/>
          </a:p>
        </p:txBody>
      </p:sp>
      <p:pic>
        <p:nvPicPr>
          <p:cNvPr id="129028" name="Picture 2">
            <a:extLst>
              <a:ext uri="{FF2B5EF4-FFF2-40B4-BE49-F238E27FC236}">
                <a16:creationId xmlns:a16="http://schemas.microsoft.com/office/drawing/2014/main" id="{A4D79DC7-A6A5-4570-AD49-85BFA1F3E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950" y="688975"/>
            <a:ext cx="6053138" cy="426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Footer Placeholder 3">
            <a:extLst>
              <a:ext uri="{FF2B5EF4-FFF2-40B4-BE49-F238E27FC236}">
                <a16:creationId xmlns:a16="http://schemas.microsoft.com/office/drawing/2014/main" id="{A3812A7E-F7E2-4996-BDE7-1626D4968142}"/>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30051" name="Slide Number Placeholder 4">
            <a:extLst>
              <a:ext uri="{FF2B5EF4-FFF2-40B4-BE49-F238E27FC236}">
                <a16:creationId xmlns:a16="http://schemas.microsoft.com/office/drawing/2014/main" id="{EF9936FE-FB3B-4AD8-84D5-8F20C98B01C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60F60874-C79A-4C24-AFA7-37C8AA818983}" type="slidenum">
              <a:rPr lang="en-US" altLang="en-US" sz="1300" smtClean="0"/>
              <a:pPr>
                <a:spcBef>
                  <a:spcPct val="0"/>
                </a:spcBef>
                <a:buClrTx/>
                <a:buSzTx/>
                <a:buFontTx/>
                <a:buNone/>
              </a:pPr>
              <a:t>123</a:t>
            </a:fld>
            <a:endParaRPr lang="en-US" altLang="en-US" sz="1300"/>
          </a:p>
        </p:txBody>
      </p:sp>
      <p:sp>
        <p:nvSpPr>
          <p:cNvPr id="130052" name="Rectangle 2">
            <a:extLst>
              <a:ext uri="{FF2B5EF4-FFF2-40B4-BE49-F238E27FC236}">
                <a16:creationId xmlns:a16="http://schemas.microsoft.com/office/drawing/2014/main" id="{B97C6337-508C-400B-A105-AFFB1CAAECD2}"/>
              </a:ext>
            </a:extLst>
          </p:cNvPr>
          <p:cNvSpPr>
            <a:spLocks noGrp="1" noChangeArrowheads="1"/>
          </p:cNvSpPr>
          <p:nvPr>
            <p:ph type="title"/>
          </p:nvPr>
        </p:nvSpPr>
        <p:spPr>
          <a:xfrm>
            <a:off x="985838" y="274638"/>
            <a:ext cx="3984625" cy="658812"/>
          </a:xfrm>
        </p:spPr>
        <p:txBody>
          <a:bodyPr/>
          <a:lstStyle/>
          <a:p>
            <a:pPr eaLnBrk="1" hangingPunct="1"/>
            <a:r>
              <a:rPr lang="en-US" altLang="en-US" b="1"/>
              <a:t>MAINBOARD</a:t>
            </a:r>
          </a:p>
        </p:txBody>
      </p:sp>
      <p:pic>
        <p:nvPicPr>
          <p:cNvPr id="130053" name="Picture 3">
            <a:extLst>
              <a:ext uri="{FF2B5EF4-FFF2-40B4-BE49-F238E27FC236}">
                <a16:creationId xmlns:a16="http://schemas.microsoft.com/office/drawing/2014/main" id="{8F030FDF-1DC0-42BA-8143-CD5C23A02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1023938"/>
            <a:ext cx="6754813"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Footer Placeholder 2">
            <a:extLst>
              <a:ext uri="{FF2B5EF4-FFF2-40B4-BE49-F238E27FC236}">
                <a16:creationId xmlns:a16="http://schemas.microsoft.com/office/drawing/2014/main" id="{CB5EC98D-2678-4E40-BFDF-3FB567D0E4B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31075" name="Slide Number Placeholder 3">
            <a:extLst>
              <a:ext uri="{FF2B5EF4-FFF2-40B4-BE49-F238E27FC236}">
                <a16:creationId xmlns:a16="http://schemas.microsoft.com/office/drawing/2014/main" id="{AC220B40-81D5-493C-B309-BC5447D27CF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54852C9-ECA6-437E-9801-6B94FD49A4BA}" type="slidenum">
              <a:rPr lang="en-US" altLang="en-US" sz="1300" smtClean="0"/>
              <a:pPr>
                <a:spcBef>
                  <a:spcPct val="0"/>
                </a:spcBef>
                <a:buClrTx/>
                <a:buSzTx/>
                <a:buFontTx/>
                <a:buNone/>
              </a:pPr>
              <a:t>124</a:t>
            </a:fld>
            <a:endParaRPr lang="en-US" altLang="en-US" sz="1300"/>
          </a:p>
        </p:txBody>
      </p:sp>
      <p:pic>
        <p:nvPicPr>
          <p:cNvPr id="131076" name="Picture 2">
            <a:extLst>
              <a:ext uri="{FF2B5EF4-FFF2-40B4-BE49-F238E27FC236}">
                <a16:creationId xmlns:a16="http://schemas.microsoft.com/office/drawing/2014/main" id="{D6EC0677-18AC-42C8-B45C-C03AA85E1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377825"/>
            <a:ext cx="6402388" cy="613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94F0E68D-3E5C-447B-B3EF-E031A91751A0}"/>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7411" name="Slide Number Placeholder 4">
            <a:extLst>
              <a:ext uri="{FF2B5EF4-FFF2-40B4-BE49-F238E27FC236}">
                <a16:creationId xmlns:a16="http://schemas.microsoft.com/office/drawing/2014/main" id="{3C61C36B-B9B5-4069-A44D-23F70B76443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272D64C3-F3A1-4D43-A31C-157C25225E5E}" type="slidenum">
              <a:rPr lang="en-US" altLang="en-US" sz="1300" smtClean="0"/>
              <a:pPr>
                <a:spcBef>
                  <a:spcPct val="0"/>
                </a:spcBef>
                <a:buClrTx/>
                <a:buSzTx/>
                <a:buFontTx/>
                <a:buNone/>
              </a:pPr>
              <a:t>13</a:t>
            </a:fld>
            <a:endParaRPr lang="en-US" altLang="en-US" sz="1300"/>
          </a:p>
        </p:txBody>
      </p:sp>
      <p:sp>
        <p:nvSpPr>
          <p:cNvPr id="17412" name="Rectangle 2">
            <a:extLst>
              <a:ext uri="{FF2B5EF4-FFF2-40B4-BE49-F238E27FC236}">
                <a16:creationId xmlns:a16="http://schemas.microsoft.com/office/drawing/2014/main" id="{33912375-0437-422F-9F26-B6646200F204}"/>
              </a:ext>
            </a:extLst>
          </p:cNvPr>
          <p:cNvSpPr>
            <a:spLocks noGrp="1" noChangeArrowheads="1"/>
          </p:cNvSpPr>
          <p:nvPr>
            <p:ph type="title"/>
          </p:nvPr>
        </p:nvSpPr>
        <p:spPr/>
        <p:txBody>
          <a:bodyPr/>
          <a:lstStyle/>
          <a:p>
            <a:pPr eaLnBrk="1" hangingPunct="1"/>
            <a:r>
              <a:rPr lang="en-US" altLang="en-US">
                <a:latin typeface="VNI-Times" pitchFamily="2" charset="0"/>
              </a:rPr>
              <a:t>Chuyển hệ töø heä 2 </a:t>
            </a:r>
            <a:r>
              <a:rPr lang="en-US" altLang="en-US">
                <a:latin typeface="VNI-Times" pitchFamily="2" charset="0"/>
                <a:sym typeface="Wingdings" panose="05000000000000000000" pitchFamily="2" charset="2"/>
              </a:rPr>
              <a:t> heä 10</a:t>
            </a:r>
            <a:endParaRPr lang="en-US" altLang="en-US">
              <a:latin typeface="VNI-Times" pitchFamily="2" charset="0"/>
            </a:endParaRPr>
          </a:p>
        </p:txBody>
      </p:sp>
      <p:sp>
        <p:nvSpPr>
          <p:cNvPr id="17413" name="Text Box 3">
            <a:extLst>
              <a:ext uri="{FF2B5EF4-FFF2-40B4-BE49-F238E27FC236}">
                <a16:creationId xmlns:a16="http://schemas.microsoft.com/office/drawing/2014/main" id="{FD24F9AA-84DB-4D01-8BE4-43AA02B20891}"/>
              </a:ext>
            </a:extLst>
          </p:cNvPr>
          <p:cNvSpPr txBox="1">
            <a:spLocks noChangeArrowheads="1"/>
          </p:cNvSpPr>
          <p:nvPr/>
        </p:nvSpPr>
        <p:spPr bwMode="auto">
          <a:xfrm>
            <a:off x="420688" y="2259013"/>
            <a:ext cx="8445500" cy="428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i="0">
                <a:latin typeface="VNI-Times" pitchFamily="2" charset="0"/>
              </a:rPr>
              <a:t>Ñoåi töø heä 2 </a:t>
            </a:r>
            <a:r>
              <a:rPr lang="en-US" altLang="en-US" sz="2200" b="0" i="0">
                <a:latin typeface="VNI-Times" pitchFamily="2" charset="0"/>
                <a:sym typeface="Wingdings" panose="05000000000000000000" pitchFamily="2" charset="2"/>
              </a:rPr>
              <a:t> heä 10 :</a:t>
            </a:r>
          </a:p>
          <a:p>
            <a:pPr eaLnBrk="1" hangingPunct="1">
              <a:spcBef>
                <a:spcPct val="50000"/>
              </a:spcBef>
              <a:buClrTx/>
              <a:buSzTx/>
              <a:buFontTx/>
              <a:buNone/>
            </a:pPr>
            <a:r>
              <a:rPr lang="en-US" altLang="en-US" sz="2200" b="0" i="0">
                <a:latin typeface="VNI-US" pitchFamily="2" charset="0"/>
                <a:sym typeface="Wingdings" panose="05000000000000000000" pitchFamily="2" charset="2"/>
              </a:rPr>
              <a:t>Ex :  </a:t>
            </a:r>
            <a:r>
              <a:rPr lang="en-US" altLang="en-US" sz="2600" b="0" i="0">
                <a:latin typeface="VNI-US" pitchFamily="2" charset="0"/>
                <a:sym typeface="Wingdings" panose="05000000000000000000" pitchFamily="2" charset="2"/>
              </a:rPr>
              <a:t>1100</a:t>
            </a:r>
            <a:r>
              <a:rPr lang="en-US" altLang="en-US" sz="2600" b="0" i="0" baseline="-25000">
                <a:latin typeface="VNI-US" pitchFamily="2" charset="0"/>
                <a:sym typeface="Wingdings" panose="05000000000000000000" pitchFamily="2" charset="2"/>
              </a:rPr>
              <a:t>b</a:t>
            </a:r>
            <a:r>
              <a:rPr lang="en-US" altLang="en-US" sz="2600" b="0" i="0">
                <a:latin typeface="VNI-US" pitchFamily="2" charset="0"/>
                <a:sym typeface="Wingdings" panose="05000000000000000000" pitchFamily="2" charset="2"/>
              </a:rPr>
              <a:t> = ?</a:t>
            </a:r>
            <a:r>
              <a:rPr lang="en-US" altLang="en-US" sz="2600" b="0" i="0" baseline="-25000">
                <a:latin typeface="VNI-US" pitchFamily="2" charset="0"/>
                <a:sym typeface="Wingdings" panose="05000000000000000000" pitchFamily="2" charset="2"/>
              </a:rPr>
              <a:t>d</a:t>
            </a:r>
          </a:p>
          <a:p>
            <a:pPr eaLnBrk="1" hangingPunct="1">
              <a:spcBef>
                <a:spcPct val="50000"/>
              </a:spcBef>
              <a:buClrTx/>
              <a:buSzTx/>
              <a:buFontTx/>
              <a:buNone/>
            </a:pPr>
            <a:r>
              <a:rPr lang="en-US" altLang="en-US" i="0">
                <a:latin typeface="VNI-Times" pitchFamily="2" charset="0"/>
                <a:sym typeface="Wingdings" panose="05000000000000000000" pitchFamily="2" charset="2"/>
              </a:rPr>
              <a:t>Caùch ñoåi</a:t>
            </a:r>
            <a:r>
              <a:rPr lang="en-US" altLang="en-US" sz="2200" b="0" i="0">
                <a:latin typeface="VNI-Times" pitchFamily="2" charset="0"/>
                <a:sym typeface="Wingdings" panose="05000000000000000000" pitchFamily="2" charset="2"/>
              </a:rPr>
              <a:t> :     </a:t>
            </a:r>
            <a:r>
              <a:rPr lang="en-US" altLang="en-US" sz="4000" i="0">
                <a:solidFill>
                  <a:schemeClr val="hlink"/>
                </a:solidFill>
                <a:latin typeface="VNI-Times" pitchFamily="2" charset="0"/>
                <a:sym typeface="Symbol" panose="05050102010706020507" pitchFamily="18" charset="2"/>
              </a:rPr>
              <a:t> a</a:t>
            </a:r>
            <a:r>
              <a:rPr lang="en-US" altLang="en-US" sz="4000" i="0" baseline="-25000">
                <a:solidFill>
                  <a:schemeClr val="hlink"/>
                </a:solidFill>
                <a:latin typeface="VNI-Times" pitchFamily="2" charset="0"/>
                <a:sym typeface="Symbol" panose="05050102010706020507" pitchFamily="18" charset="2"/>
              </a:rPr>
              <a:t>i</a:t>
            </a:r>
            <a:r>
              <a:rPr lang="en-US" altLang="en-US" sz="4000" i="0">
                <a:solidFill>
                  <a:schemeClr val="hlink"/>
                </a:solidFill>
                <a:latin typeface="VNI-Times" pitchFamily="2" charset="0"/>
                <a:sym typeface="Symbol" panose="05050102010706020507" pitchFamily="18" charset="2"/>
              </a:rPr>
              <a:t>*2</a:t>
            </a:r>
            <a:r>
              <a:rPr lang="en-US" altLang="en-US" sz="4000" i="0" baseline="30000">
                <a:solidFill>
                  <a:schemeClr val="hlink"/>
                </a:solidFill>
                <a:latin typeface="VNI-Times" pitchFamily="2" charset="0"/>
                <a:sym typeface="Symbol" panose="05050102010706020507" pitchFamily="18" charset="2"/>
              </a:rPr>
              <a:t>i</a:t>
            </a:r>
            <a:r>
              <a:rPr lang="en-US" altLang="en-US" sz="3700" i="0" baseline="30000">
                <a:latin typeface="VNI-Times" pitchFamily="2" charset="0"/>
                <a:sym typeface="Symbol" panose="05050102010706020507" pitchFamily="18" charset="2"/>
              </a:rPr>
              <a:t>    </a:t>
            </a:r>
            <a:r>
              <a:rPr lang="en-US" altLang="en-US" sz="3700" i="0">
                <a:latin typeface="VNI-Times" pitchFamily="2" charset="0"/>
                <a:sym typeface="Symbol" panose="05050102010706020507" pitchFamily="18" charset="2"/>
              </a:rPr>
              <a:t>vôùi i  0...n</a:t>
            </a:r>
          </a:p>
          <a:p>
            <a:pPr eaLnBrk="1" hangingPunct="1">
              <a:spcBef>
                <a:spcPct val="50000"/>
              </a:spcBef>
              <a:buClrTx/>
              <a:buSzTx/>
              <a:buFontTx/>
              <a:buNone/>
            </a:pPr>
            <a:r>
              <a:rPr lang="en-US" altLang="en-US" sz="3700" i="0">
                <a:latin typeface="VNI-Times" pitchFamily="2" charset="0"/>
                <a:sym typeface="Symbol" panose="05050102010706020507" pitchFamily="18" charset="2"/>
              </a:rPr>
              <a:t> a laø kyù soá cuûa soá caàn ñoåi.</a:t>
            </a:r>
          </a:p>
          <a:p>
            <a:pPr eaLnBrk="1" hangingPunct="1">
              <a:spcBef>
                <a:spcPct val="50000"/>
              </a:spcBef>
              <a:buClrTx/>
              <a:buSzTx/>
              <a:buFontTx/>
              <a:buNone/>
            </a:pPr>
            <a:r>
              <a:rPr lang="en-US" altLang="en-US" sz="3700" i="0">
                <a:latin typeface="VNI-US" pitchFamily="2" charset="0"/>
                <a:sym typeface="Symbol" panose="05050102010706020507" pitchFamily="18" charset="2"/>
              </a:rPr>
              <a:t>1*2</a:t>
            </a:r>
            <a:r>
              <a:rPr lang="en-US" altLang="en-US" sz="3700" i="0" baseline="30000">
                <a:latin typeface="VNI-US" pitchFamily="2" charset="0"/>
                <a:sym typeface="Symbol" panose="05050102010706020507" pitchFamily="18" charset="2"/>
              </a:rPr>
              <a:t>3</a:t>
            </a:r>
            <a:r>
              <a:rPr lang="en-US" altLang="en-US" sz="3700" i="0">
                <a:latin typeface="VNI-US" pitchFamily="2" charset="0"/>
                <a:sym typeface="Symbol" panose="05050102010706020507" pitchFamily="18" charset="2"/>
              </a:rPr>
              <a:t>+1*2</a:t>
            </a:r>
            <a:r>
              <a:rPr lang="en-US" altLang="en-US" sz="3700" i="0" baseline="30000">
                <a:latin typeface="VNI-US" pitchFamily="2" charset="0"/>
                <a:sym typeface="Symbol" panose="05050102010706020507" pitchFamily="18" charset="2"/>
              </a:rPr>
              <a:t>2</a:t>
            </a:r>
            <a:r>
              <a:rPr lang="en-US" altLang="en-US" sz="3700" i="0">
                <a:latin typeface="VNI-US" pitchFamily="2" charset="0"/>
                <a:sym typeface="Symbol" panose="05050102010706020507" pitchFamily="18" charset="2"/>
              </a:rPr>
              <a:t>+0*2</a:t>
            </a:r>
            <a:r>
              <a:rPr lang="en-US" altLang="en-US" sz="3700" i="0" baseline="30000">
                <a:latin typeface="VNI-US" pitchFamily="2" charset="0"/>
                <a:sym typeface="Symbol" panose="05050102010706020507" pitchFamily="18" charset="2"/>
              </a:rPr>
              <a:t>1</a:t>
            </a:r>
            <a:r>
              <a:rPr lang="en-US" altLang="en-US" sz="3700" i="0">
                <a:latin typeface="VNI-US" pitchFamily="2" charset="0"/>
                <a:sym typeface="Symbol" panose="05050102010706020507" pitchFamily="18" charset="2"/>
              </a:rPr>
              <a:t>+0*2</a:t>
            </a:r>
            <a:r>
              <a:rPr lang="en-US" altLang="en-US" sz="3700" i="0" baseline="30000">
                <a:latin typeface="VNI-US" pitchFamily="2" charset="0"/>
                <a:sym typeface="Symbol" panose="05050102010706020507" pitchFamily="18" charset="2"/>
              </a:rPr>
              <a:t>0</a:t>
            </a:r>
            <a:r>
              <a:rPr lang="en-US" altLang="en-US" sz="3700" i="0">
                <a:latin typeface="VNI-US" pitchFamily="2" charset="0"/>
                <a:sym typeface="Symbol" panose="05050102010706020507" pitchFamily="18" charset="2"/>
              </a:rPr>
              <a:t> = 12</a:t>
            </a:r>
            <a:r>
              <a:rPr lang="en-US" altLang="en-US" sz="3700" i="0" baseline="-25000">
                <a:latin typeface="VNI-US" pitchFamily="2" charset="0"/>
                <a:sym typeface="Symbol" panose="05050102010706020507" pitchFamily="18" charset="2"/>
              </a:rPr>
              <a:t>d</a:t>
            </a:r>
          </a:p>
          <a:p>
            <a:pPr eaLnBrk="1" hangingPunct="1">
              <a:spcBef>
                <a:spcPct val="50000"/>
              </a:spcBef>
              <a:buClrTx/>
              <a:buSzTx/>
              <a:buFontTx/>
              <a:buNone/>
            </a:pPr>
            <a:r>
              <a:rPr lang="en-US" altLang="en-US" i="0">
                <a:latin typeface="VNI-US" pitchFamily="2" charset="0"/>
                <a:sym typeface="Symbol" panose="05050102010706020507" pitchFamily="18" charset="2"/>
              </a:rPr>
              <a:t> a</a:t>
            </a:r>
          </a:p>
        </p:txBody>
      </p:sp>
      <p:sp>
        <p:nvSpPr>
          <p:cNvPr id="17414" name="Line 5">
            <a:extLst>
              <a:ext uri="{FF2B5EF4-FFF2-40B4-BE49-F238E27FC236}">
                <a16:creationId xmlns:a16="http://schemas.microsoft.com/office/drawing/2014/main" id="{41DD622A-DF35-42EE-BDD5-0B9AA900D485}"/>
              </a:ext>
            </a:extLst>
          </p:cNvPr>
          <p:cNvSpPr>
            <a:spLocks noChangeShapeType="1"/>
          </p:cNvSpPr>
          <p:nvPr/>
        </p:nvSpPr>
        <p:spPr bwMode="auto">
          <a:xfrm>
            <a:off x="701675" y="5770563"/>
            <a:ext cx="0" cy="344487"/>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060FB8F4-A66D-4F35-8511-3D21353BEAE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8435" name="Slide Number Placeholder 4">
            <a:extLst>
              <a:ext uri="{FF2B5EF4-FFF2-40B4-BE49-F238E27FC236}">
                <a16:creationId xmlns:a16="http://schemas.microsoft.com/office/drawing/2014/main" id="{CEB4F34F-62EF-4E59-9734-4F3F0745578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ED27C836-35DC-40A5-B206-341E3C3EADDD}" type="slidenum">
              <a:rPr lang="en-US" altLang="en-US" sz="1300" smtClean="0"/>
              <a:pPr>
                <a:spcBef>
                  <a:spcPct val="0"/>
                </a:spcBef>
                <a:buClrTx/>
                <a:buSzTx/>
                <a:buFontTx/>
                <a:buNone/>
              </a:pPr>
              <a:t>14</a:t>
            </a:fld>
            <a:endParaRPr lang="en-US" altLang="en-US" sz="1300"/>
          </a:p>
        </p:txBody>
      </p:sp>
      <p:sp>
        <p:nvSpPr>
          <p:cNvPr id="18436" name="Rectangle 2">
            <a:extLst>
              <a:ext uri="{FF2B5EF4-FFF2-40B4-BE49-F238E27FC236}">
                <a16:creationId xmlns:a16="http://schemas.microsoft.com/office/drawing/2014/main" id="{7FB9B2DE-6646-45AF-BE2F-80DE1C2FDC62}"/>
              </a:ext>
            </a:extLst>
          </p:cNvPr>
          <p:cNvSpPr>
            <a:spLocks noGrp="1" noChangeArrowheads="1"/>
          </p:cNvSpPr>
          <p:nvPr>
            <p:ph type="title"/>
          </p:nvPr>
        </p:nvSpPr>
        <p:spPr/>
        <p:txBody>
          <a:bodyPr/>
          <a:lstStyle/>
          <a:p>
            <a:pPr eaLnBrk="1" hangingPunct="1"/>
            <a:r>
              <a:rPr lang="en-US" altLang="en-US">
                <a:latin typeface="VNI-Times" pitchFamily="2" charset="0"/>
              </a:rPr>
              <a:t>Chuyển hệ töø heä 10 </a:t>
            </a:r>
            <a:r>
              <a:rPr lang="en-US" altLang="en-US">
                <a:latin typeface="VNI-Times" pitchFamily="2" charset="0"/>
                <a:sym typeface="Wingdings" panose="05000000000000000000" pitchFamily="2" charset="2"/>
              </a:rPr>
              <a:t> heä 16</a:t>
            </a:r>
            <a:endParaRPr lang="en-US" altLang="en-US">
              <a:latin typeface="VNI-Times" pitchFamily="2" charset="0"/>
            </a:endParaRPr>
          </a:p>
        </p:txBody>
      </p:sp>
      <p:sp>
        <p:nvSpPr>
          <p:cNvPr id="18437" name="Text Box 3">
            <a:extLst>
              <a:ext uri="{FF2B5EF4-FFF2-40B4-BE49-F238E27FC236}">
                <a16:creationId xmlns:a16="http://schemas.microsoft.com/office/drawing/2014/main" id="{156B4B32-00BC-4996-A6D9-E5F6A813843E}"/>
              </a:ext>
            </a:extLst>
          </p:cNvPr>
          <p:cNvSpPr txBox="1">
            <a:spLocks noChangeArrowheads="1"/>
          </p:cNvSpPr>
          <p:nvPr/>
        </p:nvSpPr>
        <p:spPr bwMode="auto">
          <a:xfrm>
            <a:off x="420688" y="2259013"/>
            <a:ext cx="8445500" cy="267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i="0">
                <a:latin typeface="VNI-Times" pitchFamily="2" charset="0"/>
              </a:rPr>
              <a:t>Ñoåi töø heä 10 </a:t>
            </a:r>
            <a:r>
              <a:rPr lang="en-US" altLang="en-US" sz="2200" b="0" i="0">
                <a:latin typeface="VNI-Times" pitchFamily="2" charset="0"/>
                <a:sym typeface="Wingdings" panose="05000000000000000000" pitchFamily="2" charset="2"/>
              </a:rPr>
              <a:t> heä 16 :</a:t>
            </a:r>
          </a:p>
          <a:p>
            <a:pPr eaLnBrk="1" hangingPunct="1">
              <a:spcBef>
                <a:spcPct val="50000"/>
              </a:spcBef>
              <a:buClrTx/>
              <a:buSzTx/>
              <a:buFontTx/>
              <a:buNone/>
            </a:pPr>
            <a:r>
              <a:rPr lang="en-US" altLang="en-US" sz="2200" b="0" i="0">
                <a:latin typeface="VNI-Times" pitchFamily="2" charset="0"/>
                <a:sym typeface="Wingdings" panose="05000000000000000000" pitchFamily="2" charset="2"/>
              </a:rPr>
              <a:t>Ex :  253</a:t>
            </a:r>
            <a:r>
              <a:rPr lang="en-US" altLang="en-US" sz="2600" b="0" i="0" baseline="-25000">
                <a:latin typeface="VNI-Times" pitchFamily="2" charset="0"/>
                <a:sym typeface="Wingdings" panose="05000000000000000000" pitchFamily="2" charset="2"/>
              </a:rPr>
              <a:t>d</a:t>
            </a:r>
            <a:r>
              <a:rPr lang="en-US" altLang="en-US" sz="2600" b="0" i="0">
                <a:latin typeface="VNI-Times" pitchFamily="2" charset="0"/>
                <a:sym typeface="Wingdings" panose="05000000000000000000" pitchFamily="2" charset="2"/>
              </a:rPr>
              <a:t> = ?</a:t>
            </a:r>
            <a:r>
              <a:rPr lang="en-US" altLang="en-US" sz="2600" b="0" i="0" baseline="-25000">
                <a:latin typeface="VNI-Times" pitchFamily="2" charset="0"/>
                <a:sym typeface="Wingdings" panose="05000000000000000000" pitchFamily="2" charset="2"/>
              </a:rPr>
              <a:t>h</a:t>
            </a:r>
          </a:p>
          <a:p>
            <a:pPr eaLnBrk="1" hangingPunct="1">
              <a:spcBef>
                <a:spcPct val="50000"/>
              </a:spcBef>
              <a:buClrTx/>
              <a:buSzTx/>
              <a:buFontTx/>
              <a:buNone/>
            </a:pPr>
            <a:r>
              <a:rPr lang="en-US" altLang="en-US" i="0">
                <a:latin typeface="VNI-Times" pitchFamily="2" charset="0"/>
                <a:sym typeface="Wingdings" panose="05000000000000000000" pitchFamily="2" charset="2"/>
              </a:rPr>
              <a:t>Caùch ñoåi</a:t>
            </a:r>
            <a:r>
              <a:rPr lang="en-US" altLang="en-US" sz="2200" b="0" i="0">
                <a:latin typeface="VNI-Times" pitchFamily="2" charset="0"/>
                <a:sym typeface="Wingdings" panose="05000000000000000000" pitchFamily="2" charset="2"/>
              </a:rPr>
              <a:t> : laáy soá caàn ñoåi chia lieân tieáp cho 16, döøng khi soá bò chia = 0. Keát quaû laø chuoåi soá dö laáy theo chieàu ngöôïc laïi.</a:t>
            </a:r>
          </a:p>
          <a:p>
            <a:pPr algn="ctr" eaLnBrk="1" hangingPunct="1">
              <a:spcBef>
                <a:spcPct val="50000"/>
              </a:spcBef>
              <a:buClrTx/>
              <a:buSzTx/>
              <a:buFontTx/>
              <a:buNone/>
            </a:pPr>
            <a:r>
              <a:rPr lang="en-US" altLang="en-US" i="0">
                <a:latin typeface="VNI-Times" pitchFamily="2" charset="0"/>
                <a:sym typeface="Wingdings" panose="05000000000000000000" pitchFamily="2" charset="2"/>
              </a:rPr>
              <a:t>253</a:t>
            </a:r>
            <a:r>
              <a:rPr lang="en-US" altLang="en-US" i="0" baseline="-25000">
                <a:latin typeface="VNI-Times" pitchFamily="2" charset="0"/>
                <a:sym typeface="Wingdings" panose="05000000000000000000" pitchFamily="2" charset="2"/>
              </a:rPr>
              <a:t>d</a:t>
            </a:r>
            <a:r>
              <a:rPr lang="en-US" altLang="en-US" i="0">
                <a:latin typeface="VNI-Times" pitchFamily="2" charset="0"/>
                <a:sym typeface="Wingdings" panose="05000000000000000000" pitchFamily="2" charset="2"/>
              </a:rPr>
              <a:t> = FD</a:t>
            </a:r>
            <a:r>
              <a:rPr lang="en-US" altLang="en-US" i="0" baseline="-25000">
                <a:latin typeface="VNI-Times" pitchFamily="2" charset="0"/>
                <a:sym typeface="Wingdings" panose="05000000000000000000" pitchFamily="2" charset="2"/>
              </a:rPr>
              <a:t>h</a:t>
            </a:r>
            <a:endParaRPr lang="en-US" altLang="en-US" i="0" baseline="-25000">
              <a:latin typeface="VNI-Times" pitchFamily="2" charset="0"/>
              <a:sym typeface="Symbol" panose="05050102010706020507" pitchFamily="18" charset="2"/>
            </a:endParaRPr>
          </a:p>
        </p:txBody>
      </p:sp>
      <p:sp>
        <p:nvSpPr>
          <p:cNvPr id="18438" name="Line 4">
            <a:extLst>
              <a:ext uri="{FF2B5EF4-FFF2-40B4-BE49-F238E27FC236}">
                <a16:creationId xmlns:a16="http://schemas.microsoft.com/office/drawing/2014/main" id="{00D266C9-4D43-4DC9-AB07-0D9F21ECE622}"/>
              </a:ext>
            </a:extLst>
          </p:cNvPr>
          <p:cNvSpPr>
            <a:spLocks noChangeShapeType="1"/>
          </p:cNvSpPr>
          <p:nvPr/>
        </p:nvSpPr>
        <p:spPr bwMode="auto">
          <a:xfrm>
            <a:off x="701675" y="5770563"/>
            <a:ext cx="0" cy="344487"/>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a:extLst>
              <a:ext uri="{FF2B5EF4-FFF2-40B4-BE49-F238E27FC236}">
                <a16:creationId xmlns:a16="http://schemas.microsoft.com/office/drawing/2014/main" id="{F9F74D3E-3B7E-43BC-BF68-7FF89142C04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9459" name="Slide Number Placeholder 4">
            <a:extLst>
              <a:ext uri="{FF2B5EF4-FFF2-40B4-BE49-F238E27FC236}">
                <a16:creationId xmlns:a16="http://schemas.microsoft.com/office/drawing/2014/main" id="{35E7E36E-622E-4089-90C9-E236A60FCC6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88B73924-0380-4462-9327-90C0E4A9F3A6}" type="slidenum">
              <a:rPr lang="en-US" altLang="en-US" sz="1300" smtClean="0"/>
              <a:pPr>
                <a:spcBef>
                  <a:spcPct val="0"/>
                </a:spcBef>
                <a:buClrTx/>
                <a:buSzTx/>
                <a:buFontTx/>
                <a:buNone/>
              </a:pPr>
              <a:t>15</a:t>
            </a:fld>
            <a:endParaRPr lang="en-US" altLang="en-US" sz="1300"/>
          </a:p>
        </p:txBody>
      </p:sp>
      <p:sp>
        <p:nvSpPr>
          <p:cNvPr id="19460" name="Rectangle 2">
            <a:extLst>
              <a:ext uri="{FF2B5EF4-FFF2-40B4-BE49-F238E27FC236}">
                <a16:creationId xmlns:a16="http://schemas.microsoft.com/office/drawing/2014/main" id="{2BB6EAD7-FE1F-4E36-99C2-DF40994D692F}"/>
              </a:ext>
            </a:extLst>
          </p:cNvPr>
          <p:cNvSpPr>
            <a:spLocks noGrp="1" noChangeArrowheads="1"/>
          </p:cNvSpPr>
          <p:nvPr>
            <p:ph type="title"/>
          </p:nvPr>
        </p:nvSpPr>
        <p:spPr/>
        <p:txBody>
          <a:bodyPr/>
          <a:lstStyle/>
          <a:p>
            <a:pPr eaLnBrk="1" hangingPunct="1"/>
            <a:r>
              <a:rPr lang="en-US" altLang="en-US">
                <a:latin typeface="VNI-Times" pitchFamily="2" charset="0"/>
              </a:rPr>
              <a:t>Chuyển hệ töø heä 2 </a:t>
            </a:r>
            <a:r>
              <a:rPr lang="en-US" altLang="en-US">
                <a:latin typeface="VNI-Times" pitchFamily="2" charset="0"/>
                <a:sym typeface="Wingdings" panose="05000000000000000000" pitchFamily="2" charset="2"/>
              </a:rPr>
              <a:t> heä 16</a:t>
            </a:r>
            <a:endParaRPr lang="en-US" altLang="en-US">
              <a:latin typeface="VNI-Times" pitchFamily="2" charset="0"/>
            </a:endParaRPr>
          </a:p>
        </p:txBody>
      </p:sp>
      <p:sp>
        <p:nvSpPr>
          <p:cNvPr id="134147" name="Text Box 3">
            <a:extLst>
              <a:ext uri="{FF2B5EF4-FFF2-40B4-BE49-F238E27FC236}">
                <a16:creationId xmlns:a16="http://schemas.microsoft.com/office/drawing/2014/main" id="{3F451AF4-4852-42E3-914E-7008A3A0A1E3}"/>
              </a:ext>
            </a:extLst>
          </p:cNvPr>
          <p:cNvSpPr txBox="1">
            <a:spLocks noChangeArrowheads="1"/>
          </p:cNvSpPr>
          <p:nvPr/>
        </p:nvSpPr>
        <p:spPr bwMode="auto">
          <a:xfrm>
            <a:off x="420688" y="2259013"/>
            <a:ext cx="8445500" cy="399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i="0">
                <a:latin typeface="VNI-Times" pitchFamily="2" charset="0"/>
              </a:rPr>
              <a:t>Ñoåi töø heä  2 </a:t>
            </a:r>
            <a:r>
              <a:rPr lang="en-US" altLang="en-US" sz="2200" b="0" i="0">
                <a:latin typeface="VNI-Times" pitchFamily="2" charset="0"/>
                <a:sym typeface="Wingdings" panose="05000000000000000000" pitchFamily="2" charset="2"/>
              </a:rPr>
              <a:t> heä 16 :</a:t>
            </a:r>
          </a:p>
          <a:p>
            <a:pPr eaLnBrk="1" hangingPunct="1">
              <a:spcBef>
                <a:spcPct val="50000"/>
              </a:spcBef>
              <a:buClrTx/>
              <a:buSzTx/>
              <a:buFontTx/>
              <a:buNone/>
            </a:pPr>
            <a:r>
              <a:rPr lang="en-US" altLang="en-US" sz="2200" i="0">
                <a:latin typeface="VNI-Times" pitchFamily="2" charset="0"/>
                <a:sym typeface="Wingdings" panose="05000000000000000000" pitchFamily="2" charset="2"/>
              </a:rPr>
              <a:t>Ex :  101011010</a:t>
            </a:r>
            <a:r>
              <a:rPr lang="en-US" altLang="en-US" sz="2600" i="0" baseline="-25000">
                <a:latin typeface="VNI-Times" pitchFamily="2" charset="0"/>
                <a:sym typeface="Wingdings" panose="05000000000000000000" pitchFamily="2" charset="2"/>
              </a:rPr>
              <a:t>b</a:t>
            </a:r>
            <a:r>
              <a:rPr lang="en-US" altLang="en-US" sz="2600" i="0">
                <a:latin typeface="VNI-Times" pitchFamily="2" charset="0"/>
                <a:sym typeface="Wingdings" panose="05000000000000000000" pitchFamily="2" charset="2"/>
              </a:rPr>
              <a:t> = ?</a:t>
            </a:r>
            <a:r>
              <a:rPr lang="en-US" altLang="en-US" sz="2600" i="0" baseline="-25000">
                <a:latin typeface="VNI-Times" pitchFamily="2" charset="0"/>
                <a:sym typeface="Wingdings" panose="05000000000000000000" pitchFamily="2" charset="2"/>
              </a:rPr>
              <a:t>h</a:t>
            </a:r>
          </a:p>
          <a:p>
            <a:pPr eaLnBrk="1" hangingPunct="1">
              <a:spcBef>
                <a:spcPct val="50000"/>
              </a:spcBef>
              <a:buClrTx/>
              <a:buSzTx/>
              <a:buFontTx/>
              <a:buNone/>
            </a:pPr>
            <a:r>
              <a:rPr lang="en-US" altLang="en-US" i="0">
                <a:latin typeface="VNI-Times" pitchFamily="2" charset="0"/>
                <a:sym typeface="Wingdings" panose="05000000000000000000" pitchFamily="2" charset="2"/>
              </a:rPr>
              <a:t>Caùch ñoåi</a:t>
            </a:r>
            <a:r>
              <a:rPr lang="en-US" altLang="en-US" sz="2200" b="0" i="0">
                <a:latin typeface="VNI-Times" pitchFamily="2" charset="0"/>
                <a:sym typeface="Wingdings" panose="05000000000000000000" pitchFamily="2" charset="2"/>
              </a:rPr>
              <a:t> : nhoùm 4 chöõ soá nhò phaân thaønh töøng nhoùm, roài chuyeån ñoåi töøng nhoùm sang soá heä thaäp luïc phaân. </a:t>
            </a:r>
          </a:p>
          <a:p>
            <a:pPr eaLnBrk="1" hangingPunct="1">
              <a:spcBef>
                <a:spcPct val="50000"/>
              </a:spcBef>
              <a:buClrTx/>
              <a:buSzTx/>
              <a:buFontTx/>
              <a:buNone/>
            </a:pPr>
            <a:r>
              <a:rPr lang="en-US" altLang="en-US" i="0">
                <a:latin typeface="VNI-US" pitchFamily="2" charset="0"/>
                <a:sym typeface="Wingdings" panose="05000000000000000000" pitchFamily="2" charset="2"/>
              </a:rPr>
              <a:t>       0001</a:t>
            </a:r>
            <a:r>
              <a:rPr lang="en-US" altLang="en-US" i="0">
                <a:solidFill>
                  <a:srgbClr val="3333FF"/>
                </a:solidFill>
                <a:latin typeface="VNI-US" pitchFamily="2" charset="0"/>
                <a:sym typeface="Wingdings" panose="05000000000000000000" pitchFamily="2" charset="2"/>
              </a:rPr>
              <a:t>0101</a:t>
            </a:r>
            <a:r>
              <a:rPr lang="en-US" altLang="en-US" i="0">
                <a:solidFill>
                  <a:srgbClr val="FF0000"/>
                </a:solidFill>
                <a:latin typeface="VNI-US" pitchFamily="2" charset="0"/>
                <a:sym typeface="Wingdings" panose="05000000000000000000" pitchFamily="2" charset="2"/>
              </a:rPr>
              <a:t>1010</a:t>
            </a:r>
            <a:r>
              <a:rPr lang="en-US" altLang="en-US" i="0" baseline="-25000">
                <a:latin typeface="VNI-US" pitchFamily="2" charset="0"/>
                <a:sym typeface="Wingdings" panose="05000000000000000000" pitchFamily="2" charset="2"/>
              </a:rPr>
              <a:t>d</a:t>
            </a:r>
            <a:r>
              <a:rPr lang="en-US" altLang="en-US" i="0">
                <a:latin typeface="VNI-US" pitchFamily="2" charset="0"/>
                <a:sym typeface="Wingdings" panose="05000000000000000000" pitchFamily="2" charset="2"/>
              </a:rPr>
              <a:t> = 15A</a:t>
            </a:r>
            <a:r>
              <a:rPr lang="en-US" altLang="en-US" i="0" baseline="-25000">
                <a:latin typeface="VNI-US" pitchFamily="2" charset="0"/>
                <a:sym typeface="Wingdings" panose="05000000000000000000" pitchFamily="2" charset="2"/>
              </a:rPr>
              <a:t>h</a:t>
            </a:r>
          </a:p>
          <a:p>
            <a:pPr eaLnBrk="1" hangingPunct="1">
              <a:spcBef>
                <a:spcPct val="50000"/>
              </a:spcBef>
              <a:buClrTx/>
              <a:buSzTx/>
              <a:buFontTx/>
              <a:buNone/>
            </a:pPr>
            <a:r>
              <a:rPr lang="en-US" altLang="en-US" i="0">
                <a:latin typeface="VNI-US" pitchFamily="2" charset="0"/>
                <a:sym typeface="Wingdings" panose="05000000000000000000" pitchFamily="2" charset="2"/>
              </a:rPr>
              <a:t>          1</a:t>
            </a:r>
            <a:r>
              <a:rPr lang="en-US" altLang="en-US" sz="2200" i="0">
                <a:sym typeface="Wingdings" panose="05000000000000000000" pitchFamily="2" charset="2"/>
              </a:rPr>
              <a:t>      </a:t>
            </a:r>
            <a:r>
              <a:rPr lang="en-US" altLang="en-US" i="0">
                <a:latin typeface="VNI-US" pitchFamily="2" charset="0"/>
                <a:sym typeface="Wingdings" panose="05000000000000000000" pitchFamily="2" charset="2"/>
              </a:rPr>
              <a:t> 5</a:t>
            </a:r>
            <a:r>
              <a:rPr lang="en-US" altLang="en-US" i="0">
                <a:latin typeface="VNI-US" pitchFamily="2" charset="0"/>
                <a:sym typeface="Symbol" panose="05050102010706020507" pitchFamily="18" charset="2"/>
              </a:rPr>
              <a:t>  </a:t>
            </a:r>
            <a:r>
              <a:rPr lang="en-US" altLang="en-US" i="0" baseline="-25000">
                <a:latin typeface="VNI-US" pitchFamily="2" charset="0"/>
                <a:sym typeface="Symbol" panose="05050102010706020507" pitchFamily="18" charset="2"/>
              </a:rPr>
              <a:t>       </a:t>
            </a:r>
            <a:r>
              <a:rPr lang="en-US" altLang="en-US" i="0">
                <a:latin typeface="VNI-US" pitchFamily="2" charset="0"/>
                <a:sym typeface="Symbol" panose="05050102010706020507" pitchFamily="18" charset="2"/>
              </a:rPr>
              <a:t>A</a:t>
            </a:r>
          </a:p>
          <a:p>
            <a:pPr eaLnBrk="1" hangingPunct="1">
              <a:spcBef>
                <a:spcPct val="50000"/>
              </a:spcBef>
              <a:buClrTx/>
              <a:buSzTx/>
              <a:buFontTx/>
              <a:buNone/>
            </a:pPr>
            <a:endParaRPr lang="en-US" altLang="en-US" i="0">
              <a:latin typeface="VNI-US" pitchFamily="2" charset="0"/>
              <a:sym typeface="Symbol" panose="05050102010706020507" pitchFamily="18" charset="2"/>
            </a:endParaRPr>
          </a:p>
        </p:txBody>
      </p:sp>
      <p:sp>
        <p:nvSpPr>
          <p:cNvPr id="19462" name="Line 5">
            <a:extLst>
              <a:ext uri="{FF2B5EF4-FFF2-40B4-BE49-F238E27FC236}">
                <a16:creationId xmlns:a16="http://schemas.microsoft.com/office/drawing/2014/main" id="{2B1AC013-C858-452B-ADC5-9E0F3EF5FADF}"/>
              </a:ext>
            </a:extLst>
          </p:cNvPr>
          <p:cNvSpPr>
            <a:spLocks noChangeShapeType="1"/>
          </p:cNvSpPr>
          <p:nvPr/>
        </p:nvSpPr>
        <p:spPr bwMode="auto">
          <a:xfrm>
            <a:off x="3586163" y="5013325"/>
            <a:ext cx="915987"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463" name="Line 7">
            <a:extLst>
              <a:ext uri="{FF2B5EF4-FFF2-40B4-BE49-F238E27FC236}">
                <a16:creationId xmlns:a16="http://schemas.microsoft.com/office/drawing/2014/main" id="{8D9641C2-61EE-4884-84C1-5E5FD4C127CA}"/>
              </a:ext>
            </a:extLst>
          </p:cNvPr>
          <p:cNvSpPr>
            <a:spLocks noChangeShapeType="1"/>
          </p:cNvSpPr>
          <p:nvPr/>
        </p:nvSpPr>
        <p:spPr bwMode="auto">
          <a:xfrm>
            <a:off x="2320925" y="4945063"/>
            <a:ext cx="91598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464" name="Line 8">
            <a:extLst>
              <a:ext uri="{FF2B5EF4-FFF2-40B4-BE49-F238E27FC236}">
                <a16:creationId xmlns:a16="http://schemas.microsoft.com/office/drawing/2014/main" id="{0C9743CE-8056-438D-9331-5EEF568A6D15}"/>
              </a:ext>
            </a:extLst>
          </p:cNvPr>
          <p:cNvSpPr>
            <a:spLocks noChangeShapeType="1"/>
          </p:cNvSpPr>
          <p:nvPr/>
        </p:nvSpPr>
        <p:spPr bwMode="auto">
          <a:xfrm>
            <a:off x="1406525" y="5081588"/>
            <a:ext cx="914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4147">
                                            <p:txEl>
                                              <p:pRg st="2" end="2"/>
                                            </p:txEl>
                                          </p:spTgt>
                                        </p:tgtEl>
                                        <p:attrNameLst>
                                          <p:attrName>style.visibility</p:attrName>
                                        </p:attrNameLst>
                                      </p:cBhvr>
                                      <p:to>
                                        <p:strVal val="visible"/>
                                      </p:to>
                                    </p:set>
                                    <p:anim calcmode="lin" valueType="num">
                                      <p:cBhvr additive="base">
                                        <p:cTn id="7" dur="500" fill="hold"/>
                                        <p:tgtEl>
                                          <p:spTgt spid="1341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6" fill="hold" nodeType="clickEffect">
                                  <p:stCondLst>
                                    <p:cond delay="0"/>
                                  </p:stCondLst>
                                  <p:childTnLst>
                                    <p:set>
                                      <p:cBhvr>
                                        <p:cTn id="12" dur="1" fill="hold">
                                          <p:stCondLst>
                                            <p:cond delay="0"/>
                                          </p:stCondLst>
                                        </p:cTn>
                                        <p:tgtEl>
                                          <p:spTgt spid="134147">
                                            <p:txEl>
                                              <p:pRg st="3" end="3"/>
                                            </p:txEl>
                                          </p:spTgt>
                                        </p:tgtEl>
                                        <p:attrNameLst>
                                          <p:attrName>style.visibility</p:attrName>
                                        </p:attrNameLst>
                                      </p:cBhvr>
                                      <p:to>
                                        <p:strVal val="visible"/>
                                      </p:to>
                                    </p:set>
                                    <p:animEffect transition="in" filter="barn(inHorizontal)">
                                      <p:cBhvr>
                                        <p:cTn id="13" dur="500"/>
                                        <p:tgtEl>
                                          <p:spTgt spid="13414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34147">
                                            <p:txEl>
                                              <p:pRg st="4" end="4"/>
                                            </p:txEl>
                                          </p:spTgt>
                                        </p:tgtEl>
                                        <p:attrNameLst>
                                          <p:attrName>style.visibility</p:attrName>
                                        </p:attrNameLst>
                                      </p:cBhvr>
                                      <p:to>
                                        <p:strVal val="visible"/>
                                      </p:to>
                                    </p:set>
                                    <p:anim calcmode="lin" valueType="num">
                                      <p:cBhvr additive="base">
                                        <p:cTn id="18" dur="500" fill="hold"/>
                                        <p:tgtEl>
                                          <p:spTgt spid="134147">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41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35257BF-1D50-4F4E-A8A2-45F564AEF00A}"/>
              </a:ext>
            </a:extLst>
          </p:cNvPr>
          <p:cNvSpPr>
            <a:spLocks noGrp="1" noChangeArrowheads="1"/>
          </p:cNvSpPr>
          <p:nvPr>
            <p:ph type="ctrTitle"/>
          </p:nvPr>
        </p:nvSpPr>
        <p:spPr/>
        <p:txBody>
          <a:bodyPr/>
          <a:lstStyle/>
          <a:p>
            <a:endParaRPr lang="en-US" altLang="en-US"/>
          </a:p>
        </p:txBody>
      </p:sp>
      <p:sp>
        <p:nvSpPr>
          <p:cNvPr id="20483" name="Subtitle 2">
            <a:extLst>
              <a:ext uri="{FF2B5EF4-FFF2-40B4-BE49-F238E27FC236}">
                <a16:creationId xmlns:a16="http://schemas.microsoft.com/office/drawing/2014/main" id="{9A7B6948-D39E-4635-BBB4-C83A5C145673}"/>
              </a:ext>
            </a:extLst>
          </p:cNvPr>
          <p:cNvSpPr>
            <a:spLocks noGrp="1" noChangeArrowheads="1"/>
          </p:cNvSpPr>
          <p:nvPr>
            <p:ph type="subTitle" idx="1"/>
          </p:nvPr>
        </p:nvSpPr>
        <p:spPr/>
        <p:txBody>
          <a:bodyPr/>
          <a:lstStyle/>
          <a:p>
            <a:endParaRPr lang="en-US" altLang="en-US"/>
          </a:p>
        </p:txBody>
      </p:sp>
      <p:sp>
        <p:nvSpPr>
          <p:cNvPr id="20484" name="Footer Placeholder 3">
            <a:extLst>
              <a:ext uri="{FF2B5EF4-FFF2-40B4-BE49-F238E27FC236}">
                <a16:creationId xmlns:a16="http://schemas.microsoft.com/office/drawing/2014/main" id="{EA87C894-6FB1-4733-BB60-E4318802F6BA}"/>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36613">
              <a:defRPr sz="2200" b="1" i="1">
                <a:solidFill>
                  <a:schemeClr val="tx1"/>
                </a:solidFill>
                <a:latin typeface="Tahoma" panose="020B0604030504040204" pitchFamily="34" charset="0"/>
              </a:defRPr>
            </a:lvl1pPr>
            <a:lvl2pPr marL="742950" indent="-285750" defTabSz="836613">
              <a:defRPr sz="2200" b="1" i="1">
                <a:solidFill>
                  <a:schemeClr val="tx1"/>
                </a:solidFill>
                <a:latin typeface="Tahoma" panose="020B0604030504040204" pitchFamily="34" charset="0"/>
              </a:defRPr>
            </a:lvl2pPr>
            <a:lvl3pPr marL="1143000" indent="-228600" defTabSz="836613">
              <a:defRPr sz="2200" b="1" i="1">
                <a:solidFill>
                  <a:schemeClr val="tx1"/>
                </a:solidFill>
                <a:latin typeface="Tahoma" panose="020B0604030504040204" pitchFamily="34" charset="0"/>
              </a:defRPr>
            </a:lvl3pPr>
            <a:lvl4pPr marL="1600200" indent="-228600" defTabSz="836613">
              <a:defRPr sz="2200" b="1" i="1">
                <a:solidFill>
                  <a:schemeClr val="tx1"/>
                </a:solidFill>
                <a:latin typeface="Tahoma" panose="020B0604030504040204" pitchFamily="34" charset="0"/>
              </a:defRPr>
            </a:lvl4pPr>
            <a:lvl5pPr marL="2057400" indent="-228600" defTabSz="836613">
              <a:defRPr sz="2200" b="1" i="1">
                <a:solidFill>
                  <a:schemeClr val="tx1"/>
                </a:solidFill>
                <a:latin typeface="Tahoma" panose="020B0604030504040204" pitchFamily="34" charset="0"/>
              </a:defRPr>
            </a:lvl5pPr>
            <a:lvl6pPr marL="2514600" indent="-228600" defTabSz="836613" eaLnBrk="0" fontAlgn="base" hangingPunct="0">
              <a:spcBef>
                <a:spcPct val="0"/>
              </a:spcBef>
              <a:spcAft>
                <a:spcPct val="0"/>
              </a:spcAft>
              <a:defRPr sz="2200" b="1" i="1">
                <a:solidFill>
                  <a:schemeClr val="tx1"/>
                </a:solidFill>
                <a:latin typeface="Tahoma" panose="020B0604030504040204" pitchFamily="34" charset="0"/>
              </a:defRPr>
            </a:lvl6pPr>
            <a:lvl7pPr marL="2971800" indent="-228600" defTabSz="836613" eaLnBrk="0" fontAlgn="base" hangingPunct="0">
              <a:spcBef>
                <a:spcPct val="0"/>
              </a:spcBef>
              <a:spcAft>
                <a:spcPct val="0"/>
              </a:spcAft>
              <a:defRPr sz="2200" b="1" i="1">
                <a:solidFill>
                  <a:schemeClr val="tx1"/>
                </a:solidFill>
                <a:latin typeface="Tahoma" panose="020B0604030504040204" pitchFamily="34" charset="0"/>
              </a:defRPr>
            </a:lvl7pPr>
            <a:lvl8pPr marL="3429000" indent="-228600" defTabSz="836613" eaLnBrk="0" fontAlgn="base" hangingPunct="0">
              <a:spcBef>
                <a:spcPct val="0"/>
              </a:spcBef>
              <a:spcAft>
                <a:spcPct val="0"/>
              </a:spcAft>
              <a:defRPr sz="2200" b="1" i="1">
                <a:solidFill>
                  <a:schemeClr val="tx1"/>
                </a:solidFill>
                <a:latin typeface="Tahoma" panose="020B0604030504040204" pitchFamily="34" charset="0"/>
              </a:defRPr>
            </a:lvl8pPr>
            <a:lvl9pPr marL="3886200" indent="-228600" defTabSz="836613" eaLnBrk="0" fontAlgn="base" hangingPunct="0">
              <a:spcBef>
                <a:spcPct val="0"/>
              </a:spcBef>
              <a:spcAft>
                <a:spcPct val="0"/>
              </a:spcAft>
              <a:defRPr sz="2200" b="1" i="1">
                <a:solidFill>
                  <a:schemeClr val="tx1"/>
                </a:solidFill>
                <a:latin typeface="Tahoma" panose="020B0604030504040204" pitchFamily="34" charset="0"/>
              </a:defRPr>
            </a:lvl9pPr>
          </a:lstStyle>
          <a:p>
            <a:r>
              <a:rPr lang="en-US" altLang="en-US" sz="1300" b="0" i="0">
                <a:solidFill>
                  <a:schemeClr val="bg2"/>
                </a:solidFill>
              </a:rPr>
              <a:t>Chuong 2 : Tổ chức CPU</a:t>
            </a:r>
          </a:p>
        </p:txBody>
      </p:sp>
      <p:sp>
        <p:nvSpPr>
          <p:cNvPr id="20485" name="Slide Number Placeholder 4">
            <a:extLst>
              <a:ext uri="{FF2B5EF4-FFF2-40B4-BE49-F238E27FC236}">
                <a16:creationId xmlns:a16="http://schemas.microsoft.com/office/drawing/2014/main" id="{0DAFDBF4-D599-49F5-9299-A52B20F3DDC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36613">
              <a:defRPr sz="2200" b="1" i="1">
                <a:solidFill>
                  <a:schemeClr val="tx1"/>
                </a:solidFill>
                <a:latin typeface="Tahoma" panose="020B0604030504040204" pitchFamily="34" charset="0"/>
              </a:defRPr>
            </a:lvl1pPr>
            <a:lvl2pPr marL="742950" indent="-285750" defTabSz="836613">
              <a:defRPr sz="2200" b="1" i="1">
                <a:solidFill>
                  <a:schemeClr val="tx1"/>
                </a:solidFill>
                <a:latin typeface="Tahoma" panose="020B0604030504040204" pitchFamily="34" charset="0"/>
              </a:defRPr>
            </a:lvl2pPr>
            <a:lvl3pPr marL="1143000" indent="-228600" defTabSz="836613">
              <a:defRPr sz="2200" b="1" i="1">
                <a:solidFill>
                  <a:schemeClr val="tx1"/>
                </a:solidFill>
                <a:latin typeface="Tahoma" panose="020B0604030504040204" pitchFamily="34" charset="0"/>
              </a:defRPr>
            </a:lvl3pPr>
            <a:lvl4pPr marL="1600200" indent="-228600" defTabSz="836613">
              <a:defRPr sz="2200" b="1" i="1">
                <a:solidFill>
                  <a:schemeClr val="tx1"/>
                </a:solidFill>
                <a:latin typeface="Tahoma" panose="020B0604030504040204" pitchFamily="34" charset="0"/>
              </a:defRPr>
            </a:lvl4pPr>
            <a:lvl5pPr marL="2057400" indent="-228600" defTabSz="836613">
              <a:defRPr sz="2200" b="1" i="1">
                <a:solidFill>
                  <a:schemeClr val="tx1"/>
                </a:solidFill>
                <a:latin typeface="Tahoma" panose="020B0604030504040204" pitchFamily="34" charset="0"/>
              </a:defRPr>
            </a:lvl5pPr>
            <a:lvl6pPr marL="2514600" indent="-228600" defTabSz="836613" eaLnBrk="0" fontAlgn="base" hangingPunct="0">
              <a:spcBef>
                <a:spcPct val="0"/>
              </a:spcBef>
              <a:spcAft>
                <a:spcPct val="0"/>
              </a:spcAft>
              <a:defRPr sz="2200" b="1" i="1">
                <a:solidFill>
                  <a:schemeClr val="tx1"/>
                </a:solidFill>
                <a:latin typeface="Tahoma" panose="020B0604030504040204" pitchFamily="34" charset="0"/>
              </a:defRPr>
            </a:lvl6pPr>
            <a:lvl7pPr marL="2971800" indent="-228600" defTabSz="836613" eaLnBrk="0" fontAlgn="base" hangingPunct="0">
              <a:spcBef>
                <a:spcPct val="0"/>
              </a:spcBef>
              <a:spcAft>
                <a:spcPct val="0"/>
              </a:spcAft>
              <a:defRPr sz="2200" b="1" i="1">
                <a:solidFill>
                  <a:schemeClr val="tx1"/>
                </a:solidFill>
                <a:latin typeface="Tahoma" panose="020B0604030504040204" pitchFamily="34" charset="0"/>
              </a:defRPr>
            </a:lvl7pPr>
            <a:lvl8pPr marL="3429000" indent="-228600" defTabSz="836613" eaLnBrk="0" fontAlgn="base" hangingPunct="0">
              <a:spcBef>
                <a:spcPct val="0"/>
              </a:spcBef>
              <a:spcAft>
                <a:spcPct val="0"/>
              </a:spcAft>
              <a:defRPr sz="2200" b="1" i="1">
                <a:solidFill>
                  <a:schemeClr val="tx1"/>
                </a:solidFill>
                <a:latin typeface="Tahoma" panose="020B0604030504040204" pitchFamily="34" charset="0"/>
              </a:defRPr>
            </a:lvl8pPr>
            <a:lvl9pPr marL="3886200" indent="-228600" defTabSz="836613" eaLnBrk="0" fontAlgn="base" hangingPunct="0">
              <a:spcBef>
                <a:spcPct val="0"/>
              </a:spcBef>
              <a:spcAft>
                <a:spcPct val="0"/>
              </a:spcAft>
              <a:defRPr sz="2200" b="1" i="1">
                <a:solidFill>
                  <a:schemeClr val="tx1"/>
                </a:solidFill>
                <a:latin typeface="Tahoma" panose="020B0604030504040204" pitchFamily="34" charset="0"/>
              </a:defRPr>
            </a:lvl9pPr>
          </a:lstStyle>
          <a:p>
            <a:fld id="{A1F97FB3-DBA5-4D02-8178-9127A3BEBB7B}" type="slidenum">
              <a:rPr lang="en-US" altLang="en-US" sz="1300" b="0" i="0" smtClean="0">
                <a:solidFill>
                  <a:schemeClr val="bg2"/>
                </a:solidFill>
              </a:rPr>
              <a:pPr/>
              <a:t>16</a:t>
            </a:fld>
            <a:endParaRPr lang="en-US" altLang="en-US" sz="1300" b="0" i="0">
              <a:solidFill>
                <a:schemeClr val="bg2"/>
              </a:solidFill>
            </a:endParaRPr>
          </a:p>
        </p:txBody>
      </p:sp>
      <p:pic>
        <p:nvPicPr>
          <p:cNvPr id="20486" name="Picture 2">
            <a:extLst>
              <a:ext uri="{FF2B5EF4-FFF2-40B4-BE49-F238E27FC236}">
                <a16:creationId xmlns:a16="http://schemas.microsoft.com/office/drawing/2014/main" id="{B5A9C9F2-806A-412E-A829-D38019BAB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377825"/>
            <a:ext cx="6402388" cy="613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36D57BE8-46BA-4D72-AFC2-3B510BB30CE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21507" name="Slide Number Placeholder 4">
            <a:extLst>
              <a:ext uri="{FF2B5EF4-FFF2-40B4-BE49-F238E27FC236}">
                <a16:creationId xmlns:a16="http://schemas.microsoft.com/office/drawing/2014/main" id="{748F993E-D0E6-4E95-AD77-88709766BFF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C66B6F17-C1B9-4097-BACC-2B40B5778630}" type="slidenum">
              <a:rPr lang="en-US" altLang="en-US" sz="1300" smtClean="0"/>
              <a:pPr>
                <a:spcBef>
                  <a:spcPct val="0"/>
                </a:spcBef>
                <a:buClrTx/>
                <a:buSzTx/>
                <a:buFontTx/>
                <a:buNone/>
              </a:pPr>
              <a:t>17</a:t>
            </a:fld>
            <a:endParaRPr lang="en-US" altLang="en-US" sz="1300"/>
          </a:p>
        </p:txBody>
      </p:sp>
      <p:sp>
        <p:nvSpPr>
          <p:cNvPr id="183298" name="Rectangle 2">
            <a:extLst>
              <a:ext uri="{FF2B5EF4-FFF2-40B4-BE49-F238E27FC236}">
                <a16:creationId xmlns:a16="http://schemas.microsoft.com/office/drawing/2014/main" id="{CA9A5E74-7A42-4CB4-837F-3BE501D8BEDF}"/>
              </a:ext>
            </a:extLst>
          </p:cNvPr>
          <p:cNvSpPr>
            <a:spLocks noGrp="1" noChangeArrowheads="1"/>
          </p:cNvSpPr>
          <p:nvPr>
            <p:ph type="title"/>
          </p:nvPr>
        </p:nvSpPr>
        <p:spPr>
          <a:xfrm>
            <a:off x="1123950" y="882650"/>
            <a:ext cx="8755063" cy="463550"/>
          </a:xfrm>
        </p:spPr>
        <p:txBody>
          <a:bodyPr/>
          <a:lstStyle/>
          <a:p>
            <a:pPr eaLnBrk="1" hangingPunct="1"/>
            <a:r>
              <a:rPr lang="en-US" altLang="en-US" sz="2900"/>
              <a:t>2.2 Bộ xử lý trung tâm CPU</a:t>
            </a:r>
          </a:p>
        </p:txBody>
      </p:sp>
      <p:sp>
        <p:nvSpPr>
          <p:cNvPr id="183299" name="Text Box 3">
            <a:extLst>
              <a:ext uri="{FF2B5EF4-FFF2-40B4-BE49-F238E27FC236}">
                <a16:creationId xmlns:a16="http://schemas.microsoft.com/office/drawing/2014/main" id="{0A2058B7-80DE-462B-9017-655C5C4B5DC1}"/>
              </a:ext>
            </a:extLst>
          </p:cNvPr>
          <p:cNvSpPr txBox="1">
            <a:spLocks noChangeArrowheads="1"/>
          </p:cNvSpPr>
          <p:nvPr/>
        </p:nvSpPr>
        <p:spPr bwMode="auto">
          <a:xfrm>
            <a:off x="227013" y="1433513"/>
            <a:ext cx="8916987"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solidFill>
                  <a:srgbClr val="3333FF"/>
                </a:solidFill>
                <a:latin typeface="VNI-Times" pitchFamily="2" charset="0"/>
              </a:rPr>
              <a:t>                       CPU (Central Processing Unit)</a:t>
            </a:r>
          </a:p>
          <a:p>
            <a:pPr eaLnBrk="1" hangingPunct="1">
              <a:spcBef>
                <a:spcPct val="50000"/>
              </a:spcBef>
              <a:buClrTx/>
              <a:buSzTx/>
              <a:buFontTx/>
              <a:buNone/>
            </a:pPr>
            <a:endParaRPr lang="en-US" altLang="en-US" sz="2200" i="0">
              <a:solidFill>
                <a:srgbClr val="3333FF"/>
              </a:solidFill>
              <a:latin typeface="VNI-Times" pitchFamily="2" charset="0"/>
            </a:endParaRPr>
          </a:p>
        </p:txBody>
      </p:sp>
      <p:pic>
        <p:nvPicPr>
          <p:cNvPr id="21510" name="Picture 2" descr="A picture containing text, electronics, circuit&#10;&#10;Description automatically generated">
            <a:extLst>
              <a:ext uri="{FF2B5EF4-FFF2-40B4-BE49-F238E27FC236}">
                <a16:creationId xmlns:a16="http://schemas.microsoft.com/office/drawing/2014/main" id="{75E81A47-E464-4816-B9F1-E108C9F964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81200"/>
            <a:ext cx="6096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anim calcmode="lin" valueType="num">
                                      <p:cBhvr additive="base">
                                        <p:cTn id="7" dur="500" fill="hold"/>
                                        <p:tgtEl>
                                          <p:spTgt spid="183298"/>
                                        </p:tgtEl>
                                        <p:attrNameLst>
                                          <p:attrName>ppt_x</p:attrName>
                                        </p:attrNameLst>
                                      </p:cBhvr>
                                      <p:tavLst>
                                        <p:tav tm="0">
                                          <p:val>
                                            <p:strVal val="0-#ppt_w/2"/>
                                          </p:val>
                                        </p:tav>
                                        <p:tav tm="100000">
                                          <p:val>
                                            <p:strVal val="#ppt_x"/>
                                          </p:val>
                                        </p:tav>
                                      </p:tavLst>
                                    </p:anim>
                                    <p:anim calcmode="lin" valueType="num">
                                      <p:cBhvr additive="base">
                                        <p:cTn id="8" dur="500" fill="hold"/>
                                        <p:tgtEl>
                                          <p:spTgt spid="1832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299"/>
                                        </p:tgtEl>
                                        <p:attrNameLst>
                                          <p:attrName>style.visibility</p:attrName>
                                        </p:attrNameLst>
                                      </p:cBhvr>
                                      <p:to>
                                        <p:strVal val="visible"/>
                                      </p:to>
                                    </p:set>
                                    <p:anim calcmode="lin" valueType="num">
                                      <p:cBhvr additive="base">
                                        <p:cTn id="13" dur="500" fill="hold"/>
                                        <p:tgtEl>
                                          <p:spTgt spid="183299"/>
                                        </p:tgtEl>
                                        <p:attrNameLst>
                                          <p:attrName>ppt_x</p:attrName>
                                        </p:attrNameLst>
                                      </p:cBhvr>
                                      <p:tavLst>
                                        <p:tav tm="0">
                                          <p:val>
                                            <p:strVal val="0-#ppt_w/2"/>
                                          </p:val>
                                        </p:tav>
                                        <p:tav tm="100000">
                                          <p:val>
                                            <p:strVal val="#ppt_x"/>
                                          </p:val>
                                        </p:tav>
                                      </p:tavLst>
                                    </p:anim>
                                    <p:anim calcmode="lin" valueType="num">
                                      <p:cBhvr additive="base">
                                        <p:cTn id="14" dur="500" fill="hold"/>
                                        <p:tgtEl>
                                          <p:spTgt spid="1832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utoUpdateAnimBg="0"/>
      <p:bldP spid="18329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3">
            <a:extLst>
              <a:ext uri="{FF2B5EF4-FFF2-40B4-BE49-F238E27FC236}">
                <a16:creationId xmlns:a16="http://schemas.microsoft.com/office/drawing/2014/main" id="{363EB378-540E-4A59-8AA5-2A6957EF154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22531" name="Slide Number Placeholder 4">
            <a:extLst>
              <a:ext uri="{FF2B5EF4-FFF2-40B4-BE49-F238E27FC236}">
                <a16:creationId xmlns:a16="http://schemas.microsoft.com/office/drawing/2014/main" id="{9936BAFA-D446-415F-B941-46EA5D906A8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C86EF57-0326-44B9-B4E6-6677B93687A8}" type="slidenum">
              <a:rPr lang="en-US" altLang="en-US" sz="1300" smtClean="0"/>
              <a:pPr>
                <a:spcBef>
                  <a:spcPct val="0"/>
                </a:spcBef>
                <a:buClrTx/>
                <a:buSzTx/>
                <a:buFontTx/>
                <a:buNone/>
              </a:pPr>
              <a:t>18</a:t>
            </a:fld>
            <a:endParaRPr lang="en-US" altLang="en-US" sz="1300"/>
          </a:p>
        </p:txBody>
      </p:sp>
      <p:sp>
        <p:nvSpPr>
          <p:cNvPr id="183298" name="Rectangle 2">
            <a:extLst>
              <a:ext uri="{FF2B5EF4-FFF2-40B4-BE49-F238E27FC236}">
                <a16:creationId xmlns:a16="http://schemas.microsoft.com/office/drawing/2014/main" id="{109C8B19-EC9E-4B46-847C-707DDFB5F05B}"/>
              </a:ext>
            </a:extLst>
          </p:cNvPr>
          <p:cNvSpPr>
            <a:spLocks noGrp="1" noChangeArrowheads="1"/>
          </p:cNvSpPr>
          <p:nvPr>
            <p:ph type="title"/>
          </p:nvPr>
        </p:nvSpPr>
        <p:spPr>
          <a:xfrm>
            <a:off x="1123950" y="882650"/>
            <a:ext cx="8755063" cy="463550"/>
          </a:xfrm>
        </p:spPr>
        <p:txBody>
          <a:bodyPr/>
          <a:lstStyle/>
          <a:p>
            <a:pPr eaLnBrk="1" hangingPunct="1"/>
            <a:r>
              <a:rPr lang="en-US" altLang="en-US" sz="2900"/>
              <a:t>2.2 Bộ xử lý trung tâm CPU</a:t>
            </a:r>
          </a:p>
        </p:txBody>
      </p:sp>
      <p:sp>
        <p:nvSpPr>
          <p:cNvPr id="183299" name="Text Box 3">
            <a:extLst>
              <a:ext uri="{FF2B5EF4-FFF2-40B4-BE49-F238E27FC236}">
                <a16:creationId xmlns:a16="http://schemas.microsoft.com/office/drawing/2014/main" id="{B8A560C8-7A55-42E0-AF6D-7BAC5E074A36}"/>
              </a:ext>
            </a:extLst>
          </p:cNvPr>
          <p:cNvSpPr txBox="1">
            <a:spLocks noChangeArrowheads="1"/>
          </p:cNvSpPr>
          <p:nvPr/>
        </p:nvSpPr>
        <p:spPr bwMode="auto">
          <a:xfrm>
            <a:off x="227013" y="1433513"/>
            <a:ext cx="8916987"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solidFill>
                  <a:srgbClr val="3333FF"/>
                </a:solidFill>
                <a:latin typeface="VNI-Times" pitchFamily="2" charset="0"/>
              </a:rPr>
              <a:t>                       CPU (Central Processing Unit)</a:t>
            </a:r>
          </a:p>
          <a:p>
            <a:pPr eaLnBrk="1" hangingPunct="1">
              <a:spcBef>
                <a:spcPct val="50000"/>
              </a:spcBef>
              <a:buClrTx/>
              <a:buSzTx/>
              <a:buFontTx/>
              <a:buNone/>
            </a:pPr>
            <a:endParaRPr lang="en-US" altLang="en-US" sz="2200" i="0">
              <a:solidFill>
                <a:srgbClr val="3333FF"/>
              </a:solidFill>
              <a:latin typeface="VNI-Times" pitchFamily="2" charset="0"/>
            </a:endParaRPr>
          </a:p>
        </p:txBody>
      </p:sp>
      <p:pic>
        <p:nvPicPr>
          <p:cNvPr id="22534" name="Picture 3" descr="Diagram&#10;&#10;Description automatically generated">
            <a:extLst>
              <a:ext uri="{FF2B5EF4-FFF2-40B4-BE49-F238E27FC236}">
                <a16:creationId xmlns:a16="http://schemas.microsoft.com/office/drawing/2014/main" id="{5AC3D193-363D-4069-9E20-E156254DB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2252663"/>
            <a:ext cx="523875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anim calcmode="lin" valueType="num">
                                      <p:cBhvr additive="base">
                                        <p:cTn id="7" dur="500" fill="hold"/>
                                        <p:tgtEl>
                                          <p:spTgt spid="183298"/>
                                        </p:tgtEl>
                                        <p:attrNameLst>
                                          <p:attrName>ppt_x</p:attrName>
                                        </p:attrNameLst>
                                      </p:cBhvr>
                                      <p:tavLst>
                                        <p:tav tm="0">
                                          <p:val>
                                            <p:strVal val="0-#ppt_w/2"/>
                                          </p:val>
                                        </p:tav>
                                        <p:tav tm="100000">
                                          <p:val>
                                            <p:strVal val="#ppt_x"/>
                                          </p:val>
                                        </p:tav>
                                      </p:tavLst>
                                    </p:anim>
                                    <p:anim calcmode="lin" valueType="num">
                                      <p:cBhvr additive="base">
                                        <p:cTn id="8" dur="500" fill="hold"/>
                                        <p:tgtEl>
                                          <p:spTgt spid="1832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299"/>
                                        </p:tgtEl>
                                        <p:attrNameLst>
                                          <p:attrName>style.visibility</p:attrName>
                                        </p:attrNameLst>
                                      </p:cBhvr>
                                      <p:to>
                                        <p:strVal val="visible"/>
                                      </p:to>
                                    </p:set>
                                    <p:anim calcmode="lin" valueType="num">
                                      <p:cBhvr additive="base">
                                        <p:cTn id="13" dur="500" fill="hold"/>
                                        <p:tgtEl>
                                          <p:spTgt spid="183299"/>
                                        </p:tgtEl>
                                        <p:attrNameLst>
                                          <p:attrName>ppt_x</p:attrName>
                                        </p:attrNameLst>
                                      </p:cBhvr>
                                      <p:tavLst>
                                        <p:tav tm="0">
                                          <p:val>
                                            <p:strVal val="0-#ppt_w/2"/>
                                          </p:val>
                                        </p:tav>
                                        <p:tav tm="100000">
                                          <p:val>
                                            <p:strVal val="#ppt_x"/>
                                          </p:val>
                                        </p:tav>
                                      </p:tavLst>
                                    </p:anim>
                                    <p:anim calcmode="lin" valueType="num">
                                      <p:cBhvr additive="base">
                                        <p:cTn id="14" dur="500" fill="hold"/>
                                        <p:tgtEl>
                                          <p:spTgt spid="1832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utoUpdateAnimBg="0"/>
      <p:bldP spid="18329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a:extLst>
              <a:ext uri="{FF2B5EF4-FFF2-40B4-BE49-F238E27FC236}">
                <a16:creationId xmlns:a16="http://schemas.microsoft.com/office/drawing/2014/main" id="{AAA23A6E-09CC-4188-AD13-FF1AEE88DA4F}"/>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23555" name="Slide Number Placeholder 4">
            <a:extLst>
              <a:ext uri="{FF2B5EF4-FFF2-40B4-BE49-F238E27FC236}">
                <a16:creationId xmlns:a16="http://schemas.microsoft.com/office/drawing/2014/main" id="{8456F281-28EB-4502-B214-C4EEEA7237A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2B037BCC-D5CD-4207-A1C1-C529E0AB3AEE}" type="slidenum">
              <a:rPr lang="en-US" altLang="en-US" sz="1300" smtClean="0"/>
              <a:pPr>
                <a:spcBef>
                  <a:spcPct val="0"/>
                </a:spcBef>
                <a:buClrTx/>
                <a:buSzTx/>
                <a:buFontTx/>
                <a:buNone/>
              </a:pPr>
              <a:t>19</a:t>
            </a:fld>
            <a:endParaRPr lang="en-US" altLang="en-US" sz="1300"/>
          </a:p>
        </p:txBody>
      </p:sp>
      <p:sp>
        <p:nvSpPr>
          <p:cNvPr id="23556" name="Rectangle 2">
            <a:extLst>
              <a:ext uri="{FF2B5EF4-FFF2-40B4-BE49-F238E27FC236}">
                <a16:creationId xmlns:a16="http://schemas.microsoft.com/office/drawing/2014/main" id="{67FCA756-5070-4716-8715-B0B7FE55CF8D}"/>
              </a:ext>
            </a:extLst>
          </p:cNvPr>
          <p:cNvSpPr>
            <a:spLocks noGrp="1" noChangeArrowheads="1"/>
          </p:cNvSpPr>
          <p:nvPr>
            <p:ph type="title"/>
          </p:nvPr>
        </p:nvSpPr>
        <p:spPr>
          <a:xfrm>
            <a:off x="1123950" y="882650"/>
            <a:ext cx="8755063" cy="463550"/>
          </a:xfrm>
        </p:spPr>
        <p:txBody>
          <a:bodyPr/>
          <a:lstStyle/>
          <a:p>
            <a:pPr eaLnBrk="1" hangingPunct="1"/>
            <a:r>
              <a:rPr lang="en-US" altLang="en-US" sz="2900"/>
              <a:t>2.2 Bộ xử lý trung tâm CPU</a:t>
            </a:r>
          </a:p>
        </p:txBody>
      </p:sp>
      <p:pic>
        <p:nvPicPr>
          <p:cNvPr id="23557" name="Picture 17">
            <a:extLst>
              <a:ext uri="{FF2B5EF4-FFF2-40B4-BE49-F238E27FC236}">
                <a16:creationId xmlns:a16="http://schemas.microsoft.com/office/drawing/2014/main" id="{E57D0DE6-D366-417A-BCFE-B5D81EA80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13" y="2271713"/>
            <a:ext cx="7175500" cy="361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2BE00242-064A-484C-ABEF-EE18AEEEBAD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6147" name="Slide Number Placeholder 4">
            <a:extLst>
              <a:ext uri="{FF2B5EF4-FFF2-40B4-BE49-F238E27FC236}">
                <a16:creationId xmlns:a16="http://schemas.microsoft.com/office/drawing/2014/main" id="{02992E53-DABB-4F3C-B675-7AC465CFFE5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635CE60B-1010-4727-833C-1712C663ACCA}" type="slidenum">
              <a:rPr lang="en-US" altLang="en-US" sz="1300" smtClean="0"/>
              <a:pPr>
                <a:spcBef>
                  <a:spcPct val="0"/>
                </a:spcBef>
                <a:buClrTx/>
                <a:buSzTx/>
                <a:buFontTx/>
                <a:buNone/>
              </a:pPr>
              <a:t>2</a:t>
            </a:fld>
            <a:endParaRPr lang="en-US" altLang="en-US" sz="1300"/>
          </a:p>
        </p:txBody>
      </p:sp>
      <p:sp>
        <p:nvSpPr>
          <p:cNvPr id="96259" name="Text Box 3">
            <a:extLst>
              <a:ext uri="{FF2B5EF4-FFF2-40B4-BE49-F238E27FC236}">
                <a16:creationId xmlns:a16="http://schemas.microsoft.com/office/drawing/2014/main" id="{CC5F51B7-B4CD-469A-8AFE-DB75D5B4EC4C}"/>
              </a:ext>
            </a:extLst>
          </p:cNvPr>
          <p:cNvSpPr txBox="1">
            <a:spLocks noChangeArrowheads="1"/>
          </p:cNvSpPr>
          <p:nvPr/>
        </p:nvSpPr>
        <p:spPr bwMode="auto">
          <a:xfrm>
            <a:off x="227013" y="2135188"/>
            <a:ext cx="8916987"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i="0"/>
              <a:t>2.1 Giới thiệu hệ thống số</a:t>
            </a:r>
          </a:p>
          <a:p>
            <a:pPr eaLnBrk="1" hangingPunct="1">
              <a:spcBef>
                <a:spcPct val="50000"/>
              </a:spcBef>
              <a:buClrTx/>
              <a:buSzTx/>
              <a:buFontTx/>
              <a:buNone/>
            </a:pPr>
            <a:r>
              <a:rPr lang="en-US" altLang="en-US" sz="2200" b="0" i="0">
                <a:hlinkClick r:id="rId2" action="ppaction://hlinksldjump"/>
              </a:rPr>
              <a:t>2.2 Bộ xử lý trung tâm CPU</a:t>
            </a:r>
            <a:endParaRPr lang="en-US" altLang="en-US" sz="2200" b="0" i="0"/>
          </a:p>
          <a:p>
            <a:pPr eaLnBrk="1" hangingPunct="1">
              <a:spcBef>
                <a:spcPct val="50000"/>
              </a:spcBef>
              <a:buClrTx/>
              <a:buSzTx/>
              <a:buFontTx/>
              <a:buNone/>
            </a:pPr>
            <a:r>
              <a:rPr lang="en-US" altLang="en-US" sz="2200" b="0" i="0"/>
              <a:t>2.3  Hệ thống Bus</a:t>
            </a:r>
          </a:p>
          <a:p>
            <a:pPr eaLnBrk="1" hangingPunct="1">
              <a:spcBef>
                <a:spcPct val="50000"/>
              </a:spcBef>
              <a:buClrTx/>
              <a:buSzTx/>
              <a:buFontTx/>
              <a:buNone/>
            </a:pPr>
            <a:r>
              <a:rPr lang="en-US" altLang="en-US" sz="2200" b="0" i="0"/>
              <a:t>2.4 Bộ thanh ghi</a:t>
            </a:r>
          </a:p>
          <a:p>
            <a:pPr eaLnBrk="1" hangingPunct="1">
              <a:spcBef>
                <a:spcPct val="50000"/>
              </a:spcBef>
              <a:buClrTx/>
              <a:buSzTx/>
              <a:buFontTx/>
              <a:buNone/>
            </a:pPr>
            <a:r>
              <a:rPr lang="en-US" altLang="en-US" sz="2200" b="0" i="0"/>
              <a:t>2.5 Cơ chế định vị địa chỉ </a:t>
            </a:r>
          </a:p>
          <a:p>
            <a:pPr eaLnBrk="1" hangingPunct="1">
              <a:spcBef>
                <a:spcPct val="50000"/>
              </a:spcBef>
              <a:buClrTx/>
              <a:buSzTx/>
              <a:buFontTx/>
              <a:buNone/>
            </a:pPr>
            <a:r>
              <a:rPr lang="en-US" altLang="en-US" sz="2200" b="0" i="0"/>
              <a:t>2.6 Các đặc tính  thiết kế liên quan đến hiệu suất CPU họ Intel</a:t>
            </a:r>
          </a:p>
          <a:p>
            <a:pPr eaLnBrk="1" hangingPunct="1">
              <a:spcBef>
                <a:spcPct val="50000"/>
              </a:spcBef>
              <a:buClrTx/>
              <a:buSzTx/>
              <a:buFontTx/>
              <a:buNone/>
            </a:pPr>
            <a:r>
              <a:rPr lang="en-US" altLang="en-US" sz="2200" b="0" i="0"/>
              <a:t>2.7 Các đặc trưng của CPU họ Intel</a:t>
            </a:r>
          </a:p>
          <a:p>
            <a:pPr eaLnBrk="1" hangingPunct="1">
              <a:spcBef>
                <a:spcPct val="50000"/>
              </a:spcBef>
              <a:buClrTx/>
              <a:buSzTx/>
              <a:buFontTx/>
              <a:buNone/>
            </a:pPr>
            <a:r>
              <a:rPr lang="en-US" altLang="en-US" sz="2200" b="0" i="0"/>
              <a:t>2.8 Câu hỏi ôn tập</a:t>
            </a:r>
          </a:p>
          <a:p>
            <a:pPr eaLnBrk="1" hangingPunct="1">
              <a:spcBef>
                <a:spcPct val="50000"/>
              </a:spcBef>
              <a:buClrTx/>
              <a:buSzTx/>
              <a:buFontTx/>
              <a:buNone/>
            </a:pPr>
            <a:endParaRPr lang="en-US" altLang="en-US" sz="2200" b="0" i="0"/>
          </a:p>
        </p:txBody>
      </p:sp>
      <p:sp>
        <p:nvSpPr>
          <p:cNvPr id="96261" name="WordArt 5">
            <a:extLst>
              <a:ext uri="{FF2B5EF4-FFF2-40B4-BE49-F238E27FC236}">
                <a16:creationId xmlns:a16="http://schemas.microsoft.com/office/drawing/2014/main" id="{822707A4-6F70-4132-9932-EBA3672C300D}"/>
              </a:ext>
            </a:extLst>
          </p:cNvPr>
          <p:cNvSpPr>
            <a:spLocks noChangeArrowheads="1" noChangeShapeType="1" noTextEdit="1"/>
          </p:cNvSpPr>
          <p:nvPr/>
        </p:nvSpPr>
        <p:spPr bwMode="auto">
          <a:xfrm>
            <a:off x="2392363" y="344488"/>
            <a:ext cx="2489200" cy="849312"/>
          </a:xfrm>
          <a:prstGeom prst="rect">
            <a:avLst/>
          </a:prstGeom>
        </p:spPr>
        <p:txBody>
          <a:bodyPr wrap="none" fromWordArt="1">
            <a:prstTxWarp prst="textCurveUp">
              <a:avLst>
                <a:gd name="adj" fmla="val 40356"/>
              </a:avLst>
            </a:prstTxWarp>
          </a:bodyPr>
          <a:lstStyle/>
          <a:p>
            <a:pPr algn="ctr"/>
            <a:r>
              <a:rPr lang="en-US" sz="3600" kern="10">
                <a:ln w="12700">
                  <a:solidFill>
                    <a:srgbClr val="000000"/>
                  </a:solidFill>
                  <a:miter lim="800000"/>
                  <a:headEnd/>
                  <a:tailEnd/>
                </a:ln>
                <a:blipFill dpi="0" rotWithShape="0">
                  <a:blip r:embed="rId3"/>
                  <a:srcRect/>
                  <a:tile tx="0" ty="0" sx="100000" sy="100000" flip="none" algn="tl"/>
                </a:blipFill>
                <a:effectLst>
                  <a:outerShdw dist="45791" dir="2021404" algn="ctr" rotWithShape="0">
                    <a:srgbClr val="808080"/>
                  </a:outerShdw>
                </a:effectLst>
                <a:latin typeface="Verdana" panose="020B0604030504040204" pitchFamily="34" charset="0"/>
                <a:ea typeface="Verdana" panose="020B0604030504040204" pitchFamily="34" charset="0"/>
              </a:rPr>
              <a:t>NỘI DUNG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96261"/>
                                        </p:tgtEl>
                                        <p:attrNameLst>
                                          <p:attrName>style.visibility</p:attrName>
                                        </p:attrNameLst>
                                      </p:cBhvr>
                                      <p:to>
                                        <p:strVal val="visible"/>
                                      </p:to>
                                    </p:set>
                                    <p:anim calcmode="lin" valueType="num">
                                      <p:cBhvr additive="base">
                                        <p:cTn id="7" dur="5000" fill="hold"/>
                                        <p:tgtEl>
                                          <p:spTgt spid="96261"/>
                                        </p:tgtEl>
                                        <p:attrNameLst>
                                          <p:attrName>ppt_x</p:attrName>
                                        </p:attrNameLst>
                                      </p:cBhvr>
                                      <p:tavLst>
                                        <p:tav tm="0">
                                          <p:val>
                                            <p:strVal val="#ppt_x"/>
                                          </p:val>
                                        </p:tav>
                                        <p:tav tm="100000">
                                          <p:val>
                                            <p:strVal val="#ppt_x"/>
                                          </p:val>
                                        </p:tav>
                                      </p:tavLst>
                                    </p:anim>
                                    <p:anim calcmode="lin" valueType="num">
                                      <p:cBhvr additive="base">
                                        <p:cTn id="8" dur="5000" fill="hold"/>
                                        <p:tgtEl>
                                          <p:spTgt spid="9626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259"/>
                                        </p:tgtEl>
                                        <p:attrNameLst>
                                          <p:attrName>style.visibility</p:attrName>
                                        </p:attrNameLst>
                                      </p:cBhvr>
                                      <p:to>
                                        <p:strVal val="visible"/>
                                      </p:to>
                                    </p:set>
                                    <p:anim calcmode="lin" valueType="num">
                                      <p:cBhvr additive="base">
                                        <p:cTn id="13" dur="500" fill="hold"/>
                                        <p:tgtEl>
                                          <p:spTgt spid="96259"/>
                                        </p:tgtEl>
                                        <p:attrNameLst>
                                          <p:attrName>ppt_x</p:attrName>
                                        </p:attrNameLst>
                                      </p:cBhvr>
                                      <p:tavLst>
                                        <p:tav tm="0">
                                          <p:val>
                                            <p:strVal val="0-#ppt_w/2"/>
                                          </p:val>
                                        </p:tav>
                                        <p:tav tm="100000">
                                          <p:val>
                                            <p:strVal val="#ppt_x"/>
                                          </p:val>
                                        </p:tav>
                                      </p:tavLst>
                                    </p:anim>
                                    <p:anim calcmode="lin" valueType="num">
                                      <p:cBhvr additive="base">
                                        <p:cTn id="14" dur="500" fill="hold"/>
                                        <p:tgtEl>
                                          <p:spTgt spid="962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Footer Placeholder 3">
            <a:extLst>
              <a:ext uri="{FF2B5EF4-FFF2-40B4-BE49-F238E27FC236}">
                <a16:creationId xmlns:a16="http://schemas.microsoft.com/office/drawing/2014/main" id="{5E35F203-814F-4A76-B1F2-8A6787DA171F}"/>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24579" name="Slide Number Placeholder 4">
            <a:extLst>
              <a:ext uri="{FF2B5EF4-FFF2-40B4-BE49-F238E27FC236}">
                <a16:creationId xmlns:a16="http://schemas.microsoft.com/office/drawing/2014/main" id="{C47FCE58-1A8A-4AFA-BAAA-8B923E1F094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023ED7D1-8D17-41B0-834A-0EFCE8AA5F0A}" type="slidenum">
              <a:rPr lang="en-US" altLang="en-US" sz="1300" smtClean="0"/>
              <a:pPr>
                <a:spcBef>
                  <a:spcPct val="0"/>
                </a:spcBef>
                <a:buClrTx/>
                <a:buSzTx/>
                <a:buFontTx/>
                <a:buNone/>
              </a:pPr>
              <a:t>20</a:t>
            </a:fld>
            <a:endParaRPr lang="en-US" altLang="en-US" sz="1300"/>
          </a:p>
        </p:txBody>
      </p:sp>
      <p:sp>
        <p:nvSpPr>
          <p:cNvPr id="183298" name="Rectangle 2">
            <a:extLst>
              <a:ext uri="{FF2B5EF4-FFF2-40B4-BE49-F238E27FC236}">
                <a16:creationId xmlns:a16="http://schemas.microsoft.com/office/drawing/2014/main" id="{3CF87ECD-7A2C-46F3-A5A5-7E46BBE1630B}"/>
              </a:ext>
            </a:extLst>
          </p:cNvPr>
          <p:cNvSpPr>
            <a:spLocks noGrp="1" noChangeArrowheads="1"/>
          </p:cNvSpPr>
          <p:nvPr>
            <p:ph type="title"/>
          </p:nvPr>
        </p:nvSpPr>
        <p:spPr>
          <a:xfrm>
            <a:off x="1123950" y="882650"/>
            <a:ext cx="8755063" cy="463550"/>
          </a:xfrm>
        </p:spPr>
        <p:txBody>
          <a:bodyPr/>
          <a:lstStyle/>
          <a:p>
            <a:pPr eaLnBrk="1" hangingPunct="1"/>
            <a:r>
              <a:rPr lang="en-US" altLang="en-US" sz="2900"/>
              <a:t>2.2 Bộ xử lý trung tâm CPU</a:t>
            </a:r>
          </a:p>
        </p:txBody>
      </p:sp>
      <p:sp>
        <p:nvSpPr>
          <p:cNvPr id="183299" name="Text Box 3">
            <a:extLst>
              <a:ext uri="{FF2B5EF4-FFF2-40B4-BE49-F238E27FC236}">
                <a16:creationId xmlns:a16="http://schemas.microsoft.com/office/drawing/2014/main" id="{AEDBCF14-91DD-4CCB-B91C-9323B21A4AFC}"/>
              </a:ext>
            </a:extLst>
          </p:cNvPr>
          <p:cNvSpPr txBox="1">
            <a:spLocks noChangeArrowheads="1"/>
          </p:cNvSpPr>
          <p:nvPr/>
        </p:nvSpPr>
        <p:spPr bwMode="auto">
          <a:xfrm>
            <a:off x="227013" y="1433513"/>
            <a:ext cx="8916987"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solidFill>
                  <a:srgbClr val="3333FF"/>
                </a:solidFill>
                <a:latin typeface="VNI-Times" pitchFamily="2" charset="0"/>
              </a:rPr>
              <a:t>                       CPU (Central Processing Unit)</a:t>
            </a:r>
          </a:p>
          <a:p>
            <a:pPr algn="just" eaLnBrk="1" hangingPunct="1">
              <a:spcBef>
                <a:spcPct val="50000"/>
              </a:spcBef>
              <a:buClrTx/>
              <a:buSzTx/>
              <a:buFontTx/>
              <a:buNone/>
            </a:pPr>
            <a:r>
              <a:rPr lang="vi-VN" altLang="en-US" sz="2400" b="0" i="0">
                <a:latin typeface="Times New Roman" panose="02020603050405020304" pitchFamily="18" charset="0"/>
                <a:cs typeface="Times New Roman" panose="02020603050405020304" pitchFamily="18" charset="0"/>
              </a:rPr>
              <a:t>CPU có tên viết tắt là </a:t>
            </a:r>
            <a:r>
              <a:rPr lang="vi-VN" altLang="en-US" sz="2400" i="0">
                <a:latin typeface="Times New Roman" panose="02020603050405020304" pitchFamily="18" charset="0"/>
                <a:cs typeface="Times New Roman" panose="02020603050405020304" pitchFamily="18" charset="0"/>
              </a:rPr>
              <a:t>Central Prossesing Unit </a:t>
            </a:r>
            <a:r>
              <a:rPr lang="vi-VN" altLang="en-US" sz="2400" b="0" i="0">
                <a:latin typeface="Times New Roman" panose="02020603050405020304" pitchFamily="18" charset="0"/>
                <a:cs typeface="Times New Roman" panose="02020603050405020304" pitchFamily="18" charset="0"/>
              </a:rPr>
              <a:t>hay còn gọi là trung tâm sử lý dữ liệu, hoặc hiểu một cách đơn giản đó chính là bộ não điều khiển hầu hết các thành phần còn lại ở trong một bộ máy vi tính. Chức năng của </a:t>
            </a:r>
            <a:r>
              <a:rPr lang="vi-VN" altLang="en-US" sz="2400" i="0">
                <a:latin typeface="Times New Roman" panose="02020603050405020304" pitchFamily="18" charset="0"/>
                <a:cs typeface="Times New Roman" panose="02020603050405020304" pitchFamily="18" charset="0"/>
              </a:rPr>
              <a:t>CPU</a:t>
            </a:r>
            <a:r>
              <a:rPr lang="vi-VN" altLang="en-US" sz="2400" b="0" i="0">
                <a:latin typeface="Times New Roman" panose="02020603050405020304" pitchFamily="18" charset="0"/>
                <a:cs typeface="Times New Roman" panose="02020603050405020304" pitchFamily="18" charset="0"/>
              </a:rPr>
              <a:t> là xử lý và phân tích mọi dữ liệu khi được nhập vào nó và nó sẽ xử lý mọi yêu cầu tính toán từ người dùng máy tính.</a:t>
            </a:r>
            <a:endParaRPr lang="en-US" altLang="en-US" sz="2400" b="0" i="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anim calcmode="lin" valueType="num">
                                      <p:cBhvr additive="base">
                                        <p:cTn id="7" dur="500" fill="hold"/>
                                        <p:tgtEl>
                                          <p:spTgt spid="183298"/>
                                        </p:tgtEl>
                                        <p:attrNameLst>
                                          <p:attrName>ppt_x</p:attrName>
                                        </p:attrNameLst>
                                      </p:cBhvr>
                                      <p:tavLst>
                                        <p:tav tm="0">
                                          <p:val>
                                            <p:strVal val="0-#ppt_w/2"/>
                                          </p:val>
                                        </p:tav>
                                        <p:tav tm="100000">
                                          <p:val>
                                            <p:strVal val="#ppt_x"/>
                                          </p:val>
                                        </p:tav>
                                      </p:tavLst>
                                    </p:anim>
                                    <p:anim calcmode="lin" valueType="num">
                                      <p:cBhvr additive="base">
                                        <p:cTn id="8" dur="500" fill="hold"/>
                                        <p:tgtEl>
                                          <p:spTgt spid="1832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299"/>
                                        </p:tgtEl>
                                        <p:attrNameLst>
                                          <p:attrName>style.visibility</p:attrName>
                                        </p:attrNameLst>
                                      </p:cBhvr>
                                      <p:to>
                                        <p:strVal val="visible"/>
                                      </p:to>
                                    </p:set>
                                    <p:anim calcmode="lin" valueType="num">
                                      <p:cBhvr additive="base">
                                        <p:cTn id="13" dur="500" fill="hold"/>
                                        <p:tgtEl>
                                          <p:spTgt spid="183299"/>
                                        </p:tgtEl>
                                        <p:attrNameLst>
                                          <p:attrName>ppt_x</p:attrName>
                                        </p:attrNameLst>
                                      </p:cBhvr>
                                      <p:tavLst>
                                        <p:tav tm="0">
                                          <p:val>
                                            <p:strVal val="0-#ppt_w/2"/>
                                          </p:val>
                                        </p:tav>
                                        <p:tav tm="100000">
                                          <p:val>
                                            <p:strVal val="#ppt_x"/>
                                          </p:val>
                                        </p:tav>
                                      </p:tavLst>
                                    </p:anim>
                                    <p:anim calcmode="lin" valueType="num">
                                      <p:cBhvr additive="base">
                                        <p:cTn id="14" dur="500" fill="hold"/>
                                        <p:tgtEl>
                                          <p:spTgt spid="1832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utoUpdateAnimBg="0"/>
      <p:bldP spid="18329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B7CAEC9C-503D-4C16-8B9D-EE757B9A38E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25603" name="Slide Number Placeholder 4">
            <a:extLst>
              <a:ext uri="{FF2B5EF4-FFF2-40B4-BE49-F238E27FC236}">
                <a16:creationId xmlns:a16="http://schemas.microsoft.com/office/drawing/2014/main" id="{729B9B4D-AC31-4F78-B3FD-F265EB146F0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BAB2C02E-CB26-4C86-AC3F-14E188C7E907}" type="slidenum">
              <a:rPr lang="en-US" altLang="en-US" sz="1300" smtClean="0"/>
              <a:pPr>
                <a:spcBef>
                  <a:spcPct val="0"/>
                </a:spcBef>
                <a:buClrTx/>
                <a:buSzTx/>
                <a:buFontTx/>
                <a:buNone/>
              </a:pPr>
              <a:t>21</a:t>
            </a:fld>
            <a:endParaRPr lang="en-US" altLang="en-US" sz="1300"/>
          </a:p>
        </p:txBody>
      </p:sp>
      <p:sp>
        <p:nvSpPr>
          <p:cNvPr id="183298" name="Rectangle 2">
            <a:extLst>
              <a:ext uri="{FF2B5EF4-FFF2-40B4-BE49-F238E27FC236}">
                <a16:creationId xmlns:a16="http://schemas.microsoft.com/office/drawing/2014/main" id="{9364EBDC-B62A-4B82-B37A-454492974BB7}"/>
              </a:ext>
            </a:extLst>
          </p:cNvPr>
          <p:cNvSpPr>
            <a:spLocks noGrp="1" noChangeArrowheads="1"/>
          </p:cNvSpPr>
          <p:nvPr>
            <p:ph type="title"/>
          </p:nvPr>
        </p:nvSpPr>
        <p:spPr>
          <a:xfrm>
            <a:off x="1123950" y="882650"/>
            <a:ext cx="8755063" cy="463550"/>
          </a:xfrm>
        </p:spPr>
        <p:txBody>
          <a:bodyPr/>
          <a:lstStyle/>
          <a:p>
            <a:pPr eaLnBrk="1" hangingPunct="1"/>
            <a:r>
              <a:rPr lang="en-US" altLang="en-US" sz="2900"/>
              <a:t>2.2 Bộ xử lý trung tâm CPU</a:t>
            </a:r>
          </a:p>
        </p:txBody>
      </p:sp>
      <p:sp>
        <p:nvSpPr>
          <p:cNvPr id="183299" name="Text Box 3">
            <a:extLst>
              <a:ext uri="{FF2B5EF4-FFF2-40B4-BE49-F238E27FC236}">
                <a16:creationId xmlns:a16="http://schemas.microsoft.com/office/drawing/2014/main" id="{075FB48F-3A9B-4149-B86E-D1C9D96BE349}"/>
              </a:ext>
            </a:extLst>
          </p:cNvPr>
          <p:cNvSpPr txBox="1">
            <a:spLocks noChangeArrowheads="1"/>
          </p:cNvSpPr>
          <p:nvPr/>
        </p:nvSpPr>
        <p:spPr bwMode="auto">
          <a:xfrm>
            <a:off x="227013" y="1433513"/>
            <a:ext cx="8916987" cy="453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solidFill>
                  <a:srgbClr val="3333FF"/>
                </a:solidFill>
                <a:latin typeface="VNI-Times" pitchFamily="2" charset="0"/>
              </a:rPr>
              <a:t>                       CPU (Central Processing Unit)</a:t>
            </a:r>
          </a:p>
          <a:p>
            <a:pPr eaLnBrk="1" hangingPunct="1">
              <a:spcBef>
                <a:spcPct val="50000"/>
              </a:spcBef>
              <a:buClrTx/>
              <a:buSzTx/>
              <a:buFontTx/>
              <a:buNone/>
            </a:pPr>
            <a:r>
              <a:rPr lang="en-US" altLang="en-US" sz="2400" i="0">
                <a:latin typeface="Arial" panose="020B0604020202020204" pitchFamily="34" charset="0"/>
              </a:rPr>
              <a:t>Cấu tạo của CPU có những thành phần gì?</a:t>
            </a:r>
            <a:endParaRPr lang="en-US" altLang="en-US" sz="2200" b="0" i="0">
              <a:latin typeface="VNI-Times" pitchFamily="2" charset="0"/>
            </a:endParaRPr>
          </a:p>
          <a:p>
            <a:pPr algn="just" eaLnBrk="1" hangingPunct="1">
              <a:spcBef>
                <a:spcPct val="50000"/>
              </a:spcBef>
              <a:buClrTx/>
              <a:buSzTx/>
              <a:buFontTx/>
              <a:buNone/>
            </a:pPr>
            <a:r>
              <a:rPr lang="en-US" altLang="en-US" sz="2200" b="0" i="0">
                <a:latin typeface="VNI-Times" pitchFamily="2" charset="0"/>
              </a:rPr>
              <a:t>Moãi CPU coù 1 taäp leänh rieâng. Chöông trình ñöôïc thöïc thi ôû CPU naøo seõ chæ goàm caùc leänh trong taäp leänh cuûa CPU ñoù</a:t>
            </a:r>
            <a:r>
              <a:rPr lang="en-US" altLang="en-US" sz="2200" b="0" i="0">
                <a:latin typeface="VNI-US" pitchFamily="2" charset="0"/>
              </a:rPr>
              <a:t>.</a:t>
            </a:r>
          </a:p>
          <a:p>
            <a:pPr eaLnBrk="1" hangingPunct="1">
              <a:spcBef>
                <a:spcPct val="50000"/>
              </a:spcBef>
              <a:buClrTx/>
              <a:buSzTx/>
              <a:buFontTx/>
              <a:buNone/>
            </a:pPr>
            <a:r>
              <a:rPr lang="en-US" altLang="en-US" sz="2200" b="0" i="0">
                <a:latin typeface="Times New Roman" panose="02020603050405020304" pitchFamily="18" charset="0"/>
              </a:rPr>
              <a:t>CPU gồm 1 số bộ phận tách biệt :</a:t>
            </a:r>
          </a:p>
          <a:p>
            <a:pPr eaLnBrk="1" hangingPunct="1">
              <a:spcBef>
                <a:spcPct val="50000"/>
              </a:spcBef>
              <a:buClrTx/>
              <a:buSzTx/>
              <a:buFontTx/>
              <a:buBlip>
                <a:blip r:embed="rId2"/>
              </a:buBlip>
            </a:pPr>
            <a:r>
              <a:rPr lang="en-US" altLang="en-US" sz="2200" b="0" i="0">
                <a:latin typeface="Times New Roman" panose="02020603050405020304" pitchFamily="18" charset="0"/>
              </a:rPr>
              <a:t> Bộ điều khiển lấy lệnh ra từ bộ nhớ và xác định kiểu lệnh.</a:t>
            </a:r>
          </a:p>
          <a:p>
            <a:pPr eaLnBrk="1" hangingPunct="1">
              <a:spcBef>
                <a:spcPct val="50000"/>
              </a:spcBef>
              <a:buClrTx/>
              <a:buSzTx/>
              <a:buFontTx/>
              <a:buBlip>
                <a:blip r:embed="rId2"/>
              </a:buBlip>
            </a:pPr>
            <a:r>
              <a:rPr lang="en-US" altLang="en-US" sz="2200" b="0" i="0">
                <a:latin typeface="Times New Roman" panose="02020603050405020304" pitchFamily="18" charset="0"/>
              </a:rPr>
              <a:t> Bộ luận lý và số học (ALU) thực hiện phép toán như cộng, and.</a:t>
            </a:r>
          </a:p>
          <a:p>
            <a:pPr eaLnBrk="1" hangingPunct="1">
              <a:spcBef>
                <a:spcPct val="50000"/>
              </a:spcBef>
              <a:buClrTx/>
              <a:buSzTx/>
              <a:buFontTx/>
              <a:buBlip>
                <a:blip r:embed="rId2"/>
              </a:buBlip>
            </a:pPr>
            <a:r>
              <a:rPr lang="en-US" altLang="en-US" sz="2200" b="0" i="0">
                <a:latin typeface="Times New Roman" panose="02020603050405020304" pitchFamily="18" charset="0"/>
              </a:rPr>
              <a:t> Các thanh ghi (Registers) : lưu kết quả tạm thời và các thông tin điều khiển.CPU giao tiếp với các bộ phận khác trong máy tính thông qua các tuyến gọi là Bus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anim calcmode="lin" valueType="num">
                                      <p:cBhvr additive="base">
                                        <p:cTn id="7" dur="500" fill="hold"/>
                                        <p:tgtEl>
                                          <p:spTgt spid="183298"/>
                                        </p:tgtEl>
                                        <p:attrNameLst>
                                          <p:attrName>ppt_x</p:attrName>
                                        </p:attrNameLst>
                                      </p:cBhvr>
                                      <p:tavLst>
                                        <p:tav tm="0">
                                          <p:val>
                                            <p:strVal val="0-#ppt_w/2"/>
                                          </p:val>
                                        </p:tav>
                                        <p:tav tm="100000">
                                          <p:val>
                                            <p:strVal val="#ppt_x"/>
                                          </p:val>
                                        </p:tav>
                                      </p:tavLst>
                                    </p:anim>
                                    <p:anim calcmode="lin" valueType="num">
                                      <p:cBhvr additive="base">
                                        <p:cTn id="8" dur="500" fill="hold"/>
                                        <p:tgtEl>
                                          <p:spTgt spid="1832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299"/>
                                        </p:tgtEl>
                                        <p:attrNameLst>
                                          <p:attrName>style.visibility</p:attrName>
                                        </p:attrNameLst>
                                      </p:cBhvr>
                                      <p:to>
                                        <p:strVal val="visible"/>
                                      </p:to>
                                    </p:set>
                                    <p:anim calcmode="lin" valueType="num">
                                      <p:cBhvr additive="base">
                                        <p:cTn id="13" dur="500" fill="hold"/>
                                        <p:tgtEl>
                                          <p:spTgt spid="183299"/>
                                        </p:tgtEl>
                                        <p:attrNameLst>
                                          <p:attrName>ppt_x</p:attrName>
                                        </p:attrNameLst>
                                      </p:cBhvr>
                                      <p:tavLst>
                                        <p:tav tm="0">
                                          <p:val>
                                            <p:strVal val="0-#ppt_w/2"/>
                                          </p:val>
                                        </p:tav>
                                        <p:tav tm="100000">
                                          <p:val>
                                            <p:strVal val="#ppt_x"/>
                                          </p:val>
                                        </p:tav>
                                      </p:tavLst>
                                    </p:anim>
                                    <p:anim calcmode="lin" valueType="num">
                                      <p:cBhvr additive="base">
                                        <p:cTn id="14" dur="500" fill="hold"/>
                                        <p:tgtEl>
                                          <p:spTgt spid="1832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utoUpdateAnimBg="0"/>
      <p:bldP spid="18329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Footer Placeholder 3">
            <a:extLst>
              <a:ext uri="{FF2B5EF4-FFF2-40B4-BE49-F238E27FC236}">
                <a16:creationId xmlns:a16="http://schemas.microsoft.com/office/drawing/2014/main" id="{198AB643-5885-4E8A-85FF-B80875F09431}"/>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26627" name="Slide Number Placeholder 4">
            <a:extLst>
              <a:ext uri="{FF2B5EF4-FFF2-40B4-BE49-F238E27FC236}">
                <a16:creationId xmlns:a16="http://schemas.microsoft.com/office/drawing/2014/main" id="{4EACBE02-365C-4800-990C-99247CC18C9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BDF86256-CC97-481D-A232-25C6B915C5A6}" type="slidenum">
              <a:rPr lang="en-US" altLang="en-US" sz="1300" smtClean="0"/>
              <a:pPr>
                <a:spcBef>
                  <a:spcPct val="0"/>
                </a:spcBef>
                <a:buClrTx/>
                <a:buSzTx/>
                <a:buFontTx/>
                <a:buNone/>
              </a:pPr>
              <a:t>22</a:t>
            </a:fld>
            <a:endParaRPr lang="en-US" altLang="en-US" sz="1300"/>
          </a:p>
        </p:txBody>
      </p:sp>
      <p:sp>
        <p:nvSpPr>
          <p:cNvPr id="183298" name="Rectangle 2">
            <a:extLst>
              <a:ext uri="{FF2B5EF4-FFF2-40B4-BE49-F238E27FC236}">
                <a16:creationId xmlns:a16="http://schemas.microsoft.com/office/drawing/2014/main" id="{56F5B716-6DDD-44FB-BA72-655F347CE504}"/>
              </a:ext>
            </a:extLst>
          </p:cNvPr>
          <p:cNvSpPr>
            <a:spLocks noGrp="1" noChangeArrowheads="1"/>
          </p:cNvSpPr>
          <p:nvPr>
            <p:ph type="title"/>
          </p:nvPr>
        </p:nvSpPr>
        <p:spPr>
          <a:xfrm>
            <a:off x="1123950" y="882650"/>
            <a:ext cx="8755063" cy="463550"/>
          </a:xfrm>
        </p:spPr>
        <p:txBody>
          <a:bodyPr/>
          <a:lstStyle/>
          <a:p>
            <a:pPr eaLnBrk="1" hangingPunct="1"/>
            <a:r>
              <a:rPr lang="en-US" altLang="en-US" sz="2900"/>
              <a:t>2.2 Bộ xử lý trung tâm CPU</a:t>
            </a:r>
          </a:p>
        </p:txBody>
      </p:sp>
      <p:sp>
        <p:nvSpPr>
          <p:cNvPr id="183299" name="Text Box 3">
            <a:extLst>
              <a:ext uri="{FF2B5EF4-FFF2-40B4-BE49-F238E27FC236}">
                <a16:creationId xmlns:a16="http://schemas.microsoft.com/office/drawing/2014/main" id="{260DC3F9-49DE-4DE2-8CDA-49CA634AA7C4}"/>
              </a:ext>
            </a:extLst>
          </p:cNvPr>
          <p:cNvSpPr txBox="1">
            <a:spLocks noChangeArrowheads="1"/>
          </p:cNvSpPr>
          <p:nvPr/>
        </p:nvSpPr>
        <p:spPr bwMode="auto">
          <a:xfrm>
            <a:off x="227013" y="1433513"/>
            <a:ext cx="8916987" cy="591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solidFill>
                  <a:srgbClr val="3333FF"/>
                </a:solidFill>
                <a:latin typeface="VNI-Times" pitchFamily="2" charset="0"/>
              </a:rPr>
              <a:t>                       CPU (Central Processing Unit)</a:t>
            </a:r>
          </a:p>
          <a:p>
            <a:pPr eaLnBrk="1" hangingPunct="1">
              <a:spcBef>
                <a:spcPct val="50000"/>
              </a:spcBef>
              <a:buClrTx/>
              <a:buSzTx/>
              <a:buFontTx/>
              <a:buNone/>
            </a:pPr>
            <a:r>
              <a:rPr lang="en-US" altLang="en-US" sz="2400" i="0">
                <a:latin typeface="Arial" panose="020B0604020202020204" pitchFamily="34" charset="0"/>
              </a:rPr>
              <a:t>Các thông số kỹ thuật của CPU?</a:t>
            </a:r>
          </a:p>
          <a:p>
            <a:pPr eaLnBrk="1" hangingPunct="1">
              <a:spcBef>
                <a:spcPct val="50000"/>
              </a:spcBef>
              <a:buClrTx/>
              <a:buSzTx/>
              <a:buFontTx/>
              <a:buNone/>
            </a:pPr>
            <a:r>
              <a:rPr lang="vi-VN" altLang="en-US" sz="2400" b="0" i="0">
                <a:latin typeface="Arial" panose="020B0604020202020204" pitchFamily="34" charset="0"/>
              </a:rPr>
              <a:t>Tốc độ xử lý của </a:t>
            </a:r>
            <a:r>
              <a:rPr lang="vi-VN" altLang="en-US" sz="2400" i="0">
                <a:latin typeface="Arial" panose="020B0604020202020204" pitchFamily="34" charset="0"/>
              </a:rPr>
              <a:t>CPU</a:t>
            </a:r>
            <a:r>
              <a:rPr lang="vi-VN" altLang="en-US" sz="2400" b="0" i="0">
                <a:latin typeface="Arial" panose="020B0604020202020204" pitchFamily="34" charset="0"/>
              </a:rPr>
              <a:t> phụ thuộc vào những mức xung nhịp và cache bên trong nó </a:t>
            </a:r>
            <a:r>
              <a:rPr lang="en-US" altLang="en-US" sz="2400" b="0" i="0">
                <a:latin typeface="Arial" panose="020B0604020202020204" pitchFamily="34" charset="0"/>
              </a:rPr>
              <a:t>ngoài ra </a:t>
            </a:r>
            <a:r>
              <a:rPr lang="vi-VN" altLang="en-US" sz="2400" b="0" i="0">
                <a:latin typeface="Arial" panose="020B0604020202020204" pitchFamily="34" charset="0"/>
              </a:rPr>
              <a:t>kết hợp như Main , Ram, Ổ cứng cũng sẽ quyết định và cấu thành nên một cỗ máy hoàn chỉnh. Xung nhịp CPU càng cao , Bus Ram càng cao và SSD có tốc độ đọc ghi càng cao thì bộ máy tính càng khủng. </a:t>
            </a:r>
            <a:br>
              <a:rPr lang="vi-VN" altLang="en-US" sz="2400">
                <a:latin typeface="Arial" panose="020B0604020202020204" pitchFamily="34" charset="0"/>
              </a:rPr>
            </a:br>
            <a:r>
              <a:rPr lang="vi-VN" altLang="en-US" sz="2400" b="0" i="0">
                <a:latin typeface="Arial" panose="020B0604020202020204" pitchFamily="34" charset="0"/>
              </a:rPr>
              <a:t>FSB - (Front Side Bus): Là tốc độ truyền tải dữ liệu ra vào CPU hay là tốc độ dữ liệu chạy qua chân của CPU.Bộ nhớ Cache: Vùng nhớ mà CPU dùng để lưu các phần của chương trình, các tài liệu sắp được sử dụng. Khi cần CPU sẽ tìm thông tin trên cache trước khi tìm trên bộ nhớ chính.</a:t>
            </a:r>
            <a:endParaRPr lang="en-US" altLang="en-US" sz="2400" i="0">
              <a:latin typeface="Arial" panose="020B0604020202020204" pitchFamily="34" charset="0"/>
            </a:endParaRPr>
          </a:p>
          <a:p>
            <a:pPr eaLnBrk="1" hangingPunct="1">
              <a:spcBef>
                <a:spcPct val="50000"/>
              </a:spcBef>
              <a:buClrTx/>
              <a:buSzTx/>
              <a:buFontTx/>
              <a:buNone/>
            </a:pPr>
            <a:endParaRPr lang="en-US" altLang="en-US" sz="2400" i="0">
              <a:latin typeface="Arial" panose="020B0604020202020204" pitchFamily="34" charset="0"/>
            </a:endParaRPr>
          </a:p>
          <a:p>
            <a:pPr eaLnBrk="1" hangingPunct="1">
              <a:spcBef>
                <a:spcPct val="50000"/>
              </a:spcBef>
              <a:buClrTx/>
              <a:buSzTx/>
              <a:buFontTx/>
              <a:buNone/>
            </a:pPr>
            <a:endParaRPr lang="en-US" altLang="en-US" sz="2200" i="0">
              <a:solidFill>
                <a:srgbClr val="3333FF"/>
              </a:solidFill>
              <a:latin typeface="VNI-Time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anim calcmode="lin" valueType="num">
                                      <p:cBhvr additive="base">
                                        <p:cTn id="7" dur="500" fill="hold"/>
                                        <p:tgtEl>
                                          <p:spTgt spid="183298"/>
                                        </p:tgtEl>
                                        <p:attrNameLst>
                                          <p:attrName>ppt_x</p:attrName>
                                        </p:attrNameLst>
                                      </p:cBhvr>
                                      <p:tavLst>
                                        <p:tav tm="0">
                                          <p:val>
                                            <p:strVal val="0-#ppt_w/2"/>
                                          </p:val>
                                        </p:tav>
                                        <p:tav tm="100000">
                                          <p:val>
                                            <p:strVal val="#ppt_x"/>
                                          </p:val>
                                        </p:tav>
                                      </p:tavLst>
                                    </p:anim>
                                    <p:anim calcmode="lin" valueType="num">
                                      <p:cBhvr additive="base">
                                        <p:cTn id="8" dur="500" fill="hold"/>
                                        <p:tgtEl>
                                          <p:spTgt spid="1832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299"/>
                                        </p:tgtEl>
                                        <p:attrNameLst>
                                          <p:attrName>style.visibility</p:attrName>
                                        </p:attrNameLst>
                                      </p:cBhvr>
                                      <p:to>
                                        <p:strVal val="visible"/>
                                      </p:to>
                                    </p:set>
                                    <p:anim calcmode="lin" valueType="num">
                                      <p:cBhvr additive="base">
                                        <p:cTn id="13" dur="500" fill="hold"/>
                                        <p:tgtEl>
                                          <p:spTgt spid="183299"/>
                                        </p:tgtEl>
                                        <p:attrNameLst>
                                          <p:attrName>ppt_x</p:attrName>
                                        </p:attrNameLst>
                                      </p:cBhvr>
                                      <p:tavLst>
                                        <p:tav tm="0">
                                          <p:val>
                                            <p:strVal val="0-#ppt_w/2"/>
                                          </p:val>
                                        </p:tav>
                                        <p:tav tm="100000">
                                          <p:val>
                                            <p:strVal val="#ppt_x"/>
                                          </p:val>
                                        </p:tav>
                                      </p:tavLst>
                                    </p:anim>
                                    <p:anim calcmode="lin" valueType="num">
                                      <p:cBhvr additive="base">
                                        <p:cTn id="14" dur="500" fill="hold"/>
                                        <p:tgtEl>
                                          <p:spTgt spid="1832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utoUpdateAnimBg="0"/>
      <p:bldP spid="18329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Footer Placeholder 3">
            <a:extLst>
              <a:ext uri="{FF2B5EF4-FFF2-40B4-BE49-F238E27FC236}">
                <a16:creationId xmlns:a16="http://schemas.microsoft.com/office/drawing/2014/main" id="{6753871C-2F5B-4873-9EE2-52032455431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27651" name="Slide Number Placeholder 4">
            <a:extLst>
              <a:ext uri="{FF2B5EF4-FFF2-40B4-BE49-F238E27FC236}">
                <a16:creationId xmlns:a16="http://schemas.microsoft.com/office/drawing/2014/main" id="{79AD1652-6431-4705-87D3-3E09CF0EAEE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4A1CD892-321F-421E-B01E-6251540A6BA7}" type="slidenum">
              <a:rPr lang="en-US" altLang="en-US" sz="1300" smtClean="0"/>
              <a:pPr>
                <a:spcBef>
                  <a:spcPct val="0"/>
                </a:spcBef>
                <a:buClrTx/>
                <a:buSzTx/>
                <a:buFontTx/>
                <a:buNone/>
              </a:pPr>
              <a:t>23</a:t>
            </a:fld>
            <a:endParaRPr lang="en-US" altLang="en-US" sz="1300"/>
          </a:p>
        </p:txBody>
      </p:sp>
      <p:sp>
        <p:nvSpPr>
          <p:cNvPr id="183298" name="Rectangle 2">
            <a:extLst>
              <a:ext uri="{FF2B5EF4-FFF2-40B4-BE49-F238E27FC236}">
                <a16:creationId xmlns:a16="http://schemas.microsoft.com/office/drawing/2014/main" id="{3EB52DF7-0ACA-43B5-A539-18494A5BEBFF}"/>
              </a:ext>
            </a:extLst>
          </p:cNvPr>
          <p:cNvSpPr>
            <a:spLocks noGrp="1" noChangeArrowheads="1"/>
          </p:cNvSpPr>
          <p:nvPr>
            <p:ph type="title"/>
          </p:nvPr>
        </p:nvSpPr>
        <p:spPr>
          <a:xfrm>
            <a:off x="1123950" y="882650"/>
            <a:ext cx="8755063" cy="463550"/>
          </a:xfrm>
        </p:spPr>
        <p:txBody>
          <a:bodyPr/>
          <a:lstStyle/>
          <a:p>
            <a:pPr eaLnBrk="1" hangingPunct="1"/>
            <a:r>
              <a:rPr lang="en-US" altLang="en-US" sz="2900"/>
              <a:t>2.2 Bộ xử lý trung tâm CPU</a:t>
            </a:r>
          </a:p>
        </p:txBody>
      </p:sp>
      <p:sp>
        <p:nvSpPr>
          <p:cNvPr id="183299" name="Text Box 3">
            <a:extLst>
              <a:ext uri="{FF2B5EF4-FFF2-40B4-BE49-F238E27FC236}">
                <a16:creationId xmlns:a16="http://schemas.microsoft.com/office/drawing/2014/main" id="{0F74323C-3F5D-403B-A73F-749207291EC1}"/>
              </a:ext>
            </a:extLst>
          </p:cNvPr>
          <p:cNvSpPr txBox="1">
            <a:spLocks noChangeArrowheads="1"/>
          </p:cNvSpPr>
          <p:nvPr/>
        </p:nvSpPr>
        <p:spPr bwMode="auto">
          <a:xfrm>
            <a:off x="227013" y="1433513"/>
            <a:ext cx="8916987" cy="480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solidFill>
                  <a:srgbClr val="3333FF"/>
                </a:solidFill>
                <a:latin typeface="VNI-Times" pitchFamily="2" charset="0"/>
              </a:rPr>
              <a:t>                       CPU (Central Processing Unit)</a:t>
            </a:r>
          </a:p>
          <a:p>
            <a:pPr eaLnBrk="1" hangingPunct="1">
              <a:spcBef>
                <a:spcPct val="50000"/>
              </a:spcBef>
              <a:buClrTx/>
              <a:buSzTx/>
              <a:buFontTx/>
              <a:buNone/>
            </a:pPr>
            <a:r>
              <a:rPr lang="vi-VN" altLang="en-US" sz="2400" i="0">
                <a:latin typeface="Arial" panose="020B0604020202020204" pitchFamily="34" charset="0"/>
              </a:rPr>
              <a:t>CPU làm việc như thế nào?</a:t>
            </a:r>
          </a:p>
          <a:p>
            <a:pPr eaLnBrk="1" hangingPunct="1">
              <a:spcBef>
                <a:spcPct val="0"/>
              </a:spcBef>
              <a:buClrTx/>
              <a:buSzTx/>
              <a:buFontTx/>
              <a:buNone/>
            </a:pPr>
            <a:r>
              <a:rPr lang="en-US" altLang="en-US" sz="2400">
                <a:latin typeface="Arial" panose="020B0604020202020204" pitchFamily="34" charset="0"/>
              </a:rPr>
              <a:t>*</a:t>
            </a:r>
            <a:r>
              <a:rPr lang="vi-VN" altLang="en-US" sz="2400">
                <a:latin typeface="Arial" panose="020B0604020202020204" pitchFamily="34" charset="0"/>
              </a:rPr>
              <a:t>Tìm Nạp</a:t>
            </a:r>
            <a:endParaRPr lang="vi-VN" altLang="en-US" sz="2400" i="0">
              <a:latin typeface="Arial" panose="020B0604020202020204" pitchFamily="34" charset="0"/>
            </a:endParaRPr>
          </a:p>
          <a:p>
            <a:pPr algn="just" eaLnBrk="1" hangingPunct="1">
              <a:spcBef>
                <a:spcPct val="0"/>
              </a:spcBef>
              <a:buClrTx/>
              <a:buSzTx/>
              <a:buFontTx/>
              <a:buNone/>
            </a:pPr>
            <a:r>
              <a:rPr lang="en-US" altLang="en-US" sz="2400" b="0" i="0">
                <a:latin typeface="Arial" panose="020B0604020202020204" pitchFamily="34" charset="0"/>
              </a:rPr>
              <a:t>- Q</a:t>
            </a:r>
            <a:r>
              <a:rPr lang="vi-VN" altLang="en-US" sz="2400" b="0" i="0">
                <a:latin typeface="Arial" panose="020B0604020202020204" pitchFamily="34" charset="0"/>
              </a:rPr>
              <a:t>uá trình tìm nạp liên quan đến việc nhận được một lệnh. Lệnh được biểu diễn dưới dạng một chuỗi các số và được chuyển tới CPU từ RAM.</a:t>
            </a:r>
            <a:endParaRPr lang="en-US" altLang="en-US" sz="2400" b="0" i="0">
              <a:latin typeface="Arial" panose="020B0604020202020204" pitchFamily="34" charset="0"/>
            </a:endParaRPr>
          </a:p>
          <a:p>
            <a:pPr algn="just" eaLnBrk="1" hangingPunct="1">
              <a:spcBef>
                <a:spcPct val="0"/>
              </a:spcBef>
              <a:buClrTx/>
              <a:buSzTx/>
              <a:buFontTx/>
              <a:buNone/>
            </a:pPr>
            <a:r>
              <a:rPr lang="en-US" altLang="en-US" sz="2400" b="0" i="0">
                <a:latin typeface="Arial" panose="020B0604020202020204" pitchFamily="34" charset="0"/>
              </a:rPr>
              <a:t>- </a:t>
            </a:r>
            <a:r>
              <a:rPr lang="vi-VN" altLang="en-US" sz="2400" b="0" i="0">
                <a:latin typeface="Arial" panose="020B0604020202020204" pitchFamily="34" charset="0"/>
              </a:rPr>
              <a:t>CPU cần phải biết lệnh nào sẽ đến tiếp theo. Địa chỉ lệnh hiện tại được giữ bởi một Program Counter - bộ đếm chương trình (PC). PC và các lệnh sau đó được đặt vào một Instruction Register - thanh ghi lệnh (IR). Độ dài của PC sau đó được tăng lên để tham chiếu đến địa chỉ của lệnh tiếp theo.</a:t>
            </a:r>
          </a:p>
          <a:p>
            <a:pPr eaLnBrk="1" hangingPunct="1">
              <a:spcBef>
                <a:spcPct val="50000"/>
              </a:spcBef>
              <a:buClrTx/>
              <a:buSzTx/>
              <a:buFontTx/>
              <a:buNone/>
            </a:pPr>
            <a:endParaRPr lang="en-US" altLang="en-US" sz="2200" i="0">
              <a:solidFill>
                <a:srgbClr val="3333FF"/>
              </a:solidFill>
              <a:latin typeface="VNI-Time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anim calcmode="lin" valueType="num">
                                      <p:cBhvr additive="base">
                                        <p:cTn id="7" dur="500" fill="hold"/>
                                        <p:tgtEl>
                                          <p:spTgt spid="183298"/>
                                        </p:tgtEl>
                                        <p:attrNameLst>
                                          <p:attrName>ppt_x</p:attrName>
                                        </p:attrNameLst>
                                      </p:cBhvr>
                                      <p:tavLst>
                                        <p:tav tm="0">
                                          <p:val>
                                            <p:strVal val="0-#ppt_w/2"/>
                                          </p:val>
                                        </p:tav>
                                        <p:tav tm="100000">
                                          <p:val>
                                            <p:strVal val="#ppt_x"/>
                                          </p:val>
                                        </p:tav>
                                      </p:tavLst>
                                    </p:anim>
                                    <p:anim calcmode="lin" valueType="num">
                                      <p:cBhvr additive="base">
                                        <p:cTn id="8" dur="500" fill="hold"/>
                                        <p:tgtEl>
                                          <p:spTgt spid="1832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299"/>
                                        </p:tgtEl>
                                        <p:attrNameLst>
                                          <p:attrName>style.visibility</p:attrName>
                                        </p:attrNameLst>
                                      </p:cBhvr>
                                      <p:to>
                                        <p:strVal val="visible"/>
                                      </p:to>
                                    </p:set>
                                    <p:anim calcmode="lin" valueType="num">
                                      <p:cBhvr additive="base">
                                        <p:cTn id="13" dur="500" fill="hold"/>
                                        <p:tgtEl>
                                          <p:spTgt spid="183299"/>
                                        </p:tgtEl>
                                        <p:attrNameLst>
                                          <p:attrName>ppt_x</p:attrName>
                                        </p:attrNameLst>
                                      </p:cBhvr>
                                      <p:tavLst>
                                        <p:tav tm="0">
                                          <p:val>
                                            <p:strVal val="0-#ppt_w/2"/>
                                          </p:val>
                                        </p:tav>
                                        <p:tav tm="100000">
                                          <p:val>
                                            <p:strVal val="#ppt_x"/>
                                          </p:val>
                                        </p:tav>
                                      </p:tavLst>
                                    </p:anim>
                                    <p:anim calcmode="lin" valueType="num">
                                      <p:cBhvr additive="base">
                                        <p:cTn id="14" dur="500" fill="hold"/>
                                        <p:tgtEl>
                                          <p:spTgt spid="1832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utoUpdateAnimBg="0"/>
      <p:bldP spid="18329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Footer Placeholder 3">
            <a:extLst>
              <a:ext uri="{FF2B5EF4-FFF2-40B4-BE49-F238E27FC236}">
                <a16:creationId xmlns:a16="http://schemas.microsoft.com/office/drawing/2014/main" id="{2EB4CF4F-1807-405D-ABDB-9D32AB62919E}"/>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28675" name="Slide Number Placeholder 4">
            <a:extLst>
              <a:ext uri="{FF2B5EF4-FFF2-40B4-BE49-F238E27FC236}">
                <a16:creationId xmlns:a16="http://schemas.microsoft.com/office/drawing/2014/main" id="{8D2B2208-77CB-41CD-A1D1-FCCD6F509BF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DC01A44A-43E7-45A5-AA63-20063005D054}" type="slidenum">
              <a:rPr lang="en-US" altLang="en-US" sz="1300" smtClean="0"/>
              <a:pPr>
                <a:spcBef>
                  <a:spcPct val="0"/>
                </a:spcBef>
                <a:buClrTx/>
                <a:buSzTx/>
                <a:buFontTx/>
                <a:buNone/>
              </a:pPr>
              <a:t>24</a:t>
            </a:fld>
            <a:endParaRPr lang="en-US" altLang="en-US" sz="1300"/>
          </a:p>
        </p:txBody>
      </p:sp>
      <p:sp>
        <p:nvSpPr>
          <p:cNvPr id="183298" name="Rectangle 2">
            <a:extLst>
              <a:ext uri="{FF2B5EF4-FFF2-40B4-BE49-F238E27FC236}">
                <a16:creationId xmlns:a16="http://schemas.microsoft.com/office/drawing/2014/main" id="{04CF139F-A42F-4154-B8A8-5A1F1A198471}"/>
              </a:ext>
            </a:extLst>
          </p:cNvPr>
          <p:cNvSpPr>
            <a:spLocks noGrp="1" noChangeArrowheads="1"/>
          </p:cNvSpPr>
          <p:nvPr>
            <p:ph type="title"/>
          </p:nvPr>
        </p:nvSpPr>
        <p:spPr>
          <a:xfrm>
            <a:off x="1123950" y="882650"/>
            <a:ext cx="8755063" cy="463550"/>
          </a:xfrm>
        </p:spPr>
        <p:txBody>
          <a:bodyPr/>
          <a:lstStyle/>
          <a:p>
            <a:pPr eaLnBrk="1" hangingPunct="1"/>
            <a:r>
              <a:rPr lang="en-US" altLang="en-US" sz="2900"/>
              <a:t>2.2 Bộ xử lý trung tâm CPU</a:t>
            </a:r>
          </a:p>
        </p:txBody>
      </p:sp>
      <p:sp>
        <p:nvSpPr>
          <p:cNvPr id="183299" name="Text Box 3">
            <a:extLst>
              <a:ext uri="{FF2B5EF4-FFF2-40B4-BE49-F238E27FC236}">
                <a16:creationId xmlns:a16="http://schemas.microsoft.com/office/drawing/2014/main" id="{D4362F6B-FD8B-41E5-8288-CA9C901747F3}"/>
              </a:ext>
            </a:extLst>
          </p:cNvPr>
          <p:cNvSpPr txBox="1">
            <a:spLocks noChangeArrowheads="1"/>
          </p:cNvSpPr>
          <p:nvPr/>
        </p:nvSpPr>
        <p:spPr bwMode="auto">
          <a:xfrm>
            <a:off x="227013" y="1433513"/>
            <a:ext cx="8916987" cy="282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solidFill>
                  <a:srgbClr val="3333FF"/>
                </a:solidFill>
                <a:latin typeface="VNI-Times" pitchFamily="2" charset="0"/>
              </a:rPr>
              <a:t>                       CPU (Central Processing Unit)</a:t>
            </a:r>
          </a:p>
          <a:p>
            <a:pPr eaLnBrk="1" hangingPunct="1">
              <a:spcBef>
                <a:spcPct val="50000"/>
              </a:spcBef>
              <a:buClrTx/>
              <a:buSzTx/>
              <a:buFontTx/>
              <a:buNone/>
            </a:pPr>
            <a:r>
              <a:rPr lang="vi-VN" altLang="en-US" sz="2400" i="0">
                <a:latin typeface="Arial" panose="020B0604020202020204" pitchFamily="34" charset="0"/>
              </a:rPr>
              <a:t>CPU làm việc như thế nào?</a:t>
            </a:r>
          </a:p>
          <a:p>
            <a:pPr eaLnBrk="1" hangingPunct="1">
              <a:spcBef>
                <a:spcPct val="0"/>
              </a:spcBef>
              <a:buClrTx/>
              <a:buSzTx/>
              <a:buFontTx/>
              <a:buNone/>
            </a:pPr>
            <a:r>
              <a:rPr lang="en-US" altLang="en-US" sz="2400">
                <a:latin typeface="Arial" panose="020B0604020202020204" pitchFamily="34" charset="0"/>
              </a:rPr>
              <a:t>*</a:t>
            </a:r>
            <a:r>
              <a:rPr lang="vi-VN" altLang="en-US" sz="2400">
                <a:latin typeface="Arial" panose="020B0604020202020204" pitchFamily="34" charset="0"/>
              </a:rPr>
              <a:t>Giải mã</a:t>
            </a:r>
            <a:endParaRPr lang="vi-VN" altLang="en-US" sz="2400" i="0">
              <a:latin typeface="Arial" panose="020B0604020202020204" pitchFamily="34" charset="0"/>
            </a:endParaRPr>
          </a:p>
          <a:p>
            <a:pPr eaLnBrk="1" hangingPunct="1">
              <a:spcBef>
                <a:spcPct val="0"/>
              </a:spcBef>
              <a:buClrTx/>
              <a:buSzTx/>
              <a:buFontTx/>
              <a:buNone/>
            </a:pPr>
            <a:r>
              <a:rPr lang="en-US" altLang="en-US" sz="2400" b="0" i="0">
                <a:latin typeface="Arial" panose="020B0604020202020204" pitchFamily="34" charset="0"/>
              </a:rPr>
              <a:t>- </a:t>
            </a:r>
            <a:r>
              <a:rPr lang="vi-VN" altLang="en-US" sz="2400" b="0" i="0">
                <a:latin typeface="Arial" panose="020B0604020202020204" pitchFamily="34" charset="0"/>
              </a:rPr>
              <a:t>Khi một lệnh được tìm nạp và được lưu trữ trong IR, CPU sẽ truyền lệnh tới một mạch được gọi là bộ giải mã lệnh. Điều này chuyển đổi lệnh thành các tín hiệu được chuyển qua các phần khác của CPU để thực hiện hành động.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anim calcmode="lin" valueType="num">
                                      <p:cBhvr additive="base">
                                        <p:cTn id="7" dur="500" fill="hold"/>
                                        <p:tgtEl>
                                          <p:spTgt spid="183298"/>
                                        </p:tgtEl>
                                        <p:attrNameLst>
                                          <p:attrName>ppt_x</p:attrName>
                                        </p:attrNameLst>
                                      </p:cBhvr>
                                      <p:tavLst>
                                        <p:tav tm="0">
                                          <p:val>
                                            <p:strVal val="0-#ppt_w/2"/>
                                          </p:val>
                                        </p:tav>
                                        <p:tav tm="100000">
                                          <p:val>
                                            <p:strVal val="#ppt_x"/>
                                          </p:val>
                                        </p:tav>
                                      </p:tavLst>
                                    </p:anim>
                                    <p:anim calcmode="lin" valueType="num">
                                      <p:cBhvr additive="base">
                                        <p:cTn id="8" dur="500" fill="hold"/>
                                        <p:tgtEl>
                                          <p:spTgt spid="1832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299"/>
                                        </p:tgtEl>
                                        <p:attrNameLst>
                                          <p:attrName>style.visibility</p:attrName>
                                        </p:attrNameLst>
                                      </p:cBhvr>
                                      <p:to>
                                        <p:strVal val="visible"/>
                                      </p:to>
                                    </p:set>
                                    <p:anim calcmode="lin" valueType="num">
                                      <p:cBhvr additive="base">
                                        <p:cTn id="13" dur="500" fill="hold"/>
                                        <p:tgtEl>
                                          <p:spTgt spid="183299"/>
                                        </p:tgtEl>
                                        <p:attrNameLst>
                                          <p:attrName>ppt_x</p:attrName>
                                        </p:attrNameLst>
                                      </p:cBhvr>
                                      <p:tavLst>
                                        <p:tav tm="0">
                                          <p:val>
                                            <p:strVal val="0-#ppt_w/2"/>
                                          </p:val>
                                        </p:tav>
                                        <p:tav tm="100000">
                                          <p:val>
                                            <p:strVal val="#ppt_x"/>
                                          </p:val>
                                        </p:tav>
                                      </p:tavLst>
                                    </p:anim>
                                    <p:anim calcmode="lin" valueType="num">
                                      <p:cBhvr additive="base">
                                        <p:cTn id="14" dur="500" fill="hold"/>
                                        <p:tgtEl>
                                          <p:spTgt spid="1832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utoUpdateAnimBg="0"/>
      <p:bldP spid="18329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Footer Placeholder 3">
            <a:extLst>
              <a:ext uri="{FF2B5EF4-FFF2-40B4-BE49-F238E27FC236}">
                <a16:creationId xmlns:a16="http://schemas.microsoft.com/office/drawing/2014/main" id="{3D4DB7F3-BBC8-4BD3-88DB-3FC4DEBFB4E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29699" name="Slide Number Placeholder 4">
            <a:extLst>
              <a:ext uri="{FF2B5EF4-FFF2-40B4-BE49-F238E27FC236}">
                <a16:creationId xmlns:a16="http://schemas.microsoft.com/office/drawing/2014/main" id="{A2326F92-8871-4ADC-BDDA-88E6104B3A0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0E15D36C-0845-4763-90CB-B048DEE0AD95}" type="slidenum">
              <a:rPr lang="en-US" altLang="en-US" sz="1300" smtClean="0"/>
              <a:pPr>
                <a:spcBef>
                  <a:spcPct val="0"/>
                </a:spcBef>
                <a:buClrTx/>
                <a:buSzTx/>
                <a:buFontTx/>
                <a:buNone/>
              </a:pPr>
              <a:t>25</a:t>
            </a:fld>
            <a:endParaRPr lang="en-US" altLang="en-US" sz="1300"/>
          </a:p>
        </p:txBody>
      </p:sp>
      <p:sp>
        <p:nvSpPr>
          <p:cNvPr id="183298" name="Rectangle 2">
            <a:extLst>
              <a:ext uri="{FF2B5EF4-FFF2-40B4-BE49-F238E27FC236}">
                <a16:creationId xmlns:a16="http://schemas.microsoft.com/office/drawing/2014/main" id="{BE5A0D5E-87A1-452B-9824-5CA43B989287}"/>
              </a:ext>
            </a:extLst>
          </p:cNvPr>
          <p:cNvSpPr>
            <a:spLocks noGrp="1" noChangeArrowheads="1"/>
          </p:cNvSpPr>
          <p:nvPr>
            <p:ph type="title"/>
          </p:nvPr>
        </p:nvSpPr>
        <p:spPr>
          <a:xfrm>
            <a:off x="1123950" y="882650"/>
            <a:ext cx="8755063" cy="463550"/>
          </a:xfrm>
        </p:spPr>
        <p:txBody>
          <a:bodyPr/>
          <a:lstStyle/>
          <a:p>
            <a:pPr eaLnBrk="1" hangingPunct="1"/>
            <a:r>
              <a:rPr lang="en-US" altLang="en-US" sz="2900"/>
              <a:t>2.2 Bộ xử lý trung tâm CPU</a:t>
            </a:r>
          </a:p>
        </p:txBody>
      </p:sp>
      <p:sp>
        <p:nvSpPr>
          <p:cNvPr id="183299" name="Text Box 3">
            <a:extLst>
              <a:ext uri="{FF2B5EF4-FFF2-40B4-BE49-F238E27FC236}">
                <a16:creationId xmlns:a16="http://schemas.microsoft.com/office/drawing/2014/main" id="{FF8BB6DA-4E4D-4074-8779-B4C4F6151237}"/>
              </a:ext>
            </a:extLst>
          </p:cNvPr>
          <p:cNvSpPr txBox="1">
            <a:spLocks noChangeArrowheads="1"/>
          </p:cNvSpPr>
          <p:nvPr/>
        </p:nvSpPr>
        <p:spPr bwMode="auto">
          <a:xfrm>
            <a:off x="227013" y="1433513"/>
            <a:ext cx="8916987" cy="282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solidFill>
                  <a:srgbClr val="3333FF"/>
                </a:solidFill>
                <a:latin typeface="VNI-Times" pitchFamily="2" charset="0"/>
              </a:rPr>
              <a:t>                       CPU (Central Processing Unit)</a:t>
            </a:r>
          </a:p>
          <a:p>
            <a:pPr eaLnBrk="1" hangingPunct="1">
              <a:spcBef>
                <a:spcPct val="50000"/>
              </a:spcBef>
              <a:buClrTx/>
              <a:buSzTx/>
              <a:buFontTx/>
              <a:buNone/>
            </a:pPr>
            <a:r>
              <a:rPr lang="vi-VN" altLang="en-US" sz="2400" i="0">
                <a:latin typeface="Arial" panose="020B0604020202020204" pitchFamily="34" charset="0"/>
              </a:rPr>
              <a:t>CPU làm việc như thế nào?</a:t>
            </a:r>
          </a:p>
          <a:p>
            <a:pPr eaLnBrk="1" hangingPunct="1">
              <a:spcBef>
                <a:spcPct val="0"/>
              </a:spcBef>
              <a:buClrTx/>
              <a:buSzTx/>
              <a:buFontTx/>
              <a:buNone/>
            </a:pPr>
            <a:r>
              <a:rPr lang="en-US" altLang="en-US" sz="2400">
                <a:latin typeface="Arial" panose="020B0604020202020204" pitchFamily="34" charset="0"/>
              </a:rPr>
              <a:t>* </a:t>
            </a:r>
            <a:r>
              <a:rPr lang="vi-VN" altLang="en-US" sz="2400">
                <a:latin typeface="Arial" panose="020B0604020202020204" pitchFamily="34" charset="0"/>
              </a:rPr>
              <a:t>Thực thi</a:t>
            </a:r>
            <a:endParaRPr lang="vi-VN" altLang="en-US" sz="2400" i="0">
              <a:latin typeface="Arial" panose="020B0604020202020204" pitchFamily="34" charset="0"/>
            </a:endParaRPr>
          </a:p>
          <a:p>
            <a:pPr eaLnBrk="1" hangingPunct="1">
              <a:spcBef>
                <a:spcPct val="0"/>
              </a:spcBef>
              <a:buClrTx/>
              <a:buSzTx/>
              <a:buFontTx/>
              <a:buNone/>
            </a:pPr>
            <a:r>
              <a:rPr lang="vi-VN" altLang="en-US" sz="2400" b="0" i="0">
                <a:latin typeface="Arial" panose="020B0604020202020204" pitchFamily="34" charset="0"/>
              </a:rPr>
              <a:t>Trong bước cuối cùng, các lệnh được giải mã, gửi đến các bộ phận liên quan của CPU để được thực hiện. Các kết quả thường được ghi vào một CPU register, nơi chúng có thể được tham chiếu bằng các lệnh sau đó.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anim calcmode="lin" valueType="num">
                                      <p:cBhvr additive="base">
                                        <p:cTn id="7" dur="500" fill="hold"/>
                                        <p:tgtEl>
                                          <p:spTgt spid="183298"/>
                                        </p:tgtEl>
                                        <p:attrNameLst>
                                          <p:attrName>ppt_x</p:attrName>
                                        </p:attrNameLst>
                                      </p:cBhvr>
                                      <p:tavLst>
                                        <p:tav tm="0">
                                          <p:val>
                                            <p:strVal val="0-#ppt_w/2"/>
                                          </p:val>
                                        </p:tav>
                                        <p:tav tm="100000">
                                          <p:val>
                                            <p:strVal val="#ppt_x"/>
                                          </p:val>
                                        </p:tav>
                                      </p:tavLst>
                                    </p:anim>
                                    <p:anim calcmode="lin" valueType="num">
                                      <p:cBhvr additive="base">
                                        <p:cTn id="8" dur="500" fill="hold"/>
                                        <p:tgtEl>
                                          <p:spTgt spid="1832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299"/>
                                        </p:tgtEl>
                                        <p:attrNameLst>
                                          <p:attrName>style.visibility</p:attrName>
                                        </p:attrNameLst>
                                      </p:cBhvr>
                                      <p:to>
                                        <p:strVal val="visible"/>
                                      </p:to>
                                    </p:set>
                                    <p:anim calcmode="lin" valueType="num">
                                      <p:cBhvr additive="base">
                                        <p:cTn id="13" dur="500" fill="hold"/>
                                        <p:tgtEl>
                                          <p:spTgt spid="183299"/>
                                        </p:tgtEl>
                                        <p:attrNameLst>
                                          <p:attrName>ppt_x</p:attrName>
                                        </p:attrNameLst>
                                      </p:cBhvr>
                                      <p:tavLst>
                                        <p:tav tm="0">
                                          <p:val>
                                            <p:strVal val="0-#ppt_w/2"/>
                                          </p:val>
                                        </p:tav>
                                        <p:tav tm="100000">
                                          <p:val>
                                            <p:strVal val="#ppt_x"/>
                                          </p:val>
                                        </p:tav>
                                      </p:tavLst>
                                    </p:anim>
                                    <p:anim calcmode="lin" valueType="num">
                                      <p:cBhvr additive="base">
                                        <p:cTn id="14" dur="500" fill="hold"/>
                                        <p:tgtEl>
                                          <p:spTgt spid="1832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utoUpdateAnimBg="0"/>
      <p:bldP spid="18329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Footer Placeholder 3">
            <a:extLst>
              <a:ext uri="{FF2B5EF4-FFF2-40B4-BE49-F238E27FC236}">
                <a16:creationId xmlns:a16="http://schemas.microsoft.com/office/drawing/2014/main" id="{B13B73B6-C94B-45B7-8929-0B09452C10E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30723" name="Slide Number Placeholder 4">
            <a:extLst>
              <a:ext uri="{FF2B5EF4-FFF2-40B4-BE49-F238E27FC236}">
                <a16:creationId xmlns:a16="http://schemas.microsoft.com/office/drawing/2014/main" id="{263BE977-C655-49DD-B8E3-8AE066F45C9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E8D72D50-0936-44E6-A64F-2AFC198CBABC}" type="slidenum">
              <a:rPr lang="en-US" altLang="en-US" sz="1300" smtClean="0"/>
              <a:pPr>
                <a:spcBef>
                  <a:spcPct val="0"/>
                </a:spcBef>
                <a:buClrTx/>
                <a:buSzTx/>
                <a:buFontTx/>
                <a:buNone/>
              </a:pPr>
              <a:t>26</a:t>
            </a:fld>
            <a:endParaRPr lang="en-US" altLang="en-US" sz="1300"/>
          </a:p>
        </p:txBody>
      </p:sp>
      <p:sp>
        <p:nvSpPr>
          <p:cNvPr id="183298" name="Rectangle 2">
            <a:extLst>
              <a:ext uri="{FF2B5EF4-FFF2-40B4-BE49-F238E27FC236}">
                <a16:creationId xmlns:a16="http://schemas.microsoft.com/office/drawing/2014/main" id="{2B2AF959-7B41-4B79-8D10-42A77E626659}"/>
              </a:ext>
            </a:extLst>
          </p:cNvPr>
          <p:cNvSpPr>
            <a:spLocks noGrp="1" noChangeArrowheads="1"/>
          </p:cNvSpPr>
          <p:nvPr>
            <p:ph type="title"/>
          </p:nvPr>
        </p:nvSpPr>
        <p:spPr>
          <a:xfrm>
            <a:off x="1123950" y="882650"/>
            <a:ext cx="8755063" cy="463550"/>
          </a:xfrm>
        </p:spPr>
        <p:txBody>
          <a:bodyPr/>
          <a:lstStyle/>
          <a:p>
            <a:pPr eaLnBrk="1" hangingPunct="1"/>
            <a:r>
              <a:rPr lang="en-US" altLang="en-US" sz="2900"/>
              <a:t>2.2 Bộ xử lý trung tâm CPU</a:t>
            </a:r>
          </a:p>
        </p:txBody>
      </p:sp>
      <p:sp>
        <p:nvSpPr>
          <p:cNvPr id="183299" name="Text Box 3">
            <a:extLst>
              <a:ext uri="{FF2B5EF4-FFF2-40B4-BE49-F238E27FC236}">
                <a16:creationId xmlns:a16="http://schemas.microsoft.com/office/drawing/2014/main" id="{F99A8991-7F55-40FD-8E8E-14E657B9F0EA}"/>
              </a:ext>
            </a:extLst>
          </p:cNvPr>
          <p:cNvSpPr txBox="1">
            <a:spLocks noChangeArrowheads="1"/>
          </p:cNvSpPr>
          <p:nvPr/>
        </p:nvSpPr>
        <p:spPr bwMode="auto">
          <a:xfrm>
            <a:off x="227013" y="1433513"/>
            <a:ext cx="8916987" cy="584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solidFill>
                  <a:srgbClr val="3333FF"/>
                </a:solidFill>
                <a:latin typeface="VNI-Times" pitchFamily="2" charset="0"/>
              </a:rPr>
              <a:t>                       CPU (Central Processing Unit)</a:t>
            </a:r>
          </a:p>
          <a:p>
            <a:pPr eaLnBrk="1" hangingPunct="1">
              <a:spcBef>
                <a:spcPct val="50000"/>
              </a:spcBef>
              <a:buClrTx/>
              <a:buSzTx/>
              <a:buFontTx/>
              <a:buNone/>
            </a:pPr>
            <a:r>
              <a:rPr lang="en-US" altLang="en-US" sz="2200" i="0">
                <a:latin typeface="Arial" panose="020B0604020202020204" pitchFamily="34" charset="0"/>
              </a:rPr>
              <a:t>CPU có bao nhiêu lõi?</a:t>
            </a:r>
          </a:p>
          <a:p>
            <a:pPr algn="just" eaLnBrk="1" hangingPunct="1">
              <a:spcBef>
                <a:spcPct val="0"/>
              </a:spcBef>
              <a:buClrTx/>
              <a:buSzTx/>
              <a:buFontTx/>
              <a:buNone/>
            </a:pPr>
            <a:r>
              <a:rPr lang="en-US" altLang="en-US" sz="2000" b="0" i="0">
                <a:latin typeface="Arial" panose="020B0604020202020204" pitchFamily="34" charset="0"/>
              </a:rPr>
              <a:t>- T</a:t>
            </a:r>
            <a:r>
              <a:rPr lang="vi-VN" altLang="en-US" sz="2000" b="0" i="0">
                <a:latin typeface="Arial" panose="020B0604020202020204" pitchFamily="34" charset="0"/>
              </a:rPr>
              <a:t>hời kỳ đầu, CPU chỉ có một lõi đơn</a:t>
            </a:r>
            <a:r>
              <a:rPr lang="en-US" altLang="en-US" sz="2000" b="0" i="0">
                <a:latin typeface="Arial" panose="020B0604020202020204" pitchFamily="34" charset="0"/>
              </a:rPr>
              <a:t> </a:t>
            </a:r>
            <a:r>
              <a:rPr lang="vi-VN" altLang="en-US" sz="2000" b="0" i="0">
                <a:latin typeface="Arial" panose="020B0604020202020204" pitchFamily="34" charset="0"/>
              </a:rPr>
              <a:t>có nghĩa là CPU được giới hạn ở một tập hợp các tác vụ đơn lẻ. </a:t>
            </a:r>
            <a:endParaRPr lang="en-US" altLang="en-US" sz="2000" b="0" i="0">
              <a:latin typeface="Arial" panose="020B0604020202020204" pitchFamily="34" charset="0"/>
            </a:endParaRPr>
          </a:p>
          <a:p>
            <a:pPr algn="just" eaLnBrk="1" hangingPunct="1">
              <a:spcBef>
                <a:spcPct val="0"/>
              </a:spcBef>
              <a:buClrTx/>
              <a:buSzTx/>
              <a:buFontTx/>
              <a:buNone/>
            </a:pPr>
            <a:r>
              <a:rPr lang="en-US" altLang="en-US" sz="2000" b="0" i="0">
                <a:latin typeface="Arial" panose="020B0604020202020204" pitchFamily="34" charset="0"/>
              </a:rPr>
              <a:t>- </a:t>
            </a:r>
            <a:r>
              <a:rPr lang="vi-VN" altLang="en-US" sz="2000" b="0" i="0">
                <a:latin typeface="Arial" panose="020B0604020202020204" pitchFamily="34" charset="0"/>
              </a:rPr>
              <a:t>Hiện nay, bạn sẽ thường xuyên nghe thấy các cụm từ như lõi kép, lõi tứ và đa nhân (hay đa lõi).</a:t>
            </a:r>
          </a:p>
          <a:p>
            <a:pPr algn="just" eaLnBrk="1" hangingPunct="1">
              <a:spcBef>
                <a:spcPct val="0"/>
              </a:spcBef>
              <a:buClrTx/>
              <a:buSzTx/>
              <a:buFontTx/>
              <a:buNone/>
            </a:pPr>
            <a:r>
              <a:rPr lang="en-US" altLang="en-US" sz="2000" b="0" i="0">
                <a:latin typeface="Arial" panose="020B0604020202020204" pitchFamily="34" charset="0"/>
              </a:rPr>
              <a:t>- </a:t>
            </a:r>
            <a:r>
              <a:rPr lang="vi-VN" altLang="en-US" sz="2000" b="0" i="0">
                <a:latin typeface="Arial" panose="020B0604020202020204" pitchFamily="34" charset="0"/>
              </a:rPr>
              <a:t>Ví dụ, một bộ vi xử lý lõi kép thực sự chỉ là hai CPU riêng biệt trên một chip đơn. Bằng cách tăng số lượng lõi, CPU có thể xử lý đồng thời nhiều tiến trình. Điều này có hiệu quả đối với mong muốn làm tăng hiệu suất và giảm thời gian xử lý. Các bộ vi xử lý lõi kép sớm nhường chỗ cho các bộ vi xử lý lõi tứ với 4 CPU, và thậm chí cả các bộ vi xử lý đa lõi với 8 CPU. Thêm vào công nghệ siêu phân luồng là máy tính của bạn có thể thực hiện các tác vụ như thể chúng có tới 16 lõi.</a:t>
            </a:r>
          </a:p>
          <a:p>
            <a:pPr eaLnBrk="1" hangingPunct="1">
              <a:spcBef>
                <a:spcPct val="50000"/>
              </a:spcBef>
              <a:buClrTx/>
              <a:buSzTx/>
              <a:buFontTx/>
              <a:buNone/>
            </a:pPr>
            <a:endParaRPr lang="en-US" altLang="en-US" sz="2200" i="0">
              <a:latin typeface="Arial" panose="020B0604020202020204" pitchFamily="34" charset="0"/>
            </a:endParaRPr>
          </a:p>
          <a:p>
            <a:pPr eaLnBrk="1" hangingPunct="1">
              <a:spcBef>
                <a:spcPct val="50000"/>
              </a:spcBef>
              <a:buClrTx/>
              <a:buSzTx/>
              <a:buFontTx/>
              <a:buNone/>
            </a:pPr>
            <a:endParaRPr lang="en-US" altLang="en-US" sz="2200" i="0">
              <a:latin typeface="Arial" panose="020B0604020202020204" pitchFamily="34" charset="0"/>
            </a:endParaRPr>
          </a:p>
          <a:p>
            <a:pPr eaLnBrk="1" hangingPunct="1">
              <a:spcBef>
                <a:spcPct val="50000"/>
              </a:spcBef>
              <a:buClrTx/>
              <a:buSzTx/>
              <a:buFontTx/>
              <a:buNone/>
            </a:pPr>
            <a:endParaRPr lang="en-US" altLang="en-US" sz="2200" i="0">
              <a:solidFill>
                <a:srgbClr val="3333FF"/>
              </a:solidFill>
              <a:latin typeface="VNI-Time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anim calcmode="lin" valueType="num">
                                      <p:cBhvr additive="base">
                                        <p:cTn id="7" dur="500" fill="hold"/>
                                        <p:tgtEl>
                                          <p:spTgt spid="183298"/>
                                        </p:tgtEl>
                                        <p:attrNameLst>
                                          <p:attrName>ppt_x</p:attrName>
                                        </p:attrNameLst>
                                      </p:cBhvr>
                                      <p:tavLst>
                                        <p:tav tm="0">
                                          <p:val>
                                            <p:strVal val="0-#ppt_w/2"/>
                                          </p:val>
                                        </p:tav>
                                        <p:tav tm="100000">
                                          <p:val>
                                            <p:strVal val="#ppt_x"/>
                                          </p:val>
                                        </p:tav>
                                      </p:tavLst>
                                    </p:anim>
                                    <p:anim calcmode="lin" valueType="num">
                                      <p:cBhvr additive="base">
                                        <p:cTn id="8" dur="500" fill="hold"/>
                                        <p:tgtEl>
                                          <p:spTgt spid="1832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299"/>
                                        </p:tgtEl>
                                        <p:attrNameLst>
                                          <p:attrName>style.visibility</p:attrName>
                                        </p:attrNameLst>
                                      </p:cBhvr>
                                      <p:to>
                                        <p:strVal val="visible"/>
                                      </p:to>
                                    </p:set>
                                    <p:anim calcmode="lin" valueType="num">
                                      <p:cBhvr additive="base">
                                        <p:cTn id="13" dur="500" fill="hold"/>
                                        <p:tgtEl>
                                          <p:spTgt spid="183299"/>
                                        </p:tgtEl>
                                        <p:attrNameLst>
                                          <p:attrName>ppt_x</p:attrName>
                                        </p:attrNameLst>
                                      </p:cBhvr>
                                      <p:tavLst>
                                        <p:tav tm="0">
                                          <p:val>
                                            <p:strVal val="0-#ppt_w/2"/>
                                          </p:val>
                                        </p:tav>
                                        <p:tav tm="100000">
                                          <p:val>
                                            <p:strVal val="#ppt_x"/>
                                          </p:val>
                                        </p:tav>
                                      </p:tavLst>
                                    </p:anim>
                                    <p:anim calcmode="lin" valueType="num">
                                      <p:cBhvr additive="base">
                                        <p:cTn id="14" dur="500" fill="hold"/>
                                        <p:tgtEl>
                                          <p:spTgt spid="1832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utoUpdateAnimBg="0"/>
      <p:bldP spid="18329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Footer Placeholder 3">
            <a:extLst>
              <a:ext uri="{FF2B5EF4-FFF2-40B4-BE49-F238E27FC236}">
                <a16:creationId xmlns:a16="http://schemas.microsoft.com/office/drawing/2014/main" id="{E388D949-44A9-4829-AF19-72C5F8CF711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31747" name="Slide Number Placeholder 4">
            <a:extLst>
              <a:ext uri="{FF2B5EF4-FFF2-40B4-BE49-F238E27FC236}">
                <a16:creationId xmlns:a16="http://schemas.microsoft.com/office/drawing/2014/main" id="{86659131-581F-4EA4-8EC6-92CF2A7DB28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B8972E0B-D2EE-43F1-A58F-8E8762D31CAE}" type="slidenum">
              <a:rPr lang="en-US" altLang="en-US" sz="1300" smtClean="0"/>
              <a:pPr>
                <a:spcBef>
                  <a:spcPct val="0"/>
                </a:spcBef>
                <a:buClrTx/>
                <a:buSzTx/>
                <a:buFontTx/>
                <a:buNone/>
              </a:pPr>
              <a:t>27</a:t>
            </a:fld>
            <a:endParaRPr lang="en-US" altLang="en-US" sz="1300"/>
          </a:p>
        </p:txBody>
      </p:sp>
      <p:sp>
        <p:nvSpPr>
          <p:cNvPr id="183298" name="Rectangle 2">
            <a:extLst>
              <a:ext uri="{FF2B5EF4-FFF2-40B4-BE49-F238E27FC236}">
                <a16:creationId xmlns:a16="http://schemas.microsoft.com/office/drawing/2014/main" id="{C080B26C-9355-436E-AC4F-F6F73F8E9FC6}"/>
              </a:ext>
            </a:extLst>
          </p:cNvPr>
          <p:cNvSpPr>
            <a:spLocks noGrp="1" noChangeArrowheads="1"/>
          </p:cNvSpPr>
          <p:nvPr>
            <p:ph type="title"/>
          </p:nvPr>
        </p:nvSpPr>
        <p:spPr>
          <a:xfrm>
            <a:off x="1123950" y="882650"/>
            <a:ext cx="8755063" cy="463550"/>
          </a:xfrm>
        </p:spPr>
        <p:txBody>
          <a:bodyPr/>
          <a:lstStyle/>
          <a:p>
            <a:pPr eaLnBrk="1" hangingPunct="1"/>
            <a:r>
              <a:rPr lang="en-US" altLang="en-US" sz="2900"/>
              <a:t>2.2 Bộ xử lý trung tâm CPU</a:t>
            </a:r>
          </a:p>
        </p:txBody>
      </p:sp>
      <p:sp>
        <p:nvSpPr>
          <p:cNvPr id="183299" name="Text Box 3">
            <a:extLst>
              <a:ext uri="{FF2B5EF4-FFF2-40B4-BE49-F238E27FC236}">
                <a16:creationId xmlns:a16="http://schemas.microsoft.com/office/drawing/2014/main" id="{DC61E398-15A3-45A6-A2D2-2C5471DF99B5}"/>
              </a:ext>
            </a:extLst>
          </p:cNvPr>
          <p:cNvSpPr txBox="1">
            <a:spLocks noChangeArrowheads="1"/>
          </p:cNvSpPr>
          <p:nvPr/>
        </p:nvSpPr>
        <p:spPr bwMode="auto">
          <a:xfrm>
            <a:off x="227013" y="1433513"/>
            <a:ext cx="8916987" cy="487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solidFill>
                  <a:srgbClr val="3333FF"/>
                </a:solidFill>
                <a:latin typeface="VNI-Times" pitchFamily="2" charset="0"/>
              </a:rPr>
              <a:t>                       CPU (Central Processing Unit)</a:t>
            </a:r>
          </a:p>
          <a:p>
            <a:pPr eaLnBrk="1" hangingPunct="1">
              <a:spcBef>
                <a:spcPct val="50000"/>
              </a:spcBef>
              <a:buClrTx/>
              <a:buSzTx/>
              <a:buFontTx/>
              <a:buNone/>
            </a:pPr>
            <a:r>
              <a:rPr lang="en-US" altLang="en-US" sz="2000" i="0">
                <a:latin typeface="Arial" panose="020B0604020202020204" pitchFamily="34" charset="0"/>
              </a:rPr>
              <a:t>Các thông số</a:t>
            </a:r>
          </a:p>
          <a:p>
            <a:pPr eaLnBrk="1" hangingPunct="1">
              <a:spcBef>
                <a:spcPct val="50000"/>
              </a:spcBef>
              <a:buClrTx/>
              <a:buSzTx/>
              <a:buFontTx/>
              <a:buNone/>
            </a:pPr>
            <a:r>
              <a:rPr lang="en-US" altLang="en-US" sz="2000" i="0">
                <a:latin typeface="Arial" panose="020B0604020202020204" pitchFamily="34" charset="0"/>
              </a:rPr>
              <a:t>- 32 hoặc 64bit: </a:t>
            </a:r>
            <a:r>
              <a:rPr lang="vi-VN" altLang="en-US" sz="2000" b="0" i="0">
                <a:latin typeface="Arial" panose="020B0604020202020204" pitchFamily="34" charset="0"/>
              </a:rPr>
              <a:t>Bộ vi xử lý không nhận được luồng dữ liệu liên tục. Thay vào đó, nó nhận dữ liệu trong các khối nhỏ hơn được gọi là một "word". Bộ vi xử lý bị giới hạn bởi số bit trong một word. Khi bộ vi xử lý 32bit được thiết kế lần đầu, nó có vẻ như là một kích thước word cực lớn. Tuy nhiên, định luật Moore vẫn được duy trì và đột nhiên các máy tính có thể xử lý hơn 4GB RAM - mở cánh cửa cho một bộ xử lý 64bit mới.</a:t>
            </a:r>
            <a:endParaRPr lang="en-US" altLang="en-US" sz="2000" i="0">
              <a:latin typeface="Arial" panose="020B0604020202020204" pitchFamily="34" charset="0"/>
            </a:endParaRPr>
          </a:p>
          <a:p>
            <a:pPr eaLnBrk="1" hangingPunct="1">
              <a:spcBef>
                <a:spcPct val="50000"/>
              </a:spcBef>
              <a:buClrTx/>
              <a:buSzTx/>
              <a:buFontTx/>
              <a:buNone/>
            </a:pPr>
            <a:endParaRPr lang="en-US" altLang="en-US" sz="2000" i="0">
              <a:latin typeface="Arial" panose="020B0604020202020204" pitchFamily="34" charset="0"/>
            </a:endParaRPr>
          </a:p>
          <a:p>
            <a:pPr eaLnBrk="1" hangingPunct="1">
              <a:spcBef>
                <a:spcPct val="50000"/>
              </a:spcBef>
              <a:buClrTx/>
              <a:buSzTx/>
              <a:buFontTx/>
              <a:buNone/>
            </a:pPr>
            <a:endParaRPr lang="en-US" altLang="en-US" sz="2200" i="0">
              <a:latin typeface="Arial" panose="020B0604020202020204" pitchFamily="34" charset="0"/>
            </a:endParaRPr>
          </a:p>
          <a:p>
            <a:pPr eaLnBrk="1" hangingPunct="1">
              <a:spcBef>
                <a:spcPct val="50000"/>
              </a:spcBef>
              <a:buClrTx/>
              <a:buSzTx/>
              <a:buFontTx/>
              <a:buNone/>
            </a:pPr>
            <a:endParaRPr lang="en-US" altLang="en-US" sz="2200" i="0">
              <a:latin typeface="Arial" panose="020B0604020202020204" pitchFamily="34" charset="0"/>
            </a:endParaRPr>
          </a:p>
          <a:p>
            <a:pPr eaLnBrk="1" hangingPunct="1">
              <a:spcBef>
                <a:spcPct val="50000"/>
              </a:spcBef>
              <a:buClrTx/>
              <a:buSzTx/>
              <a:buFontTx/>
              <a:buNone/>
            </a:pPr>
            <a:endParaRPr lang="en-US" altLang="en-US" sz="2200" i="0">
              <a:solidFill>
                <a:srgbClr val="3333FF"/>
              </a:solidFill>
              <a:latin typeface="VNI-Time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anim calcmode="lin" valueType="num">
                                      <p:cBhvr additive="base">
                                        <p:cTn id="7" dur="500" fill="hold"/>
                                        <p:tgtEl>
                                          <p:spTgt spid="183298"/>
                                        </p:tgtEl>
                                        <p:attrNameLst>
                                          <p:attrName>ppt_x</p:attrName>
                                        </p:attrNameLst>
                                      </p:cBhvr>
                                      <p:tavLst>
                                        <p:tav tm="0">
                                          <p:val>
                                            <p:strVal val="0-#ppt_w/2"/>
                                          </p:val>
                                        </p:tav>
                                        <p:tav tm="100000">
                                          <p:val>
                                            <p:strVal val="#ppt_x"/>
                                          </p:val>
                                        </p:tav>
                                      </p:tavLst>
                                    </p:anim>
                                    <p:anim calcmode="lin" valueType="num">
                                      <p:cBhvr additive="base">
                                        <p:cTn id="8" dur="500" fill="hold"/>
                                        <p:tgtEl>
                                          <p:spTgt spid="1832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299"/>
                                        </p:tgtEl>
                                        <p:attrNameLst>
                                          <p:attrName>style.visibility</p:attrName>
                                        </p:attrNameLst>
                                      </p:cBhvr>
                                      <p:to>
                                        <p:strVal val="visible"/>
                                      </p:to>
                                    </p:set>
                                    <p:anim calcmode="lin" valueType="num">
                                      <p:cBhvr additive="base">
                                        <p:cTn id="13" dur="500" fill="hold"/>
                                        <p:tgtEl>
                                          <p:spTgt spid="183299"/>
                                        </p:tgtEl>
                                        <p:attrNameLst>
                                          <p:attrName>ppt_x</p:attrName>
                                        </p:attrNameLst>
                                      </p:cBhvr>
                                      <p:tavLst>
                                        <p:tav tm="0">
                                          <p:val>
                                            <p:strVal val="0-#ppt_w/2"/>
                                          </p:val>
                                        </p:tav>
                                        <p:tav tm="100000">
                                          <p:val>
                                            <p:strVal val="#ppt_x"/>
                                          </p:val>
                                        </p:tav>
                                      </p:tavLst>
                                    </p:anim>
                                    <p:anim calcmode="lin" valueType="num">
                                      <p:cBhvr additive="base">
                                        <p:cTn id="14" dur="500" fill="hold"/>
                                        <p:tgtEl>
                                          <p:spTgt spid="1832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utoUpdateAnimBg="0"/>
      <p:bldP spid="18329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id="{0C312D32-8DD8-42B9-AA1C-CDFF1C9501E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32771" name="Slide Number Placeholder 4">
            <a:extLst>
              <a:ext uri="{FF2B5EF4-FFF2-40B4-BE49-F238E27FC236}">
                <a16:creationId xmlns:a16="http://schemas.microsoft.com/office/drawing/2014/main" id="{245D795B-E392-4763-A2B7-101F97D91B8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6E3C98FA-C8A1-4012-902E-548F2351BD2E}" type="slidenum">
              <a:rPr lang="en-US" altLang="en-US" sz="1300" smtClean="0"/>
              <a:pPr>
                <a:spcBef>
                  <a:spcPct val="0"/>
                </a:spcBef>
                <a:buClrTx/>
                <a:buSzTx/>
                <a:buFontTx/>
                <a:buNone/>
              </a:pPr>
              <a:t>28</a:t>
            </a:fld>
            <a:endParaRPr lang="en-US" altLang="en-US" sz="1300"/>
          </a:p>
        </p:txBody>
      </p:sp>
      <p:sp>
        <p:nvSpPr>
          <p:cNvPr id="183298" name="Rectangle 2">
            <a:extLst>
              <a:ext uri="{FF2B5EF4-FFF2-40B4-BE49-F238E27FC236}">
                <a16:creationId xmlns:a16="http://schemas.microsoft.com/office/drawing/2014/main" id="{1B19791F-B552-45F4-BBE2-F0948A8AB3CB}"/>
              </a:ext>
            </a:extLst>
          </p:cNvPr>
          <p:cNvSpPr>
            <a:spLocks noGrp="1" noChangeArrowheads="1"/>
          </p:cNvSpPr>
          <p:nvPr>
            <p:ph type="title"/>
          </p:nvPr>
        </p:nvSpPr>
        <p:spPr>
          <a:xfrm>
            <a:off x="1123950" y="882650"/>
            <a:ext cx="8755063" cy="463550"/>
          </a:xfrm>
        </p:spPr>
        <p:txBody>
          <a:bodyPr/>
          <a:lstStyle/>
          <a:p>
            <a:pPr eaLnBrk="1" hangingPunct="1"/>
            <a:r>
              <a:rPr lang="en-US" altLang="en-US" sz="2900"/>
              <a:t>2.2 Bộ xử lý trung tâm CPU</a:t>
            </a:r>
          </a:p>
        </p:txBody>
      </p:sp>
      <p:sp>
        <p:nvSpPr>
          <p:cNvPr id="183299" name="Text Box 3">
            <a:extLst>
              <a:ext uri="{FF2B5EF4-FFF2-40B4-BE49-F238E27FC236}">
                <a16:creationId xmlns:a16="http://schemas.microsoft.com/office/drawing/2014/main" id="{39DB4F0C-50CC-49E3-AC04-CEA94EF309C5}"/>
              </a:ext>
            </a:extLst>
          </p:cNvPr>
          <p:cNvSpPr txBox="1">
            <a:spLocks noChangeArrowheads="1"/>
          </p:cNvSpPr>
          <p:nvPr/>
        </p:nvSpPr>
        <p:spPr bwMode="auto">
          <a:xfrm>
            <a:off x="227013" y="1433513"/>
            <a:ext cx="8916987" cy="3978275"/>
          </a:xfrm>
          <a:prstGeom prst="rect">
            <a:avLst/>
          </a:prstGeom>
          <a:noFill/>
          <a:ln>
            <a:noFill/>
          </a:ln>
          <a:effectLst/>
        </p:spPr>
        <p:txBody>
          <a:bodyPr lIns="83640" tIns="41820" rIns="83640" bIns="41820">
            <a:spAutoFit/>
          </a:bodyPr>
          <a:lstStyle>
            <a:lvl1pPr defTabSz="836613">
              <a:defRPr sz="2400">
                <a:solidFill>
                  <a:schemeClr val="tx1"/>
                </a:solidFill>
                <a:latin typeface="Arial" panose="020B0604020202020204" pitchFamily="34" charset="0"/>
              </a:defRPr>
            </a:lvl1pPr>
            <a:lvl2pPr marL="417513" defTabSz="836613">
              <a:defRPr sz="2400">
                <a:solidFill>
                  <a:schemeClr val="tx1"/>
                </a:solidFill>
                <a:latin typeface="Arial" panose="020B0604020202020204" pitchFamily="34" charset="0"/>
              </a:defRPr>
            </a:lvl2pPr>
            <a:lvl3pPr marL="836613" defTabSz="836613">
              <a:defRPr sz="2400">
                <a:solidFill>
                  <a:schemeClr val="tx1"/>
                </a:solidFill>
                <a:latin typeface="Arial" panose="020B0604020202020204" pitchFamily="34" charset="0"/>
              </a:defRPr>
            </a:lvl3pPr>
            <a:lvl4pPr marL="1254125" defTabSz="836613">
              <a:defRPr sz="2400">
                <a:solidFill>
                  <a:schemeClr val="tx1"/>
                </a:solidFill>
                <a:latin typeface="Arial" panose="020B0604020202020204" pitchFamily="34" charset="0"/>
              </a:defRPr>
            </a:lvl4pPr>
            <a:lvl5pPr marL="1673225" defTabSz="836613">
              <a:defRPr sz="2400">
                <a:solidFill>
                  <a:schemeClr val="tx1"/>
                </a:solidFill>
                <a:latin typeface="Arial" panose="020B0604020202020204" pitchFamily="34" charset="0"/>
              </a:defRPr>
            </a:lvl5pPr>
            <a:lvl6pPr marL="2130425" defTabSz="836613" fontAlgn="base">
              <a:spcBef>
                <a:spcPct val="0"/>
              </a:spcBef>
              <a:spcAft>
                <a:spcPct val="0"/>
              </a:spcAft>
              <a:defRPr sz="2400">
                <a:solidFill>
                  <a:schemeClr val="tx1"/>
                </a:solidFill>
                <a:latin typeface="Arial" panose="020B0604020202020204" pitchFamily="34" charset="0"/>
              </a:defRPr>
            </a:lvl6pPr>
            <a:lvl7pPr marL="2587625" defTabSz="836613" fontAlgn="base">
              <a:spcBef>
                <a:spcPct val="0"/>
              </a:spcBef>
              <a:spcAft>
                <a:spcPct val="0"/>
              </a:spcAft>
              <a:defRPr sz="2400">
                <a:solidFill>
                  <a:schemeClr val="tx1"/>
                </a:solidFill>
                <a:latin typeface="Arial" panose="020B0604020202020204" pitchFamily="34" charset="0"/>
              </a:defRPr>
            </a:lvl7pPr>
            <a:lvl8pPr marL="3044825" defTabSz="836613" fontAlgn="base">
              <a:spcBef>
                <a:spcPct val="0"/>
              </a:spcBef>
              <a:spcAft>
                <a:spcPct val="0"/>
              </a:spcAft>
              <a:defRPr sz="2400">
                <a:solidFill>
                  <a:schemeClr val="tx1"/>
                </a:solidFill>
                <a:latin typeface="Arial" panose="020B0604020202020204" pitchFamily="34" charset="0"/>
              </a:defRPr>
            </a:lvl8pPr>
            <a:lvl9pPr marL="3502025" defTabSz="836613" fontAlgn="base">
              <a:spcBef>
                <a:spcPct val="0"/>
              </a:spcBef>
              <a:spcAft>
                <a:spcPct val="0"/>
              </a:spcAft>
              <a:defRPr sz="2400">
                <a:solidFill>
                  <a:schemeClr val="tx1"/>
                </a:solidFill>
                <a:latin typeface="Arial" panose="020B0604020202020204" pitchFamily="34" charset="0"/>
              </a:defRPr>
            </a:lvl9pPr>
          </a:lstStyle>
          <a:p>
            <a:pPr eaLnBrk="1" hangingPunct="1">
              <a:spcBef>
                <a:spcPct val="50000"/>
              </a:spcBef>
              <a:defRPr/>
            </a:pPr>
            <a:r>
              <a:rPr lang="en-US" altLang="en-US" sz="2200" i="0" dirty="0">
                <a:solidFill>
                  <a:srgbClr val="3333FF"/>
                </a:solidFill>
                <a:latin typeface="VNI-Times" pitchFamily="2" charset="0"/>
              </a:rPr>
              <a:t>                       CPU (Central Processing Unit)</a:t>
            </a:r>
          </a:p>
          <a:p>
            <a:pPr eaLnBrk="1" hangingPunct="1">
              <a:spcBef>
                <a:spcPct val="50000"/>
              </a:spcBef>
              <a:defRPr/>
            </a:pPr>
            <a:r>
              <a:rPr lang="en-US" sz="2000" i="0" dirty="0" err="1"/>
              <a:t>Các</a:t>
            </a:r>
            <a:r>
              <a:rPr lang="en-US" sz="2000" i="0" dirty="0"/>
              <a:t> </a:t>
            </a:r>
            <a:r>
              <a:rPr lang="en-US" sz="2000" i="0" dirty="0" err="1"/>
              <a:t>thông</a:t>
            </a:r>
            <a:r>
              <a:rPr lang="en-US" sz="2000" i="0" dirty="0"/>
              <a:t> </a:t>
            </a:r>
            <a:r>
              <a:rPr lang="en-US" sz="2000" i="0" dirty="0" err="1"/>
              <a:t>số</a:t>
            </a:r>
            <a:endParaRPr lang="en-US" sz="2000" i="0" dirty="0"/>
          </a:p>
          <a:p>
            <a:pPr marL="342900" indent="-342900" eaLnBrk="1" hangingPunct="1">
              <a:buFontTx/>
              <a:buChar char="-"/>
              <a:defRPr/>
            </a:pPr>
            <a:r>
              <a:rPr lang="en-US" sz="2000" i="0" dirty="0"/>
              <a:t>Socket </a:t>
            </a:r>
            <a:r>
              <a:rPr lang="en-US" sz="2000" i="0" dirty="0" err="1"/>
              <a:t>cpu</a:t>
            </a:r>
            <a:r>
              <a:rPr lang="en-US" sz="2000" i="0" dirty="0"/>
              <a:t>? </a:t>
            </a:r>
            <a:r>
              <a:rPr lang="en-US" b="0" i="0" dirty="0"/>
              <a:t>socket </a:t>
            </a:r>
            <a:r>
              <a:rPr lang="en-US" b="0" i="0" dirty="0" err="1"/>
              <a:t>hỗ</a:t>
            </a:r>
            <a:r>
              <a:rPr lang="en-US" b="0" i="0" dirty="0"/>
              <a:t> </a:t>
            </a:r>
            <a:r>
              <a:rPr lang="en-US" b="0" i="0" dirty="0" err="1"/>
              <a:t>trợ</a:t>
            </a:r>
            <a:r>
              <a:rPr lang="en-US" b="0" i="0" dirty="0"/>
              <a:t> CPU </a:t>
            </a:r>
            <a:r>
              <a:rPr lang="en-US" b="0" i="0" dirty="0" err="1"/>
              <a:t>là</a:t>
            </a:r>
            <a:r>
              <a:rPr lang="en-US" b="0" i="0" dirty="0"/>
              <a:t> </a:t>
            </a:r>
            <a:r>
              <a:rPr lang="en-US" b="0" i="0" dirty="0" err="1"/>
              <a:t>bộ</a:t>
            </a:r>
            <a:r>
              <a:rPr lang="en-US" b="0" i="0" dirty="0"/>
              <a:t> </a:t>
            </a:r>
            <a:r>
              <a:rPr lang="en-US" b="0" i="0" dirty="0" err="1"/>
              <a:t>phận</a:t>
            </a:r>
            <a:r>
              <a:rPr lang="en-US" b="0" i="0" dirty="0"/>
              <a:t> ổ </a:t>
            </a:r>
            <a:r>
              <a:rPr lang="en-US" b="0" i="0" dirty="0" err="1"/>
              <a:t>cắm</a:t>
            </a:r>
            <a:r>
              <a:rPr lang="en-US" b="0" i="0" dirty="0"/>
              <a:t> </a:t>
            </a:r>
            <a:r>
              <a:rPr lang="en-US" b="0" i="0" dirty="0" err="1"/>
              <a:t>tiếp</a:t>
            </a:r>
            <a:r>
              <a:rPr lang="en-US" b="0" i="0" dirty="0"/>
              <a:t> </a:t>
            </a:r>
            <a:r>
              <a:rPr lang="en-US" b="0" i="0" dirty="0" err="1"/>
              <a:t>xúc</a:t>
            </a:r>
            <a:r>
              <a:rPr lang="en-US" b="0" i="0" dirty="0"/>
              <a:t> </a:t>
            </a:r>
            <a:r>
              <a:rPr lang="en-US" b="0" i="0" dirty="0" err="1"/>
              <a:t>giữa</a:t>
            </a:r>
            <a:r>
              <a:rPr lang="en-US" b="0" i="0" dirty="0"/>
              <a:t> </a:t>
            </a:r>
            <a:r>
              <a:rPr lang="en-US" b="0" i="0" dirty="0" err="1"/>
              <a:t>bộ</a:t>
            </a:r>
            <a:r>
              <a:rPr lang="en-US" b="0" i="0" dirty="0"/>
              <a:t> </a:t>
            </a:r>
            <a:r>
              <a:rPr lang="en-US" b="0" i="0" dirty="0" err="1"/>
              <a:t>xử</a:t>
            </a:r>
            <a:r>
              <a:rPr lang="en-US" b="0" i="0" dirty="0"/>
              <a:t> </a:t>
            </a:r>
            <a:r>
              <a:rPr lang="en-US" b="0" i="0" dirty="0" err="1"/>
              <a:t>lý</a:t>
            </a:r>
            <a:r>
              <a:rPr lang="en-US" b="0" i="0" dirty="0"/>
              <a:t> (CPU) </a:t>
            </a:r>
            <a:r>
              <a:rPr lang="en-US" b="0" i="0" dirty="0" err="1"/>
              <a:t>và</a:t>
            </a:r>
            <a:r>
              <a:rPr lang="en-US" b="0" i="0" dirty="0"/>
              <a:t> </a:t>
            </a:r>
            <a:r>
              <a:rPr lang="en-US" b="0" i="0" dirty="0" err="1"/>
              <a:t>bo</a:t>
            </a:r>
            <a:r>
              <a:rPr lang="en-US" b="0" i="0" dirty="0"/>
              <a:t> </a:t>
            </a:r>
            <a:r>
              <a:rPr lang="en-US" b="0" i="0" dirty="0" err="1"/>
              <a:t>mạch</a:t>
            </a:r>
            <a:r>
              <a:rPr lang="en-US" b="0" i="0" dirty="0"/>
              <a:t> </a:t>
            </a:r>
            <a:r>
              <a:rPr lang="en-US" b="0" i="0" dirty="0" err="1"/>
              <a:t>chủ</a:t>
            </a:r>
            <a:r>
              <a:rPr lang="en-US" b="0" i="0" dirty="0"/>
              <a:t> (mainboard). </a:t>
            </a:r>
            <a:r>
              <a:rPr lang="en-US" b="0" i="0" dirty="0" err="1"/>
              <a:t>Đây</a:t>
            </a:r>
            <a:r>
              <a:rPr lang="en-US" b="0" i="0" dirty="0"/>
              <a:t> </a:t>
            </a:r>
            <a:r>
              <a:rPr lang="en-US" b="0" i="0" dirty="0" err="1"/>
              <a:t>là</a:t>
            </a:r>
            <a:r>
              <a:rPr lang="en-US" b="0" i="0" dirty="0"/>
              <a:t> </a:t>
            </a:r>
            <a:r>
              <a:rPr lang="en-US" b="0" i="0" dirty="0" err="1"/>
              <a:t>bộ</a:t>
            </a:r>
            <a:r>
              <a:rPr lang="en-US" b="0" i="0" dirty="0"/>
              <a:t> </a:t>
            </a:r>
            <a:r>
              <a:rPr lang="en-US" b="0" i="0" dirty="0" err="1"/>
              <a:t>phận</a:t>
            </a:r>
            <a:r>
              <a:rPr lang="en-US" b="0" i="0" dirty="0"/>
              <a:t> </a:t>
            </a:r>
            <a:r>
              <a:rPr lang="en-US" b="0" i="0" dirty="0" err="1"/>
              <a:t>duy</a:t>
            </a:r>
            <a:r>
              <a:rPr lang="en-US" b="0" i="0" dirty="0"/>
              <a:t> </a:t>
            </a:r>
            <a:r>
              <a:rPr lang="en-US" b="0" i="0" dirty="0" err="1"/>
              <a:t>nhất</a:t>
            </a:r>
            <a:r>
              <a:rPr lang="en-US" b="0" i="0" dirty="0"/>
              <a:t> </a:t>
            </a:r>
            <a:r>
              <a:rPr lang="en-US" b="0" i="0" dirty="0" err="1"/>
              <a:t>để</a:t>
            </a:r>
            <a:r>
              <a:rPr lang="en-US" b="0" i="0" dirty="0"/>
              <a:t> </a:t>
            </a:r>
            <a:r>
              <a:rPr lang="en-US" b="0" i="0" dirty="0" err="1"/>
              <a:t>kết</a:t>
            </a:r>
            <a:r>
              <a:rPr lang="en-US" b="0" i="0" dirty="0"/>
              <a:t> </a:t>
            </a:r>
            <a:r>
              <a:rPr lang="en-US" b="0" i="0" dirty="0" err="1"/>
              <a:t>nối</a:t>
            </a:r>
            <a:r>
              <a:rPr lang="en-US" b="0" i="0" dirty="0"/>
              <a:t> CPU </a:t>
            </a:r>
            <a:r>
              <a:rPr lang="en-US" b="0" i="0" dirty="0" err="1"/>
              <a:t>và</a:t>
            </a:r>
            <a:r>
              <a:rPr lang="en-US" b="0" i="0" dirty="0"/>
              <a:t> mainboard.</a:t>
            </a:r>
            <a:endParaRPr lang="en-US" sz="2000" i="0" dirty="0"/>
          </a:p>
          <a:p>
            <a:pPr eaLnBrk="1" hangingPunct="1">
              <a:spcBef>
                <a:spcPct val="50000"/>
              </a:spcBef>
              <a:defRPr/>
            </a:pPr>
            <a:endParaRPr lang="en-US" sz="2000" i="0" dirty="0"/>
          </a:p>
          <a:p>
            <a:pPr eaLnBrk="1" hangingPunct="1">
              <a:spcBef>
                <a:spcPct val="50000"/>
              </a:spcBef>
              <a:defRPr/>
            </a:pPr>
            <a:endParaRPr lang="en-US" sz="2200" i="0" dirty="0"/>
          </a:p>
          <a:p>
            <a:pPr eaLnBrk="1" hangingPunct="1">
              <a:spcBef>
                <a:spcPct val="50000"/>
              </a:spcBef>
              <a:defRPr/>
            </a:pPr>
            <a:endParaRPr lang="en-US" sz="2200" i="0" dirty="0"/>
          </a:p>
          <a:p>
            <a:pPr eaLnBrk="1" hangingPunct="1">
              <a:spcBef>
                <a:spcPct val="50000"/>
              </a:spcBef>
              <a:defRPr/>
            </a:pPr>
            <a:endParaRPr lang="en-US" altLang="en-US" sz="2200" i="0" dirty="0">
              <a:solidFill>
                <a:srgbClr val="3333FF"/>
              </a:solidFill>
              <a:latin typeface="VNI-Time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anim calcmode="lin" valueType="num">
                                      <p:cBhvr additive="base">
                                        <p:cTn id="7" dur="500" fill="hold"/>
                                        <p:tgtEl>
                                          <p:spTgt spid="183298"/>
                                        </p:tgtEl>
                                        <p:attrNameLst>
                                          <p:attrName>ppt_x</p:attrName>
                                        </p:attrNameLst>
                                      </p:cBhvr>
                                      <p:tavLst>
                                        <p:tav tm="0">
                                          <p:val>
                                            <p:strVal val="0-#ppt_w/2"/>
                                          </p:val>
                                        </p:tav>
                                        <p:tav tm="100000">
                                          <p:val>
                                            <p:strVal val="#ppt_x"/>
                                          </p:val>
                                        </p:tav>
                                      </p:tavLst>
                                    </p:anim>
                                    <p:anim calcmode="lin" valueType="num">
                                      <p:cBhvr additive="base">
                                        <p:cTn id="8" dur="500" fill="hold"/>
                                        <p:tgtEl>
                                          <p:spTgt spid="1832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299"/>
                                        </p:tgtEl>
                                        <p:attrNameLst>
                                          <p:attrName>style.visibility</p:attrName>
                                        </p:attrNameLst>
                                      </p:cBhvr>
                                      <p:to>
                                        <p:strVal val="visible"/>
                                      </p:to>
                                    </p:set>
                                    <p:anim calcmode="lin" valueType="num">
                                      <p:cBhvr additive="base">
                                        <p:cTn id="13" dur="500" fill="hold"/>
                                        <p:tgtEl>
                                          <p:spTgt spid="183299"/>
                                        </p:tgtEl>
                                        <p:attrNameLst>
                                          <p:attrName>ppt_x</p:attrName>
                                        </p:attrNameLst>
                                      </p:cBhvr>
                                      <p:tavLst>
                                        <p:tav tm="0">
                                          <p:val>
                                            <p:strVal val="0-#ppt_w/2"/>
                                          </p:val>
                                        </p:tav>
                                        <p:tav tm="100000">
                                          <p:val>
                                            <p:strVal val="#ppt_x"/>
                                          </p:val>
                                        </p:tav>
                                      </p:tavLst>
                                    </p:anim>
                                    <p:anim calcmode="lin" valueType="num">
                                      <p:cBhvr additive="base">
                                        <p:cTn id="14" dur="500" fill="hold"/>
                                        <p:tgtEl>
                                          <p:spTgt spid="1832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utoUpdateAnimBg="0"/>
      <p:bldP spid="18329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E843A8D2-46BC-46FE-8FB7-56AC3D901B9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33795" name="Slide Number Placeholder 4">
            <a:extLst>
              <a:ext uri="{FF2B5EF4-FFF2-40B4-BE49-F238E27FC236}">
                <a16:creationId xmlns:a16="http://schemas.microsoft.com/office/drawing/2014/main" id="{295B105C-7629-4301-AD48-C976D9CCB16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E76F0445-C47F-4E25-9C0E-11987B25CC49}" type="slidenum">
              <a:rPr lang="en-US" altLang="en-US" sz="1300" smtClean="0"/>
              <a:pPr>
                <a:spcBef>
                  <a:spcPct val="0"/>
                </a:spcBef>
                <a:buClrTx/>
                <a:buSzTx/>
                <a:buFontTx/>
                <a:buNone/>
              </a:pPr>
              <a:t>29</a:t>
            </a:fld>
            <a:endParaRPr lang="en-US" altLang="en-US" sz="1300"/>
          </a:p>
        </p:txBody>
      </p:sp>
      <p:sp>
        <p:nvSpPr>
          <p:cNvPr id="183298" name="Rectangle 2">
            <a:extLst>
              <a:ext uri="{FF2B5EF4-FFF2-40B4-BE49-F238E27FC236}">
                <a16:creationId xmlns:a16="http://schemas.microsoft.com/office/drawing/2014/main" id="{D88BE5EE-858E-476A-9921-7538E168CE04}"/>
              </a:ext>
            </a:extLst>
          </p:cNvPr>
          <p:cNvSpPr>
            <a:spLocks noGrp="1" noChangeArrowheads="1"/>
          </p:cNvSpPr>
          <p:nvPr>
            <p:ph type="title"/>
          </p:nvPr>
        </p:nvSpPr>
        <p:spPr>
          <a:xfrm>
            <a:off x="1123950" y="882650"/>
            <a:ext cx="8755063" cy="463550"/>
          </a:xfrm>
        </p:spPr>
        <p:txBody>
          <a:bodyPr/>
          <a:lstStyle/>
          <a:p>
            <a:pPr eaLnBrk="1" hangingPunct="1"/>
            <a:r>
              <a:rPr lang="en-US" altLang="en-US" sz="2900"/>
              <a:t>2.2 Bộ xử lý trung tâm CPU</a:t>
            </a:r>
          </a:p>
        </p:txBody>
      </p:sp>
      <p:sp>
        <p:nvSpPr>
          <p:cNvPr id="183299" name="Text Box 3">
            <a:extLst>
              <a:ext uri="{FF2B5EF4-FFF2-40B4-BE49-F238E27FC236}">
                <a16:creationId xmlns:a16="http://schemas.microsoft.com/office/drawing/2014/main" id="{E0A13429-9259-46D7-BF00-25A6560D84AE}"/>
              </a:ext>
            </a:extLst>
          </p:cNvPr>
          <p:cNvSpPr txBox="1">
            <a:spLocks noChangeArrowheads="1"/>
          </p:cNvSpPr>
          <p:nvPr/>
        </p:nvSpPr>
        <p:spPr bwMode="auto">
          <a:xfrm>
            <a:off x="227013" y="1433513"/>
            <a:ext cx="8916987"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solidFill>
                  <a:srgbClr val="3333FF"/>
                </a:solidFill>
                <a:latin typeface="VNI-Times" pitchFamily="2" charset="0"/>
              </a:rPr>
              <a:t>                       CPU (Central Processing Unit)</a:t>
            </a:r>
          </a:p>
          <a:p>
            <a:pPr eaLnBrk="1" hangingPunct="1">
              <a:spcBef>
                <a:spcPct val="50000"/>
              </a:spcBef>
              <a:buClrTx/>
              <a:buSzTx/>
              <a:buFontTx/>
              <a:buNone/>
            </a:pPr>
            <a:r>
              <a:rPr lang="en-US" altLang="en-US" sz="2000" i="0">
                <a:latin typeface="Arial" panose="020B0604020202020204" pitchFamily="34" charset="0"/>
              </a:rPr>
              <a:t>Các thông số</a:t>
            </a:r>
          </a:p>
          <a:p>
            <a:pPr eaLnBrk="1" hangingPunct="1">
              <a:spcBef>
                <a:spcPct val="50000"/>
              </a:spcBef>
              <a:buClrTx/>
              <a:buSzTx/>
              <a:buFontTx/>
              <a:buNone/>
            </a:pPr>
            <a:r>
              <a:rPr lang="en-US" altLang="en-US" sz="2000" i="0">
                <a:latin typeface="Arial" panose="020B0604020202020204" pitchFamily="34" charset="0"/>
              </a:rPr>
              <a:t>- Bộ nhớ cache BL2/L3: </a:t>
            </a:r>
            <a:r>
              <a:rPr lang="vi-VN" altLang="en-US" sz="2000" b="0" i="0">
                <a:latin typeface="Arial" panose="020B0604020202020204" pitchFamily="34" charset="0"/>
              </a:rPr>
              <a:t>Thiết kế nhiệt điện là thước đo công suất cực đại bằng đơn vị Watts mà CPU của bạn sẽ tiêu thụ. Ngoài mức tiêu thụ điện năng thấp hơn, nó còn có khả năng sinh ra ít nhiệt hơn nữa.</a:t>
            </a:r>
            <a:endParaRPr lang="en-US" altLang="en-US" sz="2000" i="0">
              <a:latin typeface="Arial" panose="020B0604020202020204" pitchFamily="34" charset="0"/>
            </a:endParaRPr>
          </a:p>
          <a:p>
            <a:pPr eaLnBrk="1" hangingPunct="1">
              <a:spcBef>
                <a:spcPct val="50000"/>
              </a:spcBef>
              <a:buClrTx/>
              <a:buSzTx/>
              <a:buFontTx/>
              <a:buNone/>
            </a:pPr>
            <a:endParaRPr lang="en-US" altLang="en-US" sz="2000" i="0">
              <a:latin typeface="Arial" panose="020B0604020202020204" pitchFamily="34" charset="0"/>
            </a:endParaRPr>
          </a:p>
          <a:p>
            <a:pPr eaLnBrk="1" hangingPunct="1">
              <a:spcBef>
                <a:spcPct val="50000"/>
              </a:spcBef>
              <a:buClrTx/>
              <a:buSzTx/>
              <a:buFontTx/>
              <a:buNone/>
            </a:pPr>
            <a:endParaRPr lang="en-US" altLang="en-US" sz="2200" i="0">
              <a:latin typeface="Arial" panose="020B0604020202020204" pitchFamily="34" charset="0"/>
            </a:endParaRPr>
          </a:p>
          <a:p>
            <a:pPr eaLnBrk="1" hangingPunct="1">
              <a:spcBef>
                <a:spcPct val="50000"/>
              </a:spcBef>
              <a:buClrTx/>
              <a:buSzTx/>
              <a:buFontTx/>
              <a:buNone/>
            </a:pPr>
            <a:endParaRPr lang="en-US" altLang="en-US" sz="2200" i="0">
              <a:latin typeface="Arial" panose="020B0604020202020204" pitchFamily="34" charset="0"/>
            </a:endParaRPr>
          </a:p>
          <a:p>
            <a:pPr eaLnBrk="1" hangingPunct="1">
              <a:spcBef>
                <a:spcPct val="50000"/>
              </a:spcBef>
              <a:buClrTx/>
              <a:buSzTx/>
              <a:buFontTx/>
              <a:buNone/>
            </a:pPr>
            <a:endParaRPr lang="en-US" altLang="en-US" sz="2200" i="0">
              <a:solidFill>
                <a:srgbClr val="3333FF"/>
              </a:solidFill>
              <a:latin typeface="VNI-Time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anim calcmode="lin" valueType="num">
                                      <p:cBhvr additive="base">
                                        <p:cTn id="7" dur="500" fill="hold"/>
                                        <p:tgtEl>
                                          <p:spTgt spid="183298"/>
                                        </p:tgtEl>
                                        <p:attrNameLst>
                                          <p:attrName>ppt_x</p:attrName>
                                        </p:attrNameLst>
                                      </p:cBhvr>
                                      <p:tavLst>
                                        <p:tav tm="0">
                                          <p:val>
                                            <p:strVal val="0-#ppt_w/2"/>
                                          </p:val>
                                        </p:tav>
                                        <p:tav tm="100000">
                                          <p:val>
                                            <p:strVal val="#ppt_x"/>
                                          </p:val>
                                        </p:tav>
                                      </p:tavLst>
                                    </p:anim>
                                    <p:anim calcmode="lin" valueType="num">
                                      <p:cBhvr additive="base">
                                        <p:cTn id="8" dur="500" fill="hold"/>
                                        <p:tgtEl>
                                          <p:spTgt spid="1832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299"/>
                                        </p:tgtEl>
                                        <p:attrNameLst>
                                          <p:attrName>style.visibility</p:attrName>
                                        </p:attrNameLst>
                                      </p:cBhvr>
                                      <p:to>
                                        <p:strVal val="visible"/>
                                      </p:to>
                                    </p:set>
                                    <p:anim calcmode="lin" valueType="num">
                                      <p:cBhvr additive="base">
                                        <p:cTn id="13" dur="500" fill="hold"/>
                                        <p:tgtEl>
                                          <p:spTgt spid="183299"/>
                                        </p:tgtEl>
                                        <p:attrNameLst>
                                          <p:attrName>ppt_x</p:attrName>
                                        </p:attrNameLst>
                                      </p:cBhvr>
                                      <p:tavLst>
                                        <p:tav tm="0">
                                          <p:val>
                                            <p:strVal val="0-#ppt_w/2"/>
                                          </p:val>
                                        </p:tav>
                                        <p:tav tm="100000">
                                          <p:val>
                                            <p:strVal val="#ppt_x"/>
                                          </p:val>
                                        </p:tav>
                                      </p:tavLst>
                                    </p:anim>
                                    <p:anim calcmode="lin" valueType="num">
                                      <p:cBhvr additive="base">
                                        <p:cTn id="14" dur="500" fill="hold"/>
                                        <p:tgtEl>
                                          <p:spTgt spid="1832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utoUpdateAnimBg="0"/>
      <p:bldP spid="18329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a:extLst>
              <a:ext uri="{FF2B5EF4-FFF2-40B4-BE49-F238E27FC236}">
                <a16:creationId xmlns:a16="http://schemas.microsoft.com/office/drawing/2014/main" id="{ACD734C0-F8DC-4904-BA39-A68049C812F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7171" name="Slide Number Placeholder 4">
            <a:extLst>
              <a:ext uri="{FF2B5EF4-FFF2-40B4-BE49-F238E27FC236}">
                <a16:creationId xmlns:a16="http://schemas.microsoft.com/office/drawing/2014/main" id="{93E6D184-FD2F-49C3-8AFA-11EC80E93B7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AD0DAAAB-B756-4FBE-8D65-4A4FF76DD02A}" type="slidenum">
              <a:rPr lang="en-US" altLang="en-US" sz="1300" smtClean="0"/>
              <a:pPr>
                <a:spcBef>
                  <a:spcPct val="0"/>
                </a:spcBef>
                <a:buClrTx/>
                <a:buSzTx/>
                <a:buFontTx/>
                <a:buNone/>
              </a:pPr>
              <a:t>3</a:t>
            </a:fld>
            <a:endParaRPr lang="en-US" altLang="en-US" sz="1300"/>
          </a:p>
        </p:txBody>
      </p:sp>
      <p:sp>
        <p:nvSpPr>
          <p:cNvPr id="7172" name="Rectangle 2">
            <a:extLst>
              <a:ext uri="{FF2B5EF4-FFF2-40B4-BE49-F238E27FC236}">
                <a16:creationId xmlns:a16="http://schemas.microsoft.com/office/drawing/2014/main" id="{2D01EB96-99D0-4B80-9E77-EDBD690EEA17}"/>
              </a:ext>
            </a:extLst>
          </p:cNvPr>
          <p:cNvSpPr>
            <a:spLocks noGrp="1" noChangeArrowheads="1"/>
          </p:cNvSpPr>
          <p:nvPr>
            <p:ph type="title"/>
          </p:nvPr>
        </p:nvSpPr>
        <p:spPr>
          <a:xfrm>
            <a:off x="990600" y="381000"/>
            <a:ext cx="7794625" cy="1143000"/>
          </a:xfrm>
        </p:spPr>
        <p:txBody>
          <a:bodyPr/>
          <a:lstStyle/>
          <a:p>
            <a:pPr eaLnBrk="1" hangingPunct="1"/>
            <a:r>
              <a:rPr lang="en-US" altLang="en-US"/>
              <a:t>2.1 Hệ thống số</a:t>
            </a:r>
          </a:p>
        </p:txBody>
      </p:sp>
      <p:sp>
        <p:nvSpPr>
          <p:cNvPr id="7173" name="Text Box 3">
            <a:extLst>
              <a:ext uri="{FF2B5EF4-FFF2-40B4-BE49-F238E27FC236}">
                <a16:creationId xmlns:a16="http://schemas.microsoft.com/office/drawing/2014/main" id="{AB0CAD11-08B7-42EF-A7D1-44141ED76CB0}"/>
              </a:ext>
            </a:extLst>
          </p:cNvPr>
          <p:cNvSpPr txBox="1">
            <a:spLocks noChangeArrowheads="1"/>
          </p:cNvSpPr>
          <p:nvPr/>
        </p:nvSpPr>
        <p:spPr bwMode="auto">
          <a:xfrm>
            <a:off x="381000" y="2438400"/>
            <a:ext cx="8535988"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graphicFrame>
        <p:nvGraphicFramePr>
          <p:cNvPr id="125963" name="Group 11">
            <a:extLst>
              <a:ext uri="{FF2B5EF4-FFF2-40B4-BE49-F238E27FC236}">
                <a16:creationId xmlns:a16="http://schemas.microsoft.com/office/drawing/2014/main" id="{0F01D22F-8288-4EC1-8136-B402DCF24C48}"/>
              </a:ext>
            </a:extLst>
          </p:cNvPr>
          <p:cNvGraphicFramePr>
            <a:graphicFrameLocks noGrp="1"/>
          </p:cNvGraphicFramePr>
          <p:nvPr/>
        </p:nvGraphicFramePr>
        <p:xfrm>
          <a:off x="211138" y="1652588"/>
          <a:ext cx="8693150" cy="4886326"/>
        </p:xfrm>
        <a:graphic>
          <a:graphicData uri="http://schemas.openxmlformats.org/drawingml/2006/table">
            <a:tbl>
              <a:tblPr/>
              <a:tblGrid>
                <a:gridCol w="1798637">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42963">
                  <a:extLst>
                    <a:ext uri="{9D8B030D-6E8A-4147-A177-3AD203B41FA5}">
                      <a16:colId xmlns:a16="http://schemas.microsoft.com/office/drawing/2014/main" val="20002"/>
                    </a:ext>
                  </a:extLst>
                </a:gridCol>
                <a:gridCol w="5137150">
                  <a:extLst>
                    <a:ext uri="{9D8B030D-6E8A-4147-A177-3AD203B41FA5}">
                      <a16:colId xmlns:a16="http://schemas.microsoft.com/office/drawing/2014/main" val="20003"/>
                    </a:ext>
                  </a:extLst>
                </a:gridCol>
              </a:tblGrid>
              <a:tr h="1701800">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tx1"/>
                        </a:solidFill>
                        <a:effectLst/>
                        <a:latin typeface="Tahoma" panose="020B0604030504040204" pitchFamily="34" charset="0"/>
                      </a:endParaRPr>
                    </a:p>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tx1"/>
                        </a:solidFill>
                        <a:effectLst/>
                        <a:latin typeface="Tahoma" panose="020B0604030504040204" pitchFamily="34" charset="0"/>
                      </a:endParaRPr>
                    </a:p>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Hệ đếm</a:t>
                      </a:r>
                    </a:p>
                  </a:txBody>
                  <a:tcPr marL="83640" marR="83640" marT="41820" marB="418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tx1"/>
                        </a:solidFill>
                        <a:effectLst/>
                        <a:latin typeface="Tahoma" panose="020B0604030504040204" pitchFamily="34" charset="0"/>
                      </a:endParaRPr>
                    </a:p>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Cơ số</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tx1"/>
                        </a:solidFill>
                        <a:effectLst/>
                        <a:latin typeface="Tahoma" panose="020B0604030504040204" pitchFamily="34" charset="0"/>
                      </a:endParaRPr>
                    </a:p>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số ký số</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tx1"/>
                        </a:solidFill>
                        <a:effectLst/>
                        <a:latin typeface="Tahoma" panose="020B0604030504040204" pitchFamily="34" charset="0"/>
                      </a:endParaRPr>
                    </a:p>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dạng ký số và ký tự biểu diễn số</a:t>
                      </a:r>
                    </a:p>
                  </a:txBody>
                  <a:tcPr marL="83640" marR="83640" marT="41820" marB="418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8025">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nhị phân</a:t>
                      </a:r>
                    </a:p>
                  </a:txBody>
                  <a:tcPr marL="83640" marR="83640" marT="41820" marB="418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2</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2</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rgbClr val="99FF66"/>
                          </a:solidFill>
                          <a:effectLst/>
                          <a:latin typeface="Tahoma" panose="020B0604030504040204" pitchFamily="34" charset="0"/>
                        </a:rPr>
                        <a:t>0   1             Ex : 1010</a:t>
                      </a:r>
                      <a:r>
                        <a:rPr kumimoji="0" lang="en-US" altLang="en-US" sz="2500" b="1" i="0" u="none" strike="noStrike" cap="none" normalizeH="0" baseline="-25000">
                          <a:ln>
                            <a:noFill/>
                          </a:ln>
                          <a:solidFill>
                            <a:srgbClr val="99FF66"/>
                          </a:solidFill>
                          <a:effectLst/>
                          <a:latin typeface="Tahoma" panose="020B0604030504040204" pitchFamily="34" charset="0"/>
                        </a:rPr>
                        <a:t>b</a:t>
                      </a:r>
                    </a:p>
                  </a:txBody>
                  <a:tcPr marL="83640" marR="83640" marT="41820" marB="418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2313">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bát phân</a:t>
                      </a:r>
                    </a:p>
                  </a:txBody>
                  <a:tcPr marL="83640" marR="83640" marT="41820" marB="418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8</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8</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0 1 2 3 4 5 6 7    Ex : </a:t>
                      </a:r>
                      <a:r>
                        <a:rPr kumimoji="0" lang="en-US" altLang="en-US" sz="2900" b="0" i="0" u="none" strike="noStrike" cap="none" normalizeH="0" baseline="0">
                          <a:ln>
                            <a:noFill/>
                          </a:ln>
                          <a:solidFill>
                            <a:schemeClr val="tx1"/>
                          </a:solidFill>
                          <a:effectLst/>
                          <a:latin typeface="Tahoma" panose="020B0604030504040204" pitchFamily="34" charset="0"/>
                        </a:rPr>
                        <a:t>24</a:t>
                      </a:r>
                      <a:r>
                        <a:rPr kumimoji="0" lang="en-US" altLang="en-US" sz="2900" b="0" i="0" u="none" strike="noStrike" cap="none" normalizeH="0" baseline="-25000">
                          <a:ln>
                            <a:noFill/>
                          </a:ln>
                          <a:solidFill>
                            <a:schemeClr val="tx1"/>
                          </a:solidFill>
                          <a:effectLst/>
                          <a:latin typeface="Tahoma" panose="020B0604030504040204" pitchFamily="34" charset="0"/>
                        </a:rPr>
                        <a:t>o</a:t>
                      </a:r>
                    </a:p>
                  </a:txBody>
                  <a:tcPr marL="83640" marR="83640" marT="41820" marB="418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3900">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thập phân</a:t>
                      </a:r>
                    </a:p>
                  </a:txBody>
                  <a:tcPr marL="83640" marR="83640" marT="41820" marB="418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10</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10</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0 1 2 3 4 5 6 7 8 9   Ex : </a:t>
                      </a:r>
                      <a:r>
                        <a:rPr kumimoji="0" lang="en-US" altLang="en-US" sz="2900" b="0" i="0" u="none" strike="noStrike" cap="none" normalizeH="0" baseline="0">
                          <a:ln>
                            <a:noFill/>
                          </a:ln>
                          <a:solidFill>
                            <a:schemeClr val="tx1"/>
                          </a:solidFill>
                          <a:effectLst/>
                          <a:latin typeface="Tahoma" panose="020B0604030504040204" pitchFamily="34" charset="0"/>
                        </a:rPr>
                        <a:t>12</a:t>
                      </a:r>
                      <a:r>
                        <a:rPr kumimoji="0" lang="en-US" altLang="en-US" sz="2900" b="0" i="0" u="none" strike="noStrike" cap="none" normalizeH="0" baseline="-25000">
                          <a:ln>
                            <a:noFill/>
                          </a:ln>
                          <a:solidFill>
                            <a:schemeClr val="tx1"/>
                          </a:solidFill>
                          <a:effectLst/>
                          <a:latin typeface="Tahoma" panose="020B0604030504040204" pitchFamily="34" charset="0"/>
                        </a:rPr>
                        <a:t>d</a:t>
                      </a:r>
                    </a:p>
                  </a:txBody>
                  <a:tcPr marL="83640" marR="83640" marT="41820" marB="418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30288">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thập lục phân</a:t>
                      </a:r>
                    </a:p>
                  </a:txBody>
                  <a:tcPr marL="83640" marR="83640" marT="41820" marB="418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16</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Tahoma" panose="020B0604030504040204" pitchFamily="34" charset="0"/>
                        </a:rPr>
                        <a:t>16</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rgbClr val="3333FF"/>
                          </a:solidFill>
                          <a:effectLst/>
                          <a:latin typeface="Tahoma" panose="020B0604030504040204" pitchFamily="34" charset="0"/>
                        </a:rPr>
                        <a:t>0 1 2 3 4 5 6 7 8 9 A B C D E F</a:t>
                      </a:r>
                    </a:p>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rgbClr val="3333FF"/>
                          </a:solidFill>
                          <a:effectLst/>
                          <a:latin typeface="Tahoma" panose="020B0604030504040204" pitchFamily="34" charset="0"/>
                        </a:rPr>
                        <a:t>Ex : 3F8</a:t>
                      </a:r>
                      <a:r>
                        <a:rPr kumimoji="0" lang="en-US" altLang="en-US" sz="2500" b="1" i="0" u="none" strike="noStrike" cap="none" normalizeH="0" baseline="-25000">
                          <a:ln>
                            <a:noFill/>
                          </a:ln>
                          <a:solidFill>
                            <a:srgbClr val="3333FF"/>
                          </a:solidFill>
                          <a:effectLst/>
                          <a:latin typeface="Tahoma" panose="020B0604030504040204" pitchFamily="34" charset="0"/>
                        </a:rPr>
                        <a:t>h</a:t>
                      </a:r>
                    </a:p>
                  </a:txBody>
                  <a:tcPr marL="83640" marR="83640" marT="41820" marB="418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a:extLst>
              <a:ext uri="{FF2B5EF4-FFF2-40B4-BE49-F238E27FC236}">
                <a16:creationId xmlns:a16="http://schemas.microsoft.com/office/drawing/2014/main" id="{4C96C405-98C3-40B8-8A44-C60494BDB44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34819" name="Slide Number Placeholder 5">
            <a:extLst>
              <a:ext uri="{FF2B5EF4-FFF2-40B4-BE49-F238E27FC236}">
                <a16:creationId xmlns:a16="http://schemas.microsoft.com/office/drawing/2014/main" id="{90620CEB-2B31-4E9B-8877-30FB78D87E5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7811690A-4382-4AC3-9E07-2271ACB1044E}" type="slidenum">
              <a:rPr lang="en-US" altLang="en-US" sz="1300" smtClean="0"/>
              <a:pPr>
                <a:spcBef>
                  <a:spcPct val="0"/>
                </a:spcBef>
                <a:buClrTx/>
                <a:buSzTx/>
                <a:buFontTx/>
                <a:buNone/>
              </a:pPr>
              <a:t>30</a:t>
            </a:fld>
            <a:endParaRPr lang="en-US" altLang="en-US" sz="1300"/>
          </a:p>
        </p:txBody>
      </p:sp>
      <p:sp>
        <p:nvSpPr>
          <p:cNvPr id="34820" name="Rectangle 2">
            <a:extLst>
              <a:ext uri="{FF2B5EF4-FFF2-40B4-BE49-F238E27FC236}">
                <a16:creationId xmlns:a16="http://schemas.microsoft.com/office/drawing/2014/main" id="{53CCE6D2-6802-4340-9678-3C8C7055AF6A}"/>
              </a:ext>
            </a:extLst>
          </p:cNvPr>
          <p:cNvSpPr>
            <a:spLocks noGrp="1" noChangeArrowheads="1"/>
          </p:cNvSpPr>
          <p:nvPr>
            <p:ph type="title"/>
          </p:nvPr>
        </p:nvSpPr>
        <p:spPr/>
        <p:txBody>
          <a:bodyPr/>
          <a:lstStyle/>
          <a:p>
            <a:pPr eaLnBrk="1" hangingPunct="1"/>
            <a:r>
              <a:rPr lang="en-US" altLang="en-US"/>
              <a:t>CPU (cont)</a:t>
            </a:r>
          </a:p>
        </p:txBody>
      </p:sp>
      <p:sp>
        <p:nvSpPr>
          <p:cNvPr id="34821" name="Rectangle 3">
            <a:extLst>
              <a:ext uri="{FF2B5EF4-FFF2-40B4-BE49-F238E27FC236}">
                <a16:creationId xmlns:a16="http://schemas.microsoft.com/office/drawing/2014/main" id="{6281830D-05B1-4B8B-B97C-EAB2204726C8}"/>
              </a:ext>
            </a:extLst>
          </p:cNvPr>
          <p:cNvSpPr>
            <a:spLocks noGrp="1" noChangeArrowheads="1"/>
          </p:cNvSpPr>
          <p:nvPr>
            <p:ph type="body" idx="1"/>
          </p:nvPr>
        </p:nvSpPr>
        <p:spPr>
          <a:xfrm>
            <a:off x="352425" y="2065338"/>
            <a:ext cx="7772400" cy="4116387"/>
          </a:xfrm>
        </p:spPr>
        <p:txBody>
          <a:bodyPr/>
          <a:lstStyle/>
          <a:p>
            <a:pPr eaLnBrk="1" hangingPunct="1"/>
            <a:r>
              <a:rPr lang="en-US" altLang="en-US">
                <a:latin typeface="VNI-Times" pitchFamily="2" charset="0"/>
              </a:rPr>
              <a:t>Caùc nhaø cheá taïo CPU qui ñònh toác ñoä thöïc hieän cuûa töøng chip phuø hôïp vôùi nhòp tim cuûa chip ñoù (clock speed) toác ñoä ñoàng hoà, nhòp ñoàng hoà.</a:t>
            </a:r>
          </a:p>
          <a:p>
            <a:pPr eaLnBrk="1" hangingPunct="1"/>
            <a:r>
              <a:rPr lang="en-US" altLang="en-US">
                <a:latin typeface="VNI-Times" pitchFamily="2" charset="0"/>
              </a:rPr>
              <a:t>Ñôn vò ño toác ñoä cuûa chip CPU laø Mhz cho bieát chip ñaäp bao nhieâu nhòp trong 1 s.</a:t>
            </a:r>
            <a:br>
              <a:rPr lang="en-US" altLang="en-US">
                <a:latin typeface="VNI-Times" pitchFamily="2" charset="0"/>
              </a:rPr>
            </a:br>
            <a:r>
              <a:rPr lang="en-US" altLang="en-US">
                <a:latin typeface="VNI-US" pitchFamily="2" charset="0"/>
              </a:rPr>
              <a:t>Ex : CPU 500Mhz.</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a:extLst>
              <a:ext uri="{FF2B5EF4-FFF2-40B4-BE49-F238E27FC236}">
                <a16:creationId xmlns:a16="http://schemas.microsoft.com/office/drawing/2014/main" id="{B1F36323-8488-4C29-B0F7-2D899FA29711}"/>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35843" name="Slide Number Placeholder 4">
            <a:extLst>
              <a:ext uri="{FF2B5EF4-FFF2-40B4-BE49-F238E27FC236}">
                <a16:creationId xmlns:a16="http://schemas.microsoft.com/office/drawing/2014/main" id="{20402F79-3B71-4415-B89E-1453854E77D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06F9AAE7-434E-409E-B2D7-32BACF46062E}" type="slidenum">
              <a:rPr lang="en-US" altLang="en-US" sz="1300" smtClean="0"/>
              <a:pPr>
                <a:spcBef>
                  <a:spcPct val="0"/>
                </a:spcBef>
                <a:buClrTx/>
                <a:buSzTx/>
                <a:buFontTx/>
                <a:buNone/>
              </a:pPr>
              <a:t>31</a:t>
            </a:fld>
            <a:endParaRPr lang="en-US" altLang="en-US" sz="1300"/>
          </a:p>
        </p:txBody>
      </p:sp>
      <p:sp>
        <p:nvSpPr>
          <p:cNvPr id="35844" name="Rectangle 2">
            <a:extLst>
              <a:ext uri="{FF2B5EF4-FFF2-40B4-BE49-F238E27FC236}">
                <a16:creationId xmlns:a16="http://schemas.microsoft.com/office/drawing/2014/main" id="{430B9C60-4B2C-455E-A5E6-B841C878479E}"/>
              </a:ext>
            </a:extLst>
          </p:cNvPr>
          <p:cNvSpPr>
            <a:spLocks noGrp="1" noChangeArrowheads="1"/>
          </p:cNvSpPr>
          <p:nvPr>
            <p:ph type="title"/>
          </p:nvPr>
        </p:nvSpPr>
        <p:spPr>
          <a:xfrm>
            <a:off x="2057400" y="228600"/>
            <a:ext cx="4876800" cy="836613"/>
          </a:xfrm>
        </p:spPr>
        <p:txBody>
          <a:bodyPr/>
          <a:lstStyle/>
          <a:p>
            <a:pPr eaLnBrk="1" hangingPunct="1"/>
            <a:r>
              <a:rPr lang="en-US" altLang="en-US"/>
              <a:t>Sơ đồ khối CPU.</a:t>
            </a:r>
          </a:p>
        </p:txBody>
      </p:sp>
      <p:sp>
        <p:nvSpPr>
          <p:cNvPr id="35845" name="Rectangle 3">
            <a:extLst>
              <a:ext uri="{FF2B5EF4-FFF2-40B4-BE49-F238E27FC236}">
                <a16:creationId xmlns:a16="http://schemas.microsoft.com/office/drawing/2014/main" id="{160493D8-8F33-4D6C-A210-D30AFB15F21A}"/>
              </a:ext>
            </a:extLst>
          </p:cNvPr>
          <p:cNvSpPr>
            <a:spLocks noChangeArrowheads="1"/>
          </p:cNvSpPr>
          <p:nvPr/>
        </p:nvSpPr>
        <p:spPr bwMode="auto">
          <a:xfrm>
            <a:off x="1979613" y="1752600"/>
            <a:ext cx="2897187" cy="3124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i="1">
                <a:solidFill>
                  <a:schemeClr val="tx1"/>
                </a:solidFill>
                <a:latin typeface="Tahoma" panose="020B0604030504040204" pitchFamily="34" charset="0"/>
              </a:defRPr>
            </a:lvl1pPr>
            <a:lvl2pPr marL="742950" indent="-285750">
              <a:defRPr sz="2200" b="1" i="1">
                <a:solidFill>
                  <a:schemeClr val="tx1"/>
                </a:solidFill>
                <a:latin typeface="Tahoma" panose="020B0604030504040204" pitchFamily="34" charset="0"/>
              </a:defRPr>
            </a:lvl2pPr>
            <a:lvl3pPr marL="1143000" indent="-228600">
              <a:defRPr sz="2200" b="1" i="1">
                <a:solidFill>
                  <a:schemeClr val="tx1"/>
                </a:solidFill>
                <a:latin typeface="Tahoma" panose="020B0604030504040204" pitchFamily="34" charset="0"/>
              </a:defRPr>
            </a:lvl3pPr>
            <a:lvl4pPr marL="1600200" indent="-228600">
              <a:defRPr sz="2200" b="1" i="1">
                <a:solidFill>
                  <a:schemeClr val="tx1"/>
                </a:solidFill>
                <a:latin typeface="Tahoma" panose="020B0604030504040204" pitchFamily="34" charset="0"/>
              </a:defRPr>
            </a:lvl4pPr>
            <a:lvl5pPr marL="2057400" indent="-228600">
              <a:defRPr sz="2200" b="1" i="1">
                <a:solidFill>
                  <a:schemeClr val="tx1"/>
                </a:solidFill>
                <a:latin typeface="Tahoma" panose="020B0604030504040204" pitchFamily="34" charset="0"/>
              </a:defRPr>
            </a:lvl5pPr>
            <a:lvl6pPr marL="2514600" indent="-228600" eaLnBrk="0" fontAlgn="base" hangingPunct="0">
              <a:spcBef>
                <a:spcPct val="0"/>
              </a:spcBef>
              <a:spcAft>
                <a:spcPct val="0"/>
              </a:spcAft>
              <a:defRPr sz="2200" b="1" i="1">
                <a:solidFill>
                  <a:schemeClr val="tx1"/>
                </a:solidFill>
                <a:latin typeface="Tahoma" panose="020B0604030504040204" pitchFamily="34" charset="0"/>
              </a:defRPr>
            </a:lvl6pPr>
            <a:lvl7pPr marL="2971800" indent="-228600" eaLnBrk="0" fontAlgn="base" hangingPunct="0">
              <a:spcBef>
                <a:spcPct val="0"/>
              </a:spcBef>
              <a:spcAft>
                <a:spcPct val="0"/>
              </a:spcAft>
              <a:defRPr sz="2200" b="1" i="1">
                <a:solidFill>
                  <a:schemeClr val="tx1"/>
                </a:solidFill>
                <a:latin typeface="Tahoma" panose="020B0604030504040204" pitchFamily="34" charset="0"/>
              </a:defRPr>
            </a:lvl7pPr>
            <a:lvl8pPr marL="3429000" indent="-228600" eaLnBrk="0" fontAlgn="base" hangingPunct="0">
              <a:spcBef>
                <a:spcPct val="0"/>
              </a:spcBef>
              <a:spcAft>
                <a:spcPct val="0"/>
              </a:spcAft>
              <a:defRPr sz="2200" b="1" i="1">
                <a:solidFill>
                  <a:schemeClr val="tx1"/>
                </a:solidFill>
                <a:latin typeface="Tahoma" panose="020B0604030504040204" pitchFamily="34" charset="0"/>
              </a:defRPr>
            </a:lvl8pPr>
            <a:lvl9pPr marL="3886200" indent="-228600" eaLnBrk="0" fontAlgn="base" hangingPunct="0">
              <a:spcBef>
                <a:spcPct val="0"/>
              </a:spcBef>
              <a:spcAft>
                <a:spcPct val="0"/>
              </a:spcAft>
              <a:defRPr sz="2200" b="1" i="1">
                <a:solidFill>
                  <a:schemeClr val="tx1"/>
                </a:solidFill>
                <a:latin typeface="Tahoma" panose="020B0604030504040204" pitchFamily="34" charset="0"/>
              </a:defRPr>
            </a:lvl9pPr>
          </a:lstStyle>
          <a:p>
            <a:pPr eaLnBrk="1" hangingPunct="1"/>
            <a:endParaRPr lang="en-US" altLang="en-US"/>
          </a:p>
        </p:txBody>
      </p:sp>
      <p:sp>
        <p:nvSpPr>
          <p:cNvPr id="35846" name="Rectangle 4">
            <a:extLst>
              <a:ext uri="{FF2B5EF4-FFF2-40B4-BE49-F238E27FC236}">
                <a16:creationId xmlns:a16="http://schemas.microsoft.com/office/drawing/2014/main" id="{9AB5EBDE-E1BD-470A-A51D-653DB8991CAB}"/>
              </a:ext>
            </a:extLst>
          </p:cNvPr>
          <p:cNvSpPr>
            <a:spLocks noChangeArrowheads="1"/>
          </p:cNvSpPr>
          <p:nvPr/>
        </p:nvSpPr>
        <p:spPr bwMode="auto">
          <a:xfrm>
            <a:off x="2057400" y="1905000"/>
            <a:ext cx="2438400" cy="685800"/>
          </a:xfrm>
          <a:prstGeom prst="rect">
            <a:avLst/>
          </a:prstGeom>
          <a:solidFill>
            <a:schemeClr val="accent2"/>
          </a:solidFill>
          <a:ln w="57150">
            <a:solidFill>
              <a:schemeClr val="accent2"/>
            </a:solidFill>
            <a:miter lim="800000"/>
            <a:headEnd/>
            <a:tailEnd/>
          </a:ln>
          <a:effectLst>
            <a:outerShdw dist="107763" dir="8100000" algn="ctr" rotWithShape="0">
              <a:schemeClr val="bg2"/>
            </a:outerShdw>
          </a:effec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700" i="0">
                <a:solidFill>
                  <a:srgbClr val="3333FF"/>
                </a:solidFill>
                <a:latin typeface="Times New Roman" panose="02020603050405020304" pitchFamily="18" charset="0"/>
              </a:rPr>
              <a:t>Control Unit</a:t>
            </a:r>
          </a:p>
        </p:txBody>
      </p:sp>
      <p:sp>
        <p:nvSpPr>
          <p:cNvPr id="35847" name="Rectangle 5">
            <a:extLst>
              <a:ext uri="{FF2B5EF4-FFF2-40B4-BE49-F238E27FC236}">
                <a16:creationId xmlns:a16="http://schemas.microsoft.com/office/drawing/2014/main" id="{7E469CFD-A000-4848-89BD-91EA25867DCC}"/>
              </a:ext>
            </a:extLst>
          </p:cNvPr>
          <p:cNvSpPr>
            <a:spLocks noChangeArrowheads="1"/>
          </p:cNvSpPr>
          <p:nvPr/>
        </p:nvSpPr>
        <p:spPr bwMode="auto">
          <a:xfrm>
            <a:off x="2133600" y="2819400"/>
            <a:ext cx="2439988" cy="684213"/>
          </a:xfrm>
          <a:prstGeom prst="rect">
            <a:avLst/>
          </a:prstGeom>
          <a:solidFill>
            <a:schemeClr val="accent2"/>
          </a:solidFill>
          <a:ln w="57150">
            <a:solidFill>
              <a:schemeClr val="accent2"/>
            </a:solidFill>
            <a:miter lim="800000"/>
            <a:headEnd/>
            <a:tailEnd/>
          </a:ln>
          <a:effectLst>
            <a:outerShdw dist="107763" dir="8100000" algn="ctr" rotWithShape="0">
              <a:schemeClr val="bg2"/>
            </a:outerShdw>
          </a:effec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700" i="0">
                <a:solidFill>
                  <a:schemeClr val="folHlink"/>
                </a:solidFill>
                <a:latin typeface="Times New Roman" panose="02020603050405020304" pitchFamily="18" charset="0"/>
              </a:rPr>
              <a:t>ALU</a:t>
            </a:r>
          </a:p>
        </p:txBody>
      </p:sp>
      <p:sp>
        <p:nvSpPr>
          <p:cNvPr id="35848" name="Line 6">
            <a:extLst>
              <a:ext uri="{FF2B5EF4-FFF2-40B4-BE49-F238E27FC236}">
                <a16:creationId xmlns:a16="http://schemas.microsoft.com/office/drawing/2014/main" id="{9066B4C7-722E-470A-BE0B-5F3E03BC85B8}"/>
              </a:ext>
            </a:extLst>
          </p:cNvPr>
          <p:cNvSpPr>
            <a:spLocks noChangeShapeType="1"/>
          </p:cNvSpPr>
          <p:nvPr/>
        </p:nvSpPr>
        <p:spPr bwMode="auto">
          <a:xfrm flipH="1">
            <a:off x="4681538" y="2268538"/>
            <a:ext cx="1143000"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49" name="Line 7">
            <a:extLst>
              <a:ext uri="{FF2B5EF4-FFF2-40B4-BE49-F238E27FC236}">
                <a16:creationId xmlns:a16="http://schemas.microsoft.com/office/drawing/2014/main" id="{4A9E0601-7BD0-49E1-971B-F0863DB29161}"/>
              </a:ext>
            </a:extLst>
          </p:cNvPr>
          <p:cNvSpPr>
            <a:spLocks noChangeShapeType="1"/>
          </p:cNvSpPr>
          <p:nvPr/>
        </p:nvSpPr>
        <p:spPr bwMode="auto">
          <a:xfrm>
            <a:off x="4681538" y="4432300"/>
            <a:ext cx="1143000" cy="0"/>
          </a:xfrm>
          <a:prstGeom prst="line">
            <a:avLst/>
          </a:prstGeom>
          <a:noFill/>
          <a:ln w="762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50" name="Rectangle 8">
            <a:extLst>
              <a:ext uri="{FF2B5EF4-FFF2-40B4-BE49-F238E27FC236}">
                <a16:creationId xmlns:a16="http://schemas.microsoft.com/office/drawing/2014/main" id="{DABD1C48-A583-4163-889A-1DEFC4177A8A}"/>
              </a:ext>
            </a:extLst>
          </p:cNvPr>
          <p:cNvSpPr>
            <a:spLocks noChangeArrowheads="1"/>
          </p:cNvSpPr>
          <p:nvPr/>
        </p:nvSpPr>
        <p:spPr bwMode="auto">
          <a:xfrm>
            <a:off x="2743200" y="5029200"/>
            <a:ext cx="4343400" cy="763588"/>
          </a:xfrm>
          <a:prstGeom prst="rect">
            <a:avLst/>
          </a:prstGeom>
          <a:solidFill>
            <a:schemeClr val="accent1"/>
          </a:solidFill>
          <a:ln w="76200">
            <a:solidFill>
              <a:schemeClr val="accent1"/>
            </a:solidFill>
            <a:miter lim="800000"/>
            <a:headEnd/>
            <a:tailEnd/>
          </a:ln>
          <a:effectLst>
            <a:outerShdw dist="107763" dir="8100000" algn="ctr" rotWithShape="0">
              <a:schemeClr val="bg2"/>
            </a:outerShdw>
          </a:effec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i="0">
                <a:solidFill>
                  <a:schemeClr val="folHlink"/>
                </a:solidFill>
                <a:latin typeface="Times New Roman" panose="02020603050405020304" pitchFamily="18" charset="0"/>
              </a:rPr>
              <a:t>Đơn vị giao tiếp – IO Card</a:t>
            </a:r>
          </a:p>
        </p:txBody>
      </p:sp>
      <p:sp>
        <p:nvSpPr>
          <p:cNvPr id="35851" name="Rectangle 9">
            <a:extLst>
              <a:ext uri="{FF2B5EF4-FFF2-40B4-BE49-F238E27FC236}">
                <a16:creationId xmlns:a16="http://schemas.microsoft.com/office/drawing/2014/main" id="{71388920-A5F1-41EF-AA75-BC4BF0AD63DE}"/>
              </a:ext>
            </a:extLst>
          </p:cNvPr>
          <p:cNvSpPr>
            <a:spLocks noChangeArrowheads="1"/>
          </p:cNvSpPr>
          <p:nvPr/>
        </p:nvSpPr>
        <p:spPr bwMode="auto">
          <a:xfrm>
            <a:off x="3503613" y="6172200"/>
            <a:ext cx="3048000" cy="457200"/>
          </a:xfrm>
          <a:prstGeom prst="rect">
            <a:avLst/>
          </a:prstGeom>
          <a:solidFill>
            <a:schemeClr val="accent1"/>
          </a:solidFill>
          <a:ln w="57150">
            <a:solidFill>
              <a:schemeClr val="accent1"/>
            </a:solidFill>
            <a:miter lim="800000"/>
            <a:headEnd/>
            <a:tailEnd/>
          </a:ln>
          <a:effectLst>
            <a:outerShdw dist="107763" dir="8100000" algn="ctr" rotWithShape="0">
              <a:schemeClr val="bg2"/>
            </a:outerShdw>
          </a:effec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i="0">
                <a:latin typeface="Times New Roman" panose="02020603050405020304" pitchFamily="18" charset="0"/>
              </a:rPr>
              <a:t>IO Device</a:t>
            </a:r>
          </a:p>
        </p:txBody>
      </p:sp>
      <p:sp>
        <p:nvSpPr>
          <p:cNvPr id="35852" name="Line 10">
            <a:extLst>
              <a:ext uri="{FF2B5EF4-FFF2-40B4-BE49-F238E27FC236}">
                <a16:creationId xmlns:a16="http://schemas.microsoft.com/office/drawing/2014/main" id="{95D310AE-D77C-40B2-817C-74870EBFD392}"/>
              </a:ext>
            </a:extLst>
          </p:cNvPr>
          <p:cNvSpPr>
            <a:spLocks noChangeShapeType="1"/>
          </p:cNvSpPr>
          <p:nvPr/>
        </p:nvSpPr>
        <p:spPr bwMode="auto">
          <a:xfrm>
            <a:off x="3181350" y="4322763"/>
            <a:ext cx="0" cy="763587"/>
          </a:xfrm>
          <a:prstGeom prst="line">
            <a:avLst/>
          </a:prstGeom>
          <a:noFill/>
          <a:ln w="1016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53" name="Line 11">
            <a:extLst>
              <a:ext uri="{FF2B5EF4-FFF2-40B4-BE49-F238E27FC236}">
                <a16:creationId xmlns:a16="http://schemas.microsoft.com/office/drawing/2014/main" id="{100F23E8-226D-45AE-BC04-1A672B2C9594}"/>
              </a:ext>
            </a:extLst>
          </p:cNvPr>
          <p:cNvSpPr>
            <a:spLocks noChangeShapeType="1"/>
          </p:cNvSpPr>
          <p:nvPr/>
        </p:nvSpPr>
        <p:spPr bwMode="auto">
          <a:xfrm>
            <a:off x="6884988" y="4484688"/>
            <a:ext cx="0" cy="838200"/>
          </a:xfrm>
          <a:prstGeom prst="line">
            <a:avLst/>
          </a:prstGeom>
          <a:noFill/>
          <a:ln w="762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54" name="Line 12">
            <a:extLst>
              <a:ext uri="{FF2B5EF4-FFF2-40B4-BE49-F238E27FC236}">
                <a16:creationId xmlns:a16="http://schemas.microsoft.com/office/drawing/2014/main" id="{846F39D4-C2D2-4904-9A1C-66D3C0BA5FEE}"/>
              </a:ext>
            </a:extLst>
          </p:cNvPr>
          <p:cNvSpPr>
            <a:spLocks noChangeShapeType="1"/>
          </p:cNvSpPr>
          <p:nvPr/>
        </p:nvSpPr>
        <p:spPr bwMode="auto">
          <a:xfrm>
            <a:off x="4953000" y="5638800"/>
            <a:ext cx="0" cy="685800"/>
          </a:xfrm>
          <a:prstGeom prst="line">
            <a:avLst/>
          </a:prstGeom>
          <a:noFill/>
          <a:ln w="5715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55" name="Rectangle 13">
            <a:extLst>
              <a:ext uri="{FF2B5EF4-FFF2-40B4-BE49-F238E27FC236}">
                <a16:creationId xmlns:a16="http://schemas.microsoft.com/office/drawing/2014/main" id="{56FDFC10-0246-4B84-8F8D-E62E7C400DE1}"/>
              </a:ext>
            </a:extLst>
          </p:cNvPr>
          <p:cNvSpPr>
            <a:spLocks noChangeArrowheads="1"/>
          </p:cNvSpPr>
          <p:nvPr/>
        </p:nvSpPr>
        <p:spPr bwMode="auto">
          <a:xfrm>
            <a:off x="2362200" y="3886200"/>
            <a:ext cx="2133600" cy="457200"/>
          </a:xfrm>
          <a:prstGeom prst="rect">
            <a:avLst/>
          </a:prstGeom>
          <a:solidFill>
            <a:schemeClr val="accent2"/>
          </a:solidFill>
          <a:ln w="76200">
            <a:solidFill>
              <a:schemeClr val="accent2"/>
            </a:solidFill>
            <a:miter lim="800000"/>
            <a:headEnd/>
            <a:tailEnd/>
          </a:ln>
          <a:effectLst>
            <a:outerShdw dist="107763" dir="8100000" algn="ctr" rotWithShape="0">
              <a:schemeClr val="bg2"/>
            </a:outerShdw>
          </a:effec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i="0">
                <a:solidFill>
                  <a:srgbClr val="3333FF"/>
                </a:solidFill>
                <a:latin typeface="Times New Roman" panose="02020603050405020304" pitchFamily="18" charset="0"/>
              </a:rPr>
              <a:t>Registers</a:t>
            </a:r>
          </a:p>
        </p:txBody>
      </p:sp>
      <p:sp>
        <p:nvSpPr>
          <p:cNvPr id="35856" name="Rectangle 14">
            <a:extLst>
              <a:ext uri="{FF2B5EF4-FFF2-40B4-BE49-F238E27FC236}">
                <a16:creationId xmlns:a16="http://schemas.microsoft.com/office/drawing/2014/main" id="{8AEA63EF-D67D-4E77-80E7-8AC88CFA7070}"/>
              </a:ext>
            </a:extLst>
          </p:cNvPr>
          <p:cNvSpPr>
            <a:spLocks noChangeArrowheads="1"/>
          </p:cNvSpPr>
          <p:nvPr/>
        </p:nvSpPr>
        <p:spPr bwMode="auto">
          <a:xfrm>
            <a:off x="5875338" y="1689100"/>
            <a:ext cx="2909887" cy="2795588"/>
          </a:xfrm>
          <a:prstGeom prst="rect">
            <a:avLst/>
          </a:prstGeom>
          <a:solidFill>
            <a:schemeClr val="accent1"/>
          </a:solidFill>
          <a:ln w="57150">
            <a:solidFill>
              <a:schemeClr val="accent1"/>
            </a:solidFill>
            <a:miter lim="800000"/>
            <a:headEnd/>
            <a:tailEnd/>
          </a:ln>
          <a:effectLst>
            <a:outerShdw dist="107763" dir="8100000" algn="ctr" rotWithShape="0">
              <a:schemeClr val="bg2"/>
            </a:outerShdw>
          </a:effec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endParaRPr lang="en-US" altLang="en-US" sz="2200" i="0">
              <a:solidFill>
                <a:schemeClr val="folHlink"/>
              </a:solidFill>
              <a:latin typeface="Times New Roman" panose="02020603050405020304" pitchFamily="18" charset="0"/>
            </a:endParaRPr>
          </a:p>
          <a:p>
            <a:pPr eaLnBrk="1" hangingPunct="1">
              <a:spcBef>
                <a:spcPct val="0"/>
              </a:spcBef>
              <a:buClrTx/>
              <a:buSzTx/>
              <a:buFontTx/>
              <a:buNone/>
            </a:pPr>
            <a:r>
              <a:rPr lang="en-US" altLang="en-US" sz="2200" i="0">
                <a:solidFill>
                  <a:schemeClr val="folHlink"/>
                </a:solidFill>
                <a:latin typeface="Times New Roman" panose="02020603050405020304" pitchFamily="18" charset="0"/>
              </a:rPr>
              <a:t>  Main Memory</a:t>
            </a:r>
          </a:p>
          <a:p>
            <a:pPr eaLnBrk="1" hangingPunct="1">
              <a:spcBef>
                <a:spcPct val="0"/>
              </a:spcBef>
              <a:buClrTx/>
              <a:buSzTx/>
              <a:buFontTx/>
              <a:buNone/>
            </a:pPr>
            <a:endParaRPr lang="en-US" altLang="en-US" sz="2000" i="0">
              <a:solidFill>
                <a:schemeClr val="folHlink"/>
              </a:solidFill>
              <a:latin typeface="Times New Roman" panose="02020603050405020304" pitchFamily="18" charset="0"/>
            </a:endParaRPr>
          </a:p>
          <a:p>
            <a:pPr eaLnBrk="1" hangingPunct="1">
              <a:spcBef>
                <a:spcPct val="0"/>
              </a:spcBef>
              <a:buClrTx/>
              <a:buSzTx/>
              <a:buFontTx/>
              <a:buNone/>
            </a:pPr>
            <a:r>
              <a:rPr lang="en-US" altLang="en-US" sz="1600" i="0">
                <a:solidFill>
                  <a:schemeClr val="folHlink"/>
                </a:solidFill>
                <a:latin typeface="Times New Roman" panose="02020603050405020304" pitchFamily="18" charset="0"/>
              </a:rPr>
              <a:t>Có 2 tác vụ : Đọc /Ghi</a:t>
            </a:r>
          </a:p>
          <a:p>
            <a:pPr eaLnBrk="1" hangingPunct="1">
              <a:spcBef>
                <a:spcPct val="0"/>
              </a:spcBef>
              <a:buClrTx/>
              <a:buSzTx/>
              <a:buFontTx/>
              <a:buNone/>
            </a:pPr>
            <a:r>
              <a:rPr lang="en-US" altLang="en-US" sz="1600" i="0">
                <a:solidFill>
                  <a:schemeClr val="folHlink"/>
                </a:solidFill>
                <a:latin typeface="Times New Roman" panose="02020603050405020304" pitchFamily="18" charset="0"/>
              </a:rPr>
              <a:t>2 loại dữ liệu:</a:t>
            </a:r>
          </a:p>
          <a:p>
            <a:pPr eaLnBrk="1" hangingPunct="1">
              <a:spcBef>
                <a:spcPct val="0"/>
              </a:spcBef>
              <a:buClrTx/>
              <a:buSzTx/>
              <a:buFontTx/>
              <a:buNone/>
            </a:pPr>
            <a:r>
              <a:rPr lang="en-US" altLang="en-US" sz="1600" i="0">
                <a:solidFill>
                  <a:schemeClr val="folHlink"/>
                </a:solidFill>
                <a:latin typeface="Times New Roman" panose="02020603050405020304" pitchFamily="18" charset="0"/>
              </a:rPr>
              <a:t>1) Data : số liệu đầu vào, </a:t>
            </a:r>
          </a:p>
          <a:p>
            <a:pPr eaLnBrk="1" hangingPunct="1">
              <a:spcBef>
                <a:spcPct val="0"/>
              </a:spcBef>
              <a:buClrTx/>
              <a:buSzTx/>
              <a:buFontTx/>
              <a:buNone/>
            </a:pPr>
            <a:r>
              <a:rPr lang="en-US" altLang="en-US" sz="1600" i="0">
                <a:solidFill>
                  <a:schemeClr val="folHlink"/>
                </a:solidFill>
                <a:latin typeface="Times New Roman" panose="02020603050405020304" pitchFamily="18" charset="0"/>
              </a:rPr>
              <a:t>kết quả,</a:t>
            </a:r>
          </a:p>
          <a:p>
            <a:pPr eaLnBrk="1" hangingPunct="1">
              <a:spcBef>
                <a:spcPct val="0"/>
              </a:spcBef>
              <a:buClrTx/>
              <a:buSzTx/>
              <a:buFontTx/>
              <a:buNone/>
            </a:pPr>
            <a:r>
              <a:rPr lang="en-US" altLang="en-US" sz="1600" i="0">
                <a:solidFill>
                  <a:schemeClr val="folHlink"/>
                </a:solidFill>
                <a:latin typeface="Times New Roman" panose="02020603050405020304" pitchFamily="18" charset="0"/>
              </a:rPr>
              <a:t>dữ liệu trung gian</a:t>
            </a:r>
          </a:p>
          <a:p>
            <a:pPr eaLnBrk="1" hangingPunct="1">
              <a:spcBef>
                <a:spcPct val="0"/>
              </a:spcBef>
              <a:buClrTx/>
              <a:buSzTx/>
              <a:buFontTx/>
              <a:buNone/>
            </a:pPr>
            <a:r>
              <a:rPr lang="en-US" altLang="en-US" sz="1600" i="0">
                <a:solidFill>
                  <a:schemeClr val="folHlink"/>
                </a:solidFill>
                <a:latin typeface="Times New Roman" panose="02020603050405020304" pitchFamily="18" charset="0"/>
              </a:rPr>
              <a:t>2) Chương trình</a:t>
            </a:r>
          </a:p>
          <a:p>
            <a:pPr eaLnBrk="1" hangingPunct="1">
              <a:spcBef>
                <a:spcPct val="0"/>
              </a:spcBef>
              <a:buClrTx/>
              <a:buSzTx/>
              <a:buFontTx/>
              <a:buNone/>
            </a:pPr>
            <a:endParaRPr lang="en-US" altLang="en-US" sz="2000" i="0">
              <a:solidFill>
                <a:schemeClr val="folHlink"/>
              </a:solidFill>
              <a:latin typeface="Times New Roman" panose="02020603050405020304" pitchFamily="18" charset="0"/>
            </a:endParaRPr>
          </a:p>
          <a:p>
            <a:pPr eaLnBrk="1" hangingPunct="1">
              <a:spcBef>
                <a:spcPct val="0"/>
              </a:spcBef>
              <a:buClrTx/>
              <a:buSzTx/>
              <a:buFontTx/>
              <a:buNone/>
            </a:pPr>
            <a:endParaRPr lang="en-US" altLang="en-US" sz="2200" i="0">
              <a:latin typeface="Times New Roman" panose="02020603050405020304" pitchFamily="18" charset="0"/>
            </a:endParaRPr>
          </a:p>
        </p:txBody>
      </p:sp>
      <p:sp>
        <p:nvSpPr>
          <p:cNvPr id="35857" name="AutoShape 16">
            <a:extLst>
              <a:ext uri="{FF2B5EF4-FFF2-40B4-BE49-F238E27FC236}">
                <a16:creationId xmlns:a16="http://schemas.microsoft.com/office/drawing/2014/main" id="{44CA196F-54DA-4EA8-82D6-74EF109188C1}"/>
              </a:ext>
            </a:extLst>
          </p:cNvPr>
          <p:cNvSpPr>
            <a:spLocks noChangeArrowheads="1"/>
          </p:cNvSpPr>
          <p:nvPr/>
        </p:nvSpPr>
        <p:spPr bwMode="auto">
          <a:xfrm>
            <a:off x="0" y="5183188"/>
            <a:ext cx="2438400" cy="1598612"/>
          </a:xfrm>
          <a:prstGeom prst="wedgeRoundRectCallout">
            <a:avLst>
              <a:gd name="adj1" fmla="val 69449"/>
              <a:gd name="adj2" fmla="val -189519"/>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i="0">
                <a:solidFill>
                  <a:srgbClr val="3333FF"/>
                </a:solidFill>
                <a:latin typeface="Times New Roman" panose="02020603050405020304" pitchFamily="18" charset="0"/>
              </a:rPr>
              <a:t>Phép toán: số học, luận lý, so sánh, dịch, quay,xử lý bit</a:t>
            </a:r>
          </a:p>
        </p:txBody>
      </p:sp>
      <p:sp>
        <p:nvSpPr>
          <p:cNvPr id="35858" name="Text Box 17">
            <a:extLst>
              <a:ext uri="{FF2B5EF4-FFF2-40B4-BE49-F238E27FC236}">
                <a16:creationId xmlns:a16="http://schemas.microsoft.com/office/drawing/2014/main" id="{39563229-85D2-4218-A57A-B76DE5298376}"/>
              </a:ext>
            </a:extLst>
          </p:cNvPr>
          <p:cNvSpPr txBox="1">
            <a:spLocks noChangeArrowheads="1"/>
          </p:cNvSpPr>
          <p:nvPr/>
        </p:nvSpPr>
        <p:spPr bwMode="auto">
          <a:xfrm>
            <a:off x="2386013" y="1373188"/>
            <a:ext cx="1982787"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200" i="0"/>
              <a:t>CPU</a:t>
            </a:r>
          </a:p>
        </p:txBody>
      </p:sp>
      <p:sp>
        <p:nvSpPr>
          <p:cNvPr id="35859" name="AutoShape 18">
            <a:extLst>
              <a:ext uri="{FF2B5EF4-FFF2-40B4-BE49-F238E27FC236}">
                <a16:creationId xmlns:a16="http://schemas.microsoft.com/office/drawing/2014/main" id="{DA0F127C-39E1-4817-A1D9-629B2A8AF62B}"/>
              </a:ext>
            </a:extLst>
          </p:cNvPr>
          <p:cNvSpPr>
            <a:spLocks noChangeArrowheads="1"/>
          </p:cNvSpPr>
          <p:nvPr/>
        </p:nvSpPr>
        <p:spPr bwMode="auto">
          <a:xfrm>
            <a:off x="0" y="762000"/>
            <a:ext cx="1751013" cy="3200400"/>
          </a:xfrm>
          <a:prstGeom prst="wedgeRoundRectCallout">
            <a:avLst>
              <a:gd name="adj1" fmla="val 73097"/>
              <a:gd name="adj2" fmla="val -406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b="0" i="0"/>
              <a:t>đọc, phân tích lệnh , ra lệnh cho các đơn vị chức năng thực hiện</a:t>
            </a:r>
          </a:p>
        </p:txBody>
      </p:sp>
      <p:sp>
        <p:nvSpPr>
          <p:cNvPr id="35860" name="AutoShape 19">
            <a:hlinkClick r:id="" action="ppaction://hlinkshowjump?jump=nextslide" highlightClick="1"/>
            <a:extLst>
              <a:ext uri="{FF2B5EF4-FFF2-40B4-BE49-F238E27FC236}">
                <a16:creationId xmlns:a16="http://schemas.microsoft.com/office/drawing/2014/main" id="{1E694FDF-EE79-4A7C-A8DB-91374F5593C9}"/>
              </a:ext>
            </a:extLst>
          </p:cNvPr>
          <p:cNvSpPr>
            <a:spLocks noChangeArrowheads="1"/>
          </p:cNvSpPr>
          <p:nvPr/>
        </p:nvSpPr>
        <p:spPr bwMode="auto">
          <a:xfrm>
            <a:off x="8089900" y="5908675"/>
            <a:ext cx="776288" cy="41275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i="1">
                <a:solidFill>
                  <a:schemeClr val="tx1"/>
                </a:solidFill>
                <a:latin typeface="Tahoma" panose="020B0604030504040204" pitchFamily="34" charset="0"/>
              </a:defRPr>
            </a:lvl1pPr>
            <a:lvl2pPr marL="742950" indent="-285750">
              <a:defRPr sz="2200" b="1" i="1">
                <a:solidFill>
                  <a:schemeClr val="tx1"/>
                </a:solidFill>
                <a:latin typeface="Tahoma" panose="020B0604030504040204" pitchFamily="34" charset="0"/>
              </a:defRPr>
            </a:lvl2pPr>
            <a:lvl3pPr marL="1143000" indent="-228600">
              <a:defRPr sz="2200" b="1" i="1">
                <a:solidFill>
                  <a:schemeClr val="tx1"/>
                </a:solidFill>
                <a:latin typeface="Tahoma" panose="020B0604030504040204" pitchFamily="34" charset="0"/>
              </a:defRPr>
            </a:lvl3pPr>
            <a:lvl4pPr marL="1600200" indent="-228600">
              <a:defRPr sz="2200" b="1" i="1">
                <a:solidFill>
                  <a:schemeClr val="tx1"/>
                </a:solidFill>
                <a:latin typeface="Tahoma" panose="020B0604030504040204" pitchFamily="34" charset="0"/>
              </a:defRPr>
            </a:lvl4pPr>
            <a:lvl5pPr marL="2057400" indent="-228600">
              <a:defRPr sz="2200" b="1" i="1">
                <a:solidFill>
                  <a:schemeClr val="tx1"/>
                </a:solidFill>
                <a:latin typeface="Tahoma" panose="020B0604030504040204" pitchFamily="34" charset="0"/>
              </a:defRPr>
            </a:lvl5pPr>
            <a:lvl6pPr marL="2514600" indent="-228600" eaLnBrk="0" fontAlgn="base" hangingPunct="0">
              <a:spcBef>
                <a:spcPct val="0"/>
              </a:spcBef>
              <a:spcAft>
                <a:spcPct val="0"/>
              </a:spcAft>
              <a:defRPr sz="2200" b="1" i="1">
                <a:solidFill>
                  <a:schemeClr val="tx1"/>
                </a:solidFill>
                <a:latin typeface="Tahoma" panose="020B0604030504040204" pitchFamily="34" charset="0"/>
              </a:defRPr>
            </a:lvl6pPr>
            <a:lvl7pPr marL="2971800" indent="-228600" eaLnBrk="0" fontAlgn="base" hangingPunct="0">
              <a:spcBef>
                <a:spcPct val="0"/>
              </a:spcBef>
              <a:spcAft>
                <a:spcPct val="0"/>
              </a:spcAft>
              <a:defRPr sz="2200" b="1" i="1">
                <a:solidFill>
                  <a:schemeClr val="tx1"/>
                </a:solidFill>
                <a:latin typeface="Tahoma" panose="020B0604030504040204" pitchFamily="34" charset="0"/>
              </a:defRPr>
            </a:lvl7pPr>
            <a:lvl8pPr marL="3429000" indent="-228600" eaLnBrk="0" fontAlgn="base" hangingPunct="0">
              <a:spcBef>
                <a:spcPct val="0"/>
              </a:spcBef>
              <a:spcAft>
                <a:spcPct val="0"/>
              </a:spcAft>
              <a:defRPr sz="2200" b="1" i="1">
                <a:solidFill>
                  <a:schemeClr val="tx1"/>
                </a:solidFill>
                <a:latin typeface="Tahoma" panose="020B0604030504040204" pitchFamily="34" charset="0"/>
              </a:defRPr>
            </a:lvl8pPr>
            <a:lvl9pPr marL="3886200" indent="-228600" eaLnBrk="0" fontAlgn="base" hangingPunct="0">
              <a:spcBef>
                <a:spcPct val="0"/>
              </a:spcBef>
              <a:spcAft>
                <a:spcPct val="0"/>
              </a:spcAft>
              <a:defRPr sz="2200" b="1" i="1">
                <a:solidFill>
                  <a:schemeClr val="tx1"/>
                </a:solidFill>
                <a:latin typeface="Tahoma" panose="020B0604030504040204" pitchFamily="34" charset="0"/>
              </a:defRPr>
            </a:lvl9pPr>
          </a:lstStyle>
          <a:p>
            <a:pPr eaLnBrk="1" hangingPunct="1"/>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a:extLst>
              <a:ext uri="{FF2B5EF4-FFF2-40B4-BE49-F238E27FC236}">
                <a16:creationId xmlns:a16="http://schemas.microsoft.com/office/drawing/2014/main" id="{5D2E8470-65B6-42F6-9A14-C9A20FEA566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36867" name="Slide Number Placeholder 5">
            <a:extLst>
              <a:ext uri="{FF2B5EF4-FFF2-40B4-BE49-F238E27FC236}">
                <a16:creationId xmlns:a16="http://schemas.microsoft.com/office/drawing/2014/main" id="{AEC04D65-BB41-474B-9FEB-3EB35B78CFF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4DCF7F73-3DFF-4958-B0D2-89723EDE6200}" type="slidenum">
              <a:rPr lang="en-US" altLang="en-US" sz="1300" smtClean="0"/>
              <a:pPr>
                <a:spcBef>
                  <a:spcPct val="0"/>
                </a:spcBef>
                <a:buClrTx/>
                <a:buSzTx/>
                <a:buFontTx/>
                <a:buNone/>
              </a:pPr>
              <a:t>32</a:t>
            </a:fld>
            <a:endParaRPr lang="en-US" altLang="en-US" sz="1300"/>
          </a:p>
        </p:txBody>
      </p:sp>
      <p:sp>
        <p:nvSpPr>
          <p:cNvPr id="36868" name="Rectangle 1026">
            <a:extLst>
              <a:ext uri="{FF2B5EF4-FFF2-40B4-BE49-F238E27FC236}">
                <a16:creationId xmlns:a16="http://schemas.microsoft.com/office/drawing/2014/main" id="{0576A696-50B2-43DD-8D08-C5954FF6260F}"/>
              </a:ext>
            </a:extLst>
          </p:cNvPr>
          <p:cNvSpPr>
            <a:spLocks noGrp="1" noChangeArrowheads="1"/>
          </p:cNvSpPr>
          <p:nvPr>
            <p:ph type="title"/>
          </p:nvPr>
        </p:nvSpPr>
        <p:spPr/>
        <p:txBody>
          <a:bodyPr/>
          <a:lstStyle/>
          <a:p>
            <a:pPr eaLnBrk="1" hangingPunct="1"/>
            <a:r>
              <a:rPr lang="en-US" altLang="en-US" b="1">
                <a:latin typeface="VNI-Times" pitchFamily="2" charset="0"/>
              </a:rPr>
              <a:t>Chu kyø leänh</a:t>
            </a:r>
          </a:p>
        </p:txBody>
      </p:sp>
      <p:sp>
        <p:nvSpPr>
          <p:cNvPr id="135171" name="Rectangle 1027">
            <a:extLst>
              <a:ext uri="{FF2B5EF4-FFF2-40B4-BE49-F238E27FC236}">
                <a16:creationId xmlns:a16="http://schemas.microsoft.com/office/drawing/2014/main" id="{828FD00E-CC08-4533-8669-CBDBA479CBEF}"/>
              </a:ext>
            </a:extLst>
          </p:cNvPr>
          <p:cNvSpPr>
            <a:spLocks noGrp="1" noChangeArrowheads="1"/>
          </p:cNvSpPr>
          <p:nvPr>
            <p:ph type="body" idx="1"/>
          </p:nvPr>
        </p:nvSpPr>
        <p:spPr>
          <a:xfrm>
            <a:off x="211138" y="2135188"/>
            <a:ext cx="7773987" cy="4114800"/>
          </a:xfrm>
        </p:spPr>
        <p:txBody>
          <a:bodyPr/>
          <a:lstStyle/>
          <a:p>
            <a:pPr marL="557213" indent="-557213" eaLnBrk="1" hangingPunct="1">
              <a:lnSpc>
                <a:spcPct val="80000"/>
              </a:lnSpc>
              <a:buFont typeface="Wingdings" panose="05000000000000000000" pitchFamily="2" charset="2"/>
              <a:buNone/>
            </a:pPr>
            <a:r>
              <a:rPr lang="en-US" altLang="en-US" sz="2200" b="1">
                <a:latin typeface="VNI-Times" pitchFamily="2" charset="0"/>
              </a:rPr>
              <a:t>Moät chu kyø thöïc hieän leänh maùy goàm </a:t>
            </a:r>
            <a:r>
              <a:rPr lang="en-US" altLang="en-US" sz="2200" b="1" u="sng">
                <a:latin typeface="VNI-Times" pitchFamily="2" charset="0"/>
              </a:rPr>
              <a:t>3 giai ñoaïn chính </a:t>
            </a:r>
            <a:r>
              <a:rPr lang="en-US" altLang="en-US" sz="2200" b="1">
                <a:latin typeface="VNI-Times" pitchFamily="2" charset="0"/>
              </a:rPr>
              <a:t>sau :</a:t>
            </a:r>
          </a:p>
          <a:p>
            <a:pPr marL="557213" indent="-557213" eaLnBrk="1" hangingPunct="1">
              <a:lnSpc>
                <a:spcPct val="80000"/>
              </a:lnSpc>
              <a:buFont typeface="Wingdings" panose="05000000000000000000" pitchFamily="2" charset="2"/>
              <a:buNone/>
            </a:pPr>
            <a:endParaRPr lang="en-US" altLang="en-US" sz="2200" b="1">
              <a:latin typeface="VNI-Times" pitchFamily="2" charset="0"/>
            </a:endParaRPr>
          </a:p>
          <a:p>
            <a:pPr marL="557213" indent="-557213" eaLnBrk="1" hangingPunct="1">
              <a:lnSpc>
                <a:spcPct val="80000"/>
              </a:lnSpc>
              <a:buFont typeface="Wingdings" panose="05000000000000000000" pitchFamily="2" charset="2"/>
              <a:buAutoNum type="arabicPeriod"/>
            </a:pPr>
            <a:r>
              <a:rPr lang="en-US" altLang="en-US" sz="2200" b="1">
                <a:latin typeface="VNI-Times" pitchFamily="2" charset="0"/>
              </a:rPr>
              <a:t>Laáy leänh : leänh caát ôû oâ nhôù seõ ñöôïc laáy vaøo thanh ghi leänh.</a:t>
            </a:r>
          </a:p>
          <a:p>
            <a:pPr marL="557213" indent="-557213" eaLnBrk="1" hangingPunct="1">
              <a:lnSpc>
                <a:spcPct val="80000"/>
              </a:lnSpc>
              <a:buFont typeface="Wingdings" panose="05000000000000000000" pitchFamily="2" charset="2"/>
              <a:buAutoNum type="arabicPeriod"/>
            </a:pPr>
            <a:r>
              <a:rPr lang="en-US" altLang="en-US" sz="2200" b="1">
                <a:solidFill>
                  <a:srgbClr val="3333FF"/>
                </a:solidFill>
                <a:latin typeface="VNI-Times" pitchFamily="2" charset="0"/>
              </a:rPr>
              <a:t>Giaûi maõ vaø thöïc hieän leänh : leänh trong thanh ghi leänh seõ ñöôïc giaûi maõ vaø thöïc hieän theo moâ taû cuûa leänh trong taäp leänh.</a:t>
            </a:r>
          </a:p>
          <a:p>
            <a:pPr marL="557213" indent="-557213" eaLnBrk="1" hangingPunct="1">
              <a:lnSpc>
                <a:spcPct val="80000"/>
              </a:lnSpc>
              <a:buFont typeface="Wingdings" panose="05000000000000000000" pitchFamily="2" charset="2"/>
              <a:buAutoNum type="arabicPeriod"/>
            </a:pPr>
            <a:r>
              <a:rPr lang="en-US" altLang="en-US" sz="2200" b="1">
                <a:latin typeface="VNI-Times" pitchFamily="2" charset="0"/>
              </a:rPr>
              <a:t>Xaùc ñònh ñòa chæ cuûa leänh tieáp theo : trong khi leänh ñöôïc thöïc hieän, giaù trò cuûa boä ñeám chöông trình seõ töï ñoäng taêng leân chæ ñeán oâ nhôù chöùa leänh seõ ñöôïc thöïc hieän tieáp theo.</a:t>
            </a:r>
          </a:p>
          <a:p>
            <a:pPr marL="557213" indent="-557213" eaLnBrk="1" hangingPunct="1">
              <a:lnSpc>
                <a:spcPct val="80000"/>
              </a:lnSpc>
              <a:buFont typeface="Wingdings" panose="05000000000000000000" pitchFamily="2" charset="2"/>
              <a:buNone/>
            </a:pPr>
            <a:r>
              <a:rPr lang="en-US" altLang="en-US" sz="1800" b="1">
                <a:solidFill>
                  <a:srgbClr val="33CC33"/>
                </a:solidFill>
                <a:latin typeface="VNI-Times" pitchFamily="2" charset="0"/>
              </a:rPr>
              <a:t>Chu kyø leänh ñöôïc xaây döïng töø nhöõng ñôn vò cô baûn laø chu kyø maùy.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5171">
                                            <p:txEl>
                                              <p:pRg st="2" end="2"/>
                                            </p:txEl>
                                          </p:spTgt>
                                        </p:tgtEl>
                                        <p:attrNameLst>
                                          <p:attrName>style.visibility</p:attrName>
                                        </p:attrNameLst>
                                      </p:cBhvr>
                                      <p:to>
                                        <p:strVal val="visible"/>
                                      </p:to>
                                    </p:set>
                                    <p:animEffect transition="in" filter="box(in)">
                                      <p:cBhvr>
                                        <p:cTn id="7" dur="500"/>
                                        <p:tgtEl>
                                          <p:spTgt spid="1351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135171">
                                            <p:txEl>
                                              <p:pRg st="3" end="3"/>
                                            </p:txEl>
                                          </p:spTgt>
                                        </p:tgtEl>
                                        <p:attrNameLst>
                                          <p:attrName>style.visibility</p:attrName>
                                        </p:attrNameLst>
                                      </p:cBhvr>
                                      <p:to>
                                        <p:strVal val="visible"/>
                                      </p:to>
                                    </p:set>
                                    <p:animEffect transition="in" filter="wheel(4)">
                                      <p:cBhvr>
                                        <p:cTn id="12" dur="2000"/>
                                        <p:tgtEl>
                                          <p:spTgt spid="1351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9" presetClass="entr" presetSubtype="10" fill="hold" nodeType="clickEffect">
                                  <p:stCondLst>
                                    <p:cond delay="0"/>
                                  </p:stCondLst>
                                  <p:childTnLst>
                                    <p:set>
                                      <p:cBhvr>
                                        <p:cTn id="16" dur="1" fill="hold">
                                          <p:stCondLst>
                                            <p:cond delay="0"/>
                                          </p:stCondLst>
                                        </p:cTn>
                                        <p:tgtEl>
                                          <p:spTgt spid="135171">
                                            <p:txEl>
                                              <p:pRg st="4" end="4"/>
                                            </p:txEl>
                                          </p:spTgt>
                                        </p:tgtEl>
                                        <p:attrNameLst>
                                          <p:attrName>style.visibility</p:attrName>
                                        </p:attrNameLst>
                                      </p:cBhvr>
                                      <p:to>
                                        <p:strVal val="visible"/>
                                      </p:to>
                                    </p:set>
                                    <p:anim calcmode="lin" valueType="num">
                                      <p:cBhvr>
                                        <p:cTn id="17" dur="1000" fill="hold"/>
                                        <p:tgtEl>
                                          <p:spTgt spid="135171">
                                            <p:txEl>
                                              <p:pRg st="4" end="4"/>
                                            </p:txEl>
                                          </p:spTgt>
                                        </p:tgtEl>
                                        <p:attrNameLst>
                                          <p:attrName>ppt_w</p:attrName>
                                        </p:attrNameLst>
                                      </p:cBhvr>
                                      <p:tavLst>
                                        <p:tav tm="0" fmla="#ppt_w*sin(2.5*pi*$)">
                                          <p:val>
                                            <p:fltVal val="0"/>
                                          </p:val>
                                        </p:tav>
                                        <p:tav tm="100000">
                                          <p:val>
                                            <p:fltVal val="1"/>
                                          </p:val>
                                        </p:tav>
                                      </p:tavLst>
                                    </p:anim>
                                    <p:anim calcmode="lin" valueType="num">
                                      <p:cBhvr>
                                        <p:cTn id="18" dur="1000" fill="hold"/>
                                        <p:tgtEl>
                                          <p:spTgt spid="135171">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9" presetClass="entr" presetSubtype="10" fill="hold" nodeType="clickEffect">
                                  <p:stCondLst>
                                    <p:cond delay="0"/>
                                  </p:stCondLst>
                                  <p:childTnLst>
                                    <p:set>
                                      <p:cBhvr>
                                        <p:cTn id="22" dur="1" fill="hold">
                                          <p:stCondLst>
                                            <p:cond delay="0"/>
                                          </p:stCondLst>
                                        </p:cTn>
                                        <p:tgtEl>
                                          <p:spTgt spid="135171">
                                            <p:txEl>
                                              <p:pRg st="5" end="5"/>
                                            </p:txEl>
                                          </p:spTgt>
                                        </p:tgtEl>
                                        <p:attrNameLst>
                                          <p:attrName>style.visibility</p:attrName>
                                        </p:attrNameLst>
                                      </p:cBhvr>
                                      <p:to>
                                        <p:strVal val="visible"/>
                                      </p:to>
                                    </p:set>
                                    <p:anim calcmode="lin" valueType="num">
                                      <p:cBhvr>
                                        <p:cTn id="23" dur="1000" fill="hold"/>
                                        <p:tgtEl>
                                          <p:spTgt spid="135171">
                                            <p:txEl>
                                              <p:pRg st="5" end="5"/>
                                            </p:txEl>
                                          </p:spTgt>
                                        </p:tgtEl>
                                        <p:attrNameLst>
                                          <p:attrName>ppt_w</p:attrName>
                                        </p:attrNameLst>
                                      </p:cBhvr>
                                      <p:tavLst>
                                        <p:tav tm="0" fmla="#ppt_w*sin(2.5*pi*$)">
                                          <p:val>
                                            <p:fltVal val="0"/>
                                          </p:val>
                                        </p:tav>
                                        <p:tav tm="100000">
                                          <p:val>
                                            <p:fltVal val="1"/>
                                          </p:val>
                                        </p:tav>
                                      </p:tavLst>
                                    </p:anim>
                                    <p:anim calcmode="lin" valueType="num">
                                      <p:cBhvr>
                                        <p:cTn id="24" dur="1000" fill="hold"/>
                                        <p:tgtEl>
                                          <p:spTgt spid="135171">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a:extLst>
              <a:ext uri="{FF2B5EF4-FFF2-40B4-BE49-F238E27FC236}">
                <a16:creationId xmlns:a16="http://schemas.microsoft.com/office/drawing/2014/main" id="{A9D11C6E-D932-4D33-A7B3-C697CF80893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37891" name="Slide Number Placeholder 5">
            <a:extLst>
              <a:ext uri="{FF2B5EF4-FFF2-40B4-BE49-F238E27FC236}">
                <a16:creationId xmlns:a16="http://schemas.microsoft.com/office/drawing/2014/main" id="{36154F37-7E06-4D7B-ACEF-51E4105B089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D6DEA126-ADE8-41FF-B570-67892FEBFE30}" type="slidenum">
              <a:rPr lang="en-US" altLang="en-US" sz="1300" smtClean="0"/>
              <a:pPr>
                <a:spcBef>
                  <a:spcPct val="0"/>
                </a:spcBef>
                <a:buClrTx/>
                <a:buSzTx/>
                <a:buFontTx/>
                <a:buNone/>
              </a:pPr>
              <a:t>33</a:t>
            </a:fld>
            <a:endParaRPr lang="en-US" altLang="en-US" sz="1300"/>
          </a:p>
        </p:txBody>
      </p:sp>
      <p:sp>
        <p:nvSpPr>
          <p:cNvPr id="37892" name="Rectangle 1026">
            <a:extLst>
              <a:ext uri="{FF2B5EF4-FFF2-40B4-BE49-F238E27FC236}">
                <a16:creationId xmlns:a16="http://schemas.microsoft.com/office/drawing/2014/main" id="{FE5050FF-385E-4664-8E94-B4545F883451}"/>
              </a:ext>
            </a:extLst>
          </p:cNvPr>
          <p:cNvSpPr>
            <a:spLocks noGrp="1" noChangeArrowheads="1"/>
          </p:cNvSpPr>
          <p:nvPr>
            <p:ph type="title"/>
          </p:nvPr>
        </p:nvSpPr>
        <p:spPr/>
        <p:txBody>
          <a:bodyPr/>
          <a:lstStyle/>
          <a:p>
            <a:pPr eaLnBrk="1" hangingPunct="1"/>
            <a:r>
              <a:rPr lang="en-US" altLang="en-US">
                <a:latin typeface="VNI-Arial Rounded" pitchFamily="34" charset="0"/>
              </a:rPr>
              <a:t>Chu </a:t>
            </a:r>
            <a:r>
              <a:rPr lang="en-US" altLang="en-US">
                <a:latin typeface="VNI-Times" pitchFamily="2" charset="0"/>
              </a:rPr>
              <a:t>kyø</a:t>
            </a:r>
            <a:r>
              <a:rPr lang="en-US" altLang="en-US">
                <a:latin typeface="VNI-Arial Rounded" pitchFamily="34" charset="0"/>
              </a:rPr>
              <a:t> </a:t>
            </a:r>
            <a:r>
              <a:rPr lang="en-US" altLang="en-US">
                <a:latin typeface="VNI-Times" pitchFamily="2" charset="0"/>
              </a:rPr>
              <a:t>maùy</a:t>
            </a:r>
            <a:endParaRPr lang="en-US" altLang="en-US">
              <a:latin typeface="VNI-Arial Rounded" pitchFamily="34" charset="0"/>
            </a:endParaRPr>
          </a:p>
        </p:txBody>
      </p:sp>
      <p:sp>
        <p:nvSpPr>
          <p:cNvPr id="37893" name="Rectangle 1027">
            <a:extLst>
              <a:ext uri="{FF2B5EF4-FFF2-40B4-BE49-F238E27FC236}">
                <a16:creationId xmlns:a16="http://schemas.microsoft.com/office/drawing/2014/main" id="{CF9BE5BB-3343-496A-BEEC-C70B634078AD}"/>
              </a:ext>
            </a:extLst>
          </p:cNvPr>
          <p:cNvSpPr>
            <a:spLocks noGrp="1" noChangeArrowheads="1"/>
          </p:cNvSpPr>
          <p:nvPr>
            <p:ph type="body" idx="1"/>
          </p:nvPr>
        </p:nvSpPr>
        <p:spPr>
          <a:xfrm>
            <a:off x="985838" y="1997075"/>
            <a:ext cx="7770812" cy="4114800"/>
          </a:xfrm>
        </p:spPr>
        <p:txBody>
          <a:bodyPr/>
          <a:lstStyle/>
          <a:p>
            <a:pPr eaLnBrk="1" hangingPunct="1">
              <a:buFont typeface="Wingdings" panose="05000000000000000000" pitchFamily="2" charset="2"/>
              <a:buNone/>
            </a:pPr>
            <a:r>
              <a:rPr lang="en-US" altLang="en-US">
                <a:latin typeface="VNI-Times" pitchFamily="2" charset="0"/>
              </a:rPr>
              <a:t>Chu kyø maùy laø chu kyø cuûa 1 hoaït ñoäng cô baûn cuûa maùy tính nhö :</a:t>
            </a:r>
          </a:p>
          <a:p>
            <a:pPr eaLnBrk="1" hangingPunct="1"/>
            <a:r>
              <a:rPr lang="en-US" altLang="en-US">
                <a:latin typeface="VNI-Times" pitchFamily="2" charset="0"/>
              </a:rPr>
              <a:t>Chu kyø ñoïc boä nhôù</a:t>
            </a:r>
          </a:p>
          <a:p>
            <a:pPr eaLnBrk="1" hangingPunct="1"/>
            <a:r>
              <a:rPr lang="en-US" altLang="en-US">
                <a:latin typeface="VNI-Times" pitchFamily="2" charset="0"/>
              </a:rPr>
              <a:t>Chu kyø ghi boä nhôù</a:t>
            </a:r>
          </a:p>
          <a:p>
            <a:pPr eaLnBrk="1" hangingPunct="1"/>
            <a:r>
              <a:rPr lang="en-US" altLang="en-US">
                <a:latin typeface="VNI-Times" pitchFamily="2" charset="0"/>
              </a:rPr>
              <a:t>Chu kyø ñoïc toaùn haïng</a:t>
            </a:r>
          </a:p>
          <a:p>
            <a:pPr eaLnBrk="1" hangingPunct="1"/>
            <a:r>
              <a:rPr lang="en-US" altLang="en-US">
                <a:latin typeface="VNI-Times" pitchFamily="2" charset="0"/>
              </a:rPr>
              <a:t>Chu kyø ghi keát quaû</a:t>
            </a:r>
          </a:p>
          <a:p>
            <a:pPr eaLnBrk="1" hangingPunct="1">
              <a:buFont typeface="Wingdings" panose="05000000000000000000" pitchFamily="2" charset="2"/>
              <a:buNone/>
            </a:pPr>
            <a:r>
              <a:rPr lang="en-US" altLang="en-US">
                <a:latin typeface="VNI-Times" pitchFamily="2" charset="0"/>
              </a:rPr>
              <a:t>Clock : xung laøm nhieäm vuï ñònh thì cho maïch tuaàn töï.</a:t>
            </a:r>
          </a:p>
          <a:p>
            <a:pPr eaLnBrk="1" hangingPunct="1"/>
            <a:endParaRPr lang="en-US" altLang="en-US">
              <a:latin typeface="VNI-Times" pitchFamily="2" charset="0"/>
            </a:endParaRPr>
          </a:p>
          <a:p>
            <a:pPr eaLnBrk="1" hangingPunct="1"/>
            <a:endParaRPr lang="en-US" altLang="en-US">
              <a:latin typeface="VNI-Times" pitchFamily="2"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a:extLst>
              <a:ext uri="{FF2B5EF4-FFF2-40B4-BE49-F238E27FC236}">
                <a16:creationId xmlns:a16="http://schemas.microsoft.com/office/drawing/2014/main" id="{7183CB0C-3CF0-4336-8CE5-5669A45F0D40}"/>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38915" name="Slide Number Placeholder 5">
            <a:extLst>
              <a:ext uri="{FF2B5EF4-FFF2-40B4-BE49-F238E27FC236}">
                <a16:creationId xmlns:a16="http://schemas.microsoft.com/office/drawing/2014/main" id="{CC8EA06A-1CA2-4291-8500-807A138640E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1BDBDAD9-BFB4-4D99-84BA-C510E450FC89}" type="slidenum">
              <a:rPr lang="en-US" altLang="en-US" sz="1300" smtClean="0"/>
              <a:pPr>
                <a:spcBef>
                  <a:spcPct val="0"/>
                </a:spcBef>
                <a:buClrTx/>
                <a:buSzTx/>
                <a:buFontTx/>
                <a:buNone/>
              </a:pPr>
              <a:t>34</a:t>
            </a:fld>
            <a:endParaRPr lang="en-US" altLang="en-US" sz="1300"/>
          </a:p>
        </p:txBody>
      </p:sp>
      <p:sp>
        <p:nvSpPr>
          <p:cNvPr id="38916" name="Rectangle 2">
            <a:extLst>
              <a:ext uri="{FF2B5EF4-FFF2-40B4-BE49-F238E27FC236}">
                <a16:creationId xmlns:a16="http://schemas.microsoft.com/office/drawing/2014/main" id="{EC5200C7-DF45-4517-BA36-BF62CE14DA7A}"/>
              </a:ext>
            </a:extLst>
          </p:cNvPr>
          <p:cNvSpPr>
            <a:spLocks noGrp="1" noChangeArrowheads="1"/>
          </p:cNvSpPr>
          <p:nvPr>
            <p:ph type="title"/>
          </p:nvPr>
        </p:nvSpPr>
        <p:spPr/>
        <p:txBody>
          <a:bodyPr/>
          <a:lstStyle/>
          <a:p>
            <a:pPr eaLnBrk="1" hangingPunct="1"/>
            <a:r>
              <a:rPr lang="en-US" altLang="en-US">
                <a:latin typeface="VNI-Times" pitchFamily="2" charset="0"/>
              </a:rPr>
              <a:t>Thöïc hieän leänh</a:t>
            </a:r>
          </a:p>
        </p:txBody>
      </p:sp>
      <p:sp>
        <p:nvSpPr>
          <p:cNvPr id="38917" name="Rectangle 3">
            <a:extLst>
              <a:ext uri="{FF2B5EF4-FFF2-40B4-BE49-F238E27FC236}">
                <a16:creationId xmlns:a16="http://schemas.microsoft.com/office/drawing/2014/main" id="{D02A3D06-0D71-4040-98CA-77DBA08E5F4F}"/>
              </a:ext>
            </a:extLst>
          </p:cNvPr>
          <p:cNvSpPr>
            <a:spLocks noGrp="1" noChangeArrowheads="1"/>
          </p:cNvSpPr>
          <p:nvPr>
            <p:ph type="body" idx="1"/>
          </p:nvPr>
        </p:nvSpPr>
        <p:spPr>
          <a:xfrm>
            <a:off x="563563" y="2016125"/>
            <a:ext cx="8391525" cy="4116388"/>
          </a:xfrm>
        </p:spPr>
        <p:txBody>
          <a:bodyPr/>
          <a:lstStyle/>
          <a:p>
            <a:pPr eaLnBrk="1" hangingPunct="1">
              <a:buFont typeface="Wingdings" panose="05000000000000000000" pitchFamily="2" charset="2"/>
              <a:buNone/>
            </a:pPr>
            <a:r>
              <a:rPr lang="en-US" altLang="en-US" u="sng">
                <a:latin typeface="VNI-Times" pitchFamily="2" charset="0"/>
              </a:rPr>
              <a:t>CPU thöïc hieän leänh</a:t>
            </a:r>
            <a:r>
              <a:rPr lang="en-US" altLang="en-US">
                <a:latin typeface="VNI-Times" pitchFamily="2" charset="0"/>
              </a:rPr>
              <a:t> tuaàn töï theo chuoåi caùc böôùc :</a:t>
            </a:r>
          </a:p>
          <a:p>
            <a:pPr eaLnBrk="1" hangingPunct="1"/>
            <a:r>
              <a:rPr lang="en-US" altLang="en-US">
                <a:latin typeface="VNI-Times" pitchFamily="2" charset="0"/>
              </a:rPr>
              <a:t>Laáy leänh keá töø boä nhôù.</a:t>
            </a:r>
            <a:r>
              <a:rPr lang="en-US" altLang="en-US">
                <a:latin typeface="VNI-Times" pitchFamily="2" charset="0"/>
                <a:sym typeface="Wingdings" panose="05000000000000000000" pitchFamily="2" charset="2"/>
              </a:rPr>
              <a:t> thanh ghi leänh.</a:t>
            </a:r>
          </a:p>
          <a:p>
            <a:pPr eaLnBrk="1" hangingPunct="1"/>
            <a:r>
              <a:rPr lang="en-US" altLang="en-US">
                <a:latin typeface="VNI-Times" pitchFamily="2" charset="0"/>
                <a:sym typeface="Wingdings" panose="05000000000000000000" pitchFamily="2" charset="2"/>
              </a:rPr>
              <a:t>Thay ñoåi PC ñeå chæ ñeán leänh keá tieáp.</a:t>
            </a:r>
          </a:p>
          <a:p>
            <a:pPr eaLnBrk="1" hangingPunct="1"/>
            <a:r>
              <a:rPr lang="en-US" altLang="en-US">
                <a:latin typeface="VNI-Times" pitchFamily="2" charset="0"/>
                <a:sym typeface="Wingdings" panose="05000000000000000000" pitchFamily="2" charset="2"/>
              </a:rPr>
              <a:t>Xaùc ñònh kieåu leänh vöøa laáy ra.</a:t>
            </a:r>
          </a:p>
          <a:p>
            <a:pPr eaLnBrk="1" hangingPunct="1"/>
            <a:r>
              <a:rPr lang="en-US" altLang="en-US">
                <a:latin typeface="VNI-Times" pitchFamily="2" charset="0"/>
                <a:sym typeface="Wingdings" panose="05000000000000000000" pitchFamily="2" charset="2"/>
              </a:rPr>
              <a:t>Xaùc ñònh kieåu döõ lieäu vöøa yeâu caàu vaø xaùc ñònh vò trí döõ lieäu trong boä nhôù.</a:t>
            </a:r>
          </a:p>
          <a:p>
            <a:pPr eaLnBrk="1" hangingPunct="1"/>
            <a:r>
              <a:rPr lang="en-US" altLang="en-US">
                <a:latin typeface="VNI-Times" pitchFamily="2" charset="0"/>
                <a:sym typeface="Wingdings" panose="05000000000000000000" pitchFamily="2" charset="2"/>
              </a:rPr>
              <a:t>Neáu leänh caàn döõ lieäu trong boä nhôù, naïp noù vaøo thanh ghi cuûa CPU</a:t>
            </a:r>
            <a:endParaRPr lang="en-US" altLang="en-US">
              <a:latin typeface="VNI-Times" pitchFamily="2" charset="0"/>
            </a:endParaRPr>
          </a:p>
          <a:p>
            <a:pPr eaLnBrk="1" hangingPunct="1"/>
            <a:endParaRPr lang="en-US" altLang="en-US">
              <a:latin typeface="VNI-Times" pitchFamily="2"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a:extLst>
              <a:ext uri="{FF2B5EF4-FFF2-40B4-BE49-F238E27FC236}">
                <a16:creationId xmlns:a16="http://schemas.microsoft.com/office/drawing/2014/main" id="{AACD9385-BA68-4848-A351-F418B07C30B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39939" name="Slide Number Placeholder 5">
            <a:extLst>
              <a:ext uri="{FF2B5EF4-FFF2-40B4-BE49-F238E27FC236}">
                <a16:creationId xmlns:a16="http://schemas.microsoft.com/office/drawing/2014/main" id="{45FDB2FD-915B-456E-B12D-3D92536C8A9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18DDA64-EB68-47F3-AA68-1363F90C5E0B}" type="slidenum">
              <a:rPr lang="en-US" altLang="en-US" sz="1300" smtClean="0"/>
              <a:pPr>
                <a:spcBef>
                  <a:spcPct val="0"/>
                </a:spcBef>
                <a:buClrTx/>
                <a:buSzTx/>
                <a:buFontTx/>
                <a:buNone/>
              </a:pPr>
              <a:t>35</a:t>
            </a:fld>
            <a:endParaRPr lang="en-US" altLang="en-US" sz="1300"/>
          </a:p>
        </p:txBody>
      </p:sp>
      <p:sp>
        <p:nvSpPr>
          <p:cNvPr id="39940" name="Rectangle 2">
            <a:extLst>
              <a:ext uri="{FF2B5EF4-FFF2-40B4-BE49-F238E27FC236}">
                <a16:creationId xmlns:a16="http://schemas.microsoft.com/office/drawing/2014/main" id="{C7761FB0-2FD1-40F4-AA65-B44DA64208D4}"/>
              </a:ext>
            </a:extLst>
          </p:cNvPr>
          <p:cNvSpPr>
            <a:spLocks noGrp="1" noChangeArrowheads="1"/>
          </p:cNvSpPr>
          <p:nvPr>
            <p:ph type="title"/>
          </p:nvPr>
        </p:nvSpPr>
        <p:spPr/>
        <p:txBody>
          <a:bodyPr/>
          <a:lstStyle/>
          <a:p>
            <a:pPr eaLnBrk="1" hangingPunct="1"/>
            <a:r>
              <a:rPr lang="en-US" altLang="en-US">
                <a:latin typeface="VNI-Times" pitchFamily="2" charset="0"/>
              </a:rPr>
              <a:t>Thöïc hieän leänh</a:t>
            </a:r>
            <a:r>
              <a:rPr lang="en-US" altLang="en-US">
                <a:latin typeface="VNI-US" pitchFamily="2" charset="0"/>
              </a:rPr>
              <a:t> (</a:t>
            </a:r>
            <a:r>
              <a:rPr lang="en-US" altLang="en-US">
                <a:latin typeface="VNI-Times" pitchFamily="2" charset="0"/>
              </a:rPr>
              <a:t>cont</a:t>
            </a:r>
            <a:r>
              <a:rPr lang="en-US" altLang="en-US">
                <a:latin typeface="VNI-US" pitchFamily="2" charset="0"/>
              </a:rPr>
              <a:t>)</a:t>
            </a:r>
          </a:p>
        </p:txBody>
      </p:sp>
      <p:sp>
        <p:nvSpPr>
          <p:cNvPr id="39941" name="Rectangle 3">
            <a:extLst>
              <a:ext uri="{FF2B5EF4-FFF2-40B4-BE49-F238E27FC236}">
                <a16:creationId xmlns:a16="http://schemas.microsoft.com/office/drawing/2014/main" id="{E2E50D41-097A-4262-9794-F65356D7B94E}"/>
              </a:ext>
            </a:extLst>
          </p:cNvPr>
          <p:cNvSpPr>
            <a:spLocks noGrp="1" noChangeArrowheads="1"/>
          </p:cNvSpPr>
          <p:nvPr>
            <p:ph type="body" idx="1"/>
          </p:nvPr>
        </p:nvSpPr>
        <p:spPr>
          <a:xfrm>
            <a:off x="1181100" y="2016125"/>
            <a:ext cx="7773988" cy="1701800"/>
          </a:xfrm>
        </p:spPr>
        <p:txBody>
          <a:bodyPr/>
          <a:lstStyle/>
          <a:p>
            <a:pPr eaLnBrk="1" hangingPunct="1"/>
            <a:r>
              <a:rPr lang="en-US" altLang="en-US">
                <a:latin typeface="VNI-Times" pitchFamily="2" charset="0"/>
                <a:sym typeface="Wingdings" panose="05000000000000000000" pitchFamily="2" charset="2"/>
              </a:rPr>
              <a:t>Thöïc hieän leänh..</a:t>
            </a:r>
          </a:p>
          <a:p>
            <a:pPr eaLnBrk="1" hangingPunct="1"/>
            <a:r>
              <a:rPr lang="en-US" altLang="en-US">
                <a:latin typeface="VNI-Times" pitchFamily="2" charset="0"/>
                <a:sym typeface="Wingdings" panose="05000000000000000000" pitchFamily="2" charset="2"/>
              </a:rPr>
              <a:t>Löu keát quaû ôû nôi thích hôïp. .</a:t>
            </a:r>
          </a:p>
          <a:p>
            <a:pPr eaLnBrk="1" hangingPunct="1"/>
            <a:r>
              <a:rPr lang="en-US" altLang="en-US">
                <a:latin typeface="VNI-Times" pitchFamily="2" charset="0"/>
                <a:sym typeface="Wingdings" panose="05000000000000000000" pitchFamily="2" charset="2"/>
              </a:rPr>
              <a:t>Trôû về böôùc 1 ñeå thöïc hieän leänh keá.</a:t>
            </a:r>
          </a:p>
          <a:p>
            <a:pPr eaLnBrk="1" hangingPunct="1"/>
            <a:endParaRPr lang="en-US" altLang="en-US">
              <a:latin typeface="VNI-Times" pitchFamily="2"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Footer Placeholder 4">
            <a:extLst>
              <a:ext uri="{FF2B5EF4-FFF2-40B4-BE49-F238E27FC236}">
                <a16:creationId xmlns:a16="http://schemas.microsoft.com/office/drawing/2014/main" id="{51FAC377-6079-4026-8E3F-99415D18C9D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40963" name="Slide Number Placeholder 5">
            <a:extLst>
              <a:ext uri="{FF2B5EF4-FFF2-40B4-BE49-F238E27FC236}">
                <a16:creationId xmlns:a16="http://schemas.microsoft.com/office/drawing/2014/main" id="{2F5A702C-0DFF-430D-A1E9-EB143568ED6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6F111577-DA23-4DDC-8BB5-A4B41729C7A8}" type="slidenum">
              <a:rPr lang="en-US" altLang="en-US" sz="1300" smtClean="0"/>
              <a:pPr>
                <a:spcBef>
                  <a:spcPct val="0"/>
                </a:spcBef>
                <a:buClrTx/>
                <a:buSzTx/>
                <a:buFontTx/>
                <a:buNone/>
              </a:pPr>
              <a:t>36</a:t>
            </a:fld>
            <a:endParaRPr lang="en-US" altLang="en-US" sz="1300"/>
          </a:p>
        </p:txBody>
      </p:sp>
      <p:sp>
        <p:nvSpPr>
          <p:cNvPr id="181250" name="Rectangle 2">
            <a:extLst>
              <a:ext uri="{FF2B5EF4-FFF2-40B4-BE49-F238E27FC236}">
                <a16:creationId xmlns:a16="http://schemas.microsoft.com/office/drawing/2014/main" id="{D9AEC417-E3C4-4B87-9ADD-77D7E205F9B2}"/>
              </a:ext>
            </a:extLst>
          </p:cNvPr>
          <p:cNvSpPr>
            <a:spLocks noGrp="1" noChangeArrowheads="1"/>
          </p:cNvSpPr>
          <p:nvPr>
            <p:ph type="title"/>
          </p:nvPr>
        </p:nvSpPr>
        <p:spPr>
          <a:xfrm>
            <a:off x="493713" y="619125"/>
            <a:ext cx="8302625" cy="798513"/>
          </a:xfrm>
        </p:spPr>
        <p:txBody>
          <a:bodyPr/>
          <a:lstStyle/>
          <a:p>
            <a:pPr eaLnBrk="1" hangingPunct="1"/>
            <a:r>
              <a:rPr lang="en-US" altLang="en-US" sz="2200" b="1">
                <a:latin typeface="Verdana" panose="020B0604030504040204" pitchFamily="34" charset="0"/>
              </a:rPr>
              <a:t>Sự phân phối thời gian cho 2 quá trình lấy lệnh và thi hành lệnh của CPU thường và CPU đường ống</a:t>
            </a:r>
          </a:p>
        </p:txBody>
      </p:sp>
      <p:sp>
        <p:nvSpPr>
          <p:cNvPr id="181269" name="Text Box 21">
            <a:extLst>
              <a:ext uri="{FF2B5EF4-FFF2-40B4-BE49-F238E27FC236}">
                <a16:creationId xmlns:a16="http://schemas.microsoft.com/office/drawing/2014/main" id="{52F2D569-313C-432E-A877-CABBF7534429}"/>
              </a:ext>
            </a:extLst>
          </p:cNvPr>
          <p:cNvSpPr txBox="1">
            <a:spLocks noChangeArrowheads="1"/>
          </p:cNvSpPr>
          <p:nvPr/>
        </p:nvSpPr>
        <p:spPr bwMode="auto">
          <a:xfrm>
            <a:off x="142875" y="5095875"/>
            <a:ext cx="912813" cy="107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Thi hành lệnh</a:t>
            </a:r>
          </a:p>
        </p:txBody>
      </p:sp>
      <p:sp>
        <p:nvSpPr>
          <p:cNvPr id="181270" name="Text Box 22">
            <a:extLst>
              <a:ext uri="{FF2B5EF4-FFF2-40B4-BE49-F238E27FC236}">
                <a16:creationId xmlns:a16="http://schemas.microsoft.com/office/drawing/2014/main" id="{6B7D66B8-6E2F-4A95-8C1F-096F3C02AA49}"/>
              </a:ext>
            </a:extLst>
          </p:cNvPr>
          <p:cNvSpPr txBox="1">
            <a:spLocks noChangeArrowheads="1"/>
          </p:cNvSpPr>
          <p:nvPr/>
        </p:nvSpPr>
        <p:spPr bwMode="auto">
          <a:xfrm>
            <a:off x="211138" y="4200525"/>
            <a:ext cx="7747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Lấy lệnh</a:t>
            </a:r>
          </a:p>
        </p:txBody>
      </p:sp>
      <p:grpSp>
        <p:nvGrpSpPr>
          <p:cNvPr id="181293" name="Group 45">
            <a:extLst>
              <a:ext uri="{FF2B5EF4-FFF2-40B4-BE49-F238E27FC236}">
                <a16:creationId xmlns:a16="http://schemas.microsoft.com/office/drawing/2014/main" id="{004AD31D-740E-45F5-AC48-C2B306016E8C}"/>
              </a:ext>
            </a:extLst>
          </p:cNvPr>
          <p:cNvGrpSpPr>
            <a:grpSpLocks/>
          </p:cNvGrpSpPr>
          <p:nvPr/>
        </p:nvGrpSpPr>
        <p:grpSpPr bwMode="auto">
          <a:xfrm>
            <a:off x="1195388" y="2135188"/>
            <a:ext cx="7670800" cy="2065337"/>
            <a:chOff x="816" y="1488"/>
            <a:chExt cx="5232" cy="1440"/>
          </a:xfrm>
        </p:grpSpPr>
        <p:sp>
          <p:nvSpPr>
            <p:cNvPr id="40991" name="Text Box 23">
              <a:extLst>
                <a:ext uri="{FF2B5EF4-FFF2-40B4-BE49-F238E27FC236}">
                  <a16:creationId xmlns:a16="http://schemas.microsoft.com/office/drawing/2014/main" id="{F5A3233F-12D7-4B56-B8B3-5A0272A4BE1C}"/>
                </a:ext>
              </a:extLst>
            </p:cNvPr>
            <p:cNvSpPr txBox="1">
              <a:spLocks noChangeArrowheads="1"/>
            </p:cNvSpPr>
            <p:nvPr/>
          </p:nvSpPr>
          <p:spPr bwMode="auto">
            <a:xfrm>
              <a:off x="1248" y="2640"/>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CPU thường</a:t>
              </a:r>
            </a:p>
          </p:txBody>
        </p:sp>
        <p:sp>
          <p:nvSpPr>
            <p:cNvPr id="40992" name="Line 24">
              <a:extLst>
                <a:ext uri="{FF2B5EF4-FFF2-40B4-BE49-F238E27FC236}">
                  <a16:creationId xmlns:a16="http://schemas.microsoft.com/office/drawing/2014/main" id="{5A3F801E-82DD-4583-8451-A246442DBD84}"/>
                </a:ext>
              </a:extLst>
            </p:cNvPr>
            <p:cNvSpPr>
              <a:spLocks noChangeShapeType="1"/>
            </p:cNvSpPr>
            <p:nvPr/>
          </p:nvSpPr>
          <p:spPr bwMode="auto">
            <a:xfrm>
              <a:off x="816" y="2496"/>
              <a:ext cx="523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93" name="Line 25">
              <a:extLst>
                <a:ext uri="{FF2B5EF4-FFF2-40B4-BE49-F238E27FC236}">
                  <a16:creationId xmlns:a16="http://schemas.microsoft.com/office/drawing/2014/main" id="{B6BD9722-BAE9-48BA-A71B-2D70CACCFCCE}"/>
                </a:ext>
              </a:extLst>
            </p:cNvPr>
            <p:cNvSpPr>
              <a:spLocks noChangeShapeType="1"/>
            </p:cNvSpPr>
            <p:nvPr/>
          </p:nvSpPr>
          <p:spPr bwMode="auto">
            <a:xfrm flipV="1">
              <a:off x="816" y="2016"/>
              <a:ext cx="0" cy="48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94" name="Line 26">
              <a:extLst>
                <a:ext uri="{FF2B5EF4-FFF2-40B4-BE49-F238E27FC236}">
                  <a16:creationId xmlns:a16="http://schemas.microsoft.com/office/drawing/2014/main" id="{E4D72F79-D01B-4BEA-B9A1-25BCEE6DF058}"/>
                </a:ext>
              </a:extLst>
            </p:cNvPr>
            <p:cNvSpPr>
              <a:spLocks noChangeShapeType="1"/>
            </p:cNvSpPr>
            <p:nvPr/>
          </p:nvSpPr>
          <p:spPr bwMode="auto">
            <a:xfrm>
              <a:off x="816" y="1968"/>
              <a:ext cx="523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95" name="Line 27">
              <a:extLst>
                <a:ext uri="{FF2B5EF4-FFF2-40B4-BE49-F238E27FC236}">
                  <a16:creationId xmlns:a16="http://schemas.microsoft.com/office/drawing/2014/main" id="{366B1D82-63F7-465E-88DC-759C156F9097}"/>
                </a:ext>
              </a:extLst>
            </p:cNvPr>
            <p:cNvSpPr>
              <a:spLocks noChangeShapeType="1"/>
            </p:cNvSpPr>
            <p:nvPr/>
          </p:nvSpPr>
          <p:spPr bwMode="auto">
            <a:xfrm flipV="1">
              <a:off x="816" y="1488"/>
              <a:ext cx="0" cy="48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96" name="Line 28">
              <a:extLst>
                <a:ext uri="{FF2B5EF4-FFF2-40B4-BE49-F238E27FC236}">
                  <a16:creationId xmlns:a16="http://schemas.microsoft.com/office/drawing/2014/main" id="{1F33510A-E042-4235-9041-00D69E2FF194}"/>
                </a:ext>
              </a:extLst>
            </p:cNvPr>
            <p:cNvSpPr>
              <a:spLocks noChangeShapeType="1"/>
            </p:cNvSpPr>
            <p:nvPr/>
          </p:nvSpPr>
          <p:spPr bwMode="auto">
            <a:xfrm>
              <a:off x="1448" y="1488"/>
              <a:ext cx="0" cy="1008"/>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97" name="Line 29">
              <a:extLst>
                <a:ext uri="{FF2B5EF4-FFF2-40B4-BE49-F238E27FC236}">
                  <a16:creationId xmlns:a16="http://schemas.microsoft.com/office/drawing/2014/main" id="{ECA8C1FC-2293-4611-97B1-70CDBBD63D4D}"/>
                </a:ext>
              </a:extLst>
            </p:cNvPr>
            <p:cNvSpPr>
              <a:spLocks noChangeShapeType="1"/>
            </p:cNvSpPr>
            <p:nvPr/>
          </p:nvSpPr>
          <p:spPr bwMode="auto">
            <a:xfrm>
              <a:off x="2112" y="1488"/>
              <a:ext cx="0" cy="1008"/>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98" name="Line 30">
              <a:extLst>
                <a:ext uri="{FF2B5EF4-FFF2-40B4-BE49-F238E27FC236}">
                  <a16:creationId xmlns:a16="http://schemas.microsoft.com/office/drawing/2014/main" id="{C3E848D3-9BED-4E0B-B50F-79A24130C182}"/>
                </a:ext>
              </a:extLst>
            </p:cNvPr>
            <p:cNvSpPr>
              <a:spLocks noChangeShapeType="1"/>
            </p:cNvSpPr>
            <p:nvPr/>
          </p:nvSpPr>
          <p:spPr bwMode="auto">
            <a:xfrm>
              <a:off x="2744" y="1488"/>
              <a:ext cx="0" cy="1008"/>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99" name="Line 31">
              <a:extLst>
                <a:ext uri="{FF2B5EF4-FFF2-40B4-BE49-F238E27FC236}">
                  <a16:creationId xmlns:a16="http://schemas.microsoft.com/office/drawing/2014/main" id="{2698F8D5-2DCD-491A-8FC9-EFA64A237408}"/>
                </a:ext>
              </a:extLst>
            </p:cNvPr>
            <p:cNvSpPr>
              <a:spLocks noChangeShapeType="1"/>
            </p:cNvSpPr>
            <p:nvPr/>
          </p:nvSpPr>
          <p:spPr bwMode="auto">
            <a:xfrm>
              <a:off x="3360" y="1512"/>
              <a:ext cx="0" cy="1008"/>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00" name="Rectangle 32">
              <a:extLst>
                <a:ext uri="{FF2B5EF4-FFF2-40B4-BE49-F238E27FC236}">
                  <a16:creationId xmlns:a16="http://schemas.microsoft.com/office/drawing/2014/main" id="{FF7CBC6C-ACC9-4FC6-A1CC-B49EEAC796F1}"/>
                </a:ext>
              </a:extLst>
            </p:cNvPr>
            <p:cNvSpPr>
              <a:spLocks noChangeArrowheads="1"/>
            </p:cNvSpPr>
            <p:nvPr/>
          </p:nvSpPr>
          <p:spPr bwMode="auto">
            <a:xfrm>
              <a:off x="2112" y="1728"/>
              <a:ext cx="62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t>LỆNH 2</a:t>
              </a:r>
            </a:p>
          </p:txBody>
        </p:sp>
        <p:sp>
          <p:nvSpPr>
            <p:cNvPr id="41001" name="Rectangle 33">
              <a:extLst>
                <a:ext uri="{FF2B5EF4-FFF2-40B4-BE49-F238E27FC236}">
                  <a16:creationId xmlns:a16="http://schemas.microsoft.com/office/drawing/2014/main" id="{7579E96A-6DB8-4C84-B244-1F8331AA2AB3}"/>
                </a:ext>
              </a:extLst>
            </p:cNvPr>
            <p:cNvSpPr>
              <a:spLocks noChangeArrowheads="1"/>
            </p:cNvSpPr>
            <p:nvPr/>
          </p:nvSpPr>
          <p:spPr bwMode="auto">
            <a:xfrm>
              <a:off x="816" y="1728"/>
              <a:ext cx="62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t>LỆNH 1</a:t>
              </a:r>
            </a:p>
          </p:txBody>
        </p:sp>
        <p:sp>
          <p:nvSpPr>
            <p:cNvPr id="41002" name="Rectangle 34">
              <a:extLst>
                <a:ext uri="{FF2B5EF4-FFF2-40B4-BE49-F238E27FC236}">
                  <a16:creationId xmlns:a16="http://schemas.microsoft.com/office/drawing/2014/main" id="{CE17D69C-F740-486A-B70D-32DC2B3DA332}"/>
                </a:ext>
              </a:extLst>
            </p:cNvPr>
            <p:cNvSpPr>
              <a:spLocks noChangeArrowheads="1"/>
            </p:cNvSpPr>
            <p:nvPr/>
          </p:nvSpPr>
          <p:spPr bwMode="auto">
            <a:xfrm>
              <a:off x="3360" y="1728"/>
              <a:ext cx="62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t>LỆNH 3</a:t>
              </a:r>
            </a:p>
          </p:txBody>
        </p:sp>
        <p:sp>
          <p:nvSpPr>
            <p:cNvPr id="41003" name="Line 35">
              <a:extLst>
                <a:ext uri="{FF2B5EF4-FFF2-40B4-BE49-F238E27FC236}">
                  <a16:creationId xmlns:a16="http://schemas.microsoft.com/office/drawing/2014/main" id="{3BD5AD65-7BE7-43FD-B415-F4427EAB164A}"/>
                </a:ext>
              </a:extLst>
            </p:cNvPr>
            <p:cNvSpPr>
              <a:spLocks noChangeShapeType="1"/>
            </p:cNvSpPr>
            <p:nvPr/>
          </p:nvSpPr>
          <p:spPr bwMode="auto">
            <a:xfrm>
              <a:off x="3984" y="1488"/>
              <a:ext cx="0" cy="1008"/>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04" name="Rectangle 36">
              <a:extLst>
                <a:ext uri="{FF2B5EF4-FFF2-40B4-BE49-F238E27FC236}">
                  <a16:creationId xmlns:a16="http://schemas.microsoft.com/office/drawing/2014/main" id="{0A64BB56-A630-4B23-8A43-DECA07C07730}"/>
                </a:ext>
              </a:extLst>
            </p:cNvPr>
            <p:cNvSpPr>
              <a:spLocks noChangeArrowheads="1"/>
            </p:cNvSpPr>
            <p:nvPr/>
          </p:nvSpPr>
          <p:spPr bwMode="auto">
            <a:xfrm>
              <a:off x="1456" y="2256"/>
              <a:ext cx="64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t>LỆNH 1</a:t>
              </a:r>
            </a:p>
          </p:txBody>
        </p:sp>
        <p:sp>
          <p:nvSpPr>
            <p:cNvPr id="41005" name="Rectangle 37">
              <a:extLst>
                <a:ext uri="{FF2B5EF4-FFF2-40B4-BE49-F238E27FC236}">
                  <a16:creationId xmlns:a16="http://schemas.microsoft.com/office/drawing/2014/main" id="{2E0A8A8B-E8E0-4163-A8EB-F1A1E57A7EE9}"/>
                </a:ext>
              </a:extLst>
            </p:cNvPr>
            <p:cNvSpPr>
              <a:spLocks noChangeArrowheads="1"/>
            </p:cNvSpPr>
            <p:nvPr/>
          </p:nvSpPr>
          <p:spPr bwMode="auto">
            <a:xfrm>
              <a:off x="2736" y="2256"/>
              <a:ext cx="62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t>LỆNH 2</a:t>
              </a:r>
            </a:p>
          </p:txBody>
        </p:sp>
        <p:sp>
          <p:nvSpPr>
            <p:cNvPr id="41006" name="Rectangle 38">
              <a:extLst>
                <a:ext uri="{FF2B5EF4-FFF2-40B4-BE49-F238E27FC236}">
                  <a16:creationId xmlns:a16="http://schemas.microsoft.com/office/drawing/2014/main" id="{467B1F45-933A-49C5-8330-E492F2DD1E78}"/>
                </a:ext>
              </a:extLst>
            </p:cNvPr>
            <p:cNvSpPr>
              <a:spLocks noChangeArrowheads="1"/>
            </p:cNvSpPr>
            <p:nvPr/>
          </p:nvSpPr>
          <p:spPr bwMode="auto">
            <a:xfrm>
              <a:off x="3984" y="2256"/>
              <a:ext cx="62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t>LỆNH 3</a:t>
              </a:r>
            </a:p>
          </p:txBody>
        </p:sp>
      </p:grpSp>
      <p:sp>
        <p:nvSpPr>
          <p:cNvPr id="40968" name="Text Box 39">
            <a:extLst>
              <a:ext uri="{FF2B5EF4-FFF2-40B4-BE49-F238E27FC236}">
                <a16:creationId xmlns:a16="http://schemas.microsoft.com/office/drawing/2014/main" id="{AA6659C0-DC3F-47D4-9050-085B36CF84CA}"/>
              </a:ext>
            </a:extLst>
          </p:cNvPr>
          <p:cNvSpPr txBox="1">
            <a:spLocks noChangeArrowheads="1"/>
          </p:cNvSpPr>
          <p:nvPr/>
        </p:nvSpPr>
        <p:spPr bwMode="auto">
          <a:xfrm>
            <a:off x="142875" y="2960688"/>
            <a:ext cx="912813"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Thi hành lệnh</a:t>
            </a:r>
          </a:p>
        </p:txBody>
      </p:sp>
      <p:sp>
        <p:nvSpPr>
          <p:cNvPr id="40969" name="Text Box 40">
            <a:extLst>
              <a:ext uri="{FF2B5EF4-FFF2-40B4-BE49-F238E27FC236}">
                <a16:creationId xmlns:a16="http://schemas.microsoft.com/office/drawing/2014/main" id="{B8F4BD0F-AE14-47F8-A5EC-E93DB48D9FE3}"/>
              </a:ext>
            </a:extLst>
          </p:cNvPr>
          <p:cNvSpPr txBox="1">
            <a:spLocks noChangeArrowheads="1"/>
          </p:cNvSpPr>
          <p:nvPr/>
        </p:nvSpPr>
        <p:spPr bwMode="auto">
          <a:xfrm>
            <a:off x="211138" y="2065338"/>
            <a:ext cx="7747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Lấy lệnh</a:t>
            </a:r>
          </a:p>
        </p:txBody>
      </p:sp>
      <p:sp>
        <p:nvSpPr>
          <p:cNvPr id="40970" name="Line 42">
            <a:extLst>
              <a:ext uri="{FF2B5EF4-FFF2-40B4-BE49-F238E27FC236}">
                <a16:creationId xmlns:a16="http://schemas.microsoft.com/office/drawing/2014/main" id="{0FA415DE-7174-41C1-9B63-BCA91042A161}"/>
              </a:ext>
            </a:extLst>
          </p:cNvPr>
          <p:cNvSpPr>
            <a:spLocks noChangeShapeType="1"/>
          </p:cNvSpPr>
          <p:nvPr/>
        </p:nvSpPr>
        <p:spPr bwMode="auto">
          <a:xfrm>
            <a:off x="6754813" y="3235325"/>
            <a:ext cx="0" cy="2479675"/>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81294" name="Group 46">
            <a:extLst>
              <a:ext uri="{FF2B5EF4-FFF2-40B4-BE49-F238E27FC236}">
                <a16:creationId xmlns:a16="http://schemas.microsoft.com/office/drawing/2014/main" id="{435518D9-CCE9-4A70-8E06-985570462E11}"/>
              </a:ext>
            </a:extLst>
          </p:cNvPr>
          <p:cNvGrpSpPr>
            <a:grpSpLocks/>
          </p:cNvGrpSpPr>
          <p:nvPr/>
        </p:nvGrpSpPr>
        <p:grpSpPr bwMode="auto">
          <a:xfrm>
            <a:off x="1266825" y="4200525"/>
            <a:ext cx="7669213" cy="2395538"/>
            <a:chOff x="816" y="2976"/>
            <a:chExt cx="5232" cy="1670"/>
          </a:xfrm>
        </p:grpSpPr>
        <p:sp>
          <p:nvSpPr>
            <p:cNvPr id="40973" name="Line 5">
              <a:extLst>
                <a:ext uri="{FF2B5EF4-FFF2-40B4-BE49-F238E27FC236}">
                  <a16:creationId xmlns:a16="http://schemas.microsoft.com/office/drawing/2014/main" id="{41C1029A-1338-4A5D-8A4B-BA00C15302EE}"/>
                </a:ext>
              </a:extLst>
            </p:cNvPr>
            <p:cNvSpPr>
              <a:spLocks noChangeShapeType="1"/>
            </p:cNvSpPr>
            <p:nvPr/>
          </p:nvSpPr>
          <p:spPr bwMode="auto">
            <a:xfrm>
              <a:off x="816" y="3984"/>
              <a:ext cx="523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74" name="Line 6">
              <a:extLst>
                <a:ext uri="{FF2B5EF4-FFF2-40B4-BE49-F238E27FC236}">
                  <a16:creationId xmlns:a16="http://schemas.microsoft.com/office/drawing/2014/main" id="{0670A7A9-ED5B-4560-9FF5-84D47A8A1FBD}"/>
                </a:ext>
              </a:extLst>
            </p:cNvPr>
            <p:cNvSpPr>
              <a:spLocks noChangeShapeType="1"/>
            </p:cNvSpPr>
            <p:nvPr/>
          </p:nvSpPr>
          <p:spPr bwMode="auto">
            <a:xfrm flipV="1">
              <a:off x="816" y="3504"/>
              <a:ext cx="0" cy="48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75" name="Line 7">
              <a:extLst>
                <a:ext uri="{FF2B5EF4-FFF2-40B4-BE49-F238E27FC236}">
                  <a16:creationId xmlns:a16="http://schemas.microsoft.com/office/drawing/2014/main" id="{6FC376BE-D3AD-4B3D-BFC9-6B361162F557}"/>
                </a:ext>
              </a:extLst>
            </p:cNvPr>
            <p:cNvSpPr>
              <a:spLocks noChangeShapeType="1"/>
            </p:cNvSpPr>
            <p:nvPr/>
          </p:nvSpPr>
          <p:spPr bwMode="auto">
            <a:xfrm>
              <a:off x="816" y="3456"/>
              <a:ext cx="523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76" name="Line 8">
              <a:extLst>
                <a:ext uri="{FF2B5EF4-FFF2-40B4-BE49-F238E27FC236}">
                  <a16:creationId xmlns:a16="http://schemas.microsoft.com/office/drawing/2014/main" id="{729096CF-8B48-4D37-B2F5-280FF230D06A}"/>
                </a:ext>
              </a:extLst>
            </p:cNvPr>
            <p:cNvSpPr>
              <a:spLocks noChangeShapeType="1"/>
            </p:cNvSpPr>
            <p:nvPr/>
          </p:nvSpPr>
          <p:spPr bwMode="auto">
            <a:xfrm flipV="1">
              <a:off x="816" y="2976"/>
              <a:ext cx="0" cy="48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77" name="Line 10">
              <a:extLst>
                <a:ext uri="{FF2B5EF4-FFF2-40B4-BE49-F238E27FC236}">
                  <a16:creationId xmlns:a16="http://schemas.microsoft.com/office/drawing/2014/main" id="{0977C418-EC2A-4645-8222-76AC23404A09}"/>
                </a:ext>
              </a:extLst>
            </p:cNvPr>
            <p:cNvSpPr>
              <a:spLocks noChangeShapeType="1"/>
            </p:cNvSpPr>
            <p:nvPr/>
          </p:nvSpPr>
          <p:spPr bwMode="auto">
            <a:xfrm>
              <a:off x="1448" y="2976"/>
              <a:ext cx="0" cy="1008"/>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78" name="Line 11">
              <a:extLst>
                <a:ext uri="{FF2B5EF4-FFF2-40B4-BE49-F238E27FC236}">
                  <a16:creationId xmlns:a16="http://schemas.microsoft.com/office/drawing/2014/main" id="{4C85513C-7928-4081-8A40-6DBEAEC4C9E6}"/>
                </a:ext>
              </a:extLst>
            </p:cNvPr>
            <p:cNvSpPr>
              <a:spLocks noChangeShapeType="1"/>
            </p:cNvSpPr>
            <p:nvPr/>
          </p:nvSpPr>
          <p:spPr bwMode="auto">
            <a:xfrm>
              <a:off x="2112" y="2976"/>
              <a:ext cx="0" cy="1008"/>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79" name="Line 12">
              <a:extLst>
                <a:ext uri="{FF2B5EF4-FFF2-40B4-BE49-F238E27FC236}">
                  <a16:creationId xmlns:a16="http://schemas.microsoft.com/office/drawing/2014/main" id="{D607B87B-6DB7-4DCB-82F3-313F1C13F6E0}"/>
                </a:ext>
              </a:extLst>
            </p:cNvPr>
            <p:cNvSpPr>
              <a:spLocks noChangeShapeType="1"/>
            </p:cNvSpPr>
            <p:nvPr/>
          </p:nvSpPr>
          <p:spPr bwMode="auto">
            <a:xfrm>
              <a:off x="2744" y="2976"/>
              <a:ext cx="0" cy="1008"/>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80" name="Line 13">
              <a:extLst>
                <a:ext uri="{FF2B5EF4-FFF2-40B4-BE49-F238E27FC236}">
                  <a16:creationId xmlns:a16="http://schemas.microsoft.com/office/drawing/2014/main" id="{F8C1362C-E48E-4E21-AC1D-515A5999607D}"/>
                </a:ext>
              </a:extLst>
            </p:cNvPr>
            <p:cNvSpPr>
              <a:spLocks noChangeShapeType="1"/>
            </p:cNvSpPr>
            <p:nvPr/>
          </p:nvSpPr>
          <p:spPr bwMode="auto">
            <a:xfrm>
              <a:off x="3360" y="3000"/>
              <a:ext cx="0" cy="1008"/>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81" name="Rectangle 14">
              <a:extLst>
                <a:ext uri="{FF2B5EF4-FFF2-40B4-BE49-F238E27FC236}">
                  <a16:creationId xmlns:a16="http://schemas.microsoft.com/office/drawing/2014/main" id="{1F34D080-6E6A-4A30-9CD2-3745E8F6D4DC}"/>
                </a:ext>
              </a:extLst>
            </p:cNvPr>
            <p:cNvSpPr>
              <a:spLocks noChangeArrowheads="1"/>
            </p:cNvSpPr>
            <p:nvPr/>
          </p:nvSpPr>
          <p:spPr bwMode="auto">
            <a:xfrm>
              <a:off x="1440" y="3216"/>
              <a:ext cx="67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t>LỆNH 2</a:t>
              </a:r>
            </a:p>
          </p:txBody>
        </p:sp>
        <p:sp>
          <p:nvSpPr>
            <p:cNvPr id="40982" name="Rectangle 15">
              <a:extLst>
                <a:ext uri="{FF2B5EF4-FFF2-40B4-BE49-F238E27FC236}">
                  <a16:creationId xmlns:a16="http://schemas.microsoft.com/office/drawing/2014/main" id="{03DEC20F-3456-4FAC-846B-4B58A1D9842B}"/>
                </a:ext>
              </a:extLst>
            </p:cNvPr>
            <p:cNvSpPr>
              <a:spLocks noChangeArrowheads="1"/>
            </p:cNvSpPr>
            <p:nvPr/>
          </p:nvSpPr>
          <p:spPr bwMode="auto">
            <a:xfrm>
              <a:off x="816" y="3216"/>
              <a:ext cx="62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t>LỆNH 1</a:t>
              </a:r>
            </a:p>
          </p:txBody>
        </p:sp>
        <p:sp>
          <p:nvSpPr>
            <p:cNvPr id="40983" name="Rectangle 16">
              <a:extLst>
                <a:ext uri="{FF2B5EF4-FFF2-40B4-BE49-F238E27FC236}">
                  <a16:creationId xmlns:a16="http://schemas.microsoft.com/office/drawing/2014/main" id="{9C2BD249-CDEF-421E-A8AA-32A9E07E3ACD}"/>
                </a:ext>
              </a:extLst>
            </p:cNvPr>
            <p:cNvSpPr>
              <a:spLocks noChangeArrowheads="1"/>
            </p:cNvSpPr>
            <p:nvPr/>
          </p:nvSpPr>
          <p:spPr bwMode="auto">
            <a:xfrm>
              <a:off x="2112" y="3216"/>
              <a:ext cx="62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t>LỆNH 3</a:t>
              </a:r>
            </a:p>
          </p:txBody>
        </p:sp>
        <p:sp>
          <p:nvSpPr>
            <p:cNvPr id="40984" name="Line 17">
              <a:extLst>
                <a:ext uri="{FF2B5EF4-FFF2-40B4-BE49-F238E27FC236}">
                  <a16:creationId xmlns:a16="http://schemas.microsoft.com/office/drawing/2014/main" id="{97717ED9-FDFB-4CB0-9375-879515E76E44}"/>
                </a:ext>
              </a:extLst>
            </p:cNvPr>
            <p:cNvSpPr>
              <a:spLocks noChangeShapeType="1"/>
            </p:cNvSpPr>
            <p:nvPr/>
          </p:nvSpPr>
          <p:spPr bwMode="auto">
            <a:xfrm>
              <a:off x="3984" y="2976"/>
              <a:ext cx="0" cy="1008"/>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85" name="Rectangle 18">
              <a:extLst>
                <a:ext uri="{FF2B5EF4-FFF2-40B4-BE49-F238E27FC236}">
                  <a16:creationId xmlns:a16="http://schemas.microsoft.com/office/drawing/2014/main" id="{32399A5F-F9F5-40F1-BE9D-4CF48E2E8B0C}"/>
                </a:ext>
              </a:extLst>
            </p:cNvPr>
            <p:cNvSpPr>
              <a:spLocks noChangeArrowheads="1"/>
            </p:cNvSpPr>
            <p:nvPr/>
          </p:nvSpPr>
          <p:spPr bwMode="auto">
            <a:xfrm>
              <a:off x="1456" y="3744"/>
              <a:ext cx="64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t>LỆNH 1</a:t>
              </a:r>
            </a:p>
          </p:txBody>
        </p:sp>
        <p:sp>
          <p:nvSpPr>
            <p:cNvPr id="40986" name="Rectangle 19">
              <a:extLst>
                <a:ext uri="{FF2B5EF4-FFF2-40B4-BE49-F238E27FC236}">
                  <a16:creationId xmlns:a16="http://schemas.microsoft.com/office/drawing/2014/main" id="{2B33FA61-CC16-480F-B2A5-0F4034173C66}"/>
                </a:ext>
              </a:extLst>
            </p:cNvPr>
            <p:cNvSpPr>
              <a:spLocks noChangeArrowheads="1"/>
            </p:cNvSpPr>
            <p:nvPr/>
          </p:nvSpPr>
          <p:spPr bwMode="auto">
            <a:xfrm>
              <a:off x="2112" y="3744"/>
              <a:ext cx="62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t>LỆNH 2</a:t>
              </a:r>
            </a:p>
          </p:txBody>
        </p:sp>
        <p:sp>
          <p:nvSpPr>
            <p:cNvPr id="40987" name="Rectangle 20">
              <a:extLst>
                <a:ext uri="{FF2B5EF4-FFF2-40B4-BE49-F238E27FC236}">
                  <a16:creationId xmlns:a16="http://schemas.microsoft.com/office/drawing/2014/main" id="{D3B4C077-5826-46EE-BB8C-EE533DB2840E}"/>
                </a:ext>
              </a:extLst>
            </p:cNvPr>
            <p:cNvSpPr>
              <a:spLocks noChangeArrowheads="1"/>
            </p:cNvSpPr>
            <p:nvPr/>
          </p:nvSpPr>
          <p:spPr bwMode="auto">
            <a:xfrm>
              <a:off x="2736" y="3744"/>
              <a:ext cx="62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t>LỆNH 3</a:t>
              </a:r>
            </a:p>
          </p:txBody>
        </p:sp>
        <p:sp>
          <p:nvSpPr>
            <p:cNvPr id="40988" name="Text Box 41">
              <a:extLst>
                <a:ext uri="{FF2B5EF4-FFF2-40B4-BE49-F238E27FC236}">
                  <a16:creationId xmlns:a16="http://schemas.microsoft.com/office/drawing/2014/main" id="{06FF73F0-D73A-4B74-A127-3753058D2B92}"/>
                </a:ext>
              </a:extLst>
            </p:cNvPr>
            <p:cNvSpPr txBox="1">
              <a:spLocks noChangeArrowheads="1"/>
            </p:cNvSpPr>
            <p:nvPr/>
          </p:nvSpPr>
          <p:spPr bwMode="auto">
            <a:xfrm>
              <a:off x="816" y="4128"/>
              <a:ext cx="259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CPU dùng cơ cấu đường ống (piple line)</a:t>
              </a:r>
            </a:p>
          </p:txBody>
        </p:sp>
        <p:sp>
          <p:nvSpPr>
            <p:cNvPr id="40989" name="Line 43">
              <a:extLst>
                <a:ext uri="{FF2B5EF4-FFF2-40B4-BE49-F238E27FC236}">
                  <a16:creationId xmlns:a16="http://schemas.microsoft.com/office/drawing/2014/main" id="{E4A96F48-F990-4A30-8799-63BE85F4BB83}"/>
                </a:ext>
              </a:extLst>
            </p:cNvPr>
            <p:cNvSpPr>
              <a:spLocks noChangeShapeType="1"/>
            </p:cNvSpPr>
            <p:nvPr/>
          </p:nvSpPr>
          <p:spPr bwMode="auto">
            <a:xfrm>
              <a:off x="3408" y="3840"/>
              <a:ext cx="1152" cy="0"/>
            </a:xfrm>
            <a:prstGeom prst="line">
              <a:avLst/>
            </a:prstGeom>
            <a:noFill/>
            <a:ln w="38100">
              <a:solidFill>
                <a:schemeClr val="hlink"/>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90" name="Text Box 44">
              <a:extLst>
                <a:ext uri="{FF2B5EF4-FFF2-40B4-BE49-F238E27FC236}">
                  <a16:creationId xmlns:a16="http://schemas.microsoft.com/office/drawing/2014/main" id="{EBC635DE-32F9-4B24-9012-C6362EADA030}"/>
                </a:ext>
              </a:extLst>
            </p:cNvPr>
            <p:cNvSpPr txBox="1">
              <a:spLocks noChangeArrowheads="1"/>
            </p:cNvSpPr>
            <p:nvPr/>
          </p:nvSpPr>
          <p:spPr bwMode="auto">
            <a:xfrm>
              <a:off x="3504" y="4032"/>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1800" b="0">
                <a:solidFill>
                  <a:schemeClr val="hlink"/>
                </a:solidFill>
              </a:endParaRPr>
            </a:p>
          </p:txBody>
        </p:sp>
      </p:grpSp>
      <p:sp>
        <p:nvSpPr>
          <p:cNvPr id="181295" name="Text Box 47">
            <a:extLst>
              <a:ext uri="{FF2B5EF4-FFF2-40B4-BE49-F238E27FC236}">
                <a16:creationId xmlns:a16="http://schemas.microsoft.com/office/drawing/2014/main" id="{BE2887E4-0FCA-4E7B-BFD8-16E731DD76B7}"/>
              </a:ext>
            </a:extLst>
          </p:cNvPr>
          <p:cNvSpPr txBox="1">
            <a:spLocks noChangeArrowheads="1"/>
          </p:cNvSpPr>
          <p:nvPr/>
        </p:nvSpPr>
        <p:spPr bwMode="auto">
          <a:xfrm>
            <a:off x="4573588" y="4887913"/>
            <a:ext cx="2814637"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800" b="0">
                <a:solidFill>
                  <a:schemeClr val="hlink"/>
                </a:solidFill>
              </a:rPr>
              <a:t>Thời gian tiết kiệm được</a:t>
            </a:r>
            <a:endParaRPr lang="en-US" altLang="en-US" sz="22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1250"/>
                                        </p:tgtEl>
                                        <p:attrNameLst>
                                          <p:attrName>style.visibility</p:attrName>
                                        </p:attrNameLst>
                                      </p:cBhvr>
                                      <p:to>
                                        <p:strVal val="visible"/>
                                      </p:to>
                                    </p:set>
                                    <p:anim calcmode="lin" valueType="num">
                                      <p:cBhvr additive="base">
                                        <p:cTn id="7" dur="500" fill="hold"/>
                                        <p:tgtEl>
                                          <p:spTgt spid="181250"/>
                                        </p:tgtEl>
                                        <p:attrNameLst>
                                          <p:attrName>ppt_x</p:attrName>
                                        </p:attrNameLst>
                                      </p:cBhvr>
                                      <p:tavLst>
                                        <p:tav tm="0">
                                          <p:val>
                                            <p:strVal val="0-#ppt_w/2"/>
                                          </p:val>
                                        </p:tav>
                                        <p:tav tm="100000">
                                          <p:val>
                                            <p:strVal val="#ppt_x"/>
                                          </p:val>
                                        </p:tav>
                                      </p:tavLst>
                                    </p:anim>
                                    <p:anim calcmode="lin" valueType="num">
                                      <p:cBhvr additive="base">
                                        <p:cTn id="8" dur="500" fill="hold"/>
                                        <p:tgtEl>
                                          <p:spTgt spid="1812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1270"/>
                                        </p:tgtEl>
                                        <p:attrNameLst>
                                          <p:attrName>style.visibility</p:attrName>
                                        </p:attrNameLst>
                                      </p:cBhvr>
                                      <p:to>
                                        <p:strVal val="visible"/>
                                      </p:to>
                                    </p:set>
                                    <p:anim calcmode="lin" valueType="num">
                                      <p:cBhvr additive="base">
                                        <p:cTn id="13" dur="500" fill="hold"/>
                                        <p:tgtEl>
                                          <p:spTgt spid="181270"/>
                                        </p:tgtEl>
                                        <p:attrNameLst>
                                          <p:attrName>ppt_x</p:attrName>
                                        </p:attrNameLst>
                                      </p:cBhvr>
                                      <p:tavLst>
                                        <p:tav tm="0">
                                          <p:val>
                                            <p:strVal val="0-#ppt_w/2"/>
                                          </p:val>
                                        </p:tav>
                                        <p:tav tm="100000">
                                          <p:val>
                                            <p:strVal val="#ppt_x"/>
                                          </p:val>
                                        </p:tav>
                                      </p:tavLst>
                                    </p:anim>
                                    <p:anim calcmode="lin" valueType="num">
                                      <p:cBhvr additive="base">
                                        <p:cTn id="14" dur="500" fill="hold"/>
                                        <p:tgtEl>
                                          <p:spTgt spid="18127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1269"/>
                                        </p:tgtEl>
                                        <p:attrNameLst>
                                          <p:attrName>style.visibility</p:attrName>
                                        </p:attrNameLst>
                                      </p:cBhvr>
                                      <p:to>
                                        <p:strVal val="visible"/>
                                      </p:to>
                                    </p:set>
                                    <p:anim calcmode="lin" valueType="num">
                                      <p:cBhvr additive="base">
                                        <p:cTn id="19" dur="500" fill="hold"/>
                                        <p:tgtEl>
                                          <p:spTgt spid="181269"/>
                                        </p:tgtEl>
                                        <p:attrNameLst>
                                          <p:attrName>ppt_x</p:attrName>
                                        </p:attrNameLst>
                                      </p:cBhvr>
                                      <p:tavLst>
                                        <p:tav tm="0">
                                          <p:val>
                                            <p:strVal val="0-#ppt_w/2"/>
                                          </p:val>
                                        </p:tav>
                                        <p:tav tm="100000">
                                          <p:val>
                                            <p:strVal val="#ppt_x"/>
                                          </p:val>
                                        </p:tav>
                                      </p:tavLst>
                                    </p:anim>
                                    <p:anim calcmode="lin" valueType="num">
                                      <p:cBhvr additive="base">
                                        <p:cTn id="20" dur="500" fill="hold"/>
                                        <p:tgtEl>
                                          <p:spTgt spid="18126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81293"/>
                                        </p:tgtEl>
                                        <p:attrNameLst>
                                          <p:attrName>style.visibility</p:attrName>
                                        </p:attrNameLst>
                                      </p:cBhvr>
                                      <p:to>
                                        <p:strVal val="visible"/>
                                      </p:to>
                                    </p:set>
                                    <p:anim calcmode="lin" valueType="num">
                                      <p:cBhvr additive="base">
                                        <p:cTn id="25" dur="500" fill="hold"/>
                                        <p:tgtEl>
                                          <p:spTgt spid="181293"/>
                                        </p:tgtEl>
                                        <p:attrNameLst>
                                          <p:attrName>ppt_x</p:attrName>
                                        </p:attrNameLst>
                                      </p:cBhvr>
                                      <p:tavLst>
                                        <p:tav tm="0">
                                          <p:val>
                                            <p:strVal val="0-#ppt_w/2"/>
                                          </p:val>
                                        </p:tav>
                                        <p:tav tm="100000">
                                          <p:val>
                                            <p:strVal val="#ppt_x"/>
                                          </p:val>
                                        </p:tav>
                                      </p:tavLst>
                                    </p:anim>
                                    <p:anim calcmode="lin" valueType="num">
                                      <p:cBhvr additive="base">
                                        <p:cTn id="26" dur="500" fill="hold"/>
                                        <p:tgtEl>
                                          <p:spTgt spid="18129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7" presetClass="entr" presetSubtype="4" fill="hold" nodeType="clickEffect">
                                  <p:stCondLst>
                                    <p:cond delay="0"/>
                                  </p:stCondLst>
                                  <p:childTnLst>
                                    <p:set>
                                      <p:cBhvr>
                                        <p:cTn id="30" dur="1" fill="hold">
                                          <p:stCondLst>
                                            <p:cond delay="0"/>
                                          </p:stCondLst>
                                        </p:cTn>
                                        <p:tgtEl>
                                          <p:spTgt spid="181294"/>
                                        </p:tgtEl>
                                        <p:attrNameLst>
                                          <p:attrName>style.visibility</p:attrName>
                                        </p:attrNameLst>
                                      </p:cBhvr>
                                      <p:to>
                                        <p:strVal val="visible"/>
                                      </p:to>
                                    </p:set>
                                    <p:anim calcmode="lin" valueType="num">
                                      <p:cBhvr additive="base">
                                        <p:cTn id="31" dur="5000" fill="hold"/>
                                        <p:tgtEl>
                                          <p:spTgt spid="181294"/>
                                        </p:tgtEl>
                                        <p:attrNameLst>
                                          <p:attrName>ppt_x</p:attrName>
                                        </p:attrNameLst>
                                      </p:cBhvr>
                                      <p:tavLst>
                                        <p:tav tm="0">
                                          <p:val>
                                            <p:strVal val="#ppt_x"/>
                                          </p:val>
                                        </p:tav>
                                        <p:tav tm="100000">
                                          <p:val>
                                            <p:strVal val="#ppt_x"/>
                                          </p:val>
                                        </p:tav>
                                      </p:tavLst>
                                    </p:anim>
                                    <p:anim calcmode="lin" valueType="num">
                                      <p:cBhvr additive="base">
                                        <p:cTn id="32" dur="5000" fill="hold"/>
                                        <p:tgtEl>
                                          <p:spTgt spid="18129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7" presetClass="entr" presetSubtype="4" fill="hold" grpId="0" nodeType="clickEffect">
                                  <p:stCondLst>
                                    <p:cond delay="0"/>
                                  </p:stCondLst>
                                  <p:childTnLst>
                                    <p:set>
                                      <p:cBhvr>
                                        <p:cTn id="36" dur="1" fill="hold">
                                          <p:stCondLst>
                                            <p:cond delay="0"/>
                                          </p:stCondLst>
                                        </p:cTn>
                                        <p:tgtEl>
                                          <p:spTgt spid="181295"/>
                                        </p:tgtEl>
                                        <p:attrNameLst>
                                          <p:attrName>style.visibility</p:attrName>
                                        </p:attrNameLst>
                                      </p:cBhvr>
                                      <p:to>
                                        <p:strVal val="visible"/>
                                      </p:to>
                                    </p:set>
                                    <p:anim calcmode="lin" valueType="num">
                                      <p:cBhvr additive="base">
                                        <p:cTn id="37" dur="5000" fill="hold"/>
                                        <p:tgtEl>
                                          <p:spTgt spid="181295"/>
                                        </p:tgtEl>
                                        <p:attrNameLst>
                                          <p:attrName>ppt_x</p:attrName>
                                        </p:attrNameLst>
                                      </p:cBhvr>
                                      <p:tavLst>
                                        <p:tav tm="0">
                                          <p:val>
                                            <p:strVal val="#ppt_x"/>
                                          </p:val>
                                        </p:tav>
                                        <p:tav tm="100000">
                                          <p:val>
                                            <p:strVal val="#ppt_x"/>
                                          </p:val>
                                        </p:tav>
                                      </p:tavLst>
                                    </p:anim>
                                    <p:anim calcmode="lin" valueType="num">
                                      <p:cBhvr additive="base">
                                        <p:cTn id="38" dur="5000" fill="hold"/>
                                        <p:tgtEl>
                                          <p:spTgt spid="1812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autoUpdateAnimBg="0"/>
      <p:bldP spid="181269" grpId="0" autoUpdateAnimBg="0"/>
      <p:bldP spid="181270" grpId="0" autoUpdateAnimBg="0"/>
      <p:bldP spid="18129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a:extLst>
              <a:ext uri="{FF2B5EF4-FFF2-40B4-BE49-F238E27FC236}">
                <a16:creationId xmlns:a16="http://schemas.microsoft.com/office/drawing/2014/main" id="{5C342080-38C6-4B43-8A4A-19B7CB51A06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41987" name="Slide Number Placeholder 5">
            <a:extLst>
              <a:ext uri="{FF2B5EF4-FFF2-40B4-BE49-F238E27FC236}">
                <a16:creationId xmlns:a16="http://schemas.microsoft.com/office/drawing/2014/main" id="{A0CB846F-57F1-41A4-94A8-97D63B66D29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209CA388-4795-4A6E-A06A-2EFDE72CB5A5}" type="slidenum">
              <a:rPr lang="en-US" altLang="en-US" sz="1300" smtClean="0"/>
              <a:pPr>
                <a:spcBef>
                  <a:spcPct val="0"/>
                </a:spcBef>
                <a:buClrTx/>
                <a:buSzTx/>
                <a:buFontTx/>
                <a:buNone/>
              </a:pPr>
              <a:t>37</a:t>
            </a:fld>
            <a:endParaRPr lang="en-US" altLang="en-US" sz="1300"/>
          </a:p>
        </p:txBody>
      </p:sp>
      <p:sp>
        <p:nvSpPr>
          <p:cNvPr id="41988" name="Rectangle 2">
            <a:extLst>
              <a:ext uri="{FF2B5EF4-FFF2-40B4-BE49-F238E27FC236}">
                <a16:creationId xmlns:a16="http://schemas.microsoft.com/office/drawing/2014/main" id="{B16B6971-F0D8-493F-A290-6686FFDA2268}"/>
              </a:ext>
            </a:extLst>
          </p:cNvPr>
          <p:cNvSpPr>
            <a:spLocks noGrp="1" noChangeArrowheads="1"/>
          </p:cNvSpPr>
          <p:nvPr>
            <p:ph type="title"/>
          </p:nvPr>
        </p:nvSpPr>
        <p:spPr/>
        <p:txBody>
          <a:bodyPr/>
          <a:lstStyle/>
          <a:p>
            <a:pPr eaLnBrk="1" hangingPunct="1"/>
            <a:r>
              <a:rPr lang="en-US" altLang="en-US">
                <a:latin typeface="VNI-Times" pitchFamily="2" charset="0"/>
              </a:rPr>
              <a:t>Heä ña boä xöû lyù</a:t>
            </a:r>
            <a:r>
              <a:rPr lang="en-US" altLang="en-US">
                <a:latin typeface="VNI-US" pitchFamily="2" charset="0"/>
              </a:rPr>
              <a:t> (MultiProccessor)</a:t>
            </a:r>
          </a:p>
        </p:txBody>
      </p:sp>
      <p:sp>
        <p:nvSpPr>
          <p:cNvPr id="41989" name="Rectangle 4">
            <a:extLst>
              <a:ext uri="{FF2B5EF4-FFF2-40B4-BE49-F238E27FC236}">
                <a16:creationId xmlns:a16="http://schemas.microsoft.com/office/drawing/2014/main" id="{79E8DDC8-8AF2-42C1-B24A-2EFDBB1DB7AA}"/>
              </a:ext>
            </a:extLst>
          </p:cNvPr>
          <p:cNvSpPr>
            <a:spLocks noChangeArrowheads="1"/>
          </p:cNvSpPr>
          <p:nvPr/>
        </p:nvSpPr>
        <p:spPr bwMode="auto">
          <a:xfrm>
            <a:off x="44450" y="2874963"/>
            <a:ext cx="1160463" cy="687387"/>
          </a:xfrm>
          <a:prstGeom prst="rect">
            <a:avLst/>
          </a:prstGeom>
          <a:solidFill>
            <a:schemeClr val="accent1"/>
          </a:solidFill>
          <a:ln w="9525" algn="ctr">
            <a:solidFill>
              <a:schemeClr val="tx1"/>
            </a:solidFill>
            <a:miter lim="800000"/>
            <a:headEnd/>
            <a:tailEnd/>
          </a:ln>
          <a:effectLst>
            <a:outerShdw dist="107763" dir="8100000" algn="ctr" rotWithShape="0">
              <a:schemeClr val="bg2">
                <a:alpha val="50000"/>
              </a:schemeClr>
            </a:outerShdw>
          </a:effec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700" i="0">
                <a:solidFill>
                  <a:schemeClr val="accent2"/>
                </a:solidFill>
                <a:latin typeface="VNI-Arial Rounded" pitchFamily="34" charset="0"/>
              </a:rPr>
              <a:t>CPU</a:t>
            </a:r>
          </a:p>
        </p:txBody>
      </p:sp>
      <p:sp>
        <p:nvSpPr>
          <p:cNvPr id="41990" name="Rectangle 6">
            <a:extLst>
              <a:ext uri="{FF2B5EF4-FFF2-40B4-BE49-F238E27FC236}">
                <a16:creationId xmlns:a16="http://schemas.microsoft.com/office/drawing/2014/main" id="{2DCC8DB0-267E-4491-A446-5A0731275E5B}"/>
              </a:ext>
            </a:extLst>
          </p:cNvPr>
          <p:cNvSpPr>
            <a:spLocks noChangeArrowheads="1"/>
          </p:cNvSpPr>
          <p:nvPr/>
        </p:nvSpPr>
        <p:spPr bwMode="auto">
          <a:xfrm>
            <a:off x="277813" y="2328863"/>
            <a:ext cx="77755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lstStyle>
            <a:lvl1pPr marL="314325" indent="-314325"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679450"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04616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46367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881188"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3383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7955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2527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7099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buFont typeface="Wingdings" panose="05000000000000000000" pitchFamily="2" charset="2"/>
              <a:buNone/>
            </a:pPr>
            <a:endParaRPr lang="en-US" altLang="en-US" b="0" i="0"/>
          </a:p>
        </p:txBody>
      </p:sp>
      <p:sp>
        <p:nvSpPr>
          <p:cNvPr id="41991" name="Rectangle 8">
            <a:extLst>
              <a:ext uri="{FF2B5EF4-FFF2-40B4-BE49-F238E27FC236}">
                <a16:creationId xmlns:a16="http://schemas.microsoft.com/office/drawing/2014/main" id="{21AEF1AF-ED0F-46FF-9784-55D2BA4A4F0F}"/>
              </a:ext>
            </a:extLst>
          </p:cNvPr>
          <p:cNvSpPr>
            <a:spLocks noChangeArrowheads="1"/>
          </p:cNvSpPr>
          <p:nvPr/>
        </p:nvSpPr>
        <p:spPr bwMode="auto">
          <a:xfrm>
            <a:off x="1443038" y="2840038"/>
            <a:ext cx="1160462" cy="688975"/>
          </a:xfrm>
          <a:prstGeom prst="rect">
            <a:avLst/>
          </a:prstGeom>
          <a:solidFill>
            <a:schemeClr val="accent1"/>
          </a:solidFill>
          <a:ln w="9525">
            <a:solidFill>
              <a:schemeClr val="tx1"/>
            </a:solidFill>
            <a:miter lim="800000"/>
            <a:headEnd/>
            <a:tailEnd/>
          </a:ln>
          <a:effectLst>
            <a:outerShdw dist="107763" dir="8100000" algn="ctr" rotWithShape="0">
              <a:schemeClr val="bg2">
                <a:alpha val="50000"/>
              </a:schemeClr>
            </a:outerShdw>
          </a:effec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700" i="0">
                <a:solidFill>
                  <a:schemeClr val="accent2"/>
                </a:solidFill>
              </a:rPr>
              <a:t>CPU</a:t>
            </a:r>
          </a:p>
        </p:txBody>
      </p:sp>
      <p:sp>
        <p:nvSpPr>
          <p:cNvPr id="41992" name="Rectangle 9">
            <a:extLst>
              <a:ext uri="{FF2B5EF4-FFF2-40B4-BE49-F238E27FC236}">
                <a16:creationId xmlns:a16="http://schemas.microsoft.com/office/drawing/2014/main" id="{5B8A74B1-D5AC-4428-A857-3698BA96F0ED}"/>
              </a:ext>
            </a:extLst>
          </p:cNvPr>
          <p:cNvSpPr>
            <a:spLocks noChangeArrowheads="1"/>
          </p:cNvSpPr>
          <p:nvPr/>
        </p:nvSpPr>
        <p:spPr bwMode="auto">
          <a:xfrm>
            <a:off x="3025775" y="2840038"/>
            <a:ext cx="1160463" cy="688975"/>
          </a:xfrm>
          <a:prstGeom prst="rect">
            <a:avLst/>
          </a:prstGeom>
          <a:solidFill>
            <a:schemeClr val="accent1"/>
          </a:solidFill>
          <a:ln w="9525" algn="ctr">
            <a:solidFill>
              <a:schemeClr val="tx1"/>
            </a:solidFill>
            <a:miter lim="800000"/>
            <a:headEnd/>
            <a:tailEnd/>
          </a:ln>
          <a:effectLst>
            <a:outerShdw dist="107763" dir="8100000" algn="ctr" rotWithShape="0">
              <a:schemeClr val="bg2">
                <a:alpha val="50000"/>
              </a:schemeClr>
            </a:outerShdw>
          </a:effec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700" i="0">
                <a:solidFill>
                  <a:schemeClr val="accent2"/>
                </a:solidFill>
              </a:rPr>
              <a:t>CPU</a:t>
            </a:r>
          </a:p>
        </p:txBody>
      </p:sp>
      <p:sp>
        <p:nvSpPr>
          <p:cNvPr id="41993" name="Rectangle 10">
            <a:extLst>
              <a:ext uri="{FF2B5EF4-FFF2-40B4-BE49-F238E27FC236}">
                <a16:creationId xmlns:a16="http://schemas.microsoft.com/office/drawing/2014/main" id="{FFE1A182-A2C8-4A1C-9B71-04187A32CC6D}"/>
              </a:ext>
            </a:extLst>
          </p:cNvPr>
          <p:cNvSpPr>
            <a:spLocks noChangeArrowheads="1"/>
          </p:cNvSpPr>
          <p:nvPr/>
        </p:nvSpPr>
        <p:spPr bwMode="auto">
          <a:xfrm>
            <a:off x="4589463" y="2857500"/>
            <a:ext cx="1160462" cy="688975"/>
          </a:xfrm>
          <a:prstGeom prst="rect">
            <a:avLst/>
          </a:prstGeom>
          <a:solidFill>
            <a:schemeClr val="accent1"/>
          </a:solidFill>
          <a:ln w="9525" algn="ctr">
            <a:solidFill>
              <a:schemeClr val="tx1"/>
            </a:solidFill>
            <a:miter lim="800000"/>
            <a:headEnd/>
            <a:tailEnd/>
          </a:ln>
          <a:effectLst>
            <a:outerShdw dist="107763" dir="8100000" algn="ctr" rotWithShape="0">
              <a:schemeClr val="bg2">
                <a:alpha val="50000"/>
              </a:schemeClr>
            </a:outerShdw>
          </a:effec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700" i="0">
                <a:solidFill>
                  <a:schemeClr val="accent2"/>
                </a:solidFill>
              </a:rPr>
              <a:t>CPU</a:t>
            </a:r>
          </a:p>
        </p:txBody>
      </p:sp>
      <p:sp>
        <p:nvSpPr>
          <p:cNvPr id="41994" name="Rectangle 11">
            <a:extLst>
              <a:ext uri="{FF2B5EF4-FFF2-40B4-BE49-F238E27FC236}">
                <a16:creationId xmlns:a16="http://schemas.microsoft.com/office/drawing/2014/main" id="{7D8163DF-CB1B-4543-8767-44E7C89B5D09}"/>
              </a:ext>
            </a:extLst>
          </p:cNvPr>
          <p:cNvSpPr>
            <a:spLocks noChangeArrowheads="1"/>
          </p:cNvSpPr>
          <p:nvPr/>
        </p:nvSpPr>
        <p:spPr bwMode="auto">
          <a:xfrm>
            <a:off x="211138" y="1984375"/>
            <a:ext cx="893286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lstStyle>
            <a:lvl1pPr marL="314325" indent="-314325"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679450"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04616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46367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881188"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3383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7955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2527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7099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buFont typeface="Wingdings" panose="05000000000000000000" pitchFamily="2" charset="2"/>
              <a:buNone/>
            </a:pPr>
            <a:endParaRPr lang="en-US" altLang="en-US" b="0" i="0"/>
          </a:p>
        </p:txBody>
      </p:sp>
      <p:sp>
        <p:nvSpPr>
          <p:cNvPr id="41995" name="Rectangle 12">
            <a:extLst>
              <a:ext uri="{FF2B5EF4-FFF2-40B4-BE49-F238E27FC236}">
                <a16:creationId xmlns:a16="http://schemas.microsoft.com/office/drawing/2014/main" id="{38E8C259-991E-4CDF-B0C1-1EBF864DAED3}"/>
              </a:ext>
            </a:extLst>
          </p:cNvPr>
          <p:cNvSpPr>
            <a:spLocks noChangeArrowheads="1"/>
          </p:cNvSpPr>
          <p:nvPr/>
        </p:nvSpPr>
        <p:spPr bwMode="auto">
          <a:xfrm>
            <a:off x="6156325" y="2840038"/>
            <a:ext cx="1231900" cy="688975"/>
          </a:xfrm>
          <a:prstGeom prst="rect">
            <a:avLst/>
          </a:prstGeom>
          <a:solidFill>
            <a:schemeClr val="accent1"/>
          </a:solidFill>
          <a:ln w="9525" algn="ctr">
            <a:solidFill>
              <a:schemeClr val="tx1"/>
            </a:solidFill>
            <a:miter lim="800000"/>
            <a:headEnd/>
            <a:tailEnd/>
          </a:ln>
          <a:effectLst>
            <a:outerShdw dist="107763" dir="8100000" algn="ctr" rotWithShape="0">
              <a:schemeClr val="bg2">
                <a:alpha val="50000"/>
              </a:schemeClr>
            </a:outerShdw>
          </a:effectLst>
        </p:spPr>
        <p:txBody>
          <a:bodyPr wrap="none" anchor="ctr"/>
          <a:lstStyle>
            <a:lvl1pPr>
              <a:defRPr sz="2200" b="1" i="1">
                <a:solidFill>
                  <a:schemeClr val="tx1"/>
                </a:solidFill>
                <a:latin typeface="Tahoma" panose="020B0604030504040204" pitchFamily="34" charset="0"/>
              </a:defRPr>
            </a:lvl1pPr>
            <a:lvl2pPr marL="742950" indent="-285750">
              <a:defRPr sz="2200" b="1" i="1">
                <a:solidFill>
                  <a:schemeClr val="tx1"/>
                </a:solidFill>
                <a:latin typeface="Tahoma" panose="020B0604030504040204" pitchFamily="34" charset="0"/>
              </a:defRPr>
            </a:lvl2pPr>
            <a:lvl3pPr marL="1143000" indent="-228600">
              <a:defRPr sz="2200" b="1" i="1">
                <a:solidFill>
                  <a:schemeClr val="tx1"/>
                </a:solidFill>
                <a:latin typeface="Tahoma" panose="020B0604030504040204" pitchFamily="34" charset="0"/>
              </a:defRPr>
            </a:lvl3pPr>
            <a:lvl4pPr marL="1600200" indent="-228600">
              <a:defRPr sz="2200" b="1" i="1">
                <a:solidFill>
                  <a:schemeClr val="tx1"/>
                </a:solidFill>
                <a:latin typeface="Tahoma" panose="020B0604030504040204" pitchFamily="34" charset="0"/>
              </a:defRPr>
            </a:lvl4pPr>
            <a:lvl5pPr marL="2057400" indent="-228600">
              <a:defRPr sz="2200" b="1" i="1">
                <a:solidFill>
                  <a:schemeClr val="tx1"/>
                </a:solidFill>
                <a:latin typeface="Tahoma" panose="020B0604030504040204" pitchFamily="34" charset="0"/>
              </a:defRPr>
            </a:lvl5pPr>
            <a:lvl6pPr marL="2514600" indent="-228600" eaLnBrk="0" fontAlgn="base" hangingPunct="0">
              <a:spcBef>
                <a:spcPct val="0"/>
              </a:spcBef>
              <a:spcAft>
                <a:spcPct val="0"/>
              </a:spcAft>
              <a:defRPr sz="2200" b="1" i="1">
                <a:solidFill>
                  <a:schemeClr val="tx1"/>
                </a:solidFill>
                <a:latin typeface="Tahoma" panose="020B0604030504040204" pitchFamily="34" charset="0"/>
              </a:defRPr>
            </a:lvl6pPr>
            <a:lvl7pPr marL="2971800" indent="-228600" eaLnBrk="0" fontAlgn="base" hangingPunct="0">
              <a:spcBef>
                <a:spcPct val="0"/>
              </a:spcBef>
              <a:spcAft>
                <a:spcPct val="0"/>
              </a:spcAft>
              <a:defRPr sz="2200" b="1" i="1">
                <a:solidFill>
                  <a:schemeClr val="tx1"/>
                </a:solidFill>
                <a:latin typeface="Tahoma" panose="020B0604030504040204" pitchFamily="34" charset="0"/>
              </a:defRPr>
            </a:lvl7pPr>
            <a:lvl8pPr marL="3429000" indent="-228600" eaLnBrk="0" fontAlgn="base" hangingPunct="0">
              <a:spcBef>
                <a:spcPct val="0"/>
              </a:spcBef>
              <a:spcAft>
                <a:spcPct val="0"/>
              </a:spcAft>
              <a:defRPr sz="2200" b="1" i="1">
                <a:solidFill>
                  <a:schemeClr val="tx1"/>
                </a:solidFill>
                <a:latin typeface="Tahoma" panose="020B0604030504040204" pitchFamily="34" charset="0"/>
              </a:defRPr>
            </a:lvl8pPr>
            <a:lvl9pPr marL="3886200" indent="-228600" eaLnBrk="0" fontAlgn="base" hangingPunct="0">
              <a:spcBef>
                <a:spcPct val="0"/>
              </a:spcBef>
              <a:spcAft>
                <a:spcPct val="0"/>
              </a:spcAft>
              <a:defRPr sz="2200" b="1" i="1">
                <a:solidFill>
                  <a:schemeClr val="tx1"/>
                </a:solidFill>
                <a:latin typeface="Tahoma" panose="020B0604030504040204" pitchFamily="34" charset="0"/>
              </a:defRPr>
            </a:lvl9pPr>
          </a:lstStyle>
          <a:p>
            <a:pPr eaLnBrk="1" hangingPunct="1"/>
            <a:endParaRPr lang="en-US" altLang="en-US"/>
          </a:p>
        </p:txBody>
      </p:sp>
      <p:sp>
        <p:nvSpPr>
          <p:cNvPr id="41996" name="Rectangle 31">
            <a:extLst>
              <a:ext uri="{FF2B5EF4-FFF2-40B4-BE49-F238E27FC236}">
                <a16:creationId xmlns:a16="http://schemas.microsoft.com/office/drawing/2014/main" id="{102E8BCE-6D60-48C4-98DF-659D019A1C79}"/>
              </a:ext>
            </a:extLst>
          </p:cNvPr>
          <p:cNvSpPr>
            <a:spLocks noChangeArrowheads="1"/>
          </p:cNvSpPr>
          <p:nvPr/>
        </p:nvSpPr>
        <p:spPr bwMode="auto">
          <a:xfrm>
            <a:off x="0" y="2135188"/>
            <a:ext cx="893286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lstStyle>
            <a:lvl1pPr marL="314325" indent="-314325"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679450"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04616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46367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881188"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3383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7955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2527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7099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buFont typeface="Wingdings" panose="05000000000000000000" pitchFamily="2" charset="2"/>
              <a:buNone/>
            </a:pPr>
            <a:endParaRPr lang="en-US" altLang="en-US" b="0" i="0"/>
          </a:p>
        </p:txBody>
      </p:sp>
      <p:sp>
        <p:nvSpPr>
          <p:cNvPr id="41997" name="Text Box 44">
            <a:extLst>
              <a:ext uri="{FF2B5EF4-FFF2-40B4-BE49-F238E27FC236}">
                <a16:creationId xmlns:a16="http://schemas.microsoft.com/office/drawing/2014/main" id="{297DF126-6433-4847-AFE8-BC212D96AB55}"/>
              </a:ext>
            </a:extLst>
          </p:cNvPr>
          <p:cNvSpPr txBox="1">
            <a:spLocks noChangeArrowheads="1"/>
          </p:cNvSpPr>
          <p:nvPr/>
        </p:nvSpPr>
        <p:spPr bwMode="auto">
          <a:xfrm>
            <a:off x="387350" y="4337050"/>
            <a:ext cx="6543675" cy="41433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1998" name="Text Box 45">
            <a:extLst>
              <a:ext uri="{FF2B5EF4-FFF2-40B4-BE49-F238E27FC236}">
                <a16:creationId xmlns:a16="http://schemas.microsoft.com/office/drawing/2014/main" id="{45826F77-2C4F-46FC-BCF2-25F0A184D1AC}"/>
              </a:ext>
            </a:extLst>
          </p:cNvPr>
          <p:cNvSpPr txBox="1">
            <a:spLocks noChangeArrowheads="1"/>
          </p:cNvSpPr>
          <p:nvPr/>
        </p:nvSpPr>
        <p:spPr bwMode="auto">
          <a:xfrm>
            <a:off x="387350" y="3597275"/>
            <a:ext cx="279400" cy="412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1999" name="Text Box 46">
            <a:extLst>
              <a:ext uri="{FF2B5EF4-FFF2-40B4-BE49-F238E27FC236}">
                <a16:creationId xmlns:a16="http://schemas.microsoft.com/office/drawing/2014/main" id="{665BE207-C305-4B3A-A28B-14FD3D100697}"/>
              </a:ext>
            </a:extLst>
          </p:cNvPr>
          <p:cNvSpPr txBox="1">
            <a:spLocks noChangeArrowheads="1"/>
          </p:cNvSpPr>
          <p:nvPr/>
        </p:nvSpPr>
        <p:spPr bwMode="auto">
          <a:xfrm>
            <a:off x="387350" y="3994150"/>
            <a:ext cx="279400" cy="412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2000" name="Text Box 47">
            <a:extLst>
              <a:ext uri="{FF2B5EF4-FFF2-40B4-BE49-F238E27FC236}">
                <a16:creationId xmlns:a16="http://schemas.microsoft.com/office/drawing/2014/main" id="{7CD9025D-F35B-4668-B352-C5A1CA78ADC0}"/>
              </a:ext>
            </a:extLst>
          </p:cNvPr>
          <p:cNvSpPr txBox="1">
            <a:spLocks noChangeArrowheads="1"/>
          </p:cNvSpPr>
          <p:nvPr/>
        </p:nvSpPr>
        <p:spPr bwMode="auto">
          <a:xfrm>
            <a:off x="1865313" y="3529013"/>
            <a:ext cx="280987" cy="412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2001" name="Text Box 48">
            <a:extLst>
              <a:ext uri="{FF2B5EF4-FFF2-40B4-BE49-F238E27FC236}">
                <a16:creationId xmlns:a16="http://schemas.microsoft.com/office/drawing/2014/main" id="{4B10E008-2E5A-45DB-A139-40A8F25D65A7}"/>
              </a:ext>
            </a:extLst>
          </p:cNvPr>
          <p:cNvSpPr txBox="1">
            <a:spLocks noChangeArrowheads="1"/>
          </p:cNvSpPr>
          <p:nvPr/>
        </p:nvSpPr>
        <p:spPr bwMode="auto">
          <a:xfrm>
            <a:off x="1865313" y="3924300"/>
            <a:ext cx="280987" cy="412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2002" name="Text Box 49">
            <a:extLst>
              <a:ext uri="{FF2B5EF4-FFF2-40B4-BE49-F238E27FC236}">
                <a16:creationId xmlns:a16="http://schemas.microsoft.com/office/drawing/2014/main" id="{ABFE8D64-F614-4A05-82C6-F079453702CE}"/>
              </a:ext>
            </a:extLst>
          </p:cNvPr>
          <p:cNvSpPr txBox="1">
            <a:spLocks noChangeArrowheads="1"/>
          </p:cNvSpPr>
          <p:nvPr/>
        </p:nvSpPr>
        <p:spPr bwMode="auto">
          <a:xfrm>
            <a:off x="3482975" y="3529013"/>
            <a:ext cx="280988" cy="412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2003" name="Text Box 50">
            <a:extLst>
              <a:ext uri="{FF2B5EF4-FFF2-40B4-BE49-F238E27FC236}">
                <a16:creationId xmlns:a16="http://schemas.microsoft.com/office/drawing/2014/main" id="{7A0FD2F3-220B-4FD9-AAB6-EAC17D56845E}"/>
              </a:ext>
            </a:extLst>
          </p:cNvPr>
          <p:cNvSpPr txBox="1">
            <a:spLocks noChangeArrowheads="1"/>
          </p:cNvSpPr>
          <p:nvPr/>
        </p:nvSpPr>
        <p:spPr bwMode="auto">
          <a:xfrm>
            <a:off x="3482975" y="3924300"/>
            <a:ext cx="280988" cy="412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2004" name="Text Box 51">
            <a:extLst>
              <a:ext uri="{FF2B5EF4-FFF2-40B4-BE49-F238E27FC236}">
                <a16:creationId xmlns:a16="http://schemas.microsoft.com/office/drawing/2014/main" id="{F4A5C910-492F-4A5F-A536-C66610D6229B}"/>
              </a:ext>
            </a:extLst>
          </p:cNvPr>
          <p:cNvSpPr txBox="1">
            <a:spLocks noChangeArrowheads="1"/>
          </p:cNvSpPr>
          <p:nvPr/>
        </p:nvSpPr>
        <p:spPr bwMode="auto">
          <a:xfrm>
            <a:off x="5029200" y="3529013"/>
            <a:ext cx="284163" cy="412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2005" name="Text Box 52">
            <a:extLst>
              <a:ext uri="{FF2B5EF4-FFF2-40B4-BE49-F238E27FC236}">
                <a16:creationId xmlns:a16="http://schemas.microsoft.com/office/drawing/2014/main" id="{FE296C28-CBD1-435A-93A9-3054CC90E00E}"/>
              </a:ext>
            </a:extLst>
          </p:cNvPr>
          <p:cNvSpPr txBox="1">
            <a:spLocks noChangeArrowheads="1"/>
          </p:cNvSpPr>
          <p:nvPr/>
        </p:nvSpPr>
        <p:spPr bwMode="auto">
          <a:xfrm>
            <a:off x="5029200" y="3924300"/>
            <a:ext cx="284163" cy="412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2006" name="Text Box 53">
            <a:extLst>
              <a:ext uri="{FF2B5EF4-FFF2-40B4-BE49-F238E27FC236}">
                <a16:creationId xmlns:a16="http://schemas.microsoft.com/office/drawing/2014/main" id="{4B8FC1CF-BE10-4A11-B8E9-FB9F7486BA64}"/>
              </a:ext>
            </a:extLst>
          </p:cNvPr>
          <p:cNvSpPr txBox="1">
            <a:spLocks noChangeArrowheads="1"/>
          </p:cNvSpPr>
          <p:nvPr/>
        </p:nvSpPr>
        <p:spPr bwMode="auto">
          <a:xfrm>
            <a:off x="6859588" y="3529013"/>
            <a:ext cx="282575" cy="412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2007" name="Text Box 54">
            <a:extLst>
              <a:ext uri="{FF2B5EF4-FFF2-40B4-BE49-F238E27FC236}">
                <a16:creationId xmlns:a16="http://schemas.microsoft.com/office/drawing/2014/main" id="{86EE2945-27A0-4D00-8D68-781D36833860}"/>
              </a:ext>
            </a:extLst>
          </p:cNvPr>
          <p:cNvSpPr txBox="1">
            <a:spLocks noChangeArrowheads="1"/>
          </p:cNvSpPr>
          <p:nvPr/>
        </p:nvSpPr>
        <p:spPr bwMode="auto">
          <a:xfrm>
            <a:off x="6859588" y="3924300"/>
            <a:ext cx="282575" cy="412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2008" name="Text Box 55">
            <a:extLst>
              <a:ext uri="{FF2B5EF4-FFF2-40B4-BE49-F238E27FC236}">
                <a16:creationId xmlns:a16="http://schemas.microsoft.com/office/drawing/2014/main" id="{E6117A2A-2220-4F93-9A99-99483C5756A9}"/>
              </a:ext>
            </a:extLst>
          </p:cNvPr>
          <p:cNvSpPr txBox="1">
            <a:spLocks noChangeArrowheads="1"/>
          </p:cNvSpPr>
          <p:nvPr/>
        </p:nvSpPr>
        <p:spPr bwMode="auto">
          <a:xfrm>
            <a:off x="6859588" y="4337050"/>
            <a:ext cx="282575" cy="41433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2009" name="Text Box 56">
            <a:extLst>
              <a:ext uri="{FF2B5EF4-FFF2-40B4-BE49-F238E27FC236}">
                <a16:creationId xmlns:a16="http://schemas.microsoft.com/office/drawing/2014/main" id="{D945A6E8-26B9-42B8-9646-6BB601554DBD}"/>
              </a:ext>
            </a:extLst>
          </p:cNvPr>
          <p:cNvSpPr txBox="1">
            <a:spLocks noChangeArrowheads="1"/>
          </p:cNvSpPr>
          <p:nvPr/>
        </p:nvSpPr>
        <p:spPr bwMode="auto">
          <a:xfrm>
            <a:off x="5768975" y="2822575"/>
            <a:ext cx="1970088"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200" i="0"/>
              <a:t>Shared memory</a:t>
            </a:r>
          </a:p>
        </p:txBody>
      </p:sp>
      <p:sp>
        <p:nvSpPr>
          <p:cNvPr id="42010" name="Text Box 57">
            <a:extLst>
              <a:ext uri="{FF2B5EF4-FFF2-40B4-BE49-F238E27FC236}">
                <a16:creationId xmlns:a16="http://schemas.microsoft.com/office/drawing/2014/main" id="{A519B52B-2A1E-4E22-AC53-434C5BF1EC2B}"/>
              </a:ext>
            </a:extLst>
          </p:cNvPr>
          <p:cNvSpPr txBox="1">
            <a:spLocks noChangeArrowheads="1"/>
          </p:cNvSpPr>
          <p:nvPr/>
        </p:nvSpPr>
        <p:spPr bwMode="auto">
          <a:xfrm>
            <a:off x="3201988" y="4286250"/>
            <a:ext cx="32353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700" i="0">
                <a:solidFill>
                  <a:schemeClr val="bg1"/>
                </a:solidFill>
              </a:rPr>
              <a:t>Bus</a:t>
            </a:r>
          </a:p>
        </p:txBody>
      </p:sp>
      <p:sp>
        <p:nvSpPr>
          <p:cNvPr id="42011" name="Text Box 58">
            <a:extLst>
              <a:ext uri="{FF2B5EF4-FFF2-40B4-BE49-F238E27FC236}">
                <a16:creationId xmlns:a16="http://schemas.microsoft.com/office/drawing/2014/main" id="{F9FF0ED1-F200-41BF-997C-B69C102A4580}"/>
              </a:ext>
            </a:extLst>
          </p:cNvPr>
          <p:cNvSpPr txBox="1">
            <a:spLocks noChangeArrowheads="1"/>
          </p:cNvSpPr>
          <p:nvPr/>
        </p:nvSpPr>
        <p:spPr bwMode="auto">
          <a:xfrm>
            <a:off x="984250" y="5013325"/>
            <a:ext cx="731678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200" b="0" i="0">
                <a:latin typeface="VNI-Times" pitchFamily="2" charset="0"/>
              </a:rPr>
              <a:t>Heä MultiProccessor söû duïng 1 ñöôøng Bus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a:extLst>
              <a:ext uri="{FF2B5EF4-FFF2-40B4-BE49-F238E27FC236}">
                <a16:creationId xmlns:a16="http://schemas.microsoft.com/office/drawing/2014/main" id="{C8DEBB5E-164C-4798-83BA-0E7AE37FC91B}"/>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43011" name="Slide Number Placeholder 5">
            <a:extLst>
              <a:ext uri="{FF2B5EF4-FFF2-40B4-BE49-F238E27FC236}">
                <a16:creationId xmlns:a16="http://schemas.microsoft.com/office/drawing/2014/main" id="{1ED65600-3634-498E-9244-CD45D6B17A3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182FC05-7F1F-42CF-B91C-2663D40D4A40}" type="slidenum">
              <a:rPr lang="en-US" altLang="en-US" sz="1300" smtClean="0"/>
              <a:pPr>
                <a:spcBef>
                  <a:spcPct val="0"/>
                </a:spcBef>
                <a:buClrTx/>
                <a:buSzTx/>
                <a:buFontTx/>
                <a:buNone/>
              </a:pPr>
              <a:t>38</a:t>
            </a:fld>
            <a:endParaRPr lang="en-US" altLang="en-US" sz="1300"/>
          </a:p>
        </p:txBody>
      </p:sp>
      <p:sp>
        <p:nvSpPr>
          <p:cNvPr id="43012" name="Rectangle 2">
            <a:extLst>
              <a:ext uri="{FF2B5EF4-FFF2-40B4-BE49-F238E27FC236}">
                <a16:creationId xmlns:a16="http://schemas.microsoft.com/office/drawing/2014/main" id="{72C390CD-99EB-4A2B-859D-57F8975F4932}"/>
              </a:ext>
            </a:extLst>
          </p:cNvPr>
          <p:cNvSpPr>
            <a:spLocks noGrp="1" noChangeArrowheads="1"/>
          </p:cNvSpPr>
          <p:nvPr>
            <p:ph type="title"/>
          </p:nvPr>
        </p:nvSpPr>
        <p:spPr>
          <a:xfrm>
            <a:off x="1349375" y="619125"/>
            <a:ext cx="7794625" cy="1143000"/>
          </a:xfrm>
        </p:spPr>
        <p:txBody>
          <a:bodyPr/>
          <a:lstStyle/>
          <a:p>
            <a:pPr eaLnBrk="1" hangingPunct="1"/>
            <a:r>
              <a:rPr lang="en-US" altLang="en-US">
                <a:latin typeface="VNI-Times" pitchFamily="2" charset="0"/>
              </a:rPr>
              <a:t>Heä ña boä xöû lyù</a:t>
            </a:r>
            <a:r>
              <a:rPr lang="en-US" altLang="en-US">
                <a:latin typeface="VNI-US" pitchFamily="2" charset="0"/>
              </a:rPr>
              <a:t> (MultiProccessor)</a:t>
            </a:r>
          </a:p>
        </p:txBody>
      </p:sp>
      <p:sp>
        <p:nvSpPr>
          <p:cNvPr id="43013" name="Rectangle 3">
            <a:extLst>
              <a:ext uri="{FF2B5EF4-FFF2-40B4-BE49-F238E27FC236}">
                <a16:creationId xmlns:a16="http://schemas.microsoft.com/office/drawing/2014/main" id="{7886016F-1FA7-4498-BA07-A8DA0D589EEB}"/>
              </a:ext>
            </a:extLst>
          </p:cNvPr>
          <p:cNvSpPr>
            <a:spLocks noChangeArrowheads="1"/>
          </p:cNvSpPr>
          <p:nvPr/>
        </p:nvSpPr>
        <p:spPr bwMode="auto">
          <a:xfrm>
            <a:off x="455613" y="3879850"/>
            <a:ext cx="1160462" cy="688975"/>
          </a:xfrm>
          <a:prstGeom prst="rect">
            <a:avLst/>
          </a:prstGeom>
          <a:solidFill>
            <a:schemeClr val="accent1"/>
          </a:solidFill>
          <a:ln w="9525" algn="ctr">
            <a:solidFill>
              <a:schemeClr val="tx1"/>
            </a:solidFill>
            <a:miter lim="800000"/>
            <a:headEnd/>
            <a:tailEnd/>
          </a:ln>
          <a:effectLst>
            <a:outerShdw dist="107763" dir="8100000" algn="ctr" rotWithShape="0">
              <a:schemeClr val="bg2">
                <a:alpha val="50000"/>
              </a:schemeClr>
            </a:outerShdw>
          </a:effec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700" i="0">
                <a:solidFill>
                  <a:schemeClr val="bg1"/>
                </a:solidFill>
                <a:latin typeface="VNI-Arial Rounded" pitchFamily="34" charset="0"/>
              </a:rPr>
              <a:t>CPU</a:t>
            </a:r>
          </a:p>
        </p:txBody>
      </p:sp>
      <p:sp>
        <p:nvSpPr>
          <p:cNvPr id="43014" name="Rectangle 4">
            <a:extLst>
              <a:ext uri="{FF2B5EF4-FFF2-40B4-BE49-F238E27FC236}">
                <a16:creationId xmlns:a16="http://schemas.microsoft.com/office/drawing/2014/main" id="{259EF84A-CD24-4885-9D1E-AE80FA64441E}"/>
              </a:ext>
            </a:extLst>
          </p:cNvPr>
          <p:cNvSpPr>
            <a:spLocks noChangeArrowheads="1"/>
          </p:cNvSpPr>
          <p:nvPr/>
        </p:nvSpPr>
        <p:spPr bwMode="auto">
          <a:xfrm>
            <a:off x="277813" y="2328863"/>
            <a:ext cx="77755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lstStyle>
            <a:lvl1pPr marL="314325" indent="-314325"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679450"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04616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46367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881188"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3383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7955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2527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7099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buFont typeface="Wingdings" panose="05000000000000000000" pitchFamily="2" charset="2"/>
              <a:buNone/>
            </a:pPr>
            <a:endParaRPr lang="en-US" altLang="en-US" b="0" i="0"/>
          </a:p>
        </p:txBody>
      </p:sp>
      <p:sp>
        <p:nvSpPr>
          <p:cNvPr id="43015" name="Rectangle 5">
            <a:extLst>
              <a:ext uri="{FF2B5EF4-FFF2-40B4-BE49-F238E27FC236}">
                <a16:creationId xmlns:a16="http://schemas.microsoft.com/office/drawing/2014/main" id="{E216E54D-AA03-42D1-B12A-F38CDE3D6225}"/>
              </a:ext>
            </a:extLst>
          </p:cNvPr>
          <p:cNvSpPr>
            <a:spLocks noChangeArrowheads="1"/>
          </p:cNvSpPr>
          <p:nvPr/>
        </p:nvSpPr>
        <p:spPr bwMode="auto">
          <a:xfrm>
            <a:off x="1900238" y="3829050"/>
            <a:ext cx="1160462" cy="687388"/>
          </a:xfrm>
          <a:prstGeom prst="rect">
            <a:avLst/>
          </a:prstGeom>
          <a:solidFill>
            <a:schemeClr val="accent1"/>
          </a:solidFill>
          <a:ln w="9525">
            <a:solidFill>
              <a:schemeClr val="tx1"/>
            </a:solidFill>
            <a:miter lim="800000"/>
            <a:headEnd/>
            <a:tailEnd/>
          </a:ln>
          <a:effectLst>
            <a:outerShdw dist="107763" dir="8100000" algn="ctr" rotWithShape="0">
              <a:schemeClr val="bg2">
                <a:alpha val="50000"/>
              </a:schemeClr>
            </a:outerShdw>
          </a:effec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700" i="0">
                <a:solidFill>
                  <a:schemeClr val="bg1"/>
                </a:solidFill>
              </a:rPr>
              <a:t>CPU</a:t>
            </a:r>
          </a:p>
        </p:txBody>
      </p:sp>
      <p:sp>
        <p:nvSpPr>
          <p:cNvPr id="43016" name="Rectangle 6">
            <a:extLst>
              <a:ext uri="{FF2B5EF4-FFF2-40B4-BE49-F238E27FC236}">
                <a16:creationId xmlns:a16="http://schemas.microsoft.com/office/drawing/2014/main" id="{9DE0D379-2558-4560-BFE1-4358ED70847A}"/>
              </a:ext>
            </a:extLst>
          </p:cNvPr>
          <p:cNvSpPr>
            <a:spLocks noChangeArrowheads="1"/>
          </p:cNvSpPr>
          <p:nvPr/>
        </p:nvSpPr>
        <p:spPr bwMode="auto">
          <a:xfrm>
            <a:off x="3481388" y="3829050"/>
            <a:ext cx="1160462" cy="687388"/>
          </a:xfrm>
          <a:prstGeom prst="rect">
            <a:avLst/>
          </a:prstGeom>
          <a:solidFill>
            <a:schemeClr val="accent1"/>
          </a:solidFill>
          <a:ln w="9525" algn="ctr">
            <a:solidFill>
              <a:schemeClr val="tx1"/>
            </a:solidFill>
            <a:miter lim="800000"/>
            <a:headEnd/>
            <a:tailEnd/>
          </a:ln>
          <a:effectLst>
            <a:outerShdw dist="107763" dir="8100000" algn="ctr" rotWithShape="0">
              <a:schemeClr val="bg2">
                <a:alpha val="50000"/>
              </a:schemeClr>
            </a:outerShdw>
          </a:effec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700" i="0">
                <a:solidFill>
                  <a:schemeClr val="bg1"/>
                </a:solidFill>
              </a:rPr>
              <a:t>CPU</a:t>
            </a:r>
          </a:p>
        </p:txBody>
      </p:sp>
      <p:sp>
        <p:nvSpPr>
          <p:cNvPr id="43017" name="Rectangle 7">
            <a:extLst>
              <a:ext uri="{FF2B5EF4-FFF2-40B4-BE49-F238E27FC236}">
                <a16:creationId xmlns:a16="http://schemas.microsoft.com/office/drawing/2014/main" id="{88E8B8E4-5D50-497E-A7AA-BDDF21B5E36C}"/>
              </a:ext>
            </a:extLst>
          </p:cNvPr>
          <p:cNvSpPr>
            <a:spLocks noChangeArrowheads="1"/>
          </p:cNvSpPr>
          <p:nvPr/>
        </p:nvSpPr>
        <p:spPr bwMode="auto">
          <a:xfrm>
            <a:off x="5046663" y="3844925"/>
            <a:ext cx="1160462" cy="688975"/>
          </a:xfrm>
          <a:prstGeom prst="rect">
            <a:avLst/>
          </a:prstGeom>
          <a:solidFill>
            <a:schemeClr val="accent1"/>
          </a:solidFill>
          <a:ln w="9525" algn="ctr">
            <a:solidFill>
              <a:schemeClr val="tx1"/>
            </a:solidFill>
            <a:miter lim="800000"/>
            <a:headEnd/>
            <a:tailEnd/>
          </a:ln>
          <a:effectLst>
            <a:outerShdw dist="107763" dir="8100000" algn="ctr" rotWithShape="0">
              <a:schemeClr val="bg2">
                <a:alpha val="50000"/>
              </a:schemeClr>
            </a:outerShdw>
          </a:effec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700" i="0">
                <a:solidFill>
                  <a:schemeClr val="bg1"/>
                </a:solidFill>
              </a:rPr>
              <a:t>CPU</a:t>
            </a:r>
          </a:p>
        </p:txBody>
      </p:sp>
      <p:sp>
        <p:nvSpPr>
          <p:cNvPr id="43018" name="Rectangle 8">
            <a:extLst>
              <a:ext uri="{FF2B5EF4-FFF2-40B4-BE49-F238E27FC236}">
                <a16:creationId xmlns:a16="http://schemas.microsoft.com/office/drawing/2014/main" id="{2B3C8737-6943-40A8-9E36-3E8EA718857D}"/>
              </a:ext>
            </a:extLst>
          </p:cNvPr>
          <p:cNvSpPr>
            <a:spLocks noChangeArrowheads="1"/>
          </p:cNvSpPr>
          <p:nvPr/>
        </p:nvSpPr>
        <p:spPr bwMode="auto">
          <a:xfrm>
            <a:off x="211138" y="1984375"/>
            <a:ext cx="893286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lstStyle>
            <a:lvl1pPr marL="314325" indent="-314325"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679450"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04616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46367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881188"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3383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7955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2527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7099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buFont typeface="Wingdings" panose="05000000000000000000" pitchFamily="2" charset="2"/>
              <a:buNone/>
            </a:pPr>
            <a:endParaRPr lang="en-US" altLang="en-US" b="0" i="0"/>
          </a:p>
        </p:txBody>
      </p:sp>
      <p:sp>
        <p:nvSpPr>
          <p:cNvPr id="155657" name="Rectangle 9">
            <a:extLst>
              <a:ext uri="{FF2B5EF4-FFF2-40B4-BE49-F238E27FC236}">
                <a16:creationId xmlns:a16="http://schemas.microsoft.com/office/drawing/2014/main" id="{1E2873A1-FF7F-4442-A8B2-68DCDC29EFF5}"/>
              </a:ext>
            </a:extLst>
          </p:cNvPr>
          <p:cNvSpPr>
            <a:spLocks noChangeArrowheads="1"/>
          </p:cNvSpPr>
          <p:nvPr/>
        </p:nvSpPr>
        <p:spPr bwMode="auto">
          <a:xfrm>
            <a:off x="6611938" y="3829050"/>
            <a:ext cx="1900237" cy="687388"/>
          </a:xfrm>
          <a:prstGeom prst="rect">
            <a:avLst/>
          </a:prstGeom>
          <a:solidFill>
            <a:schemeClr val="accent2"/>
          </a:solidFill>
          <a:ln>
            <a:noFill/>
          </a:ln>
          <a:effectLst>
            <a:prstShdw prst="shdw17" dist="17961" dir="2700000">
              <a:schemeClr val="accent2">
                <a:gamma/>
                <a:shade val="60000"/>
                <a:invGamma/>
              </a:schemeClr>
            </a:prstShdw>
          </a:effectLst>
        </p:spPr>
        <p:txBody>
          <a:bodyPr wrap="none" anchor="ctr"/>
          <a:lstStyle/>
          <a:p>
            <a:pPr eaLnBrk="1" hangingPunct="1">
              <a:defRPr/>
            </a:pPr>
            <a:endParaRPr lang="en-US"/>
          </a:p>
        </p:txBody>
      </p:sp>
      <p:sp>
        <p:nvSpPr>
          <p:cNvPr id="43020" name="Rectangle 10">
            <a:extLst>
              <a:ext uri="{FF2B5EF4-FFF2-40B4-BE49-F238E27FC236}">
                <a16:creationId xmlns:a16="http://schemas.microsoft.com/office/drawing/2014/main" id="{3DF200BA-1FA2-468F-A49D-93D1AF3427A4}"/>
              </a:ext>
            </a:extLst>
          </p:cNvPr>
          <p:cNvSpPr>
            <a:spLocks noChangeArrowheads="1"/>
          </p:cNvSpPr>
          <p:nvPr/>
        </p:nvSpPr>
        <p:spPr bwMode="auto">
          <a:xfrm>
            <a:off x="211138" y="2120900"/>
            <a:ext cx="8932862" cy="411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lstStyle>
            <a:lvl1pPr marL="314325" indent="-314325"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679450"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04616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46367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881188"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3383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7955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2527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709988"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buFont typeface="Wingdings" panose="05000000000000000000" pitchFamily="2" charset="2"/>
              <a:buNone/>
            </a:pPr>
            <a:endParaRPr lang="en-US" altLang="en-US" b="0" i="0"/>
          </a:p>
        </p:txBody>
      </p:sp>
      <p:sp>
        <p:nvSpPr>
          <p:cNvPr id="43021" name="Text Box 11">
            <a:extLst>
              <a:ext uri="{FF2B5EF4-FFF2-40B4-BE49-F238E27FC236}">
                <a16:creationId xmlns:a16="http://schemas.microsoft.com/office/drawing/2014/main" id="{5AC0D53D-485C-4C25-ADA6-51CBCA0B99D2}"/>
              </a:ext>
            </a:extLst>
          </p:cNvPr>
          <p:cNvSpPr txBox="1">
            <a:spLocks noChangeArrowheads="1"/>
          </p:cNvSpPr>
          <p:nvPr/>
        </p:nvSpPr>
        <p:spPr bwMode="auto">
          <a:xfrm>
            <a:off x="842963" y="5326063"/>
            <a:ext cx="6543675" cy="412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3022" name="Text Box 12">
            <a:extLst>
              <a:ext uri="{FF2B5EF4-FFF2-40B4-BE49-F238E27FC236}">
                <a16:creationId xmlns:a16="http://schemas.microsoft.com/office/drawing/2014/main" id="{9BB8E080-103B-412F-9551-160D518BA3CD}"/>
              </a:ext>
            </a:extLst>
          </p:cNvPr>
          <p:cNvSpPr txBox="1">
            <a:spLocks noChangeArrowheads="1"/>
          </p:cNvSpPr>
          <p:nvPr/>
        </p:nvSpPr>
        <p:spPr bwMode="auto">
          <a:xfrm>
            <a:off x="842963" y="4586288"/>
            <a:ext cx="280987" cy="412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3023" name="Text Box 13">
            <a:extLst>
              <a:ext uri="{FF2B5EF4-FFF2-40B4-BE49-F238E27FC236}">
                <a16:creationId xmlns:a16="http://schemas.microsoft.com/office/drawing/2014/main" id="{554838D3-B17D-4F93-A5D5-B22A9FB66F7B}"/>
              </a:ext>
            </a:extLst>
          </p:cNvPr>
          <p:cNvSpPr txBox="1">
            <a:spLocks noChangeArrowheads="1"/>
          </p:cNvSpPr>
          <p:nvPr/>
        </p:nvSpPr>
        <p:spPr bwMode="auto">
          <a:xfrm>
            <a:off x="842963" y="4981575"/>
            <a:ext cx="280987" cy="412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3024" name="Text Box 14">
            <a:extLst>
              <a:ext uri="{FF2B5EF4-FFF2-40B4-BE49-F238E27FC236}">
                <a16:creationId xmlns:a16="http://schemas.microsoft.com/office/drawing/2014/main" id="{C85A17AE-AD85-45C7-94E8-5DD9AE7E4AE8}"/>
              </a:ext>
            </a:extLst>
          </p:cNvPr>
          <p:cNvSpPr txBox="1">
            <a:spLocks noChangeArrowheads="1"/>
          </p:cNvSpPr>
          <p:nvPr/>
        </p:nvSpPr>
        <p:spPr bwMode="auto">
          <a:xfrm>
            <a:off x="2320925" y="4516438"/>
            <a:ext cx="279400" cy="41433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3025" name="Text Box 15">
            <a:extLst>
              <a:ext uri="{FF2B5EF4-FFF2-40B4-BE49-F238E27FC236}">
                <a16:creationId xmlns:a16="http://schemas.microsoft.com/office/drawing/2014/main" id="{35E6AD4C-F6F4-4A90-837C-03D2B883200E}"/>
              </a:ext>
            </a:extLst>
          </p:cNvPr>
          <p:cNvSpPr txBox="1">
            <a:spLocks noChangeArrowheads="1"/>
          </p:cNvSpPr>
          <p:nvPr/>
        </p:nvSpPr>
        <p:spPr bwMode="auto">
          <a:xfrm>
            <a:off x="2320925" y="4913313"/>
            <a:ext cx="279400" cy="412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3026" name="Text Box 16">
            <a:extLst>
              <a:ext uri="{FF2B5EF4-FFF2-40B4-BE49-F238E27FC236}">
                <a16:creationId xmlns:a16="http://schemas.microsoft.com/office/drawing/2014/main" id="{4F3146FE-0EAE-4419-A947-8D79D42B59DE}"/>
              </a:ext>
            </a:extLst>
          </p:cNvPr>
          <p:cNvSpPr txBox="1">
            <a:spLocks noChangeArrowheads="1"/>
          </p:cNvSpPr>
          <p:nvPr/>
        </p:nvSpPr>
        <p:spPr bwMode="auto">
          <a:xfrm>
            <a:off x="3937000" y="4516438"/>
            <a:ext cx="284163" cy="41433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3027" name="Text Box 17">
            <a:extLst>
              <a:ext uri="{FF2B5EF4-FFF2-40B4-BE49-F238E27FC236}">
                <a16:creationId xmlns:a16="http://schemas.microsoft.com/office/drawing/2014/main" id="{3589767F-FF08-4D2B-A845-EC3DAF7DC3AB}"/>
              </a:ext>
            </a:extLst>
          </p:cNvPr>
          <p:cNvSpPr txBox="1">
            <a:spLocks noChangeArrowheads="1"/>
          </p:cNvSpPr>
          <p:nvPr/>
        </p:nvSpPr>
        <p:spPr bwMode="auto">
          <a:xfrm>
            <a:off x="3937000" y="4913313"/>
            <a:ext cx="284163" cy="412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3028" name="Text Box 18">
            <a:extLst>
              <a:ext uri="{FF2B5EF4-FFF2-40B4-BE49-F238E27FC236}">
                <a16:creationId xmlns:a16="http://schemas.microsoft.com/office/drawing/2014/main" id="{DEF28F47-A020-4D8A-8CB6-31B37246429F}"/>
              </a:ext>
            </a:extLst>
          </p:cNvPr>
          <p:cNvSpPr txBox="1">
            <a:spLocks noChangeArrowheads="1"/>
          </p:cNvSpPr>
          <p:nvPr/>
        </p:nvSpPr>
        <p:spPr bwMode="auto">
          <a:xfrm>
            <a:off x="5486400" y="4516438"/>
            <a:ext cx="280988" cy="41433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3029" name="Text Box 19">
            <a:extLst>
              <a:ext uri="{FF2B5EF4-FFF2-40B4-BE49-F238E27FC236}">
                <a16:creationId xmlns:a16="http://schemas.microsoft.com/office/drawing/2014/main" id="{CA4EB744-5D65-45E9-9414-05F544D6EAAD}"/>
              </a:ext>
            </a:extLst>
          </p:cNvPr>
          <p:cNvSpPr txBox="1">
            <a:spLocks noChangeArrowheads="1"/>
          </p:cNvSpPr>
          <p:nvPr/>
        </p:nvSpPr>
        <p:spPr bwMode="auto">
          <a:xfrm>
            <a:off x="5486400" y="4913313"/>
            <a:ext cx="280988" cy="412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3030" name="Text Box 20">
            <a:extLst>
              <a:ext uri="{FF2B5EF4-FFF2-40B4-BE49-F238E27FC236}">
                <a16:creationId xmlns:a16="http://schemas.microsoft.com/office/drawing/2014/main" id="{832AE253-2AB5-488D-872B-5B4F671B56C8}"/>
              </a:ext>
            </a:extLst>
          </p:cNvPr>
          <p:cNvSpPr txBox="1">
            <a:spLocks noChangeArrowheads="1"/>
          </p:cNvSpPr>
          <p:nvPr/>
        </p:nvSpPr>
        <p:spPr bwMode="auto">
          <a:xfrm>
            <a:off x="7316788" y="4516438"/>
            <a:ext cx="279400" cy="41433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3031" name="Text Box 21">
            <a:extLst>
              <a:ext uri="{FF2B5EF4-FFF2-40B4-BE49-F238E27FC236}">
                <a16:creationId xmlns:a16="http://schemas.microsoft.com/office/drawing/2014/main" id="{3D363E23-94BF-4460-BA64-A648A5F77978}"/>
              </a:ext>
            </a:extLst>
          </p:cNvPr>
          <p:cNvSpPr txBox="1">
            <a:spLocks noChangeArrowheads="1"/>
          </p:cNvSpPr>
          <p:nvPr/>
        </p:nvSpPr>
        <p:spPr bwMode="auto">
          <a:xfrm>
            <a:off x="7316788" y="4913313"/>
            <a:ext cx="279400" cy="412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3032" name="Text Box 22">
            <a:extLst>
              <a:ext uri="{FF2B5EF4-FFF2-40B4-BE49-F238E27FC236}">
                <a16:creationId xmlns:a16="http://schemas.microsoft.com/office/drawing/2014/main" id="{39E036C9-6192-46E4-96C2-2EEEE3F5CBF2}"/>
              </a:ext>
            </a:extLst>
          </p:cNvPr>
          <p:cNvSpPr txBox="1">
            <a:spLocks noChangeArrowheads="1"/>
          </p:cNvSpPr>
          <p:nvPr/>
        </p:nvSpPr>
        <p:spPr bwMode="auto">
          <a:xfrm>
            <a:off x="7316788" y="5326063"/>
            <a:ext cx="279400" cy="412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3033" name="Text Box 23">
            <a:extLst>
              <a:ext uri="{FF2B5EF4-FFF2-40B4-BE49-F238E27FC236}">
                <a16:creationId xmlns:a16="http://schemas.microsoft.com/office/drawing/2014/main" id="{5420E04E-82B0-47A2-9FAD-AD02DB5C7698}"/>
              </a:ext>
            </a:extLst>
          </p:cNvPr>
          <p:cNvSpPr txBox="1">
            <a:spLocks noChangeArrowheads="1"/>
          </p:cNvSpPr>
          <p:nvPr/>
        </p:nvSpPr>
        <p:spPr bwMode="auto">
          <a:xfrm>
            <a:off x="6330950" y="3759200"/>
            <a:ext cx="23939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200" i="0"/>
              <a:t>Shared memory</a:t>
            </a:r>
          </a:p>
        </p:txBody>
      </p:sp>
      <p:sp>
        <p:nvSpPr>
          <p:cNvPr id="43034" name="Text Box 24">
            <a:extLst>
              <a:ext uri="{FF2B5EF4-FFF2-40B4-BE49-F238E27FC236}">
                <a16:creationId xmlns:a16="http://schemas.microsoft.com/office/drawing/2014/main" id="{0E68E709-924F-49DB-9CB1-332152676051}"/>
              </a:ext>
            </a:extLst>
          </p:cNvPr>
          <p:cNvSpPr txBox="1">
            <a:spLocks noChangeArrowheads="1"/>
          </p:cNvSpPr>
          <p:nvPr/>
        </p:nvSpPr>
        <p:spPr bwMode="auto">
          <a:xfrm>
            <a:off x="3657600" y="5273675"/>
            <a:ext cx="32385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700" i="0">
                <a:solidFill>
                  <a:schemeClr val="bg1"/>
                </a:solidFill>
              </a:rPr>
              <a:t>Bus</a:t>
            </a:r>
          </a:p>
        </p:txBody>
      </p:sp>
      <p:sp>
        <p:nvSpPr>
          <p:cNvPr id="43035" name="Text Box 25">
            <a:extLst>
              <a:ext uri="{FF2B5EF4-FFF2-40B4-BE49-F238E27FC236}">
                <a16:creationId xmlns:a16="http://schemas.microsoft.com/office/drawing/2014/main" id="{245A8991-BB60-4C34-8B93-C940C3AD292F}"/>
              </a:ext>
            </a:extLst>
          </p:cNvPr>
          <p:cNvSpPr txBox="1">
            <a:spLocks noChangeArrowheads="1"/>
          </p:cNvSpPr>
          <p:nvPr/>
        </p:nvSpPr>
        <p:spPr bwMode="auto">
          <a:xfrm>
            <a:off x="911225" y="5976938"/>
            <a:ext cx="73215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200" b="0" i="0">
                <a:latin typeface="VNI-Times" pitchFamily="2" charset="0"/>
              </a:rPr>
              <a:t>Heä MultiProccessor söû duïng nhieàu boä nhôù cuïc boä</a:t>
            </a:r>
          </a:p>
        </p:txBody>
      </p:sp>
      <p:sp>
        <p:nvSpPr>
          <p:cNvPr id="43036" name="Text Box 26">
            <a:extLst>
              <a:ext uri="{FF2B5EF4-FFF2-40B4-BE49-F238E27FC236}">
                <a16:creationId xmlns:a16="http://schemas.microsoft.com/office/drawing/2014/main" id="{FE049AA4-4BE2-4C7D-B5C7-8E20D0CA44E1}"/>
              </a:ext>
            </a:extLst>
          </p:cNvPr>
          <p:cNvSpPr txBox="1">
            <a:spLocks noChangeArrowheads="1"/>
          </p:cNvSpPr>
          <p:nvPr/>
        </p:nvSpPr>
        <p:spPr bwMode="auto">
          <a:xfrm>
            <a:off x="2320925" y="3033713"/>
            <a:ext cx="279400" cy="412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3037" name="Text Box 27">
            <a:extLst>
              <a:ext uri="{FF2B5EF4-FFF2-40B4-BE49-F238E27FC236}">
                <a16:creationId xmlns:a16="http://schemas.microsoft.com/office/drawing/2014/main" id="{C492AE31-3DC7-40ED-800B-0B67F50EF988}"/>
              </a:ext>
            </a:extLst>
          </p:cNvPr>
          <p:cNvSpPr txBox="1">
            <a:spLocks noChangeArrowheads="1"/>
          </p:cNvSpPr>
          <p:nvPr/>
        </p:nvSpPr>
        <p:spPr bwMode="auto">
          <a:xfrm>
            <a:off x="2320925" y="3429000"/>
            <a:ext cx="279400" cy="41433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3038" name="Text Box 28">
            <a:extLst>
              <a:ext uri="{FF2B5EF4-FFF2-40B4-BE49-F238E27FC236}">
                <a16:creationId xmlns:a16="http://schemas.microsoft.com/office/drawing/2014/main" id="{00713640-A5DB-4171-A66E-73FCFCC33BD3}"/>
              </a:ext>
            </a:extLst>
          </p:cNvPr>
          <p:cNvSpPr txBox="1">
            <a:spLocks noChangeArrowheads="1"/>
          </p:cNvSpPr>
          <p:nvPr/>
        </p:nvSpPr>
        <p:spPr bwMode="auto">
          <a:xfrm>
            <a:off x="3937000" y="3033713"/>
            <a:ext cx="284163" cy="412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3039" name="Text Box 29">
            <a:extLst>
              <a:ext uri="{FF2B5EF4-FFF2-40B4-BE49-F238E27FC236}">
                <a16:creationId xmlns:a16="http://schemas.microsoft.com/office/drawing/2014/main" id="{08D3064D-FE22-4934-8685-A9354432F276}"/>
              </a:ext>
            </a:extLst>
          </p:cNvPr>
          <p:cNvSpPr txBox="1">
            <a:spLocks noChangeArrowheads="1"/>
          </p:cNvSpPr>
          <p:nvPr/>
        </p:nvSpPr>
        <p:spPr bwMode="auto">
          <a:xfrm>
            <a:off x="3937000" y="3429000"/>
            <a:ext cx="284163" cy="41433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3040" name="Text Box 32">
            <a:extLst>
              <a:ext uri="{FF2B5EF4-FFF2-40B4-BE49-F238E27FC236}">
                <a16:creationId xmlns:a16="http://schemas.microsoft.com/office/drawing/2014/main" id="{14493A08-6AFF-41D6-974D-EADBD2A124AB}"/>
              </a:ext>
            </a:extLst>
          </p:cNvPr>
          <p:cNvSpPr txBox="1">
            <a:spLocks noChangeArrowheads="1"/>
          </p:cNvSpPr>
          <p:nvPr/>
        </p:nvSpPr>
        <p:spPr bwMode="auto">
          <a:xfrm>
            <a:off x="5486400" y="3033713"/>
            <a:ext cx="280988" cy="412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3041" name="Text Box 33">
            <a:extLst>
              <a:ext uri="{FF2B5EF4-FFF2-40B4-BE49-F238E27FC236}">
                <a16:creationId xmlns:a16="http://schemas.microsoft.com/office/drawing/2014/main" id="{B9A1D981-B5D3-4039-8FAC-88CCBAD07AFE}"/>
              </a:ext>
            </a:extLst>
          </p:cNvPr>
          <p:cNvSpPr txBox="1">
            <a:spLocks noChangeArrowheads="1"/>
          </p:cNvSpPr>
          <p:nvPr/>
        </p:nvSpPr>
        <p:spPr bwMode="auto">
          <a:xfrm>
            <a:off x="5486400" y="3429000"/>
            <a:ext cx="280988" cy="41433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3042" name="Text Box 34">
            <a:extLst>
              <a:ext uri="{FF2B5EF4-FFF2-40B4-BE49-F238E27FC236}">
                <a16:creationId xmlns:a16="http://schemas.microsoft.com/office/drawing/2014/main" id="{35982212-5F86-4F2E-A844-6F0383ABFF96}"/>
              </a:ext>
            </a:extLst>
          </p:cNvPr>
          <p:cNvSpPr txBox="1">
            <a:spLocks noChangeArrowheads="1"/>
          </p:cNvSpPr>
          <p:nvPr/>
        </p:nvSpPr>
        <p:spPr bwMode="auto">
          <a:xfrm>
            <a:off x="842963" y="3086100"/>
            <a:ext cx="280987" cy="412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3043" name="Text Box 35">
            <a:extLst>
              <a:ext uri="{FF2B5EF4-FFF2-40B4-BE49-F238E27FC236}">
                <a16:creationId xmlns:a16="http://schemas.microsoft.com/office/drawing/2014/main" id="{E384DAC3-0459-4FCB-B804-B085E7EF19F7}"/>
              </a:ext>
            </a:extLst>
          </p:cNvPr>
          <p:cNvSpPr txBox="1">
            <a:spLocks noChangeArrowheads="1"/>
          </p:cNvSpPr>
          <p:nvPr/>
        </p:nvSpPr>
        <p:spPr bwMode="auto">
          <a:xfrm>
            <a:off x="842963" y="3481388"/>
            <a:ext cx="280987" cy="412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155684" name="Rectangle 36">
            <a:extLst>
              <a:ext uri="{FF2B5EF4-FFF2-40B4-BE49-F238E27FC236}">
                <a16:creationId xmlns:a16="http://schemas.microsoft.com/office/drawing/2014/main" id="{F0350F82-356A-437E-9ED7-045E45E5CC29}"/>
              </a:ext>
            </a:extLst>
          </p:cNvPr>
          <p:cNvSpPr>
            <a:spLocks noChangeArrowheads="1"/>
          </p:cNvSpPr>
          <p:nvPr/>
        </p:nvSpPr>
        <p:spPr bwMode="auto">
          <a:xfrm>
            <a:off x="490538" y="2397125"/>
            <a:ext cx="915987" cy="688975"/>
          </a:xfrm>
          <a:prstGeom prst="rect">
            <a:avLst/>
          </a:prstGeom>
          <a:solidFill>
            <a:schemeClr val="accent2"/>
          </a:solidFill>
          <a:ln>
            <a:noFill/>
          </a:ln>
          <a:effectLst>
            <a:prstShdw prst="shdw17" dist="17961" dir="2700000">
              <a:schemeClr val="accent2">
                <a:gamma/>
                <a:shade val="60000"/>
                <a:invGamma/>
              </a:schemeClr>
            </a:prstShdw>
          </a:effectLst>
        </p:spPr>
        <p:txBody>
          <a:bodyPr wrap="none" anchor="ctr"/>
          <a:lstStyle/>
          <a:p>
            <a:pPr eaLnBrk="1" hangingPunct="1">
              <a:defRPr/>
            </a:pPr>
            <a:endParaRPr lang="en-US"/>
          </a:p>
        </p:txBody>
      </p:sp>
      <p:sp>
        <p:nvSpPr>
          <p:cNvPr id="155685" name="Rectangle 37">
            <a:extLst>
              <a:ext uri="{FF2B5EF4-FFF2-40B4-BE49-F238E27FC236}">
                <a16:creationId xmlns:a16="http://schemas.microsoft.com/office/drawing/2014/main" id="{A1068C9F-AD0E-4EE0-B3A1-811D663ADDA9}"/>
              </a:ext>
            </a:extLst>
          </p:cNvPr>
          <p:cNvSpPr>
            <a:spLocks noChangeArrowheads="1"/>
          </p:cNvSpPr>
          <p:nvPr/>
        </p:nvSpPr>
        <p:spPr bwMode="auto">
          <a:xfrm>
            <a:off x="2038350" y="2344738"/>
            <a:ext cx="915988" cy="688975"/>
          </a:xfrm>
          <a:prstGeom prst="rect">
            <a:avLst/>
          </a:prstGeom>
          <a:solidFill>
            <a:schemeClr val="accent2"/>
          </a:solidFill>
          <a:ln>
            <a:noFill/>
          </a:ln>
          <a:effectLst>
            <a:prstShdw prst="shdw17" dist="17961" dir="2700000">
              <a:schemeClr val="accent2">
                <a:gamma/>
                <a:shade val="60000"/>
                <a:invGamma/>
              </a:schemeClr>
            </a:prstShdw>
          </a:effectLst>
        </p:spPr>
        <p:txBody>
          <a:bodyPr wrap="none" anchor="ctr"/>
          <a:lstStyle/>
          <a:p>
            <a:pPr eaLnBrk="1" hangingPunct="1">
              <a:defRPr/>
            </a:pPr>
            <a:endParaRPr lang="en-US"/>
          </a:p>
        </p:txBody>
      </p:sp>
      <p:sp>
        <p:nvSpPr>
          <p:cNvPr id="155686" name="Rectangle 38">
            <a:extLst>
              <a:ext uri="{FF2B5EF4-FFF2-40B4-BE49-F238E27FC236}">
                <a16:creationId xmlns:a16="http://schemas.microsoft.com/office/drawing/2014/main" id="{8F99776A-6893-4A8D-B44F-74B7315B8BD0}"/>
              </a:ext>
            </a:extLst>
          </p:cNvPr>
          <p:cNvSpPr>
            <a:spLocks noChangeArrowheads="1"/>
          </p:cNvSpPr>
          <p:nvPr/>
        </p:nvSpPr>
        <p:spPr bwMode="auto">
          <a:xfrm>
            <a:off x="3586163" y="2328863"/>
            <a:ext cx="915987" cy="687387"/>
          </a:xfrm>
          <a:prstGeom prst="rect">
            <a:avLst/>
          </a:prstGeom>
          <a:solidFill>
            <a:schemeClr val="accent2"/>
          </a:solidFill>
          <a:ln>
            <a:noFill/>
          </a:ln>
          <a:effectLst>
            <a:prstShdw prst="shdw17" dist="17961" dir="2700000">
              <a:schemeClr val="accent2">
                <a:gamma/>
                <a:shade val="60000"/>
                <a:invGamma/>
              </a:schemeClr>
            </a:prstShdw>
          </a:effectLst>
        </p:spPr>
        <p:txBody>
          <a:bodyPr wrap="none" anchor="ctr"/>
          <a:lstStyle/>
          <a:p>
            <a:pPr eaLnBrk="1" hangingPunct="1">
              <a:defRPr/>
            </a:pPr>
            <a:endParaRPr lang="en-US"/>
          </a:p>
        </p:txBody>
      </p:sp>
      <p:sp>
        <p:nvSpPr>
          <p:cNvPr id="155687" name="Rectangle 39">
            <a:extLst>
              <a:ext uri="{FF2B5EF4-FFF2-40B4-BE49-F238E27FC236}">
                <a16:creationId xmlns:a16="http://schemas.microsoft.com/office/drawing/2014/main" id="{B0349056-45DB-4132-A265-7E4B2A8B77C3}"/>
              </a:ext>
            </a:extLst>
          </p:cNvPr>
          <p:cNvSpPr>
            <a:spLocks noChangeArrowheads="1"/>
          </p:cNvSpPr>
          <p:nvPr/>
        </p:nvSpPr>
        <p:spPr bwMode="auto">
          <a:xfrm>
            <a:off x="5135563" y="2328863"/>
            <a:ext cx="914400" cy="687387"/>
          </a:xfrm>
          <a:prstGeom prst="rect">
            <a:avLst/>
          </a:prstGeom>
          <a:solidFill>
            <a:schemeClr val="accent2"/>
          </a:solidFill>
          <a:ln>
            <a:noFill/>
          </a:ln>
          <a:effectLst>
            <a:prstShdw prst="shdw17" dist="17961" dir="2700000">
              <a:schemeClr val="accent2">
                <a:gamma/>
                <a:shade val="60000"/>
                <a:invGamma/>
              </a:schemeClr>
            </a:prstShdw>
          </a:effectLst>
        </p:spPr>
        <p:txBody>
          <a:bodyPr wrap="none" anchor="ctr"/>
          <a:lstStyle/>
          <a:p>
            <a:pPr eaLnBrk="1" hangingPunct="1">
              <a:defRPr/>
            </a:pPr>
            <a:endParaRPr lang="en-US"/>
          </a:p>
        </p:txBody>
      </p:sp>
      <p:sp>
        <p:nvSpPr>
          <p:cNvPr id="43048" name="Text Box 40">
            <a:extLst>
              <a:ext uri="{FF2B5EF4-FFF2-40B4-BE49-F238E27FC236}">
                <a16:creationId xmlns:a16="http://schemas.microsoft.com/office/drawing/2014/main" id="{FAE0DEFE-B9FD-4A6C-BE15-B78A79BFE265}"/>
              </a:ext>
            </a:extLst>
          </p:cNvPr>
          <p:cNvSpPr txBox="1">
            <a:spLocks noChangeArrowheads="1"/>
          </p:cNvSpPr>
          <p:nvPr/>
        </p:nvSpPr>
        <p:spPr bwMode="auto">
          <a:xfrm>
            <a:off x="579438" y="1828800"/>
            <a:ext cx="61912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200" i="0"/>
              <a:t>Local     Memory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Footer Placeholder 4">
            <a:extLst>
              <a:ext uri="{FF2B5EF4-FFF2-40B4-BE49-F238E27FC236}">
                <a16:creationId xmlns:a16="http://schemas.microsoft.com/office/drawing/2014/main" id="{703BD335-7431-430C-A96F-A12AF7E76F4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44035" name="Slide Number Placeholder 5">
            <a:extLst>
              <a:ext uri="{FF2B5EF4-FFF2-40B4-BE49-F238E27FC236}">
                <a16:creationId xmlns:a16="http://schemas.microsoft.com/office/drawing/2014/main" id="{A3A3B60F-68D7-4E67-91D4-FC4085AAC90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E10A4AEA-FD29-44CD-A155-3AAB3BCA595B}" type="slidenum">
              <a:rPr lang="en-US" altLang="en-US" sz="1300" smtClean="0"/>
              <a:pPr>
                <a:spcBef>
                  <a:spcPct val="0"/>
                </a:spcBef>
                <a:buClrTx/>
                <a:buSzTx/>
                <a:buFontTx/>
                <a:buNone/>
              </a:pPr>
              <a:t>39</a:t>
            </a:fld>
            <a:endParaRPr lang="en-US" altLang="en-US" sz="1300"/>
          </a:p>
        </p:txBody>
      </p:sp>
      <p:sp>
        <p:nvSpPr>
          <p:cNvPr id="148483" name="Rectangle 3">
            <a:extLst>
              <a:ext uri="{FF2B5EF4-FFF2-40B4-BE49-F238E27FC236}">
                <a16:creationId xmlns:a16="http://schemas.microsoft.com/office/drawing/2014/main" id="{6DC06FB6-FA71-4A9C-B13C-B22A1131006B}"/>
              </a:ext>
            </a:extLst>
          </p:cNvPr>
          <p:cNvSpPr>
            <a:spLocks noGrp="1" noChangeArrowheads="1"/>
          </p:cNvSpPr>
          <p:nvPr>
            <p:ph type="body" idx="1"/>
          </p:nvPr>
        </p:nvSpPr>
        <p:spPr>
          <a:xfrm>
            <a:off x="1181100" y="2016125"/>
            <a:ext cx="7773988" cy="2790825"/>
          </a:xfrm>
        </p:spPr>
        <p:txBody>
          <a:bodyPr/>
          <a:lstStyle/>
          <a:p>
            <a:pPr algn="just" eaLnBrk="1" hangingPunct="1">
              <a:spcBef>
                <a:spcPct val="50000"/>
              </a:spcBef>
              <a:buClrTx/>
              <a:buSzTx/>
              <a:buFontTx/>
              <a:buNone/>
            </a:pPr>
            <a:r>
              <a:rPr lang="en-US" altLang="en-US" b="1"/>
              <a:t>Bus là các đường truyền. Thông tin sẽ được chuyển qua lại giữa các thành phần linh kiện thông qua mạng lưới gọi là các Bus.</a:t>
            </a:r>
          </a:p>
          <a:p>
            <a:pPr eaLnBrk="1" hangingPunct="1"/>
            <a:endParaRPr lang="en-US" altLang="en-US"/>
          </a:p>
        </p:txBody>
      </p:sp>
      <p:sp>
        <p:nvSpPr>
          <p:cNvPr id="148484" name="WordArt 4">
            <a:extLst>
              <a:ext uri="{FF2B5EF4-FFF2-40B4-BE49-F238E27FC236}">
                <a16:creationId xmlns:a16="http://schemas.microsoft.com/office/drawing/2014/main" id="{6CC38637-342E-4EED-8B5F-6AAA53CF854F}"/>
              </a:ext>
            </a:extLst>
          </p:cNvPr>
          <p:cNvSpPr>
            <a:spLocks noChangeArrowheads="1" noChangeShapeType="1" noTextEdit="1"/>
          </p:cNvSpPr>
          <p:nvPr/>
        </p:nvSpPr>
        <p:spPr bwMode="auto">
          <a:xfrm rot="185212">
            <a:off x="2038350" y="606425"/>
            <a:ext cx="1050925" cy="11715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1745"/>
              </a:avLst>
            </a:prstTxWarp>
          </a:bodyPr>
          <a:lstStyle/>
          <a:p>
            <a:pPr algn="ctr"/>
            <a:r>
              <a:rPr 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VNI-Arial Rounded"/>
              </a:rPr>
              <a:t>?</a:t>
            </a:r>
          </a:p>
        </p:txBody>
      </p:sp>
      <p:sp>
        <p:nvSpPr>
          <p:cNvPr id="148485" name="Text Box 5">
            <a:extLst>
              <a:ext uri="{FF2B5EF4-FFF2-40B4-BE49-F238E27FC236}">
                <a16:creationId xmlns:a16="http://schemas.microsoft.com/office/drawing/2014/main" id="{0F771BE4-60E4-4C1B-A8D6-D8C7852F0E99}"/>
              </a:ext>
            </a:extLst>
          </p:cNvPr>
          <p:cNvSpPr txBox="1">
            <a:spLocks noChangeArrowheads="1"/>
          </p:cNvSpPr>
          <p:nvPr/>
        </p:nvSpPr>
        <p:spPr bwMode="auto">
          <a:xfrm>
            <a:off x="3446463" y="812800"/>
            <a:ext cx="3659187"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4000" i="0"/>
              <a:t>Bus</a:t>
            </a:r>
          </a:p>
        </p:txBody>
      </p:sp>
      <p:pic>
        <p:nvPicPr>
          <p:cNvPr id="148486" name="Picture 6">
            <a:extLst>
              <a:ext uri="{FF2B5EF4-FFF2-40B4-BE49-F238E27FC236}">
                <a16:creationId xmlns:a16="http://schemas.microsoft.com/office/drawing/2014/main" id="{FEFCC8AE-F2A5-4819-8BCF-BB15DC6D13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0088" y="3856038"/>
            <a:ext cx="4081462"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8485"/>
                                        </p:tgtEl>
                                        <p:attrNameLst>
                                          <p:attrName>style.visibility</p:attrName>
                                        </p:attrNameLst>
                                      </p:cBhvr>
                                      <p:to>
                                        <p:strVal val="visible"/>
                                      </p:to>
                                    </p:set>
                                    <p:anim calcmode="lin" valueType="num">
                                      <p:cBhvr additive="base">
                                        <p:cTn id="7" dur="500" fill="hold"/>
                                        <p:tgtEl>
                                          <p:spTgt spid="148485"/>
                                        </p:tgtEl>
                                        <p:attrNameLst>
                                          <p:attrName>ppt_x</p:attrName>
                                        </p:attrNameLst>
                                      </p:cBhvr>
                                      <p:tavLst>
                                        <p:tav tm="0">
                                          <p:val>
                                            <p:strVal val="0-#ppt_w/2"/>
                                          </p:val>
                                        </p:tav>
                                        <p:tav tm="100000">
                                          <p:val>
                                            <p:strVal val="#ppt_x"/>
                                          </p:val>
                                        </p:tav>
                                      </p:tavLst>
                                    </p:anim>
                                    <p:anim calcmode="lin" valueType="num">
                                      <p:cBhvr additive="base">
                                        <p:cTn id="8" dur="500" fill="hold"/>
                                        <p:tgtEl>
                                          <p:spTgt spid="1484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48484"/>
                                        </p:tgtEl>
                                        <p:attrNameLst>
                                          <p:attrName>style.visibility</p:attrName>
                                        </p:attrNameLst>
                                      </p:cBhvr>
                                      <p:to>
                                        <p:strVal val="visible"/>
                                      </p:to>
                                    </p:set>
                                    <p:anim calcmode="lin" valueType="num">
                                      <p:cBhvr additive="base">
                                        <p:cTn id="13" dur="500" fill="hold"/>
                                        <p:tgtEl>
                                          <p:spTgt spid="148484"/>
                                        </p:tgtEl>
                                        <p:attrNameLst>
                                          <p:attrName>ppt_x</p:attrName>
                                        </p:attrNameLst>
                                      </p:cBhvr>
                                      <p:tavLst>
                                        <p:tav tm="0">
                                          <p:val>
                                            <p:strVal val="0-#ppt_w/2"/>
                                          </p:val>
                                        </p:tav>
                                        <p:tav tm="100000">
                                          <p:val>
                                            <p:strVal val="#ppt_x"/>
                                          </p:val>
                                        </p:tav>
                                      </p:tavLst>
                                    </p:anim>
                                    <p:anim calcmode="lin" valueType="num">
                                      <p:cBhvr additive="base">
                                        <p:cTn id="14" dur="500" fill="hold"/>
                                        <p:tgtEl>
                                          <p:spTgt spid="14848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48486"/>
                                        </p:tgtEl>
                                        <p:attrNameLst>
                                          <p:attrName>style.visibility</p:attrName>
                                        </p:attrNameLst>
                                      </p:cBhvr>
                                      <p:to>
                                        <p:strVal val="visible"/>
                                      </p:to>
                                    </p:set>
                                    <p:anim calcmode="lin" valueType="num">
                                      <p:cBhvr additive="base">
                                        <p:cTn id="19" dur="500" fill="hold"/>
                                        <p:tgtEl>
                                          <p:spTgt spid="148486"/>
                                        </p:tgtEl>
                                        <p:attrNameLst>
                                          <p:attrName>ppt_x</p:attrName>
                                        </p:attrNameLst>
                                      </p:cBhvr>
                                      <p:tavLst>
                                        <p:tav tm="0">
                                          <p:val>
                                            <p:strVal val="0-#ppt_w/2"/>
                                          </p:val>
                                        </p:tav>
                                        <p:tav tm="100000">
                                          <p:val>
                                            <p:strVal val="#ppt_x"/>
                                          </p:val>
                                        </p:tav>
                                      </p:tavLst>
                                    </p:anim>
                                    <p:anim calcmode="lin" valueType="num">
                                      <p:cBhvr additive="base">
                                        <p:cTn id="20" dur="500" fill="hold"/>
                                        <p:tgtEl>
                                          <p:spTgt spid="14848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8483">
                                            <p:txEl>
                                              <p:pRg st="0" end="0"/>
                                            </p:txEl>
                                          </p:spTgt>
                                        </p:tgtEl>
                                        <p:attrNameLst>
                                          <p:attrName>style.visibility</p:attrName>
                                        </p:attrNameLst>
                                      </p:cBhvr>
                                      <p:to>
                                        <p:strVal val="visible"/>
                                      </p:to>
                                    </p:set>
                                    <p:anim calcmode="lin" valueType="num">
                                      <p:cBhvr additive="base">
                                        <p:cTn id="25" dur="500" fill="hold"/>
                                        <p:tgtEl>
                                          <p:spTgt spid="148483">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848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autoUpdateAnimBg="0"/>
      <p:bldP spid="14848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31BD6172-BFC2-4CE8-BC8B-81A5B4516EE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8195" name="Slide Number Placeholder 4">
            <a:extLst>
              <a:ext uri="{FF2B5EF4-FFF2-40B4-BE49-F238E27FC236}">
                <a16:creationId xmlns:a16="http://schemas.microsoft.com/office/drawing/2014/main" id="{51C03882-807F-4D2B-9F3A-BDE0C24A6F3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D77BAEC-37DB-4D0E-AF62-0B01CFB00355}" type="slidenum">
              <a:rPr lang="en-US" altLang="en-US" sz="1300" smtClean="0"/>
              <a:pPr>
                <a:spcBef>
                  <a:spcPct val="0"/>
                </a:spcBef>
                <a:buClrTx/>
                <a:buSzTx/>
                <a:buFontTx/>
                <a:buNone/>
              </a:pPr>
              <a:t>4</a:t>
            </a:fld>
            <a:endParaRPr lang="en-US" altLang="en-US" sz="1300"/>
          </a:p>
        </p:txBody>
      </p:sp>
      <p:sp>
        <p:nvSpPr>
          <p:cNvPr id="8196" name="Rectangle 2">
            <a:extLst>
              <a:ext uri="{FF2B5EF4-FFF2-40B4-BE49-F238E27FC236}">
                <a16:creationId xmlns:a16="http://schemas.microsoft.com/office/drawing/2014/main" id="{9F702792-08B0-4E76-B072-41C57A50C255}"/>
              </a:ext>
            </a:extLst>
          </p:cNvPr>
          <p:cNvSpPr>
            <a:spLocks noGrp="1" noChangeArrowheads="1"/>
          </p:cNvSpPr>
          <p:nvPr>
            <p:ph type="title"/>
          </p:nvPr>
        </p:nvSpPr>
        <p:spPr/>
        <p:txBody>
          <a:bodyPr/>
          <a:lstStyle/>
          <a:p>
            <a:pPr eaLnBrk="1" hangingPunct="1"/>
            <a:r>
              <a:rPr lang="en-US" altLang="en-US"/>
              <a:t>Hệ thống số</a:t>
            </a:r>
          </a:p>
        </p:txBody>
      </p:sp>
      <p:sp>
        <p:nvSpPr>
          <p:cNvPr id="8197" name="Rectangle 3">
            <a:extLst>
              <a:ext uri="{FF2B5EF4-FFF2-40B4-BE49-F238E27FC236}">
                <a16:creationId xmlns:a16="http://schemas.microsoft.com/office/drawing/2014/main" id="{85D24CCB-1E55-4819-A664-7D43DA1ACDAC}"/>
              </a:ext>
            </a:extLst>
          </p:cNvPr>
          <p:cNvSpPr>
            <a:spLocks noChangeArrowheads="1"/>
          </p:cNvSpPr>
          <p:nvPr/>
        </p:nvSpPr>
        <p:spPr bwMode="auto">
          <a:xfrm>
            <a:off x="914400" y="179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b="1" i="1">
                <a:solidFill>
                  <a:schemeClr val="tx1"/>
                </a:solidFill>
                <a:latin typeface="Tahoma" panose="020B0604030504040204" pitchFamily="34" charset="0"/>
              </a:defRPr>
            </a:lvl1pPr>
            <a:lvl2pPr marL="742950" indent="-285750">
              <a:defRPr sz="2200" b="1" i="1">
                <a:solidFill>
                  <a:schemeClr val="tx1"/>
                </a:solidFill>
                <a:latin typeface="Tahoma" panose="020B0604030504040204" pitchFamily="34" charset="0"/>
              </a:defRPr>
            </a:lvl2pPr>
            <a:lvl3pPr marL="1143000" indent="-228600">
              <a:defRPr sz="2200" b="1" i="1">
                <a:solidFill>
                  <a:schemeClr val="tx1"/>
                </a:solidFill>
                <a:latin typeface="Tahoma" panose="020B0604030504040204" pitchFamily="34" charset="0"/>
              </a:defRPr>
            </a:lvl3pPr>
            <a:lvl4pPr marL="1600200" indent="-228600">
              <a:defRPr sz="2200" b="1" i="1">
                <a:solidFill>
                  <a:schemeClr val="tx1"/>
                </a:solidFill>
                <a:latin typeface="Tahoma" panose="020B0604030504040204" pitchFamily="34" charset="0"/>
              </a:defRPr>
            </a:lvl4pPr>
            <a:lvl5pPr marL="2057400" indent="-228600">
              <a:defRPr sz="2200" b="1" i="1">
                <a:solidFill>
                  <a:schemeClr val="tx1"/>
                </a:solidFill>
                <a:latin typeface="Tahoma" panose="020B0604030504040204" pitchFamily="34" charset="0"/>
              </a:defRPr>
            </a:lvl5pPr>
            <a:lvl6pPr marL="2514600" indent="-228600" eaLnBrk="0" fontAlgn="base" hangingPunct="0">
              <a:spcBef>
                <a:spcPct val="0"/>
              </a:spcBef>
              <a:spcAft>
                <a:spcPct val="0"/>
              </a:spcAft>
              <a:defRPr sz="2200" b="1" i="1">
                <a:solidFill>
                  <a:schemeClr val="tx1"/>
                </a:solidFill>
                <a:latin typeface="Tahoma" panose="020B0604030504040204" pitchFamily="34" charset="0"/>
              </a:defRPr>
            </a:lvl6pPr>
            <a:lvl7pPr marL="2971800" indent="-228600" eaLnBrk="0" fontAlgn="base" hangingPunct="0">
              <a:spcBef>
                <a:spcPct val="0"/>
              </a:spcBef>
              <a:spcAft>
                <a:spcPct val="0"/>
              </a:spcAft>
              <a:defRPr sz="2200" b="1" i="1">
                <a:solidFill>
                  <a:schemeClr val="tx1"/>
                </a:solidFill>
                <a:latin typeface="Tahoma" panose="020B0604030504040204" pitchFamily="34" charset="0"/>
              </a:defRPr>
            </a:lvl7pPr>
            <a:lvl8pPr marL="3429000" indent="-228600" eaLnBrk="0" fontAlgn="base" hangingPunct="0">
              <a:spcBef>
                <a:spcPct val="0"/>
              </a:spcBef>
              <a:spcAft>
                <a:spcPct val="0"/>
              </a:spcAft>
              <a:defRPr sz="2200" b="1" i="1">
                <a:solidFill>
                  <a:schemeClr val="tx1"/>
                </a:solidFill>
                <a:latin typeface="Tahoma" panose="020B0604030504040204" pitchFamily="34" charset="0"/>
              </a:defRPr>
            </a:lvl8pPr>
            <a:lvl9pPr marL="3886200" indent="-228600" eaLnBrk="0" fontAlgn="base" hangingPunct="0">
              <a:spcBef>
                <a:spcPct val="0"/>
              </a:spcBef>
              <a:spcAft>
                <a:spcPct val="0"/>
              </a:spcAft>
              <a:defRPr sz="2200" b="1" i="1">
                <a:solidFill>
                  <a:schemeClr val="tx1"/>
                </a:solidFill>
                <a:latin typeface="Tahoma" panose="020B0604030504040204" pitchFamily="34" charset="0"/>
              </a:defRPr>
            </a:lvl9pPr>
          </a:lstStyle>
          <a:p>
            <a:pPr eaLnBrk="1" hangingPunct="1"/>
            <a:endParaRPr lang="en-US" altLang="en-US"/>
          </a:p>
        </p:txBody>
      </p:sp>
      <p:sp>
        <p:nvSpPr>
          <p:cNvPr id="8198" name="Rectangle 4">
            <a:extLst>
              <a:ext uri="{FF2B5EF4-FFF2-40B4-BE49-F238E27FC236}">
                <a16:creationId xmlns:a16="http://schemas.microsoft.com/office/drawing/2014/main" id="{B632A4EB-7046-412E-A6B7-CE4FEDBD2EAE}"/>
              </a:ext>
            </a:extLst>
          </p:cNvPr>
          <p:cNvSpPr>
            <a:spLocks noChangeArrowheads="1"/>
          </p:cNvSpPr>
          <p:nvPr/>
        </p:nvSpPr>
        <p:spPr bwMode="auto">
          <a:xfrm>
            <a:off x="142875" y="2478088"/>
            <a:ext cx="8437563" cy="103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br>
              <a:rPr lang="en-US" altLang="en-US" sz="1500" i="0">
                <a:solidFill>
                  <a:srgbClr val="33CC33"/>
                </a:solidFill>
                <a:latin typeface="Verdana" panose="020B0604030504040204" pitchFamily="34" charset="0"/>
              </a:rPr>
            </a:br>
            <a:r>
              <a:rPr lang="en-US" altLang="en-US" sz="1500" i="0">
                <a:solidFill>
                  <a:srgbClr val="33CC33"/>
                </a:solidFill>
                <a:latin typeface="Verdana" panose="020B0604030504040204" pitchFamily="34" charset="0"/>
              </a:rPr>
              <a:t>Vào thờI điểm đó, việc dùng các que để đểm là 1 ý tưởng vĩ đại!! Còn việc dùng các ký hiệu thay cho các que đếm còn vĩ đại hơn!!!!</a:t>
            </a:r>
          </a:p>
          <a:p>
            <a:pPr eaLnBrk="1" hangingPunct="1">
              <a:spcBef>
                <a:spcPct val="0"/>
              </a:spcBef>
              <a:buClrTx/>
              <a:buSzTx/>
              <a:buFontTx/>
              <a:buNone/>
            </a:pPr>
            <a:r>
              <a:rPr lang="en-US" altLang="en-US" sz="1500" i="0">
                <a:solidFill>
                  <a:srgbClr val="33CC33"/>
                </a:solidFill>
                <a:latin typeface="Verdana" panose="020B0604030504040204" pitchFamily="34" charset="0"/>
              </a:rPr>
              <a:t>Một trong các cách để biểu diễn 1 số hiện nay là sử dụng hệ thống số đếm decimal.</a:t>
            </a:r>
            <a:r>
              <a:rPr lang="en-US" altLang="en-US" sz="1500" i="0">
                <a:solidFill>
                  <a:srgbClr val="99FF66"/>
                </a:solidFill>
                <a:latin typeface="Verdana" panose="020B0604030504040204" pitchFamily="34" charset="0"/>
              </a:rPr>
              <a:t> </a:t>
            </a:r>
            <a:br>
              <a:rPr lang="en-US" altLang="en-US" sz="1500" i="0">
                <a:solidFill>
                  <a:srgbClr val="99FF66"/>
                </a:solidFill>
                <a:latin typeface="Verdana" panose="020B0604030504040204" pitchFamily="34" charset="0"/>
              </a:rPr>
            </a:br>
            <a:br>
              <a:rPr lang="en-US" altLang="en-US" sz="1100" b="0">
                <a:latin typeface="Verdana" panose="020B0604030504040204" pitchFamily="34" charset="0"/>
              </a:rPr>
            </a:br>
            <a:endParaRPr lang="en-US" altLang="en-US" sz="1100" b="0">
              <a:latin typeface="Verdana" panose="020B0604030504040204" pitchFamily="34" charset="0"/>
            </a:endParaRPr>
          </a:p>
        </p:txBody>
      </p:sp>
      <p:sp>
        <p:nvSpPr>
          <p:cNvPr id="8199" name="Rectangle 5">
            <a:extLst>
              <a:ext uri="{FF2B5EF4-FFF2-40B4-BE49-F238E27FC236}">
                <a16:creationId xmlns:a16="http://schemas.microsoft.com/office/drawing/2014/main" id="{AF84599F-16EA-4B25-8AD8-2C5ED973B3AF}"/>
              </a:ext>
            </a:extLst>
          </p:cNvPr>
          <p:cNvSpPr>
            <a:spLocks noChangeArrowheads="1"/>
          </p:cNvSpPr>
          <p:nvPr/>
        </p:nvSpPr>
        <p:spPr bwMode="auto">
          <a:xfrm>
            <a:off x="0" y="3579813"/>
            <a:ext cx="7107238"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r>
              <a:rPr lang="en-US" altLang="en-US" sz="1500" i="0">
                <a:solidFill>
                  <a:srgbClr val="33CC33"/>
                </a:solidFill>
                <a:latin typeface="Verdana" panose="020B0604030504040204" pitchFamily="34" charset="0"/>
              </a:rPr>
              <a:t>Có nhiều cách để biểu diễn 1 giá trị số. Ngày xưa, con ngườidùng các que để </a:t>
            </a:r>
          </a:p>
          <a:p>
            <a:pPr eaLnBrk="1" hangingPunct="1">
              <a:spcBef>
                <a:spcPct val="0"/>
              </a:spcBef>
              <a:buClrTx/>
              <a:buSzTx/>
              <a:buFontTx/>
              <a:buNone/>
            </a:pPr>
            <a:r>
              <a:rPr lang="en-US" altLang="en-US" sz="1500" i="0">
                <a:solidFill>
                  <a:srgbClr val="33CC33"/>
                </a:solidFill>
                <a:latin typeface="Verdana" panose="020B0604030504040204" pitchFamily="34" charset="0"/>
              </a:rPr>
              <a:t>đếm sau đó đã học vẽ các hình trên mặtđất và trên giấy.</a:t>
            </a:r>
            <a:br>
              <a:rPr lang="en-US" altLang="en-US" sz="1500" i="0">
                <a:solidFill>
                  <a:srgbClr val="33CC33"/>
                </a:solidFill>
                <a:latin typeface="Verdana" panose="020B0604030504040204" pitchFamily="34" charset="0"/>
              </a:rPr>
            </a:br>
            <a:r>
              <a:rPr lang="en-US" altLang="en-US" sz="1500" i="0">
                <a:solidFill>
                  <a:srgbClr val="33CC33"/>
                </a:solidFill>
                <a:latin typeface="Verdana" panose="020B0604030504040204" pitchFamily="34" charset="0"/>
              </a:rPr>
              <a:t>thí dụ số 5 lần đầu được biểu diễn bằng |    |    |    |    |  (bằng 5 que).</a:t>
            </a:r>
            <a:br>
              <a:rPr lang="en-US" altLang="en-US" sz="1500" i="0">
                <a:solidFill>
                  <a:srgbClr val="33CC33"/>
                </a:solidFill>
                <a:latin typeface="Verdana" panose="020B0604030504040204" pitchFamily="34" charset="0"/>
              </a:rPr>
            </a:br>
            <a:r>
              <a:rPr lang="en-US" altLang="en-US" sz="1500" i="0">
                <a:solidFill>
                  <a:srgbClr val="33CC33"/>
                </a:solidFill>
                <a:latin typeface="Verdana" panose="020B0604030504040204" pitchFamily="34" charset="0"/>
              </a:rPr>
              <a:t>Sau đó chữ số La Mã bắt đầu dùng các ký hiệu khác nhau để biểu diễn nhiều số gọn hơn.</a:t>
            </a:r>
          </a:p>
          <a:p>
            <a:pPr eaLnBrk="1" hangingPunct="1">
              <a:spcBef>
                <a:spcPct val="0"/>
              </a:spcBef>
              <a:buClrTx/>
              <a:buSzTx/>
              <a:buFontTx/>
              <a:buNone/>
            </a:pPr>
            <a:r>
              <a:rPr lang="en-US" altLang="en-US" sz="1500" i="0">
                <a:solidFill>
                  <a:srgbClr val="33CC33"/>
                </a:solidFill>
                <a:latin typeface="Verdana" panose="020B0604030504040204" pitchFamily="34" charset="0"/>
              </a:rPr>
              <a:t>Thí dụ số 3 vẫn biểu diễn bởI 3 que | | | nhưng số 5 thì được thay bằng V còn số 10 thì thay bằng X.</a:t>
            </a:r>
            <a:br>
              <a:rPr lang="en-US" altLang="en-US" sz="1500" i="0">
                <a:solidFill>
                  <a:srgbClr val="33CC33"/>
                </a:solidFill>
                <a:latin typeface="Verdana" panose="020B0604030504040204" pitchFamily="34" charset="0"/>
              </a:rPr>
            </a:br>
            <a:endParaRPr lang="en-US" altLang="en-US" sz="1500" i="0">
              <a:solidFill>
                <a:srgbClr val="33CC33"/>
              </a:solidFill>
              <a:latin typeface="Verdana" panose="020B0604030504040204" pitchFamily="34" charset="0"/>
            </a:endParaRPr>
          </a:p>
        </p:txBody>
      </p:sp>
      <p:sp>
        <p:nvSpPr>
          <p:cNvPr id="8200" name="Rectangle 6">
            <a:extLst>
              <a:ext uri="{FF2B5EF4-FFF2-40B4-BE49-F238E27FC236}">
                <a16:creationId xmlns:a16="http://schemas.microsoft.com/office/drawing/2014/main" id="{08B3B07A-94D0-4898-94D5-E56184DA9CC8}"/>
              </a:ext>
            </a:extLst>
          </p:cNvPr>
          <p:cNvSpPr>
            <a:spLocks noChangeArrowheads="1"/>
          </p:cNvSpPr>
          <p:nvPr/>
        </p:nvSpPr>
        <p:spPr bwMode="auto">
          <a:xfrm>
            <a:off x="985838" y="1858963"/>
            <a:ext cx="2128837"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500" i="0">
                <a:solidFill>
                  <a:srgbClr val="33CC33"/>
                </a:solidFill>
                <a:latin typeface="Verdana" panose="020B0604030504040204" pitchFamily="34" charset="0"/>
              </a:rPr>
              <a:t>Hệ thống số là gì ?</a:t>
            </a:r>
          </a:p>
          <a:p>
            <a:pPr eaLnBrk="1" hangingPunct="1">
              <a:spcBef>
                <a:spcPct val="50000"/>
              </a:spcBef>
              <a:buClrTx/>
              <a:buSzTx/>
              <a:buFontTx/>
              <a:buNone/>
            </a:pPr>
            <a:endParaRPr lang="en-US" altLang="en-US" sz="1500" i="0">
              <a:solidFill>
                <a:srgbClr val="33CC33"/>
              </a:solidFill>
              <a:latin typeface="Verdana" panose="020B060403050404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Footer Placeholder 3">
            <a:extLst>
              <a:ext uri="{FF2B5EF4-FFF2-40B4-BE49-F238E27FC236}">
                <a16:creationId xmlns:a16="http://schemas.microsoft.com/office/drawing/2014/main" id="{5B535F72-9F94-4A9E-93EE-FF13E3E53BD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45059" name="Slide Number Placeholder 4">
            <a:extLst>
              <a:ext uri="{FF2B5EF4-FFF2-40B4-BE49-F238E27FC236}">
                <a16:creationId xmlns:a16="http://schemas.microsoft.com/office/drawing/2014/main" id="{6DC75D3B-1919-4E43-8952-D9312BE4007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FD91E4BE-8141-4DA3-8D25-D05897129856}" type="slidenum">
              <a:rPr lang="en-US" altLang="en-US" sz="1300" smtClean="0"/>
              <a:pPr>
                <a:spcBef>
                  <a:spcPct val="0"/>
                </a:spcBef>
                <a:buClrTx/>
                <a:buSzTx/>
                <a:buFontTx/>
                <a:buNone/>
              </a:pPr>
              <a:t>40</a:t>
            </a:fld>
            <a:endParaRPr lang="en-US" altLang="en-US" sz="1300"/>
          </a:p>
        </p:txBody>
      </p:sp>
      <p:sp>
        <p:nvSpPr>
          <p:cNvPr id="101378" name="Rectangle 2">
            <a:extLst>
              <a:ext uri="{FF2B5EF4-FFF2-40B4-BE49-F238E27FC236}">
                <a16:creationId xmlns:a16="http://schemas.microsoft.com/office/drawing/2014/main" id="{619DB79D-3AFF-4917-8FD3-3B807F5DF1C6}"/>
              </a:ext>
            </a:extLst>
          </p:cNvPr>
          <p:cNvSpPr>
            <a:spLocks noGrp="1" noChangeArrowheads="1"/>
          </p:cNvSpPr>
          <p:nvPr>
            <p:ph type="title"/>
          </p:nvPr>
        </p:nvSpPr>
        <p:spPr/>
        <p:txBody>
          <a:bodyPr/>
          <a:lstStyle/>
          <a:p>
            <a:pPr eaLnBrk="1" hangingPunct="1"/>
            <a:r>
              <a:rPr lang="en-US" altLang="en-US"/>
              <a:t>2.3 Hệ thống Bus</a:t>
            </a:r>
          </a:p>
        </p:txBody>
      </p:sp>
      <p:sp>
        <p:nvSpPr>
          <p:cNvPr id="45061" name="Text Box 3">
            <a:extLst>
              <a:ext uri="{FF2B5EF4-FFF2-40B4-BE49-F238E27FC236}">
                <a16:creationId xmlns:a16="http://schemas.microsoft.com/office/drawing/2014/main" id="{4F44D2E8-5B04-4E01-9CFA-1895583ACBEC}"/>
              </a:ext>
            </a:extLst>
          </p:cNvPr>
          <p:cNvSpPr txBox="1">
            <a:spLocks noChangeArrowheads="1"/>
          </p:cNvSpPr>
          <p:nvPr/>
        </p:nvSpPr>
        <p:spPr bwMode="auto">
          <a:xfrm>
            <a:off x="38100" y="1981200"/>
            <a:ext cx="91440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just" eaLnBrk="1" hangingPunct="1">
              <a:spcBef>
                <a:spcPct val="50000"/>
              </a:spcBef>
              <a:buClrTx/>
              <a:buSzTx/>
              <a:buFontTx/>
              <a:buNone/>
            </a:pPr>
            <a:endParaRPr lang="en-US" altLang="en-US" sz="2700" i="0">
              <a:latin typeface="Times New Roman" panose="02020603050405020304" pitchFamily="18" charset="0"/>
            </a:endParaRPr>
          </a:p>
        </p:txBody>
      </p:sp>
      <p:sp>
        <p:nvSpPr>
          <p:cNvPr id="110641" name="Rectangle 1073">
            <a:extLst>
              <a:ext uri="{FF2B5EF4-FFF2-40B4-BE49-F238E27FC236}">
                <a16:creationId xmlns:a16="http://schemas.microsoft.com/office/drawing/2014/main" id="{D16972E4-B645-444B-B103-EE8168C1BB44}"/>
              </a:ext>
            </a:extLst>
          </p:cNvPr>
          <p:cNvSpPr>
            <a:spLocks noChangeArrowheads="1"/>
          </p:cNvSpPr>
          <p:nvPr/>
        </p:nvSpPr>
        <p:spPr bwMode="auto">
          <a:xfrm>
            <a:off x="633413" y="2135188"/>
            <a:ext cx="7669212"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r>
              <a:rPr lang="en-US" altLang="en-US" i="0">
                <a:solidFill>
                  <a:srgbClr val="33CC33"/>
                </a:solidFill>
              </a:rPr>
              <a:t>Các thiết bị ngoại vi kết nối  với hệ thống nhờ các khe cắm mở rộng (expansion slot). </a:t>
            </a:r>
          </a:p>
        </p:txBody>
      </p:sp>
      <p:sp>
        <p:nvSpPr>
          <p:cNvPr id="110642" name="Text Box 1074">
            <a:extLst>
              <a:ext uri="{FF2B5EF4-FFF2-40B4-BE49-F238E27FC236}">
                <a16:creationId xmlns:a16="http://schemas.microsoft.com/office/drawing/2014/main" id="{EC8FC8B7-A3CB-43AB-97E7-302F93523E99}"/>
              </a:ext>
            </a:extLst>
          </p:cNvPr>
          <p:cNvSpPr txBox="1">
            <a:spLocks noChangeArrowheads="1"/>
          </p:cNvSpPr>
          <p:nvPr/>
        </p:nvSpPr>
        <p:spPr bwMode="auto">
          <a:xfrm>
            <a:off x="633413" y="3717925"/>
            <a:ext cx="7388225"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r>
              <a:rPr lang="en-US" altLang="en-US" i="0">
                <a:solidFill>
                  <a:schemeClr val="hlink"/>
                </a:solidFill>
              </a:rPr>
              <a:t>Bus hệ thống (Bus system) sẽ kết nối tất cả các thành phần  lại với nhau.</a:t>
            </a:r>
            <a:endParaRPr lang="en-US" altLang="en-US" sz="2200" b="0">
              <a:solidFill>
                <a:schemeClr val="hlink"/>
              </a:solidFill>
            </a:endParaRPr>
          </a:p>
        </p:txBody>
      </p:sp>
      <p:sp>
        <p:nvSpPr>
          <p:cNvPr id="110643" name="Text Box 1075">
            <a:extLst>
              <a:ext uri="{FF2B5EF4-FFF2-40B4-BE49-F238E27FC236}">
                <a16:creationId xmlns:a16="http://schemas.microsoft.com/office/drawing/2014/main" id="{289431D9-0883-463F-B337-1D4AC96346DB}"/>
              </a:ext>
            </a:extLst>
          </p:cNvPr>
          <p:cNvSpPr txBox="1">
            <a:spLocks noChangeArrowheads="1"/>
          </p:cNvSpPr>
          <p:nvPr/>
        </p:nvSpPr>
        <p:spPr bwMode="auto">
          <a:xfrm>
            <a:off x="633413" y="4887913"/>
            <a:ext cx="7599362" cy="140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i="0"/>
              <a:t>Có 3 loại bus :bus dữ liệu (data bus), bus địa chỉ (address bus) và bus điều khiển (control bus).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378"/>
                                        </p:tgtEl>
                                        <p:attrNameLst>
                                          <p:attrName>style.visibility</p:attrName>
                                        </p:attrNameLst>
                                      </p:cBhvr>
                                      <p:to>
                                        <p:strVal val="visible"/>
                                      </p:to>
                                    </p:set>
                                    <p:anim calcmode="lin" valueType="num">
                                      <p:cBhvr additive="base">
                                        <p:cTn id="7" dur="500" fill="hold"/>
                                        <p:tgtEl>
                                          <p:spTgt spid="101378"/>
                                        </p:tgtEl>
                                        <p:attrNameLst>
                                          <p:attrName>ppt_x</p:attrName>
                                        </p:attrNameLst>
                                      </p:cBhvr>
                                      <p:tavLst>
                                        <p:tav tm="0">
                                          <p:val>
                                            <p:strVal val="0-#ppt_w/2"/>
                                          </p:val>
                                        </p:tav>
                                        <p:tav tm="100000">
                                          <p:val>
                                            <p:strVal val="#ppt_x"/>
                                          </p:val>
                                        </p:tav>
                                      </p:tavLst>
                                    </p:anim>
                                    <p:anim calcmode="lin" valueType="num">
                                      <p:cBhvr additive="base">
                                        <p:cTn id="8" dur="500" fill="hold"/>
                                        <p:tgtEl>
                                          <p:spTgt spid="10137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0641"/>
                                        </p:tgtEl>
                                        <p:attrNameLst>
                                          <p:attrName>style.visibility</p:attrName>
                                        </p:attrNameLst>
                                      </p:cBhvr>
                                      <p:to>
                                        <p:strVal val="visible"/>
                                      </p:to>
                                    </p:set>
                                    <p:anim calcmode="lin" valueType="num">
                                      <p:cBhvr additive="base">
                                        <p:cTn id="13" dur="500" fill="hold"/>
                                        <p:tgtEl>
                                          <p:spTgt spid="110641"/>
                                        </p:tgtEl>
                                        <p:attrNameLst>
                                          <p:attrName>ppt_x</p:attrName>
                                        </p:attrNameLst>
                                      </p:cBhvr>
                                      <p:tavLst>
                                        <p:tav tm="0">
                                          <p:val>
                                            <p:strVal val="0-#ppt_w/2"/>
                                          </p:val>
                                        </p:tav>
                                        <p:tav tm="100000">
                                          <p:val>
                                            <p:strVal val="#ppt_x"/>
                                          </p:val>
                                        </p:tav>
                                      </p:tavLst>
                                    </p:anim>
                                    <p:anim calcmode="lin" valueType="num">
                                      <p:cBhvr additive="base">
                                        <p:cTn id="14" dur="500" fill="hold"/>
                                        <p:tgtEl>
                                          <p:spTgt spid="11064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0642"/>
                                        </p:tgtEl>
                                        <p:attrNameLst>
                                          <p:attrName>style.visibility</p:attrName>
                                        </p:attrNameLst>
                                      </p:cBhvr>
                                      <p:to>
                                        <p:strVal val="visible"/>
                                      </p:to>
                                    </p:set>
                                    <p:anim calcmode="lin" valueType="num">
                                      <p:cBhvr additive="base">
                                        <p:cTn id="19" dur="500" fill="hold"/>
                                        <p:tgtEl>
                                          <p:spTgt spid="110642"/>
                                        </p:tgtEl>
                                        <p:attrNameLst>
                                          <p:attrName>ppt_x</p:attrName>
                                        </p:attrNameLst>
                                      </p:cBhvr>
                                      <p:tavLst>
                                        <p:tav tm="0">
                                          <p:val>
                                            <p:strVal val="0-#ppt_w/2"/>
                                          </p:val>
                                        </p:tav>
                                        <p:tav tm="100000">
                                          <p:val>
                                            <p:strVal val="#ppt_x"/>
                                          </p:val>
                                        </p:tav>
                                      </p:tavLst>
                                    </p:anim>
                                    <p:anim calcmode="lin" valueType="num">
                                      <p:cBhvr additive="base">
                                        <p:cTn id="20" dur="500" fill="hold"/>
                                        <p:tgtEl>
                                          <p:spTgt spid="11064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7" presetClass="entr" presetSubtype="4" fill="hold" grpId="0" nodeType="clickEffect">
                                  <p:stCondLst>
                                    <p:cond delay="0"/>
                                  </p:stCondLst>
                                  <p:childTnLst>
                                    <p:set>
                                      <p:cBhvr>
                                        <p:cTn id="24" dur="1" fill="hold">
                                          <p:stCondLst>
                                            <p:cond delay="0"/>
                                          </p:stCondLst>
                                        </p:cTn>
                                        <p:tgtEl>
                                          <p:spTgt spid="110643"/>
                                        </p:tgtEl>
                                        <p:attrNameLst>
                                          <p:attrName>style.visibility</p:attrName>
                                        </p:attrNameLst>
                                      </p:cBhvr>
                                      <p:to>
                                        <p:strVal val="visible"/>
                                      </p:to>
                                    </p:set>
                                    <p:anim calcmode="lin" valueType="num">
                                      <p:cBhvr additive="base">
                                        <p:cTn id="25" dur="5000" fill="hold"/>
                                        <p:tgtEl>
                                          <p:spTgt spid="110643"/>
                                        </p:tgtEl>
                                        <p:attrNameLst>
                                          <p:attrName>ppt_x</p:attrName>
                                        </p:attrNameLst>
                                      </p:cBhvr>
                                      <p:tavLst>
                                        <p:tav tm="0">
                                          <p:val>
                                            <p:strVal val="#ppt_x"/>
                                          </p:val>
                                        </p:tav>
                                        <p:tav tm="100000">
                                          <p:val>
                                            <p:strVal val="#ppt_x"/>
                                          </p:val>
                                        </p:tav>
                                      </p:tavLst>
                                    </p:anim>
                                    <p:anim calcmode="lin" valueType="num">
                                      <p:cBhvr additive="base">
                                        <p:cTn id="26" dur="5000" fill="hold"/>
                                        <p:tgtEl>
                                          <p:spTgt spid="1106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utoUpdateAnimBg="0"/>
      <p:bldP spid="110641" grpId="0" autoUpdateAnimBg="0"/>
      <p:bldP spid="110642" grpId="0" autoUpdateAnimBg="0"/>
      <p:bldP spid="11064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Footer Placeholder 3">
            <a:extLst>
              <a:ext uri="{FF2B5EF4-FFF2-40B4-BE49-F238E27FC236}">
                <a16:creationId xmlns:a16="http://schemas.microsoft.com/office/drawing/2014/main" id="{9F92F9BD-EA4C-44AE-BC0F-D82EAE51B9D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46083" name="Slide Number Placeholder 4">
            <a:extLst>
              <a:ext uri="{FF2B5EF4-FFF2-40B4-BE49-F238E27FC236}">
                <a16:creationId xmlns:a16="http://schemas.microsoft.com/office/drawing/2014/main" id="{639CEF74-992B-4813-9682-E811A998226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F58AB7EF-C385-4331-8263-A19254C848C5}" type="slidenum">
              <a:rPr lang="en-US" altLang="en-US" sz="1300" smtClean="0"/>
              <a:pPr>
                <a:spcBef>
                  <a:spcPct val="0"/>
                </a:spcBef>
                <a:buClrTx/>
                <a:buSzTx/>
                <a:buFontTx/>
                <a:buNone/>
              </a:pPr>
              <a:t>41</a:t>
            </a:fld>
            <a:endParaRPr lang="en-US" altLang="en-US" sz="1300"/>
          </a:p>
        </p:txBody>
      </p:sp>
      <p:sp>
        <p:nvSpPr>
          <p:cNvPr id="103426" name="Rectangle 2">
            <a:extLst>
              <a:ext uri="{FF2B5EF4-FFF2-40B4-BE49-F238E27FC236}">
                <a16:creationId xmlns:a16="http://schemas.microsoft.com/office/drawing/2014/main" id="{0BF63F28-76F7-4AFB-A95A-B9FDA2C33359}"/>
              </a:ext>
            </a:extLst>
          </p:cNvPr>
          <p:cNvSpPr>
            <a:spLocks noGrp="1" noChangeArrowheads="1"/>
          </p:cNvSpPr>
          <p:nvPr>
            <p:ph type="title"/>
          </p:nvPr>
        </p:nvSpPr>
        <p:spPr>
          <a:xfrm>
            <a:off x="1150938" y="990600"/>
            <a:ext cx="7793037" cy="769938"/>
          </a:xfrm>
        </p:spPr>
        <p:txBody>
          <a:bodyPr/>
          <a:lstStyle/>
          <a:p>
            <a:pPr eaLnBrk="1" hangingPunct="1"/>
            <a:r>
              <a:rPr lang="en-US" altLang="en-US"/>
              <a:t>Các loại Bus</a:t>
            </a:r>
          </a:p>
        </p:txBody>
      </p:sp>
      <p:sp>
        <p:nvSpPr>
          <p:cNvPr id="103427" name="Text Box 3">
            <a:extLst>
              <a:ext uri="{FF2B5EF4-FFF2-40B4-BE49-F238E27FC236}">
                <a16:creationId xmlns:a16="http://schemas.microsoft.com/office/drawing/2014/main" id="{43C7A6C4-0A43-42C1-A27B-50D71DD410B3}"/>
              </a:ext>
            </a:extLst>
          </p:cNvPr>
          <p:cNvSpPr txBox="1">
            <a:spLocks noChangeArrowheads="1"/>
          </p:cNvSpPr>
          <p:nvPr/>
        </p:nvSpPr>
        <p:spPr bwMode="auto">
          <a:xfrm>
            <a:off x="227013" y="2001838"/>
            <a:ext cx="6738937"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just" eaLnBrk="1" hangingPunct="1">
              <a:spcBef>
                <a:spcPct val="50000"/>
              </a:spcBef>
              <a:buClrTx/>
              <a:buSzTx/>
              <a:buFontTx/>
              <a:buBlip>
                <a:blip r:embed="rId2"/>
              </a:buBlip>
            </a:pPr>
            <a:r>
              <a:rPr lang="en-US" altLang="en-US" sz="2400" i="0">
                <a:latin typeface="Times New Roman" panose="02020603050405020304" pitchFamily="18" charset="0"/>
              </a:rPr>
              <a:t> </a:t>
            </a:r>
            <a:r>
              <a:rPr lang="en-US" altLang="en-US" sz="2400" i="0">
                <a:solidFill>
                  <a:schemeClr val="tx2"/>
                </a:solidFill>
                <a:latin typeface="Times New Roman" panose="02020603050405020304" pitchFamily="18" charset="0"/>
              </a:rPr>
              <a:t>Address Bus</a:t>
            </a:r>
            <a:r>
              <a:rPr lang="en-US" altLang="en-US" sz="2400" i="0">
                <a:latin typeface="Times New Roman" panose="02020603050405020304" pitchFamily="18" charset="0"/>
              </a:rPr>
              <a:t> : nhóm đường truyền nhận diện vị trí truy xuất trong thiết bị đích : thông tin được đọc từ đâu hoặc ghi vào đâu. </a:t>
            </a:r>
          </a:p>
        </p:txBody>
      </p:sp>
      <p:sp>
        <p:nvSpPr>
          <p:cNvPr id="103429" name="Rectangle 5">
            <a:extLst>
              <a:ext uri="{FF2B5EF4-FFF2-40B4-BE49-F238E27FC236}">
                <a16:creationId xmlns:a16="http://schemas.microsoft.com/office/drawing/2014/main" id="{5CACFD6C-89B7-42E4-8C7F-D0F85BCBD179}"/>
              </a:ext>
            </a:extLst>
          </p:cNvPr>
          <p:cNvSpPr>
            <a:spLocks noChangeArrowheads="1"/>
          </p:cNvSpPr>
          <p:nvPr/>
        </p:nvSpPr>
        <p:spPr bwMode="auto">
          <a:xfrm>
            <a:off x="211138" y="3235325"/>
            <a:ext cx="6754812"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Blip>
                <a:blip r:embed="rId2"/>
              </a:buBlip>
            </a:pPr>
            <a:r>
              <a:rPr lang="en-US" altLang="en-US" sz="2400" i="0">
                <a:solidFill>
                  <a:schemeClr val="tx2"/>
                </a:solidFill>
                <a:latin typeface="Times New Roman" panose="02020603050405020304" pitchFamily="18" charset="0"/>
              </a:rPr>
              <a:t> </a:t>
            </a:r>
            <a:r>
              <a:rPr lang="en-US" altLang="en-US" sz="2400" i="0">
                <a:solidFill>
                  <a:srgbClr val="33CC33"/>
                </a:solidFill>
                <a:latin typeface="Times New Roman" panose="02020603050405020304" pitchFamily="18" charset="0"/>
              </a:rPr>
              <a:t>Data Bus : nhóm đường truyền để tải data thực sự giữa các thiết bị hệ thống do địa chỉ trên address bus đã xác định. Độ rộng của data bus (số đường dây dẫn) xác định data trong mỗi lần truyền là bao nhiêu.</a:t>
            </a:r>
            <a:r>
              <a:rPr lang="en-US" altLang="en-US" sz="2400" i="0">
                <a:latin typeface="Times New Roman" panose="02020603050405020304" pitchFamily="18" charset="0"/>
              </a:rPr>
              <a:t>   </a:t>
            </a:r>
          </a:p>
        </p:txBody>
      </p:sp>
      <p:sp>
        <p:nvSpPr>
          <p:cNvPr id="103430" name="Rectangle 6">
            <a:extLst>
              <a:ext uri="{FF2B5EF4-FFF2-40B4-BE49-F238E27FC236}">
                <a16:creationId xmlns:a16="http://schemas.microsoft.com/office/drawing/2014/main" id="{7C930F3A-8635-4EC9-8C6D-29A2FF202165}"/>
              </a:ext>
            </a:extLst>
          </p:cNvPr>
          <p:cNvSpPr>
            <a:spLocks noChangeArrowheads="1"/>
          </p:cNvSpPr>
          <p:nvPr/>
        </p:nvSpPr>
        <p:spPr bwMode="auto">
          <a:xfrm>
            <a:off x="280988" y="5164138"/>
            <a:ext cx="7035800" cy="151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Blip>
                <a:blip r:embed="rId2"/>
              </a:buBlip>
            </a:pPr>
            <a:r>
              <a:rPr lang="en-US" altLang="en-US" sz="2400" i="0">
                <a:solidFill>
                  <a:schemeClr val="tx2"/>
                </a:solidFill>
                <a:latin typeface="Times New Roman" panose="02020603050405020304" pitchFamily="18" charset="0"/>
              </a:rPr>
              <a:t>Control Bus</a:t>
            </a:r>
            <a:r>
              <a:rPr lang="en-US" altLang="en-US" sz="2400" i="0">
                <a:latin typeface="Times New Roman" panose="02020603050405020304" pitchFamily="18" charset="0"/>
              </a:rPr>
              <a:t> : nhóm đường truyền cho các tín hiệu điều khiển như : tác vụ là đọc hay ghi, tác vụ thực thi trên bộ nhớ hay trên thiết bị ngoại vi, nhận dạng chu kỳ bus và khi nào thì hoàn tất tác vụ…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26"/>
                                        </p:tgtEl>
                                        <p:attrNameLst>
                                          <p:attrName>style.visibility</p:attrName>
                                        </p:attrNameLst>
                                      </p:cBhvr>
                                      <p:to>
                                        <p:strVal val="visible"/>
                                      </p:to>
                                    </p:set>
                                    <p:anim calcmode="lin" valueType="num">
                                      <p:cBhvr additive="base">
                                        <p:cTn id="7" dur="500" fill="hold"/>
                                        <p:tgtEl>
                                          <p:spTgt spid="103426"/>
                                        </p:tgtEl>
                                        <p:attrNameLst>
                                          <p:attrName>ppt_x</p:attrName>
                                        </p:attrNameLst>
                                      </p:cBhvr>
                                      <p:tavLst>
                                        <p:tav tm="0">
                                          <p:val>
                                            <p:strVal val="0-#ppt_w/2"/>
                                          </p:val>
                                        </p:tav>
                                        <p:tav tm="100000">
                                          <p:val>
                                            <p:strVal val="#ppt_x"/>
                                          </p:val>
                                        </p:tav>
                                      </p:tavLst>
                                    </p:anim>
                                    <p:anim calcmode="lin" valueType="num">
                                      <p:cBhvr additive="base">
                                        <p:cTn id="8" dur="500" fill="hold"/>
                                        <p:tgtEl>
                                          <p:spTgt spid="1034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427"/>
                                        </p:tgtEl>
                                        <p:attrNameLst>
                                          <p:attrName>style.visibility</p:attrName>
                                        </p:attrNameLst>
                                      </p:cBhvr>
                                      <p:to>
                                        <p:strVal val="visible"/>
                                      </p:to>
                                    </p:set>
                                    <p:anim calcmode="lin" valueType="num">
                                      <p:cBhvr additive="base">
                                        <p:cTn id="13" dur="500" fill="hold"/>
                                        <p:tgtEl>
                                          <p:spTgt spid="103427"/>
                                        </p:tgtEl>
                                        <p:attrNameLst>
                                          <p:attrName>ppt_x</p:attrName>
                                        </p:attrNameLst>
                                      </p:cBhvr>
                                      <p:tavLst>
                                        <p:tav tm="0">
                                          <p:val>
                                            <p:strVal val="0-#ppt_w/2"/>
                                          </p:val>
                                        </p:tav>
                                        <p:tav tm="100000">
                                          <p:val>
                                            <p:strVal val="#ppt_x"/>
                                          </p:val>
                                        </p:tav>
                                      </p:tavLst>
                                    </p:anim>
                                    <p:anim calcmode="lin" valueType="num">
                                      <p:cBhvr additive="base">
                                        <p:cTn id="14" dur="500" fill="hold"/>
                                        <p:tgtEl>
                                          <p:spTgt spid="10342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3429"/>
                                        </p:tgtEl>
                                        <p:attrNameLst>
                                          <p:attrName>style.visibility</p:attrName>
                                        </p:attrNameLst>
                                      </p:cBhvr>
                                      <p:to>
                                        <p:strVal val="visible"/>
                                      </p:to>
                                    </p:set>
                                    <p:anim calcmode="lin" valueType="num">
                                      <p:cBhvr additive="base">
                                        <p:cTn id="19" dur="500" fill="hold"/>
                                        <p:tgtEl>
                                          <p:spTgt spid="103429"/>
                                        </p:tgtEl>
                                        <p:attrNameLst>
                                          <p:attrName>ppt_x</p:attrName>
                                        </p:attrNameLst>
                                      </p:cBhvr>
                                      <p:tavLst>
                                        <p:tav tm="0">
                                          <p:val>
                                            <p:strVal val="0-#ppt_w/2"/>
                                          </p:val>
                                        </p:tav>
                                        <p:tav tm="100000">
                                          <p:val>
                                            <p:strVal val="#ppt_x"/>
                                          </p:val>
                                        </p:tav>
                                      </p:tavLst>
                                    </p:anim>
                                    <p:anim calcmode="lin" valueType="num">
                                      <p:cBhvr additive="base">
                                        <p:cTn id="20" dur="500" fill="hold"/>
                                        <p:tgtEl>
                                          <p:spTgt spid="10342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3430"/>
                                        </p:tgtEl>
                                        <p:attrNameLst>
                                          <p:attrName>style.visibility</p:attrName>
                                        </p:attrNameLst>
                                      </p:cBhvr>
                                      <p:to>
                                        <p:strVal val="visible"/>
                                      </p:to>
                                    </p:set>
                                    <p:anim calcmode="lin" valueType="num">
                                      <p:cBhvr additive="base">
                                        <p:cTn id="25" dur="500" fill="hold"/>
                                        <p:tgtEl>
                                          <p:spTgt spid="103430"/>
                                        </p:tgtEl>
                                        <p:attrNameLst>
                                          <p:attrName>ppt_x</p:attrName>
                                        </p:attrNameLst>
                                      </p:cBhvr>
                                      <p:tavLst>
                                        <p:tav tm="0">
                                          <p:val>
                                            <p:strVal val="0-#ppt_w/2"/>
                                          </p:val>
                                        </p:tav>
                                        <p:tav tm="100000">
                                          <p:val>
                                            <p:strVal val="#ppt_x"/>
                                          </p:val>
                                        </p:tav>
                                      </p:tavLst>
                                    </p:anim>
                                    <p:anim calcmode="lin" valueType="num">
                                      <p:cBhvr additive="base">
                                        <p:cTn id="26" dur="500" fill="hold"/>
                                        <p:tgtEl>
                                          <p:spTgt spid="1034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utoUpdateAnimBg="0"/>
      <p:bldP spid="103427" grpId="0" autoUpdateAnimBg="0"/>
      <p:bldP spid="103429" grpId="0" autoUpdateAnimBg="0"/>
      <p:bldP spid="10343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a:extLst>
              <a:ext uri="{FF2B5EF4-FFF2-40B4-BE49-F238E27FC236}">
                <a16:creationId xmlns:a16="http://schemas.microsoft.com/office/drawing/2014/main" id="{CDB874E3-406D-4208-8EA1-B379D182B69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47107" name="Slide Number Placeholder 4">
            <a:extLst>
              <a:ext uri="{FF2B5EF4-FFF2-40B4-BE49-F238E27FC236}">
                <a16:creationId xmlns:a16="http://schemas.microsoft.com/office/drawing/2014/main" id="{4CFF2421-20C1-41CD-B87B-800327F3342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AF86BD56-8C4B-4026-9D56-2BFB3D59A570}" type="slidenum">
              <a:rPr lang="en-US" altLang="en-US" sz="1300" smtClean="0"/>
              <a:pPr>
                <a:spcBef>
                  <a:spcPct val="0"/>
                </a:spcBef>
                <a:buClrTx/>
                <a:buSzTx/>
                <a:buFontTx/>
                <a:buNone/>
              </a:pPr>
              <a:t>42</a:t>
            </a:fld>
            <a:endParaRPr lang="en-US" altLang="en-US" sz="1300"/>
          </a:p>
        </p:txBody>
      </p:sp>
      <p:sp>
        <p:nvSpPr>
          <p:cNvPr id="47108" name="Rectangle 2">
            <a:extLst>
              <a:ext uri="{FF2B5EF4-FFF2-40B4-BE49-F238E27FC236}">
                <a16:creationId xmlns:a16="http://schemas.microsoft.com/office/drawing/2014/main" id="{14B2819F-468E-4D81-A669-3FE6ADED6586}"/>
              </a:ext>
            </a:extLst>
          </p:cNvPr>
          <p:cNvSpPr>
            <a:spLocks noGrp="1" noChangeArrowheads="1"/>
          </p:cNvSpPr>
          <p:nvPr>
            <p:ph type="title"/>
          </p:nvPr>
        </p:nvSpPr>
        <p:spPr>
          <a:xfrm>
            <a:off x="1150938" y="990600"/>
            <a:ext cx="7793037" cy="769938"/>
          </a:xfrm>
        </p:spPr>
        <p:txBody>
          <a:bodyPr/>
          <a:lstStyle/>
          <a:p>
            <a:pPr eaLnBrk="1" hangingPunct="1"/>
            <a:r>
              <a:rPr lang="en-US" altLang="en-US"/>
              <a:t>Minh họa hệ thống Bus</a:t>
            </a:r>
          </a:p>
        </p:txBody>
      </p:sp>
      <p:sp>
        <p:nvSpPr>
          <p:cNvPr id="102403" name="Rectangle 3">
            <a:extLst>
              <a:ext uri="{FF2B5EF4-FFF2-40B4-BE49-F238E27FC236}">
                <a16:creationId xmlns:a16="http://schemas.microsoft.com/office/drawing/2014/main" id="{6C8C30AC-4A98-41A4-BB34-7D1D555279A9}"/>
              </a:ext>
            </a:extLst>
          </p:cNvPr>
          <p:cNvSpPr>
            <a:spLocks noChangeArrowheads="1"/>
          </p:cNvSpPr>
          <p:nvPr/>
        </p:nvSpPr>
        <p:spPr bwMode="auto">
          <a:xfrm>
            <a:off x="914400" y="2271713"/>
            <a:ext cx="1830388" cy="2592387"/>
          </a:xfrm>
          <a:prstGeom prst="rect">
            <a:avLst/>
          </a:prstGeom>
          <a:gradFill rotWithShape="0">
            <a:gsLst>
              <a:gs pos="0">
                <a:schemeClr val="accent2"/>
              </a:gs>
              <a:gs pos="100000">
                <a:schemeClr val="accent2">
                  <a:gamma/>
                  <a:shade val="46275"/>
                  <a:invGamma/>
                </a:schemeClr>
              </a:gs>
            </a:gsLst>
            <a:lin ang="5400000" scaled="1"/>
          </a:gradFill>
          <a:ln w="12700">
            <a:solidFill>
              <a:schemeClr val="tx1"/>
            </a:solidFill>
            <a:miter lim="800000"/>
            <a:headEnd/>
            <a:tailEnd/>
          </a:ln>
          <a:effectLst>
            <a:outerShdw dist="107763" dir="8100000" algn="ctr" rotWithShape="0">
              <a:schemeClr val="bg2">
                <a:alpha val="50000"/>
              </a:schemeClr>
            </a:outerShdw>
          </a:effectLst>
        </p:spPr>
        <p:txBody>
          <a:bodyPr wrap="none" lIns="83640" tIns="41820" rIns="83640" bIns="41820" anchor="ctr"/>
          <a:lstStyle>
            <a:lvl1pPr defTabSz="836613">
              <a:defRPr sz="2400">
                <a:solidFill>
                  <a:schemeClr val="tx1"/>
                </a:solidFill>
                <a:latin typeface="Arial" panose="020B0604020202020204" pitchFamily="34" charset="0"/>
              </a:defRPr>
            </a:lvl1pPr>
            <a:lvl2pPr marL="417513" defTabSz="836613">
              <a:defRPr sz="2400">
                <a:solidFill>
                  <a:schemeClr val="tx1"/>
                </a:solidFill>
                <a:latin typeface="Arial" panose="020B0604020202020204" pitchFamily="34" charset="0"/>
              </a:defRPr>
            </a:lvl2pPr>
            <a:lvl3pPr marL="836613" defTabSz="836613">
              <a:defRPr sz="2400">
                <a:solidFill>
                  <a:schemeClr val="tx1"/>
                </a:solidFill>
                <a:latin typeface="Arial" panose="020B0604020202020204" pitchFamily="34" charset="0"/>
              </a:defRPr>
            </a:lvl3pPr>
            <a:lvl4pPr marL="1254125" defTabSz="836613">
              <a:defRPr sz="2400">
                <a:solidFill>
                  <a:schemeClr val="tx1"/>
                </a:solidFill>
                <a:latin typeface="Arial" panose="020B0604020202020204" pitchFamily="34" charset="0"/>
              </a:defRPr>
            </a:lvl4pPr>
            <a:lvl5pPr marL="1673225" defTabSz="836613">
              <a:defRPr sz="2400">
                <a:solidFill>
                  <a:schemeClr val="tx1"/>
                </a:solidFill>
                <a:latin typeface="Arial" panose="020B0604020202020204" pitchFamily="34" charset="0"/>
              </a:defRPr>
            </a:lvl5pPr>
            <a:lvl6pPr marL="2130425" defTabSz="836613" fontAlgn="base">
              <a:spcBef>
                <a:spcPct val="0"/>
              </a:spcBef>
              <a:spcAft>
                <a:spcPct val="0"/>
              </a:spcAft>
              <a:defRPr sz="2400">
                <a:solidFill>
                  <a:schemeClr val="tx1"/>
                </a:solidFill>
                <a:latin typeface="Arial" panose="020B0604020202020204" pitchFamily="34" charset="0"/>
              </a:defRPr>
            </a:lvl6pPr>
            <a:lvl7pPr marL="2587625" defTabSz="836613" fontAlgn="base">
              <a:spcBef>
                <a:spcPct val="0"/>
              </a:spcBef>
              <a:spcAft>
                <a:spcPct val="0"/>
              </a:spcAft>
              <a:defRPr sz="2400">
                <a:solidFill>
                  <a:schemeClr val="tx1"/>
                </a:solidFill>
                <a:latin typeface="Arial" panose="020B0604020202020204" pitchFamily="34" charset="0"/>
              </a:defRPr>
            </a:lvl7pPr>
            <a:lvl8pPr marL="3044825" defTabSz="836613" fontAlgn="base">
              <a:spcBef>
                <a:spcPct val="0"/>
              </a:spcBef>
              <a:spcAft>
                <a:spcPct val="0"/>
              </a:spcAft>
              <a:defRPr sz="2400">
                <a:solidFill>
                  <a:schemeClr val="tx1"/>
                </a:solidFill>
                <a:latin typeface="Arial" panose="020B0604020202020204" pitchFamily="34" charset="0"/>
              </a:defRPr>
            </a:lvl8pPr>
            <a:lvl9pPr marL="3502025" defTabSz="836613" fontAlgn="base">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3300" i="0">
                <a:solidFill>
                  <a:schemeClr val="bg1"/>
                </a:solidFill>
                <a:effectLst>
                  <a:outerShdw blurRad="38100" dist="38100" dir="2700000" algn="tl">
                    <a:srgbClr val="000000"/>
                  </a:outerShdw>
                </a:effectLst>
                <a:latin typeface="Times New Roman" panose="02020603050405020304" pitchFamily="18" charset="0"/>
              </a:rPr>
              <a:t>CPU</a:t>
            </a:r>
          </a:p>
        </p:txBody>
      </p:sp>
      <p:sp>
        <p:nvSpPr>
          <p:cNvPr id="102404" name="Rectangle 4">
            <a:extLst>
              <a:ext uri="{FF2B5EF4-FFF2-40B4-BE49-F238E27FC236}">
                <a16:creationId xmlns:a16="http://schemas.microsoft.com/office/drawing/2014/main" id="{065B99DC-D581-48CD-97F4-73097752863A}"/>
              </a:ext>
            </a:extLst>
          </p:cNvPr>
          <p:cNvSpPr>
            <a:spLocks noChangeArrowheads="1"/>
          </p:cNvSpPr>
          <p:nvPr/>
        </p:nvSpPr>
        <p:spPr bwMode="auto">
          <a:xfrm>
            <a:off x="3376613" y="5151438"/>
            <a:ext cx="3902075" cy="838200"/>
          </a:xfrm>
          <a:prstGeom prst="rect">
            <a:avLst/>
          </a:prstGeom>
          <a:solidFill>
            <a:srgbClr val="47F1D9"/>
          </a:solidFill>
          <a:ln w="38100">
            <a:solidFill>
              <a:schemeClr val="accent1"/>
            </a:solidFill>
            <a:miter lim="800000"/>
            <a:headEnd/>
            <a:tailEnd/>
          </a:ln>
          <a:effectLst>
            <a:outerShdw dist="107763" dir="8100000" algn="ctr" rotWithShape="0">
              <a:schemeClr val="bg2">
                <a:alpha val="50000"/>
              </a:schemeClr>
            </a:outerShdw>
          </a:effectLst>
        </p:spPr>
        <p:txBody>
          <a:bodyPr wrap="none" lIns="83640" tIns="41820" rIns="83640" bIns="41820" anchor="ctr"/>
          <a:lstStyle>
            <a:lvl1pPr defTabSz="836613">
              <a:defRPr sz="2400">
                <a:solidFill>
                  <a:schemeClr val="tx1"/>
                </a:solidFill>
                <a:latin typeface="Arial" panose="020B0604020202020204" pitchFamily="34" charset="0"/>
              </a:defRPr>
            </a:lvl1pPr>
            <a:lvl2pPr marL="417513" defTabSz="836613">
              <a:defRPr sz="2400">
                <a:solidFill>
                  <a:schemeClr val="tx1"/>
                </a:solidFill>
                <a:latin typeface="Arial" panose="020B0604020202020204" pitchFamily="34" charset="0"/>
              </a:defRPr>
            </a:lvl2pPr>
            <a:lvl3pPr marL="836613" defTabSz="836613">
              <a:defRPr sz="2400">
                <a:solidFill>
                  <a:schemeClr val="tx1"/>
                </a:solidFill>
                <a:latin typeface="Arial" panose="020B0604020202020204" pitchFamily="34" charset="0"/>
              </a:defRPr>
            </a:lvl3pPr>
            <a:lvl4pPr marL="1254125" defTabSz="836613">
              <a:defRPr sz="2400">
                <a:solidFill>
                  <a:schemeClr val="tx1"/>
                </a:solidFill>
                <a:latin typeface="Arial" panose="020B0604020202020204" pitchFamily="34" charset="0"/>
              </a:defRPr>
            </a:lvl4pPr>
            <a:lvl5pPr marL="1673225" defTabSz="836613">
              <a:defRPr sz="2400">
                <a:solidFill>
                  <a:schemeClr val="tx1"/>
                </a:solidFill>
                <a:latin typeface="Arial" panose="020B0604020202020204" pitchFamily="34" charset="0"/>
              </a:defRPr>
            </a:lvl5pPr>
            <a:lvl6pPr marL="2130425" defTabSz="836613" fontAlgn="base">
              <a:spcBef>
                <a:spcPct val="0"/>
              </a:spcBef>
              <a:spcAft>
                <a:spcPct val="0"/>
              </a:spcAft>
              <a:defRPr sz="2400">
                <a:solidFill>
                  <a:schemeClr val="tx1"/>
                </a:solidFill>
                <a:latin typeface="Arial" panose="020B0604020202020204" pitchFamily="34" charset="0"/>
              </a:defRPr>
            </a:lvl6pPr>
            <a:lvl7pPr marL="2587625" defTabSz="836613" fontAlgn="base">
              <a:spcBef>
                <a:spcPct val="0"/>
              </a:spcBef>
              <a:spcAft>
                <a:spcPct val="0"/>
              </a:spcAft>
              <a:defRPr sz="2400">
                <a:solidFill>
                  <a:schemeClr val="tx1"/>
                </a:solidFill>
                <a:latin typeface="Arial" panose="020B0604020202020204" pitchFamily="34" charset="0"/>
              </a:defRPr>
            </a:lvl7pPr>
            <a:lvl8pPr marL="3044825" defTabSz="836613" fontAlgn="base">
              <a:spcBef>
                <a:spcPct val="0"/>
              </a:spcBef>
              <a:spcAft>
                <a:spcPct val="0"/>
              </a:spcAft>
              <a:defRPr sz="2400">
                <a:solidFill>
                  <a:schemeClr val="tx1"/>
                </a:solidFill>
                <a:latin typeface="Arial" panose="020B0604020202020204" pitchFamily="34" charset="0"/>
              </a:defRPr>
            </a:lvl8pPr>
            <a:lvl9pPr marL="3502025" defTabSz="836613" fontAlgn="base">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2600" i="0">
                <a:solidFill>
                  <a:schemeClr val="bg1"/>
                </a:solidFill>
                <a:effectLst>
                  <a:outerShdw blurRad="38100" dist="38100" dir="2700000" algn="tl">
                    <a:srgbClr val="000000"/>
                  </a:outerShdw>
                </a:effectLst>
                <a:latin typeface="Times New Roman" panose="02020603050405020304" pitchFamily="18" charset="0"/>
              </a:rPr>
              <a:t>IO devices</a:t>
            </a:r>
          </a:p>
        </p:txBody>
      </p:sp>
      <p:sp>
        <p:nvSpPr>
          <p:cNvPr id="102406" name="Rectangle 6">
            <a:extLst>
              <a:ext uri="{FF2B5EF4-FFF2-40B4-BE49-F238E27FC236}">
                <a16:creationId xmlns:a16="http://schemas.microsoft.com/office/drawing/2014/main" id="{C3B2E100-D749-4D27-8647-B61DB7277913}"/>
              </a:ext>
            </a:extLst>
          </p:cNvPr>
          <p:cNvSpPr>
            <a:spLocks noChangeArrowheads="1"/>
          </p:cNvSpPr>
          <p:nvPr/>
        </p:nvSpPr>
        <p:spPr bwMode="auto">
          <a:xfrm>
            <a:off x="6826250" y="2135188"/>
            <a:ext cx="2058988" cy="2741612"/>
          </a:xfrm>
          <a:prstGeom prst="rect">
            <a:avLst/>
          </a:prstGeom>
          <a:solidFill>
            <a:schemeClr val="accent1"/>
          </a:solidFill>
          <a:ln w="9525">
            <a:solidFill>
              <a:schemeClr val="tx1"/>
            </a:solidFill>
            <a:miter lim="800000"/>
            <a:headEnd/>
            <a:tailEnd/>
          </a:ln>
          <a:effectLst/>
        </p:spPr>
        <p:txBody>
          <a:bodyPr wrap="none" lIns="83640" tIns="41820" rIns="83640" bIns="41820" anchor="ctr"/>
          <a:lstStyle>
            <a:lvl1pPr defTabSz="836613">
              <a:defRPr sz="2400">
                <a:solidFill>
                  <a:schemeClr val="tx1"/>
                </a:solidFill>
                <a:latin typeface="Arial" panose="020B0604020202020204" pitchFamily="34" charset="0"/>
              </a:defRPr>
            </a:lvl1pPr>
            <a:lvl2pPr marL="417513" defTabSz="836613">
              <a:defRPr sz="2400">
                <a:solidFill>
                  <a:schemeClr val="tx1"/>
                </a:solidFill>
                <a:latin typeface="Arial" panose="020B0604020202020204" pitchFamily="34" charset="0"/>
              </a:defRPr>
            </a:lvl2pPr>
            <a:lvl3pPr marL="836613" defTabSz="836613">
              <a:defRPr sz="2400">
                <a:solidFill>
                  <a:schemeClr val="tx1"/>
                </a:solidFill>
                <a:latin typeface="Arial" panose="020B0604020202020204" pitchFamily="34" charset="0"/>
              </a:defRPr>
            </a:lvl3pPr>
            <a:lvl4pPr marL="1254125" defTabSz="836613">
              <a:defRPr sz="2400">
                <a:solidFill>
                  <a:schemeClr val="tx1"/>
                </a:solidFill>
                <a:latin typeface="Arial" panose="020B0604020202020204" pitchFamily="34" charset="0"/>
              </a:defRPr>
            </a:lvl4pPr>
            <a:lvl5pPr marL="1673225" defTabSz="836613">
              <a:defRPr sz="2400">
                <a:solidFill>
                  <a:schemeClr val="tx1"/>
                </a:solidFill>
                <a:latin typeface="Arial" panose="020B0604020202020204" pitchFamily="34" charset="0"/>
              </a:defRPr>
            </a:lvl5pPr>
            <a:lvl6pPr marL="2130425" defTabSz="836613" fontAlgn="base">
              <a:spcBef>
                <a:spcPct val="0"/>
              </a:spcBef>
              <a:spcAft>
                <a:spcPct val="0"/>
              </a:spcAft>
              <a:defRPr sz="2400">
                <a:solidFill>
                  <a:schemeClr val="tx1"/>
                </a:solidFill>
                <a:latin typeface="Arial" panose="020B0604020202020204" pitchFamily="34" charset="0"/>
              </a:defRPr>
            </a:lvl6pPr>
            <a:lvl7pPr marL="2587625" defTabSz="836613" fontAlgn="base">
              <a:spcBef>
                <a:spcPct val="0"/>
              </a:spcBef>
              <a:spcAft>
                <a:spcPct val="0"/>
              </a:spcAft>
              <a:defRPr sz="2400">
                <a:solidFill>
                  <a:schemeClr val="tx1"/>
                </a:solidFill>
                <a:latin typeface="Arial" panose="020B0604020202020204" pitchFamily="34" charset="0"/>
              </a:defRPr>
            </a:lvl7pPr>
            <a:lvl8pPr marL="3044825" defTabSz="836613" fontAlgn="base">
              <a:spcBef>
                <a:spcPct val="0"/>
              </a:spcBef>
              <a:spcAft>
                <a:spcPct val="0"/>
              </a:spcAft>
              <a:defRPr sz="2400">
                <a:solidFill>
                  <a:schemeClr val="tx1"/>
                </a:solidFill>
                <a:latin typeface="Arial" panose="020B0604020202020204" pitchFamily="34" charset="0"/>
              </a:defRPr>
            </a:lvl8pPr>
            <a:lvl9pPr marL="3502025" defTabSz="836613" fontAlgn="base">
              <a:spcBef>
                <a:spcPct val="0"/>
              </a:spcBef>
              <a:spcAft>
                <a:spcPct val="0"/>
              </a:spcAft>
              <a:defRPr sz="2400">
                <a:solidFill>
                  <a:schemeClr val="tx1"/>
                </a:solidFill>
                <a:latin typeface="Arial" panose="020B0604020202020204" pitchFamily="34" charset="0"/>
              </a:defRPr>
            </a:lvl9pPr>
          </a:lstStyle>
          <a:p>
            <a:pPr eaLnBrk="1" hangingPunct="1">
              <a:defRPr/>
            </a:pPr>
            <a:r>
              <a:rPr lang="en-US" altLang="en-US" sz="2600" i="0">
                <a:solidFill>
                  <a:schemeClr val="bg1"/>
                </a:solidFill>
                <a:effectLst>
                  <a:outerShdw blurRad="38100" dist="38100" dir="2700000" algn="tl">
                    <a:srgbClr val="000000"/>
                  </a:outerShdw>
                </a:effectLst>
                <a:latin typeface="Times New Roman" panose="02020603050405020304" pitchFamily="18" charset="0"/>
              </a:rPr>
              <a:t>Memory</a:t>
            </a:r>
          </a:p>
        </p:txBody>
      </p:sp>
      <p:sp>
        <p:nvSpPr>
          <p:cNvPr id="47112" name="Line 10">
            <a:extLst>
              <a:ext uri="{FF2B5EF4-FFF2-40B4-BE49-F238E27FC236}">
                <a16:creationId xmlns:a16="http://schemas.microsoft.com/office/drawing/2014/main" id="{0C5F089E-58CA-4961-9CE3-D67A97A2A807}"/>
              </a:ext>
            </a:extLst>
          </p:cNvPr>
          <p:cNvSpPr>
            <a:spLocks noChangeShapeType="1"/>
          </p:cNvSpPr>
          <p:nvPr/>
        </p:nvSpPr>
        <p:spPr bwMode="auto">
          <a:xfrm>
            <a:off x="4079875" y="3086100"/>
            <a:ext cx="0" cy="205740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13" name="Line 12">
            <a:extLst>
              <a:ext uri="{FF2B5EF4-FFF2-40B4-BE49-F238E27FC236}">
                <a16:creationId xmlns:a16="http://schemas.microsoft.com/office/drawing/2014/main" id="{3376A04A-3797-4FB5-B6CA-0629A4C572F6}"/>
              </a:ext>
            </a:extLst>
          </p:cNvPr>
          <p:cNvSpPr>
            <a:spLocks noChangeShapeType="1"/>
          </p:cNvSpPr>
          <p:nvPr/>
        </p:nvSpPr>
        <p:spPr bwMode="auto">
          <a:xfrm>
            <a:off x="4608513" y="3103563"/>
            <a:ext cx="0" cy="2058987"/>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14" name="Line 13">
            <a:extLst>
              <a:ext uri="{FF2B5EF4-FFF2-40B4-BE49-F238E27FC236}">
                <a16:creationId xmlns:a16="http://schemas.microsoft.com/office/drawing/2014/main" id="{70F273F0-3CC2-4EE7-9EB3-C517F1521532}"/>
              </a:ext>
            </a:extLst>
          </p:cNvPr>
          <p:cNvSpPr>
            <a:spLocks noChangeShapeType="1"/>
          </p:cNvSpPr>
          <p:nvPr/>
        </p:nvSpPr>
        <p:spPr bwMode="auto">
          <a:xfrm>
            <a:off x="2743200" y="3581400"/>
            <a:ext cx="1293813"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15" name="Line 14">
            <a:extLst>
              <a:ext uri="{FF2B5EF4-FFF2-40B4-BE49-F238E27FC236}">
                <a16:creationId xmlns:a16="http://schemas.microsoft.com/office/drawing/2014/main" id="{2A5C2171-EB7D-4ABF-94A2-1FBD1BD88E98}"/>
              </a:ext>
            </a:extLst>
          </p:cNvPr>
          <p:cNvSpPr>
            <a:spLocks noChangeShapeType="1"/>
          </p:cNvSpPr>
          <p:nvPr/>
        </p:nvSpPr>
        <p:spPr bwMode="auto">
          <a:xfrm>
            <a:off x="2743200" y="3962400"/>
            <a:ext cx="1293813"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16" name="Line 15">
            <a:extLst>
              <a:ext uri="{FF2B5EF4-FFF2-40B4-BE49-F238E27FC236}">
                <a16:creationId xmlns:a16="http://schemas.microsoft.com/office/drawing/2014/main" id="{B6BF4477-27A1-464A-8D0B-059166864334}"/>
              </a:ext>
            </a:extLst>
          </p:cNvPr>
          <p:cNvSpPr>
            <a:spLocks noChangeShapeType="1"/>
          </p:cNvSpPr>
          <p:nvPr/>
        </p:nvSpPr>
        <p:spPr bwMode="auto">
          <a:xfrm>
            <a:off x="4648200" y="3581400"/>
            <a:ext cx="22098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17" name="Line 16">
            <a:extLst>
              <a:ext uri="{FF2B5EF4-FFF2-40B4-BE49-F238E27FC236}">
                <a16:creationId xmlns:a16="http://schemas.microsoft.com/office/drawing/2014/main" id="{8F4D0250-6D9C-4C64-B702-476051060488}"/>
              </a:ext>
            </a:extLst>
          </p:cNvPr>
          <p:cNvSpPr>
            <a:spLocks noChangeShapeType="1"/>
          </p:cNvSpPr>
          <p:nvPr/>
        </p:nvSpPr>
        <p:spPr bwMode="auto">
          <a:xfrm>
            <a:off x="4648200" y="3962400"/>
            <a:ext cx="8382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18" name="Line 17">
            <a:extLst>
              <a:ext uri="{FF2B5EF4-FFF2-40B4-BE49-F238E27FC236}">
                <a16:creationId xmlns:a16="http://schemas.microsoft.com/office/drawing/2014/main" id="{6A00FA91-4CC2-4D4C-BE15-D4358706C932}"/>
              </a:ext>
            </a:extLst>
          </p:cNvPr>
          <p:cNvSpPr>
            <a:spLocks noChangeShapeType="1"/>
          </p:cNvSpPr>
          <p:nvPr/>
        </p:nvSpPr>
        <p:spPr bwMode="auto">
          <a:xfrm>
            <a:off x="5867400" y="3962400"/>
            <a:ext cx="9906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19" name="Line 18">
            <a:extLst>
              <a:ext uri="{FF2B5EF4-FFF2-40B4-BE49-F238E27FC236}">
                <a16:creationId xmlns:a16="http://schemas.microsoft.com/office/drawing/2014/main" id="{167BB9EB-AEF9-45E8-B064-CC6D5E3AF48A}"/>
              </a:ext>
            </a:extLst>
          </p:cNvPr>
          <p:cNvSpPr>
            <a:spLocks noChangeShapeType="1"/>
          </p:cNvSpPr>
          <p:nvPr/>
        </p:nvSpPr>
        <p:spPr bwMode="auto">
          <a:xfrm>
            <a:off x="5456238" y="3962400"/>
            <a:ext cx="0" cy="121920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20" name="Line 19">
            <a:extLst>
              <a:ext uri="{FF2B5EF4-FFF2-40B4-BE49-F238E27FC236}">
                <a16:creationId xmlns:a16="http://schemas.microsoft.com/office/drawing/2014/main" id="{1D8C57FC-08FE-4B60-8115-D35AE4CA303B}"/>
              </a:ext>
            </a:extLst>
          </p:cNvPr>
          <p:cNvSpPr>
            <a:spLocks noChangeShapeType="1"/>
          </p:cNvSpPr>
          <p:nvPr/>
        </p:nvSpPr>
        <p:spPr bwMode="auto">
          <a:xfrm>
            <a:off x="5838825" y="3979863"/>
            <a:ext cx="0" cy="121920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21" name="Line 20">
            <a:extLst>
              <a:ext uri="{FF2B5EF4-FFF2-40B4-BE49-F238E27FC236}">
                <a16:creationId xmlns:a16="http://schemas.microsoft.com/office/drawing/2014/main" id="{03453817-022B-44DF-83DC-1AE03219733F}"/>
              </a:ext>
            </a:extLst>
          </p:cNvPr>
          <p:cNvSpPr>
            <a:spLocks noChangeShapeType="1"/>
          </p:cNvSpPr>
          <p:nvPr/>
        </p:nvSpPr>
        <p:spPr bwMode="auto">
          <a:xfrm>
            <a:off x="2743200" y="4267200"/>
            <a:ext cx="1293813" cy="0"/>
          </a:xfrm>
          <a:prstGeom prst="line">
            <a:avLst/>
          </a:prstGeom>
          <a:noFill/>
          <a:ln w="5715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22" name="Line 21">
            <a:extLst>
              <a:ext uri="{FF2B5EF4-FFF2-40B4-BE49-F238E27FC236}">
                <a16:creationId xmlns:a16="http://schemas.microsoft.com/office/drawing/2014/main" id="{6E15ECF4-16F4-48C4-8C1B-65CC4747991E}"/>
              </a:ext>
            </a:extLst>
          </p:cNvPr>
          <p:cNvSpPr>
            <a:spLocks noChangeShapeType="1"/>
          </p:cNvSpPr>
          <p:nvPr/>
        </p:nvSpPr>
        <p:spPr bwMode="auto">
          <a:xfrm>
            <a:off x="2743200" y="4722813"/>
            <a:ext cx="1293813" cy="0"/>
          </a:xfrm>
          <a:prstGeom prst="line">
            <a:avLst/>
          </a:prstGeom>
          <a:noFill/>
          <a:ln w="5715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23" name="Line 22">
            <a:extLst>
              <a:ext uri="{FF2B5EF4-FFF2-40B4-BE49-F238E27FC236}">
                <a16:creationId xmlns:a16="http://schemas.microsoft.com/office/drawing/2014/main" id="{53A23319-B5F0-4FDE-B54A-8C2195A1C922}"/>
              </a:ext>
            </a:extLst>
          </p:cNvPr>
          <p:cNvSpPr>
            <a:spLocks noChangeShapeType="1"/>
          </p:cNvSpPr>
          <p:nvPr/>
        </p:nvSpPr>
        <p:spPr bwMode="auto">
          <a:xfrm>
            <a:off x="4648200" y="4267200"/>
            <a:ext cx="760413" cy="0"/>
          </a:xfrm>
          <a:prstGeom prst="line">
            <a:avLst/>
          </a:prstGeom>
          <a:noFill/>
          <a:ln w="5715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24" name="Line 23">
            <a:extLst>
              <a:ext uri="{FF2B5EF4-FFF2-40B4-BE49-F238E27FC236}">
                <a16:creationId xmlns:a16="http://schemas.microsoft.com/office/drawing/2014/main" id="{F225E327-11D5-47CD-B0C8-1A4E7015FA5B}"/>
              </a:ext>
            </a:extLst>
          </p:cNvPr>
          <p:cNvSpPr>
            <a:spLocks noChangeShapeType="1"/>
          </p:cNvSpPr>
          <p:nvPr/>
        </p:nvSpPr>
        <p:spPr bwMode="auto">
          <a:xfrm>
            <a:off x="4667250" y="4705350"/>
            <a:ext cx="762000" cy="0"/>
          </a:xfrm>
          <a:prstGeom prst="line">
            <a:avLst/>
          </a:prstGeom>
          <a:noFill/>
          <a:ln w="5715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25" name="Line 24">
            <a:extLst>
              <a:ext uri="{FF2B5EF4-FFF2-40B4-BE49-F238E27FC236}">
                <a16:creationId xmlns:a16="http://schemas.microsoft.com/office/drawing/2014/main" id="{37F6D68D-EE3A-4163-AAE8-F232F1D7C87C}"/>
              </a:ext>
            </a:extLst>
          </p:cNvPr>
          <p:cNvSpPr>
            <a:spLocks noChangeShapeType="1"/>
          </p:cNvSpPr>
          <p:nvPr/>
        </p:nvSpPr>
        <p:spPr bwMode="auto">
          <a:xfrm>
            <a:off x="5942013" y="4267200"/>
            <a:ext cx="915987" cy="0"/>
          </a:xfrm>
          <a:prstGeom prst="line">
            <a:avLst/>
          </a:prstGeom>
          <a:noFill/>
          <a:ln w="5715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26" name="Line 25">
            <a:extLst>
              <a:ext uri="{FF2B5EF4-FFF2-40B4-BE49-F238E27FC236}">
                <a16:creationId xmlns:a16="http://schemas.microsoft.com/office/drawing/2014/main" id="{6295B367-B634-4079-902B-4C73B8761689}"/>
              </a:ext>
            </a:extLst>
          </p:cNvPr>
          <p:cNvSpPr>
            <a:spLocks noChangeShapeType="1"/>
          </p:cNvSpPr>
          <p:nvPr/>
        </p:nvSpPr>
        <p:spPr bwMode="auto">
          <a:xfrm>
            <a:off x="5924550" y="4648200"/>
            <a:ext cx="304800" cy="0"/>
          </a:xfrm>
          <a:prstGeom prst="line">
            <a:avLst/>
          </a:prstGeom>
          <a:noFill/>
          <a:ln w="5715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27" name="Line 26">
            <a:extLst>
              <a:ext uri="{FF2B5EF4-FFF2-40B4-BE49-F238E27FC236}">
                <a16:creationId xmlns:a16="http://schemas.microsoft.com/office/drawing/2014/main" id="{38528F97-A5A8-47C0-A168-5FE90EF223F1}"/>
              </a:ext>
            </a:extLst>
          </p:cNvPr>
          <p:cNvSpPr>
            <a:spLocks noChangeShapeType="1"/>
          </p:cNvSpPr>
          <p:nvPr/>
        </p:nvSpPr>
        <p:spPr bwMode="auto">
          <a:xfrm>
            <a:off x="6229350" y="4648200"/>
            <a:ext cx="0" cy="533400"/>
          </a:xfrm>
          <a:prstGeom prst="line">
            <a:avLst/>
          </a:prstGeom>
          <a:noFill/>
          <a:ln w="5715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28" name="Line 27">
            <a:extLst>
              <a:ext uri="{FF2B5EF4-FFF2-40B4-BE49-F238E27FC236}">
                <a16:creationId xmlns:a16="http://schemas.microsoft.com/office/drawing/2014/main" id="{0292A996-5189-44F8-B0AA-89BE4476CD0B}"/>
              </a:ext>
            </a:extLst>
          </p:cNvPr>
          <p:cNvSpPr>
            <a:spLocks noChangeShapeType="1"/>
          </p:cNvSpPr>
          <p:nvPr/>
        </p:nvSpPr>
        <p:spPr bwMode="auto">
          <a:xfrm>
            <a:off x="6627813" y="4648200"/>
            <a:ext cx="230187" cy="0"/>
          </a:xfrm>
          <a:prstGeom prst="line">
            <a:avLst/>
          </a:prstGeom>
          <a:noFill/>
          <a:ln w="5715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29" name="Line 28">
            <a:extLst>
              <a:ext uri="{FF2B5EF4-FFF2-40B4-BE49-F238E27FC236}">
                <a16:creationId xmlns:a16="http://schemas.microsoft.com/office/drawing/2014/main" id="{ABA29B97-0803-4586-941B-A75441923529}"/>
              </a:ext>
            </a:extLst>
          </p:cNvPr>
          <p:cNvSpPr>
            <a:spLocks noChangeShapeType="1"/>
          </p:cNvSpPr>
          <p:nvPr/>
        </p:nvSpPr>
        <p:spPr bwMode="auto">
          <a:xfrm>
            <a:off x="6627813" y="4648200"/>
            <a:ext cx="0" cy="533400"/>
          </a:xfrm>
          <a:prstGeom prst="line">
            <a:avLst/>
          </a:prstGeom>
          <a:noFill/>
          <a:ln w="5715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30" name="Text Box 32">
            <a:extLst>
              <a:ext uri="{FF2B5EF4-FFF2-40B4-BE49-F238E27FC236}">
                <a16:creationId xmlns:a16="http://schemas.microsoft.com/office/drawing/2014/main" id="{695F1C6D-4DF0-4DD5-A79D-542267B964AC}"/>
              </a:ext>
            </a:extLst>
          </p:cNvPr>
          <p:cNvSpPr txBox="1">
            <a:spLocks noChangeArrowheads="1"/>
          </p:cNvSpPr>
          <p:nvPr/>
        </p:nvSpPr>
        <p:spPr bwMode="auto">
          <a:xfrm>
            <a:off x="2743200" y="3567113"/>
            <a:ext cx="1293813" cy="4127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7131" name="Text Box 35">
            <a:extLst>
              <a:ext uri="{FF2B5EF4-FFF2-40B4-BE49-F238E27FC236}">
                <a16:creationId xmlns:a16="http://schemas.microsoft.com/office/drawing/2014/main" id="{26BB75B3-82CA-424E-BD59-E1AB6C386BF1}"/>
              </a:ext>
            </a:extLst>
          </p:cNvPr>
          <p:cNvSpPr txBox="1">
            <a:spLocks noChangeArrowheads="1"/>
          </p:cNvSpPr>
          <p:nvPr/>
        </p:nvSpPr>
        <p:spPr bwMode="auto">
          <a:xfrm>
            <a:off x="5486400" y="3962400"/>
            <a:ext cx="381000"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7132" name="Text Box 36">
            <a:extLst>
              <a:ext uri="{FF2B5EF4-FFF2-40B4-BE49-F238E27FC236}">
                <a16:creationId xmlns:a16="http://schemas.microsoft.com/office/drawing/2014/main" id="{2CED9DE4-831C-4833-BF1B-AF1C246BEEE1}"/>
              </a:ext>
            </a:extLst>
          </p:cNvPr>
          <p:cNvSpPr txBox="1">
            <a:spLocks noChangeArrowheads="1"/>
          </p:cNvSpPr>
          <p:nvPr/>
        </p:nvSpPr>
        <p:spPr bwMode="auto">
          <a:xfrm>
            <a:off x="5486400" y="4419600"/>
            <a:ext cx="381000"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7133" name="Text Box 37">
            <a:extLst>
              <a:ext uri="{FF2B5EF4-FFF2-40B4-BE49-F238E27FC236}">
                <a16:creationId xmlns:a16="http://schemas.microsoft.com/office/drawing/2014/main" id="{4814FB75-EBA6-4770-ADFF-AA99F43A2B5E}"/>
              </a:ext>
            </a:extLst>
          </p:cNvPr>
          <p:cNvSpPr txBox="1">
            <a:spLocks noChangeArrowheads="1"/>
          </p:cNvSpPr>
          <p:nvPr/>
        </p:nvSpPr>
        <p:spPr bwMode="auto">
          <a:xfrm>
            <a:off x="5465763" y="4686300"/>
            <a:ext cx="382587"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7134" name="Text Box 38">
            <a:extLst>
              <a:ext uri="{FF2B5EF4-FFF2-40B4-BE49-F238E27FC236}">
                <a16:creationId xmlns:a16="http://schemas.microsoft.com/office/drawing/2014/main" id="{A1C4E9AA-AEBF-4F49-843A-EFEE270B84CE}"/>
              </a:ext>
            </a:extLst>
          </p:cNvPr>
          <p:cNvSpPr txBox="1">
            <a:spLocks noChangeArrowheads="1"/>
          </p:cNvSpPr>
          <p:nvPr/>
        </p:nvSpPr>
        <p:spPr bwMode="auto">
          <a:xfrm>
            <a:off x="4648200" y="3581400"/>
            <a:ext cx="2209800"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102430" name="Text Box 30">
            <a:extLst>
              <a:ext uri="{FF2B5EF4-FFF2-40B4-BE49-F238E27FC236}">
                <a16:creationId xmlns:a16="http://schemas.microsoft.com/office/drawing/2014/main" id="{73BDDD9D-5506-4C68-891E-CCB86BD2C80C}"/>
              </a:ext>
            </a:extLst>
          </p:cNvPr>
          <p:cNvSpPr txBox="1">
            <a:spLocks noChangeArrowheads="1"/>
          </p:cNvSpPr>
          <p:nvPr/>
        </p:nvSpPr>
        <p:spPr bwMode="auto">
          <a:xfrm>
            <a:off x="4876800" y="3581400"/>
            <a:ext cx="1905000" cy="412750"/>
          </a:xfrm>
          <a:prstGeom prst="rect">
            <a:avLst/>
          </a:prstGeom>
          <a:noFill/>
          <a:ln>
            <a:noFill/>
          </a:ln>
          <a:effectLst/>
        </p:spPr>
        <p:txBody>
          <a:bodyPr lIns="83640" tIns="41820" rIns="83640" bIns="41820">
            <a:spAutoFit/>
          </a:bodyPr>
          <a:lstStyle>
            <a:lvl1pPr defTabSz="836613">
              <a:defRPr sz="2400">
                <a:solidFill>
                  <a:schemeClr val="tx1"/>
                </a:solidFill>
                <a:latin typeface="Arial" panose="020B0604020202020204" pitchFamily="34" charset="0"/>
              </a:defRPr>
            </a:lvl1pPr>
            <a:lvl2pPr marL="417513" defTabSz="836613">
              <a:defRPr sz="2400">
                <a:solidFill>
                  <a:schemeClr val="tx1"/>
                </a:solidFill>
                <a:latin typeface="Arial" panose="020B0604020202020204" pitchFamily="34" charset="0"/>
              </a:defRPr>
            </a:lvl2pPr>
            <a:lvl3pPr marL="836613" defTabSz="836613">
              <a:defRPr sz="2400">
                <a:solidFill>
                  <a:schemeClr val="tx1"/>
                </a:solidFill>
                <a:latin typeface="Arial" panose="020B0604020202020204" pitchFamily="34" charset="0"/>
              </a:defRPr>
            </a:lvl3pPr>
            <a:lvl4pPr marL="1254125" defTabSz="836613">
              <a:defRPr sz="2400">
                <a:solidFill>
                  <a:schemeClr val="tx1"/>
                </a:solidFill>
                <a:latin typeface="Arial" panose="020B0604020202020204" pitchFamily="34" charset="0"/>
              </a:defRPr>
            </a:lvl4pPr>
            <a:lvl5pPr marL="1673225" defTabSz="836613">
              <a:defRPr sz="2400">
                <a:solidFill>
                  <a:schemeClr val="tx1"/>
                </a:solidFill>
                <a:latin typeface="Arial" panose="020B0604020202020204" pitchFamily="34" charset="0"/>
              </a:defRPr>
            </a:lvl5pPr>
            <a:lvl6pPr marL="2130425" defTabSz="836613" fontAlgn="base">
              <a:spcBef>
                <a:spcPct val="0"/>
              </a:spcBef>
              <a:spcAft>
                <a:spcPct val="0"/>
              </a:spcAft>
              <a:defRPr sz="2400">
                <a:solidFill>
                  <a:schemeClr val="tx1"/>
                </a:solidFill>
                <a:latin typeface="Arial" panose="020B0604020202020204" pitchFamily="34" charset="0"/>
              </a:defRPr>
            </a:lvl6pPr>
            <a:lvl7pPr marL="2587625" defTabSz="836613" fontAlgn="base">
              <a:spcBef>
                <a:spcPct val="0"/>
              </a:spcBef>
              <a:spcAft>
                <a:spcPct val="0"/>
              </a:spcAft>
              <a:defRPr sz="2400">
                <a:solidFill>
                  <a:schemeClr val="tx1"/>
                </a:solidFill>
                <a:latin typeface="Arial" panose="020B0604020202020204" pitchFamily="34" charset="0"/>
              </a:defRPr>
            </a:lvl7pPr>
            <a:lvl8pPr marL="3044825" defTabSz="836613" fontAlgn="base">
              <a:spcBef>
                <a:spcPct val="0"/>
              </a:spcBef>
              <a:spcAft>
                <a:spcPct val="0"/>
              </a:spcAft>
              <a:defRPr sz="2400">
                <a:solidFill>
                  <a:schemeClr val="tx1"/>
                </a:solidFill>
                <a:latin typeface="Arial" panose="020B0604020202020204" pitchFamily="34" charset="0"/>
              </a:defRPr>
            </a:lvl8pPr>
            <a:lvl9pPr marL="3502025" defTabSz="836613" fontAlgn="base">
              <a:spcBef>
                <a:spcPct val="0"/>
              </a:spcBef>
              <a:spcAft>
                <a:spcPct val="0"/>
              </a:spcAft>
              <a:defRPr sz="2400">
                <a:solidFill>
                  <a:schemeClr val="tx1"/>
                </a:solidFill>
                <a:latin typeface="Arial" panose="020B0604020202020204" pitchFamily="34" charset="0"/>
              </a:defRPr>
            </a:lvl9pPr>
          </a:lstStyle>
          <a:p>
            <a:pPr eaLnBrk="1" hangingPunct="1">
              <a:spcBef>
                <a:spcPct val="50000"/>
              </a:spcBef>
              <a:defRPr/>
            </a:pPr>
            <a:r>
              <a:rPr lang="en-US" altLang="en-US" sz="2200" i="0">
                <a:solidFill>
                  <a:schemeClr val="bg1"/>
                </a:solidFill>
                <a:effectLst>
                  <a:outerShdw blurRad="38100" dist="38100" dir="2700000" algn="tl">
                    <a:srgbClr val="C0C0C0"/>
                  </a:outerShdw>
                </a:effectLst>
                <a:latin typeface="Times New Roman" panose="02020603050405020304" pitchFamily="18" charset="0"/>
              </a:rPr>
              <a:t>Data bus</a:t>
            </a:r>
          </a:p>
        </p:txBody>
      </p:sp>
      <p:sp>
        <p:nvSpPr>
          <p:cNvPr id="47136" name="Text Box 39">
            <a:extLst>
              <a:ext uri="{FF2B5EF4-FFF2-40B4-BE49-F238E27FC236}">
                <a16:creationId xmlns:a16="http://schemas.microsoft.com/office/drawing/2014/main" id="{9F97C69B-F75B-4BA8-8A57-4001071E04D1}"/>
              </a:ext>
            </a:extLst>
          </p:cNvPr>
          <p:cNvSpPr txBox="1">
            <a:spLocks noChangeArrowheads="1"/>
          </p:cNvSpPr>
          <p:nvPr/>
        </p:nvSpPr>
        <p:spPr bwMode="auto">
          <a:xfrm>
            <a:off x="2743200" y="4267200"/>
            <a:ext cx="1293813" cy="455613"/>
          </a:xfrm>
          <a:prstGeom prst="rect">
            <a:avLst/>
          </a:prstGeom>
          <a:solidFill>
            <a:srgbClr val="33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7137" name="Text Box 40">
            <a:extLst>
              <a:ext uri="{FF2B5EF4-FFF2-40B4-BE49-F238E27FC236}">
                <a16:creationId xmlns:a16="http://schemas.microsoft.com/office/drawing/2014/main" id="{DF7AF6CF-67B8-4BBA-910B-6E03E2BEECD1}"/>
              </a:ext>
            </a:extLst>
          </p:cNvPr>
          <p:cNvSpPr txBox="1">
            <a:spLocks noChangeArrowheads="1"/>
          </p:cNvSpPr>
          <p:nvPr/>
        </p:nvSpPr>
        <p:spPr bwMode="auto">
          <a:xfrm>
            <a:off x="4648200" y="4267200"/>
            <a:ext cx="760413" cy="455613"/>
          </a:xfrm>
          <a:prstGeom prst="rect">
            <a:avLst/>
          </a:prstGeom>
          <a:solidFill>
            <a:srgbClr val="33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7138" name="Text Box 41">
            <a:extLst>
              <a:ext uri="{FF2B5EF4-FFF2-40B4-BE49-F238E27FC236}">
                <a16:creationId xmlns:a16="http://schemas.microsoft.com/office/drawing/2014/main" id="{C93F7600-1860-4759-BBB5-B941482929B4}"/>
              </a:ext>
            </a:extLst>
          </p:cNvPr>
          <p:cNvSpPr txBox="1">
            <a:spLocks noChangeArrowheads="1"/>
          </p:cNvSpPr>
          <p:nvPr/>
        </p:nvSpPr>
        <p:spPr bwMode="auto">
          <a:xfrm>
            <a:off x="5881688" y="4249738"/>
            <a:ext cx="950912" cy="414337"/>
          </a:xfrm>
          <a:prstGeom prst="rect">
            <a:avLst/>
          </a:prstGeom>
          <a:solidFill>
            <a:srgbClr val="33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7139" name="Text Box 42">
            <a:extLst>
              <a:ext uri="{FF2B5EF4-FFF2-40B4-BE49-F238E27FC236}">
                <a16:creationId xmlns:a16="http://schemas.microsoft.com/office/drawing/2014/main" id="{3D75F748-9108-44B4-842F-9AA1CFAF4B71}"/>
              </a:ext>
            </a:extLst>
          </p:cNvPr>
          <p:cNvSpPr txBox="1">
            <a:spLocks noChangeArrowheads="1"/>
          </p:cNvSpPr>
          <p:nvPr/>
        </p:nvSpPr>
        <p:spPr bwMode="auto">
          <a:xfrm>
            <a:off x="6189663" y="4600575"/>
            <a:ext cx="534987" cy="412750"/>
          </a:xfrm>
          <a:prstGeom prst="rect">
            <a:avLst/>
          </a:prstGeom>
          <a:solidFill>
            <a:srgbClr val="33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7140" name="Text Box 44">
            <a:extLst>
              <a:ext uri="{FF2B5EF4-FFF2-40B4-BE49-F238E27FC236}">
                <a16:creationId xmlns:a16="http://schemas.microsoft.com/office/drawing/2014/main" id="{82060ED2-30B7-44A0-96F9-33D2E5F04F38}"/>
              </a:ext>
            </a:extLst>
          </p:cNvPr>
          <p:cNvSpPr txBox="1">
            <a:spLocks noChangeArrowheads="1"/>
          </p:cNvSpPr>
          <p:nvPr/>
        </p:nvSpPr>
        <p:spPr bwMode="auto">
          <a:xfrm>
            <a:off x="4149725" y="3086100"/>
            <a:ext cx="457200" cy="4127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7141" name="Text Box 45">
            <a:extLst>
              <a:ext uri="{FF2B5EF4-FFF2-40B4-BE49-F238E27FC236}">
                <a16:creationId xmlns:a16="http://schemas.microsoft.com/office/drawing/2014/main" id="{48792B60-D227-454E-BF0D-8DDCD70233A6}"/>
              </a:ext>
            </a:extLst>
          </p:cNvPr>
          <p:cNvSpPr txBox="1">
            <a:spLocks noChangeArrowheads="1"/>
          </p:cNvSpPr>
          <p:nvPr/>
        </p:nvSpPr>
        <p:spPr bwMode="auto">
          <a:xfrm>
            <a:off x="4149725" y="3360738"/>
            <a:ext cx="457200" cy="4127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7142" name="Text Box 46">
            <a:extLst>
              <a:ext uri="{FF2B5EF4-FFF2-40B4-BE49-F238E27FC236}">
                <a16:creationId xmlns:a16="http://schemas.microsoft.com/office/drawing/2014/main" id="{00BAE66F-1451-47F8-A0F8-AC50D5361264}"/>
              </a:ext>
            </a:extLst>
          </p:cNvPr>
          <p:cNvSpPr txBox="1">
            <a:spLocks noChangeArrowheads="1"/>
          </p:cNvSpPr>
          <p:nvPr/>
        </p:nvSpPr>
        <p:spPr bwMode="auto">
          <a:xfrm>
            <a:off x="4116388" y="4114800"/>
            <a:ext cx="457200" cy="45878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7143" name="Text Box 47">
            <a:extLst>
              <a:ext uri="{FF2B5EF4-FFF2-40B4-BE49-F238E27FC236}">
                <a16:creationId xmlns:a16="http://schemas.microsoft.com/office/drawing/2014/main" id="{6C3DE13B-A1FA-4962-A2A9-3A9AF376E8B1}"/>
              </a:ext>
            </a:extLst>
          </p:cNvPr>
          <p:cNvSpPr txBox="1">
            <a:spLocks noChangeArrowheads="1"/>
          </p:cNvSpPr>
          <p:nvPr/>
        </p:nvSpPr>
        <p:spPr bwMode="auto">
          <a:xfrm>
            <a:off x="4116388" y="4495800"/>
            <a:ext cx="4572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7144" name="Text Box 48">
            <a:extLst>
              <a:ext uri="{FF2B5EF4-FFF2-40B4-BE49-F238E27FC236}">
                <a16:creationId xmlns:a16="http://schemas.microsoft.com/office/drawing/2014/main" id="{7074142B-7319-4E5A-8EEF-DACD68FB8972}"/>
              </a:ext>
            </a:extLst>
          </p:cNvPr>
          <p:cNvSpPr txBox="1">
            <a:spLocks noChangeArrowheads="1"/>
          </p:cNvSpPr>
          <p:nvPr/>
        </p:nvSpPr>
        <p:spPr bwMode="auto">
          <a:xfrm>
            <a:off x="4116388" y="4648200"/>
            <a:ext cx="4572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7145" name="Text Box 49">
            <a:extLst>
              <a:ext uri="{FF2B5EF4-FFF2-40B4-BE49-F238E27FC236}">
                <a16:creationId xmlns:a16="http://schemas.microsoft.com/office/drawing/2014/main" id="{19E2F21A-E10E-499F-B8E1-C679CAE70DB9}"/>
              </a:ext>
            </a:extLst>
          </p:cNvPr>
          <p:cNvSpPr txBox="1">
            <a:spLocks noChangeArrowheads="1"/>
          </p:cNvSpPr>
          <p:nvPr/>
        </p:nvSpPr>
        <p:spPr bwMode="auto">
          <a:xfrm>
            <a:off x="4116388" y="4722813"/>
            <a:ext cx="457200" cy="45878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7146" name="Text Box 43">
            <a:extLst>
              <a:ext uri="{FF2B5EF4-FFF2-40B4-BE49-F238E27FC236}">
                <a16:creationId xmlns:a16="http://schemas.microsoft.com/office/drawing/2014/main" id="{33DBA3A2-1A91-4951-85C7-F5BD63ADB77C}"/>
              </a:ext>
            </a:extLst>
          </p:cNvPr>
          <p:cNvSpPr txBox="1">
            <a:spLocks noChangeArrowheads="1"/>
          </p:cNvSpPr>
          <p:nvPr/>
        </p:nvSpPr>
        <p:spPr bwMode="auto">
          <a:xfrm>
            <a:off x="2743200" y="2671763"/>
            <a:ext cx="4114800" cy="422275"/>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102429" name="Text Box 29">
            <a:extLst>
              <a:ext uri="{FF2B5EF4-FFF2-40B4-BE49-F238E27FC236}">
                <a16:creationId xmlns:a16="http://schemas.microsoft.com/office/drawing/2014/main" id="{185BCE87-E806-405F-BD99-16EF2A12DA50}"/>
              </a:ext>
            </a:extLst>
          </p:cNvPr>
          <p:cNvSpPr txBox="1">
            <a:spLocks noChangeArrowheads="1"/>
          </p:cNvSpPr>
          <p:nvPr/>
        </p:nvSpPr>
        <p:spPr bwMode="auto">
          <a:xfrm>
            <a:off x="3446463" y="2671763"/>
            <a:ext cx="2894012" cy="414337"/>
          </a:xfrm>
          <a:prstGeom prst="rect">
            <a:avLst/>
          </a:prstGeom>
          <a:noFill/>
          <a:ln>
            <a:noFill/>
          </a:ln>
          <a:effectLst/>
        </p:spPr>
        <p:txBody>
          <a:bodyPr lIns="83640" tIns="41820" rIns="83640" bIns="41820">
            <a:spAutoFit/>
          </a:bodyPr>
          <a:lstStyle>
            <a:lvl1pPr defTabSz="836613">
              <a:defRPr sz="2400">
                <a:solidFill>
                  <a:schemeClr val="tx1"/>
                </a:solidFill>
                <a:latin typeface="Arial" panose="020B0604020202020204" pitchFamily="34" charset="0"/>
              </a:defRPr>
            </a:lvl1pPr>
            <a:lvl2pPr marL="417513" defTabSz="836613">
              <a:defRPr sz="2400">
                <a:solidFill>
                  <a:schemeClr val="tx1"/>
                </a:solidFill>
                <a:latin typeface="Arial" panose="020B0604020202020204" pitchFamily="34" charset="0"/>
              </a:defRPr>
            </a:lvl2pPr>
            <a:lvl3pPr marL="836613" defTabSz="836613">
              <a:defRPr sz="2400">
                <a:solidFill>
                  <a:schemeClr val="tx1"/>
                </a:solidFill>
                <a:latin typeface="Arial" panose="020B0604020202020204" pitchFamily="34" charset="0"/>
              </a:defRPr>
            </a:lvl3pPr>
            <a:lvl4pPr marL="1254125" defTabSz="836613">
              <a:defRPr sz="2400">
                <a:solidFill>
                  <a:schemeClr val="tx1"/>
                </a:solidFill>
                <a:latin typeface="Arial" panose="020B0604020202020204" pitchFamily="34" charset="0"/>
              </a:defRPr>
            </a:lvl4pPr>
            <a:lvl5pPr marL="1673225" defTabSz="836613">
              <a:defRPr sz="2400">
                <a:solidFill>
                  <a:schemeClr val="tx1"/>
                </a:solidFill>
                <a:latin typeface="Arial" panose="020B0604020202020204" pitchFamily="34" charset="0"/>
              </a:defRPr>
            </a:lvl5pPr>
            <a:lvl6pPr marL="2130425" defTabSz="836613" fontAlgn="base">
              <a:spcBef>
                <a:spcPct val="0"/>
              </a:spcBef>
              <a:spcAft>
                <a:spcPct val="0"/>
              </a:spcAft>
              <a:defRPr sz="2400">
                <a:solidFill>
                  <a:schemeClr val="tx1"/>
                </a:solidFill>
                <a:latin typeface="Arial" panose="020B0604020202020204" pitchFamily="34" charset="0"/>
              </a:defRPr>
            </a:lvl6pPr>
            <a:lvl7pPr marL="2587625" defTabSz="836613" fontAlgn="base">
              <a:spcBef>
                <a:spcPct val="0"/>
              </a:spcBef>
              <a:spcAft>
                <a:spcPct val="0"/>
              </a:spcAft>
              <a:defRPr sz="2400">
                <a:solidFill>
                  <a:schemeClr val="tx1"/>
                </a:solidFill>
                <a:latin typeface="Arial" panose="020B0604020202020204" pitchFamily="34" charset="0"/>
              </a:defRPr>
            </a:lvl7pPr>
            <a:lvl8pPr marL="3044825" defTabSz="836613" fontAlgn="base">
              <a:spcBef>
                <a:spcPct val="0"/>
              </a:spcBef>
              <a:spcAft>
                <a:spcPct val="0"/>
              </a:spcAft>
              <a:defRPr sz="2400">
                <a:solidFill>
                  <a:schemeClr val="tx1"/>
                </a:solidFill>
                <a:latin typeface="Arial" panose="020B0604020202020204" pitchFamily="34" charset="0"/>
              </a:defRPr>
            </a:lvl8pPr>
            <a:lvl9pPr marL="3502025" defTabSz="836613" fontAlgn="base">
              <a:spcBef>
                <a:spcPct val="0"/>
              </a:spcBef>
              <a:spcAft>
                <a:spcPct val="0"/>
              </a:spcAft>
              <a:defRPr sz="2400">
                <a:solidFill>
                  <a:schemeClr val="tx1"/>
                </a:solidFill>
                <a:latin typeface="Arial" panose="020B0604020202020204" pitchFamily="34" charset="0"/>
              </a:defRPr>
            </a:lvl9pPr>
          </a:lstStyle>
          <a:p>
            <a:pPr eaLnBrk="1" hangingPunct="1">
              <a:spcBef>
                <a:spcPct val="50000"/>
              </a:spcBef>
              <a:defRPr/>
            </a:pPr>
            <a:r>
              <a:rPr lang="en-US" altLang="en-US" sz="2200" i="0">
                <a:solidFill>
                  <a:schemeClr val="bg1"/>
                </a:solidFill>
                <a:effectLst>
                  <a:outerShdw blurRad="38100" dist="38100" dir="2700000" algn="tl">
                    <a:srgbClr val="C0C0C0"/>
                  </a:outerShdw>
                </a:effectLst>
                <a:latin typeface="Times New Roman" panose="02020603050405020304" pitchFamily="18" charset="0"/>
              </a:rPr>
              <a:t>Address bus</a:t>
            </a:r>
          </a:p>
        </p:txBody>
      </p:sp>
      <p:sp>
        <p:nvSpPr>
          <p:cNvPr id="102431" name="Text Box 31">
            <a:extLst>
              <a:ext uri="{FF2B5EF4-FFF2-40B4-BE49-F238E27FC236}">
                <a16:creationId xmlns:a16="http://schemas.microsoft.com/office/drawing/2014/main" id="{69EDF5AD-F709-4DCA-965D-A5DE5DDEE77C}"/>
              </a:ext>
            </a:extLst>
          </p:cNvPr>
          <p:cNvSpPr txBox="1">
            <a:spLocks noChangeArrowheads="1"/>
          </p:cNvSpPr>
          <p:nvPr/>
        </p:nvSpPr>
        <p:spPr bwMode="auto">
          <a:xfrm>
            <a:off x="2895600" y="4267200"/>
            <a:ext cx="2943225" cy="412750"/>
          </a:xfrm>
          <a:prstGeom prst="rect">
            <a:avLst/>
          </a:prstGeom>
          <a:noFill/>
          <a:ln>
            <a:noFill/>
          </a:ln>
          <a:effectLst/>
        </p:spPr>
        <p:txBody>
          <a:bodyPr lIns="83640" tIns="41820" rIns="83640" bIns="41820">
            <a:spAutoFit/>
          </a:bodyPr>
          <a:lstStyle>
            <a:lvl1pPr defTabSz="836613">
              <a:defRPr sz="2400">
                <a:solidFill>
                  <a:schemeClr val="tx1"/>
                </a:solidFill>
                <a:latin typeface="Arial" panose="020B0604020202020204" pitchFamily="34" charset="0"/>
              </a:defRPr>
            </a:lvl1pPr>
            <a:lvl2pPr marL="417513" defTabSz="836613">
              <a:defRPr sz="2400">
                <a:solidFill>
                  <a:schemeClr val="tx1"/>
                </a:solidFill>
                <a:latin typeface="Arial" panose="020B0604020202020204" pitchFamily="34" charset="0"/>
              </a:defRPr>
            </a:lvl2pPr>
            <a:lvl3pPr marL="836613" defTabSz="836613">
              <a:defRPr sz="2400">
                <a:solidFill>
                  <a:schemeClr val="tx1"/>
                </a:solidFill>
                <a:latin typeface="Arial" panose="020B0604020202020204" pitchFamily="34" charset="0"/>
              </a:defRPr>
            </a:lvl3pPr>
            <a:lvl4pPr marL="1254125" defTabSz="836613">
              <a:defRPr sz="2400">
                <a:solidFill>
                  <a:schemeClr val="tx1"/>
                </a:solidFill>
                <a:latin typeface="Arial" panose="020B0604020202020204" pitchFamily="34" charset="0"/>
              </a:defRPr>
            </a:lvl4pPr>
            <a:lvl5pPr marL="1673225" defTabSz="836613">
              <a:defRPr sz="2400">
                <a:solidFill>
                  <a:schemeClr val="tx1"/>
                </a:solidFill>
                <a:latin typeface="Arial" panose="020B0604020202020204" pitchFamily="34" charset="0"/>
              </a:defRPr>
            </a:lvl5pPr>
            <a:lvl6pPr marL="2130425" defTabSz="836613" fontAlgn="base">
              <a:spcBef>
                <a:spcPct val="0"/>
              </a:spcBef>
              <a:spcAft>
                <a:spcPct val="0"/>
              </a:spcAft>
              <a:defRPr sz="2400">
                <a:solidFill>
                  <a:schemeClr val="tx1"/>
                </a:solidFill>
                <a:latin typeface="Arial" panose="020B0604020202020204" pitchFamily="34" charset="0"/>
              </a:defRPr>
            </a:lvl6pPr>
            <a:lvl7pPr marL="2587625" defTabSz="836613" fontAlgn="base">
              <a:spcBef>
                <a:spcPct val="0"/>
              </a:spcBef>
              <a:spcAft>
                <a:spcPct val="0"/>
              </a:spcAft>
              <a:defRPr sz="2400">
                <a:solidFill>
                  <a:schemeClr val="tx1"/>
                </a:solidFill>
                <a:latin typeface="Arial" panose="020B0604020202020204" pitchFamily="34" charset="0"/>
              </a:defRPr>
            </a:lvl7pPr>
            <a:lvl8pPr marL="3044825" defTabSz="836613" fontAlgn="base">
              <a:spcBef>
                <a:spcPct val="0"/>
              </a:spcBef>
              <a:spcAft>
                <a:spcPct val="0"/>
              </a:spcAft>
              <a:defRPr sz="2400">
                <a:solidFill>
                  <a:schemeClr val="tx1"/>
                </a:solidFill>
                <a:latin typeface="Arial" panose="020B0604020202020204" pitchFamily="34" charset="0"/>
              </a:defRPr>
            </a:lvl8pPr>
            <a:lvl9pPr marL="3502025" defTabSz="836613" fontAlgn="base">
              <a:spcBef>
                <a:spcPct val="0"/>
              </a:spcBef>
              <a:spcAft>
                <a:spcPct val="0"/>
              </a:spcAft>
              <a:defRPr sz="2400">
                <a:solidFill>
                  <a:schemeClr val="tx1"/>
                </a:solidFill>
                <a:latin typeface="Arial" panose="020B0604020202020204" pitchFamily="34" charset="0"/>
              </a:defRPr>
            </a:lvl9pPr>
          </a:lstStyle>
          <a:p>
            <a:pPr eaLnBrk="1" hangingPunct="1">
              <a:spcBef>
                <a:spcPct val="50000"/>
              </a:spcBef>
              <a:defRPr/>
            </a:pPr>
            <a:r>
              <a:rPr lang="en-US" altLang="en-US" sz="2200" i="0">
                <a:solidFill>
                  <a:schemeClr val="bg1"/>
                </a:solidFill>
                <a:effectLst>
                  <a:outerShdw blurRad="38100" dist="38100" dir="2700000" algn="tl">
                    <a:srgbClr val="C0C0C0"/>
                  </a:outerShdw>
                </a:effectLst>
                <a:latin typeface="Times New Roman" panose="02020603050405020304" pitchFamily="18" charset="0"/>
              </a:rPr>
              <a:t>Control            bus</a:t>
            </a:r>
          </a:p>
        </p:txBody>
      </p:sp>
      <p:sp>
        <p:nvSpPr>
          <p:cNvPr id="47149" name="Text Box 50">
            <a:extLst>
              <a:ext uri="{FF2B5EF4-FFF2-40B4-BE49-F238E27FC236}">
                <a16:creationId xmlns:a16="http://schemas.microsoft.com/office/drawing/2014/main" id="{87F8D3AA-273A-48DF-946B-84EC566BC4AF}"/>
              </a:ext>
            </a:extLst>
          </p:cNvPr>
          <p:cNvSpPr txBox="1">
            <a:spLocks noChangeArrowheads="1"/>
          </p:cNvSpPr>
          <p:nvPr/>
        </p:nvSpPr>
        <p:spPr bwMode="auto">
          <a:xfrm>
            <a:off x="4116388" y="3733800"/>
            <a:ext cx="4572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7150" name="Text Box 51">
            <a:extLst>
              <a:ext uri="{FF2B5EF4-FFF2-40B4-BE49-F238E27FC236}">
                <a16:creationId xmlns:a16="http://schemas.microsoft.com/office/drawing/2014/main" id="{751E21A7-C553-4894-BBEA-67542B88820D}"/>
              </a:ext>
            </a:extLst>
          </p:cNvPr>
          <p:cNvSpPr txBox="1">
            <a:spLocks noChangeArrowheads="1"/>
          </p:cNvSpPr>
          <p:nvPr/>
        </p:nvSpPr>
        <p:spPr bwMode="auto">
          <a:xfrm>
            <a:off x="5489575" y="4759325"/>
            <a:ext cx="379413" cy="422275"/>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
        <p:nvSpPr>
          <p:cNvPr id="47151" name="Line 52">
            <a:extLst>
              <a:ext uri="{FF2B5EF4-FFF2-40B4-BE49-F238E27FC236}">
                <a16:creationId xmlns:a16="http://schemas.microsoft.com/office/drawing/2014/main" id="{55C045E8-FEE7-42CA-9BD3-FEAD9C697085}"/>
              </a:ext>
            </a:extLst>
          </p:cNvPr>
          <p:cNvSpPr>
            <a:spLocks noChangeShapeType="1"/>
          </p:cNvSpPr>
          <p:nvPr/>
        </p:nvSpPr>
        <p:spPr bwMode="auto">
          <a:xfrm>
            <a:off x="4149725" y="3086100"/>
            <a:ext cx="0" cy="205740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52" name="Text Box 53">
            <a:extLst>
              <a:ext uri="{FF2B5EF4-FFF2-40B4-BE49-F238E27FC236}">
                <a16:creationId xmlns:a16="http://schemas.microsoft.com/office/drawing/2014/main" id="{0C3679E5-5398-4D93-9278-8F6A6CC464B0}"/>
              </a:ext>
            </a:extLst>
          </p:cNvPr>
          <p:cNvSpPr txBox="1">
            <a:spLocks noChangeArrowheads="1"/>
          </p:cNvSpPr>
          <p:nvPr/>
        </p:nvSpPr>
        <p:spPr bwMode="auto">
          <a:xfrm>
            <a:off x="6189663" y="4772025"/>
            <a:ext cx="534987" cy="412750"/>
          </a:xfrm>
          <a:prstGeom prst="rect">
            <a:avLst/>
          </a:prstGeom>
          <a:solidFill>
            <a:srgbClr val="33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i="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a:extLst>
              <a:ext uri="{FF2B5EF4-FFF2-40B4-BE49-F238E27FC236}">
                <a16:creationId xmlns:a16="http://schemas.microsoft.com/office/drawing/2014/main" id="{4708EEE9-83A3-4E96-9B94-C90A04D8724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48131" name="Slide Number Placeholder 5">
            <a:extLst>
              <a:ext uri="{FF2B5EF4-FFF2-40B4-BE49-F238E27FC236}">
                <a16:creationId xmlns:a16="http://schemas.microsoft.com/office/drawing/2014/main" id="{D1718877-4435-4E7C-B2BF-381BD334235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660757EC-F186-4724-A860-2EE9983B13C0}" type="slidenum">
              <a:rPr lang="en-US" altLang="en-US" sz="1300" smtClean="0"/>
              <a:pPr>
                <a:spcBef>
                  <a:spcPct val="0"/>
                </a:spcBef>
                <a:buClrTx/>
                <a:buSzTx/>
                <a:buFontTx/>
                <a:buNone/>
              </a:pPr>
              <a:t>43</a:t>
            </a:fld>
            <a:endParaRPr lang="en-US" altLang="en-US" sz="1300"/>
          </a:p>
        </p:txBody>
      </p:sp>
      <p:sp>
        <p:nvSpPr>
          <p:cNvPr id="48132" name="Rectangle 2">
            <a:extLst>
              <a:ext uri="{FF2B5EF4-FFF2-40B4-BE49-F238E27FC236}">
                <a16:creationId xmlns:a16="http://schemas.microsoft.com/office/drawing/2014/main" id="{B41213F1-30BD-4243-BBF4-D21B2646ABFE}"/>
              </a:ext>
            </a:extLst>
          </p:cNvPr>
          <p:cNvSpPr>
            <a:spLocks noGrp="1" noChangeArrowheads="1"/>
          </p:cNvSpPr>
          <p:nvPr>
            <p:ph type="title"/>
          </p:nvPr>
        </p:nvSpPr>
        <p:spPr/>
        <p:txBody>
          <a:bodyPr/>
          <a:lstStyle/>
          <a:p>
            <a:pPr eaLnBrk="1" hangingPunct="1"/>
            <a:r>
              <a:rPr lang="en-US" altLang="en-US" sz="3700"/>
              <a:t>A Typical Output Port </a:t>
            </a:r>
            <a:br>
              <a:rPr lang="en-US" altLang="en-US" sz="3700"/>
            </a:br>
            <a:endParaRPr lang="en-US" altLang="en-US" sz="3700"/>
          </a:p>
        </p:txBody>
      </p:sp>
      <p:sp>
        <p:nvSpPr>
          <p:cNvPr id="48133" name="Rectangle 3">
            <a:extLst>
              <a:ext uri="{FF2B5EF4-FFF2-40B4-BE49-F238E27FC236}">
                <a16:creationId xmlns:a16="http://schemas.microsoft.com/office/drawing/2014/main" id="{8D4FB5CF-B2E9-44E9-A27F-008C84B3EC62}"/>
              </a:ext>
            </a:extLst>
          </p:cNvPr>
          <p:cNvSpPr>
            <a:spLocks noGrp="1" noChangeArrowheads="1"/>
          </p:cNvSpPr>
          <p:nvPr>
            <p:ph type="body" idx="1"/>
          </p:nvPr>
        </p:nvSpPr>
        <p:spPr>
          <a:xfrm>
            <a:off x="490538" y="2190750"/>
            <a:ext cx="7773987" cy="4114800"/>
          </a:xfrm>
        </p:spPr>
        <p:txBody>
          <a:bodyPr/>
          <a:lstStyle/>
          <a:p>
            <a:pPr eaLnBrk="1" hangingPunct="1">
              <a:buFont typeface="Wingdings" panose="05000000000000000000" pitchFamily="2" charset="2"/>
              <a:buNone/>
            </a:pPr>
            <a:endParaRPr lang="en-US" altLang="en-US"/>
          </a:p>
        </p:txBody>
      </p:sp>
      <p:sp>
        <p:nvSpPr>
          <p:cNvPr id="48134" name="Rectangle 4">
            <a:extLst>
              <a:ext uri="{FF2B5EF4-FFF2-40B4-BE49-F238E27FC236}">
                <a16:creationId xmlns:a16="http://schemas.microsoft.com/office/drawing/2014/main" id="{46DA4B36-0222-4138-B699-6ADCE38DE04E}"/>
              </a:ext>
            </a:extLst>
          </p:cNvPr>
          <p:cNvSpPr>
            <a:spLocks noChangeArrowheads="1"/>
          </p:cNvSpPr>
          <p:nvPr/>
        </p:nvSpPr>
        <p:spPr bwMode="auto">
          <a:xfrm>
            <a:off x="0" y="0"/>
            <a:ext cx="169863"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br>
              <a:rPr lang="en-US" altLang="en-US" sz="2200" b="0" i="0">
                <a:latin typeface="Arial" panose="020B0604020202020204" pitchFamily="34" charset="0"/>
              </a:rPr>
            </a:br>
            <a:endParaRPr lang="en-US" altLang="en-US" sz="2200" b="0" i="0">
              <a:latin typeface="Arial" panose="020B0604020202020204" pitchFamily="34" charset="0"/>
            </a:endParaRPr>
          </a:p>
        </p:txBody>
      </p:sp>
      <p:pic>
        <p:nvPicPr>
          <p:cNvPr id="48135" name="Picture 6">
            <a:extLst>
              <a:ext uri="{FF2B5EF4-FFF2-40B4-BE49-F238E27FC236}">
                <a16:creationId xmlns:a16="http://schemas.microsoft.com/office/drawing/2014/main" id="{A87F2D06-48B6-4DD7-A1F5-2F7E266C19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00" y="2892425"/>
            <a:ext cx="7316788" cy="283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a:extLst>
              <a:ext uri="{FF2B5EF4-FFF2-40B4-BE49-F238E27FC236}">
                <a16:creationId xmlns:a16="http://schemas.microsoft.com/office/drawing/2014/main" id="{366223D6-35D2-425E-B42A-3DED2AC24701}"/>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49155" name="Slide Number Placeholder 5">
            <a:extLst>
              <a:ext uri="{FF2B5EF4-FFF2-40B4-BE49-F238E27FC236}">
                <a16:creationId xmlns:a16="http://schemas.microsoft.com/office/drawing/2014/main" id="{76DB4249-456F-411B-86B1-626D8E341AB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518F79B8-F4A0-4C43-836D-3ECC2C5E8A47}" type="slidenum">
              <a:rPr lang="en-US" altLang="en-US" sz="1300" smtClean="0"/>
              <a:pPr>
                <a:spcBef>
                  <a:spcPct val="0"/>
                </a:spcBef>
                <a:buClrTx/>
                <a:buSzTx/>
                <a:buFontTx/>
                <a:buNone/>
              </a:pPr>
              <a:t>44</a:t>
            </a:fld>
            <a:endParaRPr lang="en-US" altLang="en-US" sz="1300"/>
          </a:p>
        </p:txBody>
      </p:sp>
      <p:sp>
        <p:nvSpPr>
          <p:cNvPr id="49156" name="Rectangle 2">
            <a:extLst>
              <a:ext uri="{FF2B5EF4-FFF2-40B4-BE49-F238E27FC236}">
                <a16:creationId xmlns:a16="http://schemas.microsoft.com/office/drawing/2014/main" id="{E371E585-2E90-4789-A416-5DF0270DDE66}"/>
              </a:ext>
            </a:extLst>
          </p:cNvPr>
          <p:cNvSpPr>
            <a:spLocks noGrp="1" noChangeArrowheads="1"/>
          </p:cNvSpPr>
          <p:nvPr>
            <p:ph type="title"/>
          </p:nvPr>
        </p:nvSpPr>
        <p:spPr/>
        <p:txBody>
          <a:bodyPr/>
          <a:lstStyle/>
          <a:p>
            <a:pPr eaLnBrk="1" hangingPunct="1"/>
            <a:r>
              <a:rPr lang="en-US" altLang="en-US" sz="2900"/>
              <a:t>An Input and an Output Device That Share the Same Address (a Dual I/O Port)</a:t>
            </a:r>
            <a:r>
              <a:rPr lang="en-US" altLang="en-US"/>
              <a:t> </a:t>
            </a:r>
          </a:p>
        </p:txBody>
      </p:sp>
      <p:sp>
        <p:nvSpPr>
          <p:cNvPr id="49157" name="Rectangle 3">
            <a:extLst>
              <a:ext uri="{FF2B5EF4-FFF2-40B4-BE49-F238E27FC236}">
                <a16:creationId xmlns:a16="http://schemas.microsoft.com/office/drawing/2014/main" id="{A464BD3D-393F-48EE-A353-0027BE894CB7}"/>
              </a:ext>
            </a:extLst>
          </p:cNvPr>
          <p:cNvSpPr>
            <a:spLocks noGrp="1" noChangeArrowheads="1"/>
          </p:cNvSpPr>
          <p:nvPr>
            <p:ph type="body" idx="1"/>
          </p:nvPr>
        </p:nvSpPr>
        <p:spPr>
          <a:xfrm>
            <a:off x="1371600" y="1846263"/>
            <a:ext cx="7772400" cy="4114800"/>
          </a:xfrm>
        </p:spPr>
        <p:txBody>
          <a:bodyPr/>
          <a:lstStyle/>
          <a:p>
            <a:pPr eaLnBrk="1" hangingPunct="1"/>
            <a:endParaRPr lang="en-US" altLang="en-US"/>
          </a:p>
        </p:txBody>
      </p:sp>
      <p:sp>
        <p:nvSpPr>
          <p:cNvPr id="49158" name="Rectangle 4">
            <a:extLst>
              <a:ext uri="{FF2B5EF4-FFF2-40B4-BE49-F238E27FC236}">
                <a16:creationId xmlns:a16="http://schemas.microsoft.com/office/drawing/2014/main" id="{72F5D8A4-0C1A-4637-A56C-B7424C2141AD}"/>
              </a:ext>
            </a:extLst>
          </p:cNvPr>
          <p:cNvSpPr>
            <a:spLocks noChangeArrowheads="1"/>
          </p:cNvSpPr>
          <p:nvPr/>
        </p:nvSpPr>
        <p:spPr bwMode="auto">
          <a:xfrm>
            <a:off x="0" y="0"/>
            <a:ext cx="169863"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br>
              <a:rPr lang="en-US" altLang="en-US" sz="2200" b="0" i="0">
                <a:latin typeface="Arial" panose="020B0604020202020204" pitchFamily="34" charset="0"/>
              </a:rPr>
            </a:br>
            <a:endParaRPr lang="en-US" altLang="en-US" sz="2200" b="0" i="0">
              <a:latin typeface="Arial" panose="020B0604020202020204" pitchFamily="34" charset="0"/>
            </a:endParaRPr>
          </a:p>
        </p:txBody>
      </p:sp>
      <p:pic>
        <p:nvPicPr>
          <p:cNvPr id="49159" name="Picture 6">
            <a:extLst>
              <a:ext uri="{FF2B5EF4-FFF2-40B4-BE49-F238E27FC236}">
                <a16:creationId xmlns:a16="http://schemas.microsoft.com/office/drawing/2014/main" id="{2A2A9498-7607-4B97-B550-42EB0A48D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38" y="2640013"/>
            <a:ext cx="865505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a:extLst>
              <a:ext uri="{FF2B5EF4-FFF2-40B4-BE49-F238E27FC236}">
                <a16:creationId xmlns:a16="http://schemas.microsoft.com/office/drawing/2014/main" id="{CC44C3D1-6E85-4DE4-AC55-1971C0554102}"/>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50179" name="Slide Number Placeholder 5">
            <a:extLst>
              <a:ext uri="{FF2B5EF4-FFF2-40B4-BE49-F238E27FC236}">
                <a16:creationId xmlns:a16="http://schemas.microsoft.com/office/drawing/2014/main" id="{A0AFD2AE-48B2-4BC6-925A-2B4E2EB1F2A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784C613-D91A-4518-8A4D-CA00ECB8E1F2}" type="slidenum">
              <a:rPr lang="en-US" altLang="en-US" sz="1300" smtClean="0"/>
              <a:pPr>
                <a:spcBef>
                  <a:spcPct val="0"/>
                </a:spcBef>
                <a:buClrTx/>
                <a:buSzTx/>
                <a:buFontTx/>
                <a:buNone/>
              </a:pPr>
              <a:t>45</a:t>
            </a:fld>
            <a:endParaRPr lang="en-US" altLang="en-US" sz="1300"/>
          </a:p>
        </p:txBody>
      </p:sp>
      <p:sp>
        <p:nvSpPr>
          <p:cNvPr id="50180" name="Rectangle 2">
            <a:extLst>
              <a:ext uri="{FF2B5EF4-FFF2-40B4-BE49-F238E27FC236}">
                <a16:creationId xmlns:a16="http://schemas.microsoft.com/office/drawing/2014/main" id="{81768F82-923F-4B26-9281-4AD8D9A55D66}"/>
              </a:ext>
            </a:extLst>
          </p:cNvPr>
          <p:cNvSpPr>
            <a:spLocks noGrp="1" noChangeArrowheads="1"/>
          </p:cNvSpPr>
          <p:nvPr>
            <p:ph type="title"/>
          </p:nvPr>
        </p:nvSpPr>
        <p:spPr/>
        <p:txBody>
          <a:bodyPr/>
          <a:lstStyle/>
          <a:p>
            <a:pPr eaLnBrk="1" hangingPunct="1"/>
            <a:r>
              <a:rPr lang="en-US" altLang="en-US" sz="3700"/>
              <a:t>Connection of the PCI and ISA Busses in a Typical PC </a:t>
            </a:r>
          </a:p>
        </p:txBody>
      </p:sp>
      <p:sp>
        <p:nvSpPr>
          <p:cNvPr id="50181" name="Rectangle 4">
            <a:extLst>
              <a:ext uri="{FF2B5EF4-FFF2-40B4-BE49-F238E27FC236}">
                <a16:creationId xmlns:a16="http://schemas.microsoft.com/office/drawing/2014/main" id="{D2FBD354-0F4A-447C-9F45-FBC356203A41}"/>
              </a:ext>
            </a:extLst>
          </p:cNvPr>
          <p:cNvSpPr>
            <a:spLocks noChangeArrowheads="1"/>
          </p:cNvSpPr>
          <p:nvPr/>
        </p:nvSpPr>
        <p:spPr bwMode="auto">
          <a:xfrm>
            <a:off x="0" y="0"/>
            <a:ext cx="169863"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br>
              <a:rPr lang="en-US" altLang="en-US" sz="2200" b="0" i="0">
                <a:latin typeface="Arial" panose="020B0604020202020204" pitchFamily="34" charset="0"/>
              </a:rPr>
            </a:br>
            <a:endParaRPr lang="en-US" altLang="en-US" sz="2200" b="0" i="0">
              <a:latin typeface="Arial" panose="020B0604020202020204" pitchFamily="34" charset="0"/>
            </a:endParaRPr>
          </a:p>
        </p:txBody>
      </p:sp>
      <p:pic>
        <p:nvPicPr>
          <p:cNvPr id="50182" name="Picture 6">
            <a:extLst>
              <a:ext uri="{FF2B5EF4-FFF2-40B4-BE49-F238E27FC236}">
                <a16:creationId xmlns:a16="http://schemas.microsoft.com/office/drawing/2014/main" id="{59F2DCB4-A5D1-44B3-ABA1-2717568FB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49513"/>
            <a:ext cx="9144000"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3" name="Text Box 15">
            <a:extLst>
              <a:ext uri="{FF2B5EF4-FFF2-40B4-BE49-F238E27FC236}">
                <a16:creationId xmlns:a16="http://schemas.microsoft.com/office/drawing/2014/main" id="{D07CB589-1629-425C-82F6-975295BAC012}"/>
              </a:ext>
            </a:extLst>
          </p:cNvPr>
          <p:cNvSpPr txBox="1">
            <a:spLocks noChangeArrowheads="1"/>
          </p:cNvSpPr>
          <p:nvPr/>
        </p:nvSpPr>
        <p:spPr bwMode="auto">
          <a:xfrm>
            <a:off x="352425" y="4268788"/>
            <a:ext cx="211137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solidFill>
                  <a:schemeClr val="hlink"/>
                </a:solidFill>
              </a:rPr>
              <a:t>P</a:t>
            </a:r>
            <a:r>
              <a:rPr lang="en-US" altLang="en-US" sz="2200">
                <a:solidFill>
                  <a:srgbClr val="33CC33"/>
                </a:solidFill>
              </a:rPr>
              <a:t>eripheral</a:t>
            </a:r>
          </a:p>
          <a:p>
            <a:pPr eaLnBrk="1" hangingPunct="1">
              <a:spcBef>
                <a:spcPct val="50000"/>
              </a:spcBef>
              <a:buClrTx/>
              <a:buSzTx/>
              <a:buFontTx/>
              <a:buNone/>
            </a:pPr>
            <a:r>
              <a:rPr lang="en-US" altLang="en-US" sz="2200">
                <a:solidFill>
                  <a:schemeClr val="hlink"/>
                </a:solidFill>
              </a:rPr>
              <a:t>C</a:t>
            </a:r>
            <a:r>
              <a:rPr lang="en-US" altLang="en-US" sz="2200">
                <a:solidFill>
                  <a:srgbClr val="33CC33"/>
                </a:solidFill>
              </a:rPr>
              <a:t>omponent </a:t>
            </a:r>
            <a:r>
              <a:rPr lang="en-US" altLang="en-US" sz="2200">
                <a:solidFill>
                  <a:schemeClr val="hlink"/>
                </a:solidFill>
              </a:rPr>
              <a:t>I</a:t>
            </a:r>
            <a:r>
              <a:rPr lang="en-US" altLang="en-US" sz="2200">
                <a:solidFill>
                  <a:srgbClr val="33CC33"/>
                </a:solidFill>
              </a:rPr>
              <a:t>nterconnect</a:t>
            </a:r>
          </a:p>
        </p:txBody>
      </p:sp>
      <p:sp>
        <p:nvSpPr>
          <p:cNvPr id="50184" name="Text Box 17">
            <a:extLst>
              <a:ext uri="{FF2B5EF4-FFF2-40B4-BE49-F238E27FC236}">
                <a16:creationId xmlns:a16="http://schemas.microsoft.com/office/drawing/2014/main" id="{8F210A30-3D81-4FEB-B6B1-CC990AF2DF8C}"/>
              </a:ext>
            </a:extLst>
          </p:cNvPr>
          <p:cNvSpPr>
            <a:spLocks noGrp="1" noChangeArrowheads="1"/>
          </p:cNvSpPr>
          <p:nvPr>
            <p:ph type="body" idx="1"/>
          </p:nvPr>
        </p:nvSpPr>
        <p:spPr>
          <a:xfrm>
            <a:off x="4995863" y="1858963"/>
            <a:ext cx="1830387" cy="1425575"/>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txBody>
          <a:bodyPr/>
          <a:lstStyle/>
          <a:p>
            <a:pPr eaLnBrk="1" hangingPunct="1">
              <a:spcBef>
                <a:spcPct val="50000"/>
              </a:spcBef>
              <a:buClrTx/>
              <a:buSzTx/>
              <a:buFontTx/>
              <a:buNone/>
            </a:pPr>
            <a:r>
              <a:rPr lang="en-US" altLang="en-US" sz="2000" b="1" i="1">
                <a:solidFill>
                  <a:schemeClr val="folHlink"/>
                </a:solidFill>
              </a:rPr>
              <a:t>I</a:t>
            </a:r>
            <a:r>
              <a:rPr lang="en-US" altLang="en-US" sz="2000" b="1" i="1"/>
              <a:t>ndustry</a:t>
            </a:r>
          </a:p>
          <a:p>
            <a:pPr eaLnBrk="1" hangingPunct="1">
              <a:spcBef>
                <a:spcPct val="50000"/>
              </a:spcBef>
              <a:buClrTx/>
              <a:buSzTx/>
              <a:buFontTx/>
              <a:buNone/>
            </a:pPr>
            <a:r>
              <a:rPr lang="en-US" altLang="en-US" sz="2000" b="1" i="1">
                <a:solidFill>
                  <a:schemeClr val="folHlink"/>
                </a:solidFill>
              </a:rPr>
              <a:t>S</a:t>
            </a:r>
            <a:r>
              <a:rPr lang="en-US" altLang="en-US" sz="2000" b="1" i="1"/>
              <a:t>tandard</a:t>
            </a:r>
          </a:p>
          <a:p>
            <a:pPr eaLnBrk="1" hangingPunct="1">
              <a:spcBef>
                <a:spcPct val="50000"/>
              </a:spcBef>
              <a:buClrTx/>
              <a:buSzTx/>
              <a:buFontTx/>
              <a:buNone/>
            </a:pPr>
            <a:r>
              <a:rPr lang="en-US" altLang="en-US" sz="2000" b="1" i="1">
                <a:solidFill>
                  <a:schemeClr val="folHlink"/>
                </a:solidFill>
              </a:rPr>
              <a:t>A</a:t>
            </a:r>
            <a:r>
              <a:rPr lang="en-US" altLang="en-US" sz="2000" b="1" i="1"/>
              <a:t>rchitecture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2">
            <a:extLst>
              <a:ext uri="{FF2B5EF4-FFF2-40B4-BE49-F238E27FC236}">
                <a16:creationId xmlns:a16="http://schemas.microsoft.com/office/drawing/2014/main" id="{9C668ED1-DDE5-40A4-95D7-BC61F1DB989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51203" name="Slide Number Placeholder 3">
            <a:extLst>
              <a:ext uri="{FF2B5EF4-FFF2-40B4-BE49-F238E27FC236}">
                <a16:creationId xmlns:a16="http://schemas.microsoft.com/office/drawing/2014/main" id="{15E7158D-F536-43AB-A27F-DA229797728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6A56746C-28B3-48AB-A06E-F6F17181D35B}" type="slidenum">
              <a:rPr lang="en-US" altLang="en-US" sz="1300" smtClean="0"/>
              <a:pPr>
                <a:spcBef>
                  <a:spcPct val="0"/>
                </a:spcBef>
                <a:buClrTx/>
                <a:buSzTx/>
                <a:buFontTx/>
                <a:buNone/>
              </a:pPr>
              <a:t>46</a:t>
            </a:fld>
            <a:endParaRPr lang="en-US" altLang="en-US" sz="1300"/>
          </a:p>
        </p:txBody>
      </p:sp>
      <p:sp>
        <p:nvSpPr>
          <p:cNvPr id="51204" name="Rectangle 2">
            <a:extLst>
              <a:ext uri="{FF2B5EF4-FFF2-40B4-BE49-F238E27FC236}">
                <a16:creationId xmlns:a16="http://schemas.microsoft.com/office/drawing/2014/main" id="{998ACA4F-B977-42A1-AA6B-6BD844583997}"/>
              </a:ext>
            </a:extLst>
          </p:cNvPr>
          <p:cNvSpPr>
            <a:spLocks noChangeArrowheads="1"/>
          </p:cNvSpPr>
          <p:nvPr/>
        </p:nvSpPr>
        <p:spPr bwMode="auto">
          <a:xfrm>
            <a:off x="422275" y="1858963"/>
            <a:ext cx="6824663"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r>
              <a:rPr lang="en-US" altLang="en-US" sz="1600" i="0">
                <a:latin typeface="Arial" panose="020B0604020202020204" pitchFamily="34" charset="0"/>
              </a:rPr>
              <a:t>PCI local bus n. Short for Peripheral Component Interconnect local bus. A specification introduced by Intel Corporation that defines a local bus system that allows up to 10 PCI-compliant expansion cards to be installed in the computer. A PCI local bus system requires the presence of a PCI controller card, which must be installed in one of the PCI-compliant slots. Optionally, an expansion bus controller for the system’s ISA, EISA, or Micro Channel Architecture slots can be installed as well, providing increased synchronization over all the system’s bus-installed resources. The PCI controller can exchange data with the system’s CPU either 32 bits or 64 bits at a time, depending on the implementation, and it allows intelligent, PCI-compliant adapters to perform tasks concurrently with the CPU using a technique called bus mastering. The PCI specification allows for multiplexing, a technique that permits more than one electrical signal to be present on the bus at one time.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a:extLst>
              <a:ext uri="{FF2B5EF4-FFF2-40B4-BE49-F238E27FC236}">
                <a16:creationId xmlns:a16="http://schemas.microsoft.com/office/drawing/2014/main" id="{2607AB09-F707-4E75-9A64-59A3DB0240F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52227" name="Slide Number Placeholder 4">
            <a:extLst>
              <a:ext uri="{FF2B5EF4-FFF2-40B4-BE49-F238E27FC236}">
                <a16:creationId xmlns:a16="http://schemas.microsoft.com/office/drawing/2014/main" id="{7D3CAE7F-6B5E-4D47-8BA8-CF34618B484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EB7CCA0-6D33-4B1E-B1C3-E69F4A1D7FAF}" type="slidenum">
              <a:rPr lang="en-US" altLang="en-US" sz="1300" smtClean="0"/>
              <a:pPr>
                <a:spcBef>
                  <a:spcPct val="0"/>
                </a:spcBef>
                <a:buClrTx/>
                <a:buSzTx/>
                <a:buFontTx/>
                <a:buNone/>
              </a:pPr>
              <a:t>47</a:t>
            </a:fld>
            <a:endParaRPr lang="en-US" altLang="en-US" sz="1300"/>
          </a:p>
        </p:txBody>
      </p:sp>
      <p:sp>
        <p:nvSpPr>
          <p:cNvPr id="52228" name="Rectangle 2">
            <a:extLst>
              <a:ext uri="{FF2B5EF4-FFF2-40B4-BE49-F238E27FC236}">
                <a16:creationId xmlns:a16="http://schemas.microsoft.com/office/drawing/2014/main" id="{D9D6A4AC-16AF-4765-AE25-013CD29A809E}"/>
              </a:ext>
            </a:extLst>
          </p:cNvPr>
          <p:cNvSpPr>
            <a:spLocks noGrp="1" noChangeArrowheads="1"/>
          </p:cNvSpPr>
          <p:nvPr>
            <p:ph type="title"/>
          </p:nvPr>
        </p:nvSpPr>
        <p:spPr>
          <a:xfrm>
            <a:off x="1150938" y="1101725"/>
            <a:ext cx="2508250" cy="658813"/>
          </a:xfrm>
        </p:spPr>
        <p:txBody>
          <a:bodyPr/>
          <a:lstStyle/>
          <a:p>
            <a:pPr eaLnBrk="1" hangingPunct="1"/>
            <a:r>
              <a:rPr lang="en-US" altLang="en-US"/>
              <a:t>Bus PCI</a:t>
            </a:r>
          </a:p>
        </p:txBody>
      </p:sp>
      <p:sp>
        <p:nvSpPr>
          <p:cNvPr id="52229" name="Text Box 3">
            <a:extLst>
              <a:ext uri="{FF2B5EF4-FFF2-40B4-BE49-F238E27FC236}">
                <a16:creationId xmlns:a16="http://schemas.microsoft.com/office/drawing/2014/main" id="{1BB9D5B0-0936-4719-831F-D05DE0CE215B}"/>
              </a:ext>
            </a:extLst>
          </p:cNvPr>
          <p:cNvSpPr txBox="1">
            <a:spLocks noChangeArrowheads="1"/>
          </p:cNvSpPr>
          <p:nvPr/>
        </p:nvSpPr>
        <p:spPr bwMode="auto">
          <a:xfrm>
            <a:off x="563563" y="2065338"/>
            <a:ext cx="61912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PCI chuẩn nốI ghép các thiết bị ngọai vi với bộ VXL tốc độ cao của Intel như 486/Pentium</a:t>
            </a:r>
          </a:p>
        </p:txBody>
      </p:sp>
      <p:sp>
        <p:nvSpPr>
          <p:cNvPr id="52230" name="Text Box 5">
            <a:extLst>
              <a:ext uri="{FF2B5EF4-FFF2-40B4-BE49-F238E27FC236}">
                <a16:creationId xmlns:a16="http://schemas.microsoft.com/office/drawing/2014/main" id="{63B9C30F-1F97-464F-AC46-CE2029063157}"/>
              </a:ext>
            </a:extLst>
          </p:cNvPr>
          <p:cNvSpPr txBox="1">
            <a:spLocks noChangeArrowheads="1"/>
          </p:cNvSpPr>
          <p:nvPr/>
        </p:nvSpPr>
        <p:spPr bwMode="auto">
          <a:xfrm>
            <a:off x="563563" y="2892425"/>
            <a:ext cx="5838825" cy="189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Char char="•"/>
            </a:pPr>
            <a:r>
              <a:rPr lang="en-US" altLang="en-US" sz="2200" b="0"/>
              <a:t>Tốc độ tối đa 33MHz</a:t>
            </a:r>
          </a:p>
          <a:p>
            <a:pPr eaLnBrk="1" hangingPunct="1">
              <a:spcBef>
                <a:spcPct val="50000"/>
              </a:spcBef>
              <a:buClrTx/>
              <a:buSzTx/>
              <a:buFontTx/>
              <a:buChar char="•"/>
            </a:pPr>
            <a:r>
              <a:rPr lang="en-US" altLang="en-US" sz="2200" b="0"/>
              <a:t>Data bus 32 bits và 64 bits</a:t>
            </a:r>
          </a:p>
          <a:p>
            <a:pPr eaLnBrk="1" hangingPunct="1">
              <a:spcBef>
                <a:spcPct val="50000"/>
              </a:spcBef>
              <a:buClrTx/>
              <a:buSzTx/>
              <a:buFontTx/>
              <a:buChar char="•"/>
            </a:pPr>
            <a:r>
              <a:rPr lang="en-US" altLang="en-US" sz="2200" b="0"/>
              <a:t>Hỗ trợ cho 10 thiết bị ngoại vi</a:t>
            </a:r>
          </a:p>
          <a:p>
            <a:pPr eaLnBrk="1" hangingPunct="1">
              <a:spcBef>
                <a:spcPct val="50000"/>
              </a:spcBef>
              <a:buClrTx/>
              <a:buSzTx/>
              <a:buFontTx/>
              <a:buChar char="•"/>
            </a:pPr>
            <a:r>
              <a:rPr lang="en-US" altLang="en-US" sz="2200" b="0"/>
              <a:t>Plug and Play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Footer Placeholder 3">
            <a:extLst>
              <a:ext uri="{FF2B5EF4-FFF2-40B4-BE49-F238E27FC236}">
                <a16:creationId xmlns:a16="http://schemas.microsoft.com/office/drawing/2014/main" id="{462C458E-C0D5-4AEE-AF6C-E7EC1F1D894F}"/>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53251" name="Slide Number Placeholder 4">
            <a:extLst>
              <a:ext uri="{FF2B5EF4-FFF2-40B4-BE49-F238E27FC236}">
                <a16:creationId xmlns:a16="http://schemas.microsoft.com/office/drawing/2014/main" id="{D314F36C-ADE6-4F42-BE6C-F708F1A843A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E7BAEC23-8B15-43AD-8CAB-A5F06C8E1020}" type="slidenum">
              <a:rPr lang="en-US" altLang="en-US" sz="1300" smtClean="0"/>
              <a:pPr>
                <a:spcBef>
                  <a:spcPct val="0"/>
                </a:spcBef>
                <a:buClrTx/>
                <a:buSzTx/>
                <a:buFontTx/>
                <a:buNone/>
              </a:pPr>
              <a:t>48</a:t>
            </a:fld>
            <a:endParaRPr lang="en-US" altLang="en-US" sz="1300"/>
          </a:p>
        </p:txBody>
      </p:sp>
      <p:sp>
        <p:nvSpPr>
          <p:cNvPr id="220162" name="Rectangle 2">
            <a:extLst>
              <a:ext uri="{FF2B5EF4-FFF2-40B4-BE49-F238E27FC236}">
                <a16:creationId xmlns:a16="http://schemas.microsoft.com/office/drawing/2014/main" id="{70024B86-D029-4FC0-9236-5F204A82506E}"/>
              </a:ext>
            </a:extLst>
          </p:cNvPr>
          <p:cNvSpPr>
            <a:spLocks noGrp="1" noChangeArrowheads="1"/>
          </p:cNvSpPr>
          <p:nvPr>
            <p:ph type="title"/>
          </p:nvPr>
        </p:nvSpPr>
        <p:spPr>
          <a:xfrm>
            <a:off x="914400" y="1308100"/>
            <a:ext cx="7794625" cy="590550"/>
          </a:xfrm>
        </p:spPr>
        <p:txBody>
          <a:bodyPr/>
          <a:lstStyle/>
          <a:p>
            <a:pPr eaLnBrk="1" hangingPunct="1"/>
            <a:r>
              <a:rPr lang="en-US" altLang="en-US"/>
              <a:t>Plug and Play</a:t>
            </a:r>
          </a:p>
        </p:txBody>
      </p:sp>
      <p:sp>
        <p:nvSpPr>
          <p:cNvPr id="220163" name="Text Box 3">
            <a:extLst>
              <a:ext uri="{FF2B5EF4-FFF2-40B4-BE49-F238E27FC236}">
                <a16:creationId xmlns:a16="http://schemas.microsoft.com/office/drawing/2014/main" id="{DCDC9BE8-870E-4FE2-A25E-BB81943EA025}"/>
              </a:ext>
            </a:extLst>
          </p:cNvPr>
          <p:cNvSpPr txBox="1">
            <a:spLocks noChangeArrowheads="1"/>
          </p:cNvSpPr>
          <p:nvPr/>
        </p:nvSpPr>
        <p:spPr bwMode="auto">
          <a:xfrm>
            <a:off x="211138" y="2065338"/>
            <a:ext cx="60515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t>1.Cả BIOS trên mainboard và Card bổ sung đều không phảI là Plug and Play. </a:t>
            </a:r>
          </a:p>
        </p:txBody>
      </p:sp>
      <p:sp>
        <p:nvSpPr>
          <p:cNvPr id="220164" name="Rectangle 4">
            <a:extLst>
              <a:ext uri="{FF2B5EF4-FFF2-40B4-BE49-F238E27FC236}">
                <a16:creationId xmlns:a16="http://schemas.microsoft.com/office/drawing/2014/main" id="{71EA2E96-0ADE-499B-9862-18669F38DC93}"/>
              </a:ext>
            </a:extLst>
          </p:cNvPr>
          <p:cNvSpPr>
            <a:spLocks noChangeArrowheads="1"/>
          </p:cNvSpPr>
          <p:nvPr/>
        </p:nvSpPr>
        <p:spPr bwMode="auto">
          <a:xfrm>
            <a:off x="422275" y="4613275"/>
            <a:ext cx="6332538"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solidFill>
                  <a:srgbClr val="40CF31"/>
                </a:solidFill>
                <a:sym typeface="Wingdings" panose="05000000000000000000" pitchFamily="2" charset="2"/>
              </a:rPr>
              <a:t>3. </a:t>
            </a:r>
            <a:r>
              <a:rPr lang="en-US" altLang="en-US" sz="2200">
                <a:solidFill>
                  <a:srgbClr val="40CF31"/>
                </a:solidFill>
              </a:rPr>
              <a:t>BIOS trên mainboard  và Card bổ sung là Plug and Play </a:t>
            </a:r>
            <a:r>
              <a:rPr lang="en-US" altLang="en-US" sz="2200">
                <a:solidFill>
                  <a:srgbClr val="40CF31"/>
                </a:solidFill>
                <a:sym typeface="Wingdings" panose="05000000000000000000" pitchFamily="2" charset="2"/>
              </a:rPr>
              <a:t> cấu hình tự động thực hiện mọi công việc.</a:t>
            </a:r>
          </a:p>
        </p:txBody>
      </p:sp>
      <p:sp>
        <p:nvSpPr>
          <p:cNvPr id="220165" name="Rectangle 5">
            <a:extLst>
              <a:ext uri="{FF2B5EF4-FFF2-40B4-BE49-F238E27FC236}">
                <a16:creationId xmlns:a16="http://schemas.microsoft.com/office/drawing/2014/main" id="{39534BC5-6A10-41C1-931D-656724724415}"/>
              </a:ext>
            </a:extLst>
          </p:cNvPr>
          <p:cNvSpPr>
            <a:spLocks noChangeArrowheads="1"/>
          </p:cNvSpPr>
          <p:nvPr/>
        </p:nvSpPr>
        <p:spPr bwMode="auto">
          <a:xfrm>
            <a:off x="422275" y="3057525"/>
            <a:ext cx="5767388"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solidFill>
                  <a:srgbClr val="993300"/>
                </a:solidFill>
              </a:rPr>
              <a:t>2. BIOS trên mainboard Plug and Play nhưng Card bổ sung thì không </a:t>
            </a:r>
            <a:r>
              <a:rPr lang="en-US" altLang="en-US" sz="2200">
                <a:solidFill>
                  <a:srgbClr val="993300"/>
                </a:solidFill>
                <a:sym typeface="Wingdings" panose="05000000000000000000" pitchFamily="2" charset="2"/>
              </a:rPr>
              <a:t> phần mềm cài đặt sẽ giúp sắp xếp địa chỉ I/O, IRQ và các kênh DMA.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0162"/>
                                        </p:tgtEl>
                                        <p:attrNameLst>
                                          <p:attrName>style.visibility</p:attrName>
                                        </p:attrNameLst>
                                      </p:cBhvr>
                                      <p:to>
                                        <p:strVal val="visible"/>
                                      </p:to>
                                    </p:set>
                                    <p:anim calcmode="lin" valueType="num">
                                      <p:cBhvr additive="base">
                                        <p:cTn id="7" dur="500" fill="hold"/>
                                        <p:tgtEl>
                                          <p:spTgt spid="220162"/>
                                        </p:tgtEl>
                                        <p:attrNameLst>
                                          <p:attrName>ppt_x</p:attrName>
                                        </p:attrNameLst>
                                      </p:cBhvr>
                                      <p:tavLst>
                                        <p:tav tm="0">
                                          <p:val>
                                            <p:strVal val="0-#ppt_w/2"/>
                                          </p:val>
                                        </p:tav>
                                        <p:tav tm="100000">
                                          <p:val>
                                            <p:strVal val="#ppt_x"/>
                                          </p:val>
                                        </p:tav>
                                      </p:tavLst>
                                    </p:anim>
                                    <p:anim calcmode="lin" valueType="num">
                                      <p:cBhvr additive="base">
                                        <p:cTn id="8" dur="500" fill="hold"/>
                                        <p:tgtEl>
                                          <p:spTgt spid="2201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220163"/>
                                        </p:tgtEl>
                                        <p:attrNameLst>
                                          <p:attrName>style.visibility</p:attrName>
                                        </p:attrNameLst>
                                      </p:cBhvr>
                                      <p:to>
                                        <p:strVal val="visible"/>
                                      </p:to>
                                    </p:set>
                                    <p:anim calcmode="lin" valueType="num">
                                      <p:cBhvr>
                                        <p:cTn id="13" dur="1000" fill="hold"/>
                                        <p:tgtEl>
                                          <p:spTgt spid="220163"/>
                                        </p:tgtEl>
                                        <p:attrNameLst>
                                          <p:attrName>ppt_w</p:attrName>
                                        </p:attrNameLst>
                                      </p:cBhvr>
                                      <p:tavLst>
                                        <p:tav tm="0">
                                          <p:val>
                                            <p:fltVal val="0"/>
                                          </p:val>
                                        </p:tav>
                                        <p:tav tm="100000">
                                          <p:val>
                                            <p:strVal val="#ppt_w"/>
                                          </p:val>
                                        </p:tav>
                                      </p:tavLst>
                                    </p:anim>
                                    <p:anim calcmode="lin" valueType="num">
                                      <p:cBhvr>
                                        <p:cTn id="14" dur="1000" fill="hold"/>
                                        <p:tgtEl>
                                          <p:spTgt spid="220163"/>
                                        </p:tgtEl>
                                        <p:attrNameLst>
                                          <p:attrName>ppt_h</p:attrName>
                                        </p:attrNameLst>
                                      </p:cBhvr>
                                      <p:tavLst>
                                        <p:tav tm="0">
                                          <p:val>
                                            <p:fltVal val="0"/>
                                          </p:val>
                                        </p:tav>
                                        <p:tav tm="100000">
                                          <p:val>
                                            <p:strVal val="#ppt_h"/>
                                          </p:val>
                                        </p:tav>
                                      </p:tavLst>
                                    </p:anim>
                                    <p:anim calcmode="lin" valueType="num">
                                      <p:cBhvr>
                                        <p:cTn id="15" dur="1000" fill="hold"/>
                                        <p:tgtEl>
                                          <p:spTgt spid="220163"/>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2016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5" presetClass="entr" presetSubtype="0" fill="hold" grpId="0" nodeType="clickEffect">
                                  <p:stCondLst>
                                    <p:cond delay="0"/>
                                  </p:stCondLst>
                                  <p:childTnLst>
                                    <p:set>
                                      <p:cBhvr>
                                        <p:cTn id="20" dur="1" fill="hold">
                                          <p:stCondLst>
                                            <p:cond delay="0"/>
                                          </p:stCondLst>
                                        </p:cTn>
                                        <p:tgtEl>
                                          <p:spTgt spid="220165"/>
                                        </p:tgtEl>
                                        <p:attrNameLst>
                                          <p:attrName>style.visibility</p:attrName>
                                        </p:attrNameLst>
                                      </p:cBhvr>
                                      <p:to>
                                        <p:strVal val="visible"/>
                                      </p:to>
                                    </p:set>
                                    <p:anim calcmode="lin" valueType="num">
                                      <p:cBhvr>
                                        <p:cTn id="21" dur="1000" fill="hold"/>
                                        <p:tgtEl>
                                          <p:spTgt spid="220165"/>
                                        </p:tgtEl>
                                        <p:attrNameLst>
                                          <p:attrName>ppt_w</p:attrName>
                                        </p:attrNameLst>
                                      </p:cBhvr>
                                      <p:tavLst>
                                        <p:tav tm="0">
                                          <p:val>
                                            <p:fltVal val="0"/>
                                          </p:val>
                                        </p:tav>
                                        <p:tav tm="100000">
                                          <p:val>
                                            <p:strVal val="#ppt_w"/>
                                          </p:val>
                                        </p:tav>
                                      </p:tavLst>
                                    </p:anim>
                                    <p:anim calcmode="lin" valueType="num">
                                      <p:cBhvr>
                                        <p:cTn id="22" dur="1000" fill="hold"/>
                                        <p:tgtEl>
                                          <p:spTgt spid="220165"/>
                                        </p:tgtEl>
                                        <p:attrNameLst>
                                          <p:attrName>ppt_h</p:attrName>
                                        </p:attrNameLst>
                                      </p:cBhvr>
                                      <p:tavLst>
                                        <p:tav tm="0">
                                          <p:val>
                                            <p:fltVal val="0"/>
                                          </p:val>
                                        </p:tav>
                                        <p:tav tm="100000">
                                          <p:val>
                                            <p:strVal val="#ppt_h"/>
                                          </p:val>
                                        </p:tav>
                                      </p:tavLst>
                                    </p:anim>
                                    <p:anim calcmode="lin" valueType="num">
                                      <p:cBhvr>
                                        <p:cTn id="23" dur="1000" fill="hold"/>
                                        <p:tgtEl>
                                          <p:spTgt spid="220165"/>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22016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7" presetClass="entr" presetSubtype="4" fill="hold" grpId="0" nodeType="clickEffect">
                                  <p:stCondLst>
                                    <p:cond delay="0"/>
                                  </p:stCondLst>
                                  <p:childTnLst>
                                    <p:set>
                                      <p:cBhvr>
                                        <p:cTn id="28" dur="1" fill="hold">
                                          <p:stCondLst>
                                            <p:cond delay="0"/>
                                          </p:stCondLst>
                                        </p:cTn>
                                        <p:tgtEl>
                                          <p:spTgt spid="220164"/>
                                        </p:tgtEl>
                                        <p:attrNameLst>
                                          <p:attrName>style.visibility</p:attrName>
                                        </p:attrNameLst>
                                      </p:cBhvr>
                                      <p:to>
                                        <p:strVal val="visible"/>
                                      </p:to>
                                    </p:set>
                                    <p:anim calcmode="lin" valueType="num">
                                      <p:cBhvr additive="base">
                                        <p:cTn id="29" dur="5000" fill="hold"/>
                                        <p:tgtEl>
                                          <p:spTgt spid="220164"/>
                                        </p:tgtEl>
                                        <p:attrNameLst>
                                          <p:attrName>ppt_x</p:attrName>
                                        </p:attrNameLst>
                                      </p:cBhvr>
                                      <p:tavLst>
                                        <p:tav tm="0">
                                          <p:val>
                                            <p:strVal val="#ppt_x"/>
                                          </p:val>
                                        </p:tav>
                                        <p:tav tm="100000">
                                          <p:val>
                                            <p:strVal val="#ppt_x"/>
                                          </p:val>
                                        </p:tav>
                                      </p:tavLst>
                                    </p:anim>
                                    <p:anim calcmode="lin" valueType="num">
                                      <p:cBhvr additive="base">
                                        <p:cTn id="30" dur="5000" fill="hold"/>
                                        <p:tgtEl>
                                          <p:spTgt spid="2201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autoUpdateAnimBg="0"/>
      <p:bldP spid="220163" grpId="0" autoUpdateAnimBg="0"/>
      <p:bldP spid="220164" grpId="0" autoUpdateAnimBg="0"/>
      <p:bldP spid="22016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a:extLst>
              <a:ext uri="{FF2B5EF4-FFF2-40B4-BE49-F238E27FC236}">
                <a16:creationId xmlns:a16="http://schemas.microsoft.com/office/drawing/2014/main" id="{41D89863-292A-4958-92E3-225ADC5F8EBB}"/>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54275" name="Slide Number Placeholder 5">
            <a:extLst>
              <a:ext uri="{FF2B5EF4-FFF2-40B4-BE49-F238E27FC236}">
                <a16:creationId xmlns:a16="http://schemas.microsoft.com/office/drawing/2014/main" id="{D323638D-5791-4A6F-8C77-DFEC46F812E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B308B737-3E82-447D-A821-9BF286390D17}" type="slidenum">
              <a:rPr lang="en-US" altLang="en-US" sz="1300" smtClean="0"/>
              <a:pPr>
                <a:spcBef>
                  <a:spcPct val="0"/>
                </a:spcBef>
                <a:buClrTx/>
                <a:buSzTx/>
                <a:buFontTx/>
                <a:buNone/>
              </a:pPr>
              <a:t>49</a:t>
            </a:fld>
            <a:endParaRPr lang="en-US" altLang="en-US" sz="1300"/>
          </a:p>
        </p:txBody>
      </p:sp>
      <p:sp>
        <p:nvSpPr>
          <p:cNvPr id="54276" name="Rectangle 2">
            <a:extLst>
              <a:ext uri="{FF2B5EF4-FFF2-40B4-BE49-F238E27FC236}">
                <a16:creationId xmlns:a16="http://schemas.microsoft.com/office/drawing/2014/main" id="{3A06DA2F-CDB1-4335-B89A-7BC04A35FA71}"/>
              </a:ext>
            </a:extLst>
          </p:cNvPr>
          <p:cNvSpPr>
            <a:spLocks noGrp="1" noChangeArrowheads="1"/>
          </p:cNvSpPr>
          <p:nvPr>
            <p:ph type="title"/>
          </p:nvPr>
        </p:nvSpPr>
        <p:spPr/>
        <p:txBody>
          <a:bodyPr/>
          <a:lstStyle/>
          <a:p>
            <a:pPr eaLnBrk="1" hangingPunct="1"/>
            <a:r>
              <a:rPr lang="en-US" altLang="en-US"/>
              <a:t>AGP Bus Interface </a:t>
            </a:r>
          </a:p>
        </p:txBody>
      </p:sp>
      <p:sp>
        <p:nvSpPr>
          <p:cNvPr id="54277" name="Rectangle 3">
            <a:extLst>
              <a:ext uri="{FF2B5EF4-FFF2-40B4-BE49-F238E27FC236}">
                <a16:creationId xmlns:a16="http://schemas.microsoft.com/office/drawing/2014/main" id="{DD13DBA4-C66A-44A5-8532-C0F17AC66219}"/>
              </a:ext>
            </a:extLst>
          </p:cNvPr>
          <p:cNvSpPr>
            <a:spLocks noGrp="1" noChangeArrowheads="1"/>
          </p:cNvSpPr>
          <p:nvPr>
            <p:ph type="body" idx="1"/>
          </p:nvPr>
        </p:nvSpPr>
        <p:spPr>
          <a:xfrm>
            <a:off x="631825" y="2016125"/>
            <a:ext cx="8323263" cy="4443413"/>
          </a:xfrm>
        </p:spPr>
        <p:txBody>
          <a:bodyPr/>
          <a:lstStyle/>
          <a:p>
            <a:pPr eaLnBrk="1" hangingPunct="1"/>
            <a:endParaRPr lang="en-US" altLang="en-US"/>
          </a:p>
        </p:txBody>
      </p:sp>
      <p:sp>
        <p:nvSpPr>
          <p:cNvPr id="54278" name="Rectangle 4">
            <a:extLst>
              <a:ext uri="{FF2B5EF4-FFF2-40B4-BE49-F238E27FC236}">
                <a16:creationId xmlns:a16="http://schemas.microsoft.com/office/drawing/2014/main" id="{B0762633-21A1-4FFD-8A4C-D7F53417AFE4}"/>
              </a:ext>
            </a:extLst>
          </p:cNvPr>
          <p:cNvSpPr>
            <a:spLocks noChangeArrowheads="1"/>
          </p:cNvSpPr>
          <p:nvPr/>
        </p:nvSpPr>
        <p:spPr bwMode="auto">
          <a:xfrm>
            <a:off x="0" y="0"/>
            <a:ext cx="169863"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br>
              <a:rPr lang="en-US" altLang="en-US" sz="2200" b="0" i="0">
                <a:latin typeface="Arial" panose="020B0604020202020204" pitchFamily="34" charset="0"/>
              </a:rPr>
            </a:br>
            <a:endParaRPr lang="en-US" altLang="en-US" sz="2200" b="0" i="0">
              <a:latin typeface="Arial" panose="020B0604020202020204" pitchFamily="34" charset="0"/>
            </a:endParaRPr>
          </a:p>
        </p:txBody>
      </p:sp>
      <p:graphicFrame>
        <p:nvGraphicFramePr>
          <p:cNvPr id="147475" name="Group 19">
            <a:extLst>
              <a:ext uri="{FF2B5EF4-FFF2-40B4-BE49-F238E27FC236}">
                <a16:creationId xmlns:a16="http://schemas.microsoft.com/office/drawing/2014/main" id="{A76F5B90-52DC-441A-8C59-7F6021577DDC}"/>
              </a:ext>
            </a:extLst>
          </p:cNvPr>
          <p:cNvGraphicFramePr>
            <a:graphicFrameLocks noGrp="1"/>
          </p:cNvGraphicFramePr>
          <p:nvPr/>
        </p:nvGraphicFramePr>
        <p:xfrm>
          <a:off x="0" y="742950"/>
          <a:ext cx="4054475" cy="2019300"/>
        </p:xfrm>
        <a:graphic>
          <a:graphicData uri="http://schemas.openxmlformats.org/drawingml/2006/table">
            <a:tbl>
              <a:tblPr/>
              <a:tblGrid>
                <a:gridCol w="4054475">
                  <a:extLst>
                    <a:ext uri="{9D8B030D-6E8A-4147-A177-3AD203B41FA5}">
                      <a16:colId xmlns:a16="http://schemas.microsoft.com/office/drawing/2014/main" val="20000"/>
                    </a:ext>
                  </a:extLst>
                </a:gridCol>
              </a:tblGrid>
              <a:tr h="2019300">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rPr>
                        <a:t>  </a:t>
                      </a:r>
                      <a:r>
                        <a:rPr kumimoji="0" lang="en-US" altLang="en-US" sz="10500" b="0" i="0" u="none" strike="noStrike" cap="none" normalizeH="0" baseline="0">
                          <a:ln>
                            <a:noFill/>
                          </a:ln>
                          <a:solidFill>
                            <a:schemeClr val="tx1"/>
                          </a:solidFill>
                          <a:effectLst/>
                          <a:latin typeface="Arial" panose="020B0604020202020204" pitchFamily="34" charset="0"/>
                        </a:rPr>
                        <a:t> </a:t>
                      </a:r>
                      <a:r>
                        <a:rPr kumimoji="0" lang="en-US" altLang="en-US" sz="2200" b="0" i="0" u="none" strike="noStrike" cap="none" normalizeH="0" baseline="0">
                          <a:ln>
                            <a:noFill/>
                          </a:ln>
                          <a:solidFill>
                            <a:schemeClr val="tx1"/>
                          </a:solidFill>
                          <a:effectLst/>
                          <a:latin typeface="Arial" panose="020B0604020202020204" pitchFamily="34" charset="0"/>
                        </a:rPr>
                        <a:t>                                               </a:t>
                      </a:r>
                    </a:p>
                  </a:txBody>
                  <a:tcPr marL="83640" marR="83640" marT="41824" marB="41824"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54281" name="Picture 6">
            <a:extLst>
              <a:ext uri="{FF2B5EF4-FFF2-40B4-BE49-F238E27FC236}">
                <a16:creationId xmlns:a16="http://schemas.microsoft.com/office/drawing/2014/main" id="{107D0614-CADF-4A89-8BEC-5AA7C2A1D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5" y="2541588"/>
            <a:ext cx="7880350" cy="349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2" name="Text Box 15">
            <a:extLst>
              <a:ext uri="{FF2B5EF4-FFF2-40B4-BE49-F238E27FC236}">
                <a16:creationId xmlns:a16="http://schemas.microsoft.com/office/drawing/2014/main" id="{64545042-2243-4188-A1B7-ECFABD28BCD0}"/>
              </a:ext>
            </a:extLst>
          </p:cNvPr>
          <p:cNvSpPr txBox="1">
            <a:spLocks noChangeArrowheads="1"/>
          </p:cNvSpPr>
          <p:nvPr/>
        </p:nvSpPr>
        <p:spPr bwMode="auto">
          <a:xfrm>
            <a:off x="352425" y="4200525"/>
            <a:ext cx="1898650"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solidFill>
                  <a:schemeClr val="hlink"/>
                </a:solidFill>
              </a:rPr>
              <a:t>A</a:t>
            </a:r>
            <a:r>
              <a:rPr lang="en-US" altLang="en-US" sz="2200">
                <a:solidFill>
                  <a:srgbClr val="40CF31"/>
                </a:solidFill>
              </a:rPr>
              <a:t>ccelerated</a:t>
            </a:r>
          </a:p>
          <a:p>
            <a:pPr eaLnBrk="1" hangingPunct="1">
              <a:spcBef>
                <a:spcPct val="50000"/>
              </a:spcBef>
              <a:buClrTx/>
              <a:buSzTx/>
              <a:buFontTx/>
              <a:buNone/>
            </a:pPr>
            <a:r>
              <a:rPr lang="en-US" altLang="en-US" sz="2200">
                <a:solidFill>
                  <a:schemeClr val="hlink"/>
                </a:solidFill>
              </a:rPr>
              <a:t>G</a:t>
            </a:r>
            <a:r>
              <a:rPr lang="en-US" altLang="en-US" sz="2200">
                <a:solidFill>
                  <a:srgbClr val="40CF31"/>
                </a:solidFill>
              </a:rPr>
              <a:t>raphic</a:t>
            </a:r>
          </a:p>
          <a:p>
            <a:pPr eaLnBrk="1" hangingPunct="1">
              <a:spcBef>
                <a:spcPct val="50000"/>
              </a:spcBef>
              <a:buClrTx/>
              <a:buSzTx/>
              <a:buFontTx/>
              <a:buNone/>
            </a:pPr>
            <a:r>
              <a:rPr lang="en-US" altLang="en-US" sz="2200">
                <a:solidFill>
                  <a:schemeClr val="hlink"/>
                </a:solidFill>
              </a:rPr>
              <a:t>P</a:t>
            </a:r>
            <a:r>
              <a:rPr lang="en-US" altLang="en-US" sz="2200">
                <a:solidFill>
                  <a:srgbClr val="40CF31"/>
                </a:solidFill>
              </a:rPr>
              <a:t>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a:extLst>
              <a:ext uri="{FF2B5EF4-FFF2-40B4-BE49-F238E27FC236}">
                <a16:creationId xmlns:a16="http://schemas.microsoft.com/office/drawing/2014/main" id="{DC053169-4052-48A9-9162-86853614330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9219" name="Slide Number Placeholder 4">
            <a:extLst>
              <a:ext uri="{FF2B5EF4-FFF2-40B4-BE49-F238E27FC236}">
                <a16:creationId xmlns:a16="http://schemas.microsoft.com/office/drawing/2014/main" id="{338974D5-FF00-4F06-A94F-3F78881CF2C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2946D674-BB33-4CFB-ACE9-7BD20E7CDD00}" type="slidenum">
              <a:rPr lang="en-US" altLang="en-US" sz="1300" smtClean="0"/>
              <a:pPr>
                <a:spcBef>
                  <a:spcPct val="0"/>
                </a:spcBef>
                <a:buClrTx/>
                <a:buSzTx/>
                <a:buFontTx/>
                <a:buNone/>
              </a:pPr>
              <a:t>5</a:t>
            </a:fld>
            <a:endParaRPr lang="en-US" altLang="en-US" sz="1300"/>
          </a:p>
        </p:txBody>
      </p:sp>
      <p:sp>
        <p:nvSpPr>
          <p:cNvPr id="9220" name="Rectangle 2">
            <a:extLst>
              <a:ext uri="{FF2B5EF4-FFF2-40B4-BE49-F238E27FC236}">
                <a16:creationId xmlns:a16="http://schemas.microsoft.com/office/drawing/2014/main" id="{76475C5C-8FB6-41A1-896B-1894275E730C}"/>
              </a:ext>
            </a:extLst>
          </p:cNvPr>
          <p:cNvSpPr>
            <a:spLocks noGrp="1" noChangeArrowheads="1"/>
          </p:cNvSpPr>
          <p:nvPr>
            <p:ph type="title"/>
          </p:nvPr>
        </p:nvSpPr>
        <p:spPr/>
        <p:txBody>
          <a:bodyPr/>
          <a:lstStyle/>
          <a:p>
            <a:pPr eaLnBrk="1" hangingPunct="1"/>
            <a:r>
              <a:rPr lang="en-US" altLang="en-US"/>
              <a:t>Hệ thống số</a:t>
            </a:r>
          </a:p>
        </p:txBody>
      </p:sp>
      <p:sp>
        <p:nvSpPr>
          <p:cNvPr id="9221" name="Rectangle 3">
            <a:extLst>
              <a:ext uri="{FF2B5EF4-FFF2-40B4-BE49-F238E27FC236}">
                <a16:creationId xmlns:a16="http://schemas.microsoft.com/office/drawing/2014/main" id="{4F2ED382-388E-4906-8E07-E5C094B7DEC8}"/>
              </a:ext>
            </a:extLst>
          </p:cNvPr>
          <p:cNvSpPr>
            <a:spLocks noChangeArrowheads="1"/>
          </p:cNvSpPr>
          <p:nvPr/>
        </p:nvSpPr>
        <p:spPr bwMode="auto">
          <a:xfrm>
            <a:off x="914400" y="179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b="1" i="1">
                <a:solidFill>
                  <a:schemeClr val="tx1"/>
                </a:solidFill>
                <a:latin typeface="Tahoma" panose="020B0604030504040204" pitchFamily="34" charset="0"/>
              </a:defRPr>
            </a:lvl1pPr>
            <a:lvl2pPr marL="742950" indent="-285750">
              <a:defRPr sz="2200" b="1" i="1">
                <a:solidFill>
                  <a:schemeClr val="tx1"/>
                </a:solidFill>
                <a:latin typeface="Tahoma" panose="020B0604030504040204" pitchFamily="34" charset="0"/>
              </a:defRPr>
            </a:lvl2pPr>
            <a:lvl3pPr marL="1143000" indent="-228600">
              <a:defRPr sz="2200" b="1" i="1">
                <a:solidFill>
                  <a:schemeClr val="tx1"/>
                </a:solidFill>
                <a:latin typeface="Tahoma" panose="020B0604030504040204" pitchFamily="34" charset="0"/>
              </a:defRPr>
            </a:lvl3pPr>
            <a:lvl4pPr marL="1600200" indent="-228600">
              <a:defRPr sz="2200" b="1" i="1">
                <a:solidFill>
                  <a:schemeClr val="tx1"/>
                </a:solidFill>
                <a:latin typeface="Tahoma" panose="020B0604030504040204" pitchFamily="34" charset="0"/>
              </a:defRPr>
            </a:lvl4pPr>
            <a:lvl5pPr marL="2057400" indent="-228600">
              <a:defRPr sz="2200" b="1" i="1">
                <a:solidFill>
                  <a:schemeClr val="tx1"/>
                </a:solidFill>
                <a:latin typeface="Tahoma" panose="020B0604030504040204" pitchFamily="34" charset="0"/>
              </a:defRPr>
            </a:lvl5pPr>
            <a:lvl6pPr marL="2514600" indent="-228600" eaLnBrk="0" fontAlgn="base" hangingPunct="0">
              <a:spcBef>
                <a:spcPct val="0"/>
              </a:spcBef>
              <a:spcAft>
                <a:spcPct val="0"/>
              </a:spcAft>
              <a:defRPr sz="2200" b="1" i="1">
                <a:solidFill>
                  <a:schemeClr val="tx1"/>
                </a:solidFill>
                <a:latin typeface="Tahoma" panose="020B0604030504040204" pitchFamily="34" charset="0"/>
              </a:defRPr>
            </a:lvl6pPr>
            <a:lvl7pPr marL="2971800" indent="-228600" eaLnBrk="0" fontAlgn="base" hangingPunct="0">
              <a:spcBef>
                <a:spcPct val="0"/>
              </a:spcBef>
              <a:spcAft>
                <a:spcPct val="0"/>
              </a:spcAft>
              <a:defRPr sz="2200" b="1" i="1">
                <a:solidFill>
                  <a:schemeClr val="tx1"/>
                </a:solidFill>
                <a:latin typeface="Tahoma" panose="020B0604030504040204" pitchFamily="34" charset="0"/>
              </a:defRPr>
            </a:lvl7pPr>
            <a:lvl8pPr marL="3429000" indent="-228600" eaLnBrk="0" fontAlgn="base" hangingPunct="0">
              <a:spcBef>
                <a:spcPct val="0"/>
              </a:spcBef>
              <a:spcAft>
                <a:spcPct val="0"/>
              </a:spcAft>
              <a:defRPr sz="2200" b="1" i="1">
                <a:solidFill>
                  <a:schemeClr val="tx1"/>
                </a:solidFill>
                <a:latin typeface="Tahoma" panose="020B0604030504040204" pitchFamily="34" charset="0"/>
              </a:defRPr>
            </a:lvl8pPr>
            <a:lvl9pPr marL="3886200" indent="-228600" eaLnBrk="0" fontAlgn="base" hangingPunct="0">
              <a:spcBef>
                <a:spcPct val="0"/>
              </a:spcBef>
              <a:spcAft>
                <a:spcPct val="0"/>
              </a:spcAft>
              <a:defRPr sz="2200" b="1" i="1">
                <a:solidFill>
                  <a:schemeClr val="tx1"/>
                </a:solidFill>
                <a:latin typeface="Tahoma" panose="020B0604030504040204" pitchFamily="34" charset="0"/>
              </a:defRPr>
            </a:lvl9pPr>
          </a:lstStyle>
          <a:p>
            <a:pPr eaLnBrk="1" hangingPunct="1"/>
            <a:endParaRPr lang="en-US" altLang="en-US"/>
          </a:p>
        </p:txBody>
      </p:sp>
      <p:sp>
        <p:nvSpPr>
          <p:cNvPr id="9222" name="Rectangle 5">
            <a:extLst>
              <a:ext uri="{FF2B5EF4-FFF2-40B4-BE49-F238E27FC236}">
                <a16:creationId xmlns:a16="http://schemas.microsoft.com/office/drawing/2014/main" id="{261B7013-4D48-47EC-AC90-89BDCAC43D6F}"/>
              </a:ext>
            </a:extLst>
          </p:cNvPr>
          <p:cNvSpPr>
            <a:spLocks noChangeArrowheads="1"/>
          </p:cNvSpPr>
          <p:nvPr/>
        </p:nvSpPr>
        <p:spPr bwMode="auto">
          <a:xfrm>
            <a:off x="211138" y="2065338"/>
            <a:ext cx="8585200" cy="108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r>
              <a:rPr lang="en-US" altLang="en-US" sz="2200" i="0">
                <a:latin typeface="Verdana" panose="020B0604030504040204" pitchFamily="34" charset="0"/>
              </a:rPr>
              <a:t>Sử dụng que để đếm là 1 ý nghĩa vĩ đạI ở thời điểm này.Và việc dùng các ký hiệu để thay cho các que đếm càng vĩ đại hơn!!!.</a:t>
            </a:r>
          </a:p>
        </p:txBody>
      </p:sp>
      <p:sp>
        <p:nvSpPr>
          <p:cNvPr id="9223" name="Text Box 6">
            <a:extLst>
              <a:ext uri="{FF2B5EF4-FFF2-40B4-BE49-F238E27FC236}">
                <a16:creationId xmlns:a16="http://schemas.microsoft.com/office/drawing/2014/main" id="{E71E43A3-A35A-4DCD-919B-D261B55355AE}"/>
              </a:ext>
            </a:extLst>
          </p:cNvPr>
          <p:cNvSpPr txBox="1">
            <a:spLocks noChangeArrowheads="1"/>
          </p:cNvSpPr>
          <p:nvPr/>
        </p:nvSpPr>
        <p:spPr bwMode="auto">
          <a:xfrm>
            <a:off x="280988" y="3717925"/>
            <a:ext cx="851535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t>Một trong những cách tốt nhất hiện nay là dùng hệ thống số thập phân (</a:t>
            </a:r>
            <a:r>
              <a:rPr lang="en-US" altLang="en-US" sz="2200">
                <a:latin typeface="Verdana" panose="020B0604030504040204" pitchFamily="34" charset="0"/>
              </a:rPr>
              <a:t>decimal system).</a:t>
            </a:r>
            <a:endParaRPr lang="en-US" altLang="en-US" sz="22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a:extLst>
              <a:ext uri="{FF2B5EF4-FFF2-40B4-BE49-F238E27FC236}">
                <a16:creationId xmlns:a16="http://schemas.microsoft.com/office/drawing/2014/main" id="{38A4A854-1AEC-4655-80A1-D9061EFA8DB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55299" name="Slide Number Placeholder 4">
            <a:extLst>
              <a:ext uri="{FF2B5EF4-FFF2-40B4-BE49-F238E27FC236}">
                <a16:creationId xmlns:a16="http://schemas.microsoft.com/office/drawing/2014/main" id="{7512A37B-AD3F-47B2-A6A8-0EAC6F7D37B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EBF8D8BB-7E2C-4C83-A1E8-9CCA9298A537}" type="slidenum">
              <a:rPr lang="en-US" altLang="en-US" sz="1300" smtClean="0"/>
              <a:pPr>
                <a:spcBef>
                  <a:spcPct val="0"/>
                </a:spcBef>
                <a:buClrTx/>
                <a:buSzTx/>
                <a:buFontTx/>
                <a:buNone/>
              </a:pPr>
              <a:t>50</a:t>
            </a:fld>
            <a:endParaRPr lang="en-US" altLang="en-US" sz="1300"/>
          </a:p>
        </p:txBody>
      </p:sp>
      <p:sp>
        <p:nvSpPr>
          <p:cNvPr id="55300" name="Rectangle 1026">
            <a:extLst>
              <a:ext uri="{FF2B5EF4-FFF2-40B4-BE49-F238E27FC236}">
                <a16:creationId xmlns:a16="http://schemas.microsoft.com/office/drawing/2014/main" id="{951E675D-9F5B-46FC-B2DE-D132E623BE42}"/>
              </a:ext>
            </a:extLst>
          </p:cNvPr>
          <p:cNvSpPr>
            <a:spLocks noGrp="1" noChangeArrowheads="1"/>
          </p:cNvSpPr>
          <p:nvPr>
            <p:ph type="title"/>
          </p:nvPr>
        </p:nvSpPr>
        <p:spPr/>
        <p:txBody>
          <a:bodyPr/>
          <a:lstStyle/>
          <a:p>
            <a:pPr eaLnBrk="1" hangingPunct="1"/>
            <a:r>
              <a:rPr lang="en-US" altLang="en-US"/>
              <a:t>AGP (</a:t>
            </a:r>
            <a:r>
              <a:rPr lang="en-US" altLang="en-US" sz="2200" b="1">
                <a:solidFill>
                  <a:schemeClr val="hlink"/>
                </a:solidFill>
                <a:latin typeface="Arial" panose="020B0604020202020204" pitchFamily="34" charset="0"/>
              </a:rPr>
              <a:t>Accelerated Graphics Port</a:t>
            </a:r>
            <a:r>
              <a:rPr lang="en-US" altLang="en-US" sz="2000">
                <a:solidFill>
                  <a:srgbClr val="40CF31"/>
                </a:solidFill>
                <a:latin typeface="Arial" panose="020B0604020202020204" pitchFamily="34" charset="0"/>
              </a:rPr>
              <a:t>)</a:t>
            </a:r>
          </a:p>
        </p:txBody>
      </p:sp>
      <p:sp>
        <p:nvSpPr>
          <p:cNvPr id="55301" name="Rectangle 1027">
            <a:extLst>
              <a:ext uri="{FF2B5EF4-FFF2-40B4-BE49-F238E27FC236}">
                <a16:creationId xmlns:a16="http://schemas.microsoft.com/office/drawing/2014/main" id="{823C30CA-BC1D-48C7-BDF0-7791B3ABA148}"/>
              </a:ext>
            </a:extLst>
          </p:cNvPr>
          <p:cNvSpPr>
            <a:spLocks noChangeArrowheads="1"/>
          </p:cNvSpPr>
          <p:nvPr/>
        </p:nvSpPr>
        <p:spPr bwMode="auto">
          <a:xfrm>
            <a:off x="142875" y="1825625"/>
            <a:ext cx="808990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r>
              <a:rPr lang="en-US" altLang="en-US" sz="2000" b="0" i="0">
                <a:solidFill>
                  <a:srgbClr val="40CF31"/>
                </a:solidFill>
                <a:latin typeface="Arial" panose="020B0604020202020204" pitchFamily="34" charset="0"/>
              </a:rPr>
              <a:t>Acronym for Accelerated Graphics Port. A high-performance bus specification designed for fast, high-quality display of 3-D and video images. Developed by Intel Corporation, AGP uses a dedicated point-to-point connection between the graphics controller and main system memory. This connection enables AGP-capable display adapters and compatible chip sets to transfer video data directly between system memory and adapter memory, to display images more quickly and smoothly than they can be displayed when the information must be transferred over the system’s primary (PCI) bus. AGP also allows for storing complex image elements such as texture maps in system memory and thus reduces the need for large amounts of memory on the adapter itself. AGP runs at 66 MHz—twice as fast as the PCI bus—and can support data transfer speeds of up to 533 Mbps..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a:extLst>
              <a:ext uri="{FF2B5EF4-FFF2-40B4-BE49-F238E27FC236}">
                <a16:creationId xmlns:a16="http://schemas.microsoft.com/office/drawing/2014/main" id="{181D5CC1-F7E4-49EE-931D-FF908E8B08AB}"/>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56323" name="Slide Number Placeholder 4">
            <a:extLst>
              <a:ext uri="{FF2B5EF4-FFF2-40B4-BE49-F238E27FC236}">
                <a16:creationId xmlns:a16="http://schemas.microsoft.com/office/drawing/2014/main" id="{BBF689D6-14B3-4113-BB90-79B3E2CEC6F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F8B629E7-01EE-48C6-8B55-C640ECC62285}" type="slidenum">
              <a:rPr lang="en-US" altLang="en-US" sz="1300" smtClean="0"/>
              <a:pPr>
                <a:spcBef>
                  <a:spcPct val="0"/>
                </a:spcBef>
                <a:buClrTx/>
                <a:buSzTx/>
                <a:buFontTx/>
                <a:buNone/>
              </a:pPr>
              <a:t>51</a:t>
            </a:fld>
            <a:endParaRPr lang="en-US" altLang="en-US" sz="1300"/>
          </a:p>
        </p:txBody>
      </p:sp>
      <p:sp>
        <p:nvSpPr>
          <p:cNvPr id="56324" name="Rectangle 2">
            <a:extLst>
              <a:ext uri="{FF2B5EF4-FFF2-40B4-BE49-F238E27FC236}">
                <a16:creationId xmlns:a16="http://schemas.microsoft.com/office/drawing/2014/main" id="{AB3CC16A-C845-4555-955F-F8FAA3634622}"/>
              </a:ext>
            </a:extLst>
          </p:cNvPr>
          <p:cNvSpPr>
            <a:spLocks noGrp="1" noChangeArrowheads="1"/>
          </p:cNvSpPr>
          <p:nvPr>
            <p:ph type="title"/>
          </p:nvPr>
        </p:nvSpPr>
        <p:spPr>
          <a:xfrm>
            <a:off x="1150938" y="1065213"/>
            <a:ext cx="7793037" cy="695325"/>
          </a:xfrm>
        </p:spPr>
        <p:txBody>
          <a:bodyPr/>
          <a:lstStyle/>
          <a:p>
            <a:pPr eaLnBrk="1" hangingPunct="1"/>
            <a:r>
              <a:rPr lang="en-US" altLang="en-US"/>
              <a:t>Độ rộng Bus</a:t>
            </a:r>
          </a:p>
        </p:txBody>
      </p:sp>
      <p:sp>
        <p:nvSpPr>
          <p:cNvPr id="56325" name="Text Box 3">
            <a:extLst>
              <a:ext uri="{FF2B5EF4-FFF2-40B4-BE49-F238E27FC236}">
                <a16:creationId xmlns:a16="http://schemas.microsoft.com/office/drawing/2014/main" id="{31C2A298-ACC8-48F0-AA4F-E84AFA6DE097}"/>
              </a:ext>
            </a:extLst>
          </p:cNvPr>
          <p:cNvSpPr txBox="1">
            <a:spLocks noChangeArrowheads="1"/>
          </p:cNvSpPr>
          <p:nvPr/>
        </p:nvSpPr>
        <p:spPr bwMode="auto">
          <a:xfrm>
            <a:off x="227013" y="1981200"/>
            <a:ext cx="8916987"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just" eaLnBrk="1" hangingPunct="1">
              <a:spcBef>
                <a:spcPct val="50000"/>
              </a:spcBef>
              <a:buClrTx/>
              <a:buSzTx/>
              <a:buFontTx/>
              <a:buNone/>
            </a:pPr>
            <a:r>
              <a:rPr lang="en-US" altLang="en-US" sz="2700" i="0">
                <a:latin typeface="Times New Roman" panose="02020603050405020304" pitchFamily="18" charset="0"/>
              </a:rPr>
              <a:t>Độ rộng bus chính là số đường dây dẫn hợp thành bus.</a:t>
            </a:r>
          </a:p>
          <a:p>
            <a:pPr algn="just" eaLnBrk="1" hangingPunct="1">
              <a:spcBef>
                <a:spcPct val="50000"/>
              </a:spcBef>
              <a:buClrTx/>
              <a:buSzTx/>
              <a:buFontTx/>
              <a:buNone/>
            </a:pPr>
            <a:r>
              <a:rPr lang="en-US" altLang="en-US" sz="2700" i="0">
                <a:solidFill>
                  <a:schemeClr val="tx2"/>
                </a:solidFill>
                <a:latin typeface="Times New Roman" panose="02020603050405020304" pitchFamily="18" charset="0"/>
              </a:rPr>
              <a:t>Với address bus</a:t>
            </a:r>
            <a:r>
              <a:rPr lang="en-US" altLang="en-US" sz="2700" i="0">
                <a:latin typeface="Times New Roman" panose="02020603050405020304" pitchFamily="18" charset="0"/>
              </a:rPr>
              <a:t> : trên mỗi đường dây chỉ có thể có 1 trong 2 trạng thái 0 hoặc 1 nên bus có độ rộng n thì có thể nhận biết được 2</a:t>
            </a:r>
            <a:r>
              <a:rPr lang="en-US" altLang="en-US" sz="2700" i="0" baseline="30000">
                <a:latin typeface="Times New Roman" panose="02020603050405020304" pitchFamily="18" charset="0"/>
              </a:rPr>
              <a:t>n</a:t>
            </a:r>
            <a:r>
              <a:rPr lang="en-US" altLang="en-US" sz="2700" i="0">
                <a:latin typeface="Times New Roman" panose="02020603050405020304" pitchFamily="18" charset="0"/>
              </a:rPr>
              <a:t> địa chỉ.</a:t>
            </a:r>
          </a:p>
          <a:p>
            <a:pPr algn="just" eaLnBrk="1" hangingPunct="1">
              <a:spcBef>
                <a:spcPct val="50000"/>
              </a:spcBef>
              <a:buClrTx/>
              <a:buSzTx/>
              <a:buFontTx/>
              <a:buNone/>
            </a:pPr>
            <a:r>
              <a:rPr lang="en-US" altLang="en-US" sz="2700" i="0">
                <a:solidFill>
                  <a:schemeClr val="tx2"/>
                </a:solidFill>
                <a:latin typeface="Times New Roman" panose="02020603050405020304" pitchFamily="18" charset="0"/>
              </a:rPr>
              <a:t>Với data bus</a:t>
            </a:r>
            <a:r>
              <a:rPr lang="en-US" altLang="en-US" sz="2700" i="0">
                <a:latin typeface="Times New Roman" panose="02020603050405020304" pitchFamily="18" charset="0"/>
              </a:rPr>
              <a:t> : được thiết kế theo nguyên tắc là bội của 8 (8,16,32,64 bit) như thế mỗi lần truyền 1 byte/2 bytes/4 bytes tùy theo máy. Bề rộng Data bus càng lớn thì data truyền càng nhanh.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2">
            <a:extLst>
              <a:ext uri="{FF2B5EF4-FFF2-40B4-BE49-F238E27FC236}">
                <a16:creationId xmlns:a16="http://schemas.microsoft.com/office/drawing/2014/main" id="{8FD92771-63D0-4A75-AA9D-81606CCAEF7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57347" name="Slide Number Placeholder 3">
            <a:extLst>
              <a:ext uri="{FF2B5EF4-FFF2-40B4-BE49-F238E27FC236}">
                <a16:creationId xmlns:a16="http://schemas.microsoft.com/office/drawing/2014/main" id="{9C5F63F4-4063-4F4C-81D9-503AE6EEC8E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A86372F-7D4F-48A9-B76E-503A51E60345}" type="slidenum">
              <a:rPr lang="en-US" altLang="en-US" sz="1300" smtClean="0"/>
              <a:pPr>
                <a:spcBef>
                  <a:spcPct val="0"/>
                </a:spcBef>
                <a:buClrTx/>
                <a:buSzTx/>
                <a:buFontTx/>
                <a:buNone/>
              </a:pPr>
              <a:t>52</a:t>
            </a:fld>
            <a:endParaRPr lang="en-US" altLang="en-US" sz="1300"/>
          </a:p>
        </p:txBody>
      </p:sp>
      <p:sp>
        <p:nvSpPr>
          <p:cNvPr id="57348" name="Text Box 2">
            <a:extLst>
              <a:ext uri="{FF2B5EF4-FFF2-40B4-BE49-F238E27FC236}">
                <a16:creationId xmlns:a16="http://schemas.microsoft.com/office/drawing/2014/main" id="{C33DFD23-7416-4D9C-BA32-6395D5CA29C3}"/>
              </a:ext>
            </a:extLst>
          </p:cNvPr>
          <p:cNvSpPr txBox="1">
            <a:spLocks noChangeArrowheads="1"/>
          </p:cNvSpPr>
          <p:nvPr/>
        </p:nvSpPr>
        <p:spPr bwMode="auto">
          <a:xfrm>
            <a:off x="633413" y="2135188"/>
            <a:ext cx="5910262" cy="189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Bus PC/XT có khe cắm 62 chân bao gồm :</a:t>
            </a:r>
          </a:p>
          <a:p>
            <a:pPr eaLnBrk="1" hangingPunct="1">
              <a:spcBef>
                <a:spcPct val="50000"/>
              </a:spcBef>
              <a:buClrTx/>
              <a:buSzTx/>
              <a:buFontTx/>
              <a:buNone/>
            </a:pPr>
            <a:r>
              <a:rPr lang="en-US" altLang="en-US" sz="2200" b="0"/>
              <a:t>Data bus D0-D7</a:t>
            </a:r>
          </a:p>
          <a:p>
            <a:pPr eaLnBrk="1" hangingPunct="1">
              <a:spcBef>
                <a:spcPct val="50000"/>
              </a:spcBef>
              <a:buClrTx/>
              <a:buSzTx/>
              <a:buFontTx/>
              <a:buNone/>
            </a:pPr>
            <a:r>
              <a:rPr lang="en-US" altLang="en-US" sz="2200" b="0"/>
              <a:t>Adrress Bus  A0-A19</a:t>
            </a:r>
          </a:p>
          <a:p>
            <a:pPr eaLnBrk="1" hangingPunct="1">
              <a:spcBef>
                <a:spcPct val="50000"/>
              </a:spcBef>
              <a:buClrTx/>
              <a:buSzTx/>
              <a:buFontTx/>
              <a:buNone/>
            </a:pPr>
            <a:r>
              <a:rPr lang="en-US" altLang="en-US" sz="2200" b="0"/>
              <a:t>Các tín hiệu điều khiển ….</a:t>
            </a:r>
          </a:p>
        </p:txBody>
      </p:sp>
      <p:sp>
        <p:nvSpPr>
          <p:cNvPr id="57349" name="Text Box 3">
            <a:extLst>
              <a:ext uri="{FF2B5EF4-FFF2-40B4-BE49-F238E27FC236}">
                <a16:creationId xmlns:a16="http://schemas.microsoft.com/office/drawing/2014/main" id="{7F0823F2-BB0D-4B10-8E06-CD1B00566D4F}"/>
              </a:ext>
            </a:extLst>
          </p:cNvPr>
          <p:cNvSpPr txBox="1">
            <a:spLocks noChangeArrowheads="1"/>
          </p:cNvSpPr>
          <p:nvPr/>
        </p:nvSpPr>
        <p:spPr bwMode="auto">
          <a:xfrm>
            <a:off x="493713" y="4200525"/>
            <a:ext cx="6402387" cy="156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Bus PC/AT : bus XT + 36 chân nữa để làm việc vớI data bus 16 bit, bus địa chỉ 24 bit.</a:t>
            </a:r>
          </a:p>
          <a:p>
            <a:pPr eaLnBrk="1" hangingPunct="1">
              <a:spcBef>
                <a:spcPct val="50000"/>
              </a:spcBef>
              <a:buClrTx/>
              <a:buSzTx/>
              <a:buFontTx/>
              <a:buNone/>
            </a:pPr>
            <a:r>
              <a:rPr lang="en-US" altLang="en-US" sz="2200" b="0"/>
              <a:t>36 chân bổ sung được dùng làm các đường dữ liệu D8-D15, các đường địa chỉ  A21-A23,…</a:t>
            </a:r>
          </a:p>
        </p:txBody>
      </p:sp>
      <p:sp>
        <p:nvSpPr>
          <p:cNvPr id="57350" name="Text Box 4">
            <a:extLst>
              <a:ext uri="{FF2B5EF4-FFF2-40B4-BE49-F238E27FC236}">
                <a16:creationId xmlns:a16="http://schemas.microsoft.com/office/drawing/2014/main" id="{3E46D0E2-F2FF-44BF-924B-7FA88BF8D510}"/>
              </a:ext>
            </a:extLst>
          </p:cNvPr>
          <p:cNvSpPr txBox="1">
            <a:spLocks noChangeArrowheads="1"/>
          </p:cNvSpPr>
          <p:nvPr/>
        </p:nvSpPr>
        <p:spPr bwMode="auto">
          <a:xfrm>
            <a:off x="422275" y="5645150"/>
            <a:ext cx="5980113"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D0-D7 : là bus dữ liệu 8 bit, 2 chiều nối giữa bộ VXL với bộ nhớ, I/O.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a:extLst>
              <a:ext uri="{FF2B5EF4-FFF2-40B4-BE49-F238E27FC236}">
                <a16:creationId xmlns:a16="http://schemas.microsoft.com/office/drawing/2014/main" id="{D76F2EAA-4DBB-4A49-8748-03AFD494BDE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58371" name="Slide Number Placeholder 4">
            <a:extLst>
              <a:ext uri="{FF2B5EF4-FFF2-40B4-BE49-F238E27FC236}">
                <a16:creationId xmlns:a16="http://schemas.microsoft.com/office/drawing/2014/main" id="{2322E83C-4162-4C23-B6F0-9B716E65C24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78DCB17B-E013-4CF2-A972-35C30708ED33}" type="slidenum">
              <a:rPr lang="en-US" altLang="en-US" sz="1300" smtClean="0"/>
              <a:pPr>
                <a:spcBef>
                  <a:spcPct val="0"/>
                </a:spcBef>
                <a:buClrTx/>
                <a:buSzTx/>
                <a:buFontTx/>
                <a:buNone/>
              </a:pPr>
              <a:t>53</a:t>
            </a:fld>
            <a:endParaRPr lang="en-US" altLang="en-US" sz="1300"/>
          </a:p>
        </p:txBody>
      </p:sp>
      <p:sp>
        <p:nvSpPr>
          <p:cNvPr id="58372" name="Rectangle 1026">
            <a:extLst>
              <a:ext uri="{FF2B5EF4-FFF2-40B4-BE49-F238E27FC236}">
                <a16:creationId xmlns:a16="http://schemas.microsoft.com/office/drawing/2014/main" id="{57E1A681-7CCB-4ECC-9201-339C946A4E17}"/>
              </a:ext>
            </a:extLst>
          </p:cNvPr>
          <p:cNvSpPr>
            <a:spLocks noGrp="1" noChangeArrowheads="1"/>
          </p:cNvSpPr>
          <p:nvPr>
            <p:ph type="title"/>
          </p:nvPr>
        </p:nvSpPr>
        <p:spPr>
          <a:xfrm>
            <a:off x="1150938" y="1101725"/>
            <a:ext cx="7793037" cy="658813"/>
          </a:xfrm>
        </p:spPr>
        <p:txBody>
          <a:bodyPr/>
          <a:lstStyle/>
          <a:p>
            <a:pPr eaLnBrk="1" hangingPunct="1"/>
            <a:r>
              <a:rPr lang="en-US" altLang="en-US"/>
              <a:t>Nhược điểm của Bus ISA</a:t>
            </a:r>
          </a:p>
        </p:txBody>
      </p:sp>
      <p:sp>
        <p:nvSpPr>
          <p:cNvPr id="58373" name="Text Box 1027">
            <a:extLst>
              <a:ext uri="{FF2B5EF4-FFF2-40B4-BE49-F238E27FC236}">
                <a16:creationId xmlns:a16="http://schemas.microsoft.com/office/drawing/2014/main" id="{9C16658C-F341-4271-BE54-80E8506BA255}"/>
              </a:ext>
            </a:extLst>
          </p:cNvPr>
          <p:cNvSpPr txBox="1">
            <a:spLocks noChangeArrowheads="1"/>
          </p:cNvSpPr>
          <p:nvPr/>
        </p:nvSpPr>
        <p:spPr bwMode="auto">
          <a:xfrm>
            <a:off x="422275" y="2203450"/>
            <a:ext cx="6332538"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Data bus bị hạn chế ở 16 bits </a:t>
            </a:r>
            <a:r>
              <a:rPr lang="en-US" altLang="en-US" sz="2200" b="0">
                <a:sym typeface="Wingdings" panose="05000000000000000000" pitchFamily="2" charset="2"/>
              </a:rPr>
              <a:t> không thể phốI hợp vớI data bus 32 bits của bộ VXL 386/486/Pentum.</a:t>
            </a:r>
            <a:endParaRPr lang="en-US" altLang="en-US" sz="2200" b="0"/>
          </a:p>
        </p:txBody>
      </p:sp>
      <p:sp>
        <p:nvSpPr>
          <p:cNvPr id="58374" name="Text Box 1028">
            <a:extLst>
              <a:ext uri="{FF2B5EF4-FFF2-40B4-BE49-F238E27FC236}">
                <a16:creationId xmlns:a16="http://schemas.microsoft.com/office/drawing/2014/main" id="{296A1A63-FA0C-4C7D-AEFA-D3D42157D735}"/>
              </a:ext>
            </a:extLst>
          </p:cNvPr>
          <p:cNvSpPr txBox="1">
            <a:spLocks noChangeArrowheads="1"/>
          </p:cNvSpPr>
          <p:nvPr/>
        </p:nvSpPr>
        <p:spPr bwMode="auto">
          <a:xfrm>
            <a:off x="422275" y="3443288"/>
            <a:ext cx="6332538" cy="140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Address bus địa chỉ 24 bits giới hạn khả năng truy cập bộ nhớ cực đại qua khe cắm mở rộng 16MB </a:t>
            </a:r>
            <a:r>
              <a:rPr lang="en-US" altLang="en-US" sz="2200" b="0">
                <a:sym typeface="Wingdings" panose="05000000000000000000" pitchFamily="2" charset="2"/>
              </a:rPr>
              <a:t> không thể phối hợp được với bus địa chỉ 32 bit của 386/486/Pentium.</a:t>
            </a:r>
            <a:endParaRPr lang="en-US" altLang="en-US" sz="2200" b="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Footer Placeholder 3">
            <a:extLst>
              <a:ext uri="{FF2B5EF4-FFF2-40B4-BE49-F238E27FC236}">
                <a16:creationId xmlns:a16="http://schemas.microsoft.com/office/drawing/2014/main" id="{4CBB3B5D-143B-4C72-93FE-79734F1E29C0}"/>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59395" name="Slide Number Placeholder 4">
            <a:extLst>
              <a:ext uri="{FF2B5EF4-FFF2-40B4-BE49-F238E27FC236}">
                <a16:creationId xmlns:a16="http://schemas.microsoft.com/office/drawing/2014/main" id="{EC7E92FA-1069-4C8E-9C37-F47DBB92BCB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58D9C9B2-31F8-4BF1-8EF8-16F9F2AC1340}" type="slidenum">
              <a:rPr lang="en-US" altLang="en-US" sz="1300" smtClean="0"/>
              <a:pPr>
                <a:spcBef>
                  <a:spcPct val="0"/>
                </a:spcBef>
                <a:buClrTx/>
                <a:buSzTx/>
                <a:buFontTx/>
                <a:buNone/>
              </a:pPr>
              <a:t>54</a:t>
            </a:fld>
            <a:endParaRPr lang="en-US" altLang="en-US" sz="1300"/>
          </a:p>
        </p:txBody>
      </p:sp>
      <p:sp>
        <p:nvSpPr>
          <p:cNvPr id="105474" name="Rectangle 2">
            <a:extLst>
              <a:ext uri="{FF2B5EF4-FFF2-40B4-BE49-F238E27FC236}">
                <a16:creationId xmlns:a16="http://schemas.microsoft.com/office/drawing/2014/main" id="{7C4071EE-588A-42CD-A055-80EEE9C004FE}"/>
              </a:ext>
            </a:extLst>
          </p:cNvPr>
          <p:cNvSpPr>
            <a:spLocks noGrp="1" noChangeArrowheads="1"/>
          </p:cNvSpPr>
          <p:nvPr>
            <p:ph type="title"/>
          </p:nvPr>
        </p:nvSpPr>
        <p:spPr>
          <a:xfrm>
            <a:off x="1066800" y="914400"/>
            <a:ext cx="7793038" cy="693738"/>
          </a:xfrm>
        </p:spPr>
        <p:txBody>
          <a:bodyPr/>
          <a:lstStyle/>
          <a:p>
            <a:pPr eaLnBrk="1" hangingPunct="1"/>
            <a:r>
              <a:rPr lang="en-US" altLang="en-US"/>
              <a:t>Chu kỳ Bus</a:t>
            </a:r>
          </a:p>
        </p:txBody>
      </p:sp>
      <p:sp>
        <p:nvSpPr>
          <p:cNvPr id="105475" name="Text Box 3">
            <a:extLst>
              <a:ext uri="{FF2B5EF4-FFF2-40B4-BE49-F238E27FC236}">
                <a16:creationId xmlns:a16="http://schemas.microsoft.com/office/drawing/2014/main" id="{B5CFC9DA-4BA8-4017-8B2D-86F91E10AE10}"/>
              </a:ext>
            </a:extLst>
          </p:cNvPr>
          <p:cNvSpPr txBox="1">
            <a:spLocks noChangeArrowheads="1"/>
          </p:cNvSpPr>
          <p:nvPr/>
        </p:nvSpPr>
        <p:spPr bwMode="auto">
          <a:xfrm>
            <a:off x="306388" y="1981200"/>
            <a:ext cx="883761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just" eaLnBrk="1" hangingPunct="1">
              <a:spcBef>
                <a:spcPct val="50000"/>
              </a:spcBef>
              <a:buClrTx/>
              <a:buSzTx/>
              <a:buFontTx/>
              <a:buNone/>
            </a:pPr>
            <a:r>
              <a:rPr lang="en-US" altLang="en-US" sz="2200" i="0">
                <a:latin typeface="Times New Roman" panose="02020603050405020304" pitchFamily="18" charset="0"/>
              </a:rPr>
              <a:t>Mỗi chu kỳ bus là 1 tác vụ xãy ra trên bus để truyền tải data. </a:t>
            </a:r>
          </a:p>
        </p:txBody>
      </p:sp>
      <p:sp>
        <p:nvSpPr>
          <p:cNvPr id="105476" name="Rectangle 4">
            <a:extLst>
              <a:ext uri="{FF2B5EF4-FFF2-40B4-BE49-F238E27FC236}">
                <a16:creationId xmlns:a16="http://schemas.microsoft.com/office/drawing/2014/main" id="{21FB1087-A3BC-469C-A7A9-9EA9E84F74DB}"/>
              </a:ext>
            </a:extLst>
          </p:cNvPr>
          <p:cNvSpPr>
            <a:spLocks noChangeArrowheads="1"/>
          </p:cNvSpPr>
          <p:nvPr/>
        </p:nvSpPr>
        <p:spPr bwMode="auto">
          <a:xfrm>
            <a:off x="352425" y="2616200"/>
            <a:ext cx="70358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Mỗi lần CPU cần lệnh (hoặc data) từ bộ nhớ hoặc I/O, chúng phải thực thi 1 chu kỳ bus để có được thông tin hoặc ghi thông tin ra bộ nhớ hoặc ra I/O.</a:t>
            </a:r>
          </a:p>
        </p:txBody>
      </p:sp>
      <p:sp>
        <p:nvSpPr>
          <p:cNvPr id="105477" name="Rectangle 5">
            <a:extLst>
              <a:ext uri="{FF2B5EF4-FFF2-40B4-BE49-F238E27FC236}">
                <a16:creationId xmlns:a16="http://schemas.microsoft.com/office/drawing/2014/main" id="{D7F02CC0-6B56-4A07-A892-D92BCD8746B3}"/>
              </a:ext>
            </a:extLst>
          </p:cNvPr>
          <p:cNvSpPr>
            <a:spLocks noChangeArrowheads="1"/>
          </p:cNvSpPr>
          <p:nvPr/>
        </p:nvSpPr>
        <p:spPr bwMode="auto">
          <a:xfrm>
            <a:off x="563563" y="3856038"/>
            <a:ext cx="717550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Mỗi chu kỳ bus gồm 2 bước : </a:t>
            </a:r>
          </a:p>
          <a:p>
            <a:pPr eaLnBrk="1" hangingPunct="1">
              <a:spcBef>
                <a:spcPct val="50000"/>
              </a:spcBef>
              <a:buClrTx/>
              <a:buSzTx/>
              <a:buFontTx/>
              <a:buNone/>
            </a:pPr>
            <a:r>
              <a:rPr lang="en-US" altLang="en-US" sz="2200" i="0">
                <a:latin typeface="Times New Roman" panose="02020603050405020304" pitchFamily="18" charset="0"/>
              </a:rPr>
              <a:t> bước 1 : gửi địa chỉ</a:t>
            </a:r>
          </a:p>
          <a:p>
            <a:pPr eaLnBrk="1" hangingPunct="1">
              <a:spcBef>
                <a:spcPct val="50000"/>
              </a:spcBef>
              <a:buClrTx/>
              <a:buSzTx/>
              <a:buFontTx/>
              <a:buNone/>
            </a:pPr>
            <a:r>
              <a:rPr lang="en-US" altLang="en-US" sz="2200" i="0">
                <a:latin typeface="Times New Roman" panose="02020603050405020304" pitchFamily="18" charset="0"/>
              </a:rPr>
              <a:t> bước 2 : truyền data từ địa chỉ đã được định vị.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474"/>
                                        </p:tgtEl>
                                        <p:attrNameLst>
                                          <p:attrName>style.visibility</p:attrName>
                                        </p:attrNameLst>
                                      </p:cBhvr>
                                      <p:to>
                                        <p:strVal val="visible"/>
                                      </p:to>
                                    </p:set>
                                    <p:anim calcmode="lin" valueType="num">
                                      <p:cBhvr additive="base">
                                        <p:cTn id="7" dur="500" fill="hold"/>
                                        <p:tgtEl>
                                          <p:spTgt spid="105474"/>
                                        </p:tgtEl>
                                        <p:attrNameLst>
                                          <p:attrName>ppt_x</p:attrName>
                                        </p:attrNameLst>
                                      </p:cBhvr>
                                      <p:tavLst>
                                        <p:tav tm="0">
                                          <p:val>
                                            <p:strVal val="0-#ppt_w/2"/>
                                          </p:val>
                                        </p:tav>
                                        <p:tav tm="100000">
                                          <p:val>
                                            <p:strVal val="#ppt_x"/>
                                          </p:val>
                                        </p:tav>
                                      </p:tavLst>
                                    </p:anim>
                                    <p:anim calcmode="lin" valueType="num">
                                      <p:cBhvr additive="base">
                                        <p:cTn id="8" dur="500" fill="hold"/>
                                        <p:tgtEl>
                                          <p:spTgt spid="1054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5475"/>
                                        </p:tgtEl>
                                        <p:attrNameLst>
                                          <p:attrName>style.visibility</p:attrName>
                                        </p:attrNameLst>
                                      </p:cBhvr>
                                      <p:to>
                                        <p:strVal val="visible"/>
                                      </p:to>
                                    </p:set>
                                    <p:anim calcmode="lin" valueType="num">
                                      <p:cBhvr additive="base">
                                        <p:cTn id="13" dur="500" fill="hold"/>
                                        <p:tgtEl>
                                          <p:spTgt spid="105475"/>
                                        </p:tgtEl>
                                        <p:attrNameLst>
                                          <p:attrName>ppt_x</p:attrName>
                                        </p:attrNameLst>
                                      </p:cBhvr>
                                      <p:tavLst>
                                        <p:tav tm="0">
                                          <p:val>
                                            <p:strVal val="#ppt_x"/>
                                          </p:val>
                                        </p:tav>
                                        <p:tav tm="100000">
                                          <p:val>
                                            <p:strVal val="#ppt_x"/>
                                          </p:val>
                                        </p:tav>
                                      </p:tavLst>
                                    </p:anim>
                                    <p:anim calcmode="lin" valueType="num">
                                      <p:cBhvr additive="base">
                                        <p:cTn id="14" dur="500" fill="hold"/>
                                        <p:tgtEl>
                                          <p:spTgt spid="10547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5476"/>
                                        </p:tgtEl>
                                        <p:attrNameLst>
                                          <p:attrName>style.visibility</p:attrName>
                                        </p:attrNameLst>
                                      </p:cBhvr>
                                      <p:to>
                                        <p:strVal val="visible"/>
                                      </p:to>
                                    </p:set>
                                    <p:anim calcmode="lin" valueType="num">
                                      <p:cBhvr additive="base">
                                        <p:cTn id="19" dur="500" fill="hold"/>
                                        <p:tgtEl>
                                          <p:spTgt spid="105476"/>
                                        </p:tgtEl>
                                        <p:attrNameLst>
                                          <p:attrName>ppt_x</p:attrName>
                                        </p:attrNameLst>
                                      </p:cBhvr>
                                      <p:tavLst>
                                        <p:tav tm="0">
                                          <p:val>
                                            <p:strVal val="0-#ppt_w/2"/>
                                          </p:val>
                                        </p:tav>
                                        <p:tav tm="100000">
                                          <p:val>
                                            <p:strVal val="#ppt_x"/>
                                          </p:val>
                                        </p:tav>
                                      </p:tavLst>
                                    </p:anim>
                                    <p:anim calcmode="lin" valueType="num">
                                      <p:cBhvr additive="base">
                                        <p:cTn id="20" dur="500" fill="hold"/>
                                        <p:tgtEl>
                                          <p:spTgt spid="10547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5477"/>
                                        </p:tgtEl>
                                        <p:attrNameLst>
                                          <p:attrName>style.visibility</p:attrName>
                                        </p:attrNameLst>
                                      </p:cBhvr>
                                      <p:to>
                                        <p:strVal val="visible"/>
                                      </p:to>
                                    </p:set>
                                    <p:anim calcmode="lin" valueType="num">
                                      <p:cBhvr additive="base">
                                        <p:cTn id="25" dur="500" fill="hold"/>
                                        <p:tgtEl>
                                          <p:spTgt spid="105477"/>
                                        </p:tgtEl>
                                        <p:attrNameLst>
                                          <p:attrName>ppt_x</p:attrName>
                                        </p:attrNameLst>
                                      </p:cBhvr>
                                      <p:tavLst>
                                        <p:tav tm="0">
                                          <p:val>
                                            <p:strVal val="0-#ppt_w/2"/>
                                          </p:val>
                                        </p:tav>
                                        <p:tav tm="100000">
                                          <p:val>
                                            <p:strVal val="#ppt_x"/>
                                          </p:val>
                                        </p:tav>
                                      </p:tavLst>
                                    </p:anim>
                                    <p:anim calcmode="lin" valueType="num">
                                      <p:cBhvr additive="base">
                                        <p:cTn id="26" dur="500" fill="hold"/>
                                        <p:tgtEl>
                                          <p:spTgt spid="1054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autoUpdateAnimBg="0"/>
      <p:bldP spid="105475" grpId="0" autoUpdateAnimBg="0"/>
      <p:bldP spid="105476" grpId="0" autoUpdateAnimBg="0"/>
      <p:bldP spid="105477"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2">
            <a:extLst>
              <a:ext uri="{FF2B5EF4-FFF2-40B4-BE49-F238E27FC236}">
                <a16:creationId xmlns:a16="http://schemas.microsoft.com/office/drawing/2014/main" id="{859AA1E1-E6BA-443E-8B5D-A33F62265AF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60419" name="Slide Number Placeholder 3">
            <a:extLst>
              <a:ext uri="{FF2B5EF4-FFF2-40B4-BE49-F238E27FC236}">
                <a16:creationId xmlns:a16="http://schemas.microsoft.com/office/drawing/2014/main" id="{7982D76A-D05A-4063-93DF-217272C7D13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3E151990-3085-48DA-86FC-070393B1683C}" type="slidenum">
              <a:rPr lang="en-US" altLang="en-US" sz="1300" smtClean="0"/>
              <a:pPr>
                <a:spcBef>
                  <a:spcPct val="0"/>
                </a:spcBef>
                <a:buClrTx/>
                <a:buSzTx/>
                <a:buFontTx/>
                <a:buNone/>
              </a:pPr>
              <a:t>55</a:t>
            </a:fld>
            <a:endParaRPr lang="en-US" altLang="en-US" sz="1300"/>
          </a:p>
        </p:txBody>
      </p:sp>
      <p:sp>
        <p:nvSpPr>
          <p:cNvPr id="189442" name="Rectangle 2">
            <a:extLst>
              <a:ext uri="{FF2B5EF4-FFF2-40B4-BE49-F238E27FC236}">
                <a16:creationId xmlns:a16="http://schemas.microsoft.com/office/drawing/2014/main" id="{827F98E4-FD45-4060-AB87-075FB1975D1A}"/>
              </a:ext>
            </a:extLst>
          </p:cNvPr>
          <p:cNvSpPr>
            <a:spLocks noChangeArrowheads="1"/>
          </p:cNvSpPr>
          <p:nvPr/>
        </p:nvSpPr>
        <p:spPr bwMode="auto">
          <a:xfrm>
            <a:off x="1547813" y="1997075"/>
            <a:ext cx="3870325" cy="239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4 chu kỳ bus cơ bản : </a:t>
            </a:r>
          </a:p>
          <a:p>
            <a:pPr eaLnBrk="1" hangingPunct="1">
              <a:spcBef>
                <a:spcPct val="50000"/>
              </a:spcBef>
              <a:buClrTx/>
              <a:buSzTx/>
              <a:buFontTx/>
              <a:buNone/>
            </a:pPr>
            <a:r>
              <a:rPr lang="en-US" altLang="en-US" sz="2200" i="0">
                <a:latin typeface="Times New Roman" panose="02020603050405020304" pitchFamily="18" charset="0"/>
              </a:rPr>
              <a:t>đọc bộ nhớ (memory Read)</a:t>
            </a:r>
          </a:p>
          <a:p>
            <a:pPr eaLnBrk="1" hangingPunct="1">
              <a:spcBef>
                <a:spcPct val="50000"/>
              </a:spcBef>
              <a:buClrTx/>
              <a:buSzTx/>
              <a:buFontTx/>
              <a:buNone/>
            </a:pPr>
            <a:r>
              <a:rPr lang="en-US" altLang="en-US" sz="2200" i="0">
                <a:latin typeface="Times New Roman" panose="02020603050405020304" pitchFamily="18" charset="0"/>
              </a:rPr>
              <a:t> ghi bộ nhớ (memory Write)</a:t>
            </a:r>
          </a:p>
          <a:p>
            <a:pPr eaLnBrk="1" hangingPunct="1">
              <a:spcBef>
                <a:spcPct val="50000"/>
              </a:spcBef>
              <a:buClrTx/>
              <a:buSzTx/>
              <a:buFontTx/>
              <a:buNone/>
            </a:pPr>
            <a:r>
              <a:rPr lang="en-US" altLang="en-US" sz="2200" i="0">
                <a:latin typeface="Times New Roman" panose="02020603050405020304" pitchFamily="18" charset="0"/>
              </a:rPr>
              <a:t> đọc I/O (I/O Read) </a:t>
            </a:r>
          </a:p>
          <a:p>
            <a:pPr eaLnBrk="1" hangingPunct="1">
              <a:spcBef>
                <a:spcPct val="50000"/>
              </a:spcBef>
              <a:buClrTx/>
              <a:buSzTx/>
              <a:buFontTx/>
              <a:buNone/>
            </a:pPr>
            <a:r>
              <a:rPr lang="en-US" altLang="en-US" sz="2200" i="0">
                <a:latin typeface="Times New Roman" panose="02020603050405020304" pitchFamily="18" charset="0"/>
              </a:rPr>
              <a:t> ghi I/O (I/O Write).</a:t>
            </a:r>
          </a:p>
        </p:txBody>
      </p:sp>
      <p:sp>
        <p:nvSpPr>
          <p:cNvPr id="189443" name="Rectangle 3">
            <a:extLst>
              <a:ext uri="{FF2B5EF4-FFF2-40B4-BE49-F238E27FC236}">
                <a16:creationId xmlns:a16="http://schemas.microsoft.com/office/drawing/2014/main" id="{ADB92EC3-9A18-44B1-8637-A19D15571266}"/>
              </a:ext>
            </a:extLst>
          </p:cNvPr>
          <p:cNvSpPr>
            <a:spLocks noChangeArrowheads="1"/>
          </p:cNvSpPr>
          <p:nvPr/>
        </p:nvSpPr>
        <p:spPr bwMode="auto">
          <a:xfrm>
            <a:off x="985838" y="4613275"/>
            <a:ext cx="6402387"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Các tín hiệu cần thiết để thực hiện các chu kỳ bus được sinh ra bởi CPU hoặc DMA Controller hoặc bộ làm tươi bộ nhớ.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2"/>
                                        </p:tgtEl>
                                        <p:attrNameLst>
                                          <p:attrName>style.visibility</p:attrName>
                                        </p:attrNameLst>
                                      </p:cBhvr>
                                      <p:to>
                                        <p:strVal val="visible"/>
                                      </p:to>
                                    </p:set>
                                    <p:anim calcmode="lin" valueType="num">
                                      <p:cBhvr additive="base">
                                        <p:cTn id="7" dur="500" fill="hold"/>
                                        <p:tgtEl>
                                          <p:spTgt spid="189442"/>
                                        </p:tgtEl>
                                        <p:attrNameLst>
                                          <p:attrName>ppt_x</p:attrName>
                                        </p:attrNameLst>
                                      </p:cBhvr>
                                      <p:tavLst>
                                        <p:tav tm="0">
                                          <p:val>
                                            <p:strVal val="0-#ppt_w/2"/>
                                          </p:val>
                                        </p:tav>
                                        <p:tav tm="100000">
                                          <p:val>
                                            <p:strVal val="#ppt_x"/>
                                          </p:val>
                                        </p:tav>
                                      </p:tavLst>
                                    </p:anim>
                                    <p:anim calcmode="lin" valueType="num">
                                      <p:cBhvr additive="base">
                                        <p:cTn id="8" dur="500" fill="hold"/>
                                        <p:tgtEl>
                                          <p:spTgt spid="1894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189443"/>
                                        </p:tgtEl>
                                        <p:attrNameLst>
                                          <p:attrName>style.visibility</p:attrName>
                                        </p:attrNameLst>
                                      </p:cBhvr>
                                      <p:to>
                                        <p:strVal val="visible"/>
                                      </p:to>
                                    </p:set>
                                    <p:anim calcmode="lin" valueType="num">
                                      <p:cBhvr additive="base">
                                        <p:cTn id="13" dur="5000" fill="hold"/>
                                        <p:tgtEl>
                                          <p:spTgt spid="189443"/>
                                        </p:tgtEl>
                                        <p:attrNameLst>
                                          <p:attrName>ppt_x</p:attrName>
                                        </p:attrNameLst>
                                      </p:cBhvr>
                                      <p:tavLst>
                                        <p:tav tm="0">
                                          <p:val>
                                            <p:strVal val="#ppt_x"/>
                                          </p:val>
                                        </p:tav>
                                        <p:tav tm="100000">
                                          <p:val>
                                            <p:strVal val="#ppt_x"/>
                                          </p:val>
                                        </p:tav>
                                      </p:tavLst>
                                    </p:anim>
                                    <p:anim calcmode="lin" valueType="num">
                                      <p:cBhvr additive="base">
                                        <p:cTn id="14" dur="5000" fill="hold"/>
                                        <p:tgtEl>
                                          <p:spTgt spid="1894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utoUpdateAnimBg="0"/>
      <p:bldP spid="189443"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a:extLst>
              <a:ext uri="{FF2B5EF4-FFF2-40B4-BE49-F238E27FC236}">
                <a16:creationId xmlns:a16="http://schemas.microsoft.com/office/drawing/2014/main" id="{387226F5-4C3B-4F9D-BED2-778F6B42258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61443" name="Slide Number Placeholder 4">
            <a:extLst>
              <a:ext uri="{FF2B5EF4-FFF2-40B4-BE49-F238E27FC236}">
                <a16:creationId xmlns:a16="http://schemas.microsoft.com/office/drawing/2014/main" id="{DB30C311-AF59-4F03-BBAA-4CA8EFA0748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19E428D3-A011-4FBD-B842-755C3360687A}" type="slidenum">
              <a:rPr lang="en-US" altLang="en-US" sz="1300" smtClean="0"/>
              <a:pPr>
                <a:spcBef>
                  <a:spcPct val="0"/>
                </a:spcBef>
                <a:buClrTx/>
                <a:buSzTx/>
                <a:buFontTx/>
                <a:buNone/>
              </a:pPr>
              <a:t>56</a:t>
            </a:fld>
            <a:endParaRPr lang="en-US" altLang="en-US" sz="1300"/>
          </a:p>
        </p:txBody>
      </p:sp>
      <p:sp>
        <p:nvSpPr>
          <p:cNvPr id="61444" name="Rectangle 2">
            <a:extLst>
              <a:ext uri="{FF2B5EF4-FFF2-40B4-BE49-F238E27FC236}">
                <a16:creationId xmlns:a16="http://schemas.microsoft.com/office/drawing/2014/main" id="{B1FC1DF7-E947-4750-9D56-8E3A7124A99D}"/>
              </a:ext>
            </a:extLst>
          </p:cNvPr>
          <p:cNvSpPr>
            <a:spLocks noGrp="1" noChangeArrowheads="1"/>
          </p:cNvSpPr>
          <p:nvPr>
            <p:ph type="title"/>
          </p:nvPr>
        </p:nvSpPr>
        <p:spPr/>
        <p:txBody>
          <a:bodyPr/>
          <a:lstStyle/>
          <a:p>
            <a:pPr eaLnBrk="1" hangingPunct="1"/>
            <a:r>
              <a:rPr lang="en-US" altLang="en-US"/>
              <a:t>Chu kỳ Bus</a:t>
            </a:r>
          </a:p>
        </p:txBody>
      </p:sp>
      <p:sp>
        <p:nvSpPr>
          <p:cNvPr id="61445" name="Text Box 3">
            <a:extLst>
              <a:ext uri="{FF2B5EF4-FFF2-40B4-BE49-F238E27FC236}">
                <a16:creationId xmlns:a16="http://schemas.microsoft.com/office/drawing/2014/main" id="{17239003-CABF-4376-AFD3-69E2C3A7341B}"/>
              </a:ext>
            </a:extLst>
          </p:cNvPr>
          <p:cNvSpPr txBox="1">
            <a:spLocks noChangeArrowheads="1"/>
          </p:cNvSpPr>
          <p:nvPr/>
        </p:nvSpPr>
        <p:spPr bwMode="auto">
          <a:xfrm>
            <a:off x="1547813" y="1927225"/>
            <a:ext cx="6964362" cy="305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just" eaLnBrk="1" hangingPunct="1">
              <a:spcBef>
                <a:spcPct val="50000"/>
              </a:spcBef>
              <a:buClrTx/>
              <a:buSzTx/>
              <a:buFontTx/>
              <a:buNone/>
            </a:pPr>
            <a:r>
              <a:rPr lang="en-US" altLang="en-US" sz="2200" i="0">
                <a:latin typeface="Times New Roman" panose="02020603050405020304" pitchFamily="18" charset="0"/>
              </a:rPr>
              <a:t>Mỗi chu kỳ Bus đòi hỏi tối thiểu trọn vẹn 2 xung đồng hồ hệ thống.</a:t>
            </a:r>
          </a:p>
          <a:p>
            <a:pPr algn="just" eaLnBrk="1" hangingPunct="1">
              <a:spcBef>
                <a:spcPct val="50000"/>
              </a:spcBef>
              <a:buClrTx/>
              <a:buSzTx/>
              <a:buFontTx/>
              <a:buNone/>
            </a:pPr>
            <a:r>
              <a:rPr lang="en-US" altLang="en-US" sz="2200" i="0">
                <a:latin typeface="Times New Roman" panose="02020603050405020304" pitchFamily="18" charset="0"/>
              </a:rPr>
              <a:t>   Đây là mốc tham chiếu theo thời gian để đồng bộ hoá tất cả các tác vụ bên trong máy tính. Xung đầu tiên gọi là Address time , </a:t>
            </a:r>
            <a:r>
              <a:rPr lang="en-US" altLang="en-US" sz="2200" i="0">
                <a:solidFill>
                  <a:srgbClr val="33CC33"/>
                </a:solidFill>
                <a:latin typeface="Times New Roman" panose="02020603050405020304" pitchFamily="18" charset="0"/>
              </a:rPr>
              <a:t>địa chỉ truy xuất sẽ được gửi đi cùng với tín hiệu xác định loại tác vụ sẽ được thực thi</a:t>
            </a:r>
            <a:r>
              <a:rPr lang="en-US" altLang="en-US" sz="2200" i="0">
                <a:latin typeface="Times New Roman" panose="02020603050405020304" pitchFamily="18" charset="0"/>
              </a:rPr>
              <a:t> (đọc/ghi/đến mem/đến I/O).</a:t>
            </a:r>
          </a:p>
          <a:p>
            <a:pPr algn="just" eaLnBrk="1" hangingPunct="1">
              <a:spcBef>
                <a:spcPct val="50000"/>
              </a:spcBef>
              <a:buClrTx/>
              <a:buSzTx/>
              <a:buFontTx/>
              <a:buNone/>
            </a:pPr>
            <a:r>
              <a:rPr lang="en-US" altLang="en-US" sz="2200" i="0">
                <a:latin typeface="Times New Roman" panose="02020603050405020304" pitchFamily="18" charset="0"/>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Footer Placeholder 3">
            <a:extLst>
              <a:ext uri="{FF2B5EF4-FFF2-40B4-BE49-F238E27FC236}">
                <a16:creationId xmlns:a16="http://schemas.microsoft.com/office/drawing/2014/main" id="{FB5FC6FF-2AB5-4C7F-B195-6A23FB10F20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62467" name="Slide Number Placeholder 4">
            <a:extLst>
              <a:ext uri="{FF2B5EF4-FFF2-40B4-BE49-F238E27FC236}">
                <a16:creationId xmlns:a16="http://schemas.microsoft.com/office/drawing/2014/main" id="{939D9921-4185-469B-A8DA-215181109A4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D7AC920A-0E6C-4538-AA5B-662C3377391E}" type="slidenum">
              <a:rPr lang="en-US" altLang="en-US" sz="1300" smtClean="0"/>
              <a:pPr>
                <a:spcBef>
                  <a:spcPct val="0"/>
                </a:spcBef>
                <a:buClrTx/>
                <a:buSzTx/>
                <a:buFontTx/>
                <a:buNone/>
              </a:pPr>
              <a:t>57</a:t>
            </a:fld>
            <a:endParaRPr lang="en-US" altLang="en-US" sz="1300"/>
          </a:p>
        </p:txBody>
      </p:sp>
      <p:sp>
        <p:nvSpPr>
          <p:cNvPr id="190466" name="Rectangle 2">
            <a:extLst>
              <a:ext uri="{FF2B5EF4-FFF2-40B4-BE49-F238E27FC236}">
                <a16:creationId xmlns:a16="http://schemas.microsoft.com/office/drawing/2014/main" id="{91AA0876-EA81-44E7-AF1F-FE7849507DF1}"/>
              </a:ext>
            </a:extLst>
          </p:cNvPr>
          <p:cNvSpPr>
            <a:spLocks noGrp="1" noChangeArrowheads="1"/>
          </p:cNvSpPr>
          <p:nvPr>
            <p:ph type="title"/>
          </p:nvPr>
        </p:nvSpPr>
        <p:spPr/>
        <p:txBody>
          <a:bodyPr/>
          <a:lstStyle/>
          <a:p>
            <a:pPr eaLnBrk="1" hangingPunct="1"/>
            <a:r>
              <a:rPr lang="en-US" altLang="en-US"/>
              <a:t>Chu kỳ Bus</a:t>
            </a:r>
          </a:p>
        </p:txBody>
      </p:sp>
      <p:sp>
        <p:nvSpPr>
          <p:cNvPr id="190467" name="Text Box 3">
            <a:extLst>
              <a:ext uri="{FF2B5EF4-FFF2-40B4-BE49-F238E27FC236}">
                <a16:creationId xmlns:a16="http://schemas.microsoft.com/office/drawing/2014/main" id="{434E74C0-9464-472F-B0A6-6DF6CFBBBCFA}"/>
              </a:ext>
            </a:extLst>
          </p:cNvPr>
          <p:cNvSpPr txBox="1">
            <a:spLocks noChangeArrowheads="1"/>
          </p:cNvSpPr>
          <p:nvPr/>
        </p:nvSpPr>
        <p:spPr bwMode="auto">
          <a:xfrm>
            <a:off x="774700" y="2065338"/>
            <a:ext cx="6964363"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just" eaLnBrk="1" hangingPunct="1">
              <a:spcBef>
                <a:spcPct val="50000"/>
              </a:spcBef>
              <a:buClrTx/>
              <a:buSzTx/>
              <a:buFontTx/>
              <a:buNone/>
            </a:pPr>
            <a:r>
              <a:rPr lang="en-US" altLang="en-US" sz="2200" i="0">
                <a:solidFill>
                  <a:srgbClr val="33CC33"/>
                </a:solidFill>
                <a:latin typeface="Times New Roman" panose="02020603050405020304" pitchFamily="18" charset="0"/>
              </a:rPr>
              <a:t>Cuối xung thứ 2, CPU sẽ kiểm tra đường tín hiệu</a:t>
            </a:r>
            <a:r>
              <a:rPr lang="en-US" altLang="en-US" sz="2200" i="0">
                <a:solidFill>
                  <a:schemeClr val="accent2"/>
                </a:solidFill>
                <a:latin typeface="Times New Roman" panose="02020603050405020304" pitchFamily="18" charset="0"/>
              </a:rPr>
              <a:t> </a:t>
            </a:r>
            <a:r>
              <a:rPr lang="en-US" altLang="en-US" sz="2200" i="0">
                <a:solidFill>
                  <a:srgbClr val="33CC33"/>
                </a:solidFill>
                <a:latin typeface="Times New Roman" panose="02020603050405020304" pitchFamily="18" charset="0"/>
              </a:rPr>
              <a:t>Ready</a:t>
            </a:r>
            <a:r>
              <a:rPr lang="en-US" altLang="en-US" sz="2200" i="0">
                <a:latin typeface="Times New Roman" panose="02020603050405020304" pitchFamily="18" charset="0"/>
              </a:rPr>
              <a:t>. Nếu thiết bị cần truy xuất sẵn sàng đáp ứng tác vụ, thiết bị này sẽ kích 1 tín hiệu lên đường Ready để báo cho CPU biết và chu kỳ bus hoàn tất.     </a:t>
            </a:r>
          </a:p>
        </p:txBody>
      </p:sp>
      <p:sp>
        <p:nvSpPr>
          <p:cNvPr id="190468" name="Rectangle 4">
            <a:extLst>
              <a:ext uri="{FF2B5EF4-FFF2-40B4-BE49-F238E27FC236}">
                <a16:creationId xmlns:a16="http://schemas.microsoft.com/office/drawing/2014/main" id="{C3527919-AFD4-406F-B2F5-A6898E872170}"/>
              </a:ext>
            </a:extLst>
          </p:cNvPr>
          <p:cNvSpPr>
            <a:spLocks noChangeArrowheads="1"/>
          </p:cNvSpPr>
          <p:nvPr/>
        </p:nvSpPr>
        <p:spPr bwMode="auto">
          <a:xfrm>
            <a:off x="493713" y="3649663"/>
            <a:ext cx="79502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Khi 1 thiết bị không sẵn sàng, không có tín hiệu trên đường Ready, CPU phải chờ, có thể phải tiêu tốn thêm 1 hay nhiều xung clock.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0466"/>
                                        </p:tgtEl>
                                        <p:attrNameLst>
                                          <p:attrName>style.visibility</p:attrName>
                                        </p:attrNameLst>
                                      </p:cBhvr>
                                      <p:to>
                                        <p:strVal val="visible"/>
                                      </p:to>
                                    </p:set>
                                    <p:anim calcmode="lin" valueType="num">
                                      <p:cBhvr additive="base">
                                        <p:cTn id="7" dur="500" fill="hold"/>
                                        <p:tgtEl>
                                          <p:spTgt spid="190466"/>
                                        </p:tgtEl>
                                        <p:attrNameLst>
                                          <p:attrName>ppt_x</p:attrName>
                                        </p:attrNameLst>
                                      </p:cBhvr>
                                      <p:tavLst>
                                        <p:tav tm="0">
                                          <p:val>
                                            <p:strVal val="0-#ppt_w/2"/>
                                          </p:val>
                                        </p:tav>
                                        <p:tav tm="100000">
                                          <p:val>
                                            <p:strVal val="#ppt_x"/>
                                          </p:val>
                                        </p:tav>
                                      </p:tavLst>
                                    </p:anim>
                                    <p:anim calcmode="lin" valueType="num">
                                      <p:cBhvr additive="base">
                                        <p:cTn id="8" dur="500" fill="hold"/>
                                        <p:tgtEl>
                                          <p:spTgt spid="1904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0467"/>
                                        </p:tgtEl>
                                        <p:attrNameLst>
                                          <p:attrName>style.visibility</p:attrName>
                                        </p:attrNameLst>
                                      </p:cBhvr>
                                      <p:to>
                                        <p:strVal val="visible"/>
                                      </p:to>
                                    </p:set>
                                    <p:anim calcmode="lin" valueType="num">
                                      <p:cBhvr additive="base">
                                        <p:cTn id="13" dur="500" fill="hold"/>
                                        <p:tgtEl>
                                          <p:spTgt spid="190467"/>
                                        </p:tgtEl>
                                        <p:attrNameLst>
                                          <p:attrName>ppt_x</p:attrName>
                                        </p:attrNameLst>
                                      </p:cBhvr>
                                      <p:tavLst>
                                        <p:tav tm="0">
                                          <p:val>
                                            <p:strVal val="0-#ppt_w/2"/>
                                          </p:val>
                                        </p:tav>
                                        <p:tav tm="100000">
                                          <p:val>
                                            <p:strVal val="#ppt_x"/>
                                          </p:val>
                                        </p:tav>
                                      </p:tavLst>
                                    </p:anim>
                                    <p:anim calcmode="lin" valueType="num">
                                      <p:cBhvr additive="base">
                                        <p:cTn id="14" dur="500" fill="hold"/>
                                        <p:tgtEl>
                                          <p:spTgt spid="19046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4" fill="hold" grpId="0" nodeType="clickEffect">
                                  <p:stCondLst>
                                    <p:cond delay="0"/>
                                  </p:stCondLst>
                                  <p:childTnLst>
                                    <p:set>
                                      <p:cBhvr>
                                        <p:cTn id="18" dur="1" fill="hold">
                                          <p:stCondLst>
                                            <p:cond delay="0"/>
                                          </p:stCondLst>
                                        </p:cTn>
                                        <p:tgtEl>
                                          <p:spTgt spid="190468"/>
                                        </p:tgtEl>
                                        <p:attrNameLst>
                                          <p:attrName>style.visibility</p:attrName>
                                        </p:attrNameLst>
                                      </p:cBhvr>
                                      <p:to>
                                        <p:strVal val="visible"/>
                                      </p:to>
                                    </p:set>
                                    <p:anim calcmode="lin" valueType="num">
                                      <p:cBhvr additive="base">
                                        <p:cTn id="19" dur="5000" fill="hold"/>
                                        <p:tgtEl>
                                          <p:spTgt spid="190468"/>
                                        </p:tgtEl>
                                        <p:attrNameLst>
                                          <p:attrName>ppt_x</p:attrName>
                                        </p:attrNameLst>
                                      </p:cBhvr>
                                      <p:tavLst>
                                        <p:tav tm="0">
                                          <p:val>
                                            <p:strVal val="#ppt_x"/>
                                          </p:val>
                                        </p:tav>
                                        <p:tav tm="100000">
                                          <p:val>
                                            <p:strVal val="#ppt_x"/>
                                          </p:val>
                                        </p:tav>
                                      </p:tavLst>
                                    </p:anim>
                                    <p:anim calcmode="lin" valueType="num">
                                      <p:cBhvr additive="base">
                                        <p:cTn id="20" dur="5000" fill="hold"/>
                                        <p:tgtEl>
                                          <p:spTgt spid="1904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autoUpdateAnimBg="0"/>
      <p:bldP spid="190467" grpId="0" autoUpdateAnimBg="0"/>
      <p:bldP spid="190468"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a:extLst>
              <a:ext uri="{FF2B5EF4-FFF2-40B4-BE49-F238E27FC236}">
                <a16:creationId xmlns:a16="http://schemas.microsoft.com/office/drawing/2014/main" id="{CE2EF583-3114-4D45-97BD-8BAB80D5BF41}"/>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63491" name="Slide Number Placeholder 4">
            <a:extLst>
              <a:ext uri="{FF2B5EF4-FFF2-40B4-BE49-F238E27FC236}">
                <a16:creationId xmlns:a16="http://schemas.microsoft.com/office/drawing/2014/main" id="{94C087F5-AEB6-4FCA-9C2A-2E7D1198A2E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7ACB641B-9C45-4A0D-A8CA-A4C20173BA29}" type="slidenum">
              <a:rPr lang="en-US" altLang="en-US" sz="1300" smtClean="0"/>
              <a:pPr>
                <a:spcBef>
                  <a:spcPct val="0"/>
                </a:spcBef>
                <a:buClrTx/>
                <a:buSzTx/>
                <a:buFontTx/>
                <a:buNone/>
              </a:pPr>
              <a:t>58</a:t>
            </a:fld>
            <a:endParaRPr lang="en-US" altLang="en-US" sz="1300"/>
          </a:p>
        </p:txBody>
      </p:sp>
      <p:sp>
        <p:nvSpPr>
          <p:cNvPr id="63492" name="Rectangle 2">
            <a:extLst>
              <a:ext uri="{FF2B5EF4-FFF2-40B4-BE49-F238E27FC236}">
                <a16:creationId xmlns:a16="http://schemas.microsoft.com/office/drawing/2014/main" id="{2774481E-38CF-468B-89D7-0B0280310171}"/>
              </a:ext>
            </a:extLst>
          </p:cNvPr>
          <p:cNvSpPr>
            <a:spLocks noGrp="1" noChangeArrowheads="1"/>
          </p:cNvSpPr>
          <p:nvPr>
            <p:ph type="title"/>
          </p:nvPr>
        </p:nvSpPr>
        <p:spPr>
          <a:xfrm>
            <a:off x="990600" y="0"/>
            <a:ext cx="7794625" cy="1143000"/>
          </a:xfrm>
        </p:spPr>
        <p:txBody>
          <a:bodyPr/>
          <a:lstStyle/>
          <a:p>
            <a:pPr eaLnBrk="1" hangingPunct="1"/>
            <a:r>
              <a:rPr lang="en-US" altLang="en-US"/>
              <a:t>Chu kỳ Bus (cont)</a:t>
            </a:r>
          </a:p>
        </p:txBody>
      </p:sp>
      <p:sp>
        <p:nvSpPr>
          <p:cNvPr id="106518" name="Text Box 22">
            <a:extLst>
              <a:ext uri="{FF2B5EF4-FFF2-40B4-BE49-F238E27FC236}">
                <a16:creationId xmlns:a16="http://schemas.microsoft.com/office/drawing/2014/main" id="{EBE3B6F5-74DD-4314-B822-1ED4FC17B0F3}"/>
              </a:ext>
            </a:extLst>
          </p:cNvPr>
          <p:cNvSpPr txBox="1">
            <a:spLocks noChangeArrowheads="1"/>
          </p:cNvSpPr>
          <p:nvPr/>
        </p:nvSpPr>
        <p:spPr bwMode="auto">
          <a:xfrm>
            <a:off x="1143000" y="3657600"/>
            <a:ext cx="1830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Chu kỳ bus</a:t>
            </a:r>
          </a:p>
        </p:txBody>
      </p:sp>
      <p:grpSp>
        <p:nvGrpSpPr>
          <p:cNvPr id="106608" name="Group 112">
            <a:extLst>
              <a:ext uri="{FF2B5EF4-FFF2-40B4-BE49-F238E27FC236}">
                <a16:creationId xmlns:a16="http://schemas.microsoft.com/office/drawing/2014/main" id="{AAC5E40A-9B61-4063-9148-BC1463326CD7}"/>
              </a:ext>
            </a:extLst>
          </p:cNvPr>
          <p:cNvGrpSpPr>
            <a:grpSpLocks/>
          </p:cNvGrpSpPr>
          <p:nvPr/>
        </p:nvGrpSpPr>
        <p:grpSpPr bwMode="auto">
          <a:xfrm>
            <a:off x="361950" y="1409700"/>
            <a:ext cx="8096250" cy="2209800"/>
            <a:chOff x="247" y="983"/>
            <a:chExt cx="5523" cy="1540"/>
          </a:xfrm>
        </p:grpSpPr>
        <p:sp>
          <p:nvSpPr>
            <p:cNvPr id="63565" name="Line 3">
              <a:extLst>
                <a:ext uri="{FF2B5EF4-FFF2-40B4-BE49-F238E27FC236}">
                  <a16:creationId xmlns:a16="http://schemas.microsoft.com/office/drawing/2014/main" id="{5929BD1D-CCF9-44EB-9BCA-4D094267361F}"/>
                </a:ext>
              </a:extLst>
            </p:cNvPr>
            <p:cNvSpPr>
              <a:spLocks noChangeShapeType="1"/>
            </p:cNvSpPr>
            <p:nvPr/>
          </p:nvSpPr>
          <p:spPr bwMode="auto">
            <a:xfrm>
              <a:off x="247" y="1249"/>
              <a:ext cx="311"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66" name="Line 4">
              <a:extLst>
                <a:ext uri="{FF2B5EF4-FFF2-40B4-BE49-F238E27FC236}">
                  <a16:creationId xmlns:a16="http://schemas.microsoft.com/office/drawing/2014/main" id="{E669E6CD-AE96-46F6-9CE7-D8E03DD854F9}"/>
                </a:ext>
              </a:extLst>
            </p:cNvPr>
            <p:cNvSpPr>
              <a:spLocks noChangeShapeType="1"/>
            </p:cNvSpPr>
            <p:nvPr/>
          </p:nvSpPr>
          <p:spPr bwMode="auto">
            <a:xfrm flipV="1">
              <a:off x="534" y="983"/>
              <a:ext cx="0" cy="26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67" name="Line 5">
              <a:extLst>
                <a:ext uri="{FF2B5EF4-FFF2-40B4-BE49-F238E27FC236}">
                  <a16:creationId xmlns:a16="http://schemas.microsoft.com/office/drawing/2014/main" id="{1F78E051-923E-477F-B0A4-04C82C6E4BF9}"/>
                </a:ext>
              </a:extLst>
            </p:cNvPr>
            <p:cNvSpPr>
              <a:spLocks noChangeShapeType="1"/>
            </p:cNvSpPr>
            <p:nvPr/>
          </p:nvSpPr>
          <p:spPr bwMode="auto">
            <a:xfrm>
              <a:off x="519" y="983"/>
              <a:ext cx="521"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68" name="Line 6">
              <a:extLst>
                <a:ext uri="{FF2B5EF4-FFF2-40B4-BE49-F238E27FC236}">
                  <a16:creationId xmlns:a16="http://schemas.microsoft.com/office/drawing/2014/main" id="{C807A16E-97A9-4438-9F7E-49259BB61C15}"/>
                </a:ext>
              </a:extLst>
            </p:cNvPr>
            <p:cNvSpPr>
              <a:spLocks noChangeShapeType="1"/>
            </p:cNvSpPr>
            <p:nvPr/>
          </p:nvSpPr>
          <p:spPr bwMode="auto">
            <a:xfrm flipV="1">
              <a:off x="1014" y="983"/>
              <a:ext cx="0" cy="26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69" name="Line 7">
              <a:extLst>
                <a:ext uri="{FF2B5EF4-FFF2-40B4-BE49-F238E27FC236}">
                  <a16:creationId xmlns:a16="http://schemas.microsoft.com/office/drawing/2014/main" id="{509C802F-681B-48D6-A690-8387DD6ADB0D}"/>
                </a:ext>
              </a:extLst>
            </p:cNvPr>
            <p:cNvSpPr>
              <a:spLocks noChangeShapeType="1"/>
            </p:cNvSpPr>
            <p:nvPr/>
          </p:nvSpPr>
          <p:spPr bwMode="auto">
            <a:xfrm flipV="1">
              <a:off x="1637" y="983"/>
              <a:ext cx="0" cy="26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70" name="Line 8">
              <a:extLst>
                <a:ext uri="{FF2B5EF4-FFF2-40B4-BE49-F238E27FC236}">
                  <a16:creationId xmlns:a16="http://schemas.microsoft.com/office/drawing/2014/main" id="{3E2AF656-3B9C-4C9F-9B36-D0D0AEF20929}"/>
                </a:ext>
              </a:extLst>
            </p:cNvPr>
            <p:cNvSpPr>
              <a:spLocks noChangeShapeType="1"/>
            </p:cNvSpPr>
            <p:nvPr/>
          </p:nvSpPr>
          <p:spPr bwMode="auto">
            <a:xfrm>
              <a:off x="1624" y="983"/>
              <a:ext cx="469"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71" name="Line 9">
              <a:extLst>
                <a:ext uri="{FF2B5EF4-FFF2-40B4-BE49-F238E27FC236}">
                  <a16:creationId xmlns:a16="http://schemas.microsoft.com/office/drawing/2014/main" id="{39AB7146-3AD3-435F-B42C-44B00725ECE8}"/>
                </a:ext>
              </a:extLst>
            </p:cNvPr>
            <p:cNvSpPr>
              <a:spLocks noChangeShapeType="1"/>
            </p:cNvSpPr>
            <p:nvPr/>
          </p:nvSpPr>
          <p:spPr bwMode="auto">
            <a:xfrm flipV="1">
              <a:off x="2080" y="983"/>
              <a:ext cx="0" cy="26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72" name="Line 10">
              <a:extLst>
                <a:ext uri="{FF2B5EF4-FFF2-40B4-BE49-F238E27FC236}">
                  <a16:creationId xmlns:a16="http://schemas.microsoft.com/office/drawing/2014/main" id="{5400BD23-CA15-4991-844C-482A9F7FFE91}"/>
                </a:ext>
              </a:extLst>
            </p:cNvPr>
            <p:cNvSpPr>
              <a:spLocks noChangeShapeType="1"/>
            </p:cNvSpPr>
            <p:nvPr/>
          </p:nvSpPr>
          <p:spPr bwMode="auto">
            <a:xfrm>
              <a:off x="2703" y="983"/>
              <a:ext cx="4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73" name="Line 11">
              <a:extLst>
                <a:ext uri="{FF2B5EF4-FFF2-40B4-BE49-F238E27FC236}">
                  <a16:creationId xmlns:a16="http://schemas.microsoft.com/office/drawing/2014/main" id="{68B6BD44-320F-491F-907A-143B4B758332}"/>
                </a:ext>
              </a:extLst>
            </p:cNvPr>
            <p:cNvSpPr>
              <a:spLocks noChangeShapeType="1"/>
            </p:cNvSpPr>
            <p:nvPr/>
          </p:nvSpPr>
          <p:spPr bwMode="auto">
            <a:xfrm flipV="1">
              <a:off x="3159" y="983"/>
              <a:ext cx="0" cy="26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74" name="Line 12">
              <a:extLst>
                <a:ext uri="{FF2B5EF4-FFF2-40B4-BE49-F238E27FC236}">
                  <a16:creationId xmlns:a16="http://schemas.microsoft.com/office/drawing/2014/main" id="{2E856F34-45EC-4DC9-BD8E-BF7512D381DF}"/>
                </a:ext>
              </a:extLst>
            </p:cNvPr>
            <p:cNvSpPr>
              <a:spLocks noChangeShapeType="1"/>
            </p:cNvSpPr>
            <p:nvPr/>
          </p:nvSpPr>
          <p:spPr bwMode="auto">
            <a:xfrm flipV="1">
              <a:off x="3794" y="983"/>
              <a:ext cx="0" cy="26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75" name="Line 13">
              <a:extLst>
                <a:ext uri="{FF2B5EF4-FFF2-40B4-BE49-F238E27FC236}">
                  <a16:creationId xmlns:a16="http://schemas.microsoft.com/office/drawing/2014/main" id="{01756CE3-DFA3-49B1-A58F-5BA258A4A074}"/>
                </a:ext>
              </a:extLst>
            </p:cNvPr>
            <p:cNvSpPr>
              <a:spLocks noChangeShapeType="1"/>
            </p:cNvSpPr>
            <p:nvPr/>
          </p:nvSpPr>
          <p:spPr bwMode="auto">
            <a:xfrm flipV="1">
              <a:off x="4237" y="983"/>
              <a:ext cx="0" cy="26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76" name="Line 14">
              <a:extLst>
                <a:ext uri="{FF2B5EF4-FFF2-40B4-BE49-F238E27FC236}">
                  <a16:creationId xmlns:a16="http://schemas.microsoft.com/office/drawing/2014/main" id="{1BEDB52A-C267-46A3-B6ED-9E0F32794FE6}"/>
                </a:ext>
              </a:extLst>
            </p:cNvPr>
            <p:cNvSpPr>
              <a:spLocks noChangeShapeType="1"/>
            </p:cNvSpPr>
            <p:nvPr/>
          </p:nvSpPr>
          <p:spPr bwMode="auto">
            <a:xfrm>
              <a:off x="4210" y="1249"/>
              <a:ext cx="36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77" name="Line 15">
              <a:extLst>
                <a:ext uri="{FF2B5EF4-FFF2-40B4-BE49-F238E27FC236}">
                  <a16:creationId xmlns:a16="http://schemas.microsoft.com/office/drawing/2014/main" id="{A089204A-55FC-4F66-B3EA-FA6F27A4C166}"/>
                </a:ext>
              </a:extLst>
            </p:cNvPr>
            <p:cNvSpPr>
              <a:spLocks noChangeShapeType="1"/>
            </p:cNvSpPr>
            <p:nvPr/>
          </p:nvSpPr>
          <p:spPr bwMode="auto">
            <a:xfrm>
              <a:off x="480" y="1514"/>
              <a:ext cx="1144" cy="0"/>
            </a:xfrm>
            <a:prstGeom prst="line">
              <a:avLst/>
            </a:prstGeom>
            <a:noFill/>
            <a:ln w="57150">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78" name="Line 16">
              <a:extLst>
                <a:ext uri="{FF2B5EF4-FFF2-40B4-BE49-F238E27FC236}">
                  <a16:creationId xmlns:a16="http://schemas.microsoft.com/office/drawing/2014/main" id="{FD8426B5-4D28-4388-846B-5E4F8EA38FE3}"/>
                </a:ext>
              </a:extLst>
            </p:cNvPr>
            <p:cNvSpPr>
              <a:spLocks noChangeShapeType="1"/>
            </p:cNvSpPr>
            <p:nvPr/>
          </p:nvSpPr>
          <p:spPr bwMode="auto">
            <a:xfrm>
              <a:off x="1651" y="1514"/>
              <a:ext cx="1052" cy="0"/>
            </a:xfrm>
            <a:prstGeom prst="line">
              <a:avLst/>
            </a:prstGeom>
            <a:noFill/>
            <a:ln w="57150">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79" name="Text Box 17">
              <a:extLst>
                <a:ext uri="{FF2B5EF4-FFF2-40B4-BE49-F238E27FC236}">
                  <a16:creationId xmlns:a16="http://schemas.microsoft.com/office/drawing/2014/main" id="{14155CFA-28DB-43F6-95A2-90BD070C5862}"/>
                </a:ext>
              </a:extLst>
            </p:cNvPr>
            <p:cNvSpPr txBox="1">
              <a:spLocks noChangeArrowheads="1"/>
            </p:cNvSpPr>
            <p:nvPr/>
          </p:nvSpPr>
          <p:spPr bwMode="auto">
            <a:xfrm>
              <a:off x="728" y="1620"/>
              <a:ext cx="727"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Add1</a:t>
              </a:r>
            </a:p>
          </p:txBody>
        </p:sp>
        <p:sp>
          <p:nvSpPr>
            <p:cNvPr id="63580" name="Text Box 18">
              <a:extLst>
                <a:ext uri="{FF2B5EF4-FFF2-40B4-BE49-F238E27FC236}">
                  <a16:creationId xmlns:a16="http://schemas.microsoft.com/office/drawing/2014/main" id="{54AF1BF3-3650-4D1D-B8B5-3D162928AA55}"/>
                </a:ext>
              </a:extLst>
            </p:cNvPr>
            <p:cNvSpPr txBox="1">
              <a:spLocks noChangeArrowheads="1"/>
            </p:cNvSpPr>
            <p:nvPr/>
          </p:nvSpPr>
          <p:spPr bwMode="auto">
            <a:xfrm>
              <a:off x="1768" y="1567"/>
              <a:ext cx="780"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Data1</a:t>
              </a:r>
            </a:p>
          </p:txBody>
        </p:sp>
        <p:sp>
          <p:nvSpPr>
            <p:cNvPr id="63581" name="Line 19">
              <a:extLst>
                <a:ext uri="{FF2B5EF4-FFF2-40B4-BE49-F238E27FC236}">
                  <a16:creationId xmlns:a16="http://schemas.microsoft.com/office/drawing/2014/main" id="{A21AB132-08BF-4589-863A-9EDEA9D6068C}"/>
                </a:ext>
              </a:extLst>
            </p:cNvPr>
            <p:cNvSpPr>
              <a:spLocks noChangeShapeType="1"/>
            </p:cNvSpPr>
            <p:nvPr/>
          </p:nvSpPr>
          <p:spPr bwMode="auto">
            <a:xfrm>
              <a:off x="519" y="1301"/>
              <a:ext cx="0" cy="1169"/>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82" name="Line 20">
              <a:extLst>
                <a:ext uri="{FF2B5EF4-FFF2-40B4-BE49-F238E27FC236}">
                  <a16:creationId xmlns:a16="http://schemas.microsoft.com/office/drawing/2014/main" id="{0517ACFF-4E28-4424-A508-5FB1454BAC44}"/>
                </a:ext>
              </a:extLst>
            </p:cNvPr>
            <p:cNvSpPr>
              <a:spLocks noChangeShapeType="1"/>
            </p:cNvSpPr>
            <p:nvPr/>
          </p:nvSpPr>
          <p:spPr bwMode="auto">
            <a:xfrm>
              <a:off x="1611" y="1301"/>
              <a:ext cx="0" cy="1169"/>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83" name="Line 21">
              <a:extLst>
                <a:ext uri="{FF2B5EF4-FFF2-40B4-BE49-F238E27FC236}">
                  <a16:creationId xmlns:a16="http://schemas.microsoft.com/office/drawing/2014/main" id="{BC410837-5F56-496C-BBB3-FBD4B02447DC}"/>
                </a:ext>
              </a:extLst>
            </p:cNvPr>
            <p:cNvSpPr>
              <a:spLocks noChangeShapeType="1"/>
            </p:cNvSpPr>
            <p:nvPr/>
          </p:nvSpPr>
          <p:spPr bwMode="auto">
            <a:xfrm>
              <a:off x="519" y="2470"/>
              <a:ext cx="2235"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84" name="Line 23">
              <a:extLst>
                <a:ext uri="{FF2B5EF4-FFF2-40B4-BE49-F238E27FC236}">
                  <a16:creationId xmlns:a16="http://schemas.microsoft.com/office/drawing/2014/main" id="{01C37AAF-AD6A-4211-8AAD-4D7CD56D395C}"/>
                </a:ext>
              </a:extLst>
            </p:cNvPr>
            <p:cNvSpPr>
              <a:spLocks noChangeShapeType="1"/>
            </p:cNvSpPr>
            <p:nvPr/>
          </p:nvSpPr>
          <p:spPr bwMode="auto">
            <a:xfrm>
              <a:off x="2703" y="1354"/>
              <a:ext cx="0" cy="1169"/>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85" name="Line 24">
              <a:extLst>
                <a:ext uri="{FF2B5EF4-FFF2-40B4-BE49-F238E27FC236}">
                  <a16:creationId xmlns:a16="http://schemas.microsoft.com/office/drawing/2014/main" id="{3C7EA8C7-94A1-4087-98A2-1DB87DF074C1}"/>
                </a:ext>
              </a:extLst>
            </p:cNvPr>
            <p:cNvSpPr>
              <a:spLocks noChangeShapeType="1"/>
            </p:cNvSpPr>
            <p:nvPr/>
          </p:nvSpPr>
          <p:spPr bwMode="auto">
            <a:xfrm>
              <a:off x="2351" y="2007"/>
              <a:ext cx="7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86" name="Text Box 25">
              <a:extLst>
                <a:ext uri="{FF2B5EF4-FFF2-40B4-BE49-F238E27FC236}">
                  <a16:creationId xmlns:a16="http://schemas.microsoft.com/office/drawing/2014/main" id="{F71BB8C1-859B-456A-B1CC-73899BEFC0D3}"/>
                </a:ext>
              </a:extLst>
            </p:cNvPr>
            <p:cNvSpPr txBox="1">
              <a:spLocks noChangeArrowheads="1"/>
            </p:cNvSpPr>
            <p:nvPr/>
          </p:nvSpPr>
          <p:spPr bwMode="auto">
            <a:xfrm>
              <a:off x="2351" y="2055"/>
              <a:ext cx="7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Ready</a:t>
              </a:r>
            </a:p>
          </p:txBody>
        </p:sp>
        <p:sp>
          <p:nvSpPr>
            <p:cNvPr id="63587" name="Line 26">
              <a:extLst>
                <a:ext uri="{FF2B5EF4-FFF2-40B4-BE49-F238E27FC236}">
                  <a16:creationId xmlns:a16="http://schemas.microsoft.com/office/drawing/2014/main" id="{80311177-A98F-4EA2-B6D0-6729F4C9CEFD}"/>
                </a:ext>
              </a:extLst>
            </p:cNvPr>
            <p:cNvSpPr>
              <a:spLocks noChangeShapeType="1"/>
            </p:cNvSpPr>
            <p:nvPr/>
          </p:nvSpPr>
          <p:spPr bwMode="auto">
            <a:xfrm flipV="1">
              <a:off x="4873" y="983"/>
              <a:ext cx="0" cy="26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88" name="Line 27">
              <a:extLst>
                <a:ext uri="{FF2B5EF4-FFF2-40B4-BE49-F238E27FC236}">
                  <a16:creationId xmlns:a16="http://schemas.microsoft.com/office/drawing/2014/main" id="{A4561544-E872-432E-A14B-81DAB0C98850}"/>
                </a:ext>
              </a:extLst>
            </p:cNvPr>
            <p:cNvSpPr>
              <a:spLocks noChangeShapeType="1"/>
            </p:cNvSpPr>
            <p:nvPr/>
          </p:nvSpPr>
          <p:spPr bwMode="auto">
            <a:xfrm>
              <a:off x="4847" y="983"/>
              <a:ext cx="46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89" name="Line 28">
              <a:extLst>
                <a:ext uri="{FF2B5EF4-FFF2-40B4-BE49-F238E27FC236}">
                  <a16:creationId xmlns:a16="http://schemas.microsoft.com/office/drawing/2014/main" id="{77063106-0BAA-4DAF-8C0C-6EFE899282A6}"/>
                </a:ext>
              </a:extLst>
            </p:cNvPr>
            <p:cNvSpPr>
              <a:spLocks noChangeShapeType="1"/>
            </p:cNvSpPr>
            <p:nvPr/>
          </p:nvSpPr>
          <p:spPr bwMode="auto">
            <a:xfrm flipV="1">
              <a:off x="5302" y="983"/>
              <a:ext cx="0" cy="26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90" name="Line 29">
              <a:extLst>
                <a:ext uri="{FF2B5EF4-FFF2-40B4-BE49-F238E27FC236}">
                  <a16:creationId xmlns:a16="http://schemas.microsoft.com/office/drawing/2014/main" id="{4A40CCB3-A09F-431E-BEC7-84704081F5E5}"/>
                </a:ext>
              </a:extLst>
            </p:cNvPr>
            <p:cNvSpPr>
              <a:spLocks noChangeShapeType="1"/>
            </p:cNvSpPr>
            <p:nvPr/>
          </p:nvSpPr>
          <p:spPr bwMode="auto">
            <a:xfrm>
              <a:off x="5314" y="1222"/>
              <a:ext cx="3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91" name="Line 30">
              <a:extLst>
                <a:ext uri="{FF2B5EF4-FFF2-40B4-BE49-F238E27FC236}">
                  <a16:creationId xmlns:a16="http://schemas.microsoft.com/office/drawing/2014/main" id="{17BD0F46-DB3A-410D-8EBF-415A7492D2CE}"/>
                </a:ext>
              </a:extLst>
            </p:cNvPr>
            <p:cNvSpPr>
              <a:spLocks noChangeShapeType="1"/>
            </p:cNvSpPr>
            <p:nvPr/>
          </p:nvSpPr>
          <p:spPr bwMode="auto">
            <a:xfrm>
              <a:off x="4574" y="1249"/>
              <a:ext cx="31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92" name="Text Box 31">
              <a:extLst>
                <a:ext uri="{FF2B5EF4-FFF2-40B4-BE49-F238E27FC236}">
                  <a16:creationId xmlns:a16="http://schemas.microsoft.com/office/drawing/2014/main" id="{5170DC0D-6514-47DE-8815-1A0A6A2C3E0A}"/>
                </a:ext>
              </a:extLst>
            </p:cNvPr>
            <p:cNvSpPr txBox="1">
              <a:spLocks noChangeArrowheads="1"/>
            </p:cNvSpPr>
            <p:nvPr/>
          </p:nvSpPr>
          <p:spPr bwMode="auto">
            <a:xfrm>
              <a:off x="3430" y="1567"/>
              <a:ext cx="728"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Add2</a:t>
              </a:r>
            </a:p>
          </p:txBody>
        </p:sp>
        <p:sp>
          <p:nvSpPr>
            <p:cNvPr id="63593" name="Line 32">
              <a:extLst>
                <a:ext uri="{FF2B5EF4-FFF2-40B4-BE49-F238E27FC236}">
                  <a16:creationId xmlns:a16="http://schemas.microsoft.com/office/drawing/2014/main" id="{A5EF6657-87B8-42A1-9FF2-96C0CCD49B5F}"/>
                </a:ext>
              </a:extLst>
            </p:cNvPr>
            <p:cNvSpPr>
              <a:spLocks noChangeShapeType="1"/>
            </p:cNvSpPr>
            <p:nvPr/>
          </p:nvSpPr>
          <p:spPr bwMode="auto">
            <a:xfrm>
              <a:off x="2703" y="1514"/>
              <a:ext cx="1091"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94" name="Line 33">
              <a:extLst>
                <a:ext uri="{FF2B5EF4-FFF2-40B4-BE49-F238E27FC236}">
                  <a16:creationId xmlns:a16="http://schemas.microsoft.com/office/drawing/2014/main" id="{80E3E2B3-8AC5-4A2B-B843-68DDED1C7D7A}"/>
                </a:ext>
              </a:extLst>
            </p:cNvPr>
            <p:cNvSpPr>
              <a:spLocks noChangeShapeType="1"/>
            </p:cNvSpPr>
            <p:nvPr/>
          </p:nvSpPr>
          <p:spPr bwMode="auto">
            <a:xfrm>
              <a:off x="3794" y="1514"/>
              <a:ext cx="1094"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95" name="Line 34">
              <a:extLst>
                <a:ext uri="{FF2B5EF4-FFF2-40B4-BE49-F238E27FC236}">
                  <a16:creationId xmlns:a16="http://schemas.microsoft.com/office/drawing/2014/main" id="{718446A8-9E3C-4B3D-B5C8-FD50C161DF32}"/>
                </a:ext>
              </a:extLst>
            </p:cNvPr>
            <p:cNvSpPr>
              <a:spLocks noChangeShapeType="1"/>
            </p:cNvSpPr>
            <p:nvPr/>
          </p:nvSpPr>
          <p:spPr bwMode="auto">
            <a:xfrm>
              <a:off x="3794" y="1249"/>
              <a:ext cx="0" cy="116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96" name="Line 35">
              <a:extLst>
                <a:ext uri="{FF2B5EF4-FFF2-40B4-BE49-F238E27FC236}">
                  <a16:creationId xmlns:a16="http://schemas.microsoft.com/office/drawing/2014/main" id="{AC69183C-7A0D-4DB1-8E39-41E1BC3FA9AF}"/>
                </a:ext>
              </a:extLst>
            </p:cNvPr>
            <p:cNvSpPr>
              <a:spLocks noChangeShapeType="1"/>
            </p:cNvSpPr>
            <p:nvPr/>
          </p:nvSpPr>
          <p:spPr bwMode="auto">
            <a:xfrm>
              <a:off x="4888" y="1249"/>
              <a:ext cx="0" cy="116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97" name="Text Box 36">
              <a:extLst>
                <a:ext uri="{FF2B5EF4-FFF2-40B4-BE49-F238E27FC236}">
                  <a16:creationId xmlns:a16="http://schemas.microsoft.com/office/drawing/2014/main" id="{914E8C1A-257B-4889-92F3-FF65A8E03073}"/>
                </a:ext>
              </a:extLst>
            </p:cNvPr>
            <p:cNvSpPr txBox="1">
              <a:spLocks noChangeArrowheads="1"/>
            </p:cNvSpPr>
            <p:nvPr/>
          </p:nvSpPr>
          <p:spPr bwMode="auto">
            <a:xfrm>
              <a:off x="4989" y="1275"/>
              <a:ext cx="781"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Data2</a:t>
              </a:r>
            </a:p>
          </p:txBody>
        </p:sp>
        <p:sp>
          <p:nvSpPr>
            <p:cNvPr id="63598" name="Line 37">
              <a:extLst>
                <a:ext uri="{FF2B5EF4-FFF2-40B4-BE49-F238E27FC236}">
                  <a16:creationId xmlns:a16="http://schemas.microsoft.com/office/drawing/2014/main" id="{B20680A1-BADD-400C-8CC2-F4ED0C2430F6}"/>
                </a:ext>
              </a:extLst>
            </p:cNvPr>
            <p:cNvSpPr>
              <a:spLocks noChangeShapeType="1"/>
            </p:cNvSpPr>
            <p:nvPr/>
          </p:nvSpPr>
          <p:spPr bwMode="auto">
            <a:xfrm>
              <a:off x="2054" y="1249"/>
              <a:ext cx="689"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99" name="Line 38">
              <a:extLst>
                <a:ext uri="{FF2B5EF4-FFF2-40B4-BE49-F238E27FC236}">
                  <a16:creationId xmlns:a16="http://schemas.microsoft.com/office/drawing/2014/main" id="{E1324805-D8FA-442C-8216-9C03513ADA2A}"/>
                </a:ext>
              </a:extLst>
            </p:cNvPr>
            <p:cNvSpPr>
              <a:spLocks noChangeShapeType="1"/>
            </p:cNvSpPr>
            <p:nvPr/>
          </p:nvSpPr>
          <p:spPr bwMode="auto">
            <a:xfrm>
              <a:off x="988" y="1249"/>
              <a:ext cx="676"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600" name="Line 39">
              <a:extLst>
                <a:ext uri="{FF2B5EF4-FFF2-40B4-BE49-F238E27FC236}">
                  <a16:creationId xmlns:a16="http://schemas.microsoft.com/office/drawing/2014/main" id="{37D6B372-E28C-4C06-8C9A-0BAA396E0AA4}"/>
                </a:ext>
              </a:extLst>
            </p:cNvPr>
            <p:cNvSpPr>
              <a:spLocks noChangeShapeType="1"/>
            </p:cNvSpPr>
            <p:nvPr/>
          </p:nvSpPr>
          <p:spPr bwMode="auto">
            <a:xfrm>
              <a:off x="3769" y="983"/>
              <a:ext cx="49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601" name="Line 40">
              <a:extLst>
                <a:ext uri="{FF2B5EF4-FFF2-40B4-BE49-F238E27FC236}">
                  <a16:creationId xmlns:a16="http://schemas.microsoft.com/office/drawing/2014/main" id="{DC80AE79-FA28-49AF-B8A7-52E034EA9FFB}"/>
                </a:ext>
              </a:extLst>
            </p:cNvPr>
            <p:cNvSpPr>
              <a:spLocks noChangeShapeType="1"/>
            </p:cNvSpPr>
            <p:nvPr/>
          </p:nvSpPr>
          <p:spPr bwMode="auto">
            <a:xfrm flipV="1">
              <a:off x="2715" y="983"/>
              <a:ext cx="0" cy="26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602" name="Line 41">
              <a:extLst>
                <a:ext uri="{FF2B5EF4-FFF2-40B4-BE49-F238E27FC236}">
                  <a16:creationId xmlns:a16="http://schemas.microsoft.com/office/drawing/2014/main" id="{97D74373-53C2-497F-A6F8-C002D6CA02B0}"/>
                </a:ext>
              </a:extLst>
            </p:cNvPr>
            <p:cNvSpPr>
              <a:spLocks noChangeShapeType="1"/>
            </p:cNvSpPr>
            <p:nvPr/>
          </p:nvSpPr>
          <p:spPr bwMode="auto">
            <a:xfrm>
              <a:off x="3133" y="1249"/>
              <a:ext cx="68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3495" name="Line 57">
            <a:extLst>
              <a:ext uri="{FF2B5EF4-FFF2-40B4-BE49-F238E27FC236}">
                <a16:creationId xmlns:a16="http://schemas.microsoft.com/office/drawing/2014/main" id="{41288A80-7C1F-49E0-9918-FA928E355835}"/>
              </a:ext>
            </a:extLst>
          </p:cNvPr>
          <p:cNvSpPr>
            <a:spLocks noChangeShapeType="1"/>
          </p:cNvSpPr>
          <p:nvPr/>
        </p:nvSpPr>
        <p:spPr bwMode="auto">
          <a:xfrm>
            <a:off x="685800" y="4916488"/>
            <a:ext cx="0" cy="1674812"/>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496" name="Line 58">
            <a:extLst>
              <a:ext uri="{FF2B5EF4-FFF2-40B4-BE49-F238E27FC236}">
                <a16:creationId xmlns:a16="http://schemas.microsoft.com/office/drawing/2014/main" id="{59175854-B330-48FA-8841-D350EE16E06A}"/>
              </a:ext>
            </a:extLst>
          </p:cNvPr>
          <p:cNvSpPr>
            <a:spLocks noChangeShapeType="1"/>
          </p:cNvSpPr>
          <p:nvPr/>
        </p:nvSpPr>
        <p:spPr bwMode="auto">
          <a:xfrm>
            <a:off x="2286000" y="4916488"/>
            <a:ext cx="0" cy="1674812"/>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555" name="Text Box 59">
            <a:extLst>
              <a:ext uri="{FF2B5EF4-FFF2-40B4-BE49-F238E27FC236}">
                <a16:creationId xmlns:a16="http://schemas.microsoft.com/office/drawing/2014/main" id="{BF9C3347-BC17-4A61-857A-9E9F98131080}"/>
              </a:ext>
            </a:extLst>
          </p:cNvPr>
          <p:cNvSpPr txBox="1">
            <a:spLocks noChangeArrowheads="1"/>
          </p:cNvSpPr>
          <p:nvPr/>
        </p:nvSpPr>
        <p:spPr bwMode="auto">
          <a:xfrm>
            <a:off x="1905000" y="6400800"/>
            <a:ext cx="1830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Chu kỳ bus</a:t>
            </a:r>
          </a:p>
        </p:txBody>
      </p:sp>
      <p:sp>
        <p:nvSpPr>
          <p:cNvPr id="63498" name="Line 60">
            <a:extLst>
              <a:ext uri="{FF2B5EF4-FFF2-40B4-BE49-F238E27FC236}">
                <a16:creationId xmlns:a16="http://schemas.microsoft.com/office/drawing/2014/main" id="{DAC64797-0A06-47B7-BEED-FEF3A1C14F0F}"/>
              </a:ext>
            </a:extLst>
          </p:cNvPr>
          <p:cNvSpPr>
            <a:spLocks noChangeShapeType="1"/>
          </p:cNvSpPr>
          <p:nvPr/>
        </p:nvSpPr>
        <p:spPr bwMode="auto">
          <a:xfrm>
            <a:off x="3886200" y="4991100"/>
            <a:ext cx="0" cy="1676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558" name="Text Box 62">
            <a:extLst>
              <a:ext uri="{FF2B5EF4-FFF2-40B4-BE49-F238E27FC236}">
                <a16:creationId xmlns:a16="http://schemas.microsoft.com/office/drawing/2014/main" id="{7D0B9FD2-82B0-4BD2-8ABE-CF95821CB8B3}"/>
              </a:ext>
            </a:extLst>
          </p:cNvPr>
          <p:cNvSpPr txBox="1">
            <a:spLocks noChangeArrowheads="1"/>
          </p:cNvSpPr>
          <p:nvPr/>
        </p:nvSpPr>
        <p:spPr bwMode="auto">
          <a:xfrm>
            <a:off x="4267200" y="59817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InactiveReady</a:t>
            </a:r>
          </a:p>
        </p:txBody>
      </p:sp>
      <p:sp>
        <p:nvSpPr>
          <p:cNvPr id="63500" name="Line 71">
            <a:extLst>
              <a:ext uri="{FF2B5EF4-FFF2-40B4-BE49-F238E27FC236}">
                <a16:creationId xmlns:a16="http://schemas.microsoft.com/office/drawing/2014/main" id="{97A83FDB-8E77-44EE-97D4-30DB035C1D89}"/>
              </a:ext>
            </a:extLst>
          </p:cNvPr>
          <p:cNvSpPr>
            <a:spLocks noChangeShapeType="1"/>
          </p:cNvSpPr>
          <p:nvPr/>
        </p:nvSpPr>
        <p:spPr bwMode="auto">
          <a:xfrm>
            <a:off x="5486400" y="4838700"/>
            <a:ext cx="0" cy="1676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01" name="Line 72">
            <a:extLst>
              <a:ext uri="{FF2B5EF4-FFF2-40B4-BE49-F238E27FC236}">
                <a16:creationId xmlns:a16="http://schemas.microsoft.com/office/drawing/2014/main" id="{E52B0A72-CB75-4D1F-8C6B-3F243CED24FE}"/>
              </a:ext>
            </a:extLst>
          </p:cNvPr>
          <p:cNvSpPr>
            <a:spLocks noChangeShapeType="1"/>
          </p:cNvSpPr>
          <p:nvPr/>
        </p:nvSpPr>
        <p:spPr bwMode="auto">
          <a:xfrm>
            <a:off x="7086600" y="4838700"/>
            <a:ext cx="0" cy="1676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02" name="Line 79">
            <a:extLst>
              <a:ext uri="{FF2B5EF4-FFF2-40B4-BE49-F238E27FC236}">
                <a16:creationId xmlns:a16="http://schemas.microsoft.com/office/drawing/2014/main" id="{5DE22EEC-ED28-4FD8-AE70-AF3C295C88BC}"/>
              </a:ext>
            </a:extLst>
          </p:cNvPr>
          <p:cNvSpPr>
            <a:spLocks noChangeShapeType="1"/>
          </p:cNvSpPr>
          <p:nvPr/>
        </p:nvSpPr>
        <p:spPr bwMode="auto">
          <a:xfrm>
            <a:off x="685800" y="6496050"/>
            <a:ext cx="4800600" cy="0"/>
          </a:xfrm>
          <a:prstGeom prst="line">
            <a:avLst/>
          </a:prstGeom>
          <a:noFill/>
          <a:ln w="5715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577" name="Text Box 81">
            <a:extLst>
              <a:ext uri="{FF2B5EF4-FFF2-40B4-BE49-F238E27FC236}">
                <a16:creationId xmlns:a16="http://schemas.microsoft.com/office/drawing/2014/main" id="{6F7F6400-8D6F-472A-AB13-EE396BE55727}"/>
              </a:ext>
            </a:extLst>
          </p:cNvPr>
          <p:cNvSpPr txBox="1">
            <a:spLocks noChangeArrowheads="1"/>
          </p:cNvSpPr>
          <p:nvPr/>
        </p:nvSpPr>
        <p:spPr bwMode="auto">
          <a:xfrm>
            <a:off x="3024188" y="3705225"/>
            <a:ext cx="6402387"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i="0">
                <a:latin typeface="VNI-Times" pitchFamily="2" charset="0"/>
              </a:rPr>
              <a:t> </a:t>
            </a:r>
            <a:r>
              <a:rPr lang="en-US" altLang="en-US" sz="2200" i="0">
                <a:solidFill>
                  <a:srgbClr val="3333FF"/>
                </a:solidFill>
                <a:latin typeface="VNI-Times" pitchFamily="2" charset="0"/>
              </a:rPr>
              <a:t>Chu kyø Bus khi khoâng coù traïng thaùi chôø</a:t>
            </a:r>
          </a:p>
        </p:txBody>
      </p:sp>
      <p:grpSp>
        <p:nvGrpSpPr>
          <p:cNvPr id="106609" name="Group 113">
            <a:extLst>
              <a:ext uri="{FF2B5EF4-FFF2-40B4-BE49-F238E27FC236}">
                <a16:creationId xmlns:a16="http://schemas.microsoft.com/office/drawing/2014/main" id="{D7DECB3F-CBE3-480A-83D5-FF47B5FA44BE}"/>
              </a:ext>
            </a:extLst>
          </p:cNvPr>
          <p:cNvGrpSpPr>
            <a:grpSpLocks/>
          </p:cNvGrpSpPr>
          <p:nvPr/>
        </p:nvGrpSpPr>
        <p:grpSpPr bwMode="auto">
          <a:xfrm>
            <a:off x="227013" y="4443413"/>
            <a:ext cx="8093075" cy="1538287"/>
            <a:chOff x="155" y="3098"/>
            <a:chExt cx="5521" cy="1072"/>
          </a:xfrm>
        </p:grpSpPr>
        <p:sp>
          <p:nvSpPr>
            <p:cNvPr id="63505" name="Line 42">
              <a:extLst>
                <a:ext uri="{FF2B5EF4-FFF2-40B4-BE49-F238E27FC236}">
                  <a16:creationId xmlns:a16="http://schemas.microsoft.com/office/drawing/2014/main" id="{0A670B2C-99BF-4D09-9532-2C7341B58B26}"/>
                </a:ext>
              </a:extLst>
            </p:cNvPr>
            <p:cNvSpPr>
              <a:spLocks noChangeShapeType="1"/>
            </p:cNvSpPr>
            <p:nvPr/>
          </p:nvSpPr>
          <p:spPr bwMode="auto">
            <a:xfrm flipV="1">
              <a:off x="480" y="3108"/>
              <a:ext cx="0" cy="26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06" name="Line 43">
              <a:extLst>
                <a:ext uri="{FF2B5EF4-FFF2-40B4-BE49-F238E27FC236}">
                  <a16:creationId xmlns:a16="http://schemas.microsoft.com/office/drawing/2014/main" id="{D77A4235-41E6-4F7E-9100-F98CEF5ACFFD}"/>
                </a:ext>
              </a:extLst>
            </p:cNvPr>
            <p:cNvSpPr>
              <a:spLocks noChangeShapeType="1"/>
            </p:cNvSpPr>
            <p:nvPr/>
          </p:nvSpPr>
          <p:spPr bwMode="auto">
            <a:xfrm>
              <a:off x="468" y="3108"/>
              <a:ext cx="52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07" name="Line 44">
              <a:extLst>
                <a:ext uri="{FF2B5EF4-FFF2-40B4-BE49-F238E27FC236}">
                  <a16:creationId xmlns:a16="http://schemas.microsoft.com/office/drawing/2014/main" id="{E964280C-7443-4D95-9C75-C4E10C47FCE7}"/>
                </a:ext>
              </a:extLst>
            </p:cNvPr>
            <p:cNvSpPr>
              <a:spLocks noChangeShapeType="1"/>
            </p:cNvSpPr>
            <p:nvPr/>
          </p:nvSpPr>
          <p:spPr bwMode="auto">
            <a:xfrm flipV="1">
              <a:off x="962" y="3108"/>
              <a:ext cx="0" cy="26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08" name="Line 45">
              <a:extLst>
                <a:ext uri="{FF2B5EF4-FFF2-40B4-BE49-F238E27FC236}">
                  <a16:creationId xmlns:a16="http://schemas.microsoft.com/office/drawing/2014/main" id="{3A3E95D0-ACDF-42CC-A5FF-4E3CD43D9A31}"/>
                </a:ext>
              </a:extLst>
            </p:cNvPr>
            <p:cNvSpPr>
              <a:spLocks noChangeShapeType="1"/>
            </p:cNvSpPr>
            <p:nvPr/>
          </p:nvSpPr>
          <p:spPr bwMode="auto">
            <a:xfrm flipV="1">
              <a:off x="1585" y="3108"/>
              <a:ext cx="0" cy="26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09" name="Line 46">
              <a:extLst>
                <a:ext uri="{FF2B5EF4-FFF2-40B4-BE49-F238E27FC236}">
                  <a16:creationId xmlns:a16="http://schemas.microsoft.com/office/drawing/2014/main" id="{32FFAF70-5A0F-4EE1-8BE4-F8BEB78ADA7E}"/>
                </a:ext>
              </a:extLst>
            </p:cNvPr>
            <p:cNvSpPr>
              <a:spLocks noChangeShapeType="1"/>
            </p:cNvSpPr>
            <p:nvPr/>
          </p:nvSpPr>
          <p:spPr bwMode="auto">
            <a:xfrm>
              <a:off x="1574" y="3108"/>
              <a:ext cx="46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10" name="Line 47">
              <a:extLst>
                <a:ext uri="{FF2B5EF4-FFF2-40B4-BE49-F238E27FC236}">
                  <a16:creationId xmlns:a16="http://schemas.microsoft.com/office/drawing/2014/main" id="{262A3123-B7F4-4913-BAB0-91E3C9E17F96}"/>
                </a:ext>
              </a:extLst>
            </p:cNvPr>
            <p:cNvSpPr>
              <a:spLocks noChangeShapeType="1"/>
            </p:cNvSpPr>
            <p:nvPr/>
          </p:nvSpPr>
          <p:spPr bwMode="auto">
            <a:xfrm flipV="1">
              <a:off x="2028" y="3108"/>
              <a:ext cx="0" cy="26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11" name="Line 48">
              <a:extLst>
                <a:ext uri="{FF2B5EF4-FFF2-40B4-BE49-F238E27FC236}">
                  <a16:creationId xmlns:a16="http://schemas.microsoft.com/office/drawing/2014/main" id="{37987165-6E61-4419-8436-86466E75F9D7}"/>
                </a:ext>
              </a:extLst>
            </p:cNvPr>
            <p:cNvSpPr>
              <a:spLocks noChangeShapeType="1"/>
            </p:cNvSpPr>
            <p:nvPr/>
          </p:nvSpPr>
          <p:spPr bwMode="auto">
            <a:xfrm>
              <a:off x="2651" y="3108"/>
              <a:ext cx="469"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12" name="Line 49">
              <a:extLst>
                <a:ext uri="{FF2B5EF4-FFF2-40B4-BE49-F238E27FC236}">
                  <a16:creationId xmlns:a16="http://schemas.microsoft.com/office/drawing/2014/main" id="{4A82B1B0-A2DA-4CFD-AD34-05A3787A8753}"/>
                </a:ext>
              </a:extLst>
            </p:cNvPr>
            <p:cNvSpPr>
              <a:spLocks noChangeShapeType="1"/>
            </p:cNvSpPr>
            <p:nvPr/>
          </p:nvSpPr>
          <p:spPr bwMode="auto">
            <a:xfrm flipV="1">
              <a:off x="3105" y="3108"/>
              <a:ext cx="0" cy="265"/>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13" name="Line 50">
              <a:extLst>
                <a:ext uri="{FF2B5EF4-FFF2-40B4-BE49-F238E27FC236}">
                  <a16:creationId xmlns:a16="http://schemas.microsoft.com/office/drawing/2014/main" id="{44CEAFFE-DD24-4496-B50A-2FF90B0947F5}"/>
                </a:ext>
              </a:extLst>
            </p:cNvPr>
            <p:cNvSpPr>
              <a:spLocks noChangeShapeType="1"/>
            </p:cNvSpPr>
            <p:nvPr/>
          </p:nvSpPr>
          <p:spPr bwMode="auto">
            <a:xfrm flipV="1">
              <a:off x="3743" y="3108"/>
              <a:ext cx="0" cy="26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14" name="Line 51">
              <a:extLst>
                <a:ext uri="{FF2B5EF4-FFF2-40B4-BE49-F238E27FC236}">
                  <a16:creationId xmlns:a16="http://schemas.microsoft.com/office/drawing/2014/main" id="{54AC9892-33F1-4A0C-B24C-501F733BB9B0}"/>
                </a:ext>
              </a:extLst>
            </p:cNvPr>
            <p:cNvSpPr>
              <a:spLocks noChangeShapeType="1"/>
            </p:cNvSpPr>
            <p:nvPr/>
          </p:nvSpPr>
          <p:spPr bwMode="auto">
            <a:xfrm flipV="1">
              <a:off x="4184" y="3108"/>
              <a:ext cx="0" cy="26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15" name="Line 52">
              <a:extLst>
                <a:ext uri="{FF2B5EF4-FFF2-40B4-BE49-F238E27FC236}">
                  <a16:creationId xmlns:a16="http://schemas.microsoft.com/office/drawing/2014/main" id="{E92449B0-38E5-47DD-B50D-CC209137228C}"/>
                </a:ext>
              </a:extLst>
            </p:cNvPr>
            <p:cNvSpPr>
              <a:spLocks noChangeShapeType="1"/>
            </p:cNvSpPr>
            <p:nvPr/>
          </p:nvSpPr>
          <p:spPr bwMode="auto">
            <a:xfrm>
              <a:off x="4158" y="3373"/>
              <a:ext cx="36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16" name="Line 53">
              <a:extLst>
                <a:ext uri="{FF2B5EF4-FFF2-40B4-BE49-F238E27FC236}">
                  <a16:creationId xmlns:a16="http://schemas.microsoft.com/office/drawing/2014/main" id="{90ABF451-7939-4802-8AD5-F020F8B970B3}"/>
                </a:ext>
              </a:extLst>
            </p:cNvPr>
            <p:cNvSpPr>
              <a:spLocks noChangeShapeType="1"/>
            </p:cNvSpPr>
            <p:nvPr/>
          </p:nvSpPr>
          <p:spPr bwMode="auto">
            <a:xfrm>
              <a:off x="429" y="3639"/>
              <a:ext cx="1145" cy="0"/>
            </a:xfrm>
            <a:prstGeom prst="line">
              <a:avLst/>
            </a:prstGeom>
            <a:noFill/>
            <a:ln w="57150">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17" name="Line 54">
              <a:extLst>
                <a:ext uri="{FF2B5EF4-FFF2-40B4-BE49-F238E27FC236}">
                  <a16:creationId xmlns:a16="http://schemas.microsoft.com/office/drawing/2014/main" id="{F7EC5B3C-CB8A-4353-A71E-F233C71BF1F1}"/>
                </a:ext>
              </a:extLst>
            </p:cNvPr>
            <p:cNvSpPr>
              <a:spLocks noChangeShapeType="1"/>
            </p:cNvSpPr>
            <p:nvPr/>
          </p:nvSpPr>
          <p:spPr bwMode="auto">
            <a:xfrm>
              <a:off x="1598" y="3639"/>
              <a:ext cx="1053" cy="0"/>
            </a:xfrm>
            <a:prstGeom prst="line">
              <a:avLst/>
            </a:prstGeom>
            <a:noFill/>
            <a:ln w="57150">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18" name="Text Box 55">
              <a:extLst>
                <a:ext uri="{FF2B5EF4-FFF2-40B4-BE49-F238E27FC236}">
                  <a16:creationId xmlns:a16="http://schemas.microsoft.com/office/drawing/2014/main" id="{EEC3FDDC-48DE-4EF1-A7FA-77175C387632}"/>
                </a:ext>
              </a:extLst>
            </p:cNvPr>
            <p:cNvSpPr txBox="1">
              <a:spLocks noChangeArrowheads="1"/>
            </p:cNvSpPr>
            <p:nvPr/>
          </p:nvSpPr>
          <p:spPr bwMode="auto">
            <a:xfrm>
              <a:off x="676" y="3745"/>
              <a:ext cx="728"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Add1</a:t>
              </a:r>
            </a:p>
          </p:txBody>
        </p:sp>
        <p:sp>
          <p:nvSpPr>
            <p:cNvPr id="63519" name="Text Box 56">
              <a:extLst>
                <a:ext uri="{FF2B5EF4-FFF2-40B4-BE49-F238E27FC236}">
                  <a16:creationId xmlns:a16="http://schemas.microsoft.com/office/drawing/2014/main" id="{1D56D7E4-D536-40EB-A1E1-40A22595F173}"/>
                </a:ext>
              </a:extLst>
            </p:cNvPr>
            <p:cNvSpPr txBox="1">
              <a:spLocks noChangeArrowheads="1"/>
            </p:cNvSpPr>
            <p:nvPr/>
          </p:nvSpPr>
          <p:spPr bwMode="auto">
            <a:xfrm>
              <a:off x="1919" y="3687"/>
              <a:ext cx="7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Data1</a:t>
              </a:r>
            </a:p>
          </p:txBody>
        </p:sp>
        <p:sp>
          <p:nvSpPr>
            <p:cNvPr id="63520" name="Line 61">
              <a:extLst>
                <a:ext uri="{FF2B5EF4-FFF2-40B4-BE49-F238E27FC236}">
                  <a16:creationId xmlns:a16="http://schemas.microsoft.com/office/drawing/2014/main" id="{21C146CE-CD88-47E9-A8CA-F512D21FD816}"/>
                </a:ext>
              </a:extLst>
            </p:cNvPr>
            <p:cNvSpPr>
              <a:spLocks noChangeShapeType="1"/>
            </p:cNvSpPr>
            <p:nvPr/>
          </p:nvSpPr>
          <p:spPr bwMode="auto">
            <a:xfrm>
              <a:off x="3275" y="4170"/>
              <a:ext cx="728" cy="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21" name="Line 63">
              <a:extLst>
                <a:ext uri="{FF2B5EF4-FFF2-40B4-BE49-F238E27FC236}">
                  <a16:creationId xmlns:a16="http://schemas.microsoft.com/office/drawing/2014/main" id="{C9667FCB-1107-4332-831B-E50009630F45}"/>
                </a:ext>
              </a:extLst>
            </p:cNvPr>
            <p:cNvSpPr>
              <a:spLocks noChangeShapeType="1"/>
            </p:cNvSpPr>
            <p:nvPr/>
          </p:nvSpPr>
          <p:spPr bwMode="auto">
            <a:xfrm flipV="1">
              <a:off x="4822" y="3108"/>
              <a:ext cx="0" cy="26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22" name="Line 64">
              <a:extLst>
                <a:ext uri="{FF2B5EF4-FFF2-40B4-BE49-F238E27FC236}">
                  <a16:creationId xmlns:a16="http://schemas.microsoft.com/office/drawing/2014/main" id="{820E56F4-1072-496E-B52E-A154AB7DADAF}"/>
                </a:ext>
              </a:extLst>
            </p:cNvPr>
            <p:cNvSpPr>
              <a:spLocks noChangeShapeType="1"/>
            </p:cNvSpPr>
            <p:nvPr/>
          </p:nvSpPr>
          <p:spPr bwMode="auto">
            <a:xfrm>
              <a:off x="4795" y="3108"/>
              <a:ext cx="4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23" name="Line 65">
              <a:extLst>
                <a:ext uri="{FF2B5EF4-FFF2-40B4-BE49-F238E27FC236}">
                  <a16:creationId xmlns:a16="http://schemas.microsoft.com/office/drawing/2014/main" id="{E1EDFA49-95A0-4DF1-A096-F39586E4A1A2}"/>
                </a:ext>
              </a:extLst>
            </p:cNvPr>
            <p:cNvSpPr>
              <a:spLocks noChangeShapeType="1"/>
            </p:cNvSpPr>
            <p:nvPr/>
          </p:nvSpPr>
          <p:spPr bwMode="auto">
            <a:xfrm flipV="1">
              <a:off x="5250" y="3108"/>
              <a:ext cx="0" cy="26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24" name="Line 66">
              <a:extLst>
                <a:ext uri="{FF2B5EF4-FFF2-40B4-BE49-F238E27FC236}">
                  <a16:creationId xmlns:a16="http://schemas.microsoft.com/office/drawing/2014/main" id="{30DFF1C6-D947-4D93-8ADE-47FE48AE7AF1}"/>
                </a:ext>
              </a:extLst>
            </p:cNvPr>
            <p:cNvSpPr>
              <a:spLocks noChangeShapeType="1"/>
            </p:cNvSpPr>
            <p:nvPr/>
          </p:nvSpPr>
          <p:spPr bwMode="auto">
            <a:xfrm>
              <a:off x="5250" y="3347"/>
              <a:ext cx="312"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25" name="Line 67">
              <a:extLst>
                <a:ext uri="{FF2B5EF4-FFF2-40B4-BE49-F238E27FC236}">
                  <a16:creationId xmlns:a16="http://schemas.microsoft.com/office/drawing/2014/main" id="{EBD76974-2E11-4888-9064-896836CEF634}"/>
                </a:ext>
              </a:extLst>
            </p:cNvPr>
            <p:cNvSpPr>
              <a:spLocks noChangeShapeType="1"/>
            </p:cNvSpPr>
            <p:nvPr/>
          </p:nvSpPr>
          <p:spPr bwMode="auto">
            <a:xfrm>
              <a:off x="4522" y="3373"/>
              <a:ext cx="312"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26" name="Text Box 68">
              <a:extLst>
                <a:ext uri="{FF2B5EF4-FFF2-40B4-BE49-F238E27FC236}">
                  <a16:creationId xmlns:a16="http://schemas.microsoft.com/office/drawing/2014/main" id="{033A1F3E-485D-48D9-BAEC-95A6F2F7845C}"/>
                </a:ext>
              </a:extLst>
            </p:cNvPr>
            <p:cNvSpPr txBox="1">
              <a:spLocks noChangeArrowheads="1"/>
            </p:cNvSpPr>
            <p:nvPr/>
          </p:nvSpPr>
          <p:spPr bwMode="auto">
            <a:xfrm>
              <a:off x="3983" y="3639"/>
              <a:ext cx="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Add2</a:t>
              </a:r>
            </a:p>
          </p:txBody>
        </p:sp>
        <p:sp>
          <p:nvSpPr>
            <p:cNvPr id="63527" name="Line 69">
              <a:extLst>
                <a:ext uri="{FF2B5EF4-FFF2-40B4-BE49-F238E27FC236}">
                  <a16:creationId xmlns:a16="http://schemas.microsoft.com/office/drawing/2014/main" id="{92F76C3D-5003-493C-A959-9662E8CE83E8}"/>
                </a:ext>
              </a:extLst>
            </p:cNvPr>
            <p:cNvSpPr>
              <a:spLocks noChangeShapeType="1"/>
            </p:cNvSpPr>
            <p:nvPr/>
          </p:nvSpPr>
          <p:spPr bwMode="auto">
            <a:xfrm>
              <a:off x="2651" y="3639"/>
              <a:ext cx="1092"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28" name="Line 70">
              <a:extLst>
                <a:ext uri="{FF2B5EF4-FFF2-40B4-BE49-F238E27FC236}">
                  <a16:creationId xmlns:a16="http://schemas.microsoft.com/office/drawing/2014/main" id="{7AE84F18-7AFB-4B8A-B621-346E12472CE6}"/>
                </a:ext>
              </a:extLst>
            </p:cNvPr>
            <p:cNvSpPr>
              <a:spLocks noChangeShapeType="1"/>
            </p:cNvSpPr>
            <p:nvPr/>
          </p:nvSpPr>
          <p:spPr bwMode="auto">
            <a:xfrm>
              <a:off x="3743" y="3639"/>
              <a:ext cx="1091"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29" name="Text Box 73">
              <a:extLst>
                <a:ext uri="{FF2B5EF4-FFF2-40B4-BE49-F238E27FC236}">
                  <a16:creationId xmlns:a16="http://schemas.microsoft.com/office/drawing/2014/main" id="{BA4E0182-35D0-41ED-9397-A3EF6D7B5075}"/>
                </a:ext>
              </a:extLst>
            </p:cNvPr>
            <p:cNvSpPr txBox="1">
              <a:spLocks noChangeArrowheads="1"/>
            </p:cNvSpPr>
            <p:nvPr/>
          </p:nvSpPr>
          <p:spPr bwMode="auto">
            <a:xfrm>
              <a:off x="4895" y="3639"/>
              <a:ext cx="7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Data2</a:t>
              </a:r>
            </a:p>
          </p:txBody>
        </p:sp>
        <p:sp>
          <p:nvSpPr>
            <p:cNvPr id="63530" name="Line 74">
              <a:extLst>
                <a:ext uri="{FF2B5EF4-FFF2-40B4-BE49-F238E27FC236}">
                  <a16:creationId xmlns:a16="http://schemas.microsoft.com/office/drawing/2014/main" id="{FCF1E830-4964-460B-BB6C-9EB158B8488A}"/>
                </a:ext>
              </a:extLst>
            </p:cNvPr>
            <p:cNvSpPr>
              <a:spLocks noChangeShapeType="1"/>
            </p:cNvSpPr>
            <p:nvPr/>
          </p:nvSpPr>
          <p:spPr bwMode="auto">
            <a:xfrm>
              <a:off x="2001" y="3373"/>
              <a:ext cx="689"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31" name="Line 75">
              <a:extLst>
                <a:ext uri="{FF2B5EF4-FFF2-40B4-BE49-F238E27FC236}">
                  <a16:creationId xmlns:a16="http://schemas.microsoft.com/office/drawing/2014/main" id="{635FA7CD-B5CD-4B2B-B176-7B5D2B690BB5}"/>
                </a:ext>
              </a:extLst>
            </p:cNvPr>
            <p:cNvSpPr>
              <a:spLocks noChangeShapeType="1"/>
            </p:cNvSpPr>
            <p:nvPr/>
          </p:nvSpPr>
          <p:spPr bwMode="auto">
            <a:xfrm>
              <a:off x="936" y="3373"/>
              <a:ext cx="675"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32" name="Line 76">
              <a:extLst>
                <a:ext uri="{FF2B5EF4-FFF2-40B4-BE49-F238E27FC236}">
                  <a16:creationId xmlns:a16="http://schemas.microsoft.com/office/drawing/2014/main" id="{069D82DC-ED19-4FF9-9F97-64D9189F9D4F}"/>
                </a:ext>
              </a:extLst>
            </p:cNvPr>
            <p:cNvSpPr>
              <a:spLocks noChangeShapeType="1"/>
            </p:cNvSpPr>
            <p:nvPr/>
          </p:nvSpPr>
          <p:spPr bwMode="auto">
            <a:xfrm>
              <a:off x="3717" y="3108"/>
              <a:ext cx="49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33" name="Line 77">
              <a:extLst>
                <a:ext uri="{FF2B5EF4-FFF2-40B4-BE49-F238E27FC236}">
                  <a16:creationId xmlns:a16="http://schemas.microsoft.com/office/drawing/2014/main" id="{3871289E-5840-4F93-9BF7-6DAE14C96F88}"/>
                </a:ext>
              </a:extLst>
            </p:cNvPr>
            <p:cNvSpPr>
              <a:spLocks noChangeShapeType="1"/>
            </p:cNvSpPr>
            <p:nvPr/>
          </p:nvSpPr>
          <p:spPr bwMode="auto">
            <a:xfrm flipV="1">
              <a:off x="2664" y="3108"/>
              <a:ext cx="0" cy="265"/>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34" name="Line 78">
              <a:extLst>
                <a:ext uri="{FF2B5EF4-FFF2-40B4-BE49-F238E27FC236}">
                  <a16:creationId xmlns:a16="http://schemas.microsoft.com/office/drawing/2014/main" id="{3FE7FBB0-66BC-4F3C-BFAC-74C73FC04C63}"/>
                </a:ext>
              </a:extLst>
            </p:cNvPr>
            <p:cNvSpPr>
              <a:spLocks noChangeShapeType="1"/>
            </p:cNvSpPr>
            <p:nvPr/>
          </p:nvSpPr>
          <p:spPr bwMode="auto">
            <a:xfrm>
              <a:off x="3079" y="3373"/>
              <a:ext cx="69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35" name="Line 80">
              <a:extLst>
                <a:ext uri="{FF2B5EF4-FFF2-40B4-BE49-F238E27FC236}">
                  <a16:creationId xmlns:a16="http://schemas.microsoft.com/office/drawing/2014/main" id="{3E5296A6-1CE1-43E8-80A8-77B9956FDC10}"/>
                </a:ext>
              </a:extLst>
            </p:cNvPr>
            <p:cNvSpPr>
              <a:spLocks noChangeShapeType="1"/>
            </p:cNvSpPr>
            <p:nvPr/>
          </p:nvSpPr>
          <p:spPr bwMode="auto">
            <a:xfrm>
              <a:off x="155" y="3347"/>
              <a:ext cx="3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36" name="Text Box 82">
              <a:extLst>
                <a:ext uri="{FF2B5EF4-FFF2-40B4-BE49-F238E27FC236}">
                  <a16:creationId xmlns:a16="http://schemas.microsoft.com/office/drawing/2014/main" id="{A9C5161A-AA1F-49AB-AAD3-0262D3E7FC23}"/>
                </a:ext>
              </a:extLst>
            </p:cNvPr>
            <p:cNvSpPr txBox="1">
              <a:spLocks noChangeArrowheads="1"/>
            </p:cNvSpPr>
            <p:nvPr/>
          </p:nvSpPr>
          <p:spPr bwMode="auto">
            <a:xfrm>
              <a:off x="1919" y="3879"/>
              <a:ext cx="37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i="0">
                  <a:latin typeface="VNI-Times" pitchFamily="2" charset="0"/>
                </a:rPr>
                <a:t> </a:t>
              </a:r>
              <a:r>
                <a:rPr lang="en-US" altLang="en-US" sz="2200" i="0">
                  <a:solidFill>
                    <a:srgbClr val="3333FF"/>
                  </a:solidFill>
                  <a:latin typeface="VNI-Times" pitchFamily="2" charset="0"/>
                </a:rPr>
                <a:t>Chu kyø Bus khi  coù traïng thaùi chôø</a:t>
              </a:r>
            </a:p>
          </p:txBody>
        </p:sp>
        <p:sp>
          <p:nvSpPr>
            <p:cNvPr id="63537" name="Line 83">
              <a:extLst>
                <a:ext uri="{FF2B5EF4-FFF2-40B4-BE49-F238E27FC236}">
                  <a16:creationId xmlns:a16="http://schemas.microsoft.com/office/drawing/2014/main" id="{AC1FB5FA-25A1-4CAA-BD9A-37B92B7EC4F3}"/>
                </a:ext>
              </a:extLst>
            </p:cNvPr>
            <p:cNvSpPr>
              <a:spLocks noChangeShapeType="1"/>
            </p:cNvSpPr>
            <p:nvPr/>
          </p:nvSpPr>
          <p:spPr bwMode="auto">
            <a:xfrm flipV="1">
              <a:off x="475" y="3098"/>
              <a:ext cx="0" cy="26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38" name="Line 84">
              <a:extLst>
                <a:ext uri="{FF2B5EF4-FFF2-40B4-BE49-F238E27FC236}">
                  <a16:creationId xmlns:a16="http://schemas.microsoft.com/office/drawing/2014/main" id="{970C34AB-0ABD-49E3-969F-DD79A40C0094}"/>
                </a:ext>
              </a:extLst>
            </p:cNvPr>
            <p:cNvSpPr>
              <a:spLocks noChangeShapeType="1"/>
            </p:cNvSpPr>
            <p:nvPr/>
          </p:nvSpPr>
          <p:spPr bwMode="auto">
            <a:xfrm>
              <a:off x="463" y="3098"/>
              <a:ext cx="52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39" name="Line 85">
              <a:extLst>
                <a:ext uri="{FF2B5EF4-FFF2-40B4-BE49-F238E27FC236}">
                  <a16:creationId xmlns:a16="http://schemas.microsoft.com/office/drawing/2014/main" id="{52184889-5BD6-449D-B606-F88D3AAE30D2}"/>
                </a:ext>
              </a:extLst>
            </p:cNvPr>
            <p:cNvSpPr>
              <a:spLocks noChangeShapeType="1"/>
            </p:cNvSpPr>
            <p:nvPr/>
          </p:nvSpPr>
          <p:spPr bwMode="auto">
            <a:xfrm flipV="1">
              <a:off x="957" y="3098"/>
              <a:ext cx="0" cy="26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40" name="Line 86">
              <a:extLst>
                <a:ext uri="{FF2B5EF4-FFF2-40B4-BE49-F238E27FC236}">
                  <a16:creationId xmlns:a16="http://schemas.microsoft.com/office/drawing/2014/main" id="{C3F90D27-7FB3-4201-968D-BB4569C4208E}"/>
                </a:ext>
              </a:extLst>
            </p:cNvPr>
            <p:cNvSpPr>
              <a:spLocks noChangeShapeType="1"/>
            </p:cNvSpPr>
            <p:nvPr/>
          </p:nvSpPr>
          <p:spPr bwMode="auto">
            <a:xfrm flipV="1">
              <a:off x="1580" y="3098"/>
              <a:ext cx="0" cy="26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41" name="Line 87">
              <a:extLst>
                <a:ext uri="{FF2B5EF4-FFF2-40B4-BE49-F238E27FC236}">
                  <a16:creationId xmlns:a16="http://schemas.microsoft.com/office/drawing/2014/main" id="{FF4086C4-6B9F-411D-95FE-4B797A739293}"/>
                </a:ext>
              </a:extLst>
            </p:cNvPr>
            <p:cNvSpPr>
              <a:spLocks noChangeShapeType="1"/>
            </p:cNvSpPr>
            <p:nvPr/>
          </p:nvSpPr>
          <p:spPr bwMode="auto">
            <a:xfrm>
              <a:off x="1569" y="3098"/>
              <a:ext cx="46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42" name="Line 88">
              <a:extLst>
                <a:ext uri="{FF2B5EF4-FFF2-40B4-BE49-F238E27FC236}">
                  <a16:creationId xmlns:a16="http://schemas.microsoft.com/office/drawing/2014/main" id="{B6F71928-303B-4345-BC7F-E8EA2E41E423}"/>
                </a:ext>
              </a:extLst>
            </p:cNvPr>
            <p:cNvSpPr>
              <a:spLocks noChangeShapeType="1"/>
            </p:cNvSpPr>
            <p:nvPr/>
          </p:nvSpPr>
          <p:spPr bwMode="auto">
            <a:xfrm flipV="1">
              <a:off x="2023" y="3098"/>
              <a:ext cx="0" cy="26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43" name="Line 89">
              <a:extLst>
                <a:ext uri="{FF2B5EF4-FFF2-40B4-BE49-F238E27FC236}">
                  <a16:creationId xmlns:a16="http://schemas.microsoft.com/office/drawing/2014/main" id="{2AD6778C-2D63-49AC-8348-FCCE069B0533}"/>
                </a:ext>
              </a:extLst>
            </p:cNvPr>
            <p:cNvSpPr>
              <a:spLocks noChangeShapeType="1"/>
            </p:cNvSpPr>
            <p:nvPr/>
          </p:nvSpPr>
          <p:spPr bwMode="auto">
            <a:xfrm>
              <a:off x="2646" y="3098"/>
              <a:ext cx="469"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44" name="Line 90">
              <a:extLst>
                <a:ext uri="{FF2B5EF4-FFF2-40B4-BE49-F238E27FC236}">
                  <a16:creationId xmlns:a16="http://schemas.microsoft.com/office/drawing/2014/main" id="{E7FAB0E7-6C2E-4D29-992E-2FBFE00CD0DA}"/>
                </a:ext>
              </a:extLst>
            </p:cNvPr>
            <p:cNvSpPr>
              <a:spLocks noChangeShapeType="1"/>
            </p:cNvSpPr>
            <p:nvPr/>
          </p:nvSpPr>
          <p:spPr bwMode="auto">
            <a:xfrm flipV="1">
              <a:off x="3100" y="3098"/>
              <a:ext cx="0" cy="265"/>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45" name="Line 91">
              <a:extLst>
                <a:ext uri="{FF2B5EF4-FFF2-40B4-BE49-F238E27FC236}">
                  <a16:creationId xmlns:a16="http://schemas.microsoft.com/office/drawing/2014/main" id="{79B1DF1C-4C8B-4B75-8697-DFC408C792CA}"/>
                </a:ext>
              </a:extLst>
            </p:cNvPr>
            <p:cNvSpPr>
              <a:spLocks noChangeShapeType="1"/>
            </p:cNvSpPr>
            <p:nvPr/>
          </p:nvSpPr>
          <p:spPr bwMode="auto">
            <a:xfrm flipV="1">
              <a:off x="3738" y="3098"/>
              <a:ext cx="0" cy="26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46" name="Line 92">
              <a:extLst>
                <a:ext uri="{FF2B5EF4-FFF2-40B4-BE49-F238E27FC236}">
                  <a16:creationId xmlns:a16="http://schemas.microsoft.com/office/drawing/2014/main" id="{DB3D6A15-04B5-47DA-B08E-B2767ADCCBF9}"/>
                </a:ext>
              </a:extLst>
            </p:cNvPr>
            <p:cNvSpPr>
              <a:spLocks noChangeShapeType="1"/>
            </p:cNvSpPr>
            <p:nvPr/>
          </p:nvSpPr>
          <p:spPr bwMode="auto">
            <a:xfrm flipV="1">
              <a:off x="4179" y="3098"/>
              <a:ext cx="0" cy="26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47" name="Line 93">
              <a:extLst>
                <a:ext uri="{FF2B5EF4-FFF2-40B4-BE49-F238E27FC236}">
                  <a16:creationId xmlns:a16="http://schemas.microsoft.com/office/drawing/2014/main" id="{13E1D038-236D-40C2-85AE-3C706DC7B9B4}"/>
                </a:ext>
              </a:extLst>
            </p:cNvPr>
            <p:cNvSpPr>
              <a:spLocks noChangeShapeType="1"/>
            </p:cNvSpPr>
            <p:nvPr/>
          </p:nvSpPr>
          <p:spPr bwMode="auto">
            <a:xfrm>
              <a:off x="4153" y="3363"/>
              <a:ext cx="36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48" name="Line 94">
              <a:extLst>
                <a:ext uri="{FF2B5EF4-FFF2-40B4-BE49-F238E27FC236}">
                  <a16:creationId xmlns:a16="http://schemas.microsoft.com/office/drawing/2014/main" id="{DBD73E88-4FE4-4B2A-8B66-F495F29E2621}"/>
                </a:ext>
              </a:extLst>
            </p:cNvPr>
            <p:cNvSpPr>
              <a:spLocks noChangeShapeType="1"/>
            </p:cNvSpPr>
            <p:nvPr/>
          </p:nvSpPr>
          <p:spPr bwMode="auto">
            <a:xfrm>
              <a:off x="424" y="3629"/>
              <a:ext cx="1145" cy="0"/>
            </a:xfrm>
            <a:prstGeom prst="line">
              <a:avLst/>
            </a:prstGeom>
            <a:noFill/>
            <a:ln w="57150">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49" name="Line 95">
              <a:extLst>
                <a:ext uri="{FF2B5EF4-FFF2-40B4-BE49-F238E27FC236}">
                  <a16:creationId xmlns:a16="http://schemas.microsoft.com/office/drawing/2014/main" id="{289C5443-B762-45E8-BF1D-19B2D2E80F25}"/>
                </a:ext>
              </a:extLst>
            </p:cNvPr>
            <p:cNvSpPr>
              <a:spLocks noChangeShapeType="1"/>
            </p:cNvSpPr>
            <p:nvPr/>
          </p:nvSpPr>
          <p:spPr bwMode="auto">
            <a:xfrm>
              <a:off x="1593" y="3629"/>
              <a:ext cx="1053" cy="0"/>
            </a:xfrm>
            <a:prstGeom prst="line">
              <a:avLst/>
            </a:prstGeom>
            <a:noFill/>
            <a:ln w="57150">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50" name="Text Box 96">
              <a:extLst>
                <a:ext uri="{FF2B5EF4-FFF2-40B4-BE49-F238E27FC236}">
                  <a16:creationId xmlns:a16="http://schemas.microsoft.com/office/drawing/2014/main" id="{34424698-B192-4810-BE96-1672B245CEAE}"/>
                </a:ext>
              </a:extLst>
            </p:cNvPr>
            <p:cNvSpPr txBox="1">
              <a:spLocks noChangeArrowheads="1"/>
            </p:cNvSpPr>
            <p:nvPr/>
          </p:nvSpPr>
          <p:spPr bwMode="auto">
            <a:xfrm>
              <a:off x="671" y="3735"/>
              <a:ext cx="728"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Add1</a:t>
              </a:r>
            </a:p>
          </p:txBody>
        </p:sp>
        <p:sp>
          <p:nvSpPr>
            <p:cNvPr id="63551" name="Line 97">
              <a:extLst>
                <a:ext uri="{FF2B5EF4-FFF2-40B4-BE49-F238E27FC236}">
                  <a16:creationId xmlns:a16="http://schemas.microsoft.com/office/drawing/2014/main" id="{D65F0AD7-C167-4826-A319-B8F84DEF96CA}"/>
                </a:ext>
              </a:extLst>
            </p:cNvPr>
            <p:cNvSpPr>
              <a:spLocks noChangeShapeType="1"/>
            </p:cNvSpPr>
            <p:nvPr/>
          </p:nvSpPr>
          <p:spPr bwMode="auto">
            <a:xfrm flipV="1">
              <a:off x="4817" y="3098"/>
              <a:ext cx="0" cy="26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52" name="Line 98">
              <a:extLst>
                <a:ext uri="{FF2B5EF4-FFF2-40B4-BE49-F238E27FC236}">
                  <a16:creationId xmlns:a16="http://schemas.microsoft.com/office/drawing/2014/main" id="{01F3EDDB-768F-4FE4-9B69-EFA974795C78}"/>
                </a:ext>
              </a:extLst>
            </p:cNvPr>
            <p:cNvSpPr>
              <a:spLocks noChangeShapeType="1"/>
            </p:cNvSpPr>
            <p:nvPr/>
          </p:nvSpPr>
          <p:spPr bwMode="auto">
            <a:xfrm>
              <a:off x="4790" y="3098"/>
              <a:ext cx="4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53" name="Line 99">
              <a:extLst>
                <a:ext uri="{FF2B5EF4-FFF2-40B4-BE49-F238E27FC236}">
                  <a16:creationId xmlns:a16="http://schemas.microsoft.com/office/drawing/2014/main" id="{F6AE10B3-B3C9-485A-98C4-D0614F2C31F4}"/>
                </a:ext>
              </a:extLst>
            </p:cNvPr>
            <p:cNvSpPr>
              <a:spLocks noChangeShapeType="1"/>
            </p:cNvSpPr>
            <p:nvPr/>
          </p:nvSpPr>
          <p:spPr bwMode="auto">
            <a:xfrm flipV="1">
              <a:off x="5245" y="3098"/>
              <a:ext cx="0" cy="26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54" name="Line 100">
              <a:extLst>
                <a:ext uri="{FF2B5EF4-FFF2-40B4-BE49-F238E27FC236}">
                  <a16:creationId xmlns:a16="http://schemas.microsoft.com/office/drawing/2014/main" id="{0F68EB8E-F69C-4B94-BC80-4314C3AA2682}"/>
                </a:ext>
              </a:extLst>
            </p:cNvPr>
            <p:cNvSpPr>
              <a:spLocks noChangeShapeType="1"/>
            </p:cNvSpPr>
            <p:nvPr/>
          </p:nvSpPr>
          <p:spPr bwMode="auto">
            <a:xfrm>
              <a:off x="5245" y="3337"/>
              <a:ext cx="312"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55" name="Line 101">
              <a:extLst>
                <a:ext uri="{FF2B5EF4-FFF2-40B4-BE49-F238E27FC236}">
                  <a16:creationId xmlns:a16="http://schemas.microsoft.com/office/drawing/2014/main" id="{5E6BBDDD-B5E1-40F3-9D76-0AFB9A79A403}"/>
                </a:ext>
              </a:extLst>
            </p:cNvPr>
            <p:cNvSpPr>
              <a:spLocks noChangeShapeType="1"/>
            </p:cNvSpPr>
            <p:nvPr/>
          </p:nvSpPr>
          <p:spPr bwMode="auto">
            <a:xfrm>
              <a:off x="4517" y="3363"/>
              <a:ext cx="312"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56" name="Text Box 102">
              <a:extLst>
                <a:ext uri="{FF2B5EF4-FFF2-40B4-BE49-F238E27FC236}">
                  <a16:creationId xmlns:a16="http://schemas.microsoft.com/office/drawing/2014/main" id="{2268809A-70CF-4F05-9EFE-86137E12E2AC}"/>
                </a:ext>
              </a:extLst>
            </p:cNvPr>
            <p:cNvSpPr txBox="1">
              <a:spLocks noChangeArrowheads="1"/>
            </p:cNvSpPr>
            <p:nvPr/>
          </p:nvSpPr>
          <p:spPr bwMode="auto">
            <a:xfrm>
              <a:off x="3978" y="3629"/>
              <a:ext cx="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Add2</a:t>
              </a:r>
            </a:p>
          </p:txBody>
        </p:sp>
        <p:sp>
          <p:nvSpPr>
            <p:cNvPr id="63557" name="Line 103">
              <a:extLst>
                <a:ext uri="{FF2B5EF4-FFF2-40B4-BE49-F238E27FC236}">
                  <a16:creationId xmlns:a16="http://schemas.microsoft.com/office/drawing/2014/main" id="{34E9529C-0635-4BD2-8676-6D36354A96D5}"/>
                </a:ext>
              </a:extLst>
            </p:cNvPr>
            <p:cNvSpPr>
              <a:spLocks noChangeShapeType="1"/>
            </p:cNvSpPr>
            <p:nvPr/>
          </p:nvSpPr>
          <p:spPr bwMode="auto">
            <a:xfrm>
              <a:off x="2646" y="3629"/>
              <a:ext cx="1092"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58" name="Line 104">
              <a:extLst>
                <a:ext uri="{FF2B5EF4-FFF2-40B4-BE49-F238E27FC236}">
                  <a16:creationId xmlns:a16="http://schemas.microsoft.com/office/drawing/2014/main" id="{9B71412C-820B-4F76-9FAA-5C23A90BDC8E}"/>
                </a:ext>
              </a:extLst>
            </p:cNvPr>
            <p:cNvSpPr>
              <a:spLocks noChangeShapeType="1"/>
            </p:cNvSpPr>
            <p:nvPr/>
          </p:nvSpPr>
          <p:spPr bwMode="auto">
            <a:xfrm>
              <a:off x="3738" y="3629"/>
              <a:ext cx="1091"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59" name="Text Box 105">
              <a:extLst>
                <a:ext uri="{FF2B5EF4-FFF2-40B4-BE49-F238E27FC236}">
                  <a16:creationId xmlns:a16="http://schemas.microsoft.com/office/drawing/2014/main" id="{03C1988E-8E67-4BA1-952A-0E639DFBD9C0}"/>
                </a:ext>
              </a:extLst>
            </p:cNvPr>
            <p:cNvSpPr txBox="1">
              <a:spLocks noChangeArrowheads="1"/>
            </p:cNvSpPr>
            <p:nvPr/>
          </p:nvSpPr>
          <p:spPr bwMode="auto">
            <a:xfrm>
              <a:off x="4890" y="3629"/>
              <a:ext cx="7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Data2</a:t>
              </a:r>
            </a:p>
          </p:txBody>
        </p:sp>
        <p:sp>
          <p:nvSpPr>
            <p:cNvPr id="63560" name="Line 106">
              <a:extLst>
                <a:ext uri="{FF2B5EF4-FFF2-40B4-BE49-F238E27FC236}">
                  <a16:creationId xmlns:a16="http://schemas.microsoft.com/office/drawing/2014/main" id="{7A37F731-98DA-47EB-9A6D-8A796371F03C}"/>
                </a:ext>
              </a:extLst>
            </p:cNvPr>
            <p:cNvSpPr>
              <a:spLocks noChangeShapeType="1"/>
            </p:cNvSpPr>
            <p:nvPr/>
          </p:nvSpPr>
          <p:spPr bwMode="auto">
            <a:xfrm>
              <a:off x="1996" y="3363"/>
              <a:ext cx="689"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61" name="Line 107">
              <a:extLst>
                <a:ext uri="{FF2B5EF4-FFF2-40B4-BE49-F238E27FC236}">
                  <a16:creationId xmlns:a16="http://schemas.microsoft.com/office/drawing/2014/main" id="{4804A26A-D8F3-4BF3-84C0-31E4D810F296}"/>
                </a:ext>
              </a:extLst>
            </p:cNvPr>
            <p:cNvSpPr>
              <a:spLocks noChangeShapeType="1"/>
            </p:cNvSpPr>
            <p:nvPr/>
          </p:nvSpPr>
          <p:spPr bwMode="auto">
            <a:xfrm>
              <a:off x="931" y="3363"/>
              <a:ext cx="675"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62" name="Line 108">
              <a:extLst>
                <a:ext uri="{FF2B5EF4-FFF2-40B4-BE49-F238E27FC236}">
                  <a16:creationId xmlns:a16="http://schemas.microsoft.com/office/drawing/2014/main" id="{90568FB9-060C-4BD3-B367-78B369E840DC}"/>
                </a:ext>
              </a:extLst>
            </p:cNvPr>
            <p:cNvSpPr>
              <a:spLocks noChangeShapeType="1"/>
            </p:cNvSpPr>
            <p:nvPr/>
          </p:nvSpPr>
          <p:spPr bwMode="auto">
            <a:xfrm>
              <a:off x="3712" y="3098"/>
              <a:ext cx="49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63" name="Line 109">
              <a:extLst>
                <a:ext uri="{FF2B5EF4-FFF2-40B4-BE49-F238E27FC236}">
                  <a16:creationId xmlns:a16="http://schemas.microsoft.com/office/drawing/2014/main" id="{83A2C8D0-D62E-43AD-8BF6-6763B5FC4C14}"/>
                </a:ext>
              </a:extLst>
            </p:cNvPr>
            <p:cNvSpPr>
              <a:spLocks noChangeShapeType="1"/>
            </p:cNvSpPr>
            <p:nvPr/>
          </p:nvSpPr>
          <p:spPr bwMode="auto">
            <a:xfrm flipV="1">
              <a:off x="2659" y="3098"/>
              <a:ext cx="0" cy="265"/>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64" name="Line 110">
              <a:extLst>
                <a:ext uri="{FF2B5EF4-FFF2-40B4-BE49-F238E27FC236}">
                  <a16:creationId xmlns:a16="http://schemas.microsoft.com/office/drawing/2014/main" id="{8DE53128-26F6-42C1-B631-8EFE74E60B46}"/>
                </a:ext>
              </a:extLst>
            </p:cNvPr>
            <p:cNvSpPr>
              <a:spLocks noChangeShapeType="1"/>
            </p:cNvSpPr>
            <p:nvPr/>
          </p:nvSpPr>
          <p:spPr bwMode="auto">
            <a:xfrm>
              <a:off x="3074" y="3363"/>
              <a:ext cx="69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06577"/>
                                        </p:tgtEl>
                                        <p:attrNameLst>
                                          <p:attrName>style.visibility</p:attrName>
                                        </p:attrNameLst>
                                      </p:cBhvr>
                                      <p:to>
                                        <p:strVal val="visible"/>
                                      </p:to>
                                    </p:set>
                                    <p:anim calcmode="lin" valueType="num">
                                      <p:cBhvr>
                                        <p:cTn id="7" dur="1000" fill="hold"/>
                                        <p:tgtEl>
                                          <p:spTgt spid="106577"/>
                                        </p:tgtEl>
                                        <p:attrNameLst>
                                          <p:attrName>ppt_w</p:attrName>
                                        </p:attrNameLst>
                                      </p:cBhvr>
                                      <p:tavLst>
                                        <p:tav tm="0">
                                          <p:val>
                                            <p:fltVal val="0"/>
                                          </p:val>
                                        </p:tav>
                                        <p:tav tm="100000">
                                          <p:val>
                                            <p:strVal val="#ppt_w"/>
                                          </p:val>
                                        </p:tav>
                                      </p:tavLst>
                                    </p:anim>
                                    <p:anim calcmode="lin" valueType="num">
                                      <p:cBhvr>
                                        <p:cTn id="8" dur="1000" fill="hold"/>
                                        <p:tgtEl>
                                          <p:spTgt spid="106577"/>
                                        </p:tgtEl>
                                        <p:attrNameLst>
                                          <p:attrName>ppt_h</p:attrName>
                                        </p:attrNameLst>
                                      </p:cBhvr>
                                      <p:tavLst>
                                        <p:tav tm="0">
                                          <p:val>
                                            <p:fltVal val="0"/>
                                          </p:val>
                                        </p:tav>
                                        <p:tav tm="100000">
                                          <p:val>
                                            <p:strVal val="#ppt_h"/>
                                          </p:val>
                                        </p:tav>
                                      </p:tavLst>
                                    </p:anim>
                                    <p:anim calcmode="lin" valueType="num">
                                      <p:cBhvr>
                                        <p:cTn id="9" dur="1000" fill="hold"/>
                                        <p:tgtEl>
                                          <p:spTgt spid="10657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657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106608"/>
                                        </p:tgtEl>
                                        <p:attrNameLst>
                                          <p:attrName>style.visibility</p:attrName>
                                        </p:attrNameLst>
                                      </p:cBhvr>
                                      <p:to>
                                        <p:strVal val="visible"/>
                                      </p:to>
                                    </p:set>
                                    <p:anim calcmode="lin" valueType="num">
                                      <p:cBhvr additive="base">
                                        <p:cTn id="15" dur="500" fill="hold"/>
                                        <p:tgtEl>
                                          <p:spTgt spid="106608"/>
                                        </p:tgtEl>
                                        <p:attrNameLst>
                                          <p:attrName>ppt_x</p:attrName>
                                        </p:attrNameLst>
                                      </p:cBhvr>
                                      <p:tavLst>
                                        <p:tav tm="0">
                                          <p:val>
                                            <p:strVal val="0-#ppt_w/2"/>
                                          </p:val>
                                        </p:tav>
                                        <p:tav tm="100000">
                                          <p:val>
                                            <p:strVal val="#ppt_x"/>
                                          </p:val>
                                        </p:tav>
                                      </p:tavLst>
                                    </p:anim>
                                    <p:anim calcmode="lin" valueType="num">
                                      <p:cBhvr additive="base">
                                        <p:cTn id="16" dur="500" fill="hold"/>
                                        <p:tgtEl>
                                          <p:spTgt spid="106608"/>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06518"/>
                                        </p:tgtEl>
                                        <p:attrNameLst>
                                          <p:attrName>style.visibility</p:attrName>
                                        </p:attrNameLst>
                                      </p:cBhvr>
                                      <p:to>
                                        <p:strVal val="visible"/>
                                      </p:to>
                                    </p:set>
                                    <p:anim calcmode="lin" valueType="num">
                                      <p:cBhvr additive="base">
                                        <p:cTn id="21" dur="500" fill="hold"/>
                                        <p:tgtEl>
                                          <p:spTgt spid="106518"/>
                                        </p:tgtEl>
                                        <p:attrNameLst>
                                          <p:attrName>ppt_x</p:attrName>
                                        </p:attrNameLst>
                                      </p:cBhvr>
                                      <p:tavLst>
                                        <p:tav tm="0">
                                          <p:val>
                                            <p:strVal val="0-#ppt_w/2"/>
                                          </p:val>
                                        </p:tav>
                                        <p:tav tm="100000">
                                          <p:val>
                                            <p:strVal val="#ppt_x"/>
                                          </p:val>
                                        </p:tav>
                                      </p:tavLst>
                                    </p:anim>
                                    <p:anim calcmode="lin" valueType="num">
                                      <p:cBhvr additive="base">
                                        <p:cTn id="22" dur="500" fill="hold"/>
                                        <p:tgtEl>
                                          <p:spTgt spid="106518"/>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6555"/>
                                        </p:tgtEl>
                                        <p:attrNameLst>
                                          <p:attrName>style.visibility</p:attrName>
                                        </p:attrNameLst>
                                      </p:cBhvr>
                                      <p:to>
                                        <p:strVal val="visible"/>
                                      </p:to>
                                    </p:set>
                                    <p:anim calcmode="lin" valueType="num">
                                      <p:cBhvr additive="base">
                                        <p:cTn id="27" dur="500" fill="hold"/>
                                        <p:tgtEl>
                                          <p:spTgt spid="106555"/>
                                        </p:tgtEl>
                                        <p:attrNameLst>
                                          <p:attrName>ppt_x</p:attrName>
                                        </p:attrNameLst>
                                      </p:cBhvr>
                                      <p:tavLst>
                                        <p:tav tm="0">
                                          <p:val>
                                            <p:strVal val="0-#ppt_w/2"/>
                                          </p:val>
                                        </p:tav>
                                        <p:tav tm="100000">
                                          <p:val>
                                            <p:strVal val="#ppt_x"/>
                                          </p:val>
                                        </p:tav>
                                      </p:tavLst>
                                    </p:anim>
                                    <p:anim calcmode="lin" valueType="num">
                                      <p:cBhvr additive="base">
                                        <p:cTn id="28" dur="500" fill="hold"/>
                                        <p:tgtEl>
                                          <p:spTgt spid="106555"/>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06558"/>
                                        </p:tgtEl>
                                        <p:attrNameLst>
                                          <p:attrName>style.visibility</p:attrName>
                                        </p:attrNameLst>
                                      </p:cBhvr>
                                      <p:to>
                                        <p:strVal val="visible"/>
                                      </p:to>
                                    </p:set>
                                    <p:anim calcmode="lin" valueType="num">
                                      <p:cBhvr additive="base">
                                        <p:cTn id="33" dur="500" fill="hold"/>
                                        <p:tgtEl>
                                          <p:spTgt spid="106558"/>
                                        </p:tgtEl>
                                        <p:attrNameLst>
                                          <p:attrName>ppt_x</p:attrName>
                                        </p:attrNameLst>
                                      </p:cBhvr>
                                      <p:tavLst>
                                        <p:tav tm="0">
                                          <p:val>
                                            <p:strVal val="0-#ppt_w/2"/>
                                          </p:val>
                                        </p:tav>
                                        <p:tav tm="100000">
                                          <p:val>
                                            <p:strVal val="#ppt_x"/>
                                          </p:val>
                                        </p:tav>
                                      </p:tavLst>
                                    </p:anim>
                                    <p:anim calcmode="lin" valueType="num">
                                      <p:cBhvr additive="base">
                                        <p:cTn id="34" dur="500" fill="hold"/>
                                        <p:tgtEl>
                                          <p:spTgt spid="106558"/>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106609"/>
                                        </p:tgtEl>
                                        <p:attrNameLst>
                                          <p:attrName>style.visibility</p:attrName>
                                        </p:attrNameLst>
                                      </p:cBhvr>
                                      <p:to>
                                        <p:strVal val="visible"/>
                                      </p:to>
                                    </p:set>
                                    <p:anim calcmode="lin" valueType="num">
                                      <p:cBhvr additive="base">
                                        <p:cTn id="39" dur="500" fill="hold"/>
                                        <p:tgtEl>
                                          <p:spTgt spid="106609"/>
                                        </p:tgtEl>
                                        <p:attrNameLst>
                                          <p:attrName>ppt_x</p:attrName>
                                        </p:attrNameLst>
                                      </p:cBhvr>
                                      <p:tavLst>
                                        <p:tav tm="0">
                                          <p:val>
                                            <p:strVal val="0-#ppt_w/2"/>
                                          </p:val>
                                        </p:tav>
                                        <p:tav tm="100000">
                                          <p:val>
                                            <p:strVal val="#ppt_x"/>
                                          </p:val>
                                        </p:tav>
                                      </p:tavLst>
                                    </p:anim>
                                    <p:anim calcmode="lin" valueType="num">
                                      <p:cBhvr additive="base">
                                        <p:cTn id="40" dur="500" fill="hold"/>
                                        <p:tgtEl>
                                          <p:spTgt spid="1066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8" grpId="0" autoUpdateAnimBg="0"/>
      <p:bldP spid="106555" grpId="0" autoUpdateAnimBg="0"/>
      <p:bldP spid="106558" grpId="0" autoUpdateAnimBg="0"/>
      <p:bldP spid="106577"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Footer Placeholder 3">
            <a:extLst>
              <a:ext uri="{FF2B5EF4-FFF2-40B4-BE49-F238E27FC236}">
                <a16:creationId xmlns:a16="http://schemas.microsoft.com/office/drawing/2014/main" id="{02734B5C-F2CB-4608-9F91-E0FC8C0465D0}"/>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64515" name="Slide Number Placeholder 4">
            <a:extLst>
              <a:ext uri="{FF2B5EF4-FFF2-40B4-BE49-F238E27FC236}">
                <a16:creationId xmlns:a16="http://schemas.microsoft.com/office/drawing/2014/main" id="{E21E6A29-BA1D-4991-852D-034C04A4735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056AD071-60E1-4D71-9DB1-6F8348FAD63F}" type="slidenum">
              <a:rPr lang="en-US" altLang="en-US" sz="1300" smtClean="0"/>
              <a:pPr>
                <a:spcBef>
                  <a:spcPct val="0"/>
                </a:spcBef>
                <a:buClrTx/>
                <a:buSzTx/>
                <a:buFontTx/>
                <a:buNone/>
              </a:pPr>
              <a:t>59</a:t>
            </a:fld>
            <a:endParaRPr lang="en-US" altLang="en-US" sz="1300"/>
          </a:p>
        </p:txBody>
      </p:sp>
      <p:sp>
        <p:nvSpPr>
          <p:cNvPr id="107522" name="Rectangle 2">
            <a:extLst>
              <a:ext uri="{FF2B5EF4-FFF2-40B4-BE49-F238E27FC236}">
                <a16:creationId xmlns:a16="http://schemas.microsoft.com/office/drawing/2014/main" id="{F922ABD8-A1DA-4FF4-970A-34E88A6647C6}"/>
              </a:ext>
            </a:extLst>
          </p:cNvPr>
          <p:cNvSpPr>
            <a:spLocks noGrp="1" noChangeArrowheads="1"/>
          </p:cNvSpPr>
          <p:nvPr>
            <p:ph type="title"/>
          </p:nvPr>
        </p:nvSpPr>
        <p:spPr/>
        <p:txBody>
          <a:bodyPr/>
          <a:lstStyle/>
          <a:p>
            <a:pPr eaLnBrk="1" hangingPunct="1"/>
            <a:r>
              <a:rPr lang="en-US" altLang="en-US"/>
              <a:t>Chu kỳ Bus (cont)</a:t>
            </a:r>
          </a:p>
        </p:txBody>
      </p:sp>
      <p:sp>
        <p:nvSpPr>
          <p:cNvPr id="107523" name="Text Box 3">
            <a:extLst>
              <a:ext uri="{FF2B5EF4-FFF2-40B4-BE49-F238E27FC236}">
                <a16:creationId xmlns:a16="http://schemas.microsoft.com/office/drawing/2014/main" id="{46BA808A-D521-4048-8884-A4611B8010D1}"/>
              </a:ext>
            </a:extLst>
          </p:cNvPr>
          <p:cNvSpPr txBox="1">
            <a:spLocks noChangeArrowheads="1"/>
          </p:cNvSpPr>
          <p:nvPr/>
        </p:nvSpPr>
        <p:spPr bwMode="auto">
          <a:xfrm>
            <a:off x="352425" y="1927225"/>
            <a:ext cx="6894513"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Chú ý :</a:t>
            </a:r>
          </a:p>
          <a:p>
            <a:pPr algn="just" eaLnBrk="1" hangingPunct="1">
              <a:spcBef>
                <a:spcPct val="50000"/>
              </a:spcBef>
              <a:buClrTx/>
              <a:buSzTx/>
              <a:buFontTx/>
              <a:buNone/>
            </a:pPr>
            <a:r>
              <a:rPr lang="en-US" altLang="en-US" sz="2000" i="0">
                <a:latin typeface="Times New Roman" panose="02020603050405020304" pitchFamily="18" charset="0"/>
              </a:rPr>
              <a:t>Trong 1 số hệ thống, cho phép ta Setup một số </a:t>
            </a:r>
            <a:r>
              <a:rPr lang="en-US" altLang="en-US" sz="2000" i="0">
                <a:solidFill>
                  <a:srgbClr val="33CC33"/>
                </a:solidFill>
                <a:latin typeface="Times New Roman" panose="02020603050405020304" pitchFamily="18" charset="0"/>
              </a:rPr>
              <a:t>wait states</a:t>
            </a:r>
            <a:r>
              <a:rPr lang="en-US" altLang="en-US" sz="2000" i="0">
                <a:latin typeface="Times New Roman" panose="02020603050405020304" pitchFamily="18" charset="0"/>
              </a:rPr>
              <a:t> trong phần Extend Setup của Bios. </a:t>
            </a:r>
          </a:p>
        </p:txBody>
      </p:sp>
      <p:sp>
        <p:nvSpPr>
          <p:cNvPr id="107524" name="Rectangle 4">
            <a:extLst>
              <a:ext uri="{FF2B5EF4-FFF2-40B4-BE49-F238E27FC236}">
                <a16:creationId xmlns:a16="http://schemas.microsoft.com/office/drawing/2014/main" id="{2E4BB172-8566-4699-8A03-1C70B3CD7B9B}"/>
              </a:ext>
            </a:extLst>
          </p:cNvPr>
          <p:cNvSpPr>
            <a:spLocks noChangeArrowheads="1"/>
          </p:cNvSpPr>
          <p:nvPr/>
        </p:nvSpPr>
        <p:spPr bwMode="auto">
          <a:xfrm>
            <a:off x="774700" y="4406900"/>
            <a:ext cx="6332538"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000" i="0">
                <a:latin typeface="Times New Roman" panose="02020603050405020304" pitchFamily="18" charset="0"/>
              </a:rPr>
              <a:t>Wait states mặc định là 4 cho các vỉ mạch 8 bit và là 1 cho các vĩ mạch 16 bit. </a:t>
            </a:r>
            <a:endParaRPr lang="en-US" altLang="en-US" sz="2000" i="0">
              <a:solidFill>
                <a:srgbClr val="33CC33"/>
              </a:solidFill>
              <a:latin typeface="Times New Roman" panose="02020603050405020304" pitchFamily="18" charset="0"/>
            </a:endParaRPr>
          </a:p>
        </p:txBody>
      </p:sp>
      <p:sp>
        <p:nvSpPr>
          <p:cNvPr id="107525" name="Rectangle 5">
            <a:extLst>
              <a:ext uri="{FF2B5EF4-FFF2-40B4-BE49-F238E27FC236}">
                <a16:creationId xmlns:a16="http://schemas.microsoft.com/office/drawing/2014/main" id="{A7D59CE8-1050-44B9-9228-075AA2EC9AC5}"/>
              </a:ext>
            </a:extLst>
          </p:cNvPr>
          <p:cNvSpPr>
            <a:spLocks noChangeArrowheads="1"/>
          </p:cNvSpPr>
          <p:nvPr/>
        </p:nvSpPr>
        <p:spPr bwMode="auto">
          <a:xfrm>
            <a:off x="493713" y="3084513"/>
            <a:ext cx="5256212"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000" i="0">
                <a:latin typeface="Times New Roman" panose="02020603050405020304" pitchFamily="18" charset="0"/>
              </a:rPr>
              <a:t>Nếu ta cho giá trị này nhỏ thì có thể ngoại vi không theo kịp CPU và hệ thống bị treo. </a:t>
            </a:r>
          </a:p>
        </p:txBody>
      </p:sp>
      <p:sp>
        <p:nvSpPr>
          <p:cNvPr id="107526" name="Rectangle 6">
            <a:extLst>
              <a:ext uri="{FF2B5EF4-FFF2-40B4-BE49-F238E27FC236}">
                <a16:creationId xmlns:a16="http://schemas.microsoft.com/office/drawing/2014/main" id="{536D7C84-F067-4C72-8694-608CC0C87AE9}"/>
              </a:ext>
            </a:extLst>
          </p:cNvPr>
          <p:cNvSpPr>
            <a:spLocks noChangeArrowheads="1"/>
          </p:cNvSpPr>
          <p:nvPr/>
        </p:nvSpPr>
        <p:spPr bwMode="auto">
          <a:xfrm>
            <a:off x="633413" y="3786188"/>
            <a:ext cx="53467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000" i="0">
                <a:latin typeface="Times New Roman" panose="02020603050405020304" pitchFamily="18" charset="0"/>
              </a:rPr>
              <a:t>Còn nếu cho giá trị này lớn thì tốc độ chung của hệ thống bị chậm lại.</a:t>
            </a:r>
          </a:p>
        </p:txBody>
      </p:sp>
      <p:sp>
        <p:nvSpPr>
          <p:cNvPr id="107527" name="Rectangle 7">
            <a:extLst>
              <a:ext uri="{FF2B5EF4-FFF2-40B4-BE49-F238E27FC236}">
                <a16:creationId xmlns:a16="http://schemas.microsoft.com/office/drawing/2014/main" id="{37725A1B-2CC9-4B20-8169-08A5ED4C1763}"/>
              </a:ext>
            </a:extLst>
          </p:cNvPr>
          <p:cNvSpPr>
            <a:spLocks noChangeArrowheads="1"/>
          </p:cNvSpPr>
          <p:nvPr/>
        </p:nvSpPr>
        <p:spPr bwMode="auto">
          <a:xfrm>
            <a:off x="493713" y="5026025"/>
            <a:ext cx="65420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000" i="0">
                <a:solidFill>
                  <a:schemeClr val="folHlink"/>
                </a:solidFill>
                <a:latin typeface="Times New Roman" panose="02020603050405020304" pitchFamily="18" charset="0"/>
              </a:rPr>
              <a:t>tốc độ truyền tải tối đa :</a:t>
            </a:r>
          </a:p>
          <a:p>
            <a:pPr eaLnBrk="1" hangingPunct="1">
              <a:spcBef>
                <a:spcPct val="50000"/>
              </a:spcBef>
              <a:buClrTx/>
              <a:buSzTx/>
              <a:buFontTx/>
              <a:buNone/>
            </a:pPr>
            <a:r>
              <a:rPr lang="en-US" altLang="en-US" sz="2000" i="0">
                <a:solidFill>
                  <a:schemeClr val="folHlink"/>
                </a:solidFill>
                <a:latin typeface="Times New Roman" panose="02020603050405020304" pitchFamily="18" charset="0"/>
              </a:rPr>
              <a:t>tốc độ truyền tải = tốc độ bus (MHz) x số bytes trong 1 lần truyền /số chu kỳ xung clock cho mỗi lần truyền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2"/>
                                        </p:tgtEl>
                                        <p:attrNameLst>
                                          <p:attrName>style.visibility</p:attrName>
                                        </p:attrNameLst>
                                      </p:cBhvr>
                                      <p:to>
                                        <p:strVal val="visible"/>
                                      </p:to>
                                    </p:set>
                                    <p:anim calcmode="lin" valueType="num">
                                      <p:cBhvr additive="base">
                                        <p:cTn id="7" dur="500" fill="hold"/>
                                        <p:tgtEl>
                                          <p:spTgt spid="107522"/>
                                        </p:tgtEl>
                                        <p:attrNameLst>
                                          <p:attrName>ppt_x</p:attrName>
                                        </p:attrNameLst>
                                      </p:cBhvr>
                                      <p:tavLst>
                                        <p:tav tm="0">
                                          <p:val>
                                            <p:strVal val="0-#ppt_w/2"/>
                                          </p:val>
                                        </p:tav>
                                        <p:tav tm="100000">
                                          <p:val>
                                            <p:strVal val="#ppt_x"/>
                                          </p:val>
                                        </p:tav>
                                      </p:tavLst>
                                    </p:anim>
                                    <p:anim calcmode="lin" valueType="num">
                                      <p:cBhvr additive="base">
                                        <p:cTn id="8" dur="500" fill="hold"/>
                                        <p:tgtEl>
                                          <p:spTgt spid="1075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7523"/>
                                        </p:tgtEl>
                                        <p:attrNameLst>
                                          <p:attrName>style.visibility</p:attrName>
                                        </p:attrNameLst>
                                      </p:cBhvr>
                                      <p:to>
                                        <p:strVal val="visible"/>
                                      </p:to>
                                    </p:set>
                                    <p:anim calcmode="lin" valueType="num">
                                      <p:cBhvr additive="base">
                                        <p:cTn id="13" dur="500" fill="hold"/>
                                        <p:tgtEl>
                                          <p:spTgt spid="107523"/>
                                        </p:tgtEl>
                                        <p:attrNameLst>
                                          <p:attrName>ppt_x</p:attrName>
                                        </p:attrNameLst>
                                      </p:cBhvr>
                                      <p:tavLst>
                                        <p:tav tm="0">
                                          <p:val>
                                            <p:strVal val="0-#ppt_w/2"/>
                                          </p:val>
                                        </p:tav>
                                        <p:tav tm="100000">
                                          <p:val>
                                            <p:strVal val="#ppt_x"/>
                                          </p:val>
                                        </p:tav>
                                      </p:tavLst>
                                    </p:anim>
                                    <p:anim calcmode="lin" valueType="num">
                                      <p:cBhvr additive="base">
                                        <p:cTn id="14" dur="500" fill="hold"/>
                                        <p:tgtEl>
                                          <p:spTgt spid="10752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7525"/>
                                        </p:tgtEl>
                                        <p:attrNameLst>
                                          <p:attrName>style.visibility</p:attrName>
                                        </p:attrNameLst>
                                      </p:cBhvr>
                                      <p:to>
                                        <p:strVal val="visible"/>
                                      </p:to>
                                    </p:set>
                                    <p:anim calcmode="lin" valueType="num">
                                      <p:cBhvr additive="base">
                                        <p:cTn id="19" dur="500" fill="hold"/>
                                        <p:tgtEl>
                                          <p:spTgt spid="107525"/>
                                        </p:tgtEl>
                                        <p:attrNameLst>
                                          <p:attrName>ppt_x</p:attrName>
                                        </p:attrNameLst>
                                      </p:cBhvr>
                                      <p:tavLst>
                                        <p:tav tm="0">
                                          <p:val>
                                            <p:strVal val="0-#ppt_w/2"/>
                                          </p:val>
                                        </p:tav>
                                        <p:tav tm="100000">
                                          <p:val>
                                            <p:strVal val="#ppt_x"/>
                                          </p:val>
                                        </p:tav>
                                      </p:tavLst>
                                    </p:anim>
                                    <p:anim calcmode="lin" valueType="num">
                                      <p:cBhvr additive="base">
                                        <p:cTn id="20" dur="500" fill="hold"/>
                                        <p:tgtEl>
                                          <p:spTgt spid="10752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7526"/>
                                        </p:tgtEl>
                                        <p:attrNameLst>
                                          <p:attrName>style.visibility</p:attrName>
                                        </p:attrNameLst>
                                      </p:cBhvr>
                                      <p:to>
                                        <p:strVal val="visible"/>
                                      </p:to>
                                    </p:set>
                                    <p:anim calcmode="lin" valueType="num">
                                      <p:cBhvr additive="base">
                                        <p:cTn id="25" dur="500" fill="hold"/>
                                        <p:tgtEl>
                                          <p:spTgt spid="107526"/>
                                        </p:tgtEl>
                                        <p:attrNameLst>
                                          <p:attrName>ppt_x</p:attrName>
                                        </p:attrNameLst>
                                      </p:cBhvr>
                                      <p:tavLst>
                                        <p:tav tm="0">
                                          <p:val>
                                            <p:strVal val="0-#ppt_w/2"/>
                                          </p:val>
                                        </p:tav>
                                        <p:tav tm="100000">
                                          <p:val>
                                            <p:strVal val="#ppt_x"/>
                                          </p:val>
                                        </p:tav>
                                      </p:tavLst>
                                    </p:anim>
                                    <p:anim calcmode="lin" valueType="num">
                                      <p:cBhvr additive="base">
                                        <p:cTn id="26" dur="500" fill="hold"/>
                                        <p:tgtEl>
                                          <p:spTgt spid="10752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7524"/>
                                        </p:tgtEl>
                                        <p:attrNameLst>
                                          <p:attrName>style.visibility</p:attrName>
                                        </p:attrNameLst>
                                      </p:cBhvr>
                                      <p:to>
                                        <p:strVal val="visible"/>
                                      </p:to>
                                    </p:set>
                                    <p:anim calcmode="lin" valueType="num">
                                      <p:cBhvr additive="base">
                                        <p:cTn id="31" dur="500" fill="hold"/>
                                        <p:tgtEl>
                                          <p:spTgt spid="107524"/>
                                        </p:tgtEl>
                                        <p:attrNameLst>
                                          <p:attrName>ppt_x</p:attrName>
                                        </p:attrNameLst>
                                      </p:cBhvr>
                                      <p:tavLst>
                                        <p:tav tm="0">
                                          <p:val>
                                            <p:strVal val="0-#ppt_w/2"/>
                                          </p:val>
                                        </p:tav>
                                        <p:tav tm="100000">
                                          <p:val>
                                            <p:strVal val="#ppt_x"/>
                                          </p:val>
                                        </p:tav>
                                      </p:tavLst>
                                    </p:anim>
                                    <p:anim calcmode="lin" valueType="num">
                                      <p:cBhvr additive="base">
                                        <p:cTn id="32" dur="500" fill="hold"/>
                                        <p:tgtEl>
                                          <p:spTgt spid="10752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7527"/>
                                        </p:tgtEl>
                                        <p:attrNameLst>
                                          <p:attrName>style.visibility</p:attrName>
                                        </p:attrNameLst>
                                      </p:cBhvr>
                                      <p:to>
                                        <p:strVal val="visible"/>
                                      </p:to>
                                    </p:set>
                                    <p:anim calcmode="lin" valueType="num">
                                      <p:cBhvr additive="base">
                                        <p:cTn id="37" dur="500" fill="hold"/>
                                        <p:tgtEl>
                                          <p:spTgt spid="107527"/>
                                        </p:tgtEl>
                                        <p:attrNameLst>
                                          <p:attrName>ppt_x</p:attrName>
                                        </p:attrNameLst>
                                      </p:cBhvr>
                                      <p:tavLst>
                                        <p:tav tm="0">
                                          <p:val>
                                            <p:strVal val="0-#ppt_w/2"/>
                                          </p:val>
                                        </p:tav>
                                        <p:tav tm="100000">
                                          <p:val>
                                            <p:strVal val="#ppt_x"/>
                                          </p:val>
                                        </p:tav>
                                      </p:tavLst>
                                    </p:anim>
                                    <p:anim calcmode="lin" valueType="num">
                                      <p:cBhvr additive="base">
                                        <p:cTn id="38" dur="500" fill="hold"/>
                                        <p:tgtEl>
                                          <p:spTgt spid="1075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utoUpdateAnimBg="0"/>
      <p:bldP spid="107523" grpId="0" autoUpdateAnimBg="0"/>
      <p:bldP spid="107524" grpId="0" autoUpdateAnimBg="0"/>
      <p:bldP spid="107525" grpId="0" autoUpdateAnimBg="0"/>
      <p:bldP spid="107526" grpId="0" autoUpdateAnimBg="0"/>
      <p:bldP spid="10752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2">
            <a:extLst>
              <a:ext uri="{FF2B5EF4-FFF2-40B4-BE49-F238E27FC236}">
                <a16:creationId xmlns:a16="http://schemas.microsoft.com/office/drawing/2014/main" id="{F4229EB9-DCBD-42E3-9630-EF8B8717BD1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0243" name="Slide Number Placeholder 3">
            <a:extLst>
              <a:ext uri="{FF2B5EF4-FFF2-40B4-BE49-F238E27FC236}">
                <a16:creationId xmlns:a16="http://schemas.microsoft.com/office/drawing/2014/main" id="{CD5FFC22-89E3-4F59-A876-4A0DDA04A9E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C5777CE6-C459-4541-BDF2-E985A4927BAE}" type="slidenum">
              <a:rPr lang="en-US" altLang="en-US" sz="1300" smtClean="0"/>
              <a:pPr>
                <a:spcBef>
                  <a:spcPct val="0"/>
                </a:spcBef>
                <a:buClrTx/>
                <a:buSzTx/>
                <a:buFontTx/>
                <a:buNone/>
              </a:pPr>
              <a:t>6</a:t>
            </a:fld>
            <a:endParaRPr lang="en-US" altLang="en-US" sz="1300"/>
          </a:p>
        </p:txBody>
      </p:sp>
      <p:pic>
        <p:nvPicPr>
          <p:cNvPr id="184322" name="Picture 2">
            <a:extLst>
              <a:ext uri="{FF2B5EF4-FFF2-40B4-BE49-F238E27FC236}">
                <a16:creationId xmlns:a16="http://schemas.microsoft.com/office/drawing/2014/main" id="{AAD2BD6F-A8F2-40ED-80E2-140DC95F0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3443288"/>
            <a:ext cx="6894513" cy="206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23" name="Rectangle 3">
            <a:extLst>
              <a:ext uri="{FF2B5EF4-FFF2-40B4-BE49-F238E27FC236}">
                <a16:creationId xmlns:a16="http://schemas.microsoft.com/office/drawing/2014/main" id="{113D1A83-590F-49C6-A8B4-C0629BC2A03B}"/>
              </a:ext>
            </a:extLst>
          </p:cNvPr>
          <p:cNvSpPr>
            <a:spLocks noChangeArrowheads="1"/>
          </p:cNvSpPr>
          <p:nvPr/>
        </p:nvSpPr>
        <p:spPr bwMode="auto">
          <a:xfrm>
            <a:off x="91440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b="1" i="1">
                <a:solidFill>
                  <a:schemeClr val="tx1"/>
                </a:solidFill>
                <a:latin typeface="Tahoma" panose="020B0604030504040204" pitchFamily="34" charset="0"/>
              </a:defRPr>
            </a:lvl1pPr>
            <a:lvl2pPr marL="742950" indent="-285750">
              <a:defRPr sz="2200" b="1" i="1">
                <a:solidFill>
                  <a:schemeClr val="tx1"/>
                </a:solidFill>
                <a:latin typeface="Tahoma" panose="020B0604030504040204" pitchFamily="34" charset="0"/>
              </a:defRPr>
            </a:lvl2pPr>
            <a:lvl3pPr marL="1143000" indent="-228600">
              <a:defRPr sz="2200" b="1" i="1">
                <a:solidFill>
                  <a:schemeClr val="tx1"/>
                </a:solidFill>
                <a:latin typeface="Tahoma" panose="020B0604030504040204" pitchFamily="34" charset="0"/>
              </a:defRPr>
            </a:lvl3pPr>
            <a:lvl4pPr marL="1600200" indent="-228600">
              <a:defRPr sz="2200" b="1" i="1">
                <a:solidFill>
                  <a:schemeClr val="tx1"/>
                </a:solidFill>
                <a:latin typeface="Tahoma" panose="020B0604030504040204" pitchFamily="34" charset="0"/>
              </a:defRPr>
            </a:lvl4pPr>
            <a:lvl5pPr marL="2057400" indent="-228600">
              <a:defRPr sz="2200" b="1" i="1">
                <a:solidFill>
                  <a:schemeClr val="tx1"/>
                </a:solidFill>
                <a:latin typeface="Tahoma" panose="020B0604030504040204" pitchFamily="34" charset="0"/>
              </a:defRPr>
            </a:lvl5pPr>
            <a:lvl6pPr marL="2514600" indent="-228600" eaLnBrk="0" fontAlgn="base" hangingPunct="0">
              <a:spcBef>
                <a:spcPct val="0"/>
              </a:spcBef>
              <a:spcAft>
                <a:spcPct val="0"/>
              </a:spcAft>
              <a:defRPr sz="2200" b="1" i="1">
                <a:solidFill>
                  <a:schemeClr val="tx1"/>
                </a:solidFill>
                <a:latin typeface="Tahoma" panose="020B0604030504040204" pitchFamily="34" charset="0"/>
              </a:defRPr>
            </a:lvl6pPr>
            <a:lvl7pPr marL="2971800" indent="-228600" eaLnBrk="0" fontAlgn="base" hangingPunct="0">
              <a:spcBef>
                <a:spcPct val="0"/>
              </a:spcBef>
              <a:spcAft>
                <a:spcPct val="0"/>
              </a:spcAft>
              <a:defRPr sz="2200" b="1" i="1">
                <a:solidFill>
                  <a:schemeClr val="tx1"/>
                </a:solidFill>
                <a:latin typeface="Tahoma" panose="020B0604030504040204" pitchFamily="34" charset="0"/>
              </a:defRPr>
            </a:lvl7pPr>
            <a:lvl8pPr marL="3429000" indent="-228600" eaLnBrk="0" fontAlgn="base" hangingPunct="0">
              <a:spcBef>
                <a:spcPct val="0"/>
              </a:spcBef>
              <a:spcAft>
                <a:spcPct val="0"/>
              </a:spcAft>
              <a:defRPr sz="2200" b="1" i="1">
                <a:solidFill>
                  <a:schemeClr val="tx1"/>
                </a:solidFill>
                <a:latin typeface="Tahoma" panose="020B0604030504040204" pitchFamily="34" charset="0"/>
              </a:defRPr>
            </a:lvl8pPr>
            <a:lvl9pPr marL="3886200" indent="-228600" eaLnBrk="0" fontAlgn="base" hangingPunct="0">
              <a:spcBef>
                <a:spcPct val="0"/>
              </a:spcBef>
              <a:spcAft>
                <a:spcPct val="0"/>
              </a:spcAft>
              <a:defRPr sz="2200" b="1" i="1">
                <a:solidFill>
                  <a:schemeClr val="tx1"/>
                </a:solidFill>
                <a:latin typeface="Tahoma" panose="020B0604030504040204" pitchFamily="34" charset="0"/>
              </a:defRPr>
            </a:lvl9pPr>
          </a:lstStyle>
          <a:p>
            <a:pPr eaLnBrk="1" hangingPunct="1"/>
            <a:endParaRPr lang="en-US" altLang="en-US"/>
          </a:p>
        </p:txBody>
      </p:sp>
      <p:sp>
        <p:nvSpPr>
          <p:cNvPr id="184324" name="Rectangle 4">
            <a:extLst>
              <a:ext uri="{FF2B5EF4-FFF2-40B4-BE49-F238E27FC236}">
                <a16:creationId xmlns:a16="http://schemas.microsoft.com/office/drawing/2014/main" id="{27D32B2D-3F0E-4462-A1D4-CF00DC6F7F07}"/>
              </a:ext>
            </a:extLst>
          </p:cNvPr>
          <p:cNvSpPr>
            <a:spLocks noChangeArrowheads="1"/>
          </p:cNvSpPr>
          <p:nvPr/>
        </p:nvSpPr>
        <p:spPr bwMode="auto">
          <a:xfrm>
            <a:off x="280988" y="1997075"/>
            <a:ext cx="7315200" cy="172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br>
              <a:rPr lang="en-US" altLang="en-US" sz="1500" i="0">
                <a:latin typeface="Verdana" panose="020B0604030504040204" pitchFamily="34" charset="0"/>
              </a:rPr>
            </a:br>
            <a:endParaRPr lang="en-US" altLang="en-US" sz="1500" i="0">
              <a:latin typeface="Verdana" panose="020B0604030504040204" pitchFamily="34" charset="0"/>
            </a:endParaRPr>
          </a:p>
          <a:p>
            <a:pPr eaLnBrk="1" hangingPunct="1">
              <a:spcBef>
                <a:spcPct val="0"/>
              </a:spcBef>
              <a:buClrTx/>
              <a:buSzTx/>
              <a:buFontTx/>
              <a:buNone/>
            </a:pPr>
            <a:r>
              <a:rPr lang="en-US" altLang="en-US" sz="1600" b="0" i="0">
                <a:latin typeface="Verdana" panose="020B0604030504040204" pitchFamily="34" charset="0"/>
              </a:rPr>
              <a:t>Con người ngày nay dùng hệ 10 để đếm.Trong hệ 10 có 10 digits </a:t>
            </a:r>
            <a:r>
              <a:rPr lang="en-US" altLang="en-US" sz="1600" i="0">
                <a:latin typeface="Verdana" panose="020B0604030504040204" pitchFamily="34" charset="0"/>
              </a:rPr>
              <a:t>0, 1, 2, 3, 4, 5, 6, 7, 8, 9</a:t>
            </a:r>
            <a:br>
              <a:rPr lang="en-US" altLang="en-US" sz="1600" b="0" i="0">
                <a:latin typeface="Verdana" panose="020B0604030504040204" pitchFamily="34" charset="0"/>
              </a:rPr>
            </a:br>
            <a:r>
              <a:rPr lang="en-US" altLang="en-US" sz="1600" b="0" i="0">
                <a:latin typeface="Verdana" panose="020B0604030504040204" pitchFamily="34" charset="0"/>
              </a:rPr>
              <a:t>Những ký số này có thể biểu diễn bất kỳ 1 giá trị nào, thí dụ :</a:t>
            </a:r>
            <a:br>
              <a:rPr lang="en-US" altLang="en-US" sz="1600" b="0" i="0">
                <a:latin typeface="Verdana" panose="020B0604030504040204" pitchFamily="34" charset="0"/>
              </a:rPr>
            </a:br>
            <a:r>
              <a:rPr lang="en-US" altLang="en-US" sz="1600" b="0" i="0">
                <a:latin typeface="Verdana" panose="020B0604030504040204" pitchFamily="34" charset="0"/>
              </a:rPr>
              <a:t> </a:t>
            </a:r>
            <a:r>
              <a:rPr lang="en-US" altLang="en-US" sz="1600" i="0">
                <a:latin typeface="Verdana" panose="020B0604030504040204" pitchFamily="34" charset="0"/>
              </a:rPr>
              <a:t>754</a:t>
            </a:r>
          </a:p>
          <a:p>
            <a:pPr eaLnBrk="1" hangingPunct="1">
              <a:spcBef>
                <a:spcPct val="0"/>
              </a:spcBef>
              <a:buClrTx/>
              <a:buSzTx/>
              <a:buFontTx/>
              <a:buNone/>
            </a:pPr>
            <a:endParaRPr lang="en-US" altLang="en-US" sz="1600" i="0">
              <a:latin typeface="Verdana" panose="020B0604030504040204" pitchFamily="34" charset="0"/>
            </a:endParaRPr>
          </a:p>
          <a:p>
            <a:pPr eaLnBrk="1" hangingPunct="1">
              <a:spcBef>
                <a:spcPct val="0"/>
              </a:spcBef>
              <a:buClrTx/>
              <a:buSzTx/>
              <a:buFontTx/>
              <a:buNone/>
            </a:pPr>
            <a:endParaRPr lang="en-US" altLang="en-US" sz="2200" b="0" i="0">
              <a:latin typeface="Arial" panose="020B0604020202020204" pitchFamily="34" charset="0"/>
            </a:endParaRPr>
          </a:p>
        </p:txBody>
      </p:sp>
      <p:sp>
        <p:nvSpPr>
          <p:cNvPr id="184325" name="Rectangle 5">
            <a:extLst>
              <a:ext uri="{FF2B5EF4-FFF2-40B4-BE49-F238E27FC236}">
                <a16:creationId xmlns:a16="http://schemas.microsoft.com/office/drawing/2014/main" id="{2F0BBC14-7437-4793-AF78-84A93C03B30F}"/>
              </a:ext>
            </a:extLst>
          </p:cNvPr>
          <p:cNvSpPr>
            <a:spLocks noChangeArrowheads="1"/>
          </p:cNvSpPr>
          <p:nvPr/>
        </p:nvSpPr>
        <p:spPr bwMode="auto">
          <a:xfrm>
            <a:off x="2322513" y="596900"/>
            <a:ext cx="267335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r>
              <a:rPr lang="en-US" altLang="en-US" sz="2200" i="0">
                <a:solidFill>
                  <a:srgbClr val="33CC33"/>
                </a:solidFill>
                <a:latin typeface="Verdana" panose="020B0604030504040204" pitchFamily="34" charset="0"/>
              </a:rPr>
              <a:t>Decimal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25"/>
                                        </p:tgtEl>
                                        <p:attrNameLst>
                                          <p:attrName>style.visibility</p:attrName>
                                        </p:attrNameLst>
                                      </p:cBhvr>
                                      <p:to>
                                        <p:strVal val="visible"/>
                                      </p:to>
                                    </p:set>
                                    <p:anim calcmode="lin" valueType="num">
                                      <p:cBhvr additive="base">
                                        <p:cTn id="7" dur="500" fill="hold"/>
                                        <p:tgtEl>
                                          <p:spTgt spid="184325"/>
                                        </p:tgtEl>
                                        <p:attrNameLst>
                                          <p:attrName>ppt_x</p:attrName>
                                        </p:attrNameLst>
                                      </p:cBhvr>
                                      <p:tavLst>
                                        <p:tav tm="0">
                                          <p:val>
                                            <p:strVal val="0-#ppt_w/2"/>
                                          </p:val>
                                        </p:tav>
                                        <p:tav tm="100000">
                                          <p:val>
                                            <p:strVal val="#ppt_x"/>
                                          </p:val>
                                        </p:tav>
                                      </p:tavLst>
                                    </p:anim>
                                    <p:anim calcmode="lin" valueType="num">
                                      <p:cBhvr additive="base">
                                        <p:cTn id="8" dur="500" fill="hold"/>
                                        <p:tgtEl>
                                          <p:spTgt spid="1843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24"/>
                                        </p:tgtEl>
                                        <p:attrNameLst>
                                          <p:attrName>style.visibility</p:attrName>
                                        </p:attrNameLst>
                                      </p:cBhvr>
                                      <p:to>
                                        <p:strVal val="visible"/>
                                      </p:to>
                                    </p:set>
                                    <p:anim calcmode="lin" valueType="num">
                                      <p:cBhvr additive="base">
                                        <p:cTn id="13" dur="500" fill="hold"/>
                                        <p:tgtEl>
                                          <p:spTgt spid="184324"/>
                                        </p:tgtEl>
                                        <p:attrNameLst>
                                          <p:attrName>ppt_x</p:attrName>
                                        </p:attrNameLst>
                                      </p:cBhvr>
                                      <p:tavLst>
                                        <p:tav tm="0">
                                          <p:val>
                                            <p:strVal val="0-#ppt_w/2"/>
                                          </p:val>
                                        </p:tav>
                                        <p:tav tm="100000">
                                          <p:val>
                                            <p:strVal val="#ppt_x"/>
                                          </p:val>
                                        </p:tav>
                                      </p:tavLst>
                                    </p:anim>
                                    <p:anim calcmode="lin" valueType="num">
                                      <p:cBhvr additive="base">
                                        <p:cTn id="14" dur="500" fill="hold"/>
                                        <p:tgtEl>
                                          <p:spTgt spid="18432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84323"/>
                                        </p:tgtEl>
                                        <p:attrNameLst>
                                          <p:attrName>style.visibility</p:attrName>
                                        </p:attrNameLst>
                                      </p:cBhvr>
                                      <p:to>
                                        <p:strVal val="visible"/>
                                      </p:to>
                                    </p:set>
                                    <p:anim calcmode="lin" valueType="num">
                                      <p:cBhvr additive="base">
                                        <p:cTn id="19" dur="500" fill="hold"/>
                                        <p:tgtEl>
                                          <p:spTgt spid="184323"/>
                                        </p:tgtEl>
                                        <p:attrNameLst>
                                          <p:attrName>ppt_x</p:attrName>
                                        </p:attrNameLst>
                                      </p:cBhvr>
                                      <p:tavLst>
                                        <p:tav tm="0">
                                          <p:val>
                                            <p:strVal val="0-#ppt_w/2"/>
                                          </p:val>
                                        </p:tav>
                                        <p:tav tm="100000">
                                          <p:val>
                                            <p:strVal val="#ppt_x"/>
                                          </p:val>
                                        </p:tav>
                                      </p:tavLst>
                                    </p:anim>
                                    <p:anim calcmode="lin" valueType="num">
                                      <p:cBhvr additive="base">
                                        <p:cTn id="20" dur="500" fill="hold"/>
                                        <p:tgtEl>
                                          <p:spTgt spid="18432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84322"/>
                                        </p:tgtEl>
                                        <p:attrNameLst>
                                          <p:attrName>style.visibility</p:attrName>
                                        </p:attrNameLst>
                                      </p:cBhvr>
                                      <p:to>
                                        <p:strVal val="visible"/>
                                      </p:to>
                                    </p:set>
                                    <p:anim calcmode="lin" valueType="num">
                                      <p:cBhvr additive="base">
                                        <p:cTn id="25" dur="500" fill="hold"/>
                                        <p:tgtEl>
                                          <p:spTgt spid="184322"/>
                                        </p:tgtEl>
                                        <p:attrNameLst>
                                          <p:attrName>ppt_x</p:attrName>
                                        </p:attrNameLst>
                                      </p:cBhvr>
                                      <p:tavLst>
                                        <p:tav tm="0">
                                          <p:val>
                                            <p:strVal val="0-#ppt_w/2"/>
                                          </p:val>
                                        </p:tav>
                                        <p:tav tm="100000">
                                          <p:val>
                                            <p:strVal val="#ppt_x"/>
                                          </p:val>
                                        </p:tav>
                                      </p:tavLst>
                                    </p:anim>
                                    <p:anim calcmode="lin" valueType="num">
                                      <p:cBhvr additive="base">
                                        <p:cTn id="26" dur="500" fill="hold"/>
                                        <p:tgtEl>
                                          <p:spTgt spid="1843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4" grpId="0" autoUpdateAnimBg="0"/>
      <p:bldP spid="184325"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Footer Placeholder 3">
            <a:extLst>
              <a:ext uri="{FF2B5EF4-FFF2-40B4-BE49-F238E27FC236}">
                <a16:creationId xmlns:a16="http://schemas.microsoft.com/office/drawing/2014/main" id="{67638212-E40B-4F1D-8740-BEC82A993B7F}"/>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65539" name="Slide Number Placeholder 4">
            <a:extLst>
              <a:ext uri="{FF2B5EF4-FFF2-40B4-BE49-F238E27FC236}">
                <a16:creationId xmlns:a16="http://schemas.microsoft.com/office/drawing/2014/main" id="{97424092-ADF1-4B8A-8260-8082A04E2B6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4D46E540-9584-43DC-8C03-740074CCA838}" type="slidenum">
              <a:rPr lang="en-US" altLang="en-US" sz="1300" smtClean="0"/>
              <a:pPr>
                <a:spcBef>
                  <a:spcPct val="0"/>
                </a:spcBef>
                <a:buClrTx/>
                <a:buSzTx/>
                <a:buFontTx/>
                <a:buNone/>
              </a:pPr>
              <a:t>60</a:t>
            </a:fld>
            <a:endParaRPr lang="en-US" altLang="en-US" sz="1300"/>
          </a:p>
        </p:txBody>
      </p:sp>
      <p:sp>
        <p:nvSpPr>
          <p:cNvPr id="108546" name="Rectangle 2">
            <a:extLst>
              <a:ext uri="{FF2B5EF4-FFF2-40B4-BE49-F238E27FC236}">
                <a16:creationId xmlns:a16="http://schemas.microsoft.com/office/drawing/2014/main" id="{8CC1C590-661A-406B-9884-59041575168C}"/>
              </a:ext>
            </a:extLst>
          </p:cNvPr>
          <p:cNvSpPr>
            <a:spLocks noGrp="1" noChangeArrowheads="1"/>
          </p:cNvSpPr>
          <p:nvPr>
            <p:ph type="title"/>
          </p:nvPr>
        </p:nvSpPr>
        <p:spPr>
          <a:xfrm>
            <a:off x="1150938" y="1065213"/>
            <a:ext cx="6162675" cy="695325"/>
          </a:xfrm>
        </p:spPr>
        <p:txBody>
          <a:bodyPr/>
          <a:lstStyle/>
          <a:p>
            <a:pPr eaLnBrk="1" hangingPunct="1"/>
            <a:r>
              <a:rPr lang="en-US" altLang="en-US"/>
              <a:t>2.4 Hệ thống thanh ghi</a:t>
            </a:r>
          </a:p>
        </p:txBody>
      </p:sp>
      <p:sp>
        <p:nvSpPr>
          <p:cNvPr id="108547" name="Text Box 3">
            <a:extLst>
              <a:ext uri="{FF2B5EF4-FFF2-40B4-BE49-F238E27FC236}">
                <a16:creationId xmlns:a16="http://schemas.microsoft.com/office/drawing/2014/main" id="{EA7176BF-BC59-4D68-835E-48DC288244E6}"/>
              </a:ext>
            </a:extLst>
          </p:cNvPr>
          <p:cNvSpPr txBox="1">
            <a:spLocks noChangeArrowheads="1"/>
          </p:cNvSpPr>
          <p:nvPr/>
        </p:nvSpPr>
        <p:spPr bwMode="auto">
          <a:xfrm>
            <a:off x="493713" y="1997075"/>
            <a:ext cx="6869112"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Blip>
                <a:blip r:embed="rId2"/>
              </a:buBlip>
            </a:pPr>
            <a:r>
              <a:rPr lang="en-US" altLang="en-US" sz="2700" i="0">
                <a:latin typeface="Times New Roman" panose="02020603050405020304" pitchFamily="18" charset="0"/>
              </a:rPr>
              <a:t> </a:t>
            </a:r>
            <a:r>
              <a:rPr lang="en-US" altLang="en-US" sz="2400" i="0">
                <a:latin typeface="Times New Roman" panose="02020603050405020304" pitchFamily="18" charset="0"/>
              </a:rPr>
              <a:t>Là các phần tử có khả năng lưu trữ thông tin với dung lượng 8, 16 , 32, 64 bit.</a:t>
            </a:r>
          </a:p>
          <a:p>
            <a:pPr eaLnBrk="1" hangingPunct="1">
              <a:spcBef>
                <a:spcPct val="50000"/>
              </a:spcBef>
              <a:buClrTx/>
              <a:buSzTx/>
              <a:buFontTx/>
              <a:buBlip>
                <a:blip r:embed="rId2"/>
              </a:buBlip>
            </a:pPr>
            <a:r>
              <a:rPr lang="en-US" altLang="en-US" sz="2400" i="0">
                <a:latin typeface="Times New Roman" panose="02020603050405020304" pitchFamily="18" charset="0"/>
              </a:rPr>
              <a:t> Được xây dựng từ các FlipFlop nên có tốc độ truy xuất rất nhanh. </a:t>
            </a:r>
          </a:p>
        </p:txBody>
      </p:sp>
      <p:sp>
        <p:nvSpPr>
          <p:cNvPr id="108548" name="Text Box 4">
            <a:extLst>
              <a:ext uri="{FF2B5EF4-FFF2-40B4-BE49-F238E27FC236}">
                <a16:creationId xmlns:a16="http://schemas.microsoft.com/office/drawing/2014/main" id="{0281DA95-FA24-490B-93DB-D73F4E28A87D}"/>
              </a:ext>
            </a:extLst>
          </p:cNvPr>
          <p:cNvSpPr txBox="1">
            <a:spLocks noChangeArrowheads="1"/>
          </p:cNvSpPr>
          <p:nvPr/>
        </p:nvSpPr>
        <p:spPr bwMode="auto">
          <a:xfrm>
            <a:off x="422275" y="3709988"/>
            <a:ext cx="7246938" cy="2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Phân loại thanh ghi :</a:t>
            </a:r>
          </a:p>
          <a:p>
            <a:pPr eaLnBrk="1" hangingPunct="1">
              <a:spcBef>
                <a:spcPct val="50000"/>
              </a:spcBef>
              <a:buClrTx/>
              <a:buSzTx/>
              <a:buFontTx/>
              <a:buBlip>
                <a:blip r:embed="rId3"/>
              </a:buBlip>
            </a:pPr>
            <a:r>
              <a:rPr lang="en-US" altLang="en-US" sz="2200" i="0">
                <a:latin typeface="Times New Roman" panose="02020603050405020304" pitchFamily="18" charset="0"/>
              </a:rPr>
              <a:t>Thanh ghi tổng quát : chủ yếu dùng để lưu trữ dữ liệu trong quá trình thực thi CT, nhưng mỗi thanh ghi còn có 1 số chức năng riêng.</a:t>
            </a:r>
          </a:p>
          <a:p>
            <a:pPr eaLnBrk="1" hangingPunct="1">
              <a:spcBef>
                <a:spcPct val="50000"/>
              </a:spcBef>
              <a:buClrTx/>
              <a:buSzTx/>
              <a:buFontTx/>
              <a:buBlip>
                <a:blip r:embed="rId3"/>
              </a:buBlip>
            </a:pPr>
            <a:r>
              <a:rPr lang="en-US" altLang="en-US" sz="2200" i="0">
                <a:latin typeface="Times New Roman" panose="02020603050405020304" pitchFamily="18" charset="0"/>
              </a:rPr>
              <a:t>Thanh ghi điều khiển : các bit của nó qui định tác vụ của các đơn vị chức năng của MT. </a:t>
            </a:r>
          </a:p>
          <a:p>
            <a:pPr eaLnBrk="1" hangingPunct="1">
              <a:spcBef>
                <a:spcPct val="50000"/>
              </a:spcBef>
              <a:buClrTx/>
              <a:buSzTx/>
              <a:buFontTx/>
              <a:buBlip>
                <a:blip r:embed="rId3"/>
              </a:buBlip>
            </a:pPr>
            <a:r>
              <a:rPr lang="en-US" altLang="en-US" sz="2200" i="0">
                <a:latin typeface="Times New Roman" panose="02020603050405020304" pitchFamily="18" charset="0"/>
              </a:rPr>
              <a:t>Thanh ghi trạng thái : lưu trữ thông tin mô tả trạng thái.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6"/>
                                        </p:tgtEl>
                                        <p:attrNameLst>
                                          <p:attrName>style.visibility</p:attrName>
                                        </p:attrNameLst>
                                      </p:cBhvr>
                                      <p:to>
                                        <p:strVal val="visible"/>
                                      </p:to>
                                    </p:set>
                                    <p:anim calcmode="lin" valueType="num">
                                      <p:cBhvr additive="base">
                                        <p:cTn id="7" dur="500" fill="hold"/>
                                        <p:tgtEl>
                                          <p:spTgt spid="108546"/>
                                        </p:tgtEl>
                                        <p:attrNameLst>
                                          <p:attrName>ppt_x</p:attrName>
                                        </p:attrNameLst>
                                      </p:cBhvr>
                                      <p:tavLst>
                                        <p:tav tm="0">
                                          <p:val>
                                            <p:strVal val="0-#ppt_w/2"/>
                                          </p:val>
                                        </p:tav>
                                        <p:tav tm="100000">
                                          <p:val>
                                            <p:strVal val="#ppt_x"/>
                                          </p:val>
                                        </p:tav>
                                      </p:tavLst>
                                    </p:anim>
                                    <p:anim calcmode="lin" valueType="num">
                                      <p:cBhvr additive="base">
                                        <p:cTn id="8" dur="500" fill="hold"/>
                                        <p:tgtEl>
                                          <p:spTgt spid="1085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547"/>
                                        </p:tgtEl>
                                        <p:attrNameLst>
                                          <p:attrName>style.visibility</p:attrName>
                                        </p:attrNameLst>
                                      </p:cBhvr>
                                      <p:to>
                                        <p:strVal val="visible"/>
                                      </p:to>
                                    </p:set>
                                    <p:anim calcmode="lin" valueType="num">
                                      <p:cBhvr additive="base">
                                        <p:cTn id="13" dur="500" fill="hold"/>
                                        <p:tgtEl>
                                          <p:spTgt spid="108547"/>
                                        </p:tgtEl>
                                        <p:attrNameLst>
                                          <p:attrName>ppt_x</p:attrName>
                                        </p:attrNameLst>
                                      </p:cBhvr>
                                      <p:tavLst>
                                        <p:tav tm="0">
                                          <p:val>
                                            <p:strVal val="0-#ppt_w/2"/>
                                          </p:val>
                                        </p:tav>
                                        <p:tav tm="100000">
                                          <p:val>
                                            <p:strVal val="#ppt_x"/>
                                          </p:val>
                                        </p:tav>
                                      </p:tavLst>
                                    </p:anim>
                                    <p:anim calcmode="lin" valueType="num">
                                      <p:cBhvr additive="base">
                                        <p:cTn id="14" dur="500" fill="hold"/>
                                        <p:tgtEl>
                                          <p:spTgt spid="10854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4" fill="hold" grpId="0" nodeType="clickEffect">
                                  <p:stCondLst>
                                    <p:cond delay="0"/>
                                  </p:stCondLst>
                                  <p:childTnLst>
                                    <p:set>
                                      <p:cBhvr>
                                        <p:cTn id="18" dur="1" fill="hold">
                                          <p:stCondLst>
                                            <p:cond delay="0"/>
                                          </p:stCondLst>
                                        </p:cTn>
                                        <p:tgtEl>
                                          <p:spTgt spid="108548"/>
                                        </p:tgtEl>
                                        <p:attrNameLst>
                                          <p:attrName>style.visibility</p:attrName>
                                        </p:attrNameLst>
                                      </p:cBhvr>
                                      <p:to>
                                        <p:strVal val="visible"/>
                                      </p:to>
                                    </p:set>
                                    <p:anim calcmode="lin" valueType="num">
                                      <p:cBhvr additive="base">
                                        <p:cTn id="19" dur="5000" fill="hold"/>
                                        <p:tgtEl>
                                          <p:spTgt spid="108548"/>
                                        </p:tgtEl>
                                        <p:attrNameLst>
                                          <p:attrName>ppt_x</p:attrName>
                                        </p:attrNameLst>
                                      </p:cBhvr>
                                      <p:tavLst>
                                        <p:tav tm="0">
                                          <p:val>
                                            <p:strVal val="#ppt_x"/>
                                          </p:val>
                                        </p:tav>
                                        <p:tav tm="100000">
                                          <p:val>
                                            <p:strVal val="#ppt_x"/>
                                          </p:val>
                                        </p:tav>
                                      </p:tavLst>
                                    </p:anim>
                                    <p:anim calcmode="lin" valueType="num">
                                      <p:cBhvr additive="base">
                                        <p:cTn id="20" dur="5000" fill="hold"/>
                                        <p:tgtEl>
                                          <p:spTgt spid="1085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P spid="108547" grpId="0" autoUpdateAnimBg="0"/>
      <p:bldP spid="108548"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a:extLst>
              <a:ext uri="{FF2B5EF4-FFF2-40B4-BE49-F238E27FC236}">
                <a16:creationId xmlns:a16="http://schemas.microsoft.com/office/drawing/2014/main" id="{62D2CB26-79C2-4C24-8888-37742A35F09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66563" name="Slide Number Placeholder 4">
            <a:extLst>
              <a:ext uri="{FF2B5EF4-FFF2-40B4-BE49-F238E27FC236}">
                <a16:creationId xmlns:a16="http://schemas.microsoft.com/office/drawing/2014/main" id="{B6F1A696-C75F-4866-BB21-3BA78A8957F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F6B62141-0AA3-43BF-989D-1ACF60E2EE96}" type="slidenum">
              <a:rPr lang="en-US" altLang="en-US" sz="1300" smtClean="0"/>
              <a:pPr>
                <a:spcBef>
                  <a:spcPct val="0"/>
                </a:spcBef>
                <a:buClrTx/>
                <a:buSzTx/>
                <a:buFontTx/>
                <a:buNone/>
              </a:pPr>
              <a:t>61</a:t>
            </a:fld>
            <a:endParaRPr lang="en-US" altLang="en-US" sz="1300"/>
          </a:p>
        </p:txBody>
      </p:sp>
      <p:sp>
        <p:nvSpPr>
          <p:cNvPr id="66564" name="Rectangle 2">
            <a:extLst>
              <a:ext uri="{FF2B5EF4-FFF2-40B4-BE49-F238E27FC236}">
                <a16:creationId xmlns:a16="http://schemas.microsoft.com/office/drawing/2014/main" id="{2E630FBF-6769-46ED-B4CA-9C33AF87003C}"/>
              </a:ext>
            </a:extLst>
          </p:cNvPr>
          <p:cNvSpPr>
            <a:spLocks noGrp="1" noChangeArrowheads="1"/>
          </p:cNvSpPr>
          <p:nvPr>
            <p:ph type="title"/>
          </p:nvPr>
        </p:nvSpPr>
        <p:spPr>
          <a:xfrm>
            <a:off x="1150938" y="990600"/>
            <a:ext cx="4410075" cy="769938"/>
          </a:xfrm>
        </p:spPr>
        <p:txBody>
          <a:bodyPr/>
          <a:lstStyle/>
          <a:p>
            <a:pPr eaLnBrk="1" hangingPunct="1"/>
            <a:r>
              <a:rPr lang="en-US" altLang="en-US"/>
              <a:t>AX Register</a:t>
            </a:r>
          </a:p>
        </p:txBody>
      </p:sp>
      <p:graphicFrame>
        <p:nvGraphicFramePr>
          <p:cNvPr id="143364" name="Group 4">
            <a:extLst>
              <a:ext uri="{FF2B5EF4-FFF2-40B4-BE49-F238E27FC236}">
                <a16:creationId xmlns:a16="http://schemas.microsoft.com/office/drawing/2014/main" id="{ECBFEF0B-D62F-44DB-80F9-2D695545DCD4}"/>
              </a:ext>
            </a:extLst>
          </p:cNvPr>
          <p:cNvGraphicFramePr>
            <a:graphicFrameLocks noGrp="1"/>
          </p:cNvGraphicFramePr>
          <p:nvPr/>
        </p:nvGraphicFramePr>
        <p:xfrm>
          <a:off x="836613" y="2543175"/>
          <a:ext cx="6097587" cy="76200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2587">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79413">
                  <a:extLst>
                    <a:ext uri="{9D8B030D-6E8A-4147-A177-3AD203B41FA5}">
                      <a16:colId xmlns:a16="http://schemas.microsoft.com/office/drawing/2014/main" val="20006"/>
                    </a:ext>
                  </a:extLst>
                </a:gridCol>
                <a:gridCol w="382587">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79413">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2587">
                  <a:extLst>
                    <a:ext uri="{9D8B030D-6E8A-4147-A177-3AD203B41FA5}">
                      <a16:colId xmlns:a16="http://schemas.microsoft.com/office/drawing/2014/main" val="20012"/>
                    </a:ext>
                  </a:extLst>
                </a:gridCol>
                <a:gridCol w="379413">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2587">
                  <a:extLst>
                    <a:ext uri="{9D8B030D-6E8A-4147-A177-3AD203B41FA5}">
                      <a16:colId xmlns:a16="http://schemas.microsoft.com/office/drawing/2014/main" val="20015"/>
                    </a:ext>
                  </a:extLst>
                </a:gridCol>
              </a:tblGrid>
              <a:tr h="762000">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extLst>
                  <a:ext uri="{0D108BD9-81ED-4DB2-BD59-A6C34878D82A}">
                    <a16:rowId xmlns:a16="http://schemas.microsoft.com/office/drawing/2014/main" val="10000"/>
                  </a:ext>
                </a:extLst>
              </a:tr>
            </a:tbl>
          </a:graphicData>
        </a:graphic>
      </p:graphicFrame>
      <p:sp>
        <p:nvSpPr>
          <p:cNvPr id="66601" name="Text Box 39">
            <a:extLst>
              <a:ext uri="{FF2B5EF4-FFF2-40B4-BE49-F238E27FC236}">
                <a16:creationId xmlns:a16="http://schemas.microsoft.com/office/drawing/2014/main" id="{2537A560-BBCF-4F55-9C12-03B36F2D8C46}"/>
              </a:ext>
            </a:extLst>
          </p:cNvPr>
          <p:cNvSpPr txBox="1">
            <a:spLocks noChangeArrowheads="1"/>
          </p:cNvSpPr>
          <p:nvPr/>
        </p:nvSpPr>
        <p:spPr bwMode="auto">
          <a:xfrm>
            <a:off x="1524000" y="3609975"/>
            <a:ext cx="18288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700" i="0">
                <a:solidFill>
                  <a:schemeClr val="tx2"/>
                </a:solidFill>
                <a:latin typeface="Times New Roman" panose="02020603050405020304" pitchFamily="18" charset="0"/>
              </a:rPr>
              <a:t>AH</a:t>
            </a:r>
          </a:p>
        </p:txBody>
      </p:sp>
      <p:sp>
        <p:nvSpPr>
          <p:cNvPr id="66602" name="Line 40">
            <a:extLst>
              <a:ext uri="{FF2B5EF4-FFF2-40B4-BE49-F238E27FC236}">
                <a16:creationId xmlns:a16="http://schemas.microsoft.com/office/drawing/2014/main" id="{F224553D-E12A-4E90-8C8D-B34DD6B71D4E}"/>
              </a:ext>
            </a:extLst>
          </p:cNvPr>
          <p:cNvSpPr>
            <a:spLocks noChangeShapeType="1"/>
          </p:cNvSpPr>
          <p:nvPr/>
        </p:nvSpPr>
        <p:spPr bwMode="auto">
          <a:xfrm>
            <a:off x="895350" y="3533775"/>
            <a:ext cx="2971800"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603" name="Line 41">
            <a:extLst>
              <a:ext uri="{FF2B5EF4-FFF2-40B4-BE49-F238E27FC236}">
                <a16:creationId xmlns:a16="http://schemas.microsoft.com/office/drawing/2014/main" id="{60D048AD-4B4A-43A4-9B18-D741D36F3449}"/>
              </a:ext>
            </a:extLst>
          </p:cNvPr>
          <p:cNvSpPr>
            <a:spLocks noChangeShapeType="1"/>
          </p:cNvSpPr>
          <p:nvPr/>
        </p:nvSpPr>
        <p:spPr bwMode="auto">
          <a:xfrm>
            <a:off x="3886200" y="3533775"/>
            <a:ext cx="2971800"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604" name="Text Box 42">
            <a:extLst>
              <a:ext uri="{FF2B5EF4-FFF2-40B4-BE49-F238E27FC236}">
                <a16:creationId xmlns:a16="http://schemas.microsoft.com/office/drawing/2014/main" id="{5BD38505-3AE3-4939-B93C-E781022F6360}"/>
              </a:ext>
            </a:extLst>
          </p:cNvPr>
          <p:cNvSpPr txBox="1">
            <a:spLocks noChangeArrowheads="1"/>
          </p:cNvSpPr>
          <p:nvPr/>
        </p:nvSpPr>
        <p:spPr bwMode="auto">
          <a:xfrm>
            <a:off x="142875" y="5370513"/>
            <a:ext cx="8304213" cy="85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just" eaLnBrk="1" hangingPunct="1">
              <a:spcBef>
                <a:spcPct val="50000"/>
              </a:spcBef>
              <a:buClrTx/>
              <a:buSzTx/>
              <a:buFontTx/>
              <a:buNone/>
            </a:pPr>
            <a:r>
              <a:rPr lang="en-US" altLang="en-US" sz="2600" i="0">
                <a:latin typeface="Times New Roman" panose="02020603050405020304" pitchFamily="18" charset="0"/>
              </a:rPr>
              <a:t>AX ngoài chức năng lưu trữ dữ liệu, nó còn được CPU dùng trong phép toán số học như nhân, chia.</a:t>
            </a:r>
          </a:p>
        </p:txBody>
      </p:sp>
      <p:sp>
        <p:nvSpPr>
          <p:cNvPr id="66605" name="Text Box 43">
            <a:extLst>
              <a:ext uri="{FF2B5EF4-FFF2-40B4-BE49-F238E27FC236}">
                <a16:creationId xmlns:a16="http://schemas.microsoft.com/office/drawing/2014/main" id="{A2DEAF2B-8C8D-4FA5-9A17-D513389B51B9}"/>
              </a:ext>
            </a:extLst>
          </p:cNvPr>
          <p:cNvSpPr txBox="1">
            <a:spLocks noChangeArrowheads="1"/>
          </p:cNvSpPr>
          <p:nvPr/>
        </p:nvSpPr>
        <p:spPr bwMode="auto">
          <a:xfrm>
            <a:off x="836613" y="1933575"/>
            <a:ext cx="632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15 14 13 12 11 10  9	8   7   6   5  4    3   2   1   0</a:t>
            </a:r>
          </a:p>
        </p:txBody>
      </p:sp>
      <p:sp>
        <p:nvSpPr>
          <p:cNvPr id="66606" name="Text Box 44">
            <a:extLst>
              <a:ext uri="{FF2B5EF4-FFF2-40B4-BE49-F238E27FC236}">
                <a16:creationId xmlns:a16="http://schemas.microsoft.com/office/drawing/2014/main" id="{E81BF3C5-681A-4B3A-B010-BDF34F2567B1}"/>
              </a:ext>
            </a:extLst>
          </p:cNvPr>
          <p:cNvSpPr txBox="1">
            <a:spLocks noChangeArrowheads="1"/>
          </p:cNvSpPr>
          <p:nvPr/>
        </p:nvSpPr>
        <p:spPr bwMode="auto">
          <a:xfrm>
            <a:off x="4191000" y="3686175"/>
            <a:ext cx="1828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700" i="0">
                <a:solidFill>
                  <a:schemeClr val="tx2"/>
                </a:solidFill>
                <a:latin typeface="Times New Roman" panose="02020603050405020304" pitchFamily="18" charset="0"/>
              </a:rPr>
              <a:t>AL</a:t>
            </a:r>
          </a:p>
        </p:txBody>
      </p:sp>
      <p:sp>
        <p:nvSpPr>
          <p:cNvPr id="66607" name="Text Box 45">
            <a:extLst>
              <a:ext uri="{FF2B5EF4-FFF2-40B4-BE49-F238E27FC236}">
                <a16:creationId xmlns:a16="http://schemas.microsoft.com/office/drawing/2014/main" id="{3F46A585-D5EA-4FFD-82E6-55092D20AB0E}"/>
              </a:ext>
            </a:extLst>
          </p:cNvPr>
          <p:cNvSpPr txBox="1">
            <a:spLocks noChangeArrowheads="1"/>
          </p:cNvSpPr>
          <p:nvPr/>
        </p:nvSpPr>
        <p:spPr bwMode="auto">
          <a:xfrm>
            <a:off x="0" y="4062413"/>
            <a:ext cx="8534400" cy="132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700" i="0">
                <a:latin typeface="Times New Roman" panose="02020603050405020304" pitchFamily="18" charset="0"/>
              </a:rPr>
              <a:t>Thanh ghi AX (Accumulator register) : thanh ghi tích luỹ, dài 16 bit nhưng nó cũng có thể chia làm 2 thanh ghi 8 bit AH và AL</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a:extLst>
              <a:ext uri="{FF2B5EF4-FFF2-40B4-BE49-F238E27FC236}">
                <a16:creationId xmlns:a16="http://schemas.microsoft.com/office/drawing/2014/main" id="{AD3789B7-7B8F-4F45-8B4B-B5B643081C02}"/>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67587" name="Slide Number Placeholder 4">
            <a:extLst>
              <a:ext uri="{FF2B5EF4-FFF2-40B4-BE49-F238E27FC236}">
                <a16:creationId xmlns:a16="http://schemas.microsoft.com/office/drawing/2014/main" id="{6F9F97DF-B397-47D5-A0FC-7E898D87A1A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C98AA5A7-91E9-428C-AEC7-497A323F6098}" type="slidenum">
              <a:rPr lang="en-US" altLang="en-US" sz="1300" smtClean="0"/>
              <a:pPr>
                <a:spcBef>
                  <a:spcPct val="0"/>
                </a:spcBef>
                <a:buClrTx/>
                <a:buSzTx/>
                <a:buFontTx/>
                <a:buNone/>
              </a:pPr>
              <a:t>62</a:t>
            </a:fld>
            <a:endParaRPr lang="en-US" altLang="en-US" sz="1300"/>
          </a:p>
        </p:txBody>
      </p:sp>
      <p:sp>
        <p:nvSpPr>
          <p:cNvPr id="67588" name="Rectangle 2">
            <a:extLst>
              <a:ext uri="{FF2B5EF4-FFF2-40B4-BE49-F238E27FC236}">
                <a16:creationId xmlns:a16="http://schemas.microsoft.com/office/drawing/2014/main" id="{6338A934-EF29-41F1-918E-6C696B94D813}"/>
              </a:ext>
            </a:extLst>
          </p:cNvPr>
          <p:cNvSpPr>
            <a:spLocks noGrp="1" noChangeArrowheads="1"/>
          </p:cNvSpPr>
          <p:nvPr>
            <p:ph type="title"/>
          </p:nvPr>
        </p:nvSpPr>
        <p:spPr>
          <a:xfrm>
            <a:off x="1150938" y="990600"/>
            <a:ext cx="4410075" cy="769938"/>
          </a:xfrm>
        </p:spPr>
        <p:txBody>
          <a:bodyPr/>
          <a:lstStyle/>
          <a:p>
            <a:pPr eaLnBrk="1" hangingPunct="1"/>
            <a:r>
              <a:rPr lang="en-US" altLang="en-US"/>
              <a:t>AX Register</a:t>
            </a:r>
          </a:p>
        </p:txBody>
      </p:sp>
      <p:graphicFrame>
        <p:nvGraphicFramePr>
          <p:cNvPr id="193584" name="Group 48">
            <a:extLst>
              <a:ext uri="{FF2B5EF4-FFF2-40B4-BE49-F238E27FC236}">
                <a16:creationId xmlns:a16="http://schemas.microsoft.com/office/drawing/2014/main" id="{81A3387E-2A74-45BB-916C-8C43F44C0294}"/>
              </a:ext>
            </a:extLst>
          </p:cNvPr>
          <p:cNvGraphicFramePr>
            <a:graphicFrameLocks noGrp="1"/>
          </p:cNvGraphicFramePr>
          <p:nvPr/>
        </p:nvGraphicFramePr>
        <p:xfrm>
          <a:off x="836613" y="2543175"/>
          <a:ext cx="6097587" cy="76200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2587">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79413">
                  <a:extLst>
                    <a:ext uri="{9D8B030D-6E8A-4147-A177-3AD203B41FA5}">
                      <a16:colId xmlns:a16="http://schemas.microsoft.com/office/drawing/2014/main" val="20006"/>
                    </a:ext>
                  </a:extLst>
                </a:gridCol>
                <a:gridCol w="382587">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79413">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2587">
                  <a:extLst>
                    <a:ext uri="{9D8B030D-6E8A-4147-A177-3AD203B41FA5}">
                      <a16:colId xmlns:a16="http://schemas.microsoft.com/office/drawing/2014/main" val="20012"/>
                    </a:ext>
                  </a:extLst>
                </a:gridCol>
                <a:gridCol w="379413">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2587">
                  <a:extLst>
                    <a:ext uri="{9D8B030D-6E8A-4147-A177-3AD203B41FA5}">
                      <a16:colId xmlns:a16="http://schemas.microsoft.com/office/drawing/2014/main" val="20015"/>
                    </a:ext>
                  </a:extLst>
                </a:gridCol>
              </a:tblGrid>
              <a:tr h="762000">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extLst>
                  <a:ext uri="{0D108BD9-81ED-4DB2-BD59-A6C34878D82A}">
                    <a16:rowId xmlns:a16="http://schemas.microsoft.com/office/drawing/2014/main" val="10000"/>
                  </a:ext>
                </a:extLst>
              </a:tr>
            </a:tbl>
          </a:graphicData>
        </a:graphic>
      </p:graphicFrame>
      <p:sp>
        <p:nvSpPr>
          <p:cNvPr id="67625" name="Text Box 39">
            <a:extLst>
              <a:ext uri="{FF2B5EF4-FFF2-40B4-BE49-F238E27FC236}">
                <a16:creationId xmlns:a16="http://schemas.microsoft.com/office/drawing/2014/main" id="{D50365C8-2D76-4BF2-8082-888D93E75418}"/>
              </a:ext>
            </a:extLst>
          </p:cNvPr>
          <p:cNvSpPr txBox="1">
            <a:spLocks noChangeArrowheads="1"/>
          </p:cNvSpPr>
          <p:nvPr/>
        </p:nvSpPr>
        <p:spPr bwMode="auto">
          <a:xfrm>
            <a:off x="1524000" y="3609975"/>
            <a:ext cx="18288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700" i="0">
                <a:solidFill>
                  <a:schemeClr val="tx2"/>
                </a:solidFill>
                <a:latin typeface="Times New Roman" panose="02020603050405020304" pitchFamily="18" charset="0"/>
              </a:rPr>
              <a:t>AH</a:t>
            </a:r>
          </a:p>
        </p:txBody>
      </p:sp>
      <p:sp>
        <p:nvSpPr>
          <p:cNvPr id="67626" name="Line 40">
            <a:extLst>
              <a:ext uri="{FF2B5EF4-FFF2-40B4-BE49-F238E27FC236}">
                <a16:creationId xmlns:a16="http://schemas.microsoft.com/office/drawing/2014/main" id="{B4635012-5A6C-417F-A1FA-2B7EBEB04DC3}"/>
              </a:ext>
            </a:extLst>
          </p:cNvPr>
          <p:cNvSpPr>
            <a:spLocks noChangeShapeType="1"/>
          </p:cNvSpPr>
          <p:nvPr/>
        </p:nvSpPr>
        <p:spPr bwMode="auto">
          <a:xfrm>
            <a:off x="895350" y="3533775"/>
            <a:ext cx="2971800"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627" name="Line 41">
            <a:extLst>
              <a:ext uri="{FF2B5EF4-FFF2-40B4-BE49-F238E27FC236}">
                <a16:creationId xmlns:a16="http://schemas.microsoft.com/office/drawing/2014/main" id="{18BFB7C4-CB0E-48A3-A5D5-2C06A4203F39}"/>
              </a:ext>
            </a:extLst>
          </p:cNvPr>
          <p:cNvSpPr>
            <a:spLocks noChangeShapeType="1"/>
          </p:cNvSpPr>
          <p:nvPr/>
        </p:nvSpPr>
        <p:spPr bwMode="auto">
          <a:xfrm>
            <a:off x="3886200" y="3533775"/>
            <a:ext cx="2971800"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628" name="Text Box 42">
            <a:extLst>
              <a:ext uri="{FF2B5EF4-FFF2-40B4-BE49-F238E27FC236}">
                <a16:creationId xmlns:a16="http://schemas.microsoft.com/office/drawing/2014/main" id="{A76E3F70-EAC5-413D-98CB-136DABA1486A}"/>
              </a:ext>
            </a:extLst>
          </p:cNvPr>
          <p:cNvSpPr txBox="1">
            <a:spLocks noChangeArrowheads="1"/>
          </p:cNvSpPr>
          <p:nvPr/>
        </p:nvSpPr>
        <p:spPr bwMode="auto">
          <a:xfrm>
            <a:off x="142875" y="5370513"/>
            <a:ext cx="8304213"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just" eaLnBrk="1" hangingPunct="1">
              <a:spcBef>
                <a:spcPct val="50000"/>
              </a:spcBef>
              <a:buClrTx/>
              <a:buSzTx/>
              <a:buFontTx/>
              <a:buNone/>
            </a:pPr>
            <a:r>
              <a:rPr lang="en-US" altLang="en-US" sz="2600" i="0">
                <a:solidFill>
                  <a:srgbClr val="40CF31"/>
                </a:solidFill>
                <a:latin typeface="Times New Roman" panose="02020603050405020304" pitchFamily="18" charset="0"/>
              </a:rPr>
              <a:t>Thí dụ nếu AX=1234h thì AH=12H AL=34h</a:t>
            </a:r>
          </a:p>
        </p:txBody>
      </p:sp>
      <p:sp>
        <p:nvSpPr>
          <p:cNvPr id="67629" name="Text Box 43">
            <a:extLst>
              <a:ext uri="{FF2B5EF4-FFF2-40B4-BE49-F238E27FC236}">
                <a16:creationId xmlns:a16="http://schemas.microsoft.com/office/drawing/2014/main" id="{9C3704C4-A7E8-46CD-A928-A39B24E80FB7}"/>
              </a:ext>
            </a:extLst>
          </p:cNvPr>
          <p:cNvSpPr txBox="1">
            <a:spLocks noChangeArrowheads="1"/>
          </p:cNvSpPr>
          <p:nvPr/>
        </p:nvSpPr>
        <p:spPr bwMode="auto">
          <a:xfrm>
            <a:off x="836613" y="1933575"/>
            <a:ext cx="632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15 14 13 12 11 10  9	8   7   6   5  4    3   2   1   0</a:t>
            </a:r>
          </a:p>
        </p:txBody>
      </p:sp>
      <p:sp>
        <p:nvSpPr>
          <p:cNvPr id="67630" name="Text Box 44">
            <a:extLst>
              <a:ext uri="{FF2B5EF4-FFF2-40B4-BE49-F238E27FC236}">
                <a16:creationId xmlns:a16="http://schemas.microsoft.com/office/drawing/2014/main" id="{105A97B3-56C1-4B40-8569-79396FC50A79}"/>
              </a:ext>
            </a:extLst>
          </p:cNvPr>
          <p:cNvSpPr txBox="1">
            <a:spLocks noChangeArrowheads="1"/>
          </p:cNvSpPr>
          <p:nvPr/>
        </p:nvSpPr>
        <p:spPr bwMode="auto">
          <a:xfrm>
            <a:off x="4191000" y="3686175"/>
            <a:ext cx="1828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700" i="0">
                <a:solidFill>
                  <a:schemeClr val="tx2"/>
                </a:solidFill>
                <a:latin typeface="Times New Roman" panose="02020603050405020304" pitchFamily="18" charset="0"/>
              </a:rPr>
              <a:t>AL</a:t>
            </a:r>
          </a:p>
        </p:txBody>
      </p:sp>
      <p:sp>
        <p:nvSpPr>
          <p:cNvPr id="67631" name="Text Box 45">
            <a:extLst>
              <a:ext uri="{FF2B5EF4-FFF2-40B4-BE49-F238E27FC236}">
                <a16:creationId xmlns:a16="http://schemas.microsoft.com/office/drawing/2014/main" id="{71B157E5-9BA3-4334-84D4-AC1862AE987E}"/>
              </a:ext>
            </a:extLst>
          </p:cNvPr>
          <p:cNvSpPr txBox="1">
            <a:spLocks noChangeArrowheads="1"/>
          </p:cNvSpPr>
          <p:nvPr/>
        </p:nvSpPr>
        <p:spPr bwMode="auto">
          <a:xfrm>
            <a:off x="0" y="4062413"/>
            <a:ext cx="8534400"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700" i="0">
                <a:latin typeface="Times New Roman" panose="02020603050405020304" pitchFamily="18" charset="0"/>
              </a:rPr>
              <a:t>Thanh ghi AH là nửa cao của thanh ghi AX</a:t>
            </a:r>
          </a:p>
          <a:p>
            <a:pPr eaLnBrk="1" hangingPunct="1">
              <a:spcBef>
                <a:spcPct val="50000"/>
              </a:spcBef>
              <a:buClrTx/>
              <a:buSzTx/>
              <a:buFontTx/>
              <a:buNone/>
            </a:pPr>
            <a:r>
              <a:rPr lang="en-US" altLang="en-US" sz="2700" i="0">
                <a:latin typeface="Times New Roman" panose="02020603050405020304" pitchFamily="18" charset="0"/>
              </a:rPr>
              <a:t>Thanh ghi AL là nửa thấp của thanh ghi AX</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a:extLst>
              <a:ext uri="{FF2B5EF4-FFF2-40B4-BE49-F238E27FC236}">
                <a16:creationId xmlns:a16="http://schemas.microsoft.com/office/drawing/2014/main" id="{5B489CAC-CCB9-40A3-9148-03C25E822BC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68611" name="Slide Number Placeholder 4">
            <a:extLst>
              <a:ext uri="{FF2B5EF4-FFF2-40B4-BE49-F238E27FC236}">
                <a16:creationId xmlns:a16="http://schemas.microsoft.com/office/drawing/2014/main" id="{D06240E4-BFEB-4A2C-A52B-4F11C993AE6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4170F576-84E8-439E-A6D8-BCDE8F4D9745}" type="slidenum">
              <a:rPr lang="en-US" altLang="en-US" sz="1300" smtClean="0"/>
              <a:pPr>
                <a:spcBef>
                  <a:spcPct val="0"/>
                </a:spcBef>
                <a:buClrTx/>
                <a:buSzTx/>
                <a:buFontTx/>
                <a:buNone/>
              </a:pPr>
              <a:t>63</a:t>
            </a:fld>
            <a:endParaRPr lang="en-US" altLang="en-US" sz="1300"/>
          </a:p>
        </p:txBody>
      </p:sp>
      <p:sp>
        <p:nvSpPr>
          <p:cNvPr id="68612" name="Rectangle 2">
            <a:extLst>
              <a:ext uri="{FF2B5EF4-FFF2-40B4-BE49-F238E27FC236}">
                <a16:creationId xmlns:a16="http://schemas.microsoft.com/office/drawing/2014/main" id="{CA159E17-50AF-4E2A-B47F-112D64A30FD5}"/>
              </a:ext>
            </a:extLst>
          </p:cNvPr>
          <p:cNvSpPr>
            <a:spLocks noGrp="1" noChangeArrowheads="1"/>
          </p:cNvSpPr>
          <p:nvPr>
            <p:ph type="title"/>
          </p:nvPr>
        </p:nvSpPr>
        <p:spPr>
          <a:xfrm>
            <a:off x="1296988" y="1143000"/>
            <a:ext cx="6238875" cy="541338"/>
          </a:xfrm>
        </p:spPr>
        <p:txBody>
          <a:bodyPr/>
          <a:lstStyle/>
          <a:p>
            <a:pPr eaLnBrk="1" hangingPunct="1"/>
            <a:r>
              <a:rPr lang="en-US" altLang="en-US"/>
              <a:t>BX Register</a:t>
            </a:r>
          </a:p>
        </p:txBody>
      </p:sp>
      <p:sp>
        <p:nvSpPr>
          <p:cNvPr id="68613" name="Text Box 3">
            <a:extLst>
              <a:ext uri="{FF2B5EF4-FFF2-40B4-BE49-F238E27FC236}">
                <a16:creationId xmlns:a16="http://schemas.microsoft.com/office/drawing/2014/main" id="{8E0C9C40-04DF-494E-B9E5-5ACCCE8956DB}"/>
              </a:ext>
            </a:extLst>
          </p:cNvPr>
          <p:cNvSpPr txBox="1">
            <a:spLocks noChangeArrowheads="1"/>
          </p:cNvSpPr>
          <p:nvPr/>
        </p:nvSpPr>
        <p:spPr bwMode="auto">
          <a:xfrm>
            <a:off x="1066800" y="1733550"/>
            <a:ext cx="6326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15 14 13 12 11 10  9	8   7   6   5  4    3   2   1   0</a:t>
            </a:r>
          </a:p>
        </p:txBody>
      </p:sp>
      <p:graphicFrame>
        <p:nvGraphicFramePr>
          <p:cNvPr id="111667" name="Group 51">
            <a:extLst>
              <a:ext uri="{FF2B5EF4-FFF2-40B4-BE49-F238E27FC236}">
                <a16:creationId xmlns:a16="http://schemas.microsoft.com/office/drawing/2014/main" id="{63B9FA60-34A3-474E-9514-A655CF242A12}"/>
              </a:ext>
            </a:extLst>
          </p:cNvPr>
          <p:cNvGraphicFramePr>
            <a:graphicFrameLocks noGrp="1"/>
          </p:cNvGraphicFramePr>
          <p:nvPr/>
        </p:nvGraphicFramePr>
        <p:xfrm>
          <a:off x="1217613" y="2209800"/>
          <a:ext cx="6096000" cy="73660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2587">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79413">
                  <a:extLst>
                    <a:ext uri="{9D8B030D-6E8A-4147-A177-3AD203B41FA5}">
                      <a16:colId xmlns:a16="http://schemas.microsoft.com/office/drawing/2014/main" val="20005"/>
                    </a:ext>
                  </a:extLst>
                </a:gridCol>
                <a:gridCol w="382587">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79413">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2587">
                  <a:extLst>
                    <a:ext uri="{9D8B030D-6E8A-4147-A177-3AD203B41FA5}">
                      <a16:colId xmlns:a16="http://schemas.microsoft.com/office/drawing/2014/main" val="20011"/>
                    </a:ext>
                  </a:extLst>
                </a:gridCol>
                <a:gridCol w="379413">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2587">
                  <a:extLst>
                    <a:ext uri="{9D8B030D-6E8A-4147-A177-3AD203B41FA5}">
                      <a16:colId xmlns:a16="http://schemas.microsoft.com/office/drawing/2014/main" val="20014"/>
                    </a:ext>
                  </a:extLst>
                </a:gridCol>
                <a:gridCol w="379413">
                  <a:extLst>
                    <a:ext uri="{9D8B030D-6E8A-4147-A177-3AD203B41FA5}">
                      <a16:colId xmlns:a16="http://schemas.microsoft.com/office/drawing/2014/main" val="20015"/>
                    </a:ext>
                  </a:extLst>
                </a:gridCol>
              </a:tblGrid>
              <a:tr h="736600">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extLst>
                  <a:ext uri="{0D108BD9-81ED-4DB2-BD59-A6C34878D82A}">
                    <a16:rowId xmlns:a16="http://schemas.microsoft.com/office/drawing/2014/main" val="10000"/>
                  </a:ext>
                </a:extLst>
              </a:tr>
            </a:tbl>
          </a:graphicData>
        </a:graphic>
      </p:graphicFrame>
      <p:sp>
        <p:nvSpPr>
          <p:cNvPr id="68650" name="Text Box 40">
            <a:extLst>
              <a:ext uri="{FF2B5EF4-FFF2-40B4-BE49-F238E27FC236}">
                <a16:creationId xmlns:a16="http://schemas.microsoft.com/office/drawing/2014/main" id="{6890978D-FD2B-4B25-B764-D8A6AF5E00C1}"/>
              </a:ext>
            </a:extLst>
          </p:cNvPr>
          <p:cNvSpPr txBox="1">
            <a:spLocks noChangeArrowheads="1"/>
          </p:cNvSpPr>
          <p:nvPr/>
        </p:nvSpPr>
        <p:spPr bwMode="auto">
          <a:xfrm>
            <a:off x="5257800" y="3276600"/>
            <a:ext cx="1600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700" i="0">
                <a:solidFill>
                  <a:schemeClr val="tx2"/>
                </a:solidFill>
                <a:latin typeface="Times New Roman" panose="02020603050405020304" pitchFamily="18" charset="0"/>
              </a:rPr>
              <a:t>BL</a:t>
            </a:r>
          </a:p>
        </p:txBody>
      </p:sp>
      <p:sp>
        <p:nvSpPr>
          <p:cNvPr id="68651" name="Line 41">
            <a:extLst>
              <a:ext uri="{FF2B5EF4-FFF2-40B4-BE49-F238E27FC236}">
                <a16:creationId xmlns:a16="http://schemas.microsoft.com/office/drawing/2014/main" id="{508DA500-CCBB-4D51-B726-627B2F8F8267}"/>
              </a:ext>
            </a:extLst>
          </p:cNvPr>
          <p:cNvSpPr>
            <a:spLocks noChangeShapeType="1"/>
          </p:cNvSpPr>
          <p:nvPr/>
        </p:nvSpPr>
        <p:spPr bwMode="auto">
          <a:xfrm>
            <a:off x="1296988" y="3200400"/>
            <a:ext cx="2970212"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8652" name="Line 42">
            <a:extLst>
              <a:ext uri="{FF2B5EF4-FFF2-40B4-BE49-F238E27FC236}">
                <a16:creationId xmlns:a16="http://schemas.microsoft.com/office/drawing/2014/main" id="{B95E5178-5937-4A4C-8CAB-C495BD0CD413}"/>
              </a:ext>
            </a:extLst>
          </p:cNvPr>
          <p:cNvSpPr>
            <a:spLocks noChangeShapeType="1"/>
          </p:cNvSpPr>
          <p:nvPr/>
        </p:nvSpPr>
        <p:spPr bwMode="auto">
          <a:xfrm>
            <a:off x="4286250" y="3200400"/>
            <a:ext cx="2973388"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8653" name="Text Box 43">
            <a:extLst>
              <a:ext uri="{FF2B5EF4-FFF2-40B4-BE49-F238E27FC236}">
                <a16:creationId xmlns:a16="http://schemas.microsoft.com/office/drawing/2014/main" id="{88EE3146-7F7F-4C7D-AE4F-A5BD343474D9}"/>
              </a:ext>
            </a:extLst>
          </p:cNvPr>
          <p:cNvSpPr txBox="1">
            <a:spLocks noChangeArrowheads="1"/>
          </p:cNvSpPr>
          <p:nvPr/>
        </p:nvSpPr>
        <p:spPr bwMode="auto">
          <a:xfrm>
            <a:off x="1905000" y="3276600"/>
            <a:ext cx="18303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700" i="0">
                <a:solidFill>
                  <a:schemeClr val="tx2"/>
                </a:solidFill>
                <a:latin typeface="Times New Roman" panose="02020603050405020304" pitchFamily="18" charset="0"/>
              </a:rPr>
              <a:t>BH</a:t>
            </a:r>
          </a:p>
        </p:txBody>
      </p:sp>
      <p:sp>
        <p:nvSpPr>
          <p:cNvPr id="68654" name="Text Box 44">
            <a:extLst>
              <a:ext uri="{FF2B5EF4-FFF2-40B4-BE49-F238E27FC236}">
                <a16:creationId xmlns:a16="http://schemas.microsoft.com/office/drawing/2014/main" id="{8982E1C3-B52C-4524-BF2B-87A9D0EC9D1D}"/>
              </a:ext>
            </a:extLst>
          </p:cNvPr>
          <p:cNvSpPr txBox="1">
            <a:spLocks noChangeArrowheads="1"/>
          </p:cNvSpPr>
          <p:nvPr/>
        </p:nvSpPr>
        <p:spPr bwMode="auto">
          <a:xfrm>
            <a:off x="142875" y="4819650"/>
            <a:ext cx="8455025" cy="132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700" i="0">
                <a:latin typeface="Times New Roman" panose="02020603050405020304" pitchFamily="18" charset="0"/>
              </a:rPr>
              <a:t>BX lưu giữ địa chỉ của 1 thủ tục hay biến, nó cũng được dùng thực hiện các phép dời chuyển số học và dữ liệu.</a:t>
            </a:r>
          </a:p>
        </p:txBody>
      </p:sp>
      <p:sp>
        <p:nvSpPr>
          <p:cNvPr id="68655" name="Text Box 45">
            <a:extLst>
              <a:ext uri="{FF2B5EF4-FFF2-40B4-BE49-F238E27FC236}">
                <a16:creationId xmlns:a16="http://schemas.microsoft.com/office/drawing/2014/main" id="{507B9095-FE9D-416D-9A7E-4D07CD52B009}"/>
              </a:ext>
            </a:extLst>
          </p:cNvPr>
          <p:cNvSpPr txBox="1">
            <a:spLocks noChangeArrowheads="1"/>
          </p:cNvSpPr>
          <p:nvPr/>
        </p:nvSpPr>
        <p:spPr bwMode="auto">
          <a:xfrm>
            <a:off x="306388" y="3886200"/>
            <a:ext cx="85312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700" i="0">
                <a:latin typeface="Times New Roman" panose="02020603050405020304" pitchFamily="18" charset="0"/>
              </a:rPr>
              <a:t>Thanh ghi BX (Base register) : dài 16 bit nhưng nó cũng có thể chia làm 2 thanh ghi 8 bit BH và BL</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a:extLst>
              <a:ext uri="{FF2B5EF4-FFF2-40B4-BE49-F238E27FC236}">
                <a16:creationId xmlns:a16="http://schemas.microsoft.com/office/drawing/2014/main" id="{0700256F-EC5A-4816-B506-F71B147B64A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69635" name="Slide Number Placeholder 4">
            <a:extLst>
              <a:ext uri="{FF2B5EF4-FFF2-40B4-BE49-F238E27FC236}">
                <a16:creationId xmlns:a16="http://schemas.microsoft.com/office/drawing/2014/main" id="{6B19F0E4-7BB6-4C26-97AF-6073E9FA0AB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4D554FEA-7A0F-4858-9CDA-6586101F2150}" type="slidenum">
              <a:rPr lang="en-US" altLang="en-US" sz="1300" smtClean="0"/>
              <a:pPr>
                <a:spcBef>
                  <a:spcPct val="0"/>
                </a:spcBef>
                <a:buClrTx/>
                <a:buSzTx/>
                <a:buFontTx/>
                <a:buNone/>
              </a:pPr>
              <a:t>64</a:t>
            </a:fld>
            <a:endParaRPr lang="en-US" altLang="en-US" sz="1300"/>
          </a:p>
        </p:txBody>
      </p:sp>
      <p:sp>
        <p:nvSpPr>
          <p:cNvPr id="69636" name="Rectangle 2">
            <a:extLst>
              <a:ext uri="{FF2B5EF4-FFF2-40B4-BE49-F238E27FC236}">
                <a16:creationId xmlns:a16="http://schemas.microsoft.com/office/drawing/2014/main" id="{889D3867-7C7B-49C2-A155-5876F62D3CE9}"/>
              </a:ext>
            </a:extLst>
          </p:cNvPr>
          <p:cNvSpPr>
            <a:spLocks noGrp="1" noChangeArrowheads="1"/>
          </p:cNvSpPr>
          <p:nvPr>
            <p:ph type="title"/>
          </p:nvPr>
        </p:nvSpPr>
        <p:spPr>
          <a:xfrm>
            <a:off x="1371600" y="457200"/>
            <a:ext cx="4495800" cy="762000"/>
          </a:xfrm>
        </p:spPr>
        <p:txBody>
          <a:bodyPr/>
          <a:lstStyle/>
          <a:p>
            <a:pPr eaLnBrk="1" hangingPunct="1"/>
            <a:r>
              <a:rPr lang="en-US" altLang="en-US"/>
              <a:t>DX Register</a:t>
            </a:r>
          </a:p>
        </p:txBody>
      </p:sp>
      <p:graphicFrame>
        <p:nvGraphicFramePr>
          <p:cNvPr id="142340" name="Group 4">
            <a:extLst>
              <a:ext uri="{FF2B5EF4-FFF2-40B4-BE49-F238E27FC236}">
                <a16:creationId xmlns:a16="http://schemas.microsoft.com/office/drawing/2014/main" id="{C9D812D1-817F-439C-AFDE-52585FD2A761}"/>
              </a:ext>
            </a:extLst>
          </p:cNvPr>
          <p:cNvGraphicFramePr>
            <a:graphicFrameLocks noGrp="1"/>
          </p:cNvGraphicFramePr>
          <p:nvPr/>
        </p:nvGraphicFramePr>
        <p:xfrm>
          <a:off x="1524000" y="1924050"/>
          <a:ext cx="6096000" cy="73660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2588">
                  <a:extLst>
                    <a:ext uri="{9D8B030D-6E8A-4147-A177-3AD203B41FA5}">
                      <a16:colId xmlns:a16="http://schemas.microsoft.com/office/drawing/2014/main" val="20003"/>
                    </a:ext>
                  </a:extLst>
                </a:gridCol>
                <a:gridCol w="379412">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2588">
                  <a:extLst>
                    <a:ext uri="{9D8B030D-6E8A-4147-A177-3AD203B41FA5}">
                      <a16:colId xmlns:a16="http://schemas.microsoft.com/office/drawing/2014/main" val="20007"/>
                    </a:ext>
                  </a:extLst>
                </a:gridCol>
                <a:gridCol w="379412">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79413">
                  <a:extLst>
                    <a:ext uri="{9D8B030D-6E8A-4147-A177-3AD203B41FA5}">
                      <a16:colId xmlns:a16="http://schemas.microsoft.com/office/drawing/2014/main" val="20011"/>
                    </a:ext>
                  </a:extLst>
                </a:gridCol>
                <a:gridCol w="382587">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736600">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extLst>
                  <a:ext uri="{0D108BD9-81ED-4DB2-BD59-A6C34878D82A}">
                    <a16:rowId xmlns:a16="http://schemas.microsoft.com/office/drawing/2014/main" val="10000"/>
                  </a:ext>
                </a:extLst>
              </a:tr>
            </a:tbl>
          </a:graphicData>
        </a:graphic>
      </p:graphicFrame>
      <p:sp>
        <p:nvSpPr>
          <p:cNvPr id="69673" name="Text Box 39">
            <a:extLst>
              <a:ext uri="{FF2B5EF4-FFF2-40B4-BE49-F238E27FC236}">
                <a16:creationId xmlns:a16="http://schemas.microsoft.com/office/drawing/2014/main" id="{42E712C7-8633-45FB-BBEC-95E2BA8F2391}"/>
              </a:ext>
            </a:extLst>
          </p:cNvPr>
          <p:cNvSpPr txBox="1">
            <a:spLocks noChangeArrowheads="1"/>
          </p:cNvSpPr>
          <p:nvPr/>
        </p:nvSpPr>
        <p:spPr bwMode="auto">
          <a:xfrm>
            <a:off x="1524000" y="1390650"/>
            <a:ext cx="6323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15 14 13 12 11 10  9	8   7   6   5  4    3   2   1   0</a:t>
            </a:r>
          </a:p>
        </p:txBody>
      </p:sp>
      <p:sp>
        <p:nvSpPr>
          <p:cNvPr id="69674" name="Text Box 40">
            <a:extLst>
              <a:ext uri="{FF2B5EF4-FFF2-40B4-BE49-F238E27FC236}">
                <a16:creationId xmlns:a16="http://schemas.microsoft.com/office/drawing/2014/main" id="{5D794B89-B7A6-4205-953B-E076E7DD9AF3}"/>
              </a:ext>
            </a:extLst>
          </p:cNvPr>
          <p:cNvSpPr txBox="1">
            <a:spLocks noChangeArrowheads="1"/>
          </p:cNvSpPr>
          <p:nvPr/>
        </p:nvSpPr>
        <p:spPr bwMode="auto">
          <a:xfrm>
            <a:off x="457200" y="2057400"/>
            <a:ext cx="990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700" i="0">
                <a:latin typeface="Times New Roman" panose="02020603050405020304" pitchFamily="18" charset="0"/>
              </a:rPr>
              <a:t>DX</a:t>
            </a:r>
          </a:p>
        </p:txBody>
      </p:sp>
      <p:sp>
        <p:nvSpPr>
          <p:cNvPr id="69675" name="Text Box 41">
            <a:extLst>
              <a:ext uri="{FF2B5EF4-FFF2-40B4-BE49-F238E27FC236}">
                <a16:creationId xmlns:a16="http://schemas.microsoft.com/office/drawing/2014/main" id="{32A91054-EE16-4682-AD00-B78D2294A508}"/>
              </a:ext>
            </a:extLst>
          </p:cNvPr>
          <p:cNvSpPr txBox="1">
            <a:spLocks noChangeArrowheads="1"/>
          </p:cNvSpPr>
          <p:nvPr/>
        </p:nvSpPr>
        <p:spPr bwMode="auto">
          <a:xfrm>
            <a:off x="5181600" y="2990850"/>
            <a:ext cx="1828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700" i="0">
                <a:solidFill>
                  <a:schemeClr val="tx2"/>
                </a:solidFill>
                <a:latin typeface="Times New Roman" panose="02020603050405020304" pitchFamily="18" charset="0"/>
              </a:rPr>
              <a:t>DL</a:t>
            </a:r>
          </a:p>
        </p:txBody>
      </p:sp>
      <p:sp>
        <p:nvSpPr>
          <p:cNvPr id="69676" name="Line 42">
            <a:extLst>
              <a:ext uri="{FF2B5EF4-FFF2-40B4-BE49-F238E27FC236}">
                <a16:creationId xmlns:a16="http://schemas.microsoft.com/office/drawing/2014/main" id="{4CF18EEE-ECEF-4156-B1CD-407D8132FFB9}"/>
              </a:ext>
            </a:extLst>
          </p:cNvPr>
          <p:cNvSpPr>
            <a:spLocks noChangeShapeType="1"/>
          </p:cNvSpPr>
          <p:nvPr/>
        </p:nvSpPr>
        <p:spPr bwMode="auto">
          <a:xfrm>
            <a:off x="1524000" y="2914650"/>
            <a:ext cx="2971800"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77" name="Line 43">
            <a:extLst>
              <a:ext uri="{FF2B5EF4-FFF2-40B4-BE49-F238E27FC236}">
                <a16:creationId xmlns:a16="http://schemas.microsoft.com/office/drawing/2014/main" id="{068D643C-CCD8-40B6-B586-F742F050711E}"/>
              </a:ext>
            </a:extLst>
          </p:cNvPr>
          <p:cNvSpPr>
            <a:spLocks noChangeShapeType="1"/>
          </p:cNvSpPr>
          <p:nvPr/>
        </p:nvSpPr>
        <p:spPr bwMode="auto">
          <a:xfrm>
            <a:off x="4573588" y="2914650"/>
            <a:ext cx="2971800"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78" name="Text Box 44">
            <a:extLst>
              <a:ext uri="{FF2B5EF4-FFF2-40B4-BE49-F238E27FC236}">
                <a16:creationId xmlns:a16="http://schemas.microsoft.com/office/drawing/2014/main" id="{BD204542-243E-430A-B76E-B7EB29B41F57}"/>
              </a:ext>
            </a:extLst>
          </p:cNvPr>
          <p:cNvSpPr txBox="1">
            <a:spLocks noChangeArrowheads="1"/>
          </p:cNvSpPr>
          <p:nvPr/>
        </p:nvSpPr>
        <p:spPr bwMode="auto">
          <a:xfrm>
            <a:off x="2209800" y="2990850"/>
            <a:ext cx="18272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700" i="0">
                <a:solidFill>
                  <a:schemeClr val="tx2"/>
                </a:solidFill>
                <a:latin typeface="Times New Roman" panose="02020603050405020304" pitchFamily="18" charset="0"/>
              </a:rPr>
              <a:t>DH</a:t>
            </a:r>
          </a:p>
        </p:txBody>
      </p:sp>
      <p:sp>
        <p:nvSpPr>
          <p:cNvPr id="69679" name="Text Box 45">
            <a:extLst>
              <a:ext uri="{FF2B5EF4-FFF2-40B4-BE49-F238E27FC236}">
                <a16:creationId xmlns:a16="http://schemas.microsoft.com/office/drawing/2014/main" id="{FB298040-A319-4290-9F93-411E6FEE8A4F}"/>
              </a:ext>
            </a:extLst>
          </p:cNvPr>
          <p:cNvSpPr txBox="1">
            <a:spLocks noChangeArrowheads="1"/>
          </p:cNvSpPr>
          <p:nvPr/>
        </p:nvSpPr>
        <p:spPr bwMode="auto">
          <a:xfrm>
            <a:off x="211138" y="4406900"/>
            <a:ext cx="8229600" cy="152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700" i="0">
                <a:latin typeface="Times New Roman" panose="02020603050405020304" pitchFamily="18" charset="0"/>
              </a:rPr>
              <a:t>Thanh ghi DX : có vai trò đặc biệt trong phép nhân và phép chia ngoài chức năng lưu trữ dữ liệu. </a:t>
            </a:r>
          </a:p>
          <a:p>
            <a:pPr eaLnBrk="1" hangingPunct="1">
              <a:spcBef>
                <a:spcPct val="50000"/>
              </a:spcBef>
              <a:buClrTx/>
              <a:buSzTx/>
              <a:buFontTx/>
              <a:buNone/>
            </a:pPr>
            <a:r>
              <a:rPr lang="en-US" altLang="en-US" sz="2700" i="0">
                <a:latin typeface="Times New Roman" panose="02020603050405020304" pitchFamily="18" charset="0"/>
              </a:rPr>
              <a:t>Ex :  khi nhân DX sẽ lưu giữ 16 bit cao của tích.</a:t>
            </a:r>
          </a:p>
        </p:txBody>
      </p:sp>
      <p:sp>
        <p:nvSpPr>
          <p:cNvPr id="69680" name="Text Box 46">
            <a:extLst>
              <a:ext uri="{FF2B5EF4-FFF2-40B4-BE49-F238E27FC236}">
                <a16:creationId xmlns:a16="http://schemas.microsoft.com/office/drawing/2014/main" id="{E419F17C-60FD-41E2-9DB4-4727FA64FA31}"/>
              </a:ext>
            </a:extLst>
          </p:cNvPr>
          <p:cNvSpPr txBox="1">
            <a:spLocks noChangeArrowheads="1"/>
          </p:cNvSpPr>
          <p:nvPr/>
        </p:nvSpPr>
        <p:spPr bwMode="auto">
          <a:xfrm>
            <a:off x="381000" y="3524250"/>
            <a:ext cx="8535988" cy="90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700" i="0">
                <a:latin typeface="Times New Roman" panose="02020603050405020304" pitchFamily="18" charset="0"/>
              </a:rPr>
              <a:t>Thanh ghi DX (Data register) : dài 16 bit nhưng nó cũng có thể chia làm 2 thanh ghi 8 bit DH và DL</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a:extLst>
              <a:ext uri="{FF2B5EF4-FFF2-40B4-BE49-F238E27FC236}">
                <a16:creationId xmlns:a16="http://schemas.microsoft.com/office/drawing/2014/main" id="{8DFC4064-CF39-4EE0-99BC-11A9B5FF73B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70659" name="Slide Number Placeholder 4">
            <a:extLst>
              <a:ext uri="{FF2B5EF4-FFF2-40B4-BE49-F238E27FC236}">
                <a16:creationId xmlns:a16="http://schemas.microsoft.com/office/drawing/2014/main" id="{DF3CA960-BD51-49B0-B455-3C3AF9C0F25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0E1C49D9-320D-4EDE-88C6-B28537E6A02F}" type="slidenum">
              <a:rPr lang="en-US" altLang="en-US" sz="1300" smtClean="0"/>
              <a:pPr>
                <a:spcBef>
                  <a:spcPct val="0"/>
                </a:spcBef>
                <a:buClrTx/>
                <a:buSzTx/>
                <a:buFontTx/>
                <a:buNone/>
              </a:pPr>
              <a:t>65</a:t>
            </a:fld>
            <a:endParaRPr lang="en-US" altLang="en-US" sz="1300"/>
          </a:p>
        </p:txBody>
      </p:sp>
      <p:sp>
        <p:nvSpPr>
          <p:cNvPr id="70660" name="Rectangle 2">
            <a:extLst>
              <a:ext uri="{FF2B5EF4-FFF2-40B4-BE49-F238E27FC236}">
                <a16:creationId xmlns:a16="http://schemas.microsoft.com/office/drawing/2014/main" id="{E0327F8F-6992-4258-8354-3D95A21F1D8E}"/>
              </a:ext>
            </a:extLst>
          </p:cNvPr>
          <p:cNvSpPr>
            <a:spLocks noGrp="1" noChangeArrowheads="1"/>
          </p:cNvSpPr>
          <p:nvPr>
            <p:ph type="title"/>
          </p:nvPr>
        </p:nvSpPr>
        <p:spPr>
          <a:xfrm>
            <a:off x="1676400" y="914400"/>
            <a:ext cx="4265613" cy="685800"/>
          </a:xfrm>
        </p:spPr>
        <p:txBody>
          <a:bodyPr/>
          <a:lstStyle/>
          <a:p>
            <a:pPr eaLnBrk="1" hangingPunct="1"/>
            <a:r>
              <a:rPr lang="en-US" altLang="en-US"/>
              <a:t>CX Register</a:t>
            </a:r>
          </a:p>
        </p:txBody>
      </p:sp>
      <p:graphicFrame>
        <p:nvGraphicFramePr>
          <p:cNvPr id="141316" name="Group 4">
            <a:extLst>
              <a:ext uri="{FF2B5EF4-FFF2-40B4-BE49-F238E27FC236}">
                <a16:creationId xmlns:a16="http://schemas.microsoft.com/office/drawing/2014/main" id="{BBBC7A64-9CAA-4A70-9421-E3C4575307E3}"/>
              </a:ext>
            </a:extLst>
          </p:cNvPr>
          <p:cNvGraphicFramePr>
            <a:graphicFrameLocks noGrp="1"/>
          </p:cNvGraphicFramePr>
          <p:nvPr/>
        </p:nvGraphicFramePr>
        <p:xfrm>
          <a:off x="1195388" y="2328863"/>
          <a:ext cx="6092825" cy="735012"/>
        </p:xfrm>
        <a:graphic>
          <a:graphicData uri="http://schemas.openxmlformats.org/drawingml/2006/table">
            <a:tbl>
              <a:tblPr/>
              <a:tblGrid>
                <a:gridCol w="381000">
                  <a:extLst>
                    <a:ext uri="{9D8B030D-6E8A-4147-A177-3AD203B41FA5}">
                      <a16:colId xmlns:a16="http://schemas.microsoft.com/office/drawing/2014/main" val="20000"/>
                    </a:ext>
                  </a:extLst>
                </a:gridCol>
                <a:gridCol w="377825">
                  <a:extLst>
                    <a:ext uri="{9D8B030D-6E8A-4147-A177-3AD203B41FA5}">
                      <a16:colId xmlns:a16="http://schemas.microsoft.com/office/drawing/2014/main" val="20001"/>
                    </a:ext>
                  </a:extLst>
                </a:gridCol>
                <a:gridCol w="382587">
                  <a:extLst>
                    <a:ext uri="{9D8B030D-6E8A-4147-A177-3AD203B41FA5}">
                      <a16:colId xmlns:a16="http://schemas.microsoft.com/office/drawing/2014/main" val="20002"/>
                    </a:ext>
                  </a:extLst>
                </a:gridCol>
                <a:gridCol w="382588">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2587">
                  <a:extLst>
                    <a:ext uri="{9D8B030D-6E8A-4147-A177-3AD203B41FA5}">
                      <a16:colId xmlns:a16="http://schemas.microsoft.com/office/drawing/2014/main" val="20006"/>
                    </a:ext>
                  </a:extLst>
                </a:gridCol>
                <a:gridCol w="379413">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79412">
                  <a:extLst>
                    <a:ext uri="{9D8B030D-6E8A-4147-A177-3AD203B41FA5}">
                      <a16:colId xmlns:a16="http://schemas.microsoft.com/office/drawing/2014/main" val="20010"/>
                    </a:ext>
                  </a:extLst>
                </a:gridCol>
                <a:gridCol w="382588">
                  <a:extLst>
                    <a:ext uri="{9D8B030D-6E8A-4147-A177-3AD203B41FA5}">
                      <a16:colId xmlns:a16="http://schemas.microsoft.com/office/drawing/2014/main" val="20011"/>
                    </a:ext>
                  </a:extLst>
                </a:gridCol>
                <a:gridCol w="379412">
                  <a:extLst>
                    <a:ext uri="{9D8B030D-6E8A-4147-A177-3AD203B41FA5}">
                      <a16:colId xmlns:a16="http://schemas.microsoft.com/office/drawing/2014/main" val="20012"/>
                    </a:ext>
                  </a:extLst>
                </a:gridCol>
                <a:gridCol w="382588">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77825">
                  <a:extLst>
                    <a:ext uri="{9D8B030D-6E8A-4147-A177-3AD203B41FA5}">
                      <a16:colId xmlns:a16="http://schemas.microsoft.com/office/drawing/2014/main" val="20015"/>
                    </a:ext>
                  </a:extLst>
                </a:gridCol>
              </a:tblGrid>
              <a:tr h="735012">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folHlink"/>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FF"/>
                    </a:solidFill>
                  </a:tcPr>
                </a:tc>
                <a:extLst>
                  <a:ext uri="{0D108BD9-81ED-4DB2-BD59-A6C34878D82A}">
                    <a16:rowId xmlns:a16="http://schemas.microsoft.com/office/drawing/2014/main" val="10000"/>
                  </a:ext>
                </a:extLst>
              </a:tr>
            </a:tbl>
          </a:graphicData>
        </a:graphic>
      </p:graphicFrame>
      <p:sp>
        <p:nvSpPr>
          <p:cNvPr id="70697" name="Text Box 39">
            <a:extLst>
              <a:ext uri="{FF2B5EF4-FFF2-40B4-BE49-F238E27FC236}">
                <a16:creationId xmlns:a16="http://schemas.microsoft.com/office/drawing/2014/main" id="{848D6017-59EA-4780-8942-B3507EC5D20B}"/>
              </a:ext>
            </a:extLst>
          </p:cNvPr>
          <p:cNvSpPr txBox="1">
            <a:spLocks noChangeArrowheads="1"/>
          </p:cNvSpPr>
          <p:nvPr/>
        </p:nvSpPr>
        <p:spPr bwMode="auto">
          <a:xfrm>
            <a:off x="1120775" y="1870075"/>
            <a:ext cx="6323013"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15 14 13 12 11 10  9	8   7   6   5  4    3   2   1   0</a:t>
            </a:r>
          </a:p>
        </p:txBody>
      </p:sp>
      <p:sp>
        <p:nvSpPr>
          <p:cNvPr id="70698" name="Text Box 40">
            <a:extLst>
              <a:ext uri="{FF2B5EF4-FFF2-40B4-BE49-F238E27FC236}">
                <a16:creationId xmlns:a16="http://schemas.microsoft.com/office/drawing/2014/main" id="{63F92BE9-F9D3-4FB5-835A-1EEE0F3E9CE1}"/>
              </a:ext>
            </a:extLst>
          </p:cNvPr>
          <p:cNvSpPr txBox="1">
            <a:spLocks noChangeArrowheads="1"/>
          </p:cNvSpPr>
          <p:nvPr/>
        </p:nvSpPr>
        <p:spPr bwMode="auto">
          <a:xfrm>
            <a:off x="227013" y="2038350"/>
            <a:ext cx="990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700" i="0">
                <a:latin typeface="Times New Roman" panose="02020603050405020304" pitchFamily="18" charset="0"/>
              </a:rPr>
              <a:t>CX</a:t>
            </a:r>
          </a:p>
        </p:txBody>
      </p:sp>
      <p:sp>
        <p:nvSpPr>
          <p:cNvPr id="70699" name="Line 41">
            <a:extLst>
              <a:ext uri="{FF2B5EF4-FFF2-40B4-BE49-F238E27FC236}">
                <a16:creationId xmlns:a16="http://schemas.microsoft.com/office/drawing/2014/main" id="{4AA87462-226E-4900-AE03-AD6B836ED702}"/>
              </a:ext>
            </a:extLst>
          </p:cNvPr>
          <p:cNvSpPr>
            <a:spLocks noChangeShapeType="1"/>
          </p:cNvSpPr>
          <p:nvPr/>
        </p:nvSpPr>
        <p:spPr bwMode="auto">
          <a:xfrm>
            <a:off x="1195388" y="3165475"/>
            <a:ext cx="2971800"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700" name="Line 42">
            <a:extLst>
              <a:ext uri="{FF2B5EF4-FFF2-40B4-BE49-F238E27FC236}">
                <a16:creationId xmlns:a16="http://schemas.microsoft.com/office/drawing/2014/main" id="{104EF738-F3BC-4BD3-9248-8213E593DC36}"/>
              </a:ext>
            </a:extLst>
          </p:cNvPr>
          <p:cNvSpPr>
            <a:spLocks noChangeShapeType="1"/>
          </p:cNvSpPr>
          <p:nvPr/>
        </p:nvSpPr>
        <p:spPr bwMode="auto">
          <a:xfrm>
            <a:off x="4243388" y="3165475"/>
            <a:ext cx="2971800"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701" name="Text Box 43">
            <a:extLst>
              <a:ext uri="{FF2B5EF4-FFF2-40B4-BE49-F238E27FC236}">
                <a16:creationId xmlns:a16="http://schemas.microsoft.com/office/drawing/2014/main" id="{14673A05-BF5A-4F57-9D1B-5F4676700E83}"/>
              </a:ext>
            </a:extLst>
          </p:cNvPr>
          <p:cNvSpPr txBox="1">
            <a:spLocks noChangeArrowheads="1"/>
          </p:cNvSpPr>
          <p:nvPr/>
        </p:nvSpPr>
        <p:spPr bwMode="auto">
          <a:xfrm>
            <a:off x="1900238" y="3154363"/>
            <a:ext cx="1827212"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700" i="0">
                <a:solidFill>
                  <a:schemeClr val="tx2"/>
                </a:solidFill>
                <a:latin typeface="Times New Roman" panose="02020603050405020304" pitchFamily="18" charset="0"/>
              </a:rPr>
              <a:t>CH</a:t>
            </a:r>
          </a:p>
        </p:txBody>
      </p:sp>
      <p:sp>
        <p:nvSpPr>
          <p:cNvPr id="70702" name="Text Box 44">
            <a:extLst>
              <a:ext uri="{FF2B5EF4-FFF2-40B4-BE49-F238E27FC236}">
                <a16:creationId xmlns:a16="http://schemas.microsoft.com/office/drawing/2014/main" id="{69201740-CE4D-4833-AD9E-B26F2C640B8A}"/>
              </a:ext>
            </a:extLst>
          </p:cNvPr>
          <p:cNvSpPr txBox="1">
            <a:spLocks noChangeArrowheads="1"/>
          </p:cNvSpPr>
          <p:nvPr/>
        </p:nvSpPr>
        <p:spPr bwMode="auto">
          <a:xfrm>
            <a:off x="4641850" y="3154363"/>
            <a:ext cx="183038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700" i="0">
                <a:solidFill>
                  <a:schemeClr val="tx2"/>
                </a:solidFill>
                <a:latin typeface="Times New Roman" panose="02020603050405020304" pitchFamily="18" charset="0"/>
              </a:rPr>
              <a:t>CL</a:t>
            </a:r>
          </a:p>
        </p:txBody>
      </p:sp>
      <p:sp>
        <p:nvSpPr>
          <p:cNvPr id="70703" name="Text Box 45">
            <a:extLst>
              <a:ext uri="{FF2B5EF4-FFF2-40B4-BE49-F238E27FC236}">
                <a16:creationId xmlns:a16="http://schemas.microsoft.com/office/drawing/2014/main" id="{C5E0E8DB-CAE6-473A-B213-5B31374047E7}"/>
              </a:ext>
            </a:extLst>
          </p:cNvPr>
          <p:cNvSpPr txBox="1">
            <a:spLocks noChangeArrowheads="1"/>
          </p:cNvSpPr>
          <p:nvPr/>
        </p:nvSpPr>
        <p:spPr bwMode="auto">
          <a:xfrm>
            <a:off x="760413" y="3467100"/>
            <a:ext cx="762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i="0">
              <a:latin typeface="Times New Roman" panose="02020603050405020304" pitchFamily="18" charset="0"/>
            </a:endParaRPr>
          </a:p>
        </p:txBody>
      </p:sp>
      <p:sp>
        <p:nvSpPr>
          <p:cNvPr id="70704" name="Text Box 46">
            <a:extLst>
              <a:ext uri="{FF2B5EF4-FFF2-40B4-BE49-F238E27FC236}">
                <a16:creationId xmlns:a16="http://schemas.microsoft.com/office/drawing/2014/main" id="{79638B37-CB64-4545-947F-045DB6467C09}"/>
              </a:ext>
            </a:extLst>
          </p:cNvPr>
          <p:cNvSpPr txBox="1">
            <a:spLocks noChangeArrowheads="1"/>
          </p:cNvSpPr>
          <p:nvPr/>
        </p:nvSpPr>
        <p:spPr bwMode="auto">
          <a:xfrm>
            <a:off x="227013" y="3429000"/>
            <a:ext cx="8916987" cy="220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just" eaLnBrk="1" hangingPunct="1">
              <a:spcBef>
                <a:spcPct val="50000"/>
              </a:spcBef>
              <a:buClrTx/>
              <a:buSzTx/>
              <a:buFontTx/>
              <a:buNone/>
            </a:pPr>
            <a:r>
              <a:rPr lang="en-US" altLang="en-US" sz="2600" i="0">
                <a:latin typeface="Times New Roman" panose="02020603050405020304" pitchFamily="18" charset="0"/>
              </a:rPr>
              <a:t>CX (Counter register) : thanh ghi này dùng làm bộ đếm trong các vòng lặp. Các lệnh tự động lặp lại và sau mỗi lần lặp giá trị của CX tự động giảm đi 1.</a:t>
            </a:r>
          </a:p>
          <a:p>
            <a:pPr algn="just" eaLnBrk="1" hangingPunct="1">
              <a:spcBef>
                <a:spcPct val="50000"/>
              </a:spcBef>
              <a:buClrTx/>
              <a:buSzTx/>
              <a:buFontTx/>
              <a:buNone/>
            </a:pPr>
            <a:r>
              <a:rPr lang="en-US" altLang="en-US" sz="2600" i="0">
                <a:latin typeface="Times New Roman" panose="02020603050405020304" pitchFamily="18" charset="0"/>
              </a:rPr>
              <a:t>CL thường chứa số lần dịch, quay trong các lệnh dịch, quay thanh ghi</a:t>
            </a:r>
          </a:p>
        </p:txBody>
      </p:sp>
      <p:sp>
        <p:nvSpPr>
          <p:cNvPr id="70705" name="Text Box 47">
            <a:extLst>
              <a:ext uri="{FF2B5EF4-FFF2-40B4-BE49-F238E27FC236}">
                <a16:creationId xmlns:a16="http://schemas.microsoft.com/office/drawing/2014/main" id="{EF5D40CD-7880-4E6F-BBD0-FF3182D09680}"/>
              </a:ext>
            </a:extLst>
          </p:cNvPr>
          <p:cNvSpPr txBox="1">
            <a:spLocks noChangeArrowheads="1"/>
          </p:cNvSpPr>
          <p:nvPr/>
        </p:nvSpPr>
        <p:spPr bwMode="auto">
          <a:xfrm>
            <a:off x="142875" y="5645150"/>
            <a:ext cx="9144000"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600" i="0">
                <a:latin typeface="Times New Roman" panose="02020603050405020304" pitchFamily="18" charset="0"/>
              </a:rPr>
              <a:t>CX dài 16 bit, nó cũng có thể chia làm 2 thanh ghi 8 bit là CH và CL</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a:extLst>
              <a:ext uri="{FF2B5EF4-FFF2-40B4-BE49-F238E27FC236}">
                <a16:creationId xmlns:a16="http://schemas.microsoft.com/office/drawing/2014/main" id="{1C082302-E270-43B4-A21E-F06DBB66483B}"/>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71683" name="Slide Number Placeholder 4">
            <a:extLst>
              <a:ext uri="{FF2B5EF4-FFF2-40B4-BE49-F238E27FC236}">
                <a16:creationId xmlns:a16="http://schemas.microsoft.com/office/drawing/2014/main" id="{5B181670-5D96-4FEE-8EEF-53770547A5C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67B7A254-71CE-425A-B2D8-2F9D737B46CD}" type="slidenum">
              <a:rPr lang="en-US" altLang="en-US" sz="1300" smtClean="0"/>
              <a:pPr>
                <a:spcBef>
                  <a:spcPct val="0"/>
                </a:spcBef>
                <a:buClrTx/>
                <a:buSzTx/>
                <a:buFontTx/>
                <a:buNone/>
              </a:pPr>
              <a:t>66</a:t>
            </a:fld>
            <a:endParaRPr lang="en-US" altLang="en-US" sz="1300"/>
          </a:p>
        </p:txBody>
      </p:sp>
      <p:sp>
        <p:nvSpPr>
          <p:cNvPr id="71684" name="Rectangle 2">
            <a:extLst>
              <a:ext uri="{FF2B5EF4-FFF2-40B4-BE49-F238E27FC236}">
                <a16:creationId xmlns:a16="http://schemas.microsoft.com/office/drawing/2014/main" id="{625EE18A-8E31-45F7-83F2-EC92EFA6376B}"/>
              </a:ext>
            </a:extLst>
          </p:cNvPr>
          <p:cNvSpPr>
            <a:spLocks noGrp="1" noChangeArrowheads="1"/>
          </p:cNvSpPr>
          <p:nvPr>
            <p:ph type="title"/>
          </p:nvPr>
        </p:nvSpPr>
        <p:spPr>
          <a:xfrm>
            <a:off x="1150938" y="990600"/>
            <a:ext cx="6394450" cy="769938"/>
          </a:xfrm>
        </p:spPr>
        <p:txBody>
          <a:bodyPr/>
          <a:lstStyle/>
          <a:p>
            <a:pPr eaLnBrk="1" hangingPunct="1"/>
            <a:r>
              <a:rPr lang="en-US" altLang="en-US"/>
              <a:t>Các thanh ghi Segment</a:t>
            </a:r>
          </a:p>
        </p:txBody>
      </p:sp>
      <p:sp>
        <p:nvSpPr>
          <p:cNvPr id="71685" name="Text Box 3">
            <a:extLst>
              <a:ext uri="{FF2B5EF4-FFF2-40B4-BE49-F238E27FC236}">
                <a16:creationId xmlns:a16="http://schemas.microsoft.com/office/drawing/2014/main" id="{AE7F13FA-633E-4B6C-9A22-F8950760410F}"/>
              </a:ext>
            </a:extLst>
          </p:cNvPr>
          <p:cNvSpPr txBox="1">
            <a:spLocks noChangeArrowheads="1"/>
          </p:cNvSpPr>
          <p:nvPr/>
        </p:nvSpPr>
        <p:spPr bwMode="auto">
          <a:xfrm>
            <a:off x="342900" y="1924050"/>
            <a:ext cx="86868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CPU có 4 thanh ghi segment dài 16 bit, các thanh ghi này không thể chia làm 2 thanh ghi 8 bit như 4 thanh ghi AX,BX,CX và DX.</a:t>
            </a:r>
          </a:p>
          <a:p>
            <a:pPr eaLnBrk="1" hangingPunct="1">
              <a:spcBef>
                <a:spcPct val="50000"/>
              </a:spcBef>
              <a:buClrTx/>
              <a:buSzTx/>
              <a:buFontTx/>
              <a:buNone/>
            </a:pPr>
            <a:r>
              <a:rPr lang="en-US" altLang="en-US" sz="2200" i="0">
                <a:latin typeface="Times New Roman" panose="02020603050405020304" pitchFamily="18" charset="0"/>
              </a:rPr>
              <a:t>Các thanh ghi đoạn được sử dụng như là địa chỉ cơ sở của các lệnh trong chương trình, stack và dữ liệu.</a:t>
            </a:r>
          </a:p>
        </p:txBody>
      </p:sp>
      <p:sp>
        <p:nvSpPr>
          <p:cNvPr id="71686" name="Text Box 4">
            <a:extLst>
              <a:ext uri="{FF2B5EF4-FFF2-40B4-BE49-F238E27FC236}">
                <a16:creationId xmlns:a16="http://schemas.microsoft.com/office/drawing/2014/main" id="{BCCB2D2A-0A10-4432-A0FD-4A6578FF0FF7}"/>
              </a:ext>
            </a:extLst>
          </p:cNvPr>
          <p:cNvSpPr txBox="1">
            <a:spLocks noChangeArrowheads="1"/>
          </p:cNvSpPr>
          <p:nvPr/>
        </p:nvSpPr>
        <p:spPr bwMode="auto">
          <a:xfrm>
            <a:off x="419100" y="363855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4 thanh ghi đoạn : </a:t>
            </a:r>
            <a:r>
              <a:rPr lang="en-US" altLang="en-US" sz="2200" i="0">
                <a:solidFill>
                  <a:schemeClr val="folHlink"/>
                </a:solidFill>
                <a:latin typeface="Times New Roman" panose="02020603050405020304" pitchFamily="18" charset="0"/>
              </a:rPr>
              <a:t>CS (Code Segment),</a:t>
            </a:r>
            <a:r>
              <a:rPr lang="en-US" altLang="en-US" sz="2200" i="0">
                <a:latin typeface="Times New Roman" panose="02020603050405020304" pitchFamily="18" charset="0"/>
              </a:rPr>
              <a:t> </a:t>
            </a:r>
            <a:r>
              <a:rPr lang="en-US" altLang="en-US" sz="2200" i="0">
                <a:solidFill>
                  <a:srgbClr val="6600FF"/>
                </a:solidFill>
                <a:latin typeface="Times New Roman" panose="02020603050405020304" pitchFamily="18" charset="0"/>
              </a:rPr>
              <a:t>DS (Data Segment)</a:t>
            </a:r>
            <a:r>
              <a:rPr lang="en-US" altLang="en-US" sz="2200" i="0">
                <a:latin typeface="Times New Roman" panose="02020603050405020304" pitchFamily="18" charset="0"/>
              </a:rPr>
              <a:t>, </a:t>
            </a:r>
            <a:r>
              <a:rPr lang="en-US" altLang="en-US" sz="2200" i="0">
                <a:solidFill>
                  <a:schemeClr val="tx2"/>
                </a:solidFill>
                <a:latin typeface="Times New Roman" panose="02020603050405020304" pitchFamily="18" charset="0"/>
              </a:rPr>
              <a:t>SS (Stack Segment)</a:t>
            </a:r>
            <a:r>
              <a:rPr lang="en-US" altLang="en-US" sz="2200" i="0">
                <a:latin typeface="Times New Roman" panose="02020603050405020304" pitchFamily="18" charset="0"/>
              </a:rPr>
              <a:t> và ES (Extra Segment).</a:t>
            </a:r>
          </a:p>
        </p:txBody>
      </p:sp>
      <p:sp>
        <p:nvSpPr>
          <p:cNvPr id="71687" name="Text Box 5">
            <a:extLst>
              <a:ext uri="{FF2B5EF4-FFF2-40B4-BE49-F238E27FC236}">
                <a16:creationId xmlns:a16="http://schemas.microsoft.com/office/drawing/2014/main" id="{8BAF4931-6D4F-4E85-8EA6-B83BEEEDD2A6}"/>
              </a:ext>
            </a:extLst>
          </p:cNvPr>
          <p:cNvSpPr txBox="1">
            <a:spLocks noChangeArrowheads="1"/>
          </p:cNvSpPr>
          <p:nvPr/>
        </p:nvSpPr>
        <p:spPr bwMode="auto">
          <a:xfrm>
            <a:off x="265113" y="4552950"/>
            <a:ext cx="8383587"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Times New Roman" panose="02020603050405020304" pitchFamily="18" charset="0"/>
              </a:rPr>
              <a:t>CS : chứa địa chỉ bắt đầu của code trong chương trình.</a:t>
            </a:r>
          </a:p>
          <a:p>
            <a:pPr eaLnBrk="1" hangingPunct="1">
              <a:spcBef>
                <a:spcPct val="50000"/>
              </a:spcBef>
              <a:buClrTx/>
              <a:buSzTx/>
              <a:buFontTx/>
              <a:buNone/>
            </a:pPr>
            <a:r>
              <a:rPr lang="en-US" altLang="en-US" sz="2200" i="0">
                <a:latin typeface="Times New Roman" panose="02020603050405020304" pitchFamily="18" charset="0"/>
              </a:rPr>
              <a:t>DS : chứa địa chỉ của các biến khai báo trong chương trình.</a:t>
            </a:r>
          </a:p>
          <a:p>
            <a:pPr eaLnBrk="1" hangingPunct="1">
              <a:spcBef>
                <a:spcPct val="50000"/>
              </a:spcBef>
              <a:buClrTx/>
              <a:buSzTx/>
              <a:buFontTx/>
              <a:buNone/>
            </a:pPr>
            <a:r>
              <a:rPr lang="en-US" altLang="en-US" sz="2200" i="0">
                <a:latin typeface="Times New Roman" panose="02020603050405020304" pitchFamily="18" charset="0"/>
              </a:rPr>
              <a:t>SS : chứa địa chỉ của bộ nhớ Stack dùng trong chương trình</a:t>
            </a:r>
          </a:p>
          <a:p>
            <a:pPr eaLnBrk="1" hangingPunct="1">
              <a:spcBef>
                <a:spcPct val="50000"/>
              </a:spcBef>
              <a:buClrTx/>
              <a:buSzTx/>
              <a:buFontTx/>
              <a:buNone/>
            </a:pPr>
            <a:r>
              <a:rPr lang="en-US" altLang="en-US" sz="2200" i="0">
                <a:latin typeface="Times New Roman" panose="02020603050405020304" pitchFamily="18" charset="0"/>
              </a:rPr>
              <a:t>ES : chứa địa chỉ cơ sở bổ sung cho các biến bộ nhớ.</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a:extLst>
              <a:ext uri="{FF2B5EF4-FFF2-40B4-BE49-F238E27FC236}">
                <a16:creationId xmlns:a16="http://schemas.microsoft.com/office/drawing/2014/main" id="{1801A7C7-F822-492D-88AC-11BA8A2BDED1}"/>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72707" name="Slide Number Placeholder 5">
            <a:extLst>
              <a:ext uri="{FF2B5EF4-FFF2-40B4-BE49-F238E27FC236}">
                <a16:creationId xmlns:a16="http://schemas.microsoft.com/office/drawing/2014/main" id="{86F5D251-C925-40C4-A33B-9999FFDA089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FD231245-A1B5-4027-89FB-03D82FE5CB87}" type="slidenum">
              <a:rPr lang="en-US" altLang="en-US" sz="1300" smtClean="0"/>
              <a:pPr>
                <a:spcBef>
                  <a:spcPct val="0"/>
                </a:spcBef>
                <a:buClrTx/>
                <a:buSzTx/>
                <a:buFontTx/>
                <a:buNone/>
              </a:pPr>
              <a:t>67</a:t>
            </a:fld>
            <a:endParaRPr lang="en-US" altLang="en-US" sz="1300"/>
          </a:p>
        </p:txBody>
      </p:sp>
      <p:sp>
        <p:nvSpPr>
          <p:cNvPr id="72708" name="Rectangle 2">
            <a:extLst>
              <a:ext uri="{FF2B5EF4-FFF2-40B4-BE49-F238E27FC236}">
                <a16:creationId xmlns:a16="http://schemas.microsoft.com/office/drawing/2014/main" id="{15A5DC89-49C9-4166-BBD2-CF61E5561FB4}"/>
              </a:ext>
            </a:extLst>
          </p:cNvPr>
          <p:cNvSpPr>
            <a:spLocks noGrp="1" noChangeArrowheads="1"/>
          </p:cNvSpPr>
          <p:nvPr>
            <p:ph type="title"/>
          </p:nvPr>
        </p:nvSpPr>
        <p:spPr/>
        <p:txBody>
          <a:bodyPr/>
          <a:lstStyle/>
          <a:p>
            <a:pPr eaLnBrk="1" hangingPunct="1"/>
            <a:r>
              <a:rPr lang="en-US" altLang="en-US"/>
              <a:t>Thanh ghi 32 bit</a:t>
            </a:r>
          </a:p>
        </p:txBody>
      </p:sp>
      <p:sp>
        <p:nvSpPr>
          <p:cNvPr id="72709" name="Rectangle 3">
            <a:extLst>
              <a:ext uri="{FF2B5EF4-FFF2-40B4-BE49-F238E27FC236}">
                <a16:creationId xmlns:a16="http://schemas.microsoft.com/office/drawing/2014/main" id="{D6D294EA-7F25-411E-AD1D-BDDB862B2A66}"/>
              </a:ext>
            </a:extLst>
          </p:cNvPr>
          <p:cNvSpPr>
            <a:spLocks noGrp="1" noChangeArrowheads="1"/>
          </p:cNvSpPr>
          <p:nvPr>
            <p:ph type="body" idx="1"/>
          </p:nvPr>
        </p:nvSpPr>
        <p:spPr>
          <a:xfrm>
            <a:off x="350838" y="2016125"/>
            <a:ext cx="8604250" cy="4116388"/>
          </a:xfrm>
        </p:spPr>
        <p:txBody>
          <a:bodyPr/>
          <a:lstStyle/>
          <a:p>
            <a:pPr eaLnBrk="1" hangingPunct="1"/>
            <a:r>
              <a:rPr lang="en-US" altLang="en-US" b="1">
                <a:latin typeface="VNI-Times" pitchFamily="2" charset="0"/>
              </a:rPr>
              <a:t>Ñoái vôùi moät soá CPU ñôøi môùi, coù caùc thanh ghi daøi 32, 64 bit. Ta ghi theâm E ñöùng tröôùc teân caùc thanh ghi 16 bit...</a:t>
            </a:r>
          </a:p>
          <a:p>
            <a:pPr eaLnBrk="1" hangingPunct="1">
              <a:buFont typeface="Wingdings" panose="05000000000000000000" pitchFamily="2" charset="2"/>
              <a:buNone/>
            </a:pPr>
            <a:r>
              <a:rPr lang="en-US" altLang="en-US" b="1">
                <a:latin typeface="VNI-US" pitchFamily="2" charset="0"/>
              </a:rPr>
              <a:t>       EAX, EBX, ECX, EDX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Footer Placeholder 3">
            <a:extLst>
              <a:ext uri="{FF2B5EF4-FFF2-40B4-BE49-F238E27FC236}">
                <a16:creationId xmlns:a16="http://schemas.microsoft.com/office/drawing/2014/main" id="{CEAF9808-E676-495C-900B-A4F48BE074B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73731" name="Slide Number Placeholder 4">
            <a:extLst>
              <a:ext uri="{FF2B5EF4-FFF2-40B4-BE49-F238E27FC236}">
                <a16:creationId xmlns:a16="http://schemas.microsoft.com/office/drawing/2014/main" id="{1190D940-453A-49E7-9219-3A73FF553CB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C3695BA9-C17C-4F8A-8620-01981A35458F}" type="slidenum">
              <a:rPr lang="en-US" altLang="en-US" sz="1300" smtClean="0"/>
              <a:pPr>
                <a:spcBef>
                  <a:spcPct val="0"/>
                </a:spcBef>
                <a:buClrTx/>
                <a:buSzTx/>
                <a:buFontTx/>
                <a:buNone/>
              </a:pPr>
              <a:t>68</a:t>
            </a:fld>
            <a:endParaRPr lang="en-US" altLang="en-US" sz="1300"/>
          </a:p>
        </p:txBody>
      </p:sp>
      <p:sp>
        <p:nvSpPr>
          <p:cNvPr id="115714" name="Rectangle 2">
            <a:extLst>
              <a:ext uri="{FF2B5EF4-FFF2-40B4-BE49-F238E27FC236}">
                <a16:creationId xmlns:a16="http://schemas.microsoft.com/office/drawing/2014/main" id="{424C5CC6-485F-4759-A99F-E93256DB11EB}"/>
              </a:ext>
            </a:extLst>
          </p:cNvPr>
          <p:cNvSpPr>
            <a:spLocks noGrp="1" noChangeArrowheads="1"/>
          </p:cNvSpPr>
          <p:nvPr>
            <p:ph type="title"/>
          </p:nvPr>
        </p:nvSpPr>
        <p:spPr>
          <a:xfrm>
            <a:off x="836613" y="990600"/>
            <a:ext cx="8307387" cy="769938"/>
          </a:xfrm>
        </p:spPr>
        <p:txBody>
          <a:bodyPr/>
          <a:lstStyle/>
          <a:p>
            <a:pPr eaLnBrk="1" hangingPunct="1"/>
            <a:r>
              <a:rPr lang="en-US" altLang="en-US" sz="2900"/>
              <a:t>2.5</a:t>
            </a:r>
            <a:r>
              <a:rPr lang="en-US" altLang="en-US" sz="3700"/>
              <a:t> </a:t>
            </a:r>
            <a:r>
              <a:rPr lang="en-US" altLang="en-US" sz="2900"/>
              <a:t>Thanh ghi đoạn và sự hình thành địa chỉ</a:t>
            </a:r>
          </a:p>
        </p:txBody>
      </p:sp>
      <p:sp>
        <p:nvSpPr>
          <p:cNvPr id="115715" name="Text Box 3">
            <a:extLst>
              <a:ext uri="{FF2B5EF4-FFF2-40B4-BE49-F238E27FC236}">
                <a16:creationId xmlns:a16="http://schemas.microsoft.com/office/drawing/2014/main" id="{1BB31D90-CD49-4358-B857-7BE75DC95B04}"/>
              </a:ext>
            </a:extLst>
          </p:cNvPr>
          <p:cNvSpPr txBox="1">
            <a:spLocks noChangeArrowheads="1"/>
          </p:cNvSpPr>
          <p:nvPr/>
        </p:nvSpPr>
        <p:spPr bwMode="auto">
          <a:xfrm>
            <a:off x="211138" y="2438400"/>
            <a:ext cx="8683625"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just" eaLnBrk="1" hangingPunct="1">
              <a:spcBef>
                <a:spcPct val="50000"/>
              </a:spcBef>
              <a:buClrTx/>
              <a:buSzTx/>
              <a:buFontTx/>
              <a:buBlip>
                <a:blip r:embed="rId2"/>
              </a:buBlip>
            </a:pPr>
            <a:r>
              <a:rPr lang="en-US" altLang="en-US" sz="2200" i="0">
                <a:latin typeface="Times New Roman" panose="02020603050405020304" pitchFamily="18" charset="0"/>
              </a:rPr>
              <a:t>    </a:t>
            </a:r>
            <a:r>
              <a:rPr lang="en-US" altLang="en-US" sz="2700" i="0">
                <a:latin typeface="Times New Roman" panose="02020603050405020304" pitchFamily="18" charset="0"/>
              </a:rPr>
              <a:t>8088 sử dụng 20 bit để đánh địa chỉ bộ nhớ </a:t>
            </a:r>
            <a:r>
              <a:rPr lang="en-US" altLang="en-US" sz="2700" i="0">
                <a:latin typeface="Times New Roman" panose="02020603050405020304" pitchFamily="18" charset="0"/>
                <a:sym typeface="Wingdings" panose="05000000000000000000" pitchFamily="2" charset="2"/>
              </a:rPr>
              <a:t> quản lý trên 1Mb bộ nhớ. Nhưng 8088 lại không có thanh ghi nào 20 bit, tất cả là 16 bit do đó 1 thanh ghi chỉ có thể đánh địa chỉ tối đa là 64 kB bộ nhớ.     </a:t>
            </a:r>
          </a:p>
        </p:txBody>
      </p:sp>
      <p:sp>
        <p:nvSpPr>
          <p:cNvPr id="115717" name="Rectangle 5">
            <a:extLst>
              <a:ext uri="{FF2B5EF4-FFF2-40B4-BE49-F238E27FC236}">
                <a16:creationId xmlns:a16="http://schemas.microsoft.com/office/drawing/2014/main" id="{A95E3707-31C4-41EA-800A-4CF0458145DD}"/>
              </a:ext>
            </a:extLst>
          </p:cNvPr>
          <p:cNvSpPr>
            <a:spLocks noChangeArrowheads="1"/>
          </p:cNvSpPr>
          <p:nvPr/>
        </p:nvSpPr>
        <p:spPr bwMode="auto">
          <a:xfrm>
            <a:off x="280988" y="4613275"/>
            <a:ext cx="7458075"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Blip>
                <a:blip r:embed="rId2"/>
              </a:buBlip>
            </a:pPr>
            <a:r>
              <a:rPr lang="en-US" altLang="en-US" sz="2700" i="0">
                <a:latin typeface="Times New Roman" panose="02020603050405020304" pitchFamily="18" charset="0"/>
                <a:sym typeface="Wingdings" panose="05000000000000000000" pitchFamily="2" charset="2"/>
              </a:rPr>
              <a:t>Như vậy phải kết hợp 2 thanh ghi mới địa chỉ hoá toàn bộ bộ nhớ. 8088 sử 1 trong các thanh ghi dùng chung và 1 trong các thanh ghi đoạn (CS,DS,SS,ES) để tạo thành 1 địa chỉ 20 bit.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 calcmode="lin" valueType="num">
                                      <p:cBhvr additive="base">
                                        <p:cTn id="7" dur="500" fill="hold"/>
                                        <p:tgtEl>
                                          <p:spTgt spid="115714"/>
                                        </p:tgtEl>
                                        <p:attrNameLst>
                                          <p:attrName>ppt_x</p:attrName>
                                        </p:attrNameLst>
                                      </p:cBhvr>
                                      <p:tavLst>
                                        <p:tav tm="0">
                                          <p:val>
                                            <p:strVal val="0-#ppt_w/2"/>
                                          </p:val>
                                        </p:tav>
                                        <p:tav tm="100000">
                                          <p:val>
                                            <p:strVal val="#ppt_x"/>
                                          </p:val>
                                        </p:tav>
                                      </p:tavLst>
                                    </p:anim>
                                    <p:anim calcmode="lin" valueType="num">
                                      <p:cBhvr additive="base">
                                        <p:cTn id="8" dur="500" fill="hold"/>
                                        <p:tgtEl>
                                          <p:spTgt spid="1157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5715"/>
                                        </p:tgtEl>
                                        <p:attrNameLst>
                                          <p:attrName>style.visibility</p:attrName>
                                        </p:attrNameLst>
                                      </p:cBhvr>
                                      <p:to>
                                        <p:strVal val="visible"/>
                                      </p:to>
                                    </p:set>
                                    <p:anim calcmode="lin" valueType="num">
                                      <p:cBhvr additive="base">
                                        <p:cTn id="13" dur="500" fill="hold"/>
                                        <p:tgtEl>
                                          <p:spTgt spid="115715"/>
                                        </p:tgtEl>
                                        <p:attrNameLst>
                                          <p:attrName>ppt_x</p:attrName>
                                        </p:attrNameLst>
                                      </p:cBhvr>
                                      <p:tavLst>
                                        <p:tav tm="0">
                                          <p:val>
                                            <p:strVal val="0-#ppt_w/2"/>
                                          </p:val>
                                        </p:tav>
                                        <p:tav tm="100000">
                                          <p:val>
                                            <p:strVal val="#ppt_x"/>
                                          </p:val>
                                        </p:tav>
                                      </p:tavLst>
                                    </p:anim>
                                    <p:anim calcmode="lin" valueType="num">
                                      <p:cBhvr additive="base">
                                        <p:cTn id="14" dur="500" fill="hold"/>
                                        <p:tgtEl>
                                          <p:spTgt spid="11571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15717"/>
                                        </p:tgtEl>
                                        <p:attrNameLst>
                                          <p:attrName>style.visibility</p:attrName>
                                        </p:attrNameLst>
                                      </p:cBhvr>
                                      <p:to>
                                        <p:strVal val="visible"/>
                                      </p:to>
                                    </p:set>
                                    <p:animEffect transition="in" filter="slide(fromBottom)">
                                      <p:cBhvr>
                                        <p:cTn id="19" dur="500"/>
                                        <p:tgtEl>
                                          <p:spTgt spid="115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utoUpdateAnimBg="0"/>
      <p:bldP spid="115715" grpId="0" autoUpdateAnimBg="0"/>
      <p:bldP spid="115717"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Footer Placeholder 3">
            <a:extLst>
              <a:ext uri="{FF2B5EF4-FFF2-40B4-BE49-F238E27FC236}">
                <a16:creationId xmlns:a16="http://schemas.microsoft.com/office/drawing/2014/main" id="{CD86FAFC-33F4-40EE-A26C-D9CDA2B67A1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74755" name="Slide Number Placeholder 4">
            <a:extLst>
              <a:ext uri="{FF2B5EF4-FFF2-40B4-BE49-F238E27FC236}">
                <a16:creationId xmlns:a16="http://schemas.microsoft.com/office/drawing/2014/main" id="{8C9AC5C0-3620-46DB-884D-043FCD783A0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70EE6634-536E-4EE5-A77E-40567855D92C}" type="slidenum">
              <a:rPr lang="en-US" altLang="en-US" sz="1300" smtClean="0"/>
              <a:pPr>
                <a:spcBef>
                  <a:spcPct val="0"/>
                </a:spcBef>
                <a:buClrTx/>
                <a:buSzTx/>
                <a:buFontTx/>
                <a:buNone/>
              </a:pPr>
              <a:t>69</a:t>
            </a:fld>
            <a:endParaRPr lang="en-US" altLang="en-US" sz="1300"/>
          </a:p>
        </p:txBody>
      </p:sp>
      <p:sp>
        <p:nvSpPr>
          <p:cNvPr id="195586" name="Rectangle 2">
            <a:extLst>
              <a:ext uri="{FF2B5EF4-FFF2-40B4-BE49-F238E27FC236}">
                <a16:creationId xmlns:a16="http://schemas.microsoft.com/office/drawing/2014/main" id="{1E00E4B9-E2F4-49C9-A726-5DFF04CC22DF}"/>
              </a:ext>
            </a:extLst>
          </p:cNvPr>
          <p:cNvSpPr>
            <a:spLocks noGrp="1" noChangeArrowheads="1"/>
          </p:cNvSpPr>
          <p:nvPr>
            <p:ph type="title"/>
          </p:nvPr>
        </p:nvSpPr>
        <p:spPr>
          <a:xfrm>
            <a:off x="842963" y="1101725"/>
            <a:ext cx="7796212" cy="660400"/>
          </a:xfrm>
        </p:spPr>
        <p:txBody>
          <a:bodyPr/>
          <a:lstStyle/>
          <a:p>
            <a:pPr eaLnBrk="1" hangingPunct="1"/>
            <a:r>
              <a:rPr lang="en-US" altLang="en-US" sz="3300"/>
              <a:t>SỰ PHÂN ĐOẠN BỘ NHỚ</a:t>
            </a:r>
          </a:p>
        </p:txBody>
      </p:sp>
      <p:sp>
        <p:nvSpPr>
          <p:cNvPr id="195587" name="Text Box 3">
            <a:extLst>
              <a:ext uri="{FF2B5EF4-FFF2-40B4-BE49-F238E27FC236}">
                <a16:creationId xmlns:a16="http://schemas.microsoft.com/office/drawing/2014/main" id="{33994B35-6D23-4289-B032-383D32B6298F}"/>
              </a:ext>
            </a:extLst>
          </p:cNvPr>
          <p:cNvSpPr txBox="1">
            <a:spLocks noChangeArrowheads="1"/>
          </p:cNvSpPr>
          <p:nvPr/>
        </p:nvSpPr>
        <p:spPr bwMode="auto">
          <a:xfrm>
            <a:off x="280988" y="2203450"/>
            <a:ext cx="6545262"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CPU 8086 dùng phương pháp phân đọan bộ nhớ để quản lý bộ nhớ 1MB của nó.</a:t>
            </a:r>
          </a:p>
        </p:txBody>
      </p:sp>
      <p:sp>
        <p:nvSpPr>
          <p:cNvPr id="195588" name="Text Box 4">
            <a:extLst>
              <a:ext uri="{FF2B5EF4-FFF2-40B4-BE49-F238E27FC236}">
                <a16:creationId xmlns:a16="http://schemas.microsoft.com/office/drawing/2014/main" id="{DD60D6C5-8D13-408A-AC1C-EC572028CEBC}"/>
              </a:ext>
            </a:extLst>
          </p:cNvPr>
          <p:cNvSpPr txBox="1">
            <a:spLocks noChangeArrowheads="1"/>
          </p:cNvSpPr>
          <p:nvPr/>
        </p:nvSpPr>
        <p:spPr bwMode="auto">
          <a:xfrm>
            <a:off x="280988" y="3167063"/>
            <a:ext cx="6473825"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solidFill>
                  <a:srgbClr val="40CF31"/>
                </a:solidFill>
              </a:rPr>
              <a:t>Địa chỉ 20 bit của bộ nhớ 1MB không thể chứa đủ trong các thanh ghi 16 bit của CPU 8086 </a:t>
            </a:r>
            <a:r>
              <a:rPr lang="en-US" altLang="en-US" sz="2200">
                <a:solidFill>
                  <a:srgbClr val="40CF31"/>
                </a:solidFill>
                <a:sym typeface="Wingdings" panose="05000000000000000000" pitchFamily="2" charset="2"/>
              </a:rPr>
              <a:t> bộ nhớ 1MB được chia ra thành các đoạn (segment) 64KB.</a:t>
            </a:r>
            <a:endParaRPr lang="en-US" altLang="en-US" sz="2200">
              <a:solidFill>
                <a:srgbClr val="40CF31"/>
              </a:solidFill>
            </a:endParaRPr>
          </a:p>
        </p:txBody>
      </p:sp>
      <p:sp>
        <p:nvSpPr>
          <p:cNvPr id="195591" name="Text Box 7">
            <a:extLst>
              <a:ext uri="{FF2B5EF4-FFF2-40B4-BE49-F238E27FC236}">
                <a16:creationId xmlns:a16="http://schemas.microsoft.com/office/drawing/2014/main" id="{55233EA2-0198-4624-8FBC-0DC8B971047E}"/>
              </a:ext>
            </a:extLst>
          </p:cNvPr>
          <p:cNvSpPr txBox="1">
            <a:spLocks noChangeArrowheads="1"/>
          </p:cNvSpPr>
          <p:nvPr/>
        </p:nvSpPr>
        <p:spPr bwMode="auto">
          <a:xfrm>
            <a:off x="280988" y="4545013"/>
            <a:ext cx="5770562"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solidFill>
                  <a:schemeClr val="hlink"/>
                </a:solidFill>
              </a:rPr>
              <a:t>Địa chỉ trong các đọan 64KB chỉ có 16 bit nên CPU 8086 dễ dàng xử lý bằng các thanh ghi của nó.</a:t>
            </a:r>
          </a:p>
        </p:txBody>
      </p:sp>
      <p:sp>
        <p:nvSpPr>
          <p:cNvPr id="74760" name="Text Box 8">
            <a:extLst>
              <a:ext uri="{FF2B5EF4-FFF2-40B4-BE49-F238E27FC236}">
                <a16:creationId xmlns:a16="http://schemas.microsoft.com/office/drawing/2014/main" id="{9131D03E-BB12-45E1-A21D-D32A3D5BF69A}"/>
              </a:ext>
            </a:extLst>
          </p:cNvPr>
          <p:cNvSpPr txBox="1">
            <a:spLocks noChangeArrowheads="1"/>
          </p:cNvSpPr>
          <p:nvPr/>
        </p:nvSpPr>
        <p:spPr bwMode="auto">
          <a:xfrm>
            <a:off x="142875" y="5576888"/>
            <a:ext cx="647065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solidFill>
                  <a:srgbClr val="40CF31"/>
                </a:solidFill>
                <a:sym typeface="Wingdings" panose="05000000000000000000" pitchFamily="2" charset="2"/>
              </a:rPr>
              <a:t> PHÂN ĐOẠN BỘ NHỚ : là cách dùng các thanh ghi 16 bit để biểu diễn cho địa chỉ 20 bit.</a:t>
            </a:r>
            <a:endParaRPr lang="en-US" altLang="en-US" sz="2200">
              <a:solidFill>
                <a:srgbClr val="40CF3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 calcmode="lin" valueType="num">
                                      <p:cBhvr additive="base">
                                        <p:cTn id="7" dur="500" fill="hold"/>
                                        <p:tgtEl>
                                          <p:spTgt spid="195586"/>
                                        </p:tgtEl>
                                        <p:attrNameLst>
                                          <p:attrName>ppt_x</p:attrName>
                                        </p:attrNameLst>
                                      </p:cBhvr>
                                      <p:tavLst>
                                        <p:tav tm="0">
                                          <p:val>
                                            <p:strVal val="0-#ppt_w/2"/>
                                          </p:val>
                                        </p:tav>
                                        <p:tav tm="100000">
                                          <p:val>
                                            <p:strVal val="#ppt_x"/>
                                          </p:val>
                                        </p:tav>
                                      </p:tavLst>
                                    </p:anim>
                                    <p:anim calcmode="lin" valueType="num">
                                      <p:cBhvr additive="base">
                                        <p:cTn id="8" dur="500" fill="hold"/>
                                        <p:tgtEl>
                                          <p:spTgt spid="1955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5587"/>
                                        </p:tgtEl>
                                        <p:attrNameLst>
                                          <p:attrName>style.visibility</p:attrName>
                                        </p:attrNameLst>
                                      </p:cBhvr>
                                      <p:to>
                                        <p:strVal val="visible"/>
                                      </p:to>
                                    </p:set>
                                    <p:anim calcmode="lin" valueType="num">
                                      <p:cBhvr additive="base">
                                        <p:cTn id="13" dur="500" fill="hold"/>
                                        <p:tgtEl>
                                          <p:spTgt spid="195587"/>
                                        </p:tgtEl>
                                        <p:attrNameLst>
                                          <p:attrName>ppt_x</p:attrName>
                                        </p:attrNameLst>
                                      </p:cBhvr>
                                      <p:tavLst>
                                        <p:tav tm="0">
                                          <p:val>
                                            <p:strVal val="0-#ppt_w/2"/>
                                          </p:val>
                                        </p:tav>
                                        <p:tav tm="100000">
                                          <p:val>
                                            <p:strVal val="#ppt_x"/>
                                          </p:val>
                                        </p:tav>
                                      </p:tavLst>
                                    </p:anim>
                                    <p:anim calcmode="lin" valueType="num">
                                      <p:cBhvr additive="base">
                                        <p:cTn id="14" dur="500" fill="hold"/>
                                        <p:tgtEl>
                                          <p:spTgt spid="19558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5588"/>
                                        </p:tgtEl>
                                        <p:attrNameLst>
                                          <p:attrName>style.visibility</p:attrName>
                                        </p:attrNameLst>
                                      </p:cBhvr>
                                      <p:to>
                                        <p:strVal val="visible"/>
                                      </p:to>
                                    </p:set>
                                    <p:anim calcmode="lin" valueType="num">
                                      <p:cBhvr additive="base">
                                        <p:cTn id="19" dur="500" fill="hold"/>
                                        <p:tgtEl>
                                          <p:spTgt spid="195588"/>
                                        </p:tgtEl>
                                        <p:attrNameLst>
                                          <p:attrName>ppt_x</p:attrName>
                                        </p:attrNameLst>
                                      </p:cBhvr>
                                      <p:tavLst>
                                        <p:tav tm="0">
                                          <p:val>
                                            <p:strVal val="0-#ppt_w/2"/>
                                          </p:val>
                                        </p:tav>
                                        <p:tav tm="100000">
                                          <p:val>
                                            <p:strVal val="#ppt_x"/>
                                          </p:val>
                                        </p:tav>
                                      </p:tavLst>
                                    </p:anim>
                                    <p:anim calcmode="lin" valueType="num">
                                      <p:cBhvr additive="base">
                                        <p:cTn id="20" dur="500" fill="hold"/>
                                        <p:tgtEl>
                                          <p:spTgt spid="19558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5591"/>
                                        </p:tgtEl>
                                        <p:attrNameLst>
                                          <p:attrName>style.visibility</p:attrName>
                                        </p:attrNameLst>
                                      </p:cBhvr>
                                      <p:to>
                                        <p:strVal val="visible"/>
                                      </p:to>
                                    </p:set>
                                    <p:anim calcmode="lin" valueType="num">
                                      <p:cBhvr additive="base">
                                        <p:cTn id="25" dur="500" fill="hold"/>
                                        <p:tgtEl>
                                          <p:spTgt spid="195591"/>
                                        </p:tgtEl>
                                        <p:attrNameLst>
                                          <p:attrName>ppt_x</p:attrName>
                                        </p:attrNameLst>
                                      </p:cBhvr>
                                      <p:tavLst>
                                        <p:tav tm="0">
                                          <p:val>
                                            <p:strVal val="0-#ppt_w/2"/>
                                          </p:val>
                                        </p:tav>
                                        <p:tav tm="100000">
                                          <p:val>
                                            <p:strVal val="#ppt_x"/>
                                          </p:val>
                                        </p:tav>
                                      </p:tavLst>
                                    </p:anim>
                                    <p:anim calcmode="lin" valueType="num">
                                      <p:cBhvr additive="base">
                                        <p:cTn id="26" dur="500" fill="hold"/>
                                        <p:tgtEl>
                                          <p:spTgt spid="1955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utoUpdateAnimBg="0"/>
      <p:bldP spid="195587" grpId="0" autoUpdateAnimBg="0"/>
      <p:bldP spid="195588" grpId="0" autoUpdateAnimBg="0"/>
      <p:bldP spid="19559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a:extLst>
              <a:ext uri="{FF2B5EF4-FFF2-40B4-BE49-F238E27FC236}">
                <a16:creationId xmlns:a16="http://schemas.microsoft.com/office/drawing/2014/main" id="{DE22F936-9A18-4C6F-A54A-E3DA72D1AB4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1267" name="Slide Number Placeholder 3">
            <a:extLst>
              <a:ext uri="{FF2B5EF4-FFF2-40B4-BE49-F238E27FC236}">
                <a16:creationId xmlns:a16="http://schemas.microsoft.com/office/drawing/2014/main" id="{74C6689F-6273-4502-9FB3-7F764CD3D65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7A05BA85-A54B-46A1-A535-B424A45A0F4A}" type="slidenum">
              <a:rPr lang="en-US" altLang="en-US" sz="1300" smtClean="0"/>
              <a:pPr>
                <a:spcBef>
                  <a:spcPct val="0"/>
                </a:spcBef>
                <a:buClrTx/>
                <a:buSzTx/>
                <a:buFontTx/>
                <a:buNone/>
              </a:pPr>
              <a:t>7</a:t>
            </a:fld>
            <a:endParaRPr lang="en-US" altLang="en-US" sz="1300"/>
          </a:p>
        </p:txBody>
      </p:sp>
      <p:sp>
        <p:nvSpPr>
          <p:cNvPr id="11268" name="Rectangle 5">
            <a:extLst>
              <a:ext uri="{FF2B5EF4-FFF2-40B4-BE49-F238E27FC236}">
                <a16:creationId xmlns:a16="http://schemas.microsoft.com/office/drawing/2014/main" id="{4610AAFF-65FD-4439-A1A7-BC1F2385540E}"/>
              </a:ext>
            </a:extLst>
          </p:cNvPr>
          <p:cNvSpPr>
            <a:spLocks noChangeArrowheads="1"/>
          </p:cNvSpPr>
          <p:nvPr/>
        </p:nvSpPr>
        <p:spPr bwMode="auto">
          <a:xfrm>
            <a:off x="914400" y="2892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b="1" i="1">
                <a:solidFill>
                  <a:schemeClr val="tx1"/>
                </a:solidFill>
                <a:latin typeface="Tahoma" panose="020B0604030504040204" pitchFamily="34" charset="0"/>
              </a:defRPr>
            </a:lvl1pPr>
            <a:lvl2pPr marL="742950" indent="-285750">
              <a:defRPr sz="2200" b="1" i="1">
                <a:solidFill>
                  <a:schemeClr val="tx1"/>
                </a:solidFill>
                <a:latin typeface="Tahoma" panose="020B0604030504040204" pitchFamily="34" charset="0"/>
              </a:defRPr>
            </a:lvl2pPr>
            <a:lvl3pPr marL="1143000" indent="-228600">
              <a:defRPr sz="2200" b="1" i="1">
                <a:solidFill>
                  <a:schemeClr val="tx1"/>
                </a:solidFill>
                <a:latin typeface="Tahoma" panose="020B0604030504040204" pitchFamily="34" charset="0"/>
              </a:defRPr>
            </a:lvl3pPr>
            <a:lvl4pPr marL="1600200" indent="-228600">
              <a:defRPr sz="2200" b="1" i="1">
                <a:solidFill>
                  <a:schemeClr val="tx1"/>
                </a:solidFill>
                <a:latin typeface="Tahoma" panose="020B0604030504040204" pitchFamily="34" charset="0"/>
              </a:defRPr>
            </a:lvl4pPr>
            <a:lvl5pPr marL="2057400" indent="-228600">
              <a:defRPr sz="2200" b="1" i="1">
                <a:solidFill>
                  <a:schemeClr val="tx1"/>
                </a:solidFill>
                <a:latin typeface="Tahoma" panose="020B0604030504040204" pitchFamily="34" charset="0"/>
              </a:defRPr>
            </a:lvl5pPr>
            <a:lvl6pPr marL="2514600" indent="-228600" eaLnBrk="0" fontAlgn="base" hangingPunct="0">
              <a:spcBef>
                <a:spcPct val="0"/>
              </a:spcBef>
              <a:spcAft>
                <a:spcPct val="0"/>
              </a:spcAft>
              <a:defRPr sz="2200" b="1" i="1">
                <a:solidFill>
                  <a:schemeClr val="tx1"/>
                </a:solidFill>
                <a:latin typeface="Tahoma" panose="020B0604030504040204" pitchFamily="34" charset="0"/>
              </a:defRPr>
            </a:lvl6pPr>
            <a:lvl7pPr marL="2971800" indent="-228600" eaLnBrk="0" fontAlgn="base" hangingPunct="0">
              <a:spcBef>
                <a:spcPct val="0"/>
              </a:spcBef>
              <a:spcAft>
                <a:spcPct val="0"/>
              </a:spcAft>
              <a:defRPr sz="2200" b="1" i="1">
                <a:solidFill>
                  <a:schemeClr val="tx1"/>
                </a:solidFill>
                <a:latin typeface="Tahoma" panose="020B0604030504040204" pitchFamily="34" charset="0"/>
              </a:defRPr>
            </a:lvl7pPr>
            <a:lvl8pPr marL="3429000" indent="-228600" eaLnBrk="0" fontAlgn="base" hangingPunct="0">
              <a:spcBef>
                <a:spcPct val="0"/>
              </a:spcBef>
              <a:spcAft>
                <a:spcPct val="0"/>
              </a:spcAft>
              <a:defRPr sz="2200" b="1" i="1">
                <a:solidFill>
                  <a:schemeClr val="tx1"/>
                </a:solidFill>
                <a:latin typeface="Tahoma" panose="020B0604030504040204" pitchFamily="34" charset="0"/>
              </a:defRPr>
            </a:lvl8pPr>
            <a:lvl9pPr marL="3886200" indent="-228600" eaLnBrk="0" fontAlgn="base" hangingPunct="0">
              <a:spcBef>
                <a:spcPct val="0"/>
              </a:spcBef>
              <a:spcAft>
                <a:spcPct val="0"/>
              </a:spcAft>
              <a:defRPr sz="2200" b="1" i="1">
                <a:solidFill>
                  <a:schemeClr val="tx1"/>
                </a:solidFill>
                <a:latin typeface="Tahoma" panose="020B0604030504040204" pitchFamily="34" charset="0"/>
              </a:defRPr>
            </a:lvl9pPr>
          </a:lstStyle>
          <a:p>
            <a:pPr eaLnBrk="1" hangingPunct="1"/>
            <a:endParaRPr lang="en-US" altLang="en-US"/>
          </a:p>
        </p:txBody>
      </p:sp>
      <p:sp>
        <p:nvSpPr>
          <p:cNvPr id="11269" name="Rectangle 6">
            <a:extLst>
              <a:ext uri="{FF2B5EF4-FFF2-40B4-BE49-F238E27FC236}">
                <a16:creationId xmlns:a16="http://schemas.microsoft.com/office/drawing/2014/main" id="{8641B961-024B-41D0-9565-D990557FE32C}"/>
              </a:ext>
            </a:extLst>
          </p:cNvPr>
          <p:cNvSpPr>
            <a:spLocks noChangeArrowheads="1"/>
          </p:cNvSpPr>
          <p:nvPr/>
        </p:nvSpPr>
        <p:spPr bwMode="auto">
          <a:xfrm>
            <a:off x="280988" y="2271713"/>
            <a:ext cx="73152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r>
              <a:rPr lang="en-US" altLang="en-US" sz="1500" i="0">
                <a:latin typeface="Verdana" panose="020B0604030504040204" pitchFamily="34" charset="0"/>
              </a:rPr>
              <a:t>Vị trí của từng ký số rất quan trọng, thí dụ nếu ta đặt "7" </a:t>
            </a:r>
          </a:p>
          <a:p>
            <a:pPr eaLnBrk="1" hangingPunct="1">
              <a:spcBef>
                <a:spcPct val="0"/>
              </a:spcBef>
              <a:buClrTx/>
              <a:buSzTx/>
              <a:buFontTx/>
              <a:buNone/>
            </a:pPr>
            <a:r>
              <a:rPr lang="en-US" altLang="en-US" sz="1500" i="0">
                <a:latin typeface="Verdana" panose="020B0604030504040204" pitchFamily="34" charset="0"/>
              </a:rPr>
              <a:t>ở cuối thì:</a:t>
            </a:r>
            <a:br>
              <a:rPr lang="en-US" altLang="en-US" sz="1500" i="0">
                <a:latin typeface="Verdana" panose="020B0604030504040204" pitchFamily="34" charset="0"/>
              </a:rPr>
            </a:br>
            <a:r>
              <a:rPr lang="en-US" altLang="en-US" sz="1500" i="0">
                <a:latin typeface="Verdana" panose="020B0604030504040204" pitchFamily="34" charset="0"/>
              </a:rPr>
              <a:t>547</a:t>
            </a:r>
            <a:br>
              <a:rPr lang="en-US" altLang="en-US" sz="1500" i="0">
                <a:latin typeface="Verdana" panose="020B0604030504040204" pitchFamily="34" charset="0"/>
              </a:rPr>
            </a:br>
            <a:r>
              <a:rPr lang="en-US" altLang="en-US" sz="1500" i="0">
                <a:latin typeface="Verdana" panose="020B0604030504040204" pitchFamily="34" charset="0"/>
              </a:rPr>
              <a:t>nó sẽ là 1 giá trị khác :</a:t>
            </a:r>
            <a:br>
              <a:rPr lang="en-US" altLang="en-US" sz="1500" i="0">
                <a:latin typeface="Verdana" panose="020B0604030504040204" pitchFamily="34" charset="0"/>
              </a:rPr>
            </a:br>
            <a:br>
              <a:rPr lang="en-US" altLang="en-US" sz="1500" i="0">
                <a:latin typeface="Verdana" panose="020B0604030504040204" pitchFamily="34" charset="0"/>
              </a:rPr>
            </a:br>
            <a:endParaRPr lang="en-US" altLang="en-US" sz="1500" i="0">
              <a:latin typeface="Arial" panose="020B0604020202020204" pitchFamily="34" charset="0"/>
            </a:endParaRPr>
          </a:p>
        </p:txBody>
      </p:sp>
      <p:pic>
        <p:nvPicPr>
          <p:cNvPr id="11270" name="Picture 7">
            <a:extLst>
              <a:ext uri="{FF2B5EF4-FFF2-40B4-BE49-F238E27FC236}">
                <a16:creationId xmlns:a16="http://schemas.microsoft.com/office/drawing/2014/main" id="{60F25EE5-C744-470D-8958-D780B4B7E6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38" y="3167063"/>
            <a:ext cx="72485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Footer Placeholder 3">
            <a:extLst>
              <a:ext uri="{FF2B5EF4-FFF2-40B4-BE49-F238E27FC236}">
                <a16:creationId xmlns:a16="http://schemas.microsoft.com/office/drawing/2014/main" id="{322AB7E5-58BC-48A8-B9E1-EF90814C80C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75779" name="Slide Number Placeholder 4">
            <a:extLst>
              <a:ext uri="{FF2B5EF4-FFF2-40B4-BE49-F238E27FC236}">
                <a16:creationId xmlns:a16="http://schemas.microsoft.com/office/drawing/2014/main" id="{315DDB26-E33D-4440-A184-731FD98ECAB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296E2149-4FBA-4201-B839-124658D5E8C4}" type="slidenum">
              <a:rPr lang="en-US" altLang="en-US" sz="1300" smtClean="0"/>
              <a:pPr>
                <a:spcBef>
                  <a:spcPct val="0"/>
                </a:spcBef>
                <a:buClrTx/>
                <a:buSzTx/>
                <a:buFontTx/>
                <a:buNone/>
              </a:pPr>
              <a:t>70</a:t>
            </a:fld>
            <a:endParaRPr lang="en-US" altLang="en-US" sz="1300"/>
          </a:p>
        </p:txBody>
      </p:sp>
      <p:sp>
        <p:nvSpPr>
          <p:cNvPr id="196610" name="Rectangle 2">
            <a:extLst>
              <a:ext uri="{FF2B5EF4-FFF2-40B4-BE49-F238E27FC236}">
                <a16:creationId xmlns:a16="http://schemas.microsoft.com/office/drawing/2014/main" id="{CABFEDE9-C9C5-4ED4-9C81-9CCDFB081628}"/>
              </a:ext>
            </a:extLst>
          </p:cNvPr>
          <p:cNvSpPr>
            <a:spLocks noGrp="1" noChangeArrowheads="1"/>
          </p:cNvSpPr>
          <p:nvPr>
            <p:ph type="title"/>
          </p:nvPr>
        </p:nvSpPr>
        <p:spPr>
          <a:xfrm>
            <a:off x="836613" y="990600"/>
            <a:ext cx="8307387" cy="769938"/>
          </a:xfrm>
        </p:spPr>
        <p:txBody>
          <a:bodyPr/>
          <a:lstStyle/>
          <a:p>
            <a:pPr eaLnBrk="1" hangingPunct="1"/>
            <a:r>
              <a:rPr lang="en-US" altLang="en-US" sz="3300"/>
              <a:t>2.5 Địa chỉ vật lý &amp; địa chỉ luận lý</a:t>
            </a:r>
          </a:p>
        </p:txBody>
      </p:sp>
      <p:sp>
        <p:nvSpPr>
          <p:cNvPr id="196617" name="Text Box 9">
            <a:extLst>
              <a:ext uri="{FF2B5EF4-FFF2-40B4-BE49-F238E27FC236}">
                <a16:creationId xmlns:a16="http://schemas.microsoft.com/office/drawing/2014/main" id="{1D05F99A-FFDC-4B11-9272-003DDCD7DDE3}"/>
              </a:ext>
            </a:extLst>
          </p:cNvPr>
          <p:cNvSpPr txBox="1">
            <a:spLocks noChangeArrowheads="1"/>
          </p:cNvSpPr>
          <p:nvPr/>
        </p:nvSpPr>
        <p:spPr bwMode="auto">
          <a:xfrm>
            <a:off x="352425" y="2271713"/>
            <a:ext cx="63325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t>Địa chỉ 20 bits được gọi là địa chỉ vật lý.</a:t>
            </a:r>
          </a:p>
        </p:txBody>
      </p:sp>
      <p:sp>
        <p:nvSpPr>
          <p:cNvPr id="196618" name="Text Box 10">
            <a:extLst>
              <a:ext uri="{FF2B5EF4-FFF2-40B4-BE49-F238E27FC236}">
                <a16:creationId xmlns:a16="http://schemas.microsoft.com/office/drawing/2014/main" id="{EBE93FC7-F730-400E-92E2-9C049F477858}"/>
              </a:ext>
            </a:extLst>
          </p:cNvPr>
          <p:cNvSpPr txBox="1">
            <a:spLocks noChangeArrowheads="1"/>
          </p:cNvSpPr>
          <p:nvPr/>
        </p:nvSpPr>
        <p:spPr bwMode="auto">
          <a:xfrm>
            <a:off x="280988" y="2892425"/>
            <a:ext cx="59817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solidFill>
                  <a:schemeClr val="folHlink"/>
                </a:solidFill>
              </a:rPr>
              <a:t>Địa chỉ vật lý dùng như thế nào ?</a:t>
            </a:r>
          </a:p>
        </p:txBody>
      </p:sp>
      <p:sp>
        <p:nvSpPr>
          <p:cNvPr id="196619" name="Text Box 11">
            <a:extLst>
              <a:ext uri="{FF2B5EF4-FFF2-40B4-BE49-F238E27FC236}">
                <a16:creationId xmlns:a16="http://schemas.microsoft.com/office/drawing/2014/main" id="{1828C0F8-79D6-49EF-BCFB-2A4719830A72}"/>
              </a:ext>
            </a:extLst>
          </p:cNvPr>
          <p:cNvSpPr txBox="1">
            <a:spLocks noChangeArrowheads="1"/>
          </p:cNvSpPr>
          <p:nvPr/>
        </p:nvSpPr>
        <p:spPr bwMode="auto">
          <a:xfrm>
            <a:off x="422275" y="3579813"/>
            <a:ext cx="61912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solidFill>
                  <a:schemeClr val="hlink"/>
                </a:solidFill>
              </a:rPr>
              <a:t>Dùng trong thiết kế các mạch giải mã địa chỉ  cho bộ nhớ và xuất nhập.</a:t>
            </a:r>
          </a:p>
        </p:txBody>
      </p:sp>
      <p:sp>
        <p:nvSpPr>
          <p:cNvPr id="196620" name="Text Box 12">
            <a:extLst>
              <a:ext uri="{FF2B5EF4-FFF2-40B4-BE49-F238E27FC236}">
                <a16:creationId xmlns:a16="http://schemas.microsoft.com/office/drawing/2014/main" id="{E66EA064-76E0-44BC-A11F-3470AD2582AE}"/>
              </a:ext>
            </a:extLst>
          </p:cNvPr>
          <p:cNvSpPr txBox="1">
            <a:spLocks noChangeArrowheads="1"/>
          </p:cNvSpPr>
          <p:nvPr/>
        </p:nvSpPr>
        <p:spPr bwMode="auto">
          <a:xfrm>
            <a:off x="352425" y="4545013"/>
            <a:ext cx="6332538"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solidFill>
                  <a:srgbClr val="40CF31"/>
                </a:solidFill>
              </a:rPr>
              <a:t>Còn trong lập trình , địa chỉ vật lý không thể dùng được mà nó được thay thế bằng địa chỉ luận lý (logic).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6610"/>
                                        </p:tgtEl>
                                        <p:attrNameLst>
                                          <p:attrName>style.visibility</p:attrName>
                                        </p:attrNameLst>
                                      </p:cBhvr>
                                      <p:to>
                                        <p:strVal val="visible"/>
                                      </p:to>
                                    </p:set>
                                    <p:anim calcmode="lin" valueType="num">
                                      <p:cBhvr additive="base">
                                        <p:cTn id="7" dur="500" fill="hold"/>
                                        <p:tgtEl>
                                          <p:spTgt spid="196610"/>
                                        </p:tgtEl>
                                        <p:attrNameLst>
                                          <p:attrName>ppt_x</p:attrName>
                                        </p:attrNameLst>
                                      </p:cBhvr>
                                      <p:tavLst>
                                        <p:tav tm="0">
                                          <p:val>
                                            <p:strVal val="0-#ppt_w/2"/>
                                          </p:val>
                                        </p:tav>
                                        <p:tav tm="100000">
                                          <p:val>
                                            <p:strVal val="#ppt_x"/>
                                          </p:val>
                                        </p:tav>
                                      </p:tavLst>
                                    </p:anim>
                                    <p:anim calcmode="lin" valueType="num">
                                      <p:cBhvr additive="base">
                                        <p:cTn id="8" dur="500" fill="hold"/>
                                        <p:tgtEl>
                                          <p:spTgt spid="1966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6617"/>
                                        </p:tgtEl>
                                        <p:attrNameLst>
                                          <p:attrName>style.visibility</p:attrName>
                                        </p:attrNameLst>
                                      </p:cBhvr>
                                      <p:to>
                                        <p:strVal val="visible"/>
                                      </p:to>
                                    </p:set>
                                    <p:anim calcmode="lin" valueType="num">
                                      <p:cBhvr additive="base">
                                        <p:cTn id="13" dur="500" fill="hold"/>
                                        <p:tgtEl>
                                          <p:spTgt spid="196617"/>
                                        </p:tgtEl>
                                        <p:attrNameLst>
                                          <p:attrName>ppt_x</p:attrName>
                                        </p:attrNameLst>
                                      </p:cBhvr>
                                      <p:tavLst>
                                        <p:tav tm="0">
                                          <p:val>
                                            <p:strVal val="0-#ppt_w/2"/>
                                          </p:val>
                                        </p:tav>
                                        <p:tav tm="100000">
                                          <p:val>
                                            <p:strVal val="#ppt_x"/>
                                          </p:val>
                                        </p:tav>
                                      </p:tavLst>
                                    </p:anim>
                                    <p:anim calcmode="lin" valueType="num">
                                      <p:cBhvr additive="base">
                                        <p:cTn id="14" dur="500" fill="hold"/>
                                        <p:tgtEl>
                                          <p:spTgt spid="19661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6618"/>
                                        </p:tgtEl>
                                        <p:attrNameLst>
                                          <p:attrName>style.visibility</p:attrName>
                                        </p:attrNameLst>
                                      </p:cBhvr>
                                      <p:to>
                                        <p:strVal val="visible"/>
                                      </p:to>
                                    </p:set>
                                    <p:anim calcmode="lin" valueType="num">
                                      <p:cBhvr additive="base">
                                        <p:cTn id="19" dur="500" fill="hold"/>
                                        <p:tgtEl>
                                          <p:spTgt spid="196618"/>
                                        </p:tgtEl>
                                        <p:attrNameLst>
                                          <p:attrName>ppt_x</p:attrName>
                                        </p:attrNameLst>
                                      </p:cBhvr>
                                      <p:tavLst>
                                        <p:tav tm="0">
                                          <p:val>
                                            <p:strVal val="0-#ppt_w/2"/>
                                          </p:val>
                                        </p:tav>
                                        <p:tav tm="100000">
                                          <p:val>
                                            <p:strVal val="#ppt_x"/>
                                          </p:val>
                                        </p:tav>
                                      </p:tavLst>
                                    </p:anim>
                                    <p:anim calcmode="lin" valueType="num">
                                      <p:cBhvr additive="base">
                                        <p:cTn id="20" dur="500" fill="hold"/>
                                        <p:tgtEl>
                                          <p:spTgt spid="19661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196619"/>
                                        </p:tgtEl>
                                        <p:attrNameLst>
                                          <p:attrName>style.visibility</p:attrName>
                                        </p:attrNameLst>
                                      </p:cBhvr>
                                      <p:to>
                                        <p:strVal val="visible"/>
                                      </p:to>
                                    </p:set>
                                    <p:anim calcmode="lin" valueType="num">
                                      <p:cBhvr>
                                        <p:cTn id="25" dur="1000" fill="hold"/>
                                        <p:tgtEl>
                                          <p:spTgt spid="196619"/>
                                        </p:tgtEl>
                                        <p:attrNameLst>
                                          <p:attrName>ppt_w</p:attrName>
                                        </p:attrNameLst>
                                      </p:cBhvr>
                                      <p:tavLst>
                                        <p:tav tm="0">
                                          <p:val>
                                            <p:fltVal val="0"/>
                                          </p:val>
                                        </p:tav>
                                        <p:tav tm="100000">
                                          <p:val>
                                            <p:strVal val="#ppt_w"/>
                                          </p:val>
                                        </p:tav>
                                      </p:tavLst>
                                    </p:anim>
                                    <p:anim calcmode="lin" valueType="num">
                                      <p:cBhvr>
                                        <p:cTn id="26" dur="1000" fill="hold"/>
                                        <p:tgtEl>
                                          <p:spTgt spid="196619"/>
                                        </p:tgtEl>
                                        <p:attrNameLst>
                                          <p:attrName>ppt_h</p:attrName>
                                        </p:attrNameLst>
                                      </p:cBhvr>
                                      <p:tavLst>
                                        <p:tav tm="0">
                                          <p:val>
                                            <p:fltVal val="0"/>
                                          </p:val>
                                        </p:tav>
                                        <p:tav tm="100000">
                                          <p:val>
                                            <p:strVal val="#ppt_h"/>
                                          </p:val>
                                        </p:tav>
                                      </p:tavLst>
                                    </p:anim>
                                    <p:anim calcmode="lin" valueType="num">
                                      <p:cBhvr>
                                        <p:cTn id="27" dur="1000" fill="hold"/>
                                        <p:tgtEl>
                                          <p:spTgt spid="196619"/>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966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7" presetClass="entr" presetSubtype="4" fill="hold" grpId="0" nodeType="clickEffect">
                                  <p:stCondLst>
                                    <p:cond delay="0"/>
                                  </p:stCondLst>
                                  <p:childTnLst>
                                    <p:set>
                                      <p:cBhvr>
                                        <p:cTn id="32" dur="1" fill="hold">
                                          <p:stCondLst>
                                            <p:cond delay="0"/>
                                          </p:stCondLst>
                                        </p:cTn>
                                        <p:tgtEl>
                                          <p:spTgt spid="196620"/>
                                        </p:tgtEl>
                                        <p:attrNameLst>
                                          <p:attrName>style.visibility</p:attrName>
                                        </p:attrNameLst>
                                      </p:cBhvr>
                                      <p:to>
                                        <p:strVal val="visible"/>
                                      </p:to>
                                    </p:set>
                                    <p:anim calcmode="lin" valueType="num">
                                      <p:cBhvr additive="base">
                                        <p:cTn id="33" dur="5000" fill="hold"/>
                                        <p:tgtEl>
                                          <p:spTgt spid="196620"/>
                                        </p:tgtEl>
                                        <p:attrNameLst>
                                          <p:attrName>ppt_x</p:attrName>
                                        </p:attrNameLst>
                                      </p:cBhvr>
                                      <p:tavLst>
                                        <p:tav tm="0">
                                          <p:val>
                                            <p:strVal val="#ppt_x"/>
                                          </p:val>
                                        </p:tav>
                                        <p:tav tm="100000">
                                          <p:val>
                                            <p:strVal val="#ppt_x"/>
                                          </p:val>
                                        </p:tav>
                                      </p:tavLst>
                                    </p:anim>
                                    <p:anim calcmode="lin" valueType="num">
                                      <p:cBhvr additive="base">
                                        <p:cTn id="34" dur="5000" fill="hold"/>
                                        <p:tgtEl>
                                          <p:spTgt spid="1966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autoUpdateAnimBg="0"/>
      <p:bldP spid="196617" grpId="0" autoUpdateAnimBg="0"/>
      <p:bldP spid="196618" grpId="0" autoUpdateAnimBg="0"/>
      <p:bldP spid="196619" grpId="0" autoUpdateAnimBg="0"/>
      <p:bldP spid="196620"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3">
            <a:extLst>
              <a:ext uri="{FF2B5EF4-FFF2-40B4-BE49-F238E27FC236}">
                <a16:creationId xmlns:a16="http://schemas.microsoft.com/office/drawing/2014/main" id="{8198A67F-932B-4CA8-B4AF-2E5C9F7E430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76803" name="Slide Number Placeholder 4">
            <a:extLst>
              <a:ext uri="{FF2B5EF4-FFF2-40B4-BE49-F238E27FC236}">
                <a16:creationId xmlns:a16="http://schemas.microsoft.com/office/drawing/2014/main" id="{7F470F9C-752E-4B1E-BA05-F603727A83D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54CD60E-F331-41DA-9E72-F1083F985C80}" type="slidenum">
              <a:rPr lang="en-US" altLang="en-US" sz="1300" smtClean="0"/>
              <a:pPr>
                <a:spcBef>
                  <a:spcPct val="0"/>
                </a:spcBef>
                <a:buClrTx/>
                <a:buSzTx/>
                <a:buFontTx/>
                <a:buNone/>
              </a:pPr>
              <a:t>71</a:t>
            </a:fld>
            <a:endParaRPr lang="en-US" altLang="en-US" sz="1300"/>
          </a:p>
        </p:txBody>
      </p:sp>
      <p:sp>
        <p:nvSpPr>
          <p:cNvPr id="76804" name="Rectangle 2">
            <a:extLst>
              <a:ext uri="{FF2B5EF4-FFF2-40B4-BE49-F238E27FC236}">
                <a16:creationId xmlns:a16="http://schemas.microsoft.com/office/drawing/2014/main" id="{36E91E39-2A70-4192-B8C9-50FF5BA41E7B}"/>
              </a:ext>
            </a:extLst>
          </p:cNvPr>
          <p:cNvSpPr>
            <a:spLocks noGrp="1" noChangeArrowheads="1"/>
          </p:cNvSpPr>
          <p:nvPr>
            <p:ph type="title"/>
          </p:nvPr>
        </p:nvSpPr>
        <p:spPr>
          <a:xfrm>
            <a:off x="1195388" y="619125"/>
            <a:ext cx="7796212" cy="1143000"/>
          </a:xfrm>
        </p:spPr>
        <p:txBody>
          <a:bodyPr/>
          <a:lstStyle/>
          <a:p>
            <a:pPr eaLnBrk="1" hangingPunct="1"/>
            <a:r>
              <a:rPr lang="en-US" altLang="en-US" sz="3700" b="1"/>
              <a:t>Địa chỉ luận lý</a:t>
            </a:r>
          </a:p>
        </p:txBody>
      </p:sp>
      <p:sp>
        <p:nvSpPr>
          <p:cNvPr id="76805" name="Text Box 3">
            <a:extLst>
              <a:ext uri="{FF2B5EF4-FFF2-40B4-BE49-F238E27FC236}">
                <a16:creationId xmlns:a16="http://schemas.microsoft.com/office/drawing/2014/main" id="{2A9AF0DC-03DA-4A08-AC80-01A3A1FF84D3}"/>
              </a:ext>
            </a:extLst>
          </p:cNvPr>
          <p:cNvSpPr txBox="1">
            <a:spLocks noChangeArrowheads="1"/>
          </p:cNvSpPr>
          <p:nvPr/>
        </p:nvSpPr>
        <p:spPr bwMode="auto">
          <a:xfrm>
            <a:off x="422275" y="2065338"/>
            <a:ext cx="6191250"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Địa chỉ của 1 ô nhớ được xác định bởi  2 phần:</a:t>
            </a:r>
          </a:p>
          <a:p>
            <a:pPr eaLnBrk="1" hangingPunct="1">
              <a:spcBef>
                <a:spcPct val="50000"/>
              </a:spcBef>
              <a:buClrTx/>
              <a:buSzTx/>
              <a:buFontTx/>
              <a:buNone/>
            </a:pPr>
            <a:r>
              <a:rPr lang="en-US" altLang="en-US" sz="2200" b="0"/>
              <a:t>Segment : offset</a:t>
            </a:r>
          </a:p>
        </p:txBody>
      </p:sp>
      <p:sp>
        <p:nvSpPr>
          <p:cNvPr id="76806" name="Line 4">
            <a:extLst>
              <a:ext uri="{FF2B5EF4-FFF2-40B4-BE49-F238E27FC236}">
                <a16:creationId xmlns:a16="http://schemas.microsoft.com/office/drawing/2014/main" id="{2D46D9A5-1F0D-4592-9D15-43C1287AA970}"/>
              </a:ext>
            </a:extLst>
          </p:cNvPr>
          <p:cNvSpPr>
            <a:spLocks noChangeShapeType="1"/>
          </p:cNvSpPr>
          <p:nvPr/>
        </p:nvSpPr>
        <p:spPr bwMode="auto">
          <a:xfrm flipV="1">
            <a:off x="1055688" y="2960688"/>
            <a:ext cx="0" cy="55086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6807" name="Line 5">
            <a:extLst>
              <a:ext uri="{FF2B5EF4-FFF2-40B4-BE49-F238E27FC236}">
                <a16:creationId xmlns:a16="http://schemas.microsoft.com/office/drawing/2014/main" id="{F570C38C-BAEC-41BA-972D-2299ACB81B59}"/>
              </a:ext>
            </a:extLst>
          </p:cNvPr>
          <p:cNvSpPr>
            <a:spLocks noChangeShapeType="1"/>
          </p:cNvSpPr>
          <p:nvPr/>
        </p:nvSpPr>
        <p:spPr bwMode="auto">
          <a:xfrm>
            <a:off x="2744788" y="2822575"/>
            <a:ext cx="631825"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6808" name="Text Box 6">
            <a:extLst>
              <a:ext uri="{FF2B5EF4-FFF2-40B4-BE49-F238E27FC236}">
                <a16:creationId xmlns:a16="http://schemas.microsoft.com/office/drawing/2014/main" id="{64E7E7DD-4D09-4FED-9AE9-02FB12D685F0}"/>
              </a:ext>
            </a:extLst>
          </p:cNvPr>
          <p:cNvSpPr txBox="1">
            <a:spLocks noChangeArrowheads="1"/>
          </p:cNvSpPr>
          <p:nvPr/>
        </p:nvSpPr>
        <p:spPr bwMode="auto">
          <a:xfrm>
            <a:off x="3448050" y="2616200"/>
            <a:ext cx="23907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Địa chỉ trong đoạn (độ dời)</a:t>
            </a:r>
          </a:p>
        </p:txBody>
      </p:sp>
      <p:sp>
        <p:nvSpPr>
          <p:cNvPr id="76809" name="Text Box 7">
            <a:extLst>
              <a:ext uri="{FF2B5EF4-FFF2-40B4-BE49-F238E27FC236}">
                <a16:creationId xmlns:a16="http://schemas.microsoft.com/office/drawing/2014/main" id="{943A897D-AA1F-4C06-8353-F7F7483B43E7}"/>
              </a:ext>
            </a:extLst>
          </p:cNvPr>
          <p:cNvSpPr txBox="1">
            <a:spLocks noChangeArrowheads="1"/>
          </p:cNvSpPr>
          <p:nvPr/>
        </p:nvSpPr>
        <p:spPr bwMode="auto">
          <a:xfrm>
            <a:off x="211138" y="3429000"/>
            <a:ext cx="1900237"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Địa chỉ đoạn</a:t>
            </a:r>
          </a:p>
        </p:txBody>
      </p:sp>
      <p:sp>
        <p:nvSpPr>
          <p:cNvPr id="76810" name="Text Box 8">
            <a:extLst>
              <a:ext uri="{FF2B5EF4-FFF2-40B4-BE49-F238E27FC236}">
                <a16:creationId xmlns:a16="http://schemas.microsoft.com/office/drawing/2014/main" id="{B303AC36-4365-4780-85AD-6EB6E5250249}"/>
              </a:ext>
            </a:extLst>
          </p:cNvPr>
          <p:cNvSpPr txBox="1">
            <a:spLocks noChangeArrowheads="1"/>
          </p:cNvSpPr>
          <p:nvPr/>
        </p:nvSpPr>
        <p:spPr bwMode="auto">
          <a:xfrm>
            <a:off x="352425" y="3994150"/>
            <a:ext cx="57689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Ex : B001:1234</a:t>
            </a:r>
          </a:p>
        </p:txBody>
      </p:sp>
      <p:sp>
        <p:nvSpPr>
          <p:cNvPr id="76811" name="Text Box 9">
            <a:extLst>
              <a:ext uri="{FF2B5EF4-FFF2-40B4-BE49-F238E27FC236}">
                <a16:creationId xmlns:a16="http://schemas.microsoft.com/office/drawing/2014/main" id="{1832932E-A8FF-4C2B-895E-765BA1244CDA}"/>
              </a:ext>
            </a:extLst>
          </p:cNvPr>
          <p:cNvSpPr txBox="1">
            <a:spLocks noChangeArrowheads="1"/>
          </p:cNvSpPr>
          <p:nvPr/>
        </p:nvSpPr>
        <p:spPr bwMode="auto">
          <a:xfrm>
            <a:off x="211138" y="4545013"/>
            <a:ext cx="6896100" cy="123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Mỗi địa chỉ thành phần là 1 số 16 bit và được viết theo cách sau :</a:t>
            </a:r>
          </a:p>
          <a:p>
            <a:pPr eaLnBrk="1" hangingPunct="1">
              <a:spcBef>
                <a:spcPct val="50000"/>
              </a:spcBef>
              <a:buClrTx/>
              <a:buSzTx/>
              <a:buFontTx/>
              <a:buNone/>
            </a:pPr>
            <a:r>
              <a:rPr lang="en-US" altLang="en-US" sz="2200" b="0"/>
              <a:t>Segment : offset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a:extLst>
              <a:ext uri="{FF2B5EF4-FFF2-40B4-BE49-F238E27FC236}">
                <a16:creationId xmlns:a16="http://schemas.microsoft.com/office/drawing/2014/main" id="{6FB24604-AD32-4ECC-A6DC-21A32ED8517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77827" name="Slide Number Placeholder 4">
            <a:extLst>
              <a:ext uri="{FF2B5EF4-FFF2-40B4-BE49-F238E27FC236}">
                <a16:creationId xmlns:a16="http://schemas.microsoft.com/office/drawing/2014/main" id="{F8C184CF-A0E6-46A2-9293-9DF67E98384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4777686B-170E-4B56-99B8-1D0760216EF1}" type="slidenum">
              <a:rPr lang="en-US" altLang="en-US" sz="1300" smtClean="0"/>
              <a:pPr>
                <a:spcBef>
                  <a:spcPct val="0"/>
                </a:spcBef>
                <a:buClrTx/>
                <a:buSzTx/>
                <a:buFontTx/>
                <a:buNone/>
              </a:pPr>
              <a:t>72</a:t>
            </a:fld>
            <a:endParaRPr lang="en-US" altLang="en-US" sz="1300"/>
          </a:p>
        </p:txBody>
      </p:sp>
      <p:sp>
        <p:nvSpPr>
          <p:cNvPr id="77828" name="Rectangle 2">
            <a:extLst>
              <a:ext uri="{FF2B5EF4-FFF2-40B4-BE49-F238E27FC236}">
                <a16:creationId xmlns:a16="http://schemas.microsoft.com/office/drawing/2014/main" id="{29D9CA0C-3751-4466-B606-35F6093DB4A0}"/>
              </a:ext>
            </a:extLst>
          </p:cNvPr>
          <p:cNvSpPr>
            <a:spLocks noGrp="1" noChangeArrowheads="1"/>
          </p:cNvSpPr>
          <p:nvPr>
            <p:ph type="title"/>
          </p:nvPr>
        </p:nvSpPr>
        <p:spPr/>
        <p:txBody>
          <a:bodyPr/>
          <a:lstStyle/>
          <a:p>
            <a:pPr eaLnBrk="1" hangingPunct="1"/>
            <a:r>
              <a:rPr lang="en-US" altLang="en-US"/>
              <a:t>Sự hình thành địa chỉ</a:t>
            </a:r>
          </a:p>
        </p:txBody>
      </p:sp>
      <p:sp>
        <p:nvSpPr>
          <p:cNvPr id="77829" name="Text Box 3">
            <a:extLst>
              <a:ext uri="{FF2B5EF4-FFF2-40B4-BE49-F238E27FC236}">
                <a16:creationId xmlns:a16="http://schemas.microsoft.com/office/drawing/2014/main" id="{161BDBEF-651F-405C-BC02-5FDA6F0C44E7}"/>
              </a:ext>
            </a:extLst>
          </p:cNvPr>
          <p:cNvSpPr txBox="1">
            <a:spLocks noChangeArrowheads="1"/>
          </p:cNvSpPr>
          <p:nvPr/>
        </p:nvSpPr>
        <p:spPr bwMode="auto">
          <a:xfrm>
            <a:off x="227013" y="1981200"/>
            <a:ext cx="8916987" cy="305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i="0">
              <a:latin typeface="Times New Roman" panose="02020603050405020304" pitchFamily="18" charset="0"/>
            </a:endParaRPr>
          </a:p>
          <a:p>
            <a:pPr eaLnBrk="1" hangingPunct="1">
              <a:spcBef>
                <a:spcPct val="50000"/>
              </a:spcBef>
              <a:buClrTx/>
              <a:buSzTx/>
              <a:buFontTx/>
              <a:buNone/>
            </a:pPr>
            <a:r>
              <a:rPr lang="en-US" altLang="en-US" sz="2200" i="0">
                <a:latin typeface="Times New Roman" panose="02020603050405020304" pitchFamily="18" charset="0"/>
              </a:rPr>
              <a:t>Hãng Intel đề xuất 1 phương pháp để hình thành địa chỉ.</a:t>
            </a:r>
          </a:p>
          <a:p>
            <a:pPr eaLnBrk="1" hangingPunct="1">
              <a:spcBef>
                <a:spcPct val="50000"/>
              </a:spcBef>
              <a:buClrTx/>
              <a:buSzTx/>
              <a:buFontTx/>
              <a:buNone/>
            </a:pPr>
            <a:r>
              <a:rPr lang="en-US" altLang="en-US" sz="2200" i="0">
                <a:latin typeface="Times New Roman" panose="02020603050405020304" pitchFamily="18" charset="0"/>
              </a:rPr>
              <a:t>Mỗi địa chỉ ô nhớ được hình thành từ 1 phép tính tổng 1 địa chỉ cơ sở và 1 địa chỉ offset. </a:t>
            </a:r>
          </a:p>
          <a:p>
            <a:pPr eaLnBrk="1" hangingPunct="1">
              <a:spcBef>
                <a:spcPct val="50000"/>
              </a:spcBef>
              <a:buClrTx/>
              <a:buSzTx/>
              <a:buFontTx/>
              <a:buNone/>
            </a:pPr>
            <a:r>
              <a:rPr lang="en-US" altLang="en-US" sz="2200" i="0">
                <a:latin typeface="Times New Roman" panose="02020603050405020304" pitchFamily="18" charset="0"/>
              </a:rPr>
              <a:t>Địa chỉ cơ sở lưu trong 1 thanh ghi segemnt, còn địa chỉ offset nằm trong 1 thanh ghi chỉ số hay thanh ghi con trỏ. </a:t>
            </a:r>
          </a:p>
          <a:p>
            <a:pPr eaLnBrk="1" hangingPunct="1">
              <a:spcBef>
                <a:spcPct val="50000"/>
              </a:spcBef>
              <a:buClrTx/>
              <a:buSzTx/>
              <a:buFontTx/>
              <a:buNone/>
            </a:pPr>
            <a:r>
              <a:rPr lang="en-US" altLang="en-US" sz="2200" i="0">
                <a:latin typeface="Times New Roman" panose="02020603050405020304" pitchFamily="18" charset="0"/>
              </a:rPr>
              <a:t>Phép cộng này sẽ tạo 1 địa chỉ 20 bit gọi là địa chỉ vật lý.</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a:extLst>
              <a:ext uri="{FF2B5EF4-FFF2-40B4-BE49-F238E27FC236}">
                <a16:creationId xmlns:a16="http://schemas.microsoft.com/office/drawing/2014/main" id="{B5B6B9F9-2DF1-4675-8A91-2D2A5C640DD2}"/>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78851" name="Slide Number Placeholder 4">
            <a:extLst>
              <a:ext uri="{FF2B5EF4-FFF2-40B4-BE49-F238E27FC236}">
                <a16:creationId xmlns:a16="http://schemas.microsoft.com/office/drawing/2014/main" id="{CF8D2962-6AA1-4F26-ACF5-955E3B9580E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F1C7F413-8229-498E-AB48-CD34EF568D2F}" type="slidenum">
              <a:rPr lang="en-US" altLang="en-US" sz="1300" smtClean="0"/>
              <a:pPr>
                <a:spcBef>
                  <a:spcPct val="0"/>
                </a:spcBef>
                <a:buClrTx/>
                <a:buSzTx/>
                <a:buFontTx/>
                <a:buNone/>
              </a:pPr>
              <a:t>73</a:t>
            </a:fld>
            <a:endParaRPr lang="en-US" altLang="en-US" sz="1300"/>
          </a:p>
        </p:txBody>
      </p:sp>
      <p:sp>
        <p:nvSpPr>
          <p:cNvPr id="78852" name="Rectangle 2">
            <a:extLst>
              <a:ext uri="{FF2B5EF4-FFF2-40B4-BE49-F238E27FC236}">
                <a16:creationId xmlns:a16="http://schemas.microsoft.com/office/drawing/2014/main" id="{BD766553-5DB7-49D8-BBBD-6406B9F805BD}"/>
              </a:ext>
            </a:extLst>
          </p:cNvPr>
          <p:cNvSpPr>
            <a:spLocks noGrp="1" noChangeArrowheads="1"/>
          </p:cNvSpPr>
          <p:nvPr>
            <p:ph type="title"/>
          </p:nvPr>
        </p:nvSpPr>
        <p:spPr>
          <a:xfrm>
            <a:off x="533400" y="990600"/>
            <a:ext cx="8610600" cy="769938"/>
          </a:xfrm>
        </p:spPr>
        <p:txBody>
          <a:bodyPr/>
          <a:lstStyle/>
          <a:p>
            <a:pPr eaLnBrk="1" hangingPunct="1"/>
            <a:r>
              <a:rPr lang="en-US" altLang="en-US" sz="3500" b="1"/>
              <a:t>Thí dụ minh hoạ hình thành địa chỉ</a:t>
            </a:r>
          </a:p>
        </p:txBody>
      </p:sp>
      <p:sp>
        <p:nvSpPr>
          <p:cNvPr id="117763" name="Rectangle 3">
            <a:extLst>
              <a:ext uri="{FF2B5EF4-FFF2-40B4-BE49-F238E27FC236}">
                <a16:creationId xmlns:a16="http://schemas.microsoft.com/office/drawing/2014/main" id="{6DEA58DB-CEF8-4878-9353-B64A8918ACE5}"/>
              </a:ext>
            </a:extLst>
          </p:cNvPr>
          <p:cNvSpPr>
            <a:spLocks noChangeArrowheads="1"/>
          </p:cNvSpPr>
          <p:nvPr/>
        </p:nvSpPr>
        <p:spPr bwMode="auto">
          <a:xfrm>
            <a:off x="1905000" y="2362200"/>
            <a:ext cx="5791200" cy="914400"/>
          </a:xfrm>
          <a:prstGeom prst="rect">
            <a:avLst/>
          </a:prstGeom>
          <a:solidFill>
            <a:srgbClr val="6600FF"/>
          </a:solidFill>
          <a:ln w="57150">
            <a:solidFill>
              <a:srgbClr val="3333FF"/>
            </a:solidFill>
            <a:miter lim="800000"/>
            <a:headEnd/>
            <a:tailEnd/>
          </a:ln>
          <a:effectLst>
            <a:outerShdw dist="107763" dir="8100000" algn="ctr" rotWithShape="0">
              <a:schemeClr val="bg2"/>
            </a:outerShdw>
          </a:effec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i="0">
                <a:solidFill>
                  <a:schemeClr val="bg1"/>
                </a:solidFill>
                <a:latin typeface="Times New Roman" panose="02020603050405020304" pitchFamily="18" charset="0"/>
              </a:rPr>
              <a:t>Địa chỉ Offset</a:t>
            </a:r>
          </a:p>
        </p:txBody>
      </p:sp>
      <p:sp>
        <p:nvSpPr>
          <p:cNvPr id="117764" name="Rectangle 4">
            <a:extLst>
              <a:ext uri="{FF2B5EF4-FFF2-40B4-BE49-F238E27FC236}">
                <a16:creationId xmlns:a16="http://schemas.microsoft.com/office/drawing/2014/main" id="{00C42FF1-9E71-4EAD-84B9-F7F66F270EE7}"/>
              </a:ext>
            </a:extLst>
          </p:cNvPr>
          <p:cNvSpPr>
            <a:spLocks noChangeArrowheads="1"/>
          </p:cNvSpPr>
          <p:nvPr/>
        </p:nvSpPr>
        <p:spPr bwMode="auto">
          <a:xfrm>
            <a:off x="914400" y="3962400"/>
            <a:ext cx="5791200" cy="914400"/>
          </a:xfrm>
          <a:prstGeom prst="rect">
            <a:avLst/>
          </a:prstGeom>
          <a:solidFill>
            <a:srgbClr val="3333FF"/>
          </a:solidFill>
          <a:ln w="57150">
            <a:solidFill>
              <a:srgbClr val="3333FF"/>
            </a:solidFill>
            <a:miter lim="800000"/>
            <a:headEnd/>
            <a:tailEnd/>
          </a:ln>
          <a:effectLst>
            <a:outerShdw dist="107763" dir="8100000" algn="ctr" rotWithShape="0">
              <a:schemeClr val="bg2"/>
            </a:outerShdw>
          </a:effec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i="0">
                <a:solidFill>
                  <a:schemeClr val="bg1"/>
                </a:solidFill>
                <a:latin typeface="Times New Roman" panose="02020603050405020304" pitchFamily="18" charset="0"/>
              </a:rPr>
              <a:t>Địa chỉ segment</a:t>
            </a:r>
          </a:p>
        </p:txBody>
      </p:sp>
      <p:sp>
        <p:nvSpPr>
          <p:cNvPr id="117765" name="Rectangle 5">
            <a:extLst>
              <a:ext uri="{FF2B5EF4-FFF2-40B4-BE49-F238E27FC236}">
                <a16:creationId xmlns:a16="http://schemas.microsoft.com/office/drawing/2014/main" id="{B90269CF-5B54-4035-ABBD-2390C0E0F415}"/>
              </a:ext>
            </a:extLst>
          </p:cNvPr>
          <p:cNvSpPr>
            <a:spLocks noChangeArrowheads="1"/>
          </p:cNvSpPr>
          <p:nvPr/>
        </p:nvSpPr>
        <p:spPr bwMode="auto">
          <a:xfrm>
            <a:off x="836613" y="5715000"/>
            <a:ext cx="7392987" cy="914400"/>
          </a:xfrm>
          <a:prstGeom prst="rect">
            <a:avLst/>
          </a:prstGeom>
          <a:solidFill>
            <a:srgbClr val="3333FF"/>
          </a:solidFill>
          <a:ln w="57150">
            <a:solidFill>
              <a:srgbClr val="3333FF"/>
            </a:solidFill>
            <a:miter lim="800000"/>
            <a:headEnd/>
            <a:tailEnd/>
          </a:ln>
          <a:effectLst>
            <a:outerShdw dist="107763" dir="8100000" algn="ctr" rotWithShape="0">
              <a:schemeClr val="bg2"/>
            </a:outerShdw>
          </a:effec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i="0">
                <a:solidFill>
                  <a:schemeClr val="bg1"/>
                </a:solidFill>
                <a:latin typeface="Times New Roman" panose="02020603050405020304" pitchFamily="18" charset="0"/>
              </a:rPr>
              <a:t>Địa chỉ vật lý 20 bit</a:t>
            </a:r>
          </a:p>
        </p:txBody>
      </p:sp>
      <p:sp>
        <p:nvSpPr>
          <p:cNvPr id="78856" name="Line 6">
            <a:extLst>
              <a:ext uri="{FF2B5EF4-FFF2-40B4-BE49-F238E27FC236}">
                <a16:creationId xmlns:a16="http://schemas.microsoft.com/office/drawing/2014/main" id="{D181297B-B9C4-4581-A029-B059A0263357}"/>
              </a:ext>
            </a:extLst>
          </p:cNvPr>
          <p:cNvSpPr>
            <a:spLocks noChangeShapeType="1"/>
          </p:cNvSpPr>
          <p:nvPr/>
        </p:nvSpPr>
        <p:spPr bwMode="auto">
          <a:xfrm>
            <a:off x="5181600" y="3962400"/>
            <a:ext cx="0" cy="91440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857" name="Text Box 7">
            <a:extLst>
              <a:ext uri="{FF2B5EF4-FFF2-40B4-BE49-F238E27FC236}">
                <a16:creationId xmlns:a16="http://schemas.microsoft.com/office/drawing/2014/main" id="{6CC136AC-3EBC-41E2-ADE1-A03DE3C8BCBD}"/>
              </a:ext>
            </a:extLst>
          </p:cNvPr>
          <p:cNvSpPr txBox="1">
            <a:spLocks noChangeArrowheads="1"/>
          </p:cNvSpPr>
          <p:nvPr/>
        </p:nvSpPr>
        <p:spPr bwMode="auto">
          <a:xfrm>
            <a:off x="5408613" y="41910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solidFill>
                  <a:schemeClr val="bg1"/>
                </a:solidFill>
                <a:latin typeface="Times New Roman" panose="02020603050405020304" pitchFamily="18" charset="0"/>
              </a:rPr>
              <a:t>0 0 0 0</a:t>
            </a:r>
          </a:p>
        </p:txBody>
      </p:sp>
      <p:sp>
        <p:nvSpPr>
          <p:cNvPr id="78858" name="Text Box 13">
            <a:extLst>
              <a:ext uri="{FF2B5EF4-FFF2-40B4-BE49-F238E27FC236}">
                <a16:creationId xmlns:a16="http://schemas.microsoft.com/office/drawing/2014/main" id="{04A1DE64-9548-4100-91CE-6F731262633E}"/>
              </a:ext>
            </a:extLst>
          </p:cNvPr>
          <p:cNvSpPr txBox="1">
            <a:spLocks noChangeArrowheads="1"/>
          </p:cNvSpPr>
          <p:nvPr/>
        </p:nvSpPr>
        <p:spPr bwMode="auto">
          <a:xfrm>
            <a:off x="3810000" y="5029200"/>
            <a:ext cx="152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700" i="0">
                <a:latin typeface="Times New Roman" panose="02020603050405020304" pitchFamily="18" charset="0"/>
              </a:rPr>
              <a:t>cộng</a:t>
            </a:r>
          </a:p>
        </p:txBody>
      </p:sp>
      <p:sp>
        <p:nvSpPr>
          <p:cNvPr id="117774" name="Text Box 14">
            <a:extLst>
              <a:ext uri="{FF2B5EF4-FFF2-40B4-BE49-F238E27FC236}">
                <a16:creationId xmlns:a16="http://schemas.microsoft.com/office/drawing/2014/main" id="{F5E9525B-7E51-49C9-9BEC-4AFC2D90DC0D}"/>
              </a:ext>
            </a:extLst>
          </p:cNvPr>
          <p:cNvSpPr txBox="1">
            <a:spLocks noChangeArrowheads="1"/>
          </p:cNvSpPr>
          <p:nvPr/>
        </p:nvSpPr>
        <p:spPr bwMode="auto">
          <a:xfrm>
            <a:off x="7313613" y="1676400"/>
            <a:ext cx="458787"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700" i="0">
                <a:latin typeface="Times New Roman" panose="02020603050405020304" pitchFamily="18" charset="0"/>
              </a:rPr>
              <a:t>0</a:t>
            </a:r>
          </a:p>
        </p:txBody>
      </p:sp>
      <p:sp>
        <p:nvSpPr>
          <p:cNvPr id="117775" name="Text Box 15">
            <a:extLst>
              <a:ext uri="{FF2B5EF4-FFF2-40B4-BE49-F238E27FC236}">
                <a16:creationId xmlns:a16="http://schemas.microsoft.com/office/drawing/2014/main" id="{781FBA3E-8005-4A7F-859F-33B034993373}"/>
              </a:ext>
            </a:extLst>
          </p:cNvPr>
          <p:cNvSpPr txBox="1">
            <a:spLocks noChangeArrowheads="1"/>
          </p:cNvSpPr>
          <p:nvPr/>
        </p:nvSpPr>
        <p:spPr bwMode="auto">
          <a:xfrm>
            <a:off x="1830388" y="1752600"/>
            <a:ext cx="685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700" i="0">
                <a:latin typeface="Times New Roman" panose="02020603050405020304" pitchFamily="18" charset="0"/>
              </a:rPr>
              <a:t>15</a:t>
            </a:r>
          </a:p>
        </p:txBody>
      </p:sp>
      <p:sp>
        <p:nvSpPr>
          <p:cNvPr id="117776" name="Text Box 16">
            <a:extLst>
              <a:ext uri="{FF2B5EF4-FFF2-40B4-BE49-F238E27FC236}">
                <a16:creationId xmlns:a16="http://schemas.microsoft.com/office/drawing/2014/main" id="{41A6F1DC-C440-4D32-81AD-F056030F5A4F}"/>
              </a:ext>
            </a:extLst>
          </p:cNvPr>
          <p:cNvSpPr txBox="1">
            <a:spLocks noChangeArrowheads="1"/>
          </p:cNvSpPr>
          <p:nvPr/>
        </p:nvSpPr>
        <p:spPr bwMode="auto">
          <a:xfrm>
            <a:off x="8001000" y="4953000"/>
            <a:ext cx="457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700" i="0">
                <a:latin typeface="Times New Roman" panose="02020603050405020304" pitchFamily="18" charset="0"/>
              </a:rPr>
              <a:t>0</a:t>
            </a:r>
          </a:p>
        </p:txBody>
      </p:sp>
      <p:sp>
        <p:nvSpPr>
          <p:cNvPr id="117777" name="Text Box 17">
            <a:extLst>
              <a:ext uri="{FF2B5EF4-FFF2-40B4-BE49-F238E27FC236}">
                <a16:creationId xmlns:a16="http://schemas.microsoft.com/office/drawing/2014/main" id="{EE75CD3A-2465-4EF8-A030-56EB1D5447E8}"/>
              </a:ext>
            </a:extLst>
          </p:cNvPr>
          <p:cNvSpPr txBox="1">
            <a:spLocks noChangeArrowheads="1"/>
          </p:cNvSpPr>
          <p:nvPr/>
        </p:nvSpPr>
        <p:spPr bwMode="auto">
          <a:xfrm>
            <a:off x="4724400" y="3354388"/>
            <a:ext cx="4572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700" i="0">
                <a:latin typeface="Times New Roman" panose="02020603050405020304" pitchFamily="18" charset="0"/>
              </a:rPr>
              <a:t>0</a:t>
            </a:r>
          </a:p>
        </p:txBody>
      </p:sp>
      <p:sp>
        <p:nvSpPr>
          <p:cNvPr id="117778" name="Text Box 18">
            <a:extLst>
              <a:ext uri="{FF2B5EF4-FFF2-40B4-BE49-F238E27FC236}">
                <a16:creationId xmlns:a16="http://schemas.microsoft.com/office/drawing/2014/main" id="{488A2DBA-CE1E-4EC5-98EC-FD68EA27C89A}"/>
              </a:ext>
            </a:extLst>
          </p:cNvPr>
          <p:cNvSpPr txBox="1">
            <a:spLocks noChangeArrowheads="1"/>
          </p:cNvSpPr>
          <p:nvPr/>
        </p:nvSpPr>
        <p:spPr bwMode="auto">
          <a:xfrm>
            <a:off x="914400" y="3200400"/>
            <a:ext cx="6842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700" i="0">
                <a:latin typeface="Times New Roman" panose="02020603050405020304" pitchFamily="18" charset="0"/>
              </a:rPr>
              <a:t>15</a:t>
            </a:r>
          </a:p>
        </p:txBody>
      </p:sp>
      <p:sp>
        <p:nvSpPr>
          <p:cNvPr id="117779" name="Text Box 19">
            <a:extLst>
              <a:ext uri="{FF2B5EF4-FFF2-40B4-BE49-F238E27FC236}">
                <a16:creationId xmlns:a16="http://schemas.microsoft.com/office/drawing/2014/main" id="{86369EC3-A459-4C1B-90C8-2C4CB0C8D637}"/>
              </a:ext>
            </a:extLst>
          </p:cNvPr>
          <p:cNvSpPr txBox="1">
            <a:spLocks noChangeArrowheads="1"/>
          </p:cNvSpPr>
          <p:nvPr/>
        </p:nvSpPr>
        <p:spPr bwMode="auto">
          <a:xfrm>
            <a:off x="760413" y="5029200"/>
            <a:ext cx="68738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700" i="0">
                <a:latin typeface="Times New Roman" panose="02020603050405020304" pitchFamily="18" charset="0"/>
              </a:rPr>
              <a:t>19</a:t>
            </a:r>
          </a:p>
        </p:txBody>
      </p:sp>
      <p:sp>
        <p:nvSpPr>
          <p:cNvPr id="117782" name="Line 22">
            <a:extLst>
              <a:ext uri="{FF2B5EF4-FFF2-40B4-BE49-F238E27FC236}">
                <a16:creationId xmlns:a16="http://schemas.microsoft.com/office/drawing/2014/main" id="{472DD8A7-0D62-43AF-9159-AD06575DB336}"/>
              </a:ext>
            </a:extLst>
          </p:cNvPr>
          <p:cNvSpPr>
            <a:spLocks noChangeShapeType="1"/>
          </p:cNvSpPr>
          <p:nvPr/>
        </p:nvSpPr>
        <p:spPr bwMode="auto">
          <a:xfrm>
            <a:off x="5978525" y="3222625"/>
            <a:ext cx="0" cy="757238"/>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7783" name="Line 23">
            <a:extLst>
              <a:ext uri="{FF2B5EF4-FFF2-40B4-BE49-F238E27FC236}">
                <a16:creationId xmlns:a16="http://schemas.microsoft.com/office/drawing/2014/main" id="{500564F3-8F08-4876-98C6-AE318DE783D5}"/>
              </a:ext>
            </a:extLst>
          </p:cNvPr>
          <p:cNvSpPr>
            <a:spLocks noChangeShapeType="1"/>
          </p:cNvSpPr>
          <p:nvPr/>
        </p:nvSpPr>
        <p:spPr bwMode="auto">
          <a:xfrm>
            <a:off x="5978525" y="4945063"/>
            <a:ext cx="0" cy="757237"/>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box(in)">
                                      <p:cBhvr>
                                        <p:cTn id="7" dur="500"/>
                                        <p:tgtEl>
                                          <p:spTgt spid="11776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7775"/>
                                        </p:tgtEl>
                                        <p:attrNameLst>
                                          <p:attrName>style.visibility</p:attrName>
                                        </p:attrNameLst>
                                      </p:cBhvr>
                                      <p:to>
                                        <p:strVal val="visible"/>
                                      </p:to>
                                    </p:set>
                                    <p:animEffect transition="in" filter="box(in)">
                                      <p:cBhvr>
                                        <p:cTn id="10" dur="500"/>
                                        <p:tgtEl>
                                          <p:spTgt spid="11777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17774"/>
                                        </p:tgtEl>
                                        <p:attrNameLst>
                                          <p:attrName>style.visibility</p:attrName>
                                        </p:attrNameLst>
                                      </p:cBhvr>
                                      <p:to>
                                        <p:strVal val="visible"/>
                                      </p:to>
                                    </p:set>
                                    <p:animEffect transition="in" filter="box(in)">
                                      <p:cBhvr>
                                        <p:cTn id="13" dur="500"/>
                                        <p:tgtEl>
                                          <p:spTgt spid="11777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17777"/>
                                        </p:tgtEl>
                                        <p:attrNameLst>
                                          <p:attrName>style.visibility</p:attrName>
                                        </p:attrNameLst>
                                      </p:cBhvr>
                                      <p:to>
                                        <p:strVal val="visible"/>
                                      </p:to>
                                    </p:set>
                                    <p:animEffect transition="in" filter="box(in)">
                                      <p:cBhvr>
                                        <p:cTn id="18" dur="500"/>
                                        <p:tgtEl>
                                          <p:spTgt spid="117777"/>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17764"/>
                                        </p:tgtEl>
                                        <p:attrNameLst>
                                          <p:attrName>style.visibility</p:attrName>
                                        </p:attrNameLst>
                                      </p:cBhvr>
                                      <p:to>
                                        <p:strVal val="visible"/>
                                      </p:to>
                                    </p:set>
                                    <p:animEffect transition="in" filter="box(in)">
                                      <p:cBhvr>
                                        <p:cTn id="21" dur="500"/>
                                        <p:tgtEl>
                                          <p:spTgt spid="117764"/>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17778"/>
                                        </p:tgtEl>
                                        <p:attrNameLst>
                                          <p:attrName>style.visibility</p:attrName>
                                        </p:attrNameLst>
                                      </p:cBhvr>
                                      <p:to>
                                        <p:strVal val="visible"/>
                                      </p:to>
                                    </p:set>
                                    <p:animEffect transition="in" filter="box(in)">
                                      <p:cBhvr>
                                        <p:cTn id="24" dur="500"/>
                                        <p:tgtEl>
                                          <p:spTgt spid="11777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7765"/>
                                        </p:tgtEl>
                                        <p:attrNameLst>
                                          <p:attrName>style.visibility</p:attrName>
                                        </p:attrNameLst>
                                      </p:cBhvr>
                                      <p:to>
                                        <p:strVal val="visible"/>
                                      </p:to>
                                    </p:set>
                                    <p:anim calcmode="lin" valueType="num">
                                      <p:cBhvr additive="base">
                                        <p:cTn id="29" dur="500" fill="hold"/>
                                        <p:tgtEl>
                                          <p:spTgt spid="117765"/>
                                        </p:tgtEl>
                                        <p:attrNameLst>
                                          <p:attrName>ppt_x</p:attrName>
                                        </p:attrNameLst>
                                      </p:cBhvr>
                                      <p:tavLst>
                                        <p:tav tm="0">
                                          <p:val>
                                            <p:strVal val="#ppt_x"/>
                                          </p:val>
                                        </p:tav>
                                        <p:tav tm="100000">
                                          <p:val>
                                            <p:strVal val="#ppt_x"/>
                                          </p:val>
                                        </p:tav>
                                      </p:tavLst>
                                    </p:anim>
                                    <p:anim calcmode="lin" valueType="num">
                                      <p:cBhvr additive="base">
                                        <p:cTn id="30" dur="500" fill="hold"/>
                                        <p:tgtEl>
                                          <p:spTgt spid="11776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7779"/>
                                        </p:tgtEl>
                                        <p:attrNameLst>
                                          <p:attrName>style.visibility</p:attrName>
                                        </p:attrNameLst>
                                      </p:cBhvr>
                                      <p:to>
                                        <p:strVal val="visible"/>
                                      </p:to>
                                    </p:set>
                                    <p:anim calcmode="lin" valueType="num">
                                      <p:cBhvr additive="base">
                                        <p:cTn id="33" dur="500" fill="hold"/>
                                        <p:tgtEl>
                                          <p:spTgt spid="117779"/>
                                        </p:tgtEl>
                                        <p:attrNameLst>
                                          <p:attrName>ppt_x</p:attrName>
                                        </p:attrNameLst>
                                      </p:cBhvr>
                                      <p:tavLst>
                                        <p:tav tm="0">
                                          <p:val>
                                            <p:strVal val="#ppt_x"/>
                                          </p:val>
                                        </p:tav>
                                        <p:tav tm="100000">
                                          <p:val>
                                            <p:strVal val="#ppt_x"/>
                                          </p:val>
                                        </p:tav>
                                      </p:tavLst>
                                    </p:anim>
                                    <p:anim calcmode="lin" valueType="num">
                                      <p:cBhvr additive="base">
                                        <p:cTn id="34" dur="500" fill="hold"/>
                                        <p:tgtEl>
                                          <p:spTgt spid="11777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7776"/>
                                        </p:tgtEl>
                                        <p:attrNameLst>
                                          <p:attrName>style.visibility</p:attrName>
                                        </p:attrNameLst>
                                      </p:cBhvr>
                                      <p:to>
                                        <p:strVal val="visible"/>
                                      </p:to>
                                    </p:set>
                                    <p:anim calcmode="lin" valueType="num">
                                      <p:cBhvr additive="base">
                                        <p:cTn id="37" dur="500" fill="hold"/>
                                        <p:tgtEl>
                                          <p:spTgt spid="117776"/>
                                        </p:tgtEl>
                                        <p:attrNameLst>
                                          <p:attrName>ppt_x</p:attrName>
                                        </p:attrNameLst>
                                      </p:cBhvr>
                                      <p:tavLst>
                                        <p:tav tm="0">
                                          <p:val>
                                            <p:strVal val="#ppt_x"/>
                                          </p:val>
                                        </p:tav>
                                        <p:tav tm="100000">
                                          <p:val>
                                            <p:strVal val="#ppt_x"/>
                                          </p:val>
                                        </p:tav>
                                      </p:tavLst>
                                    </p:anim>
                                    <p:anim calcmode="lin" valueType="num">
                                      <p:cBhvr additive="base">
                                        <p:cTn id="38" dur="500" fill="hold"/>
                                        <p:tgtEl>
                                          <p:spTgt spid="11777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17782"/>
                                        </p:tgtEl>
                                        <p:attrNameLst>
                                          <p:attrName>style.visibility</p:attrName>
                                        </p:attrNameLst>
                                      </p:cBhvr>
                                      <p:to>
                                        <p:strVal val="visible"/>
                                      </p:to>
                                    </p:set>
                                    <p:anim calcmode="lin" valueType="num">
                                      <p:cBhvr additive="base">
                                        <p:cTn id="43" dur="500" fill="hold"/>
                                        <p:tgtEl>
                                          <p:spTgt spid="117782"/>
                                        </p:tgtEl>
                                        <p:attrNameLst>
                                          <p:attrName>ppt_x</p:attrName>
                                        </p:attrNameLst>
                                      </p:cBhvr>
                                      <p:tavLst>
                                        <p:tav tm="0">
                                          <p:val>
                                            <p:strVal val="#ppt_x"/>
                                          </p:val>
                                        </p:tav>
                                        <p:tav tm="100000">
                                          <p:val>
                                            <p:strVal val="#ppt_x"/>
                                          </p:val>
                                        </p:tav>
                                      </p:tavLst>
                                    </p:anim>
                                    <p:anim calcmode="lin" valueType="num">
                                      <p:cBhvr additive="base">
                                        <p:cTn id="44" dur="500" fill="hold"/>
                                        <p:tgtEl>
                                          <p:spTgt spid="11778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17783"/>
                                        </p:tgtEl>
                                        <p:attrNameLst>
                                          <p:attrName>style.visibility</p:attrName>
                                        </p:attrNameLst>
                                      </p:cBhvr>
                                      <p:to>
                                        <p:strVal val="visible"/>
                                      </p:to>
                                    </p:set>
                                    <p:anim calcmode="lin" valueType="num">
                                      <p:cBhvr additive="base">
                                        <p:cTn id="47" dur="500" fill="hold"/>
                                        <p:tgtEl>
                                          <p:spTgt spid="117783"/>
                                        </p:tgtEl>
                                        <p:attrNameLst>
                                          <p:attrName>ppt_x</p:attrName>
                                        </p:attrNameLst>
                                      </p:cBhvr>
                                      <p:tavLst>
                                        <p:tav tm="0">
                                          <p:val>
                                            <p:strVal val="#ppt_x"/>
                                          </p:val>
                                        </p:tav>
                                        <p:tav tm="100000">
                                          <p:val>
                                            <p:strVal val="#ppt_x"/>
                                          </p:val>
                                        </p:tav>
                                      </p:tavLst>
                                    </p:anim>
                                    <p:anim calcmode="lin" valueType="num">
                                      <p:cBhvr additive="base">
                                        <p:cTn id="48" dur="500" fill="hold"/>
                                        <p:tgtEl>
                                          <p:spTgt spid="1177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animBg="1"/>
      <p:bldP spid="117764" grpId="0" animBg="1"/>
      <p:bldP spid="117765" grpId="0" animBg="1"/>
      <p:bldP spid="117774" grpId="0"/>
      <p:bldP spid="117775" grpId="0"/>
      <p:bldP spid="117776" grpId="0"/>
      <p:bldP spid="117777" grpId="0"/>
      <p:bldP spid="117778" grpId="0"/>
      <p:bldP spid="11777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3">
            <a:extLst>
              <a:ext uri="{FF2B5EF4-FFF2-40B4-BE49-F238E27FC236}">
                <a16:creationId xmlns:a16="http://schemas.microsoft.com/office/drawing/2014/main" id="{571586BB-3D1F-4295-8C47-8834D07B6C7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79875" name="Slide Number Placeholder 4">
            <a:extLst>
              <a:ext uri="{FF2B5EF4-FFF2-40B4-BE49-F238E27FC236}">
                <a16:creationId xmlns:a16="http://schemas.microsoft.com/office/drawing/2014/main" id="{9A440528-704D-443B-8C3B-EAE292F28BA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B174A342-67DF-46B3-8AF1-1DD60AB3EE17}" type="slidenum">
              <a:rPr lang="en-US" altLang="en-US" sz="1300" smtClean="0"/>
              <a:pPr>
                <a:spcBef>
                  <a:spcPct val="0"/>
                </a:spcBef>
                <a:buClrTx/>
                <a:buSzTx/>
                <a:buFontTx/>
                <a:buNone/>
              </a:pPr>
              <a:t>74</a:t>
            </a:fld>
            <a:endParaRPr lang="en-US" altLang="en-US" sz="1300"/>
          </a:p>
        </p:txBody>
      </p:sp>
      <p:sp>
        <p:nvSpPr>
          <p:cNvPr id="79876" name="Rectangle 2">
            <a:extLst>
              <a:ext uri="{FF2B5EF4-FFF2-40B4-BE49-F238E27FC236}">
                <a16:creationId xmlns:a16="http://schemas.microsoft.com/office/drawing/2014/main" id="{C8668C7E-E92A-4A0C-A275-D392CEB10F52}"/>
              </a:ext>
            </a:extLst>
          </p:cNvPr>
          <p:cNvSpPr>
            <a:spLocks noGrp="1" noChangeArrowheads="1"/>
          </p:cNvSpPr>
          <p:nvPr>
            <p:ph type="title"/>
          </p:nvPr>
        </p:nvSpPr>
        <p:spPr>
          <a:xfrm>
            <a:off x="885825" y="609600"/>
            <a:ext cx="7951788" cy="1143000"/>
          </a:xfrm>
        </p:spPr>
        <p:txBody>
          <a:bodyPr/>
          <a:lstStyle/>
          <a:p>
            <a:pPr eaLnBrk="1" hangingPunct="1"/>
            <a:r>
              <a:rPr lang="en-US" altLang="en-US"/>
              <a:t>Sự hình thành địa chỉ tuyệt đối</a:t>
            </a:r>
          </a:p>
        </p:txBody>
      </p:sp>
      <p:sp>
        <p:nvSpPr>
          <p:cNvPr id="79877" name="Text Box 7">
            <a:extLst>
              <a:ext uri="{FF2B5EF4-FFF2-40B4-BE49-F238E27FC236}">
                <a16:creationId xmlns:a16="http://schemas.microsoft.com/office/drawing/2014/main" id="{49E2A061-C6E1-4D44-835E-04132DD6BC20}"/>
              </a:ext>
            </a:extLst>
          </p:cNvPr>
          <p:cNvSpPr txBox="1">
            <a:spLocks noChangeArrowheads="1"/>
          </p:cNvSpPr>
          <p:nvPr/>
        </p:nvSpPr>
        <p:spPr bwMode="auto">
          <a:xfrm>
            <a:off x="306388" y="2590800"/>
            <a:ext cx="8380412" cy="397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i="0">
              <a:latin typeface="Times New Roman" panose="02020603050405020304" pitchFamily="18" charset="0"/>
            </a:endParaRPr>
          </a:p>
          <a:p>
            <a:pPr eaLnBrk="1" hangingPunct="1">
              <a:spcBef>
                <a:spcPct val="50000"/>
              </a:spcBef>
              <a:buClrTx/>
              <a:buSzTx/>
              <a:buFontTx/>
              <a:buNone/>
            </a:pPr>
            <a:r>
              <a:rPr lang="en-US" altLang="en-US" sz="2200" i="0">
                <a:latin typeface="Times New Roman" panose="02020603050405020304" pitchFamily="18" charset="0"/>
              </a:rPr>
              <a:t>Gỉa sử ta có địa chỉ    </a:t>
            </a:r>
            <a:r>
              <a:rPr lang="en-US" altLang="en-US" i="0">
                <a:solidFill>
                  <a:srgbClr val="FF0000"/>
                </a:solidFill>
                <a:latin typeface="Times New Roman" panose="02020603050405020304" pitchFamily="18" charset="0"/>
              </a:rPr>
              <a:t>08F1 : 0100</a:t>
            </a:r>
          </a:p>
          <a:p>
            <a:pPr eaLnBrk="1" hangingPunct="1">
              <a:spcBef>
                <a:spcPct val="50000"/>
              </a:spcBef>
              <a:buClrTx/>
              <a:buSzTx/>
              <a:buFontTx/>
              <a:buNone/>
            </a:pPr>
            <a:endParaRPr lang="en-US" altLang="en-US" sz="2200" i="0">
              <a:latin typeface="Times New Roman" panose="02020603050405020304" pitchFamily="18" charset="0"/>
            </a:endParaRPr>
          </a:p>
          <a:p>
            <a:pPr eaLnBrk="1" hangingPunct="1">
              <a:spcBef>
                <a:spcPct val="50000"/>
              </a:spcBef>
              <a:buClrTx/>
              <a:buSzTx/>
              <a:buFontTx/>
              <a:buNone/>
            </a:pPr>
            <a:r>
              <a:rPr lang="en-US" altLang="en-US" sz="2200" i="0">
                <a:latin typeface="Times New Roman" panose="02020603050405020304" pitchFamily="18" charset="0"/>
              </a:rPr>
              <a:t>CPU tự động lấy địa chỉ segment x 10 (hệ 16)  thành </a:t>
            </a:r>
            <a:r>
              <a:rPr lang="en-US" altLang="en-US" i="0">
                <a:solidFill>
                  <a:schemeClr val="tx2"/>
                </a:solidFill>
                <a:latin typeface="Times New Roman" panose="02020603050405020304" pitchFamily="18" charset="0"/>
              </a:rPr>
              <a:t>08F10</a:t>
            </a:r>
          </a:p>
          <a:p>
            <a:pPr eaLnBrk="1" hangingPunct="1">
              <a:spcBef>
                <a:spcPct val="50000"/>
              </a:spcBef>
              <a:buClrTx/>
              <a:buSzTx/>
              <a:buFontTx/>
              <a:buNone/>
            </a:pPr>
            <a:r>
              <a:rPr lang="en-US" altLang="en-US" sz="2200" i="0">
                <a:latin typeface="Times New Roman" panose="02020603050405020304" pitchFamily="18" charset="0"/>
              </a:rPr>
              <a:t>Sau đó nó cộng với địa chỉ Offset   </a:t>
            </a:r>
            <a:r>
              <a:rPr lang="en-US" altLang="en-US" i="0">
                <a:latin typeface="Times New Roman" panose="02020603050405020304" pitchFamily="18" charset="0"/>
              </a:rPr>
              <a:t>0100</a:t>
            </a:r>
          </a:p>
          <a:p>
            <a:pPr eaLnBrk="1" hangingPunct="1">
              <a:spcBef>
                <a:spcPct val="50000"/>
              </a:spcBef>
              <a:buClrTx/>
              <a:buSzTx/>
              <a:buFontTx/>
              <a:buNone/>
            </a:pPr>
            <a:r>
              <a:rPr lang="en-US" altLang="en-US" sz="2200" i="0">
                <a:latin typeface="Times New Roman" panose="02020603050405020304" pitchFamily="18" charset="0"/>
                <a:sym typeface="Wingdings" panose="05000000000000000000" pitchFamily="2" charset="2"/>
              </a:rPr>
              <a:t> địa chỉ tuyệt đối :  </a:t>
            </a:r>
            <a:r>
              <a:rPr lang="en-US" altLang="en-US" sz="3100" i="0">
                <a:solidFill>
                  <a:schemeClr val="folHlink"/>
                </a:solidFill>
                <a:latin typeface="Times New Roman" panose="02020603050405020304" pitchFamily="18" charset="0"/>
                <a:sym typeface="Wingdings" panose="05000000000000000000" pitchFamily="2" charset="2"/>
              </a:rPr>
              <a:t>09010</a:t>
            </a:r>
          </a:p>
        </p:txBody>
      </p:sp>
      <p:sp>
        <p:nvSpPr>
          <p:cNvPr id="79878" name="AutoShape 8">
            <a:extLst>
              <a:ext uri="{FF2B5EF4-FFF2-40B4-BE49-F238E27FC236}">
                <a16:creationId xmlns:a16="http://schemas.microsoft.com/office/drawing/2014/main" id="{64EEFC5F-D8CA-4AC7-86C0-7F7D264E8269}"/>
              </a:ext>
            </a:extLst>
          </p:cNvPr>
          <p:cNvSpPr>
            <a:spLocks noChangeArrowheads="1"/>
          </p:cNvSpPr>
          <p:nvPr/>
        </p:nvSpPr>
        <p:spPr bwMode="auto">
          <a:xfrm>
            <a:off x="4994275" y="2259013"/>
            <a:ext cx="2819400" cy="685800"/>
          </a:xfrm>
          <a:prstGeom prst="wedgeRectCallout">
            <a:avLst>
              <a:gd name="adj1" fmla="val -52926"/>
              <a:gd name="adj2" fmla="val 107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i="0">
                <a:solidFill>
                  <a:srgbClr val="6600FF"/>
                </a:solidFill>
                <a:latin typeface="Times New Roman" panose="02020603050405020304" pitchFamily="18" charset="0"/>
              </a:rPr>
              <a:t>địa chỉ Offset</a:t>
            </a:r>
          </a:p>
        </p:txBody>
      </p:sp>
      <p:sp>
        <p:nvSpPr>
          <p:cNvPr id="79879" name="AutoShape 9">
            <a:extLst>
              <a:ext uri="{FF2B5EF4-FFF2-40B4-BE49-F238E27FC236}">
                <a16:creationId xmlns:a16="http://schemas.microsoft.com/office/drawing/2014/main" id="{41119010-4811-41A9-9A7E-53E8921111A6}"/>
              </a:ext>
            </a:extLst>
          </p:cNvPr>
          <p:cNvSpPr>
            <a:spLocks noChangeArrowheads="1"/>
          </p:cNvSpPr>
          <p:nvPr/>
        </p:nvSpPr>
        <p:spPr bwMode="auto">
          <a:xfrm>
            <a:off x="3165475" y="1639888"/>
            <a:ext cx="1447800" cy="1219200"/>
          </a:xfrm>
          <a:prstGeom prst="wedgeRoundRectCallout">
            <a:avLst>
              <a:gd name="adj1" fmla="val -43750"/>
              <a:gd name="adj2" fmla="val 7005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i="0">
                <a:solidFill>
                  <a:srgbClr val="6600FF"/>
                </a:solidFill>
                <a:latin typeface="Times New Roman" panose="02020603050405020304" pitchFamily="18" charset="0"/>
              </a:rPr>
              <a:t>địa chỉ segment</a:t>
            </a:r>
          </a:p>
        </p:txBody>
      </p:sp>
      <p:sp>
        <p:nvSpPr>
          <p:cNvPr id="79880" name="AutoShape 10">
            <a:extLst>
              <a:ext uri="{FF2B5EF4-FFF2-40B4-BE49-F238E27FC236}">
                <a16:creationId xmlns:a16="http://schemas.microsoft.com/office/drawing/2014/main" id="{E326BE57-DE8A-4023-8D54-594E57B5C3D4}"/>
              </a:ext>
            </a:extLst>
          </p:cNvPr>
          <p:cNvSpPr>
            <a:spLocks noChangeArrowheads="1"/>
          </p:cNvSpPr>
          <p:nvPr/>
        </p:nvSpPr>
        <p:spPr bwMode="auto">
          <a:xfrm>
            <a:off x="5207000" y="3636963"/>
            <a:ext cx="2587625" cy="760412"/>
          </a:xfrm>
          <a:prstGeom prst="wedgeRectCallout">
            <a:avLst>
              <a:gd name="adj1" fmla="val -87579"/>
              <a:gd name="adj2" fmla="val -3173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i="0">
                <a:latin typeface="Times New Roman" panose="02020603050405020304" pitchFamily="18" charset="0"/>
              </a:rPr>
              <a:t>địa chỉ tương đối</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3">
            <a:extLst>
              <a:ext uri="{FF2B5EF4-FFF2-40B4-BE49-F238E27FC236}">
                <a16:creationId xmlns:a16="http://schemas.microsoft.com/office/drawing/2014/main" id="{98518CDC-CCD0-4856-9255-28E5C99C8870}"/>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80899" name="Slide Number Placeholder 4">
            <a:extLst>
              <a:ext uri="{FF2B5EF4-FFF2-40B4-BE49-F238E27FC236}">
                <a16:creationId xmlns:a16="http://schemas.microsoft.com/office/drawing/2014/main" id="{EDA9DD53-0F71-407D-AB39-94B7974259F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5C570F26-BA41-4232-AFF1-366FEA06F6D2}" type="slidenum">
              <a:rPr lang="en-US" altLang="en-US" sz="1300" smtClean="0"/>
              <a:pPr>
                <a:spcBef>
                  <a:spcPct val="0"/>
                </a:spcBef>
                <a:buClrTx/>
                <a:buSzTx/>
                <a:buFontTx/>
                <a:buNone/>
              </a:pPr>
              <a:t>75</a:t>
            </a:fld>
            <a:endParaRPr lang="en-US" altLang="en-US" sz="1300"/>
          </a:p>
        </p:txBody>
      </p:sp>
      <p:sp>
        <p:nvSpPr>
          <p:cNvPr id="80900" name="Rectangle 2">
            <a:extLst>
              <a:ext uri="{FF2B5EF4-FFF2-40B4-BE49-F238E27FC236}">
                <a16:creationId xmlns:a16="http://schemas.microsoft.com/office/drawing/2014/main" id="{66698B40-A087-4DB0-A789-B4BC9B901724}"/>
              </a:ext>
            </a:extLst>
          </p:cNvPr>
          <p:cNvSpPr>
            <a:spLocks noGrp="1" noChangeArrowheads="1"/>
          </p:cNvSpPr>
          <p:nvPr>
            <p:ph type="title"/>
          </p:nvPr>
        </p:nvSpPr>
        <p:spPr>
          <a:xfrm>
            <a:off x="1150938" y="1169988"/>
            <a:ext cx="7793037" cy="590550"/>
          </a:xfrm>
        </p:spPr>
        <p:txBody>
          <a:bodyPr/>
          <a:lstStyle/>
          <a:p>
            <a:pPr eaLnBrk="1" hangingPunct="1"/>
            <a:r>
              <a:rPr lang="en-US" altLang="en-US" sz="2900" b="1"/>
              <a:t>Cách tính địa chỉ vật lý từ địa chỉ luận lý</a:t>
            </a:r>
          </a:p>
        </p:txBody>
      </p:sp>
      <p:sp>
        <p:nvSpPr>
          <p:cNvPr id="80901" name="Text Box 3">
            <a:extLst>
              <a:ext uri="{FF2B5EF4-FFF2-40B4-BE49-F238E27FC236}">
                <a16:creationId xmlns:a16="http://schemas.microsoft.com/office/drawing/2014/main" id="{4FC3F1E6-B2FB-4663-89DF-906D45671D16}"/>
              </a:ext>
            </a:extLst>
          </p:cNvPr>
          <p:cNvSpPr txBox="1">
            <a:spLocks noChangeArrowheads="1"/>
          </p:cNvSpPr>
          <p:nvPr/>
        </p:nvSpPr>
        <p:spPr bwMode="auto">
          <a:xfrm>
            <a:off x="352425" y="2135188"/>
            <a:ext cx="61912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Địa chỉ vật lý = (segment*16) + offset</a:t>
            </a:r>
          </a:p>
        </p:txBody>
      </p:sp>
      <p:sp>
        <p:nvSpPr>
          <p:cNvPr id="80902" name="Rectangle 6">
            <a:extLst>
              <a:ext uri="{FF2B5EF4-FFF2-40B4-BE49-F238E27FC236}">
                <a16:creationId xmlns:a16="http://schemas.microsoft.com/office/drawing/2014/main" id="{2439872A-085E-4CF4-A65B-3C933045B9FD}"/>
              </a:ext>
            </a:extLst>
          </p:cNvPr>
          <p:cNvSpPr>
            <a:spLocks noChangeArrowheads="1"/>
          </p:cNvSpPr>
          <p:nvPr/>
        </p:nvSpPr>
        <p:spPr bwMode="auto">
          <a:xfrm>
            <a:off x="352425" y="2892425"/>
            <a:ext cx="2039938" cy="5365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b="0"/>
              <a:t>Segment   0</a:t>
            </a:r>
          </a:p>
        </p:txBody>
      </p:sp>
      <p:sp>
        <p:nvSpPr>
          <p:cNvPr id="80903" name="Line 7">
            <a:extLst>
              <a:ext uri="{FF2B5EF4-FFF2-40B4-BE49-F238E27FC236}">
                <a16:creationId xmlns:a16="http://schemas.microsoft.com/office/drawing/2014/main" id="{A985F4B0-EB52-49D6-9D2B-5F93878DB77B}"/>
              </a:ext>
            </a:extLst>
          </p:cNvPr>
          <p:cNvSpPr>
            <a:spLocks noChangeShapeType="1"/>
          </p:cNvSpPr>
          <p:nvPr/>
        </p:nvSpPr>
        <p:spPr bwMode="auto">
          <a:xfrm>
            <a:off x="1830388" y="2892425"/>
            <a:ext cx="0" cy="53657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904" name="Rectangle 8">
            <a:extLst>
              <a:ext uri="{FF2B5EF4-FFF2-40B4-BE49-F238E27FC236}">
                <a16:creationId xmlns:a16="http://schemas.microsoft.com/office/drawing/2014/main" id="{84121A38-E04D-4111-A26E-97814A6D0165}"/>
              </a:ext>
            </a:extLst>
          </p:cNvPr>
          <p:cNvSpPr>
            <a:spLocks noChangeArrowheads="1"/>
          </p:cNvSpPr>
          <p:nvPr/>
        </p:nvSpPr>
        <p:spPr bwMode="auto">
          <a:xfrm>
            <a:off x="1055688" y="3498850"/>
            <a:ext cx="1336675" cy="3571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b="0"/>
              <a:t>offset</a:t>
            </a:r>
          </a:p>
        </p:txBody>
      </p:sp>
      <p:sp>
        <p:nvSpPr>
          <p:cNvPr id="80905" name="Rectangle 9">
            <a:extLst>
              <a:ext uri="{FF2B5EF4-FFF2-40B4-BE49-F238E27FC236}">
                <a16:creationId xmlns:a16="http://schemas.microsoft.com/office/drawing/2014/main" id="{4E9D5331-57CB-43E1-9D20-E7907381549D}"/>
              </a:ext>
            </a:extLst>
          </p:cNvPr>
          <p:cNvSpPr>
            <a:spLocks noChangeArrowheads="1"/>
          </p:cNvSpPr>
          <p:nvPr/>
        </p:nvSpPr>
        <p:spPr bwMode="auto">
          <a:xfrm>
            <a:off x="280988" y="3994150"/>
            <a:ext cx="2111375"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b="0"/>
              <a:t>Địa chỉ vật lý</a:t>
            </a:r>
          </a:p>
        </p:txBody>
      </p:sp>
      <p:sp>
        <p:nvSpPr>
          <p:cNvPr id="80906" name="Line 10">
            <a:extLst>
              <a:ext uri="{FF2B5EF4-FFF2-40B4-BE49-F238E27FC236}">
                <a16:creationId xmlns:a16="http://schemas.microsoft.com/office/drawing/2014/main" id="{97A9C33D-63EE-4D22-876F-18FB7BE7A803}"/>
              </a:ext>
            </a:extLst>
          </p:cNvPr>
          <p:cNvSpPr>
            <a:spLocks noChangeShapeType="1"/>
          </p:cNvSpPr>
          <p:nvPr/>
        </p:nvSpPr>
        <p:spPr bwMode="auto">
          <a:xfrm>
            <a:off x="211138" y="3924300"/>
            <a:ext cx="239236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907" name="Text Box 11">
            <a:extLst>
              <a:ext uri="{FF2B5EF4-FFF2-40B4-BE49-F238E27FC236}">
                <a16:creationId xmlns:a16="http://schemas.microsoft.com/office/drawing/2014/main" id="{91385469-C6D5-41C3-998C-10C65F78C457}"/>
              </a:ext>
            </a:extLst>
          </p:cNvPr>
          <p:cNvSpPr txBox="1">
            <a:spLocks noChangeArrowheads="1"/>
          </p:cNvSpPr>
          <p:nvPr/>
        </p:nvSpPr>
        <p:spPr bwMode="auto">
          <a:xfrm>
            <a:off x="422275" y="3429000"/>
            <a:ext cx="420688"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a:t>
            </a:r>
          </a:p>
        </p:txBody>
      </p:sp>
      <p:sp>
        <p:nvSpPr>
          <p:cNvPr id="198668" name="Text Box 12">
            <a:extLst>
              <a:ext uri="{FF2B5EF4-FFF2-40B4-BE49-F238E27FC236}">
                <a16:creationId xmlns:a16="http://schemas.microsoft.com/office/drawing/2014/main" id="{84CD9391-D118-4891-B850-BD2C71C6A0F3}"/>
              </a:ext>
            </a:extLst>
          </p:cNvPr>
          <p:cNvSpPr txBox="1">
            <a:spLocks noChangeArrowheads="1"/>
          </p:cNvSpPr>
          <p:nvPr/>
        </p:nvSpPr>
        <p:spPr bwMode="auto">
          <a:xfrm>
            <a:off x="352425" y="4681538"/>
            <a:ext cx="6049963"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Ex : tính địa chỉ vật lý tương ứng địa chỉ luận lý   B001:1234</a:t>
            </a:r>
          </a:p>
        </p:txBody>
      </p:sp>
      <p:sp>
        <p:nvSpPr>
          <p:cNvPr id="198669" name="Text Box 13">
            <a:extLst>
              <a:ext uri="{FF2B5EF4-FFF2-40B4-BE49-F238E27FC236}">
                <a16:creationId xmlns:a16="http://schemas.microsoft.com/office/drawing/2014/main" id="{6B6EAF24-CE9D-44BF-AB60-C04AC16D0CB1}"/>
              </a:ext>
            </a:extLst>
          </p:cNvPr>
          <p:cNvSpPr txBox="1">
            <a:spLocks noChangeArrowheads="1"/>
          </p:cNvSpPr>
          <p:nvPr/>
        </p:nvSpPr>
        <p:spPr bwMode="auto">
          <a:xfrm>
            <a:off x="422275" y="5576888"/>
            <a:ext cx="61912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Địa chỉ vật lý = B0010h + 1234h = B1244h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668"/>
                                        </p:tgtEl>
                                        <p:attrNameLst>
                                          <p:attrName>style.visibility</p:attrName>
                                        </p:attrNameLst>
                                      </p:cBhvr>
                                      <p:to>
                                        <p:strVal val="visible"/>
                                      </p:to>
                                    </p:set>
                                    <p:anim calcmode="lin" valueType="num">
                                      <p:cBhvr additive="base">
                                        <p:cTn id="7" dur="500" fill="hold"/>
                                        <p:tgtEl>
                                          <p:spTgt spid="198668"/>
                                        </p:tgtEl>
                                        <p:attrNameLst>
                                          <p:attrName>ppt_x</p:attrName>
                                        </p:attrNameLst>
                                      </p:cBhvr>
                                      <p:tavLst>
                                        <p:tav tm="0">
                                          <p:val>
                                            <p:strVal val="0-#ppt_w/2"/>
                                          </p:val>
                                        </p:tav>
                                        <p:tav tm="100000">
                                          <p:val>
                                            <p:strVal val="#ppt_x"/>
                                          </p:val>
                                        </p:tav>
                                      </p:tavLst>
                                    </p:anim>
                                    <p:anim calcmode="lin" valueType="num">
                                      <p:cBhvr additive="base">
                                        <p:cTn id="8" dur="500" fill="hold"/>
                                        <p:tgtEl>
                                          <p:spTgt spid="1986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669"/>
                                        </p:tgtEl>
                                        <p:attrNameLst>
                                          <p:attrName>style.visibility</p:attrName>
                                        </p:attrNameLst>
                                      </p:cBhvr>
                                      <p:to>
                                        <p:strVal val="visible"/>
                                      </p:to>
                                    </p:set>
                                    <p:anim calcmode="lin" valueType="num">
                                      <p:cBhvr additive="base">
                                        <p:cTn id="13" dur="500" fill="hold"/>
                                        <p:tgtEl>
                                          <p:spTgt spid="198669"/>
                                        </p:tgtEl>
                                        <p:attrNameLst>
                                          <p:attrName>ppt_x</p:attrName>
                                        </p:attrNameLst>
                                      </p:cBhvr>
                                      <p:tavLst>
                                        <p:tav tm="0">
                                          <p:val>
                                            <p:strVal val="0-#ppt_w/2"/>
                                          </p:val>
                                        </p:tav>
                                        <p:tav tm="100000">
                                          <p:val>
                                            <p:strVal val="#ppt_x"/>
                                          </p:val>
                                        </p:tav>
                                      </p:tavLst>
                                    </p:anim>
                                    <p:anim calcmode="lin" valueType="num">
                                      <p:cBhvr additive="base">
                                        <p:cTn id="14" dur="500" fill="hold"/>
                                        <p:tgtEl>
                                          <p:spTgt spid="1986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8" grpId="0" autoUpdateAnimBg="0"/>
      <p:bldP spid="198669"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3">
            <a:extLst>
              <a:ext uri="{FF2B5EF4-FFF2-40B4-BE49-F238E27FC236}">
                <a16:creationId xmlns:a16="http://schemas.microsoft.com/office/drawing/2014/main" id="{E0D3F5A9-A96C-4111-9D4F-2CCD4B75CAA0}"/>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81923" name="Slide Number Placeholder 4">
            <a:extLst>
              <a:ext uri="{FF2B5EF4-FFF2-40B4-BE49-F238E27FC236}">
                <a16:creationId xmlns:a16="http://schemas.microsoft.com/office/drawing/2014/main" id="{8C5D4948-60BE-41FA-8ABA-5694E836B50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2F6901AC-DF18-49C9-9DC3-1502C0556813}" type="slidenum">
              <a:rPr lang="en-US" altLang="en-US" sz="1300" smtClean="0"/>
              <a:pPr>
                <a:spcBef>
                  <a:spcPct val="0"/>
                </a:spcBef>
                <a:buClrTx/>
                <a:buSzTx/>
                <a:buFontTx/>
                <a:buNone/>
              </a:pPr>
              <a:t>76</a:t>
            </a:fld>
            <a:endParaRPr lang="en-US" altLang="en-US" sz="1300"/>
          </a:p>
        </p:txBody>
      </p:sp>
      <p:sp>
        <p:nvSpPr>
          <p:cNvPr id="81924" name="Rectangle 2">
            <a:extLst>
              <a:ext uri="{FF2B5EF4-FFF2-40B4-BE49-F238E27FC236}">
                <a16:creationId xmlns:a16="http://schemas.microsoft.com/office/drawing/2014/main" id="{22A6027A-6256-4BAE-A7E3-5424DE2A9F58}"/>
              </a:ext>
            </a:extLst>
          </p:cNvPr>
          <p:cNvSpPr>
            <a:spLocks noGrp="1" noChangeArrowheads="1"/>
          </p:cNvSpPr>
          <p:nvPr>
            <p:ph type="title"/>
          </p:nvPr>
        </p:nvSpPr>
        <p:spPr>
          <a:xfrm>
            <a:off x="1150938" y="1101725"/>
            <a:ext cx="7793037" cy="658813"/>
          </a:xfrm>
        </p:spPr>
        <p:txBody>
          <a:bodyPr/>
          <a:lstStyle/>
          <a:p>
            <a:pPr eaLnBrk="1" hangingPunct="1"/>
            <a:r>
              <a:rPr lang="en-US" altLang="en-US" sz="3300" b="1"/>
              <a:t>Sự chồng chất các đoạn</a:t>
            </a:r>
          </a:p>
        </p:txBody>
      </p:sp>
      <p:sp>
        <p:nvSpPr>
          <p:cNvPr id="81925" name="Text Box 4">
            <a:extLst>
              <a:ext uri="{FF2B5EF4-FFF2-40B4-BE49-F238E27FC236}">
                <a16:creationId xmlns:a16="http://schemas.microsoft.com/office/drawing/2014/main" id="{3240F5AC-06B2-406E-9326-ECE995717003}"/>
              </a:ext>
            </a:extLst>
          </p:cNvPr>
          <p:cNvSpPr txBox="1">
            <a:spLocks noChangeArrowheads="1"/>
          </p:cNvSpPr>
          <p:nvPr/>
        </p:nvSpPr>
        <p:spPr bwMode="auto">
          <a:xfrm>
            <a:off x="422275" y="2203450"/>
            <a:ext cx="6332538"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Địa chỉ segment hay còn gọi là địa chỉ nền của đoạn. Nó cho biết điểm bắt đầu của đoạn trong bộ nhớ.</a:t>
            </a:r>
          </a:p>
        </p:txBody>
      </p:sp>
      <p:sp>
        <p:nvSpPr>
          <p:cNvPr id="81926" name="Text Box 5">
            <a:extLst>
              <a:ext uri="{FF2B5EF4-FFF2-40B4-BE49-F238E27FC236}">
                <a16:creationId xmlns:a16="http://schemas.microsoft.com/office/drawing/2014/main" id="{B1087558-09CD-4CF0-8900-60AA2BE05D43}"/>
              </a:ext>
            </a:extLst>
          </p:cNvPr>
          <p:cNvSpPr txBox="1">
            <a:spLocks noChangeArrowheads="1"/>
          </p:cNvSpPr>
          <p:nvPr/>
        </p:nvSpPr>
        <p:spPr bwMode="auto">
          <a:xfrm>
            <a:off x="422275" y="3429000"/>
            <a:ext cx="6121400"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Địa chỉ offset thể hiện khoảng cách kể từ đầu đọan của ô nhớ cần tham khảo.</a:t>
            </a:r>
          </a:p>
        </p:txBody>
      </p:sp>
      <p:sp>
        <p:nvSpPr>
          <p:cNvPr id="81927" name="Text Box 6">
            <a:extLst>
              <a:ext uri="{FF2B5EF4-FFF2-40B4-BE49-F238E27FC236}">
                <a16:creationId xmlns:a16="http://schemas.microsoft.com/office/drawing/2014/main" id="{1E60185F-8486-42D8-9E34-B28CE703C62D}"/>
              </a:ext>
            </a:extLst>
          </p:cNvPr>
          <p:cNvSpPr txBox="1">
            <a:spLocks noChangeArrowheads="1"/>
          </p:cNvSpPr>
          <p:nvPr/>
        </p:nvSpPr>
        <p:spPr bwMode="auto">
          <a:xfrm>
            <a:off x="493713" y="4681538"/>
            <a:ext cx="5275262"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Do offset dài 16 bit nên chiều dài tối đa của mỗi đọan là 64K.</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3">
            <a:extLst>
              <a:ext uri="{FF2B5EF4-FFF2-40B4-BE49-F238E27FC236}">
                <a16:creationId xmlns:a16="http://schemas.microsoft.com/office/drawing/2014/main" id="{3C4896BB-9CEE-41C5-BDFC-0C60A722E4C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82947" name="Slide Number Placeholder 4">
            <a:extLst>
              <a:ext uri="{FF2B5EF4-FFF2-40B4-BE49-F238E27FC236}">
                <a16:creationId xmlns:a16="http://schemas.microsoft.com/office/drawing/2014/main" id="{6B71D012-4CAD-4EBE-81EB-A979EFB0461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1B239B2A-2C0B-44E7-8416-481058B4547C}" type="slidenum">
              <a:rPr lang="en-US" altLang="en-US" sz="1300" smtClean="0"/>
              <a:pPr>
                <a:spcBef>
                  <a:spcPct val="0"/>
                </a:spcBef>
                <a:buClrTx/>
                <a:buSzTx/>
                <a:buFontTx/>
                <a:buNone/>
              </a:pPr>
              <a:t>77</a:t>
            </a:fld>
            <a:endParaRPr lang="en-US" altLang="en-US" sz="1300"/>
          </a:p>
        </p:txBody>
      </p:sp>
      <p:sp>
        <p:nvSpPr>
          <p:cNvPr id="82948" name="Rectangle 2">
            <a:extLst>
              <a:ext uri="{FF2B5EF4-FFF2-40B4-BE49-F238E27FC236}">
                <a16:creationId xmlns:a16="http://schemas.microsoft.com/office/drawing/2014/main" id="{02317C71-79AD-458F-A37E-E638723D42A4}"/>
              </a:ext>
            </a:extLst>
          </p:cNvPr>
          <p:cNvSpPr>
            <a:spLocks noGrp="1" noChangeArrowheads="1"/>
          </p:cNvSpPr>
          <p:nvPr>
            <p:ph type="title"/>
          </p:nvPr>
        </p:nvSpPr>
        <p:spPr>
          <a:xfrm>
            <a:off x="1150938" y="1101725"/>
            <a:ext cx="7793037" cy="658813"/>
          </a:xfrm>
        </p:spPr>
        <p:txBody>
          <a:bodyPr/>
          <a:lstStyle/>
          <a:p>
            <a:pPr eaLnBrk="1" hangingPunct="1"/>
            <a:r>
              <a:rPr lang="en-US" altLang="en-US" sz="3300" b="1"/>
              <a:t>Sự chồng chất các đoạn</a:t>
            </a:r>
          </a:p>
        </p:txBody>
      </p:sp>
      <p:sp>
        <p:nvSpPr>
          <p:cNvPr id="82949" name="Text Box 3">
            <a:extLst>
              <a:ext uri="{FF2B5EF4-FFF2-40B4-BE49-F238E27FC236}">
                <a16:creationId xmlns:a16="http://schemas.microsoft.com/office/drawing/2014/main" id="{053CF42C-09E6-4C46-9059-AAA425332ED4}"/>
              </a:ext>
            </a:extLst>
          </p:cNvPr>
          <p:cNvSpPr txBox="1">
            <a:spLocks noChangeArrowheads="1"/>
          </p:cNvSpPr>
          <p:nvPr/>
        </p:nvSpPr>
        <p:spPr bwMode="auto">
          <a:xfrm>
            <a:off x="422275" y="2203450"/>
            <a:ext cx="6332538"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Trong mỗi đoạn, ô nhớ đầu tiên có offset là 0000h và ô nhớ cuối cùng là FFFFh. </a:t>
            </a:r>
          </a:p>
        </p:txBody>
      </p:sp>
      <p:graphicFrame>
        <p:nvGraphicFramePr>
          <p:cNvPr id="201776" name="Group 48">
            <a:extLst>
              <a:ext uri="{FF2B5EF4-FFF2-40B4-BE49-F238E27FC236}">
                <a16:creationId xmlns:a16="http://schemas.microsoft.com/office/drawing/2014/main" id="{30DDBCD0-D46D-4C69-B2C7-29E06A8EC6FC}"/>
              </a:ext>
            </a:extLst>
          </p:cNvPr>
          <p:cNvGraphicFramePr>
            <a:graphicFrameLocks noGrp="1"/>
          </p:cNvGraphicFramePr>
          <p:nvPr/>
        </p:nvGraphicFramePr>
        <p:xfrm>
          <a:off x="1406525" y="3167063"/>
          <a:ext cx="2041525" cy="3449637"/>
        </p:xfrm>
        <a:graphic>
          <a:graphicData uri="http://schemas.openxmlformats.org/drawingml/2006/table">
            <a:tbl>
              <a:tblPr/>
              <a:tblGrid>
                <a:gridCol w="2041525">
                  <a:extLst>
                    <a:ext uri="{9D8B030D-6E8A-4147-A177-3AD203B41FA5}">
                      <a16:colId xmlns:a16="http://schemas.microsoft.com/office/drawing/2014/main" val="20000"/>
                    </a:ext>
                  </a:extLst>
                </a:gridCol>
              </a:tblGrid>
              <a:tr h="993775">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tx1"/>
                        </a:solidFill>
                        <a:effectLst/>
                        <a:latin typeface="Tahoma" panose="020B0604030504040204" pitchFamily="34" charset="0"/>
                      </a:endParaRPr>
                    </a:p>
                  </a:txBody>
                  <a:tcPr marL="83640" marR="83640" marT="41820" marB="4182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8313">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tx1"/>
                        </a:solidFill>
                        <a:effectLst/>
                        <a:latin typeface="Tahoma" panose="020B0604030504040204" pitchFamily="34" charset="0"/>
                      </a:endParaRPr>
                    </a:p>
                  </a:txBody>
                  <a:tcPr marL="83640" marR="83640" marT="41820" marB="4182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gradFill rotWithShape="0">
                      <a:gsLst>
                        <a:gs pos="0">
                          <a:srgbClr val="40CF31"/>
                        </a:gs>
                        <a:gs pos="100000">
                          <a:srgbClr val="40CF31">
                            <a:gamma/>
                            <a:shade val="46275"/>
                            <a:invGamma/>
                          </a:srgbClr>
                        </a:gs>
                      </a:gsLst>
                      <a:lin ang="5400000" scaled="1"/>
                    </a:gradFill>
                  </a:tcPr>
                </a:tc>
                <a:extLst>
                  <a:ext uri="{0D108BD9-81ED-4DB2-BD59-A6C34878D82A}">
                    <a16:rowId xmlns:a16="http://schemas.microsoft.com/office/drawing/2014/main" val="10001"/>
                  </a:ext>
                </a:extLst>
              </a:tr>
              <a:tr h="993775">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tx1"/>
                        </a:solidFill>
                        <a:effectLst/>
                        <a:latin typeface="Tahoma" panose="020B0604030504040204" pitchFamily="34" charset="0"/>
                      </a:endParaRPr>
                    </a:p>
                  </a:txBody>
                  <a:tcPr marL="83640" marR="83640" marT="41820" marB="4182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93775">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tx1"/>
                        </a:solidFill>
                        <a:effectLst/>
                        <a:latin typeface="Tahoma" panose="020B0604030504040204" pitchFamily="34" charset="0"/>
                      </a:endParaRPr>
                    </a:p>
                  </a:txBody>
                  <a:tcPr marL="83640" marR="83640" marT="41820" marB="4182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2960" name="Line 28">
            <a:extLst>
              <a:ext uri="{FF2B5EF4-FFF2-40B4-BE49-F238E27FC236}">
                <a16:creationId xmlns:a16="http://schemas.microsoft.com/office/drawing/2014/main" id="{BC838535-7A98-47B9-B1E9-69E828A38FDF}"/>
              </a:ext>
            </a:extLst>
          </p:cNvPr>
          <p:cNvSpPr>
            <a:spLocks noChangeShapeType="1"/>
          </p:cNvSpPr>
          <p:nvPr/>
        </p:nvSpPr>
        <p:spPr bwMode="auto">
          <a:xfrm>
            <a:off x="4178300" y="4165600"/>
            <a:ext cx="1054100" cy="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961" name="Line 30">
            <a:extLst>
              <a:ext uri="{FF2B5EF4-FFF2-40B4-BE49-F238E27FC236}">
                <a16:creationId xmlns:a16="http://schemas.microsoft.com/office/drawing/2014/main" id="{519488A2-5C2D-48A8-A5AB-6DC5F9E9BBC9}"/>
              </a:ext>
            </a:extLst>
          </p:cNvPr>
          <p:cNvSpPr>
            <a:spLocks noChangeShapeType="1"/>
          </p:cNvSpPr>
          <p:nvPr/>
        </p:nvSpPr>
        <p:spPr bwMode="auto">
          <a:xfrm>
            <a:off x="4292600" y="3429000"/>
            <a:ext cx="1054100" cy="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962" name="Line 31">
            <a:extLst>
              <a:ext uri="{FF2B5EF4-FFF2-40B4-BE49-F238E27FC236}">
                <a16:creationId xmlns:a16="http://schemas.microsoft.com/office/drawing/2014/main" id="{3DEF6BAC-FE31-44B1-95B2-CEDDFEB36EB8}"/>
              </a:ext>
            </a:extLst>
          </p:cNvPr>
          <p:cNvSpPr>
            <a:spLocks noChangeShapeType="1"/>
          </p:cNvSpPr>
          <p:nvPr/>
        </p:nvSpPr>
        <p:spPr bwMode="auto">
          <a:xfrm>
            <a:off x="4556125" y="3429000"/>
            <a:ext cx="0" cy="701675"/>
          </a:xfrm>
          <a:prstGeom prst="line">
            <a:avLst/>
          </a:prstGeom>
          <a:noFill/>
          <a:ln w="571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963" name="Line 32">
            <a:extLst>
              <a:ext uri="{FF2B5EF4-FFF2-40B4-BE49-F238E27FC236}">
                <a16:creationId xmlns:a16="http://schemas.microsoft.com/office/drawing/2014/main" id="{DEF07AD9-FD88-4637-9254-4260CDD9C9BB}"/>
              </a:ext>
            </a:extLst>
          </p:cNvPr>
          <p:cNvSpPr>
            <a:spLocks noChangeShapeType="1"/>
          </p:cNvSpPr>
          <p:nvPr/>
        </p:nvSpPr>
        <p:spPr bwMode="auto">
          <a:xfrm>
            <a:off x="5418138" y="3429000"/>
            <a:ext cx="0" cy="2216150"/>
          </a:xfrm>
          <a:prstGeom prst="line">
            <a:avLst/>
          </a:prstGeom>
          <a:noFill/>
          <a:ln w="571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964" name="Line 33">
            <a:extLst>
              <a:ext uri="{FF2B5EF4-FFF2-40B4-BE49-F238E27FC236}">
                <a16:creationId xmlns:a16="http://schemas.microsoft.com/office/drawing/2014/main" id="{C0059E26-3F9B-45ED-B144-113C4FFFD865}"/>
              </a:ext>
            </a:extLst>
          </p:cNvPr>
          <p:cNvSpPr>
            <a:spLocks noChangeShapeType="1"/>
          </p:cNvSpPr>
          <p:nvPr/>
        </p:nvSpPr>
        <p:spPr bwMode="auto">
          <a:xfrm>
            <a:off x="4152900" y="5629275"/>
            <a:ext cx="1476375" cy="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965" name="Text Box 34">
            <a:extLst>
              <a:ext uri="{FF2B5EF4-FFF2-40B4-BE49-F238E27FC236}">
                <a16:creationId xmlns:a16="http://schemas.microsoft.com/office/drawing/2014/main" id="{186658C3-2F22-4176-A027-179502C1A07F}"/>
              </a:ext>
            </a:extLst>
          </p:cNvPr>
          <p:cNvSpPr txBox="1">
            <a:spLocks noChangeArrowheads="1"/>
          </p:cNvSpPr>
          <p:nvPr/>
        </p:nvSpPr>
        <p:spPr bwMode="auto">
          <a:xfrm>
            <a:off x="5346700" y="4406900"/>
            <a:ext cx="11969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64KB</a:t>
            </a:r>
          </a:p>
        </p:txBody>
      </p:sp>
      <p:sp>
        <p:nvSpPr>
          <p:cNvPr id="82966" name="Text Box 35">
            <a:extLst>
              <a:ext uri="{FF2B5EF4-FFF2-40B4-BE49-F238E27FC236}">
                <a16:creationId xmlns:a16="http://schemas.microsoft.com/office/drawing/2014/main" id="{C24E79F9-D4E2-4595-8F0F-5FDFB5CA5CF2}"/>
              </a:ext>
            </a:extLst>
          </p:cNvPr>
          <p:cNvSpPr txBox="1">
            <a:spLocks noChangeArrowheads="1"/>
          </p:cNvSpPr>
          <p:nvPr/>
        </p:nvSpPr>
        <p:spPr bwMode="auto">
          <a:xfrm>
            <a:off x="5557838" y="3305175"/>
            <a:ext cx="112712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0000</a:t>
            </a:r>
          </a:p>
        </p:txBody>
      </p:sp>
      <p:sp>
        <p:nvSpPr>
          <p:cNvPr id="82967" name="Text Box 36">
            <a:extLst>
              <a:ext uri="{FF2B5EF4-FFF2-40B4-BE49-F238E27FC236}">
                <a16:creationId xmlns:a16="http://schemas.microsoft.com/office/drawing/2014/main" id="{4000EA29-CEF2-4ABA-AE80-A4B7A282A2F1}"/>
              </a:ext>
            </a:extLst>
          </p:cNvPr>
          <p:cNvSpPr txBox="1">
            <a:spLocks noChangeArrowheads="1"/>
          </p:cNvSpPr>
          <p:nvPr/>
        </p:nvSpPr>
        <p:spPr bwMode="auto">
          <a:xfrm>
            <a:off x="5489575" y="5302250"/>
            <a:ext cx="11239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FFFF</a:t>
            </a:r>
          </a:p>
        </p:txBody>
      </p:sp>
      <p:sp>
        <p:nvSpPr>
          <p:cNvPr id="82968" name="Text Box 37">
            <a:extLst>
              <a:ext uri="{FF2B5EF4-FFF2-40B4-BE49-F238E27FC236}">
                <a16:creationId xmlns:a16="http://schemas.microsoft.com/office/drawing/2014/main" id="{CCBCA6D1-1DCE-4177-BBF9-FDDBC5D43917}"/>
              </a:ext>
            </a:extLst>
          </p:cNvPr>
          <p:cNvSpPr txBox="1">
            <a:spLocks noChangeArrowheads="1"/>
          </p:cNvSpPr>
          <p:nvPr/>
        </p:nvSpPr>
        <p:spPr bwMode="auto">
          <a:xfrm>
            <a:off x="3516313" y="3579813"/>
            <a:ext cx="776287"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800" b="0">
                <a:solidFill>
                  <a:schemeClr val="hlink"/>
                </a:solidFill>
              </a:rPr>
              <a:t>offset</a:t>
            </a:r>
          </a:p>
        </p:txBody>
      </p:sp>
      <p:sp>
        <p:nvSpPr>
          <p:cNvPr id="82969" name="Text Box 38">
            <a:extLst>
              <a:ext uri="{FF2B5EF4-FFF2-40B4-BE49-F238E27FC236}">
                <a16:creationId xmlns:a16="http://schemas.microsoft.com/office/drawing/2014/main" id="{1EB4742B-22E8-409F-9A7D-75F5313C6EF7}"/>
              </a:ext>
            </a:extLst>
          </p:cNvPr>
          <p:cNvSpPr txBox="1">
            <a:spLocks noChangeArrowheads="1"/>
          </p:cNvSpPr>
          <p:nvPr/>
        </p:nvSpPr>
        <p:spPr bwMode="auto">
          <a:xfrm>
            <a:off x="142875" y="4545013"/>
            <a:ext cx="1193800"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t>Ô nhớ có địa chỉ segment:offset</a:t>
            </a:r>
          </a:p>
        </p:txBody>
      </p:sp>
      <p:sp>
        <p:nvSpPr>
          <p:cNvPr id="82970" name="Line 39">
            <a:extLst>
              <a:ext uri="{FF2B5EF4-FFF2-40B4-BE49-F238E27FC236}">
                <a16:creationId xmlns:a16="http://schemas.microsoft.com/office/drawing/2014/main" id="{F8892F9E-A941-4712-98EA-1DC6CF964C0C}"/>
              </a:ext>
            </a:extLst>
          </p:cNvPr>
          <p:cNvSpPr>
            <a:spLocks noChangeShapeType="1"/>
          </p:cNvSpPr>
          <p:nvPr/>
        </p:nvSpPr>
        <p:spPr bwMode="auto">
          <a:xfrm>
            <a:off x="703263" y="4406900"/>
            <a:ext cx="56356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971" name="Line 40">
            <a:extLst>
              <a:ext uri="{FF2B5EF4-FFF2-40B4-BE49-F238E27FC236}">
                <a16:creationId xmlns:a16="http://schemas.microsoft.com/office/drawing/2014/main" id="{5948F63F-BF2C-4DDD-B69F-A35D5C340B34}"/>
              </a:ext>
            </a:extLst>
          </p:cNvPr>
          <p:cNvSpPr>
            <a:spLocks noChangeShapeType="1"/>
          </p:cNvSpPr>
          <p:nvPr/>
        </p:nvSpPr>
        <p:spPr bwMode="auto">
          <a:xfrm>
            <a:off x="703263" y="4406900"/>
            <a:ext cx="0" cy="20637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972" name="Text Box 41">
            <a:extLst>
              <a:ext uri="{FF2B5EF4-FFF2-40B4-BE49-F238E27FC236}">
                <a16:creationId xmlns:a16="http://schemas.microsoft.com/office/drawing/2014/main" id="{06054C47-E0A8-4043-A820-6B78A2CD863D}"/>
              </a:ext>
            </a:extLst>
          </p:cNvPr>
          <p:cNvSpPr txBox="1">
            <a:spLocks noChangeArrowheads="1"/>
          </p:cNvSpPr>
          <p:nvPr/>
        </p:nvSpPr>
        <p:spPr bwMode="auto">
          <a:xfrm>
            <a:off x="0" y="3235325"/>
            <a:ext cx="1406525"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t>segment</a:t>
            </a:r>
          </a:p>
        </p:txBody>
      </p:sp>
      <p:sp>
        <p:nvSpPr>
          <p:cNvPr id="82973" name="Text Box 43">
            <a:extLst>
              <a:ext uri="{FF2B5EF4-FFF2-40B4-BE49-F238E27FC236}">
                <a16:creationId xmlns:a16="http://schemas.microsoft.com/office/drawing/2014/main" id="{839C551C-1D90-4075-AB1A-5405A9F86A8F}"/>
              </a:ext>
            </a:extLst>
          </p:cNvPr>
          <p:cNvSpPr txBox="1">
            <a:spLocks noChangeArrowheads="1"/>
          </p:cNvSpPr>
          <p:nvPr/>
        </p:nvSpPr>
        <p:spPr bwMode="auto">
          <a:xfrm>
            <a:off x="1617663" y="3028950"/>
            <a:ext cx="1547812"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Bộ nhớ</a:t>
            </a:r>
          </a:p>
        </p:txBody>
      </p:sp>
      <p:sp>
        <p:nvSpPr>
          <p:cNvPr id="82974" name="Line 44">
            <a:extLst>
              <a:ext uri="{FF2B5EF4-FFF2-40B4-BE49-F238E27FC236}">
                <a16:creationId xmlns:a16="http://schemas.microsoft.com/office/drawing/2014/main" id="{413DB74B-8FB5-4A6F-8C64-1B7A231D7B24}"/>
              </a:ext>
            </a:extLst>
          </p:cNvPr>
          <p:cNvSpPr>
            <a:spLocks noChangeShapeType="1"/>
          </p:cNvSpPr>
          <p:nvPr/>
        </p:nvSpPr>
        <p:spPr bwMode="auto">
          <a:xfrm>
            <a:off x="1406525" y="3429000"/>
            <a:ext cx="2886075" cy="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2">
            <a:extLst>
              <a:ext uri="{FF2B5EF4-FFF2-40B4-BE49-F238E27FC236}">
                <a16:creationId xmlns:a16="http://schemas.microsoft.com/office/drawing/2014/main" id="{7B2CCE67-B19E-4990-BC9C-E4E3CD4C4E7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83971" name="Slide Number Placeholder 3">
            <a:extLst>
              <a:ext uri="{FF2B5EF4-FFF2-40B4-BE49-F238E27FC236}">
                <a16:creationId xmlns:a16="http://schemas.microsoft.com/office/drawing/2014/main" id="{B694183E-7136-463A-9302-1A7CAD430DC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B48C8B5C-4F7A-4618-B98E-A1F2DB55BBFA}" type="slidenum">
              <a:rPr lang="en-US" altLang="en-US" sz="1300" smtClean="0"/>
              <a:pPr>
                <a:spcBef>
                  <a:spcPct val="0"/>
                </a:spcBef>
                <a:buClrTx/>
                <a:buSzTx/>
                <a:buFontTx/>
                <a:buNone/>
              </a:pPr>
              <a:t>78</a:t>
            </a:fld>
            <a:endParaRPr lang="en-US" altLang="en-US" sz="1300"/>
          </a:p>
        </p:txBody>
      </p:sp>
      <p:sp>
        <p:nvSpPr>
          <p:cNvPr id="202754" name="Text Box 2">
            <a:extLst>
              <a:ext uri="{FF2B5EF4-FFF2-40B4-BE49-F238E27FC236}">
                <a16:creationId xmlns:a16="http://schemas.microsoft.com/office/drawing/2014/main" id="{561328D8-5A73-4AF4-BAE4-985847162B70}"/>
              </a:ext>
            </a:extLst>
          </p:cNvPr>
          <p:cNvSpPr txBox="1">
            <a:spLocks noChangeArrowheads="1"/>
          </p:cNvSpPr>
          <p:nvPr/>
        </p:nvSpPr>
        <p:spPr bwMode="auto">
          <a:xfrm>
            <a:off x="352425" y="1927225"/>
            <a:ext cx="647382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Mỗi ô nhớ chỉ có địa chỉ vật lý nhưng có thể có nhiều địa chỉ luận lý.</a:t>
            </a:r>
          </a:p>
        </p:txBody>
      </p:sp>
      <p:sp>
        <p:nvSpPr>
          <p:cNvPr id="202755" name="Text Box 3">
            <a:extLst>
              <a:ext uri="{FF2B5EF4-FFF2-40B4-BE49-F238E27FC236}">
                <a16:creationId xmlns:a16="http://schemas.microsoft.com/office/drawing/2014/main" id="{2368DAB5-42D5-4991-B627-69A3DDFE0E42}"/>
              </a:ext>
            </a:extLst>
          </p:cNvPr>
          <p:cNvSpPr txBox="1">
            <a:spLocks noChangeArrowheads="1"/>
          </p:cNvSpPr>
          <p:nvPr/>
        </p:nvSpPr>
        <p:spPr bwMode="auto">
          <a:xfrm>
            <a:off x="352425" y="2684463"/>
            <a:ext cx="2251075"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Ex : 1234:1234 </a:t>
            </a:r>
          </a:p>
        </p:txBody>
      </p:sp>
      <p:sp>
        <p:nvSpPr>
          <p:cNvPr id="202756" name="Text Box 4">
            <a:extLst>
              <a:ext uri="{FF2B5EF4-FFF2-40B4-BE49-F238E27FC236}">
                <a16:creationId xmlns:a16="http://schemas.microsoft.com/office/drawing/2014/main" id="{48C9152F-DE1D-41D6-830A-D34E96C21939}"/>
              </a:ext>
            </a:extLst>
          </p:cNvPr>
          <p:cNvSpPr txBox="1">
            <a:spLocks noChangeArrowheads="1"/>
          </p:cNvSpPr>
          <p:nvPr/>
        </p:nvSpPr>
        <p:spPr bwMode="auto">
          <a:xfrm>
            <a:off x="1055688" y="3222625"/>
            <a:ext cx="1617662"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1334:0234</a:t>
            </a:r>
          </a:p>
        </p:txBody>
      </p:sp>
      <p:sp>
        <p:nvSpPr>
          <p:cNvPr id="202757" name="Text Box 5">
            <a:extLst>
              <a:ext uri="{FF2B5EF4-FFF2-40B4-BE49-F238E27FC236}">
                <a16:creationId xmlns:a16="http://schemas.microsoft.com/office/drawing/2014/main" id="{126CC5E9-2B66-4420-A182-D780CB804CA6}"/>
              </a:ext>
            </a:extLst>
          </p:cNvPr>
          <p:cNvSpPr txBox="1">
            <a:spLocks noChangeArrowheads="1"/>
          </p:cNvSpPr>
          <p:nvPr/>
        </p:nvSpPr>
        <p:spPr bwMode="auto">
          <a:xfrm>
            <a:off x="1055688" y="3649663"/>
            <a:ext cx="161766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1304:0534</a:t>
            </a:r>
          </a:p>
        </p:txBody>
      </p:sp>
      <p:sp>
        <p:nvSpPr>
          <p:cNvPr id="202758" name="Text Box 6">
            <a:extLst>
              <a:ext uri="{FF2B5EF4-FFF2-40B4-BE49-F238E27FC236}">
                <a16:creationId xmlns:a16="http://schemas.microsoft.com/office/drawing/2014/main" id="{CF379335-B59A-4E2A-B8D5-43A6B5ADB1E1}"/>
              </a:ext>
            </a:extLst>
          </p:cNvPr>
          <p:cNvSpPr txBox="1">
            <a:spLocks noChangeArrowheads="1"/>
          </p:cNvSpPr>
          <p:nvPr/>
        </p:nvSpPr>
        <p:spPr bwMode="auto">
          <a:xfrm>
            <a:off x="3165475" y="2892425"/>
            <a:ext cx="295592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Đều có chung địa chỉ vật lý 13574h</a:t>
            </a:r>
          </a:p>
        </p:txBody>
      </p:sp>
      <p:sp>
        <p:nvSpPr>
          <p:cNvPr id="202759" name="Text Box 7">
            <a:extLst>
              <a:ext uri="{FF2B5EF4-FFF2-40B4-BE49-F238E27FC236}">
                <a16:creationId xmlns:a16="http://schemas.microsoft.com/office/drawing/2014/main" id="{BB37C056-C2CE-4FCE-AF29-95C678AD5425}"/>
              </a:ext>
            </a:extLst>
          </p:cNvPr>
          <p:cNvSpPr txBox="1">
            <a:spLocks noChangeArrowheads="1"/>
          </p:cNvSpPr>
          <p:nvPr/>
        </p:nvSpPr>
        <p:spPr bwMode="auto">
          <a:xfrm>
            <a:off x="842963" y="4200525"/>
            <a:ext cx="28860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solidFill>
                  <a:schemeClr val="hlink"/>
                </a:solidFill>
              </a:rPr>
              <a:t>Tại sao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2754"/>
                                        </p:tgtEl>
                                        <p:attrNameLst>
                                          <p:attrName>style.visibility</p:attrName>
                                        </p:attrNameLst>
                                      </p:cBhvr>
                                      <p:to>
                                        <p:strVal val="visible"/>
                                      </p:to>
                                    </p:set>
                                    <p:anim calcmode="lin" valueType="num">
                                      <p:cBhvr additive="base">
                                        <p:cTn id="7" dur="500" fill="hold"/>
                                        <p:tgtEl>
                                          <p:spTgt spid="202754"/>
                                        </p:tgtEl>
                                        <p:attrNameLst>
                                          <p:attrName>ppt_x</p:attrName>
                                        </p:attrNameLst>
                                      </p:cBhvr>
                                      <p:tavLst>
                                        <p:tav tm="0">
                                          <p:val>
                                            <p:strVal val="0-#ppt_w/2"/>
                                          </p:val>
                                        </p:tav>
                                        <p:tav tm="100000">
                                          <p:val>
                                            <p:strVal val="#ppt_x"/>
                                          </p:val>
                                        </p:tav>
                                      </p:tavLst>
                                    </p:anim>
                                    <p:anim calcmode="lin" valueType="num">
                                      <p:cBhvr additive="base">
                                        <p:cTn id="8" dur="500" fill="hold"/>
                                        <p:tgtEl>
                                          <p:spTgt spid="2027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2755"/>
                                        </p:tgtEl>
                                        <p:attrNameLst>
                                          <p:attrName>style.visibility</p:attrName>
                                        </p:attrNameLst>
                                      </p:cBhvr>
                                      <p:to>
                                        <p:strVal val="visible"/>
                                      </p:to>
                                    </p:set>
                                    <p:anim calcmode="lin" valueType="num">
                                      <p:cBhvr additive="base">
                                        <p:cTn id="13" dur="500" fill="hold"/>
                                        <p:tgtEl>
                                          <p:spTgt spid="202755"/>
                                        </p:tgtEl>
                                        <p:attrNameLst>
                                          <p:attrName>ppt_x</p:attrName>
                                        </p:attrNameLst>
                                      </p:cBhvr>
                                      <p:tavLst>
                                        <p:tav tm="0">
                                          <p:val>
                                            <p:strVal val="0-#ppt_w/2"/>
                                          </p:val>
                                        </p:tav>
                                        <p:tav tm="100000">
                                          <p:val>
                                            <p:strVal val="#ppt_x"/>
                                          </p:val>
                                        </p:tav>
                                      </p:tavLst>
                                    </p:anim>
                                    <p:anim calcmode="lin" valueType="num">
                                      <p:cBhvr additive="base">
                                        <p:cTn id="14" dur="500" fill="hold"/>
                                        <p:tgtEl>
                                          <p:spTgt spid="20275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2756"/>
                                        </p:tgtEl>
                                        <p:attrNameLst>
                                          <p:attrName>style.visibility</p:attrName>
                                        </p:attrNameLst>
                                      </p:cBhvr>
                                      <p:to>
                                        <p:strVal val="visible"/>
                                      </p:to>
                                    </p:set>
                                    <p:anim calcmode="lin" valueType="num">
                                      <p:cBhvr additive="base">
                                        <p:cTn id="19" dur="500" fill="hold"/>
                                        <p:tgtEl>
                                          <p:spTgt spid="202756"/>
                                        </p:tgtEl>
                                        <p:attrNameLst>
                                          <p:attrName>ppt_x</p:attrName>
                                        </p:attrNameLst>
                                      </p:cBhvr>
                                      <p:tavLst>
                                        <p:tav tm="0">
                                          <p:val>
                                            <p:strVal val="0-#ppt_w/2"/>
                                          </p:val>
                                        </p:tav>
                                        <p:tav tm="100000">
                                          <p:val>
                                            <p:strVal val="#ppt_x"/>
                                          </p:val>
                                        </p:tav>
                                      </p:tavLst>
                                    </p:anim>
                                    <p:anim calcmode="lin" valueType="num">
                                      <p:cBhvr additive="base">
                                        <p:cTn id="20" dur="500" fill="hold"/>
                                        <p:tgtEl>
                                          <p:spTgt spid="20275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2757"/>
                                        </p:tgtEl>
                                        <p:attrNameLst>
                                          <p:attrName>style.visibility</p:attrName>
                                        </p:attrNameLst>
                                      </p:cBhvr>
                                      <p:to>
                                        <p:strVal val="visible"/>
                                      </p:to>
                                    </p:set>
                                    <p:anim calcmode="lin" valueType="num">
                                      <p:cBhvr additive="base">
                                        <p:cTn id="25" dur="500" fill="hold"/>
                                        <p:tgtEl>
                                          <p:spTgt spid="202757"/>
                                        </p:tgtEl>
                                        <p:attrNameLst>
                                          <p:attrName>ppt_x</p:attrName>
                                        </p:attrNameLst>
                                      </p:cBhvr>
                                      <p:tavLst>
                                        <p:tav tm="0">
                                          <p:val>
                                            <p:strVal val="0-#ppt_w/2"/>
                                          </p:val>
                                        </p:tav>
                                        <p:tav tm="100000">
                                          <p:val>
                                            <p:strVal val="#ppt_x"/>
                                          </p:val>
                                        </p:tav>
                                      </p:tavLst>
                                    </p:anim>
                                    <p:anim calcmode="lin" valueType="num">
                                      <p:cBhvr additive="base">
                                        <p:cTn id="26" dur="500" fill="hold"/>
                                        <p:tgtEl>
                                          <p:spTgt spid="20275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2758"/>
                                        </p:tgtEl>
                                        <p:attrNameLst>
                                          <p:attrName>style.visibility</p:attrName>
                                        </p:attrNameLst>
                                      </p:cBhvr>
                                      <p:to>
                                        <p:strVal val="visible"/>
                                      </p:to>
                                    </p:set>
                                    <p:anim calcmode="lin" valueType="num">
                                      <p:cBhvr additive="base">
                                        <p:cTn id="31" dur="500" fill="hold"/>
                                        <p:tgtEl>
                                          <p:spTgt spid="202758"/>
                                        </p:tgtEl>
                                        <p:attrNameLst>
                                          <p:attrName>ppt_x</p:attrName>
                                        </p:attrNameLst>
                                      </p:cBhvr>
                                      <p:tavLst>
                                        <p:tav tm="0">
                                          <p:val>
                                            <p:strVal val="0-#ppt_w/2"/>
                                          </p:val>
                                        </p:tav>
                                        <p:tav tm="100000">
                                          <p:val>
                                            <p:strVal val="#ppt_x"/>
                                          </p:val>
                                        </p:tav>
                                      </p:tavLst>
                                    </p:anim>
                                    <p:anim calcmode="lin" valueType="num">
                                      <p:cBhvr additive="base">
                                        <p:cTn id="32" dur="500" fill="hold"/>
                                        <p:tgtEl>
                                          <p:spTgt spid="20275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5" presetClass="entr" presetSubtype="0" fill="hold" grpId="0" nodeType="clickEffect">
                                  <p:stCondLst>
                                    <p:cond delay="0"/>
                                  </p:stCondLst>
                                  <p:childTnLst>
                                    <p:set>
                                      <p:cBhvr>
                                        <p:cTn id="36" dur="1" fill="hold">
                                          <p:stCondLst>
                                            <p:cond delay="0"/>
                                          </p:stCondLst>
                                        </p:cTn>
                                        <p:tgtEl>
                                          <p:spTgt spid="202759"/>
                                        </p:tgtEl>
                                        <p:attrNameLst>
                                          <p:attrName>style.visibility</p:attrName>
                                        </p:attrNameLst>
                                      </p:cBhvr>
                                      <p:to>
                                        <p:strVal val="visible"/>
                                      </p:to>
                                    </p:set>
                                    <p:anim calcmode="lin" valueType="num">
                                      <p:cBhvr>
                                        <p:cTn id="37" dur="1000" fill="hold"/>
                                        <p:tgtEl>
                                          <p:spTgt spid="202759"/>
                                        </p:tgtEl>
                                        <p:attrNameLst>
                                          <p:attrName>ppt_w</p:attrName>
                                        </p:attrNameLst>
                                      </p:cBhvr>
                                      <p:tavLst>
                                        <p:tav tm="0">
                                          <p:val>
                                            <p:fltVal val="0"/>
                                          </p:val>
                                        </p:tav>
                                        <p:tav tm="100000">
                                          <p:val>
                                            <p:strVal val="#ppt_w"/>
                                          </p:val>
                                        </p:tav>
                                      </p:tavLst>
                                    </p:anim>
                                    <p:anim calcmode="lin" valueType="num">
                                      <p:cBhvr>
                                        <p:cTn id="38" dur="1000" fill="hold"/>
                                        <p:tgtEl>
                                          <p:spTgt spid="202759"/>
                                        </p:tgtEl>
                                        <p:attrNameLst>
                                          <p:attrName>ppt_h</p:attrName>
                                        </p:attrNameLst>
                                      </p:cBhvr>
                                      <p:tavLst>
                                        <p:tav tm="0">
                                          <p:val>
                                            <p:fltVal val="0"/>
                                          </p:val>
                                        </p:tav>
                                        <p:tav tm="100000">
                                          <p:val>
                                            <p:strVal val="#ppt_h"/>
                                          </p:val>
                                        </p:tav>
                                      </p:tavLst>
                                    </p:anim>
                                    <p:anim calcmode="lin" valueType="num">
                                      <p:cBhvr>
                                        <p:cTn id="39" dur="1000" fill="hold"/>
                                        <p:tgtEl>
                                          <p:spTgt spid="202759"/>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20275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autoUpdateAnimBg="0"/>
      <p:bldP spid="202755" grpId="0" autoUpdateAnimBg="0"/>
      <p:bldP spid="202756" grpId="0" autoUpdateAnimBg="0"/>
      <p:bldP spid="202757" grpId="0" autoUpdateAnimBg="0"/>
      <p:bldP spid="202758" grpId="0" autoUpdateAnimBg="0"/>
      <p:bldP spid="202759"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2">
            <a:extLst>
              <a:ext uri="{FF2B5EF4-FFF2-40B4-BE49-F238E27FC236}">
                <a16:creationId xmlns:a16="http://schemas.microsoft.com/office/drawing/2014/main" id="{6207B074-90B6-4A9A-B155-3A91C2B6EB2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84995" name="Slide Number Placeholder 3">
            <a:extLst>
              <a:ext uri="{FF2B5EF4-FFF2-40B4-BE49-F238E27FC236}">
                <a16:creationId xmlns:a16="http://schemas.microsoft.com/office/drawing/2014/main" id="{A05EE326-9839-4B9A-A43B-2D32B36CFE5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D3886BA6-875E-4DBA-816F-479C6A0B8D51}" type="slidenum">
              <a:rPr lang="en-US" altLang="en-US" sz="1300" smtClean="0"/>
              <a:pPr>
                <a:spcBef>
                  <a:spcPct val="0"/>
                </a:spcBef>
                <a:buClrTx/>
                <a:buSzTx/>
                <a:buFontTx/>
                <a:buNone/>
              </a:pPr>
              <a:t>79</a:t>
            </a:fld>
            <a:endParaRPr lang="en-US" altLang="en-US" sz="1300"/>
          </a:p>
        </p:txBody>
      </p:sp>
      <p:sp>
        <p:nvSpPr>
          <p:cNvPr id="203778" name="Text Box 2">
            <a:extLst>
              <a:ext uri="{FF2B5EF4-FFF2-40B4-BE49-F238E27FC236}">
                <a16:creationId xmlns:a16="http://schemas.microsoft.com/office/drawing/2014/main" id="{0AB754FC-0422-4B97-853B-80019416D5CA}"/>
              </a:ext>
            </a:extLst>
          </p:cNvPr>
          <p:cNvSpPr txBox="1">
            <a:spLocks noChangeArrowheads="1"/>
          </p:cNvSpPr>
          <p:nvPr/>
        </p:nvSpPr>
        <p:spPr bwMode="auto">
          <a:xfrm>
            <a:off x="352425" y="1927225"/>
            <a:ext cx="647382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Để hiểu rõ tại sao ta hãy xét mối quan hệ giữa địa chỉ vật lý với segment và offset</a:t>
            </a:r>
          </a:p>
        </p:txBody>
      </p:sp>
      <p:graphicFrame>
        <p:nvGraphicFramePr>
          <p:cNvPr id="203837" name="Group 61">
            <a:extLst>
              <a:ext uri="{FF2B5EF4-FFF2-40B4-BE49-F238E27FC236}">
                <a16:creationId xmlns:a16="http://schemas.microsoft.com/office/drawing/2014/main" id="{10B4BAF5-5724-4860-A87D-E8A6BDA6C6B9}"/>
              </a:ext>
            </a:extLst>
          </p:cNvPr>
          <p:cNvGraphicFramePr>
            <a:graphicFrameLocks noGrp="1"/>
          </p:cNvGraphicFramePr>
          <p:nvPr/>
        </p:nvGraphicFramePr>
        <p:xfrm>
          <a:off x="1479550" y="2822575"/>
          <a:ext cx="2390775" cy="3030538"/>
        </p:xfrm>
        <a:graphic>
          <a:graphicData uri="http://schemas.openxmlformats.org/drawingml/2006/table">
            <a:tbl>
              <a:tblPr/>
              <a:tblGrid>
                <a:gridCol w="2390775">
                  <a:extLst>
                    <a:ext uri="{9D8B030D-6E8A-4147-A177-3AD203B41FA5}">
                      <a16:colId xmlns:a16="http://schemas.microsoft.com/office/drawing/2014/main" val="20000"/>
                    </a:ext>
                  </a:extLst>
                </a:gridCol>
              </a:tblGrid>
              <a:tr h="3030538">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tx1"/>
                        </a:solidFill>
                        <a:effectLst/>
                        <a:latin typeface="Tahoma" panose="020B0604030504040204" pitchFamily="34" charset="0"/>
                      </a:endParaRPr>
                    </a:p>
                  </a:txBody>
                  <a:tcPr marL="83640" marR="83640" marT="41820" marB="4182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bl>
          </a:graphicData>
        </a:graphic>
      </p:graphicFrame>
      <p:graphicFrame>
        <p:nvGraphicFramePr>
          <p:cNvPr id="203838" name="Group 62">
            <a:extLst>
              <a:ext uri="{FF2B5EF4-FFF2-40B4-BE49-F238E27FC236}">
                <a16:creationId xmlns:a16="http://schemas.microsoft.com/office/drawing/2014/main" id="{3FDFC012-A3BC-4DB6-8E33-E2D54699786D}"/>
              </a:ext>
            </a:extLst>
          </p:cNvPr>
          <p:cNvGraphicFramePr>
            <a:graphicFrameLocks noGrp="1"/>
          </p:cNvGraphicFramePr>
          <p:nvPr/>
        </p:nvGraphicFramePr>
        <p:xfrm>
          <a:off x="1679575" y="3305175"/>
          <a:ext cx="2444750" cy="2822575"/>
        </p:xfrm>
        <a:graphic>
          <a:graphicData uri="http://schemas.openxmlformats.org/drawingml/2006/table">
            <a:tbl>
              <a:tblPr/>
              <a:tblGrid>
                <a:gridCol w="2444750">
                  <a:extLst>
                    <a:ext uri="{9D8B030D-6E8A-4147-A177-3AD203B41FA5}">
                      <a16:colId xmlns:a16="http://schemas.microsoft.com/office/drawing/2014/main" val="20000"/>
                    </a:ext>
                  </a:extLst>
                </a:gridCol>
              </a:tblGrid>
              <a:tr h="2822575">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tx1"/>
                        </a:solidFill>
                        <a:effectLst/>
                        <a:latin typeface="Tahoma" panose="020B0604030504040204" pitchFamily="34" charset="0"/>
                      </a:endParaRPr>
                    </a:p>
                  </a:txBody>
                  <a:tcPr marL="83640" marR="83640" marT="41820" marB="4182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3300"/>
                    </a:solidFill>
                  </a:tcPr>
                </a:tc>
                <a:extLst>
                  <a:ext uri="{0D108BD9-81ED-4DB2-BD59-A6C34878D82A}">
                    <a16:rowId xmlns:a16="http://schemas.microsoft.com/office/drawing/2014/main" val="10000"/>
                  </a:ext>
                </a:extLst>
              </a:tr>
            </a:tbl>
          </a:graphicData>
        </a:graphic>
      </p:graphicFrame>
      <p:graphicFrame>
        <p:nvGraphicFramePr>
          <p:cNvPr id="203839" name="Group 63">
            <a:extLst>
              <a:ext uri="{FF2B5EF4-FFF2-40B4-BE49-F238E27FC236}">
                <a16:creationId xmlns:a16="http://schemas.microsoft.com/office/drawing/2014/main" id="{60FB4E25-97CA-4227-B3B0-D659E54ABCF4}"/>
              </a:ext>
            </a:extLst>
          </p:cNvPr>
          <p:cNvGraphicFramePr>
            <a:graphicFrameLocks noGrp="1"/>
          </p:cNvGraphicFramePr>
          <p:nvPr/>
        </p:nvGraphicFramePr>
        <p:xfrm>
          <a:off x="2014538" y="3579813"/>
          <a:ext cx="2330450" cy="2824162"/>
        </p:xfrm>
        <a:graphic>
          <a:graphicData uri="http://schemas.openxmlformats.org/drawingml/2006/table">
            <a:tbl>
              <a:tblPr/>
              <a:tblGrid>
                <a:gridCol w="2330450">
                  <a:extLst>
                    <a:ext uri="{9D8B030D-6E8A-4147-A177-3AD203B41FA5}">
                      <a16:colId xmlns:a16="http://schemas.microsoft.com/office/drawing/2014/main" val="20000"/>
                    </a:ext>
                  </a:extLst>
                </a:gridCol>
              </a:tblGrid>
              <a:tr h="2824162">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tx1"/>
                        </a:solidFill>
                        <a:effectLst/>
                        <a:latin typeface="Tahoma" panose="020B0604030504040204" pitchFamily="34" charset="0"/>
                      </a:endParaRPr>
                    </a:p>
                  </a:txBody>
                  <a:tcPr marL="83640" marR="83640" marT="41820" marB="4182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41ACA"/>
                    </a:solidFill>
                  </a:tcPr>
                </a:tc>
                <a:extLst>
                  <a:ext uri="{0D108BD9-81ED-4DB2-BD59-A6C34878D82A}">
                    <a16:rowId xmlns:a16="http://schemas.microsoft.com/office/drawing/2014/main" val="10000"/>
                  </a:ext>
                </a:extLst>
              </a:tr>
            </a:tbl>
          </a:graphicData>
        </a:graphic>
      </p:graphicFrame>
      <p:sp>
        <p:nvSpPr>
          <p:cNvPr id="85015" name="Line 28">
            <a:extLst>
              <a:ext uri="{FF2B5EF4-FFF2-40B4-BE49-F238E27FC236}">
                <a16:creationId xmlns:a16="http://schemas.microsoft.com/office/drawing/2014/main" id="{74B55655-E04B-4A1D-B3F6-F5A48F9E1196}"/>
              </a:ext>
            </a:extLst>
          </p:cNvPr>
          <p:cNvSpPr>
            <a:spLocks noChangeShapeType="1"/>
          </p:cNvSpPr>
          <p:nvPr/>
        </p:nvSpPr>
        <p:spPr bwMode="auto">
          <a:xfrm>
            <a:off x="4191000" y="3305175"/>
            <a:ext cx="765175" cy="0"/>
          </a:xfrm>
          <a:prstGeom prst="line">
            <a:avLst/>
          </a:prstGeom>
          <a:noFill/>
          <a:ln w="3810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5016" name="Text Box 30">
            <a:extLst>
              <a:ext uri="{FF2B5EF4-FFF2-40B4-BE49-F238E27FC236}">
                <a16:creationId xmlns:a16="http://schemas.microsoft.com/office/drawing/2014/main" id="{38347B9F-793E-4918-B983-65C29A730F76}"/>
              </a:ext>
            </a:extLst>
          </p:cNvPr>
          <p:cNvSpPr txBox="1">
            <a:spLocks noChangeArrowheads="1"/>
          </p:cNvSpPr>
          <p:nvPr/>
        </p:nvSpPr>
        <p:spPr bwMode="auto">
          <a:xfrm>
            <a:off x="4852988" y="2616200"/>
            <a:ext cx="147955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t>00000h</a:t>
            </a:r>
          </a:p>
        </p:txBody>
      </p:sp>
      <p:sp>
        <p:nvSpPr>
          <p:cNvPr id="85017" name="Text Box 31">
            <a:extLst>
              <a:ext uri="{FF2B5EF4-FFF2-40B4-BE49-F238E27FC236}">
                <a16:creationId xmlns:a16="http://schemas.microsoft.com/office/drawing/2014/main" id="{2B2D5B3B-746A-4C73-992E-8E2EEEEF8FBF}"/>
              </a:ext>
            </a:extLst>
          </p:cNvPr>
          <p:cNvSpPr txBox="1">
            <a:spLocks noChangeArrowheads="1"/>
          </p:cNvSpPr>
          <p:nvPr/>
        </p:nvSpPr>
        <p:spPr bwMode="auto">
          <a:xfrm>
            <a:off x="4852988" y="3111500"/>
            <a:ext cx="147955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t>00010h</a:t>
            </a:r>
          </a:p>
        </p:txBody>
      </p:sp>
      <p:sp>
        <p:nvSpPr>
          <p:cNvPr id="85018" name="Text Box 32">
            <a:extLst>
              <a:ext uri="{FF2B5EF4-FFF2-40B4-BE49-F238E27FC236}">
                <a16:creationId xmlns:a16="http://schemas.microsoft.com/office/drawing/2014/main" id="{38243435-6CA1-4F7E-BEAF-6A3EDE18618C}"/>
              </a:ext>
            </a:extLst>
          </p:cNvPr>
          <p:cNvSpPr txBox="1">
            <a:spLocks noChangeArrowheads="1"/>
          </p:cNvSpPr>
          <p:nvPr/>
        </p:nvSpPr>
        <p:spPr bwMode="auto">
          <a:xfrm>
            <a:off x="4784725" y="3443288"/>
            <a:ext cx="1477963"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solidFill>
                  <a:schemeClr val="hlink"/>
                </a:solidFill>
              </a:rPr>
              <a:t>00020h</a:t>
            </a:r>
          </a:p>
        </p:txBody>
      </p:sp>
      <p:sp>
        <p:nvSpPr>
          <p:cNvPr id="85019" name="Text Box 33">
            <a:extLst>
              <a:ext uri="{FF2B5EF4-FFF2-40B4-BE49-F238E27FC236}">
                <a16:creationId xmlns:a16="http://schemas.microsoft.com/office/drawing/2014/main" id="{5CDB7543-18EE-43CE-80AE-6DDEF070FAA7}"/>
              </a:ext>
            </a:extLst>
          </p:cNvPr>
          <p:cNvSpPr txBox="1">
            <a:spLocks noChangeArrowheads="1"/>
          </p:cNvSpPr>
          <p:nvPr/>
        </p:nvSpPr>
        <p:spPr bwMode="auto">
          <a:xfrm>
            <a:off x="0" y="2684463"/>
            <a:ext cx="1055688"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solidFill>
                  <a:srgbClr val="40CF31"/>
                </a:solidFill>
              </a:rPr>
              <a:t>0000:</a:t>
            </a:r>
          </a:p>
        </p:txBody>
      </p:sp>
      <p:sp>
        <p:nvSpPr>
          <p:cNvPr id="85020" name="Line 35">
            <a:extLst>
              <a:ext uri="{FF2B5EF4-FFF2-40B4-BE49-F238E27FC236}">
                <a16:creationId xmlns:a16="http://schemas.microsoft.com/office/drawing/2014/main" id="{5CBF8C8A-F802-4E02-B1C2-5AAE5AB64018}"/>
              </a:ext>
            </a:extLst>
          </p:cNvPr>
          <p:cNvSpPr>
            <a:spLocks noChangeShapeType="1"/>
          </p:cNvSpPr>
          <p:nvPr/>
        </p:nvSpPr>
        <p:spPr bwMode="auto">
          <a:xfrm>
            <a:off x="4124325" y="2822575"/>
            <a:ext cx="633413" cy="0"/>
          </a:xfrm>
          <a:prstGeom prst="line">
            <a:avLst/>
          </a:prstGeom>
          <a:noFill/>
          <a:ln w="57150"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5021" name="Line 36">
            <a:extLst>
              <a:ext uri="{FF2B5EF4-FFF2-40B4-BE49-F238E27FC236}">
                <a16:creationId xmlns:a16="http://schemas.microsoft.com/office/drawing/2014/main" id="{A888D68C-067A-43C7-B90A-1E882BCCC061}"/>
              </a:ext>
            </a:extLst>
          </p:cNvPr>
          <p:cNvSpPr>
            <a:spLocks noChangeShapeType="1"/>
          </p:cNvSpPr>
          <p:nvPr/>
        </p:nvSpPr>
        <p:spPr bwMode="auto">
          <a:xfrm>
            <a:off x="4362450" y="3579813"/>
            <a:ext cx="490538" cy="0"/>
          </a:xfrm>
          <a:prstGeom prst="line">
            <a:avLst/>
          </a:prstGeom>
          <a:noFill/>
          <a:ln w="57150"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5022" name="Text Box 37">
            <a:extLst>
              <a:ext uri="{FF2B5EF4-FFF2-40B4-BE49-F238E27FC236}">
                <a16:creationId xmlns:a16="http://schemas.microsoft.com/office/drawing/2014/main" id="{ADA7895C-80A1-4E37-BD4A-4B9841B8CF44}"/>
              </a:ext>
            </a:extLst>
          </p:cNvPr>
          <p:cNvSpPr txBox="1">
            <a:spLocks noChangeArrowheads="1"/>
          </p:cNvSpPr>
          <p:nvPr/>
        </p:nvSpPr>
        <p:spPr bwMode="auto">
          <a:xfrm>
            <a:off x="69850" y="3443288"/>
            <a:ext cx="105568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solidFill>
                  <a:srgbClr val="40CF31"/>
                </a:solidFill>
              </a:rPr>
              <a:t>0002:</a:t>
            </a:r>
          </a:p>
        </p:txBody>
      </p:sp>
      <p:sp>
        <p:nvSpPr>
          <p:cNvPr id="85023" name="Text Box 39">
            <a:extLst>
              <a:ext uri="{FF2B5EF4-FFF2-40B4-BE49-F238E27FC236}">
                <a16:creationId xmlns:a16="http://schemas.microsoft.com/office/drawing/2014/main" id="{BA1DCD56-3037-4EF8-B93B-C809C1B0AAD6}"/>
              </a:ext>
            </a:extLst>
          </p:cNvPr>
          <p:cNvSpPr txBox="1">
            <a:spLocks noChangeArrowheads="1"/>
          </p:cNvSpPr>
          <p:nvPr/>
        </p:nvSpPr>
        <p:spPr bwMode="auto">
          <a:xfrm>
            <a:off x="77788" y="3071813"/>
            <a:ext cx="1057275"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solidFill>
                  <a:srgbClr val="40CF31"/>
                </a:solidFill>
              </a:rPr>
              <a:t>0001:</a:t>
            </a:r>
          </a:p>
        </p:txBody>
      </p:sp>
      <p:sp>
        <p:nvSpPr>
          <p:cNvPr id="85024" name="Line 40">
            <a:extLst>
              <a:ext uri="{FF2B5EF4-FFF2-40B4-BE49-F238E27FC236}">
                <a16:creationId xmlns:a16="http://schemas.microsoft.com/office/drawing/2014/main" id="{48838E69-CAE9-4DCB-BDB0-B06950B797B5}"/>
              </a:ext>
            </a:extLst>
          </p:cNvPr>
          <p:cNvSpPr>
            <a:spLocks noChangeShapeType="1"/>
          </p:cNvSpPr>
          <p:nvPr/>
        </p:nvSpPr>
        <p:spPr bwMode="auto">
          <a:xfrm>
            <a:off x="1125538" y="3305175"/>
            <a:ext cx="581025"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5025" name="Rectangle 41">
            <a:extLst>
              <a:ext uri="{FF2B5EF4-FFF2-40B4-BE49-F238E27FC236}">
                <a16:creationId xmlns:a16="http://schemas.microsoft.com/office/drawing/2014/main" id="{7318DE30-3943-4210-90F1-8B9151AFFD7E}"/>
              </a:ext>
            </a:extLst>
          </p:cNvPr>
          <p:cNvSpPr>
            <a:spLocks noChangeArrowheads="1"/>
          </p:cNvSpPr>
          <p:nvPr/>
        </p:nvSpPr>
        <p:spPr bwMode="auto">
          <a:xfrm>
            <a:off x="2039938" y="3579813"/>
            <a:ext cx="2322512" cy="22733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i="1">
                <a:solidFill>
                  <a:schemeClr val="tx1"/>
                </a:solidFill>
                <a:latin typeface="Tahoma" panose="020B0604030504040204" pitchFamily="34" charset="0"/>
              </a:defRPr>
            </a:lvl1pPr>
            <a:lvl2pPr marL="742950" indent="-285750">
              <a:defRPr sz="2200" b="1" i="1">
                <a:solidFill>
                  <a:schemeClr val="tx1"/>
                </a:solidFill>
                <a:latin typeface="Tahoma" panose="020B0604030504040204" pitchFamily="34" charset="0"/>
              </a:defRPr>
            </a:lvl2pPr>
            <a:lvl3pPr marL="1143000" indent="-228600">
              <a:defRPr sz="2200" b="1" i="1">
                <a:solidFill>
                  <a:schemeClr val="tx1"/>
                </a:solidFill>
                <a:latin typeface="Tahoma" panose="020B0604030504040204" pitchFamily="34" charset="0"/>
              </a:defRPr>
            </a:lvl3pPr>
            <a:lvl4pPr marL="1600200" indent="-228600">
              <a:defRPr sz="2200" b="1" i="1">
                <a:solidFill>
                  <a:schemeClr val="tx1"/>
                </a:solidFill>
                <a:latin typeface="Tahoma" panose="020B0604030504040204" pitchFamily="34" charset="0"/>
              </a:defRPr>
            </a:lvl4pPr>
            <a:lvl5pPr marL="2057400" indent="-228600">
              <a:defRPr sz="2200" b="1" i="1">
                <a:solidFill>
                  <a:schemeClr val="tx1"/>
                </a:solidFill>
                <a:latin typeface="Tahoma" panose="020B0604030504040204" pitchFamily="34" charset="0"/>
              </a:defRPr>
            </a:lvl5pPr>
            <a:lvl6pPr marL="2514600" indent="-228600" eaLnBrk="0" fontAlgn="base" hangingPunct="0">
              <a:spcBef>
                <a:spcPct val="0"/>
              </a:spcBef>
              <a:spcAft>
                <a:spcPct val="0"/>
              </a:spcAft>
              <a:defRPr sz="2200" b="1" i="1">
                <a:solidFill>
                  <a:schemeClr val="tx1"/>
                </a:solidFill>
                <a:latin typeface="Tahoma" panose="020B0604030504040204" pitchFamily="34" charset="0"/>
              </a:defRPr>
            </a:lvl6pPr>
            <a:lvl7pPr marL="2971800" indent="-228600" eaLnBrk="0" fontAlgn="base" hangingPunct="0">
              <a:spcBef>
                <a:spcPct val="0"/>
              </a:spcBef>
              <a:spcAft>
                <a:spcPct val="0"/>
              </a:spcAft>
              <a:defRPr sz="2200" b="1" i="1">
                <a:solidFill>
                  <a:schemeClr val="tx1"/>
                </a:solidFill>
                <a:latin typeface="Tahoma" panose="020B0604030504040204" pitchFamily="34" charset="0"/>
              </a:defRPr>
            </a:lvl7pPr>
            <a:lvl8pPr marL="3429000" indent="-228600" eaLnBrk="0" fontAlgn="base" hangingPunct="0">
              <a:spcBef>
                <a:spcPct val="0"/>
              </a:spcBef>
              <a:spcAft>
                <a:spcPct val="0"/>
              </a:spcAft>
              <a:defRPr sz="2200" b="1" i="1">
                <a:solidFill>
                  <a:schemeClr val="tx1"/>
                </a:solidFill>
                <a:latin typeface="Tahoma" panose="020B0604030504040204" pitchFamily="34" charset="0"/>
              </a:defRPr>
            </a:lvl8pPr>
            <a:lvl9pPr marL="3886200" indent="-228600" eaLnBrk="0" fontAlgn="base" hangingPunct="0">
              <a:spcBef>
                <a:spcPct val="0"/>
              </a:spcBef>
              <a:spcAft>
                <a:spcPct val="0"/>
              </a:spcAft>
              <a:defRPr sz="2200" b="1" i="1">
                <a:solidFill>
                  <a:schemeClr val="tx1"/>
                </a:solidFill>
                <a:latin typeface="Tahoma" panose="020B0604030504040204" pitchFamily="34" charset="0"/>
              </a:defRPr>
            </a:lvl9pPr>
          </a:lstStyle>
          <a:p>
            <a:pPr eaLnBrk="1" hangingPunct="1"/>
            <a:endParaRPr lang="en-US" altLang="en-US"/>
          </a:p>
        </p:txBody>
      </p:sp>
      <p:sp>
        <p:nvSpPr>
          <p:cNvPr id="85026" name="Text Box 42">
            <a:extLst>
              <a:ext uri="{FF2B5EF4-FFF2-40B4-BE49-F238E27FC236}">
                <a16:creationId xmlns:a16="http://schemas.microsoft.com/office/drawing/2014/main" id="{BE671682-CB06-4ADC-92A8-B6B10409C073}"/>
              </a:ext>
            </a:extLst>
          </p:cNvPr>
          <p:cNvSpPr txBox="1">
            <a:spLocks noChangeArrowheads="1"/>
          </p:cNvSpPr>
          <p:nvPr/>
        </p:nvSpPr>
        <p:spPr bwMode="auto">
          <a:xfrm>
            <a:off x="4852988" y="5645150"/>
            <a:ext cx="147955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solidFill>
                  <a:schemeClr val="hlink"/>
                </a:solidFill>
              </a:rPr>
              <a:t>0FFFFh</a:t>
            </a:r>
          </a:p>
        </p:txBody>
      </p:sp>
      <p:sp>
        <p:nvSpPr>
          <p:cNvPr id="85027" name="Line 43">
            <a:extLst>
              <a:ext uri="{FF2B5EF4-FFF2-40B4-BE49-F238E27FC236}">
                <a16:creationId xmlns:a16="http://schemas.microsoft.com/office/drawing/2014/main" id="{80463E84-A84D-42DF-AAA5-B7C2544C97CD}"/>
              </a:ext>
            </a:extLst>
          </p:cNvPr>
          <p:cNvSpPr>
            <a:spLocks noChangeShapeType="1"/>
          </p:cNvSpPr>
          <p:nvPr/>
        </p:nvSpPr>
        <p:spPr bwMode="auto">
          <a:xfrm>
            <a:off x="4432300" y="5783263"/>
            <a:ext cx="493713" cy="0"/>
          </a:xfrm>
          <a:prstGeom prst="line">
            <a:avLst/>
          </a:prstGeom>
          <a:noFill/>
          <a:ln w="57150"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5028" name="Text Box 44">
            <a:extLst>
              <a:ext uri="{FF2B5EF4-FFF2-40B4-BE49-F238E27FC236}">
                <a16:creationId xmlns:a16="http://schemas.microsoft.com/office/drawing/2014/main" id="{5ADBDCA4-AFF4-44EB-A1C1-B946C9F9BC77}"/>
              </a:ext>
            </a:extLst>
          </p:cNvPr>
          <p:cNvSpPr txBox="1">
            <a:spLocks noChangeArrowheads="1"/>
          </p:cNvSpPr>
          <p:nvPr/>
        </p:nvSpPr>
        <p:spPr bwMode="auto">
          <a:xfrm>
            <a:off x="4784725" y="6265863"/>
            <a:ext cx="1477963"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t>1001Fh</a:t>
            </a:r>
          </a:p>
        </p:txBody>
      </p:sp>
      <p:sp>
        <p:nvSpPr>
          <p:cNvPr id="85029" name="Line 45">
            <a:extLst>
              <a:ext uri="{FF2B5EF4-FFF2-40B4-BE49-F238E27FC236}">
                <a16:creationId xmlns:a16="http://schemas.microsoft.com/office/drawing/2014/main" id="{10DF60AD-DECA-4713-A916-53D75051ECDC}"/>
              </a:ext>
            </a:extLst>
          </p:cNvPr>
          <p:cNvSpPr>
            <a:spLocks noChangeShapeType="1"/>
          </p:cNvSpPr>
          <p:nvPr/>
        </p:nvSpPr>
        <p:spPr bwMode="auto">
          <a:xfrm>
            <a:off x="4362450" y="6403975"/>
            <a:ext cx="490538" cy="0"/>
          </a:xfrm>
          <a:prstGeom prst="line">
            <a:avLst/>
          </a:prstGeom>
          <a:noFill/>
          <a:ln w="57150"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5030" name="Text Box 46">
            <a:extLst>
              <a:ext uri="{FF2B5EF4-FFF2-40B4-BE49-F238E27FC236}">
                <a16:creationId xmlns:a16="http://schemas.microsoft.com/office/drawing/2014/main" id="{C34C881B-1A6E-4529-9319-20E6A3B76235}"/>
              </a:ext>
            </a:extLst>
          </p:cNvPr>
          <p:cNvSpPr txBox="1">
            <a:spLocks noChangeArrowheads="1"/>
          </p:cNvSpPr>
          <p:nvPr/>
        </p:nvSpPr>
        <p:spPr bwMode="auto">
          <a:xfrm>
            <a:off x="4784725" y="5921375"/>
            <a:ext cx="1477963"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t>1000Fh</a:t>
            </a:r>
          </a:p>
        </p:txBody>
      </p:sp>
      <p:sp>
        <p:nvSpPr>
          <p:cNvPr id="85031" name="Line 47">
            <a:extLst>
              <a:ext uri="{FF2B5EF4-FFF2-40B4-BE49-F238E27FC236}">
                <a16:creationId xmlns:a16="http://schemas.microsoft.com/office/drawing/2014/main" id="{BC43BC78-E77A-499F-8FCA-323CC561BF57}"/>
              </a:ext>
            </a:extLst>
          </p:cNvPr>
          <p:cNvSpPr>
            <a:spLocks noChangeShapeType="1"/>
          </p:cNvSpPr>
          <p:nvPr/>
        </p:nvSpPr>
        <p:spPr bwMode="auto">
          <a:xfrm>
            <a:off x="4344988" y="6127750"/>
            <a:ext cx="492125" cy="0"/>
          </a:xfrm>
          <a:prstGeom prst="line">
            <a:avLst/>
          </a:prstGeom>
          <a:noFill/>
          <a:ln w="57150"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5032" name="Text Box 48">
            <a:extLst>
              <a:ext uri="{FF2B5EF4-FFF2-40B4-BE49-F238E27FC236}">
                <a16:creationId xmlns:a16="http://schemas.microsoft.com/office/drawing/2014/main" id="{2B14C272-571C-4574-BF6A-267552ACDAA9}"/>
              </a:ext>
            </a:extLst>
          </p:cNvPr>
          <p:cNvSpPr txBox="1">
            <a:spLocks noChangeArrowheads="1"/>
          </p:cNvSpPr>
          <p:nvPr/>
        </p:nvSpPr>
        <p:spPr bwMode="auto">
          <a:xfrm>
            <a:off x="2251075" y="3856038"/>
            <a:ext cx="1970088"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solidFill>
                  <a:schemeClr val="bg1"/>
                </a:solidFill>
              </a:rPr>
              <a:t>Phần chồng chập của 3 segment 0000,0001,0002</a:t>
            </a:r>
          </a:p>
        </p:txBody>
      </p:sp>
      <p:sp>
        <p:nvSpPr>
          <p:cNvPr id="85033" name="Line 50">
            <a:extLst>
              <a:ext uri="{FF2B5EF4-FFF2-40B4-BE49-F238E27FC236}">
                <a16:creationId xmlns:a16="http://schemas.microsoft.com/office/drawing/2014/main" id="{31174DE4-5853-4126-8DE5-1D7F980DC007}"/>
              </a:ext>
            </a:extLst>
          </p:cNvPr>
          <p:cNvSpPr>
            <a:spLocks noChangeShapeType="1"/>
          </p:cNvSpPr>
          <p:nvPr/>
        </p:nvSpPr>
        <p:spPr bwMode="auto">
          <a:xfrm>
            <a:off x="1125538" y="3649663"/>
            <a:ext cx="844550" cy="0"/>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5034" name="Line 51">
            <a:extLst>
              <a:ext uri="{FF2B5EF4-FFF2-40B4-BE49-F238E27FC236}">
                <a16:creationId xmlns:a16="http://schemas.microsoft.com/office/drawing/2014/main" id="{3F6D59CA-3A93-421D-8C67-C9FAB07D3DE0}"/>
              </a:ext>
            </a:extLst>
          </p:cNvPr>
          <p:cNvSpPr>
            <a:spLocks noChangeShapeType="1"/>
          </p:cNvSpPr>
          <p:nvPr/>
        </p:nvSpPr>
        <p:spPr bwMode="auto">
          <a:xfrm>
            <a:off x="985838" y="2849563"/>
            <a:ext cx="420687" cy="0"/>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3778"/>
                                        </p:tgtEl>
                                        <p:attrNameLst>
                                          <p:attrName>style.visibility</p:attrName>
                                        </p:attrNameLst>
                                      </p:cBhvr>
                                      <p:to>
                                        <p:strVal val="visible"/>
                                      </p:to>
                                    </p:set>
                                    <p:anim calcmode="lin" valueType="num">
                                      <p:cBhvr additive="base">
                                        <p:cTn id="7" dur="500" fill="hold"/>
                                        <p:tgtEl>
                                          <p:spTgt spid="203778"/>
                                        </p:tgtEl>
                                        <p:attrNameLst>
                                          <p:attrName>ppt_x</p:attrName>
                                        </p:attrNameLst>
                                      </p:cBhvr>
                                      <p:tavLst>
                                        <p:tav tm="0">
                                          <p:val>
                                            <p:strVal val="0-#ppt_w/2"/>
                                          </p:val>
                                        </p:tav>
                                        <p:tav tm="100000">
                                          <p:val>
                                            <p:strVal val="#ppt_x"/>
                                          </p:val>
                                        </p:tav>
                                      </p:tavLst>
                                    </p:anim>
                                    <p:anim calcmode="lin" valueType="num">
                                      <p:cBhvr additive="base">
                                        <p:cTn id="8" dur="500" fill="hold"/>
                                        <p:tgtEl>
                                          <p:spTgt spid="2037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Footer Placeholder 3">
            <a:extLst>
              <a:ext uri="{FF2B5EF4-FFF2-40B4-BE49-F238E27FC236}">
                <a16:creationId xmlns:a16="http://schemas.microsoft.com/office/drawing/2014/main" id="{97195386-86AE-4457-A75E-C548A8F98CE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2291" name="Slide Number Placeholder 4">
            <a:extLst>
              <a:ext uri="{FF2B5EF4-FFF2-40B4-BE49-F238E27FC236}">
                <a16:creationId xmlns:a16="http://schemas.microsoft.com/office/drawing/2014/main" id="{512F1B6A-6144-48E9-93B7-76718BE419F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B5690907-A13E-4A7B-AC98-85154F5BD06B}" type="slidenum">
              <a:rPr lang="en-US" altLang="en-US" sz="1300" smtClean="0"/>
              <a:pPr>
                <a:spcBef>
                  <a:spcPct val="0"/>
                </a:spcBef>
                <a:buClrTx/>
                <a:buSzTx/>
                <a:buFontTx/>
                <a:buNone/>
              </a:pPr>
              <a:t>8</a:t>
            </a:fld>
            <a:endParaRPr lang="en-US" altLang="en-US" sz="1300"/>
          </a:p>
        </p:txBody>
      </p:sp>
      <p:pic>
        <p:nvPicPr>
          <p:cNvPr id="185347" name="Picture 3">
            <a:extLst>
              <a:ext uri="{FF2B5EF4-FFF2-40B4-BE49-F238E27FC236}">
                <a16:creationId xmlns:a16="http://schemas.microsoft.com/office/drawing/2014/main" id="{0BD5DA97-5350-488A-9ED1-C13A7D868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63" y="4406900"/>
            <a:ext cx="6403975"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48" name="Rectangle 4">
            <a:extLst>
              <a:ext uri="{FF2B5EF4-FFF2-40B4-BE49-F238E27FC236}">
                <a16:creationId xmlns:a16="http://schemas.microsoft.com/office/drawing/2014/main" id="{66ABB856-6272-47B7-B3E4-3BB6B3D56498}"/>
              </a:ext>
            </a:extLst>
          </p:cNvPr>
          <p:cNvSpPr>
            <a:spLocks noChangeArrowheads="1"/>
          </p:cNvSpPr>
          <p:nvPr/>
        </p:nvSpPr>
        <p:spPr bwMode="auto">
          <a:xfrm>
            <a:off x="914400" y="2120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b="1" i="1">
                <a:solidFill>
                  <a:schemeClr val="tx1"/>
                </a:solidFill>
                <a:latin typeface="Tahoma" panose="020B0604030504040204" pitchFamily="34" charset="0"/>
              </a:defRPr>
            </a:lvl1pPr>
            <a:lvl2pPr marL="742950" indent="-285750">
              <a:defRPr sz="2200" b="1" i="1">
                <a:solidFill>
                  <a:schemeClr val="tx1"/>
                </a:solidFill>
                <a:latin typeface="Tahoma" panose="020B0604030504040204" pitchFamily="34" charset="0"/>
              </a:defRPr>
            </a:lvl2pPr>
            <a:lvl3pPr marL="1143000" indent="-228600">
              <a:defRPr sz="2200" b="1" i="1">
                <a:solidFill>
                  <a:schemeClr val="tx1"/>
                </a:solidFill>
                <a:latin typeface="Tahoma" panose="020B0604030504040204" pitchFamily="34" charset="0"/>
              </a:defRPr>
            </a:lvl3pPr>
            <a:lvl4pPr marL="1600200" indent="-228600">
              <a:defRPr sz="2200" b="1" i="1">
                <a:solidFill>
                  <a:schemeClr val="tx1"/>
                </a:solidFill>
                <a:latin typeface="Tahoma" panose="020B0604030504040204" pitchFamily="34" charset="0"/>
              </a:defRPr>
            </a:lvl4pPr>
            <a:lvl5pPr marL="2057400" indent="-228600">
              <a:defRPr sz="2200" b="1" i="1">
                <a:solidFill>
                  <a:schemeClr val="tx1"/>
                </a:solidFill>
                <a:latin typeface="Tahoma" panose="020B0604030504040204" pitchFamily="34" charset="0"/>
              </a:defRPr>
            </a:lvl5pPr>
            <a:lvl6pPr marL="2514600" indent="-228600" eaLnBrk="0" fontAlgn="base" hangingPunct="0">
              <a:spcBef>
                <a:spcPct val="0"/>
              </a:spcBef>
              <a:spcAft>
                <a:spcPct val="0"/>
              </a:spcAft>
              <a:defRPr sz="2200" b="1" i="1">
                <a:solidFill>
                  <a:schemeClr val="tx1"/>
                </a:solidFill>
                <a:latin typeface="Tahoma" panose="020B0604030504040204" pitchFamily="34" charset="0"/>
              </a:defRPr>
            </a:lvl6pPr>
            <a:lvl7pPr marL="2971800" indent="-228600" eaLnBrk="0" fontAlgn="base" hangingPunct="0">
              <a:spcBef>
                <a:spcPct val="0"/>
              </a:spcBef>
              <a:spcAft>
                <a:spcPct val="0"/>
              </a:spcAft>
              <a:defRPr sz="2200" b="1" i="1">
                <a:solidFill>
                  <a:schemeClr val="tx1"/>
                </a:solidFill>
                <a:latin typeface="Tahoma" panose="020B0604030504040204" pitchFamily="34" charset="0"/>
              </a:defRPr>
            </a:lvl7pPr>
            <a:lvl8pPr marL="3429000" indent="-228600" eaLnBrk="0" fontAlgn="base" hangingPunct="0">
              <a:spcBef>
                <a:spcPct val="0"/>
              </a:spcBef>
              <a:spcAft>
                <a:spcPct val="0"/>
              </a:spcAft>
              <a:defRPr sz="2200" b="1" i="1">
                <a:solidFill>
                  <a:schemeClr val="tx1"/>
                </a:solidFill>
                <a:latin typeface="Tahoma" panose="020B0604030504040204" pitchFamily="34" charset="0"/>
              </a:defRPr>
            </a:lvl8pPr>
            <a:lvl9pPr marL="3886200" indent="-228600" eaLnBrk="0" fontAlgn="base" hangingPunct="0">
              <a:spcBef>
                <a:spcPct val="0"/>
              </a:spcBef>
              <a:spcAft>
                <a:spcPct val="0"/>
              </a:spcAft>
              <a:defRPr sz="2200" b="1" i="1">
                <a:solidFill>
                  <a:schemeClr val="tx1"/>
                </a:solidFill>
                <a:latin typeface="Tahoma" panose="020B0604030504040204" pitchFamily="34" charset="0"/>
              </a:defRPr>
            </a:lvl9pPr>
          </a:lstStyle>
          <a:p>
            <a:pPr eaLnBrk="1" hangingPunct="1"/>
            <a:endParaRPr lang="en-US" altLang="en-US"/>
          </a:p>
        </p:txBody>
      </p:sp>
      <p:sp>
        <p:nvSpPr>
          <p:cNvPr id="185350" name="Rectangle 6">
            <a:extLst>
              <a:ext uri="{FF2B5EF4-FFF2-40B4-BE49-F238E27FC236}">
                <a16:creationId xmlns:a16="http://schemas.microsoft.com/office/drawing/2014/main" id="{E5157F06-C5AA-4E10-B6D7-14957D4D48E3}"/>
              </a:ext>
            </a:extLst>
          </p:cNvPr>
          <p:cNvSpPr>
            <a:spLocks noGrp="1" noChangeArrowheads="1"/>
          </p:cNvSpPr>
          <p:nvPr>
            <p:ph type="title"/>
          </p:nvPr>
        </p:nvSpPr>
        <p:spPr>
          <a:xfrm>
            <a:off x="563563" y="4406900"/>
            <a:ext cx="7791450" cy="138113"/>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txBody>
          <a:bodyPr/>
          <a:lstStyle/>
          <a:p>
            <a:pPr eaLnBrk="1" hangingPunct="1"/>
            <a:br>
              <a:rPr lang="en-US" altLang="en-US" sz="1100">
                <a:solidFill>
                  <a:schemeClr val="tx1"/>
                </a:solidFill>
                <a:latin typeface="Verdana" panose="020B0604030504040204" pitchFamily="34" charset="0"/>
              </a:rPr>
            </a:br>
            <a:br>
              <a:rPr lang="en-US" altLang="en-US" sz="1100">
                <a:solidFill>
                  <a:schemeClr val="tx1"/>
                </a:solidFill>
                <a:latin typeface="Verdana" panose="020B0604030504040204" pitchFamily="34" charset="0"/>
              </a:rPr>
            </a:br>
            <a:r>
              <a:rPr lang="en-US" altLang="en-US" sz="1300" b="1">
                <a:solidFill>
                  <a:schemeClr val="tx1"/>
                </a:solidFill>
                <a:latin typeface="Verdana" panose="020B0604030504040204" pitchFamily="34" charset="0"/>
              </a:rPr>
              <a:t>MT không thông minh như con ngườI,nó dùng trạng thái của điện tử</a:t>
            </a:r>
            <a:r>
              <a:rPr lang="en-US" altLang="en-US" sz="1100">
                <a:solidFill>
                  <a:schemeClr val="tx1"/>
                </a:solidFill>
                <a:latin typeface="Verdana" panose="020B0604030504040204" pitchFamily="34" charset="0"/>
              </a:rPr>
              <a:t> </a:t>
            </a:r>
            <a:r>
              <a:rPr lang="en-US" altLang="en-US" sz="1500" b="1">
                <a:solidFill>
                  <a:schemeClr val="tx1"/>
                </a:solidFill>
                <a:latin typeface="Verdana" panose="020B0604030504040204" pitchFamily="34" charset="0"/>
              </a:rPr>
              <a:t>:</a:t>
            </a:r>
            <a:br>
              <a:rPr lang="en-US" altLang="en-US" sz="1500" b="1">
                <a:solidFill>
                  <a:schemeClr val="tx1"/>
                </a:solidFill>
                <a:latin typeface="Verdana" panose="020B0604030504040204" pitchFamily="34" charset="0"/>
              </a:rPr>
            </a:br>
            <a:r>
              <a:rPr lang="en-US" altLang="en-US" sz="1500" b="1">
                <a:solidFill>
                  <a:schemeClr val="tx1"/>
                </a:solidFill>
                <a:latin typeface="Verdana" panose="020B0604030504040204" pitchFamily="34" charset="0"/>
              </a:rPr>
              <a:t> on and off, or 1 and 0.</a:t>
            </a:r>
            <a:br>
              <a:rPr lang="en-US" altLang="en-US" sz="1500" b="1">
                <a:solidFill>
                  <a:schemeClr val="tx1"/>
                </a:solidFill>
                <a:latin typeface="Verdana" panose="020B0604030504040204" pitchFamily="34" charset="0"/>
              </a:rPr>
            </a:br>
            <a:r>
              <a:rPr lang="en-US" altLang="en-US" sz="1500" b="1">
                <a:solidFill>
                  <a:schemeClr val="tx1"/>
                </a:solidFill>
                <a:latin typeface="Verdana" panose="020B0604030504040204" pitchFamily="34" charset="0"/>
              </a:rPr>
              <a:t>MT dùng binary system, binary system có 2 digits: </a:t>
            </a:r>
            <a:br>
              <a:rPr lang="en-US" altLang="en-US" sz="1500" b="1">
                <a:solidFill>
                  <a:schemeClr val="tx1"/>
                </a:solidFill>
                <a:latin typeface="Verdana" panose="020B0604030504040204" pitchFamily="34" charset="0"/>
              </a:rPr>
            </a:br>
            <a:r>
              <a:rPr lang="en-US" altLang="en-US" sz="1500" b="1">
                <a:solidFill>
                  <a:schemeClr val="tx1"/>
                </a:solidFill>
                <a:latin typeface="Verdana" panose="020B0604030504040204" pitchFamily="34" charset="0"/>
              </a:rPr>
              <a:t>0, 1</a:t>
            </a:r>
            <a:br>
              <a:rPr lang="en-US" altLang="en-US" sz="1500" b="1">
                <a:solidFill>
                  <a:schemeClr val="tx1"/>
                </a:solidFill>
                <a:latin typeface="Verdana" panose="020B0604030504040204" pitchFamily="34" charset="0"/>
              </a:rPr>
            </a:br>
            <a:br>
              <a:rPr lang="en-US" altLang="en-US" sz="1500" b="1">
                <a:solidFill>
                  <a:schemeClr val="tx1"/>
                </a:solidFill>
                <a:latin typeface="Verdana" panose="020B0604030504040204" pitchFamily="34" charset="0"/>
              </a:rPr>
            </a:br>
            <a:r>
              <a:rPr lang="en-US" altLang="en-US" sz="1500" b="1">
                <a:solidFill>
                  <a:schemeClr val="tx1"/>
                </a:solidFill>
                <a:latin typeface="Verdana" panose="020B0604030504040204" pitchFamily="34" charset="0"/>
              </a:rPr>
              <a:t>Như vậy cơ số (base) là 2. </a:t>
            </a:r>
            <a:br>
              <a:rPr lang="en-US" altLang="en-US" sz="1500" b="1">
                <a:solidFill>
                  <a:schemeClr val="tx1"/>
                </a:solidFill>
                <a:latin typeface="Verdana" panose="020B0604030504040204" pitchFamily="34" charset="0"/>
              </a:rPr>
            </a:br>
            <a:br>
              <a:rPr lang="en-US" altLang="en-US" sz="1500" b="1">
                <a:solidFill>
                  <a:schemeClr val="tx1"/>
                </a:solidFill>
                <a:latin typeface="Verdana" panose="020B0604030504040204" pitchFamily="34" charset="0"/>
              </a:rPr>
            </a:br>
            <a:r>
              <a:rPr lang="en-US" altLang="en-US" sz="1500" b="1">
                <a:solidFill>
                  <a:schemeClr val="tx1"/>
                </a:solidFill>
                <a:latin typeface="Verdana" panose="020B0604030504040204" pitchFamily="34" charset="0"/>
              </a:rPr>
              <a:t>Mỗi ký số (digit) trong hệ  binary number được gọi là  BIT, 4 bits nhóm</a:t>
            </a:r>
            <a:br>
              <a:rPr lang="en-US" altLang="en-US" sz="1500" b="1">
                <a:solidFill>
                  <a:schemeClr val="tx1"/>
                </a:solidFill>
                <a:latin typeface="Verdana" panose="020B0604030504040204" pitchFamily="34" charset="0"/>
              </a:rPr>
            </a:br>
            <a:r>
              <a:rPr lang="en-US" altLang="en-US" sz="1500" b="1">
                <a:solidFill>
                  <a:schemeClr val="tx1"/>
                </a:solidFill>
                <a:latin typeface="Verdana" panose="020B0604030504040204" pitchFamily="34" charset="0"/>
              </a:rPr>
              <a:t>thành 1 NIBBLE, 8 bits tạo thành 1 BYTE, 2 bytes tạo thành</a:t>
            </a:r>
            <a:br>
              <a:rPr lang="en-US" altLang="en-US" sz="1500" b="1">
                <a:solidFill>
                  <a:schemeClr val="tx1"/>
                </a:solidFill>
                <a:latin typeface="Verdana" panose="020B0604030504040204" pitchFamily="34" charset="0"/>
              </a:rPr>
            </a:br>
            <a:r>
              <a:rPr lang="en-US" altLang="en-US" sz="1500" b="1">
                <a:solidFill>
                  <a:schemeClr val="tx1"/>
                </a:solidFill>
                <a:latin typeface="Verdana" panose="020B0604030504040204" pitchFamily="34" charset="0"/>
              </a:rPr>
              <a:t> 1 WORD, 2 words tạo thành 1 DOUBLE WORD (ít dùng):</a:t>
            </a:r>
            <a:br>
              <a:rPr lang="en-US" altLang="en-US" sz="1500" b="1">
                <a:solidFill>
                  <a:schemeClr val="tx1"/>
                </a:solidFill>
                <a:latin typeface="Verdana" panose="020B0604030504040204" pitchFamily="34" charset="0"/>
              </a:rPr>
            </a:br>
            <a:br>
              <a:rPr lang="en-US" altLang="en-US" sz="1500" b="1">
                <a:solidFill>
                  <a:schemeClr val="tx1"/>
                </a:solidFill>
                <a:latin typeface="Verdana" panose="020B0604030504040204" pitchFamily="34" charset="0"/>
              </a:rPr>
            </a:br>
            <a:endParaRPr lang="en-US" altLang="en-US" sz="1500" b="1">
              <a:solidFill>
                <a:schemeClr val="tx1"/>
              </a:solidFill>
              <a:latin typeface="Arial" panose="020B0604020202020204" pitchFamily="34" charset="0"/>
            </a:endParaRPr>
          </a:p>
        </p:txBody>
      </p:sp>
      <p:sp>
        <p:nvSpPr>
          <p:cNvPr id="185351" name="Text Box 7">
            <a:extLst>
              <a:ext uri="{FF2B5EF4-FFF2-40B4-BE49-F238E27FC236}">
                <a16:creationId xmlns:a16="http://schemas.microsoft.com/office/drawing/2014/main" id="{73B2B764-87A4-4134-BF68-96288AACF6D5}"/>
              </a:ext>
            </a:extLst>
          </p:cNvPr>
          <p:cNvSpPr txBox="1">
            <a:spLocks noChangeArrowheads="1"/>
          </p:cNvSpPr>
          <p:nvPr/>
        </p:nvSpPr>
        <p:spPr bwMode="auto">
          <a:xfrm>
            <a:off x="703263" y="550863"/>
            <a:ext cx="3306762"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800" i="0">
                <a:solidFill>
                  <a:srgbClr val="33CC33"/>
                </a:solidFill>
                <a:latin typeface="Verdana" panose="020B0604030504040204" pitchFamily="34" charset="0"/>
              </a:rPr>
              <a:t>Binary</a:t>
            </a:r>
            <a:r>
              <a:rPr lang="en-US" altLang="en-US" sz="1500" i="0">
                <a:solidFill>
                  <a:srgbClr val="33CC33"/>
                </a:solidFill>
                <a:latin typeface="Verdana" panose="020B0604030504040204" pitchFamily="34" charset="0"/>
              </a:rPr>
              <a:t> </a:t>
            </a:r>
            <a:r>
              <a:rPr lang="en-US" altLang="en-US" sz="1800" i="0">
                <a:solidFill>
                  <a:srgbClr val="33CC33"/>
                </a:solidFill>
                <a:latin typeface="Verdana" panose="020B0604030504040204" pitchFamily="34" charset="0"/>
              </a:rPr>
              <a:t>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5351"/>
                                        </p:tgtEl>
                                        <p:attrNameLst>
                                          <p:attrName>style.visibility</p:attrName>
                                        </p:attrNameLst>
                                      </p:cBhvr>
                                      <p:to>
                                        <p:strVal val="visible"/>
                                      </p:to>
                                    </p:set>
                                    <p:anim calcmode="lin" valueType="num">
                                      <p:cBhvr additive="base">
                                        <p:cTn id="7" dur="500" fill="hold"/>
                                        <p:tgtEl>
                                          <p:spTgt spid="185351"/>
                                        </p:tgtEl>
                                        <p:attrNameLst>
                                          <p:attrName>ppt_x</p:attrName>
                                        </p:attrNameLst>
                                      </p:cBhvr>
                                      <p:tavLst>
                                        <p:tav tm="0">
                                          <p:val>
                                            <p:strVal val="0-#ppt_w/2"/>
                                          </p:val>
                                        </p:tav>
                                        <p:tav tm="100000">
                                          <p:val>
                                            <p:strVal val="#ppt_x"/>
                                          </p:val>
                                        </p:tav>
                                      </p:tavLst>
                                    </p:anim>
                                    <p:anim calcmode="lin" valueType="num">
                                      <p:cBhvr additive="base">
                                        <p:cTn id="8" dur="500" fill="hold"/>
                                        <p:tgtEl>
                                          <p:spTgt spid="1853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5350"/>
                                        </p:tgtEl>
                                        <p:attrNameLst>
                                          <p:attrName>style.visibility</p:attrName>
                                        </p:attrNameLst>
                                      </p:cBhvr>
                                      <p:to>
                                        <p:strVal val="visible"/>
                                      </p:to>
                                    </p:set>
                                    <p:anim calcmode="lin" valueType="num">
                                      <p:cBhvr additive="base">
                                        <p:cTn id="13" dur="500" fill="hold"/>
                                        <p:tgtEl>
                                          <p:spTgt spid="185350"/>
                                        </p:tgtEl>
                                        <p:attrNameLst>
                                          <p:attrName>ppt_x</p:attrName>
                                        </p:attrNameLst>
                                      </p:cBhvr>
                                      <p:tavLst>
                                        <p:tav tm="0">
                                          <p:val>
                                            <p:strVal val="0-#ppt_w/2"/>
                                          </p:val>
                                        </p:tav>
                                        <p:tav tm="100000">
                                          <p:val>
                                            <p:strVal val="#ppt_x"/>
                                          </p:val>
                                        </p:tav>
                                      </p:tavLst>
                                    </p:anim>
                                    <p:anim calcmode="lin" valueType="num">
                                      <p:cBhvr additive="base">
                                        <p:cTn id="14" dur="500" fill="hold"/>
                                        <p:tgtEl>
                                          <p:spTgt spid="18535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85348"/>
                                        </p:tgtEl>
                                        <p:attrNameLst>
                                          <p:attrName>style.visibility</p:attrName>
                                        </p:attrNameLst>
                                      </p:cBhvr>
                                      <p:to>
                                        <p:strVal val="visible"/>
                                      </p:to>
                                    </p:set>
                                    <p:anim calcmode="lin" valueType="num">
                                      <p:cBhvr additive="base">
                                        <p:cTn id="19" dur="500" fill="hold"/>
                                        <p:tgtEl>
                                          <p:spTgt spid="185348"/>
                                        </p:tgtEl>
                                        <p:attrNameLst>
                                          <p:attrName>ppt_x</p:attrName>
                                        </p:attrNameLst>
                                      </p:cBhvr>
                                      <p:tavLst>
                                        <p:tav tm="0">
                                          <p:val>
                                            <p:strVal val="0-#ppt_w/2"/>
                                          </p:val>
                                        </p:tav>
                                        <p:tav tm="100000">
                                          <p:val>
                                            <p:strVal val="#ppt_x"/>
                                          </p:val>
                                        </p:tav>
                                      </p:tavLst>
                                    </p:anim>
                                    <p:anim calcmode="lin" valueType="num">
                                      <p:cBhvr additive="base">
                                        <p:cTn id="20" dur="500" fill="hold"/>
                                        <p:tgtEl>
                                          <p:spTgt spid="18534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85347"/>
                                        </p:tgtEl>
                                        <p:attrNameLst>
                                          <p:attrName>style.visibility</p:attrName>
                                        </p:attrNameLst>
                                      </p:cBhvr>
                                      <p:to>
                                        <p:strVal val="visible"/>
                                      </p:to>
                                    </p:set>
                                    <p:anim calcmode="lin" valueType="num">
                                      <p:cBhvr additive="base">
                                        <p:cTn id="25" dur="500" fill="hold"/>
                                        <p:tgtEl>
                                          <p:spTgt spid="185347"/>
                                        </p:tgtEl>
                                        <p:attrNameLst>
                                          <p:attrName>ppt_x</p:attrName>
                                        </p:attrNameLst>
                                      </p:cBhvr>
                                      <p:tavLst>
                                        <p:tav tm="0">
                                          <p:val>
                                            <p:strVal val="0-#ppt_w/2"/>
                                          </p:val>
                                        </p:tav>
                                        <p:tav tm="100000">
                                          <p:val>
                                            <p:strVal val="#ppt_x"/>
                                          </p:val>
                                        </p:tav>
                                      </p:tavLst>
                                    </p:anim>
                                    <p:anim calcmode="lin" valueType="num">
                                      <p:cBhvr additive="base">
                                        <p:cTn id="26" dur="500" fill="hold"/>
                                        <p:tgtEl>
                                          <p:spTgt spid="1853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0" grpId="0" autoUpdateAnimBg="0"/>
      <p:bldP spid="185351"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Footer Placeholder 3">
            <a:extLst>
              <a:ext uri="{FF2B5EF4-FFF2-40B4-BE49-F238E27FC236}">
                <a16:creationId xmlns:a16="http://schemas.microsoft.com/office/drawing/2014/main" id="{839D7FCB-CBC6-4B73-957C-E1229825F2EF}"/>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86019" name="Slide Number Placeholder 4">
            <a:extLst>
              <a:ext uri="{FF2B5EF4-FFF2-40B4-BE49-F238E27FC236}">
                <a16:creationId xmlns:a16="http://schemas.microsoft.com/office/drawing/2014/main" id="{973D1134-9BC2-4F75-98F2-386B22B7791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F7BD27E-02B8-4BC7-B5F2-48138F0BD63F}" type="slidenum">
              <a:rPr lang="en-US" altLang="en-US" sz="1300" smtClean="0"/>
              <a:pPr>
                <a:spcBef>
                  <a:spcPct val="0"/>
                </a:spcBef>
                <a:buClrTx/>
                <a:buSzTx/>
                <a:buFontTx/>
                <a:buNone/>
              </a:pPr>
              <a:t>80</a:t>
            </a:fld>
            <a:endParaRPr lang="en-US" altLang="en-US" sz="1300"/>
          </a:p>
        </p:txBody>
      </p:sp>
      <p:sp>
        <p:nvSpPr>
          <p:cNvPr id="204802" name="Rectangle 2">
            <a:extLst>
              <a:ext uri="{FF2B5EF4-FFF2-40B4-BE49-F238E27FC236}">
                <a16:creationId xmlns:a16="http://schemas.microsoft.com/office/drawing/2014/main" id="{F264771F-95F1-4936-9494-CB9702941D25}"/>
              </a:ext>
            </a:extLst>
          </p:cNvPr>
          <p:cNvSpPr>
            <a:spLocks noGrp="1" noChangeArrowheads="1"/>
          </p:cNvSpPr>
          <p:nvPr>
            <p:ph type="title"/>
          </p:nvPr>
        </p:nvSpPr>
        <p:spPr>
          <a:xfrm>
            <a:off x="1150938" y="1101725"/>
            <a:ext cx="7793037" cy="658813"/>
          </a:xfrm>
        </p:spPr>
        <p:txBody>
          <a:bodyPr/>
          <a:lstStyle/>
          <a:p>
            <a:pPr eaLnBrk="1" hangingPunct="1"/>
            <a:r>
              <a:rPr lang="en-US" altLang="en-US" sz="3300" b="1"/>
              <a:t>Giải thích</a:t>
            </a:r>
          </a:p>
        </p:txBody>
      </p:sp>
      <p:sp>
        <p:nvSpPr>
          <p:cNvPr id="204803" name="Text Box 3">
            <a:extLst>
              <a:ext uri="{FF2B5EF4-FFF2-40B4-BE49-F238E27FC236}">
                <a16:creationId xmlns:a16="http://schemas.microsoft.com/office/drawing/2014/main" id="{F506BC6C-699C-4318-B6BE-30B92BCAA64D}"/>
              </a:ext>
            </a:extLst>
          </p:cNvPr>
          <p:cNvSpPr txBox="1">
            <a:spLocks noChangeArrowheads="1"/>
          </p:cNvSpPr>
          <p:nvPr/>
        </p:nvSpPr>
        <p:spPr bwMode="auto">
          <a:xfrm>
            <a:off x="422275" y="2203450"/>
            <a:ext cx="54165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0000:0000 </a:t>
            </a:r>
            <a:r>
              <a:rPr lang="en-US" altLang="en-US" sz="2200" b="0">
                <a:sym typeface="Wingdings" panose="05000000000000000000" pitchFamily="2" charset="2"/>
              </a:rPr>
              <a:t> 00000h</a:t>
            </a:r>
            <a:endParaRPr lang="en-US" altLang="en-US" sz="2200" b="0"/>
          </a:p>
        </p:txBody>
      </p:sp>
      <p:sp>
        <p:nvSpPr>
          <p:cNvPr id="204805" name="Text Box 5">
            <a:extLst>
              <a:ext uri="{FF2B5EF4-FFF2-40B4-BE49-F238E27FC236}">
                <a16:creationId xmlns:a16="http://schemas.microsoft.com/office/drawing/2014/main" id="{3B1B8890-787F-45EB-ACFA-401C5E025AC7}"/>
              </a:ext>
            </a:extLst>
          </p:cNvPr>
          <p:cNvSpPr txBox="1">
            <a:spLocks noChangeArrowheads="1"/>
          </p:cNvSpPr>
          <p:nvPr/>
        </p:nvSpPr>
        <p:spPr bwMode="auto">
          <a:xfrm>
            <a:off x="280988" y="2684463"/>
            <a:ext cx="5699125"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Giữ nguyên phần segment, tăng phần offset lên 1 thành ra địa chỉ luận lý là 0000:0001</a:t>
            </a:r>
          </a:p>
        </p:txBody>
      </p:sp>
      <p:sp>
        <p:nvSpPr>
          <p:cNvPr id="204806" name="Text Box 6">
            <a:extLst>
              <a:ext uri="{FF2B5EF4-FFF2-40B4-BE49-F238E27FC236}">
                <a16:creationId xmlns:a16="http://schemas.microsoft.com/office/drawing/2014/main" id="{7F6F278A-93CE-4BE9-9500-0E9055ADDB13}"/>
              </a:ext>
            </a:extLst>
          </p:cNvPr>
          <p:cNvSpPr txBox="1">
            <a:spLocks noChangeArrowheads="1"/>
          </p:cNvSpPr>
          <p:nvPr/>
        </p:nvSpPr>
        <p:spPr bwMode="auto">
          <a:xfrm>
            <a:off x="422275" y="3443288"/>
            <a:ext cx="569912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Địa chỉ vật lý tương ứng là 00001h</a:t>
            </a:r>
          </a:p>
        </p:txBody>
      </p:sp>
      <p:sp>
        <p:nvSpPr>
          <p:cNvPr id="204807" name="Text Box 7">
            <a:extLst>
              <a:ext uri="{FF2B5EF4-FFF2-40B4-BE49-F238E27FC236}">
                <a16:creationId xmlns:a16="http://schemas.microsoft.com/office/drawing/2014/main" id="{FEAA05E1-440D-4C0F-AF8E-708FC4E15CD7}"/>
              </a:ext>
            </a:extLst>
          </p:cNvPr>
          <p:cNvSpPr txBox="1">
            <a:spLocks noChangeArrowheads="1"/>
          </p:cNvSpPr>
          <p:nvPr/>
        </p:nvSpPr>
        <p:spPr bwMode="auto">
          <a:xfrm>
            <a:off x="493713" y="3856038"/>
            <a:ext cx="61912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Tương tự vớI địa chỉ luận lý là 0000:0002 ta có địa chỉ vật lý là 00002h</a:t>
            </a:r>
          </a:p>
        </p:txBody>
      </p:sp>
      <p:sp>
        <p:nvSpPr>
          <p:cNvPr id="204808" name="Rectangle 8">
            <a:extLst>
              <a:ext uri="{FF2B5EF4-FFF2-40B4-BE49-F238E27FC236}">
                <a16:creationId xmlns:a16="http://schemas.microsoft.com/office/drawing/2014/main" id="{CD3705F3-B4D0-41E2-9E26-190F21BC3014}"/>
              </a:ext>
            </a:extLst>
          </p:cNvPr>
          <p:cNvSpPr>
            <a:spLocks noChangeArrowheads="1"/>
          </p:cNvSpPr>
          <p:nvPr/>
        </p:nvSpPr>
        <p:spPr bwMode="auto">
          <a:xfrm>
            <a:off x="422275" y="4681538"/>
            <a:ext cx="5840413" cy="11715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b="0"/>
              <a:t>Khi offset tăng 1 đơn vị thì địa chỉ vật lý </a:t>
            </a:r>
          </a:p>
          <a:p>
            <a:pPr algn="ctr" eaLnBrk="1" hangingPunct="1">
              <a:spcBef>
                <a:spcPct val="0"/>
              </a:spcBef>
              <a:buClrTx/>
              <a:buSzTx/>
              <a:buFontTx/>
              <a:buNone/>
            </a:pPr>
            <a:r>
              <a:rPr lang="en-US" altLang="en-US" sz="2200" b="0"/>
              <a:t>tăng 1 địa chỉ  hoặc là tăng 1 byte.</a:t>
            </a:r>
          </a:p>
          <a:p>
            <a:pPr algn="ctr" eaLnBrk="1" hangingPunct="1">
              <a:spcBef>
                <a:spcPct val="0"/>
              </a:spcBef>
              <a:buClrTx/>
              <a:buSzTx/>
              <a:buFontTx/>
              <a:buNone/>
            </a:pPr>
            <a:r>
              <a:rPr lang="en-US" altLang="en-US" sz="2200" b="0"/>
              <a:t>Như vậy có thể xem đơn vị của offset là byte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02"/>
                                        </p:tgtEl>
                                        <p:attrNameLst>
                                          <p:attrName>style.visibility</p:attrName>
                                        </p:attrNameLst>
                                      </p:cBhvr>
                                      <p:to>
                                        <p:strVal val="visible"/>
                                      </p:to>
                                    </p:set>
                                    <p:anim calcmode="lin" valueType="num">
                                      <p:cBhvr additive="base">
                                        <p:cTn id="7" dur="500" fill="hold"/>
                                        <p:tgtEl>
                                          <p:spTgt spid="204802"/>
                                        </p:tgtEl>
                                        <p:attrNameLst>
                                          <p:attrName>ppt_x</p:attrName>
                                        </p:attrNameLst>
                                      </p:cBhvr>
                                      <p:tavLst>
                                        <p:tav tm="0">
                                          <p:val>
                                            <p:strVal val="0-#ppt_w/2"/>
                                          </p:val>
                                        </p:tav>
                                        <p:tav tm="100000">
                                          <p:val>
                                            <p:strVal val="#ppt_x"/>
                                          </p:val>
                                        </p:tav>
                                      </p:tavLst>
                                    </p:anim>
                                    <p:anim calcmode="lin" valueType="num">
                                      <p:cBhvr additive="base">
                                        <p:cTn id="8" dur="500" fill="hold"/>
                                        <p:tgtEl>
                                          <p:spTgt spid="2048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03"/>
                                        </p:tgtEl>
                                        <p:attrNameLst>
                                          <p:attrName>style.visibility</p:attrName>
                                        </p:attrNameLst>
                                      </p:cBhvr>
                                      <p:to>
                                        <p:strVal val="visible"/>
                                      </p:to>
                                    </p:set>
                                    <p:anim calcmode="lin" valueType="num">
                                      <p:cBhvr additive="base">
                                        <p:cTn id="13" dur="500" fill="hold"/>
                                        <p:tgtEl>
                                          <p:spTgt spid="204803"/>
                                        </p:tgtEl>
                                        <p:attrNameLst>
                                          <p:attrName>ppt_x</p:attrName>
                                        </p:attrNameLst>
                                      </p:cBhvr>
                                      <p:tavLst>
                                        <p:tav tm="0">
                                          <p:val>
                                            <p:strVal val="0-#ppt_w/2"/>
                                          </p:val>
                                        </p:tav>
                                        <p:tav tm="100000">
                                          <p:val>
                                            <p:strVal val="#ppt_x"/>
                                          </p:val>
                                        </p:tav>
                                      </p:tavLst>
                                    </p:anim>
                                    <p:anim calcmode="lin" valueType="num">
                                      <p:cBhvr additive="base">
                                        <p:cTn id="14" dur="500" fill="hold"/>
                                        <p:tgtEl>
                                          <p:spTgt spid="20480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4805"/>
                                        </p:tgtEl>
                                        <p:attrNameLst>
                                          <p:attrName>style.visibility</p:attrName>
                                        </p:attrNameLst>
                                      </p:cBhvr>
                                      <p:to>
                                        <p:strVal val="visible"/>
                                      </p:to>
                                    </p:set>
                                    <p:anim calcmode="lin" valueType="num">
                                      <p:cBhvr additive="base">
                                        <p:cTn id="19" dur="500" fill="hold"/>
                                        <p:tgtEl>
                                          <p:spTgt spid="204805"/>
                                        </p:tgtEl>
                                        <p:attrNameLst>
                                          <p:attrName>ppt_x</p:attrName>
                                        </p:attrNameLst>
                                      </p:cBhvr>
                                      <p:tavLst>
                                        <p:tav tm="0">
                                          <p:val>
                                            <p:strVal val="0-#ppt_w/2"/>
                                          </p:val>
                                        </p:tav>
                                        <p:tav tm="100000">
                                          <p:val>
                                            <p:strVal val="#ppt_x"/>
                                          </p:val>
                                        </p:tav>
                                      </p:tavLst>
                                    </p:anim>
                                    <p:anim calcmode="lin" valueType="num">
                                      <p:cBhvr additive="base">
                                        <p:cTn id="20" dur="500" fill="hold"/>
                                        <p:tgtEl>
                                          <p:spTgt spid="20480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4806"/>
                                        </p:tgtEl>
                                        <p:attrNameLst>
                                          <p:attrName>style.visibility</p:attrName>
                                        </p:attrNameLst>
                                      </p:cBhvr>
                                      <p:to>
                                        <p:strVal val="visible"/>
                                      </p:to>
                                    </p:set>
                                    <p:anim calcmode="lin" valueType="num">
                                      <p:cBhvr additive="base">
                                        <p:cTn id="25" dur="500" fill="hold"/>
                                        <p:tgtEl>
                                          <p:spTgt spid="204806"/>
                                        </p:tgtEl>
                                        <p:attrNameLst>
                                          <p:attrName>ppt_x</p:attrName>
                                        </p:attrNameLst>
                                      </p:cBhvr>
                                      <p:tavLst>
                                        <p:tav tm="0">
                                          <p:val>
                                            <p:strVal val="0-#ppt_w/2"/>
                                          </p:val>
                                        </p:tav>
                                        <p:tav tm="100000">
                                          <p:val>
                                            <p:strVal val="#ppt_x"/>
                                          </p:val>
                                        </p:tav>
                                      </p:tavLst>
                                    </p:anim>
                                    <p:anim calcmode="lin" valueType="num">
                                      <p:cBhvr additive="base">
                                        <p:cTn id="26" dur="500" fill="hold"/>
                                        <p:tgtEl>
                                          <p:spTgt spid="20480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4807"/>
                                        </p:tgtEl>
                                        <p:attrNameLst>
                                          <p:attrName>style.visibility</p:attrName>
                                        </p:attrNameLst>
                                      </p:cBhvr>
                                      <p:to>
                                        <p:strVal val="visible"/>
                                      </p:to>
                                    </p:set>
                                    <p:anim calcmode="lin" valueType="num">
                                      <p:cBhvr additive="base">
                                        <p:cTn id="31" dur="500" fill="hold"/>
                                        <p:tgtEl>
                                          <p:spTgt spid="204807"/>
                                        </p:tgtEl>
                                        <p:attrNameLst>
                                          <p:attrName>ppt_x</p:attrName>
                                        </p:attrNameLst>
                                      </p:cBhvr>
                                      <p:tavLst>
                                        <p:tav tm="0">
                                          <p:val>
                                            <p:strVal val="0-#ppt_w/2"/>
                                          </p:val>
                                        </p:tav>
                                        <p:tav tm="100000">
                                          <p:val>
                                            <p:strVal val="#ppt_x"/>
                                          </p:val>
                                        </p:tav>
                                      </p:tavLst>
                                    </p:anim>
                                    <p:anim calcmode="lin" valueType="num">
                                      <p:cBhvr additive="base">
                                        <p:cTn id="32" dur="500" fill="hold"/>
                                        <p:tgtEl>
                                          <p:spTgt spid="20480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7" presetClass="entr" presetSubtype="4" fill="hold" grpId="0" nodeType="clickEffect">
                                  <p:stCondLst>
                                    <p:cond delay="0"/>
                                  </p:stCondLst>
                                  <p:childTnLst>
                                    <p:set>
                                      <p:cBhvr>
                                        <p:cTn id="36" dur="1" fill="hold">
                                          <p:stCondLst>
                                            <p:cond delay="0"/>
                                          </p:stCondLst>
                                        </p:cTn>
                                        <p:tgtEl>
                                          <p:spTgt spid="204808"/>
                                        </p:tgtEl>
                                        <p:attrNameLst>
                                          <p:attrName>style.visibility</p:attrName>
                                        </p:attrNameLst>
                                      </p:cBhvr>
                                      <p:to>
                                        <p:strVal val="visible"/>
                                      </p:to>
                                    </p:set>
                                    <p:anim calcmode="lin" valueType="num">
                                      <p:cBhvr additive="base">
                                        <p:cTn id="37" dur="5000" fill="hold"/>
                                        <p:tgtEl>
                                          <p:spTgt spid="204808"/>
                                        </p:tgtEl>
                                        <p:attrNameLst>
                                          <p:attrName>ppt_x</p:attrName>
                                        </p:attrNameLst>
                                      </p:cBhvr>
                                      <p:tavLst>
                                        <p:tav tm="0">
                                          <p:val>
                                            <p:strVal val="#ppt_x"/>
                                          </p:val>
                                        </p:tav>
                                        <p:tav tm="100000">
                                          <p:val>
                                            <p:strVal val="#ppt_x"/>
                                          </p:val>
                                        </p:tav>
                                      </p:tavLst>
                                    </p:anim>
                                    <p:anim calcmode="lin" valueType="num">
                                      <p:cBhvr additive="base">
                                        <p:cTn id="38" dur="5000" fill="hold"/>
                                        <p:tgtEl>
                                          <p:spTgt spid="2048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autoUpdateAnimBg="0"/>
      <p:bldP spid="204803" grpId="0" autoUpdateAnimBg="0"/>
      <p:bldP spid="204805" grpId="0" autoUpdateAnimBg="0"/>
      <p:bldP spid="204806" grpId="0" autoUpdateAnimBg="0"/>
      <p:bldP spid="204807" grpId="0" autoUpdateAnimBg="0"/>
      <p:bldP spid="204808"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2">
            <a:extLst>
              <a:ext uri="{FF2B5EF4-FFF2-40B4-BE49-F238E27FC236}">
                <a16:creationId xmlns:a16="http://schemas.microsoft.com/office/drawing/2014/main" id="{64B1052B-2039-42C8-8F5A-FD05CA009D02}"/>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87043" name="Slide Number Placeholder 3">
            <a:extLst>
              <a:ext uri="{FF2B5EF4-FFF2-40B4-BE49-F238E27FC236}">
                <a16:creationId xmlns:a16="http://schemas.microsoft.com/office/drawing/2014/main" id="{2CCD7576-1E9E-4D34-BC66-3EA209E852E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171F2F6A-87E3-449F-8170-BD14932287F8}" type="slidenum">
              <a:rPr lang="en-US" altLang="en-US" sz="1300" smtClean="0"/>
              <a:pPr>
                <a:spcBef>
                  <a:spcPct val="0"/>
                </a:spcBef>
                <a:buClrTx/>
                <a:buSzTx/>
                <a:buFontTx/>
                <a:buNone/>
              </a:pPr>
              <a:t>81</a:t>
            </a:fld>
            <a:endParaRPr lang="en-US" altLang="en-US" sz="1300"/>
          </a:p>
        </p:txBody>
      </p:sp>
      <p:sp>
        <p:nvSpPr>
          <p:cNvPr id="205826" name="Text Box 2">
            <a:extLst>
              <a:ext uri="{FF2B5EF4-FFF2-40B4-BE49-F238E27FC236}">
                <a16:creationId xmlns:a16="http://schemas.microsoft.com/office/drawing/2014/main" id="{591575C6-A5F9-46FE-A390-5D6B9EB3BF23}"/>
              </a:ext>
            </a:extLst>
          </p:cNvPr>
          <p:cNvSpPr txBox="1">
            <a:spLocks noChangeArrowheads="1"/>
          </p:cNvSpPr>
          <p:nvPr/>
        </p:nvSpPr>
        <p:spPr bwMode="auto">
          <a:xfrm>
            <a:off x="493713" y="2065338"/>
            <a:ext cx="62611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Làm lại quá trình trên nhưng giữ nguyên phần offset chỉ tăng phần segment.</a:t>
            </a:r>
          </a:p>
        </p:txBody>
      </p:sp>
      <p:sp>
        <p:nvSpPr>
          <p:cNvPr id="205827" name="Text Box 3">
            <a:extLst>
              <a:ext uri="{FF2B5EF4-FFF2-40B4-BE49-F238E27FC236}">
                <a16:creationId xmlns:a16="http://schemas.microsoft.com/office/drawing/2014/main" id="{6284F3E1-3A94-4391-B083-2B877F4568A4}"/>
              </a:ext>
            </a:extLst>
          </p:cNvPr>
          <p:cNvSpPr txBox="1">
            <a:spLocks noChangeArrowheads="1"/>
          </p:cNvSpPr>
          <p:nvPr/>
        </p:nvSpPr>
        <p:spPr bwMode="auto">
          <a:xfrm>
            <a:off x="422275" y="3443288"/>
            <a:ext cx="548798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0002:0000 </a:t>
            </a:r>
            <a:r>
              <a:rPr lang="en-US" altLang="en-US" sz="2200" b="0">
                <a:sym typeface="Wingdings" panose="05000000000000000000" pitchFamily="2" charset="2"/>
              </a:rPr>
              <a:t> 00020h</a:t>
            </a:r>
            <a:endParaRPr lang="en-US" altLang="en-US" sz="2200" b="0"/>
          </a:p>
        </p:txBody>
      </p:sp>
      <p:sp>
        <p:nvSpPr>
          <p:cNvPr id="205828" name="Text Box 4">
            <a:extLst>
              <a:ext uri="{FF2B5EF4-FFF2-40B4-BE49-F238E27FC236}">
                <a16:creationId xmlns:a16="http://schemas.microsoft.com/office/drawing/2014/main" id="{94156ABB-4FE9-4857-9B92-43E4DB03855F}"/>
              </a:ext>
            </a:extLst>
          </p:cNvPr>
          <p:cNvSpPr txBox="1">
            <a:spLocks noChangeArrowheads="1"/>
          </p:cNvSpPr>
          <p:nvPr/>
        </p:nvSpPr>
        <p:spPr bwMode="auto">
          <a:xfrm>
            <a:off x="352425" y="2892425"/>
            <a:ext cx="54864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0001:0000 </a:t>
            </a:r>
            <a:r>
              <a:rPr lang="en-US" altLang="en-US" sz="2200" b="0">
                <a:sym typeface="Wingdings" panose="05000000000000000000" pitchFamily="2" charset="2"/>
              </a:rPr>
              <a:t> 00010h</a:t>
            </a:r>
            <a:endParaRPr lang="en-US" altLang="en-US" sz="2200" b="0"/>
          </a:p>
        </p:txBody>
      </p:sp>
      <p:sp>
        <p:nvSpPr>
          <p:cNvPr id="205829" name="Rectangle 5">
            <a:extLst>
              <a:ext uri="{FF2B5EF4-FFF2-40B4-BE49-F238E27FC236}">
                <a16:creationId xmlns:a16="http://schemas.microsoft.com/office/drawing/2014/main" id="{E8C2BEF9-F8CB-4AD2-8658-20E0513E70A4}"/>
              </a:ext>
            </a:extLst>
          </p:cNvPr>
          <p:cNvSpPr>
            <a:spLocks noChangeArrowheads="1"/>
          </p:cNvSpPr>
          <p:nvPr/>
        </p:nvSpPr>
        <p:spPr bwMode="auto">
          <a:xfrm>
            <a:off x="352425" y="3924300"/>
            <a:ext cx="5910263" cy="757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b="0"/>
              <a:t>Khi segment tăng 1 đơn vị thì địa chỉ vật lý</a:t>
            </a:r>
          </a:p>
          <a:p>
            <a:pPr algn="ctr" eaLnBrk="1" hangingPunct="1">
              <a:spcBef>
                <a:spcPct val="0"/>
              </a:spcBef>
              <a:buClrTx/>
              <a:buSzTx/>
              <a:buFontTx/>
              <a:buNone/>
            </a:pPr>
            <a:r>
              <a:rPr lang="en-US" altLang="en-US" sz="2200" b="0"/>
              <a:t>tăng 10h địa chỉ hoặc là tăng 16 bytes </a:t>
            </a:r>
          </a:p>
        </p:txBody>
      </p:sp>
      <p:sp>
        <p:nvSpPr>
          <p:cNvPr id="205830" name="Text Box 6">
            <a:extLst>
              <a:ext uri="{FF2B5EF4-FFF2-40B4-BE49-F238E27FC236}">
                <a16:creationId xmlns:a16="http://schemas.microsoft.com/office/drawing/2014/main" id="{9B11F293-30B4-422D-B251-1E4F80134C89}"/>
              </a:ext>
            </a:extLst>
          </p:cNvPr>
          <p:cNvSpPr txBox="1">
            <a:spLocks noChangeArrowheads="1"/>
          </p:cNvSpPr>
          <p:nvPr/>
        </p:nvSpPr>
        <p:spPr bwMode="auto">
          <a:xfrm>
            <a:off x="914400" y="4887913"/>
            <a:ext cx="5348288"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Đơn vị của segemnt là paragraph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826"/>
                                        </p:tgtEl>
                                        <p:attrNameLst>
                                          <p:attrName>style.visibility</p:attrName>
                                        </p:attrNameLst>
                                      </p:cBhvr>
                                      <p:to>
                                        <p:strVal val="visible"/>
                                      </p:to>
                                    </p:set>
                                    <p:anim calcmode="lin" valueType="num">
                                      <p:cBhvr additive="base">
                                        <p:cTn id="7" dur="500" fill="hold"/>
                                        <p:tgtEl>
                                          <p:spTgt spid="205826"/>
                                        </p:tgtEl>
                                        <p:attrNameLst>
                                          <p:attrName>ppt_x</p:attrName>
                                        </p:attrNameLst>
                                      </p:cBhvr>
                                      <p:tavLst>
                                        <p:tav tm="0">
                                          <p:val>
                                            <p:strVal val="0-#ppt_w/2"/>
                                          </p:val>
                                        </p:tav>
                                        <p:tav tm="100000">
                                          <p:val>
                                            <p:strVal val="#ppt_x"/>
                                          </p:val>
                                        </p:tav>
                                      </p:tavLst>
                                    </p:anim>
                                    <p:anim calcmode="lin" valueType="num">
                                      <p:cBhvr additive="base">
                                        <p:cTn id="8" dur="500" fill="hold"/>
                                        <p:tgtEl>
                                          <p:spTgt spid="2058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5828"/>
                                        </p:tgtEl>
                                        <p:attrNameLst>
                                          <p:attrName>style.visibility</p:attrName>
                                        </p:attrNameLst>
                                      </p:cBhvr>
                                      <p:to>
                                        <p:strVal val="visible"/>
                                      </p:to>
                                    </p:set>
                                    <p:anim calcmode="lin" valueType="num">
                                      <p:cBhvr additive="base">
                                        <p:cTn id="13" dur="500" fill="hold"/>
                                        <p:tgtEl>
                                          <p:spTgt spid="205828"/>
                                        </p:tgtEl>
                                        <p:attrNameLst>
                                          <p:attrName>ppt_x</p:attrName>
                                        </p:attrNameLst>
                                      </p:cBhvr>
                                      <p:tavLst>
                                        <p:tav tm="0">
                                          <p:val>
                                            <p:strVal val="0-#ppt_w/2"/>
                                          </p:val>
                                        </p:tav>
                                        <p:tav tm="100000">
                                          <p:val>
                                            <p:strVal val="#ppt_x"/>
                                          </p:val>
                                        </p:tav>
                                      </p:tavLst>
                                    </p:anim>
                                    <p:anim calcmode="lin" valueType="num">
                                      <p:cBhvr additive="base">
                                        <p:cTn id="14" dur="500" fill="hold"/>
                                        <p:tgtEl>
                                          <p:spTgt spid="20582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5827"/>
                                        </p:tgtEl>
                                        <p:attrNameLst>
                                          <p:attrName>style.visibility</p:attrName>
                                        </p:attrNameLst>
                                      </p:cBhvr>
                                      <p:to>
                                        <p:strVal val="visible"/>
                                      </p:to>
                                    </p:set>
                                    <p:anim calcmode="lin" valueType="num">
                                      <p:cBhvr additive="base">
                                        <p:cTn id="19" dur="500" fill="hold"/>
                                        <p:tgtEl>
                                          <p:spTgt spid="205827"/>
                                        </p:tgtEl>
                                        <p:attrNameLst>
                                          <p:attrName>ppt_x</p:attrName>
                                        </p:attrNameLst>
                                      </p:cBhvr>
                                      <p:tavLst>
                                        <p:tav tm="0">
                                          <p:val>
                                            <p:strVal val="0-#ppt_w/2"/>
                                          </p:val>
                                        </p:tav>
                                        <p:tav tm="100000">
                                          <p:val>
                                            <p:strVal val="#ppt_x"/>
                                          </p:val>
                                        </p:tav>
                                      </p:tavLst>
                                    </p:anim>
                                    <p:anim calcmode="lin" valueType="num">
                                      <p:cBhvr additive="base">
                                        <p:cTn id="20" dur="500" fill="hold"/>
                                        <p:tgtEl>
                                          <p:spTgt spid="20582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5829"/>
                                        </p:tgtEl>
                                        <p:attrNameLst>
                                          <p:attrName>style.visibility</p:attrName>
                                        </p:attrNameLst>
                                      </p:cBhvr>
                                      <p:to>
                                        <p:strVal val="visible"/>
                                      </p:to>
                                    </p:set>
                                    <p:anim calcmode="lin" valueType="num">
                                      <p:cBhvr additive="base">
                                        <p:cTn id="25" dur="500" fill="hold"/>
                                        <p:tgtEl>
                                          <p:spTgt spid="205829"/>
                                        </p:tgtEl>
                                        <p:attrNameLst>
                                          <p:attrName>ppt_x</p:attrName>
                                        </p:attrNameLst>
                                      </p:cBhvr>
                                      <p:tavLst>
                                        <p:tav tm="0">
                                          <p:val>
                                            <p:strVal val="0-#ppt_w/2"/>
                                          </p:val>
                                        </p:tav>
                                        <p:tav tm="100000">
                                          <p:val>
                                            <p:strVal val="#ppt_x"/>
                                          </p:val>
                                        </p:tav>
                                      </p:tavLst>
                                    </p:anim>
                                    <p:anim calcmode="lin" valueType="num">
                                      <p:cBhvr additive="base">
                                        <p:cTn id="26" dur="500" fill="hold"/>
                                        <p:tgtEl>
                                          <p:spTgt spid="20582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5830"/>
                                        </p:tgtEl>
                                        <p:attrNameLst>
                                          <p:attrName>style.visibility</p:attrName>
                                        </p:attrNameLst>
                                      </p:cBhvr>
                                      <p:to>
                                        <p:strVal val="visible"/>
                                      </p:to>
                                    </p:set>
                                    <p:anim calcmode="lin" valueType="num">
                                      <p:cBhvr additive="base">
                                        <p:cTn id="31" dur="500" fill="hold"/>
                                        <p:tgtEl>
                                          <p:spTgt spid="205830"/>
                                        </p:tgtEl>
                                        <p:attrNameLst>
                                          <p:attrName>ppt_x</p:attrName>
                                        </p:attrNameLst>
                                      </p:cBhvr>
                                      <p:tavLst>
                                        <p:tav tm="0">
                                          <p:val>
                                            <p:strVal val="0-#ppt_w/2"/>
                                          </p:val>
                                        </p:tav>
                                        <p:tav tm="100000">
                                          <p:val>
                                            <p:strVal val="#ppt_x"/>
                                          </p:val>
                                        </p:tav>
                                      </p:tavLst>
                                    </p:anim>
                                    <p:anim calcmode="lin" valueType="num">
                                      <p:cBhvr additive="base">
                                        <p:cTn id="32" dur="500" fill="hold"/>
                                        <p:tgtEl>
                                          <p:spTgt spid="2058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autoUpdateAnimBg="0"/>
      <p:bldP spid="205827" grpId="0" autoUpdateAnimBg="0"/>
      <p:bldP spid="205828" grpId="0" autoUpdateAnimBg="0"/>
      <p:bldP spid="205829" grpId="0" animBg="1" autoUpdateAnimBg="0"/>
      <p:bldP spid="205830"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2">
            <a:extLst>
              <a:ext uri="{FF2B5EF4-FFF2-40B4-BE49-F238E27FC236}">
                <a16:creationId xmlns:a16="http://schemas.microsoft.com/office/drawing/2014/main" id="{3FEE9EBD-3D04-4B11-B800-31AC4A7DD9C0}"/>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88067" name="Slide Number Placeholder 3">
            <a:extLst>
              <a:ext uri="{FF2B5EF4-FFF2-40B4-BE49-F238E27FC236}">
                <a16:creationId xmlns:a16="http://schemas.microsoft.com/office/drawing/2014/main" id="{D24AE3F3-60F8-45BD-8161-6B33E68BE9B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66F65510-B0B0-49E1-816E-8DD19169376C}" type="slidenum">
              <a:rPr lang="en-US" altLang="en-US" sz="1300" smtClean="0"/>
              <a:pPr>
                <a:spcBef>
                  <a:spcPct val="0"/>
                </a:spcBef>
                <a:buClrTx/>
                <a:buSzTx/>
                <a:buFontTx/>
                <a:buNone/>
              </a:pPr>
              <a:t>82</a:t>
            </a:fld>
            <a:endParaRPr lang="en-US" altLang="en-US" sz="1300"/>
          </a:p>
        </p:txBody>
      </p:sp>
      <p:sp>
        <p:nvSpPr>
          <p:cNvPr id="206850" name="Text Box 2">
            <a:extLst>
              <a:ext uri="{FF2B5EF4-FFF2-40B4-BE49-F238E27FC236}">
                <a16:creationId xmlns:a16="http://schemas.microsoft.com/office/drawing/2014/main" id="{F0E39F00-C3EE-47B1-88AD-120E0A100578}"/>
              </a:ext>
            </a:extLst>
          </p:cNvPr>
          <p:cNvSpPr txBox="1">
            <a:spLocks noChangeArrowheads="1"/>
          </p:cNvSpPr>
          <p:nvPr/>
        </p:nvSpPr>
        <p:spPr bwMode="auto">
          <a:xfrm>
            <a:off x="422275" y="1997075"/>
            <a:ext cx="5629275" cy="173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t>Ta thấy segment 0000 nằm ở đầu vùng nhớ nhưng segment 0001 bắt đầu cách đầu vùng nhớ chỉ có 16 bytes, segment 0002 bắt đầu cách  đầu vùng nhớ 32 bytes…..</a:t>
            </a:r>
          </a:p>
        </p:txBody>
      </p:sp>
      <p:sp>
        <p:nvSpPr>
          <p:cNvPr id="206851" name="Text Box 3">
            <a:extLst>
              <a:ext uri="{FF2B5EF4-FFF2-40B4-BE49-F238E27FC236}">
                <a16:creationId xmlns:a16="http://schemas.microsoft.com/office/drawing/2014/main" id="{ACD1A245-2046-40BA-98BA-A45DB77AF5A2}"/>
              </a:ext>
            </a:extLst>
          </p:cNvPr>
          <p:cNvSpPr txBox="1">
            <a:spLocks noChangeArrowheads="1"/>
          </p:cNvSpPr>
          <p:nvPr/>
        </p:nvSpPr>
        <p:spPr bwMode="auto">
          <a:xfrm>
            <a:off x="493713" y="3649663"/>
            <a:ext cx="6119812" cy="206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solidFill>
                  <a:srgbClr val="40CF31"/>
                </a:solidFill>
              </a:rPr>
              <a:t>Phần chồng chập 3 segment 0000,0001,0002 trên hình vẽ là vùng bộ nhớ mà bất kỳ ô nhớ nào nằm trong đó (địa chỉ vật lý từ 00020h đến 0FFFFh) đều có thể có địa chỉ luận lý tương ứng trong cả 3 segment.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6850"/>
                                        </p:tgtEl>
                                        <p:attrNameLst>
                                          <p:attrName>style.visibility</p:attrName>
                                        </p:attrNameLst>
                                      </p:cBhvr>
                                      <p:to>
                                        <p:strVal val="visible"/>
                                      </p:to>
                                    </p:set>
                                    <p:anim calcmode="lin" valueType="num">
                                      <p:cBhvr additive="base">
                                        <p:cTn id="7" dur="500" fill="hold"/>
                                        <p:tgtEl>
                                          <p:spTgt spid="206850"/>
                                        </p:tgtEl>
                                        <p:attrNameLst>
                                          <p:attrName>ppt_x</p:attrName>
                                        </p:attrNameLst>
                                      </p:cBhvr>
                                      <p:tavLst>
                                        <p:tav tm="0">
                                          <p:val>
                                            <p:strVal val="0-#ppt_w/2"/>
                                          </p:val>
                                        </p:tav>
                                        <p:tav tm="100000">
                                          <p:val>
                                            <p:strVal val="#ppt_x"/>
                                          </p:val>
                                        </p:tav>
                                      </p:tavLst>
                                    </p:anim>
                                    <p:anim calcmode="lin" valueType="num">
                                      <p:cBhvr additive="base">
                                        <p:cTn id="8" dur="500" fill="hold"/>
                                        <p:tgtEl>
                                          <p:spTgt spid="2068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9" presetClass="entr" presetSubtype="10" fill="hold" grpId="0" nodeType="clickEffect">
                                  <p:stCondLst>
                                    <p:cond delay="0"/>
                                  </p:stCondLst>
                                  <p:childTnLst>
                                    <p:set>
                                      <p:cBhvr>
                                        <p:cTn id="12" dur="1" fill="hold">
                                          <p:stCondLst>
                                            <p:cond delay="0"/>
                                          </p:stCondLst>
                                        </p:cTn>
                                        <p:tgtEl>
                                          <p:spTgt spid="206851"/>
                                        </p:tgtEl>
                                        <p:attrNameLst>
                                          <p:attrName>style.visibility</p:attrName>
                                        </p:attrNameLst>
                                      </p:cBhvr>
                                      <p:to>
                                        <p:strVal val="visible"/>
                                      </p:to>
                                    </p:set>
                                    <p:anim calcmode="lin" valueType="num">
                                      <p:cBhvr>
                                        <p:cTn id="13" dur="5000" fill="hold"/>
                                        <p:tgtEl>
                                          <p:spTgt spid="206851"/>
                                        </p:tgtEl>
                                        <p:attrNameLst>
                                          <p:attrName>ppt_w</p:attrName>
                                        </p:attrNameLst>
                                      </p:cBhvr>
                                      <p:tavLst>
                                        <p:tav tm="0" fmla="#ppt_w*sin(2.5*pi*$)">
                                          <p:val>
                                            <p:fltVal val="0"/>
                                          </p:val>
                                        </p:tav>
                                        <p:tav tm="100000">
                                          <p:val>
                                            <p:fltVal val="1"/>
                                          </p:val>
                                        </p:tav>
                                      </p:tavLst>
                                    </p:anim>
                                    <p:anim calcmode="lin" valueType="num">
                                      <p:cBhvr>
                                        <p:cTn id="14" dur="5000" fill="hold"/>
                                        <p:tgtEl>
                                          <p:spTgt spid="20685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autoUpdateAnimBg="0"/>
      <p:bldP spid="206851"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2">
            <a:extLst>
              <a:ext uri="{FF2B5EF4-FFF2-40B4-BE49-F238E27FC236}">
                <a16:creationId xmlns:a16="http://schemas.microsoft.com/office/drawing/2014/main" id="{8009F34A-86DF-47C6-ADDC-04E75FC8793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89091" name="Slide Number Placeholder 3">
            <a:extLst>
              <a:ext uri="{FF2B5EF4-FFF2-40B4-BE49-F238E27FC236}">
                <a16:creationId xmlns:a16="http://schemas.microsoft.com/office/drawing/2014/main" id="{A57B272B-CDE8-454F-A81E-4C606951A7E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034C354F-7F9F-4EA6-BF8B-311FEB60527E}" type="slidenum">
              <a:rPr lang="en-US" altLang="en-US" sz="1300" smtClean="0"/>
              <a:pPr>
                <a:spcBef>
                  <a:spcPct val="0"/>
                </a:spcBef>
                <a:buClrTx/>
                <a:buSzTx/>
                <a:buFontTx/>
                <a:buNone/>
              </a:pPr>
              <a:t>83</a:t>
            </a:fld>
            <a:endParaRPr lang="en-US" altLang="en-US" sz="1300"/>
          </a:p>
        </p:txBody>
      </p:sp>
      <p:sp>
        <p:nvSpPr>
          <p:cNvPr id="207874" name="Text Box 2">
            <a:extLst>
              <a:ext uri="{FF2B5EF4-FFF2-40B4-BE49-F238E27FC236}">
                <a16:creationId xmlns:a16="http://schemas.microsoft.com/office/drawing/2014/main" id="{1BCC812E-9191-49E4-AB0C-B049BDACCC94}"/>
              </a:ext>
            </a:extLst>
          </p:cNvPr>
          <p:cNvSpPr txBox="1">
            <a:spLocks noChangeArrowheads="1"/>
          </p:cNvSpPr>
          <p:nvPr/>
        </p:nvSpPr>
        <p:spPr bwMode="auto">
          <a:xfrm>
            <a:off x="633413" y="2135188"/>
            <a:ext cx="5487987"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Ex : ô nhớ có địa chỉ 0002Dh sẽ có địa chỉ logic trong segment 0000 là 0000:002D</a:t>
            </a:r>
          </a:p>
        </p:txBody>
      </p:sp>
      <p:sp>
        <p:nvSpPr>
          <p:cNvPr id="207875" name="Text Box 3">
            <a:extLst>
              <a:ext uri="{FF2B5EF4-FFF2-40B4-BE49-F238E27FC236}">
                <a16:creationId xmlns:a16="http://schemas.microsoft.com/office/drawing/2014/main" id="{125CE327-3869-4E35-BCAD-A06F9B52AA1E}"/>
              </a:ext>
            </a:extLst>
          </p:cNvPr>
          <p:cNvSpPr txBox="1">
            <a:spLocks noChangeArrowheads="1"/>
          </p:cNvSpPr>
          <p:nvPr/>
        </p:nvSpPr>
        <p:spPr bwMode="auto">
          <a:xfrm>
            <a:off x="703263" y="3028950"/>
            <a:ext cx="5840412"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t>Trong segment 0001 là 0001:001D</a:t>
            </a:r>
          </a:p>
        </p:txBody>
      </p:sp>
      <p:sp>
        <p:nvSpPr>
          <p:cNvPr id="207876" name="Text Box 4">
            <a:extLst>
              <a:ext uri="{FF2B5EF4-FFF2-40B4-BE49-F238E27FC236}">
                <a16:creationId xmlns:a16="http://schemas.microsoft.com/office/drawing/2014/main" id="{2B4787AF-96C0-4C72-930C-191AA16075AD}"/>
              </a:ext>
            </a:extLst>
          </p:cNvPr>
          <p:cNvSpPr txBox="1">
            <a:spLocks noChangeArrowheads="1"/>
          </p:cNvSpPr>
          <p:nvPr/>
        </p:nvSpPr>
        <p:spPr bwMode="auto">
          <a:xfrm>
            <a:off x="633413" y="3649663"/>
            <a:ext cx="58420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solidFill>
                  <a:schemeClr val="folHlink"/>
                </a:solidFill>
              </a:rPr>
              <a:t>Trong segment 0002 là 0002:000D</a:t>
            </a:r>
          </a:p>
        </p:txBody>
      </p:sp>
      <p:sp>
        <p:nvSpPr>
          <p:cNvPr id="207877" name="Text Box 5">
            <a:extLst>
              <a:ext uri="{FF2B5EF4-FFF2-40B4-BE49-F238E27FC236}">
                <a16:creationId xmlns:a16="http://schemas.microsoft.com/office/drawing/2014/main" id="{F7517052-D4D5-4A90-803A-39728623A2F8}"/>
              </a:ext>
            </a:extLst>
          </p:cNvPr>
          <p:cNvSpPr txBox="1">
            <a:spLocks noChangeArrowheads="1"/>
          </p:cNvSpPr>
          <p:nvPr/>
        </p:nvSpPr>
        <p:spPr bwMode="auto">
          <a:xfrm>
            <a:off x="352425" y="4268788"/>
            <a:ext cx="62611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sym typeface="Wingdings" panose="05000000000000000000" pitchFamily="2" charset="2"/>
              </a:rPr>
              <a:t> nếu vùng bộ nhớ nào càng có nhiều segment chồng chập lên nhau thì các ô nhớ trong đó càng có nhiều địa chỉ luận lý.</a:t>
            </a:r>
            <a:endParaRPr lang="en-US" altLang="en-US" sz="2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7874"/>
                                        </p:tgtEl>
                                        <p:attrNameLst>
                                          <p:attrName>style.visibility</p:attrName>
                                        </p:attrNameLst>
                                      </p:cBhvr>
                                      <p:to>
                                        <p:strVal val="visible"/>
                                      </p:to>
                                    </p:set>
                                    <p:anim calcmode="lin" valueType="num">
                                      <p:cBhvr additive="base">
                                        <p:cTn id="7" dur="500" fill="hold"/>
                                        <p:tgtEl>
                                          <p:spTgt spid="207874"/>
                                        </p:tgtEl>
                                        <p:attrNameLst>
                                          <p:attrName>ppt_x</p:attrName>
                                        </p:attrNameLst>
                                      </p:cBhvr>
                                      <p:tavLst>
                                        <p:tav tm="0">
                                          <p:val>
                                            <p:strVal val="0-#ppt_w/2"/>
                                          </p:val>
                                        </p:tav>
                                        <p:tav tm="100000">
                                          <p:val>
                                            <p:strVal val="#ppt_x"/>
                                          </p:val>
                                        </p:tav>
                                      </p:tavLst>
                                    </p:anim>
                                    <p:anim calcmode="lin" valueType="num">
                                      <p:cBhvr additive="base">
                                        <p:cTn id="8" dur="500" fill="hold"/>
                                        <p:tgtEl>
                                          <p:spTgt spid="2078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7875"/>
                                        </p:tgtEl>
                                        <p:attrNameLst>
                                          <p:attrName>style.visibility</p:attrName>
                                        </p:attrNameLst>
                                      </p:cBhvr>
                                      <p:to>
                                        <p:strVal val="visible"/>
                                      </p:to>
                                    </p:set>
                                    <p:anim calcmode="lin" valueType="num">
                                      <p:cBhvr additive="base">
                                        <p:cTn id="13" dur="500" fill="hold"/>
                                        <p:tgtEl>
                                          <p:spTgt spid="207875"/>
                                        </p:tgtEl>
                                        <p:attrNameLst>
                                          <p:attrName>ppt_x</p:attrName>
                                        </p:attrNameLst>
                                      </p:cBhvr>
                                      <p:tavLst>
                                        <p:tav tm="0">
                                          <p:val>
                                            <p:strVal val="0-#ppt_w/2"/>
                                          </p:val>
                                        </p:tav>
                                        <p:tav tm="100000">
                                          <p:val>
                                            <p:strVal val="#ppt_x"/>
                                          </p:val>
                                        </p:tav>
                                      </p:tavLst>
                                    </p:anim>
                                    <p:anim calcmode="lin" valueType="num">
                                      <p:cBhvr additive="base">
                                        <p:cTn id="14" dur="500" fill="hold"/>
                                        <p:tgtEl>
                                          <p:spTgt spid="20787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207876"/>
                                        </p:tgtEl>
                                        <p:attrNameLst>
                                          <p:attrName>style.visibility</p:attrName>
                                        </p:attrNameLst>
                                      </p:cBhvr>
                                      <p:to>
                                        <p:strVal val="visible"/>
                                      </p:to>
                                    </p:set>
                                    <p:anim calcmode="lin" valueType="num">
                                      <p:cBhvr>
                                        <p:cTn id="19" dur="1000" fill="hold"/>
                                        <p:tgtEl>
                                          <p:spTgt spid="207876"/>
                                        </p:tgtEl>
                                        <p:attrNameLst>
                                          <p:attrName>ppt_w</p:attrName>
                                        </p:attrNameLst>
                                      </p:cBhvr>
                                      <p:tavLst>
                                        <p:tav tm="0">
                                          <p:val>
                                            <p:fltVal val="0"/>
                                          </p:val>
                                        </p:tav>
                                        <p:tav tm="100000">
                                          <p:val>
                                            <p:strVal val="#ppt_w"/>
                                          </p:val>
                                        </p:tav>
                                      </p:tavLst>
                                    </p:anim>
                                    <p:anim calcmode="lin" valueType="num">
                                      <p:cBhvr>
                                        <p:cTn id="20" dur="1000" fill="hold"/>
                                        <p:tgtEl>
                                          <p:spTgt spid="207876"/>
                                        </p:tgtEl>
                                        <p:attrNameLst>
                                          <p:attrName>ppt_h</p:attrName>
                                        </p:attrNameLst>
                                      </p:cBhvr>
                                      <p:tavLst>
                                        <p:tav tm="0">
                                          <p:val>
                                            <p:fltVal val="0"/>
                                          </p:val>
                                        </p:tav>
                                        <p:tav tm="100000">
                                          <p:val>
                                            <p:strVal val="#ppt_h"/>
                                          </p:val>
                                        </p:tav>
                                      </p:tavLst>
                                    </p:anim>
                                    <p:anim calcmode="lin" valueType="num">
                                      <p:cBhvr>
                                        <p:cTn id="21" dur="1000" fill="hold"/>
                                        <p:tgtEl>
                                          <p:spTgt spid="207876"/>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20787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7" presetClass="entr" presetSubtype="4" fill="hold" grpId="0" nodeType="clickEffect">
                                  <p:stCondLst>
                                    <p:cond delay="0"/>
                                  </p:stCondLst>
                                  <p:childTnLst>
                                    <p:set>
                                      <p:cBhvr>
                                        <p:cTn id="26" dur="1" fill="hold">
                                          <p:stCondLst>
                                            <p:cond delay="0"/>
                                          </p:stCondLst>
                                        </p:cTn>
                                        <p:tgtEl>
                                          <p:spTgt spid="207877"/>
                                        </p:tgtEl>
                                        <p:attrNameLst>
                                          <p:attrName>style.visibility</p:attrName>
                                        </p:attrNameLst>
                                      </p:cBhvr>
                                      <p:to>
                                        <p:strVal val="visible"/>
                                      </p:to>
                                    </p:set>
                                    <p:anim calcmode="lin" valueType="num">
                                      <p:cBhvr additive="base">
                                        <p:cTn id="27" dur="5000" fill="hold"/>
                                        <p:tgtEl>
                                          <p:spTgt spid="207877"/>
                                        </p:tgtEl>
                                        <p:attrNameLst>
                                          <p:attrName>ppt_x</p:attrName>
                                        </p:attrNameLst>
                                      </p:cBhvr>
                                      <p:tavLst>
                                        <p:tav tm="0">
                                          <p:val>
                                            <p:strVal val="#ppt_x"/>
                                          </p:val>
                                        </p:tav>
                                        <p:tav tm="100000">
                                          <p:val>
                                            <p:strVal val="#ppt_x"/>
                                          </p:val>
                                        </p:tav>
                                      </p:tavLst>
                                    </p:anim>
                                    <p:anim calcmode="lin" valueType="num">
                                      <p:cBhvr additive="base">
                                        <p:cTn id="28" dur="5000" fill="hold"/>
                                        <p:tgtEl>
                                          <p:spTgt spid="2078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autoUpdateAnimBg="0"/>
      <p:bldP spid="207876" grpId="0" autoUpdateAnimBg="0"/>
      <p:bldP spid="207877"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2">
            <a:extLst>
              <a:ext uri="{FF2B5EF4-FFF2-40B4-BE49-F238E27FC236}">
                <a16:creationId xmlns:a16="http://schemas.microsoft.com/office/drawing/2014/main" id="{2AAE365A-7DAB-40DB-85CF-0F36972C5C21}"/>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90115" name="Slide Number Placeholder 3">
            <a:extLst>
              <a:ext uri="{FF2B5EF4-FFF2-40B4-BE49-F238E27FC236}">
                <a16:creationId xmlns:a16="http://schemas.microsoft.com/office/drawing/2014/main" id="{5E76AFEF-159F-48E3-A507-6D099FA33C4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A3EEEBE0-FEEA-431C-98D9-D8EE69D17194}" type="slidenum">
              <a:rPr lang="en-US" altLang="en-US" sz="1300" smtClean="0"/>
              <a:pPr>
                <a:spcBef>
                  <a:spcPct val="0"/>
                </a:spcBef>
                <a:buClrTx/>
                <a:buSzTx/>
                <a:buFontTx/>
                <a:buNone/>
              </a:pPr>
              <a:t>84</a:t>
            </a:fld>
            <a:endParaRPr lang="en-US" altLang="en-US" sz="1300"/>
          </a:p>
        </p:txBody>
      </p:sp>
      <p:sp>
        <p:nvSpPr>
          <p:cNvPr id="208899" name="WordArt 3">
            <a:extLst>
              <a:ext uri="{FF2B5EF4-FFF2-40B4-BE49-F238E27FC236}">
                <a16:creationId xmlns:a16="http://schemas.microsoft.com/office/drawing/2014/main" id="{A3AC7332-95F7-4019-8D1E-ED8F56EFC0FC}"/>
              </a:ext>
            </a:extLst>
          </p:cNvPr>
          <p:cNvSpPr>
            <a:spLocks noChangeArrowheads="1" noChangeShapeType="1" noTextEdit="1"/>
          </p:cNvSpPr>
          <p:nvPr/>
        </p:nvSpPr>
        <p:spPr bwMode="auto">
          <a:xfrm>
            <a:off x="703263" y="206375"/>
            <a:ext cx="776287" cy="1239838"/>
          </a:xfrm>
          <a:prstGeom prst="rect">
            <a:avLst/>
          </a:prstGeom>
        </p:spPr>
        <p:txBody>
          <a:bodyPr wrap="none" fromWordArt="1">
            <a:prstTxWarp prst="textDeflateBottom">
              <a:avLst>
                <a:gd name="adj" fmla="val 76472"/>
              </a:avLst>
            </a:prstTxWarp>
            <a:scene3d>
              <a:camera prst="legacyPerspectiveFront">
                <a:rot lat="19799996" lon="19439995" rev="0"/>
              </a:camera>
              <a:lightRig rig="legacyNormal2" dir="t"/>
            </a:scene3d>
            <a:sp3d extrusionH="354000" prstMaterial="legacyMatte">
              <a:extrusionClr>
                <a:srgbClr val="939676"/>
              </a:extrusionClr>
              <a:contourClr>
                <a:srgbClr val="707070"/>
              </a:contourClr>
            </a:sp3d>
          </a:bodyPr>
          <a:lstStyle/>
          <a:p>
            <a:pPr algn="ctr"/>
            <a:r>
              <a:rPr lang="en-US" sz="6000" kern="10">
                <a:ln w="9525">
                  <a:round/>
                  <a:headEnd/>
                  <a:tailEnd/>
                </a:ln>
                <a:gradFill rotWithShape="1">
                  <a:gsLst>
                    <a:gs pos="0">
                      <a:srgbClr val="707070"/>
                    </a:gs>
                    <a:gs pos="50000">
                      <a:srgbClr val="FFFFFF"/>
                    </a:gs>
                    <a:gs pos="100000">
                      <a:srgbClr val="707070"/>
                    </a:gs>
                  </a:gsLst>
                  <a:lin ang="2700000" scaled="1"/>
                </a:gradFill>
                <a:latin typeface="Georgia" panose="02040502050405020303" pitchFamily="18" charset="0"/>
              </a:rPr>
              <a:t>?</a:t>
            </a:r>
          </a:p>
        </p:txBody>
      </p:sp>
      <p:sp>
        <p:nvSpPr>
          <p:cNvPr id="208900" name="Text Box 4">
            <a:extLst>
              <a:ext uri="{FF2B5EF4-FFF2-40B4-BE49-F238E27FC236}">
                <a16:creationId xmlns:a16="http://schemas.microsoft.com/office/drawing/2014/main" id="{5DC3E66D-BF5C-4994-8BB9-7B7B0FE00FB0}"/>
              </a:ext>
            </a:extLst>
          </p:cNvPr>
          <p:cNvSpPr txBox="1">
            <a:spLocks noChangeArrowheads="1"/>
          </p:cNvSpPr>
          <p:nvPr/>
        </p:nvSpPr>
        <p:spPr bwMode="auto">
          <a:xfrm>
            <a:off x="1479550" y="412750"/>
            <a:ext cx="4710113"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a:solidFill>
                  <a:schemeClr val="hlink"/>
                </a:solidFill>
              </a:rPr>
              <a:t>Một ô nhớ có bao nhiêu địa chỉ luận lý</a:t>
            </a:r>
          </a:p>
        </p:txBody>
      </p:sp>
      <p:sp>
        <p:nvSpPr>
          <p:cNvPr id="208901" name="Text Box 5">
            <a:extLst>
              <a:ext uri="{FF2B5EF4-FFF2-40B4-BE49-F238E27FC236}">
                <a16:creationId xmlns:a16="http://schemas.microsoft.com/office/drawing/2014/main" id="{8E13BC38-CEFE-458B-9E9A-07592ABA45FC}"/>
              </a:ext>
            </a:extLst>
          </p:cNvPr>
          <p:cNvSpPr txBox="1">
            <a:spLocks noChangeArrowheads="1"/>
          </p:cNvSpPr>
          <p:nvPr/>
        </p:nvSpPr>
        <p:spPr bwMode="auto">
          <a:xfrm>
            <a:off x="422275" y="2135188"/>
            <a:ext cx="6403975"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a:solidFill>
                  <a:srgbClr val="40CF31"/>
                </a:solidFill>
              </a:rPr>
              <a:t>Một ô nhớ có ít nhất 1 địa chỉ luận lý và nhiều nhất là 65536/16 = 4096 địa chỉ luận lý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08899"/>
                                        </p:tgtEl>
                                        <p:attrNameLst>
                                          <p:attrName>style.visibility</p:attrName>
                                        </p:attrNameLst>
                                      </p:cBhvr>
                                      <p:to>
                                        <p:strVal val="visible"/>
                                      </p:to>
                                    </p:set>
                                    <p:animEffect transition="in" filter="strips(downLeft)">
                                      <p:cBhvr>
                                        <p:cTn id="7" dur="500"/>
                                        <p:tgtEl>
                                          <p:spTgt spid="2088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8900"/>
                                        </p:tgtEl>
                                        <p:attrNameLst>
                                          <p:attrName>style.visibility</p:attrName>
                                        </p:attrNameLst>
                                      </p:cBhvr>
                                      <p:to>
                                        <p:strVal val="visible"/>
                                      </p:to>
                                    </p:set>
                                    <p:anim calcmode="lin" valueType="num">
                                      <p:cBhvr additive="base">
                                        <p:cTn id="12" dur="500" fill="hold"/>
                                        <p:tgtEl>
                                          <p:spTgt spid="208900"/>
                                        </p:tgtEl>
                                        <p:attrNameLst>
                                          <p:attrName>ppt_x</p:attrName>
                                        </p:attrNameLst>
                                      </p:cBhvr>
                                      <p:tavLst>
                                        <p:tav tm="0">
                                          <p:val>
                                            <p:strVal val="0-#ppt_w/2"/>
                                          </p:val>
                                        </p:tav>
                                        <p:tav tm="100000">
                                          <p:val>
                                            <p:strVal val="#ppt_x"/>
                                          </p:val>
                                        </p:tav>
                                      </p:tavLst>
                                    </p:anim>
                                    <p:anim calcmode="lin" valueType="num">
                                      <p:cBhvr additive="base">
                                        <p:cTn id="13" dur="500" fill="hold"/>
                                        <p:tgtEl>
                                          <p:spTgt spid="20890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208901"/>
                                        </p:tgtEl>
                                        <p:attrNameLst>
                                          <p:attrName>style.visibility</p:attrName>
                                        </p:attrNameLst>
                                      </p:cBhvr>
                                      <p:to>
                                        <p:strVal val="visible"/>
                                      </p:to>
                                    </p:set>
                                    <p:anim calcmode="lin" valueType="num">
                                      <p:cBhvr>
                                        <p:cTn id="18" dur="1000" fill="hold"/>
                                        <p:tgtEl>
                                          <p:spTgt spid="208901"/>
                                        </p:tgtEl>
                                        <p:attrNameLst>
                                          <p:attrName>ppt_w</p:attrName>
                                        </p:attrNameLst>
                                      </p:cBhvr>
                                      <p:tavLst>
                                        <p:tav tm="0">
                                          <p:val>
                                            <p:fltVal val="0"/>
                                          </p:val>
                                        </p:tav>
                                        <p:tav tm="100000">
                                          <p:val>
                                            <p:strVal val="#ppt_w"/>
                                          </p:val>
                                        </p:tav>
                                      </p:tavLst>
                                    </p:anim>
                                    <p:anim calcmode="lin" valueType="num">
                                      <p:cBhvr>
                                        <p:cTn id="19" dur="1000" fill="hold"/>
                                        <p:tgtEl>
                                          <p:spTgt spid="208901"/>
                                        </p:tgtEl>
                                        <p:attrNameLst>
                                          <p:attrName>ppt_h</p:attrName>
                                        </p:attrNameLst>
                                      </p:cBhvr>
                                      <p:tavLst>
                                        <p:tav tm="0">
                                          <p:val>
                                            <p:fltVal val="0"/>
                                          </p:val>
                                        </p:tav>
                                        <p:tav tm="100000">
                                          <p:val>
                                            <p:strVal val="#ppt_h"/>
                                          </p:val>
                                        </p:tav>
                                      </p:tavLst>
                                    </p:anim>
                                    <p:anim calcmode="lin" valueType="num">
                                      <p:cBhvr>
                                        <p:cTn id="20" dur="1000" fill="hold"/>
                                        <p:tgtEl>
                                          <p:spTgt spid="208901"/>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20890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autoUpdateAnimBg="0"/>
      <p:bldP spid="208901"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4">
            <a:extLst>
              <a:ext uri="{FF2B5EF4-FFF2-40B4-BE49-F238E27FC236}">
                <a16:creationId xmlns:a16="http://schemas.microsoft.com/office/drawing/2014/main" id="{A225CFE1-9D01-4918-883E-81CAAA85BE5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91139" name="Slide Number Placeholder 5">
            <a:extLst>
              <a:ext uri="{FF2B5EF4-FFF2-40B4-BE49-F238E27FC236}">
                <a16:creationId xmlns:a16="http://schemas.microsoft.com/office/drawing/2014/main" id="{ABFE64E1-CC30-4E1B-86E2-AEA0C5F1D77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EA3084C3-B3C4-449B-9740-77BF4D18FDBA}" type="slidenum">
              <a:rPr lang="en-US" altLang="en-US" sz="1300" smtClean="0"/>
              <a:pPr>
                <a:spcBef>
                  <a:spcPct val="0"/>
                </a:spcBef>
                <a:buClrTx/>
                <a:buSzTx/>
                <a:buFontTx/>
                <a:buNone/>
              </a:pPr>
              <a:t>85</a:t>
            </a:fld>
            <a:endParaRPr lang="en-US" altLang="en-US" sz="1300"/>
          </a:p>
        </p:txBody>
      </p:sp>
      <p:sp>
        <p:nvSpPr>
          <p:cNvPr id="91140" name="Rectangle 2">
            <a:extLst>
              <a:ext uri="{FF2B5EF4-FFF2-40B4-BE49-F238E27FC236}">
                <a16:creationId xmlns:a16="http://schemas.microsoft.com/office/drawing/2014/main" id="{4CEC8781-6258-415A-85F8-52DE159E6242}"/>
              </a:ext>
            </a:extLst>
          </p:cNvPr>
          <p:cNvSpPr>
            <a:spLocks noGrp="1" noChangeArrowheads="1"/>
          </p:cNvSpPr>
          <p:nvPr>
            <p:ph type="title"/>
          </p:nvPr>
        </p:nvSpPr>
        <p:spPr>
          <a:xfrm>
            <a:off x="350838" y="950913"/>
            <a:ext cx="8593137" cy="809625"/>
          </a:xfrm>
        </p:spPr>
        <p:txBody>
          <a:bodyPr/>
          <a:lstStyle/>
          <a:p>
            <a:pPr eaLnBrk="1" hangingPunct="1"/>
            <a:r>
              <a:rPr lang="en-US" altLang="en-US" sz="3300" b="1">
                <a:latin typeface="VNI-Times" pitchFamily="2" charset="0"/>
              </a:rPr>
              <a:t>Caùc thanh ghi ñoaïn CS, DS, SS,</a:t>
            </a:r>
            <a:r>
              <a:rPr lang="en-US" altLang="en-US" sz="4400" b="1">
                <a:latin typeface="VNI-Times" pitchFamily="2" charset="0"/>
              </a:rPr>
              <a:t> </a:t>
            </a:r>
            <a:r>
              <a:rPr lang="en-US" altLang="en-US" sz="3300" b="1">
                <a:latin typeface="VNI-Times" pitchFamily="2" charset="0"/>
              </a:rPr>
              <a:t>ES</a:t>
            </a:r>
          </a:p>
        </p:txBody>
      </p:sp>
      <p:sp>
        <p:nvSpPr>
          <p:cNvPr id="91141" name="Rectangle 3">
            <a:extLst>
              <a:ext uri="{FF2B5EF4-FFF2-40B4-BE49-F238E27FC236}">
                <a16:creationId xmlns:a16="http://schemas.microsoft.com/office/drawing/2014/main" id="{01B53CBB-E28B-40D8-B45E-BD7943D08B86}"/>
              </a:ext>
            </a:extLst>
          </p:cNvPr>
          <p:cNvSpPr>
            <a:spLocks noGrp="1" noChangeArrowheads="1"/>
          </p:cNvSpPr>
          <p:nvPr>
            <p:ph type="body" idx="1"/>
          </p:nvPr>
        </p:nvSpPr>
        <p:spPr>
          <a:xfrm>
            <a:off x="352425" y="2065338"/>
            <a:ext cx="7772400" cy="4116387"/>
          </a:xfrm>
        </p:spPr>
        <p:txBody>
          <a:bodyPr/>
          <a:lstStyle/>
          <a:p>
            <a:pPr eaLnBrk="1" hangingPunct="1">
              <a:lnSpc>
                <a:spcPct val="80000"/>
              </a:lnSpc>
            </a:pPr>
            <a:r>
              <a:rPr lang="en-US" altLang="en-US" sz="2600">
                <a:latin typeface="VNI-Times" pitchFamily="2" charset="0"/>
              </a:rPr>
              <a:t>3 trong 4 thanh ghi ñoaïn ñöôïc duøng trong caùc muïc ñích ñaëc bieät sau</a:t>
            </a:r>
          </a:p>
          <a:p>
            <a:pPr eaLnBrk="1" hangingPunct="1">
              <a:lnSpc>
                <a:spcPct val="80000"/>
              </a:lnSpc>
            </a:pPr>
            <a:r>
              <a:rPr lang="en-US" altLang="en-US" sz="2600" b="1">
                <a:solidFill>
                  <a:schemeClr val="hlink"/>
                </a:solidFill>
                <a:latin typeface="VNI-Times" pitchFamily="2" charset="0"/>
              </a:rPr>
              <a:t>CS</a:t>
            </a:r>
            <a:r>
              <a:rPr lang="en-US" altLang="en-US" sz="2600">
                <a:latin typeface="VNI-Times" pitchFamily="2" charset="0"/>
              </a:rPr>
              <a:t> : xaùc ñònh ñoaïn leänh – nôi chöùa chöông trình ñöôïc thi haønh.</a:t>
            </a:r>
          </a:p>
          <a:p>
            <a:pPr eaLnBrk="1" hangingPunct="1">
              <a:lnSpc>
                <a:spcPct val="80000"/>
              </a:lnSpc>
            </a:pPr>
            <a:r>
              <a:rPr lang="en-US" altLang="en-US" sz="2600" b="1">
                <a:solidFill>
                  <a:srgbClr val="3333FF"/>
                </a:solidFill>
                <a:latin typeface="VNI-Times" pitchFamily="2" charset="0"/>
              </a:rPr>
              <a:t>DS</a:t>
            </a:r>
            <a:r>
              <a:rPr lang="en-US" altLang="en-US" sz="2600">
                <a:latin typeface="VNI-Times" pitchFamily="2" charset="0"/>
              </a:rPr>
              <a:t> : xaùc ñònh ñoaïn döõ lieäu – nôi chöùa chöông trình ñöôïc thi haønh.</a:t>
            </a:r>
          </a:p>
          <a:p>
            <a:pPr eaLnBrk="1" hangingPunct="1">
              <a:lnSpc>
                <a:spcPct val="80000"/>
              </a:lnSpc>
            </a:pPr>
            <a:r>
              <a:rPr lang="en-US" altLang="en-US" sz="2600" b="1">
                <a:solidFill>
                  <a:srgbClr val="40CF31"/>
                </a:solidFill>
                <a:latin typeface="VNI-Times" pitchFamily="2" charset="0"/>
              </a:rPr>
              <a:t>SS</a:t>
            </a:r>
            <a:r>
              <a:rPr lang="en-US" altLang="en-US" sz="2600">
                <a:latin typeface="VNI-Times" pitchFamily="2" charset="0"/>
              </a:rPr>
              <a:t> : xaùc ñònh ñoaïn stack – vuøng laøm vieäc taïm thôøi duøng ñeå theo doõi caùc tham soá vaø caùc ñòa chæ ñang ñöôïc chöông trình hieän haønh söû duïng.</a:t>
            </a:r>
          </a:p>
          <a:p>
            <a:pPr eaLnBrk="1" hangingPunct="1">
              <a:lnSpc>
                <a:spcPct val="80000"/>
              </a:lnSpc>
            </a:pPr>
            <a:r>
              <a:rPr lang="en-US" altLang="en-US" sz="2600">
                <a:latin typeface="VNI-Times" pitchFamily="2" charset="0"/>
              </a:rPr>
              <a:t>Coøn thanh ghi ES : troû ñeán ñoaïn theâm, thöôøng ñöôïc duøng ñeå boå sung cho ñoaïn döõ lieäu </a:t>
            </a:r>
            <a:r>
              <a:rPr lang="en-US" altLang="en-US" sz="2600">
                <a:latin typeface="VNI-Times" pitchFamily="2" charset="0"/>
                <a:sym typeface="Wingdings" panose="05000000000000000000" pitchFamily="2" charset="2"/>
              </a:rPr>
              <a:t> coù vuøng nhôù &gt;64k cho ñoaïn döõ lieäu.</a:t>
            </a:r>
            <a:endParaRPr lang="en-US" altLang="en-US" sz="2600">
              <a:latin typeface="VNI-Times" pitchFamily="2" charset="0"/>
            </a:endParaRPr>
          </a:p>
          <a:p>
            <a:pPr eaLnBrk="1" hangingPunct="1">
              <a:lnSpc>
                <a:spcPct val="80000"/>
              </a:lnSpc>
            </a:pPr>
            <a:endParaRPr lang="en-US" altLang="en-US" sz="2600">
              <a:latin typeface="VNI-Times" pitchFamily="2"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4">
            <a:extLst>
              <a:ext uri="{FF2B5EF4-FFF2-40B4-BE49-F238E27FC236}">
                <a16:creationId xmlns:a16="http://schemas.microsoft.com/office/drawing/2014/main" id="{ACF9CD8C-6789-4AAC-9472-DFA642F74A4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92163" name="Slide Number Placeholder 5">
            <a:extLst>
              <a:ext uri="{FF2B5EF4-FFF2-40B4-BE49-F238E27FC236}">
                <a16:creationId xmlns:a16="http://schemas.microsoft.com/office/drawing/2014/main" id="{06308346-3FE7-4E00-A570-9BAB530508F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CA792DBC-08B5-456B-B944-FB532E2140E1}" type="slidenum">
              <a:rPr lang="en-US" altLang="en-US" sz="1300" smtClean="0"/>
              <a:pPr>
                <a:spcBef>
                  <a:spcPct val="0"/>
                </a:spcBef>
                <a:buClrTx/>
                <a:buSzTx/>
                <a:buFontTx/>
                <a:buNone/>
              </a:pPr>
              <a:t>86</a:t>
            </a:fld>
            <a:endParaRPr lang="en-US" altLang="en-US" sz="1300"/>
          </a:p>
        </p:txBody>
      </p:sp>
      <p:sp>
        <p:nvSpPr>
          <p:cNvPr id="92164" name="Rectangle 2">
            <a:extLst>
              <a:ext uri="{FF2B5EF4-FFF2-40B4-BE49-F238E27FC236}">
                <a16:creationId xmlns:a16="http://schemas.microsoft.com/office/drawing/2014/main" id="{10E63905-6DB5-4409-B3EC-B8981AE1E410}"/>
              </a:ext>
            </a:extLst>
          </p:cNvPr>
          <p:cNvSpPr>
            <a:spLocks noGrp="1" noChangeArrowheads="1"/>
          </p:cNvSpPr>
          <p:nvPr>
            <p:ph type="title"/>
          </p:nvPr>
        </p:nvSpPr>
        <p:spPr>
          <a:xfrm>
            <a:off x="350838" y="950913"/>
            <a:ext cx="8593137" cy="809625"/>
          </a:xfrm>
        </p:spPr>
        <p:txBody>
          <a:bodyPr/>
          <a:lstStyle/>
          <a:p>
            <a:pPr eaLnBrk="1" hangingPunct="1"/>
            <a:r>
              <a:rPr lang="en-US" altLang="en-US" sz="3300" b="1">
                <a:latin typeface="VNI-Times" pitchFamily="2" charset="0"/>
              </a:rPr>
              <a:t>Caùc thanh ghi ñoaïn CS, DS, SS,</a:t>
            </a:r>
            <a:r>
              <a:rPr lang="en-US" altLang="en-US" sz="4400" b="1">
                <a:latin typeface="VNI-Times" pitchFamily="2" charset="0"/>
              </a:rPr>
              <a:t> </a:t>
            </a:r>
            <a:r>
              <a:rPr lang="en-US" altLang="en-US" sz="3300" b="1">
                <a:latin typeface="VNI-Times" pitchFamily="2" charset="0"/>
              </a:rPr>
              <a:t>ES</a:t>
            </a:r>
          </a:p>
        </p:txBody>
      </p:sp>
      <p:sp>
        <p:nvSpPr>
          <p:cNvPr id="92165" name="Rectangle 3">
            <a:extLst>
              <a:ext uri="{FF2B5EF4-FFF2-40B4-BE49-F238E27FC236}">
                <a16:creationId xmlns:a16="http://schemas.microsoft.com/office/drawing/2014/main" id="{CA31D8BE-20B4-47E7-88B3-CF52E2ABD3E5}"/>
              </a:ext>
            </a:extLst>
          </p:cNvPr>
          <p:cNvSpPr>
            <a:spLocks noGrp="1" noChangeArrowheads="1"/>
          </p:cNvSpPr>
          <p:nvPr>
            <p:ph type="body" idx="1"/>
          </p:nvPr>
        </p:nvSpPr>
        <p:spPr>
          <a:xfrm>
            <a:off x="352425" y="2065338"/>
            <a:ext cx="7772400" cy="4116387"/>
          </a:xfrm>
        </p:spPr>
        <p:txBody>
          <a:bodyPr/>
          <a:lstStyle/>
          <a:p>
            <a:pPr eaLnBrk="1" hangingPunct="1">
              <a:lnSpc>
                <a:spcPct val="80000"/>
              </a:lnSpc>
            </a:pPr>
            <a:r>
              <a:rPr lang="en-US" altLang="en-US" sz="2600">
                <a:latin typeface="VNI-Times" pitchFamily="2" charset="0"/>
              </a:rPr>
              <a:t>3 trong 4 thanh ghi ñoaïn ñöôïc duøng trong caùc muïc ñích ñaëc bieät sau</a:t>
            </a:r>
          </a:p>
          <a:p>
            <a:pPr eaLnBrk="1" hangingPunct="1">
              <a:lnSpc>
                <a:spcPct val="80000"/>
              </a:lnSpc>
            </a:pPr>
            <a:r>
              <a:rPr lang="en-US" altLang="en-US" sz="2600" b="1">
                <a:solidFill>
                  <a:schemeClr val="hlink"/>
                </a:solidFill>
                <a:latin typeface="VNI-Times" pitchFamily="2" charset="0"/>
              </a:rPr>
              <a:t>CS</a:t>
            </a:r>
            <a:r>
              <a:rPr lang="en-US" altLang="en-US" sz="2600">
                <a:latin typeface="VNI-Times" pitchFamily="2" charset="0"/>
              </a:rPr>
              <a:t> : xaùc ñònh ñoaïn leänh – nôi chöùa chöông trình ñöôïc thi haønh.</a:t>
            </a:r>
          </a:p>
          <a:p>
            <a:pPr eaLnBrk="1" hangingPunct="1">
              <a:lnSpc>
                <a:spcPct val="80000"/>
              </a:lnSpc>
            </a:pPr>
            <a:r>
              <a:rPr lang="en-US" altLang="en-US" sz="2600" b="1">
                <a:solidFill>
                  <a:srgbClr val="3333FF"/>
                </a:solidFill>
                <a:latin typeface="VNI-Times" pitchFamily="2" charset="0"/>
              </a:rPr>
              <a:t>DS</a:t>
            </a:r>
            <a:r>
              <a:rPr lang="en-US" altLang="en-US" sz="2600">
                <a:latin typeface="VNI-Times" pitchFamily="2" charset="0"/>
              </a:rPr>
              <a:t> : xaùc ñònh ñoaïn döõ lieäu – nôi chöùa chöông trình ñöôïc thi haønh.</a:t>
            </a:r>
          </a:p>
          <a:p>
            <a:pPr eaLnBrk="1" hangingPunct="1">
              <a:lnSpc>
                <a:spcPct val="80000"/>
              </a:lnSpc>
            </a:pPr>
            <a:r>
              <a:rPr lang="en-US" altLang="en-US" sz="2600" b="1">
                <a:solidFill>
                  <a:srgbClr val="40CF31"/>
                </a:solidFill>
                <a:latin typeface="VNI-Times" pitchFamily="2" charset="0"/>
              </a:rPr>
              <a:t>SS</a:t>
            </a:r>
            <a:r>
              <a:rPr lang="en-US" altLang="en-US" sz="2600">
                <a:latin typeface="VNI-Times" pitchFamily="2" charset="0"/>
              </a:rPr>
              <a:t> : xaùc ñònh ñoaïn stack – vuøng laøm vieäc taïm thôøi duøng ñeå theo doõi caùc tham soá vaø caùc ñòa chæ ñang ñöôïc chöông trình hieän haønh söû duïng.</a:t>
            </a:r>
          </a:p>
          <a:p>
            <a:pPr eaLnBrk="1" hangingPunct="1">
              <a:lnSpc>
                <a:spcPct val="80000"/>
              </a:lnSpc>
            </a:pPr>
            <a:r>
              <a:rPr lang="en-US" altLang="en-US" sz="2600">
                <a:latin typeface="VNI-Times" pitchFamily="2" charset="0"/>
              </a:rPr>
              <a:t>Coøn thanh ghi ES : troû ñeán ñoaïn theâm, thöôøng ñöôïc duøng ñeå boå sung cho ñoaïn döõ lieäu </a:t>
            </a:r>
            <a:r>
              <a:rPr lang="en-US" altLang="en-US" sz="2600">
                <a:latin typeface="VNI-Times" pitchFamily="2" charset="0"/>
                <a:sym typeface="Wingdings" panose="05000000000000000000" pitchFamily="2" charset="2"/>
              </a:rPr>
              <a:t> coù vuøng nhôù &gt;64k cho ñoaïn döõ lieäu.</a:t>
            </a:r>
            <a:endParaRPr lang="en-US" altLang="en-US" sz="2600">
              <a:latin typeface="VNI-Times" pitchFamily="2" charset="0"/>
            </a:endParaRPr>
          </a:p>
          <a:p>
            <a:pPr eaLnBrk="1" hangingPunct="1">
              <a:lnSpc>
                <a:spcPct val="80000"/>
              </a:lnSpc>
            </a:pPr>
            <a:endParaRPr lang="en-US" altLang="en-US" sz="2600">
              <a:latin typeface="VNI-Times" pitchFamily="2"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5">
            <a:extLst>
              <a:ext uri="{FF2B5EF4-FFF2-40B4-BE49-F238E27FC236}">
                <a16:creationId xmlns:a16="http://schemas.microsoft.com/office/drawing/2014/main" id="{6CDB93C2-A041-4792-B6F8-1F4AB14E6DC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93187" name="Slide Number Placeholder 6">
            <a:extLst>
              <a:ext uri="{FF2B5EF4-FFF2-40B4-BE49-F238E27FC236}">
                <a16:creationId xmlns:a16="http://schemas.microsoft.com/office/drawing/2014/main" id="{8733A292-CC7E-47A4-A6BC-5BB9FA8E7F6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A501A309-E158-4AD5-B5B2-30FDED47B376}" type="slidenum">
              <a:rPr lang="en-US" altLang="en-US" sz="1300" smtClean="0"/>
              <a:pPr>
                <a:spcBef>
                  <a:spcPct val="0"/>
                </a:spcBef>
                <a:buClrTx/>
                <a:buSzTx/>
                <a:buFontTx/>
                <a:buNone/>
              </a:pPr>
              <a:t>87</a:t>
            </a:fld>
            <a:endParaRPr lang="en-US" altLang="en-US" sz="1300"/>
          </a:p>
        </p:txBody>
      </p:sp>
      <p:sp>
        <p:nvSpPr>
          <p:cNvPr id="93188" name="Rectangle 2">
            <a:extLst>
              <a:ext uri="{FF2B5EF4-FFF2-40B4-BE49-F238E27FC236}">
                <a16:creationId xmlns:a16="http://schemas.microsoft.com/office/drawing/2014/main" id="{9B4AA32A-2B8E-4C1E-BEAB-6B529B3B0698}"/>
              </a:ext>
            </a:extLst>
          </p:cNvPr>
          <p:cNvSpPr>
            <a:spLocks noGrp="1" noChangeArrowheads="1"/>
          </p:cNvSpPr>
          <p:nvPr>
            <p:ph type="title"/>
          </p:nvPr>
        </p:nvSpPr>
        <p:spPr/>
        <p:txBody>
          <a:bodyPr/>
          <a:lstStyle/>
          <a:p>
            <a:pPr eaLnBrk="1" hangingPunct="1"/>
            <a:r>
              <a:rPr lang="en-US" altLang="en-US" sz="3700">
                <a:latin typeface="VNI-Times" pitchFamily="2" charset="0"/>
              </a:rPr>
              <a:t>Thanh ghi traïng thaùi (thanh ghi côø)</a:t>
            </a:r>
          </a:p>
        </p:txBody>
      </p:sp>
      <p:sp>
        <p:nvSpPr>
          <p:cNvPr id="93189" name="Rectangle 3">
            <a:extLst>
              <a:ext uri="{FF2B5EF4-FFF2-40B4-BE49-F238E27FC236}">
                <a16:creationId xmlns:a16="http://schemas.microsoft.com/office/drawing/2014/main" id="{AA611512-63BD-4D96-8F1E-259612EA2899}"/>
              </a:ext>
            </a:extLst>
          </p:cNvPr>
          <p:cNvSpPr>
            <a:spLocks noGrp="1" noChangeArrowheads="1"/>
          </p:cNvSpPr>
          <p:nvPr>
            <p:ph type="body" sz="half" idx="1"/>
          </p:nvPr>
        </p:nvSpPr>
        <p:spPr>
          <a:xfrm>
            <a:off x="1181100" y="2016125"/>
            <a:ext cx="7612063" cy="1757363"/>
          </a:xfrm>
        </p:spPr>
        <p:txBody>
          <a:bodyPr/>
          <a:lstStyle/>
          <a:p>
            <a:pPr eaLnBrk="1" hangingPunct="1"/>
            <a:r>
              <a:rPr lang="en-US" altLang="en-US" sz="2600" b="1">
                <a:latin typeface="VNI-Times" pitchFamily="2" charset="0"/>
              </a:rPr>
              <a:t>Thanh ghi côø laø thanh ghi 16 bit naèm beân trong EU (Excution Unit). Tuy nhieân chæ coù 9 trong 16 bit ñöôïc söû duïng.7 bit coøn laïi khoâng duøng.</a:t>
            </a:r>
          </a:p>
          <a:p>
            <a:pPr eaLnBrk="1" hangingPunct="1"/>
            <a:endParaRPr lang="en-US" altLang="en-US" sz="2600" b="1">
              <a:latin typeface="VNI-Times" pitchFamily="2" charset="0"/>
            </a:endParaRPr>
          </a:p>
        </p:txBody>
      </p:sp>
      <p:graphicFrame>
        <p:nvGraphicFramePr>
          <p:cNvPr id="165932" name="Group 44">
            <a:extLst>
              <a:ext uri="{FF2B5EF4-FFF2-40B4-BE49-F238E27FC236}">
                <a16:creationId xmlns:a16="http://schemas.microsoft.com/office/drawing/2014/main" id="{9261C781-63F5-42A9-A810-62B1DE547F6C}"/>
              </a:ext>
            </a:extLst>
          </p:cNvPr>
          <p:cNvGraphicFramePr>
            <a:graphicFrameLocks noGrp="1"/>
          </p:cNvGraphicFramePr>
          <p:nvPr>
            <p:ph sz="half" idx="2"/>
          </p:nvPr>
        </p:nvGraphicFramePr>
        <p:xfrm>
          <a:off x="701675" y="4462463"/>
          <a:ext cx="8113713" cy="482600"/>
        </p:xfrm>
        <a:graphic>
          <a:graphicData uri="http://schemas.openxmlformats.org/drawingml/2006/table">
            <a:tbl>
              <a:tblPr/>
              <a:tblGrid>
                <a:gridCol w="508000">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9588">
                  <a:extLst>
                    <a:ext uri="{9D8B030D-6E8A-4147-A177-3AD203B41FA5}">
                      <a16:colId xmlns:a16="http://schemas.microsoft.com/office/drawing/2014/main" val="20002"/>
                    </a:ext>
                  </a:extLst>
                </a:gridCol>
                <a:gridCol w="506412">
                  <a:extLst>
                    <a:ext uri="{9D8B030D-6E8A-4147-A177-3AD203B41FA5}">
                      <a16:colId xmlns:a16="http://schemas.microsoft.com/office/drawing/2014/main" val="20003"/>
                    </a:ext>
                  </a:extLst>
                </a:gridCol>
                <a:gridCol w="506413">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9587">
                  <a:extLst>
                    <a:ext uri="{9D8B030D-6E8A-4147-A177-3AD203B41FA5}">
                      <a16:colId xmlns:a16="http://schemas.microsoft.com/office/drawing/2014/main" val="20006"/>
                    </a:ext>
                  </a:extLst>
                </a:gridCol>
                <a:gridCol w="506413">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6412">
                  <a:extLst>
                    <a:ext uri="{9D8B030D-6E8A-4147-A177-3AD203B41FA5}">
                      <a16:colId xmlns:a16="http://schemas.microsoft.com/office/drawing/2014/main" val="20009"/>
                    </a:ext>
                  </a:extLst>
                </a:gridCol>
                <a:gridCol w="506413">
                  <a:extLst>
                    <a:ext uri="{9D8B030D-6E8A-4147-A177-3AD203B41FA5}">
                      <a16:colId xmlns:a16="http://schemas.microsoft.com/office/drawing/2014/main" val="20010"/>
                    </a:ext>
                  </a:extLst>
                </a:gridCol>
                <a:gridCol w="509587">
                  <a:extLst>
                    <a:ext uri="{9D8B030D-6E8A-4147-A177-3AD203B41FA5}">
                      <a16:colId xmlns:a16="http://schemas.microsoft.com/office/drawing/2014/main" val="20011"/>
                    </a:ext>
                  </a:extLst>
                </a:gridCol>
                <a:gridCol w="504825">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8000">
                  <a:extLst>
                    <a:ext uri="{9D8B030D-6E8A-4147-A177-3AD203B41FA5}">
                      <a16:colId xmlns:a16="http://schemas.microsoft.com/office/drawing/2014/main" val="20014"/>
                    </a:ext>
                  </a:extLst>
                </a:gridCol>
                <a:gridCol w="508000">
                  <a:extLst>
                    <a:ext uri="{9D8B030D-6E8A-4147-A177-3AD203B41FA5}">
                      <a16:colId xmlns:a16="http://schemas.microsoft.com/office/drawing/2014/main" val="20015"/>
                    </a:ext>
                  </a:extLst>
                </a:gridCol>
              </a:tblGrid>
              <a:tr h="482600">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rgbClr val="3333FF"/>
                        </a:solidFill>
                        <a:effectLst/>
                        <a:latin typeface="Tahoma" panose="020B0604030504040204" pitchFamily="34" charset="0"/>
                      </a:endParaRPr>
                    </a:p>
                  </a:txBody>
                  <a:tcPr marL="83640" marR="83640" marT="41820" marB="418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rgbClr val="3333FF"/>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rgbClr val="3333FF"/>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rgbClr val="3333FF"/>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rgbClr val="3333FF"/>
                          </a:solidFill>
                          <a:effectLst/>
                          <a:latin typeface="Tahoma" panose="020B0604030504040204" pitchFamily="34" charset="0"/>
                        </a:rPr>
                        <a:t>O</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rgbClr val="3333FF"/>
                          </a:solidFill>
                          <a:effectLst/>
                          <a:latin typeface="Tahoma" panose="020B0604030504040204" pitchFamily="34" charset="0"/>
                        </a:rPr>
                        <a:t>D</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rgbClr val="3333FF"/>
                          </a:solidFill>
                          <a:effectLst/>
                          <a:latin typeface="Tahoma" panose="020B0604030504040204" pitchFamily="34" charset="0"/>
                        </a:rPr>
                        <a:t>I </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rgbClr val="3333FF"/>
                          </a:solidFill>
                          <a:effectLst/>
                          <a:latin typeface="Tahoma" panose="020B0604030504040204" pitchFamily="34" charset="0"/>
                        </a:rPr>
                        <a:t>T</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rgbClr val="3333FF"/>
                          </a:solidFill>
                          <a:effectLst/>
                          <a:latin typeface="Tahoma" panose="020B0604030504040204" pitchFamily="34" charset="0"/>
                        </a:rPr>
                        <a:t>S</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rgbClr val="3333FF"/>
                          </a:solidFill>
                          <a:effectLst/>
                          <a:latin typeface="Tahoma" panose="020B0604030504040204" pitchFamily="34" charset="0"/>
                        </a:rPr>
                        <a:t>Z</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1" i="0" u="none" strike="noStrike" cap="none" normalizeH="0" baseline="0">
                        <a:ln>
                          <a:noFill/>
                        </a:ln>
                        <a:solidFill>
                          <a:srgbClr val="3333FF"/>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rgbClr val="3333FF"/>
                          </a:solidFill>
                          <a:effectLst/>
                          <a:latin typeface="Tahoma" panose="020B0604030504040204" pitchFamily="34" charset="0"/>
                        </a:rPr>
                        <a:t>A</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1" i="0" u="none" strike="noStrike" cap="none" normalizeH="0" baseline="0">
                        <a:ln>
                          <a:noFill/>
                        </a:ln>
                        <a:solidFill>
                          <a:srgbClr val="3333FF"/>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rgbClr val="3333FF"/>
                          </a:solidFill>
                          <a:effectLst/>
                          <a:latin typeface="Tahoma" panose="020B0604030504040204" pitchFamily="34" charset="0"/>
                        </a:rPr>
                        <a:t>P</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1" i="0" u="none" strike="noStrike" cap="none" normalizeH="0" baseline="0">
                        <a:ln>
                          <a:noFill/>
                        </a:ln>
                        <a:solidFill>
                          <a:srgbClr val="3333FF"/>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rgbClr val="3333FF"/>
                          </a:solidFill>
                          <a:effectLst/>
                          <a:latin typeface="Tahoma" panose="020B0604030504040204" pitchFamily="34" charset="0"/>
                        </a:rPr>
                        <a:t>C</a:t>
                      </a:r>
                    </a:p>
                  </a:txBody>
                  <a:tcPr marL="83640" marR="83640" marT="41820" marB="418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3226" name="Text Box 40">
            <a:extLst>
              <a:ext uri="{FF2B5EF4-FFF2-40B4-BE49-F238E27FC236}">
                <a16:creationId xmlns:a16="http://schemas.microsoft.com/office/drawing/2014/main" id="{BE22BF1A-D353-44A5-B281-B70563F2B957}"/>
              </a:ext>
            </a:extLst>
          </p:cNvPr>
          <p:cNvSpPr txBox="1">
            <a:spLocks noChangeArrowheads="1"/>
          </p:cNvSpPr>
          <p:nvPr/>
        </p:nvSpPr>
        <p:spPr bwMode="auto">
          <a:xfrm>
            <a:off x="579438" y="3911600"/>
            <a:ext cx="830262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t>15   14   13  12  11  10   9    8    7    6    5    4    3    2    1   0</a:t>
            </a:r>
          </a:p>
        </p:txBody>
      </p:sp>
      <p:sp>
        <p:nvSpPr>
          <p:cNvPr id="93227" name="Text Box 41">
            <a:extLst>
              <a:ext uri="{FF2B5EF4-FFF2-40B4-BE49-F238E27FC236}">
                <a16:creationId xmlns:a16="http://schemas.microsoft.com/office/drawing/2014/main" id="{5299E5F6-604C-482F-AEE9-AE57B1A6A04B}"/>
              </a:ext>
            </a:extLst>
          </p:cNvPr>
          <p:cNvSpPr txBox="1">
            <a:spLocks noChangeArrowheads="1"/>
          </p:cNvSpPr>
          <p:nvPr/>
        </p:nvSpPr>
        <p:spPr bwMode="auto">
          <a:xfrm>
            <a:off x="420688" y="5094288"/>
            <a:ext cx="8723312" cy="140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i="0"/>
              <a:t>O OverFlow flag	D : Direction flag	   I : Interrupt flag</a:t>
            </a:r>
          </a:p>
          <a:p>
            <a:pPr eaLnBrk="1" hangingPunct="1">
              <a:spcBef>
                <a:spcPct val="50000"/>
              </a:spcBef>
              <a:buClrTx/>
              <a:buSzTx/>
              <a:buFontTx/>
              <a:buNone/>
            </a:pPr>
            <a:r>
              <a:rPr lang="en-US" altLang="en-US" sz="2200" b="0" i="0"/>
              <a:t>T : Trap flag   	S : Sign flag		   Z : Zero flag</a:t>
            </a:r>
          </a:p>
          <a:p>
            <a:pPr eaLnBrk="1" hangingPunct="1">
              <a:spcBef>
                <a:spcPct val="50000"/>
              </a:spcBef>
              <a:buClrTx/>
              <a:buSzTx/>
              <a:buFontTx/>
              <a:buNone/>
            </a:pPr>
            <a:r>
              <a:rPr lang="en-US" altLang="en-US" sz="2200" b="0" i="0"/>
              <a:t>A : Auxiliary flag      P : Parity flag	   C : Carry flag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5">
            <a:extLst>
              <a:ext uri="{FF2B5EF4-FFF2-40B4-BE49-F238E27FC236}">
                <a16:creationId xmlns:a16="http://schemas.microsoft.com/office/drawing/2014/main" id="{ADECEB70-9D7A-4727-968B-12E75F6A61B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94211" name="Slide Number Placeholder 6">
            <a:extLst>
              <a:ext uri="{FF2B5EF4-FFF2-40B4-BE49-F238E27FC236}">
                <a16:creationId xmlns:a16="http://schemas.microsoft.com/office/drawing/2014/main" id="{B5E5D0FD-791C-4066-8535-F285F51436C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20F6D85C-75BA-4CAD-A70B-8232ABDF7566}" type="slidenum">
              <a:rPr lang="en-US" altLang="en-US" sz="1300" smtClean="0"/>
              <a:pPr>
                <a:spcBef>
                  <a:spcPct val="0"/>
                </a:spcBef>
                <a:buClrTx/>
                <a:buSzTx/>
                <a:buFontTx/>
                <a:buNone/>
              </a:pPr>
              <a:t>88</a:t>
            </a:fld>
            <a:endParaRPr lang="en-US" altLang="en-US" sz="1300"/>
          </a:p>
        </p:txBody>
      </p:sp>
      <p:sp>
        <p:nvSpPr>
          <p:cNvPr id="94212" name="Rectangle 2">
            <a:extLst>
              <a:ext uri="{FF2B5EF4-FFF2-40B4-BE49-F238E27FC236}">
                <a16:creationId xmlns:a16="http://schemas.microsoft.com/office/drawing/2014/main" id="{803E8740-1104-41A3-8BC4-897F60B21D6B}"/>
              </a:ext>
            </a:extLst>
          </p:cNvPr>
          <p:cNvSpPr>
            <a:spLocks noGrp="1" noChangeArrowheads="1"/>
          </p:cNvSpPr>
          <p:nvPr>
            <p:ph type="title"/>
          </p:nvPr>
        </p:nvSpPr>
        <p:spPr/>
        <p:txBody>
          <a:bodyPr/>
          <a:lstStyle/>
          <a:p>
            <a:pPr eaLnBrk="1" hangingPunct="1"/>
            <a:r>
              <a:rPr lang="en-US" altLang="en-US" sz="3700">
                <a:latin typeface="VNI-Times" pitchFamily="2" charset="0"/>
              </a:rPr>
              <a:t>Thanh ghi traïng thaùi (thanh ghi côø)</a:t>
            </a:r>
          </a:p>
        </p:txBody>
      </p:sp>
      <p:sp>
        <p:nvSpPr>
          <p:cNvPr id="94213" name="Text Box 44">
            <a:extLst>
              <a:ext uri="{FF2B5EF4-FFF2-40B4-BE49-F238E27FC236}">
                <a16:creationId xmlns:a16="http://schemas.microsoft.com/office/drawing/2014/main" id="{E6FA5F32-D549-401D-B740-947D87B4313F}"/>
              </a:ext>
            </a:extLst>
          </p:cNvPr>
          <p:cNvSpPr txBox="1">
            <a:spLocks noChangeArrowheads="1"/>
          </p:cNvSpPr>
          <p:nvPr/>
        </p:nvSpPr>
        <p:spPr bwMode="auto">
          <a:xfrm>
            <a:off x="350838" y="2120900"/>
            <a:ext cx="8582025" cy="404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VNI-Times" pitchFamily="2" charset="0"/>
              </a:rPr>
              <a:t>Giaûi thích :</a:t>
            </a:r>
          </a:p>
          <a:p>
            <a:pPr eaLnBrk="1" hangingPunct="1">
              <a:spcBef>
                <a:spcPct val="50000"/>
              </a:spcBef>
              <a:buClrTx/>
              <a:buSzTx/>
              <a:buFontTx/>
              <a:buNone/>
            </a:pPr>
            <a:r>
              <a:rPr lang="en-US" altLang="en-US" sz="2200" i="0">
                <a:latin typeface="VNI-Times" pitchFamily="2" charset="0"/>
              </a:rPr>
              <a:t>Côø CF : chæ thò coäng coù nhôù, tröø coù möôïn.</a:t>
            </a:r>
          </a:p>
          <a:p>
            <a:pPr eaLnBrk="1" hangingPunct="1">
              <a:spcBef>
                <a:spcPct val="50000"/>
              </a:spcBef>
              <a:buClrTx/>
              <a:buSzTx/>
              <a:buFontTx/>
              <a:buNone/>
            </a:pPr>
            <a:r>
              <a:rPr lang="en-US" altLang="en-US" sz="2200" i="0">
                <a:latin typeface="VNI-Times" pitchFamily="2" charset="0"/>
              </a:rPr>
              <a:t>Côø PF : On khi keát quaû cuûa taùc vuï coù soá bit 1 laø soá chaún.</a:t>
            </a:r>
          </a:p>
          <a:p>
            <a:pPr eaLnBrk="1" hangingPunct="1">
              <a:spcBef>
                <a:spcPct val="50000"/>
              </a:spcBef>
              <a:buClrTx/>
              <a:buSzTx/>
              <a:buFontTx/>
              <a:buNone/>
            </a:pPr>
            <a:r>
              <a:rPr lang="en-US" altLang="en-US" sz="2200" i="0">
                <a:latin typeface="VNI-Times" pitchFamily="2" charset="0"/>
              </a:rPr>
              <a:t>Neáu soá bit 1 laø soá leû thì PF laø Off.</a:t>
            </a:r>
          </a:p>
          <a:p>
            <a:pPr eaLnBrk="1" hangingPunct="1">
              <a:spcBef>
                <a:spcPct val="50000"/>
              </a:spcBef>
              <a:buClrTx/>
              <a:buSzTx/>
              <a:buFontTx/>
              <a:buNone/>
            </a:pPr>
            <a:r>
              <a:rPr lang="en-US" altLang="en-US" sz="2200" i="0">
                <a:latin typeface="VNI-Times" pitchFamily="2" charset="0"/>
              </a:rPr>
              <a:t>Côø AF : coù nhôù trong pheùp coäng hoaëc coù möôïn trong pheùp tröø vôùi 4 bit thaáp sang 4 bit cao.</a:t>
            </a:r>
          </a:p>
          <a:p>
            <a:pPr eaLnBrk="1" hangingPunct="1">
              <a:spcBef>
                <a:spcPct val="50000"/>
              </a:spcBef>
              <a:buClrTx/>
              <a:buSzTx/>
              <a:buFontTx/>
              <a:buNone/>
            </a:pPr>
            <a:r>
              <a:rPr lang="en-US" altLang="en-US" sz="2200" i="0">
                <a:latin typeface="VNI-Times" pitchFamily="2" charset="0"/>
              </a:rPr>
              <a:t>Côø ZF : On khi taùc vuï luaän lyù cho keát quaû laø 0.</a:t>
            </a:r>
          </a:p>
          <a:p>
            <a:pPr eaLnBrk="1" hangingPunct="1">
              <a:spcBef>
                <a:spcPct val="50000"/>
              </a:spcBef>
              <a:buClrTx/>
              <a:buSzTx/>
              <a:buFontTx/>
              <a:buNone/>
            </a:pPr>
            <a:r>
              <a:rPr lang="en-US" altLang="en-US" sz="2200" i="0">
                <a:latin typeface="VNI-Times" pitchFamily="2" charset="0"/>
              </a:rPr>
              <a:t>Côø SF : bit cao nhaát cuûa keát quaû seõ ñöôïc copy sang SF. SF =1 keát quaû laø soá aâm. SF = 0 khi keát quaû laø soá döong.</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5">
            <a:extLst>
              <a:ext uri="{FF2B5EF4-FFF2-40B4-BE49-F238E27FC236}">
                <a16:creationId xmlns:a16="http://schemas.microsoft.com/office/drawing/2014/main" id="{918B9C79-5BFB-440E-9E0D-6B8F76E0B91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95235" name="Slide Number Placeholder 6">
            <a:extLst>
              <a:ext uri="{FF2B5EF4-FFF2-40B4-BE49-F238E27FC236}">
                <a16:creationId xmlns:a16="http://schemas.microsoft.com/office/drawing/2014/main" id="{637E64CD-19EE-40A6-A996-9CF18EDF497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6F4DA088-E09E-409D-A952-49020BE29C13}" type="slidenum">
              <a:rPr lang="en-US" altLang="en-US" sz="1300" smtClean="0"/>
              <a:pPr>
                <a:spcBef>
                  <a:spcPct val="0"/>
                </a:spcBef>
                <a:buClrTx/>
                <a:buSzTx/>
                <a:buFontTx/>
                <a:buNone/>
              </a:pPr>
              <a:t>89</a:t>
            </a:fld>
            <a:endParaRPr lang="en-US" altLang="en-US" sz="1300"/>
          </a:p>
        </p:txBody>
      </p:sp>
      <p:sp>
        <p:nvSpPr>
          <p:cNvPr id="95236" name="Rectangle 2">
            <a:extLst>
              <a:ext uri="{FF2B5EF4-FFF2-40B4-BE49-F238E27FC236}">
                <a16:creationId xmlns:a16="http://schemas.microsoft.com/office/drawing/2014/main" id="{CD95A6FB-6694-4C88-8381-E7CE99A06EF2}"/>
              </a:ext>
            </a:extLst>
          </p:cNvPr>
          <p:cNvSpPr>
            <a:spLocks noGrp="1" noChangeArrowheads="1"/>
          </p:cNvSpPr>
          <p:nvPr>
            <p:ph type="title"/>
          </p:nvPr>
        </p:nvSpPr>
        <p:spPr/>
        <p:txBody>
          <a:bodyPr/>
          <a:lstStyle/>
          <a:p>
            <a:pPr eaLnBrk="1" hangingPunct="1"/>
            <a:r>
              <a:rPr lang="en-US" altLang="en-US" sz="3700">
                <a:latin typeface="VNI-Times" pitchFamily="2" charset="0"/>
              </a:rPr>
              <a:t>Thanh ghi traïng thaùi (thanh ghi côø)</a:t>
            </a:r>
          </a:p>
        </p:txBody>
      </p:sp>
      <p:sp>
        <p:nvSpPr>
          <p:cNvPr id="95237" name="Text Box 3">
            <a:extLst>
              <a:ext uri="{FF2B5EF4-FFF2-40B4-BE49-F238E27FC236}">
                <a16:creationId xmlns:a16="http://schemas.microsoft.com/office/drawing/2014/main" id="{5A1267EF-E506-4FBB-919D-85D3DC542C33}"/>
              </a:ext>
            </a:extLst>
          </p:cNvPr>
          <p:cNvSpPr txBox="1">
            <a:spLocks noChangeArrowheads="1"/>
          </p:cNvSpPr>
          <p:nvPr/>
        </p:nvSpPr>
        <p:spPr bwMode="auto">
          <a:xfrm>
            <a:off x="350838" y="1966913"/>
            <a:ext cx="8582025" cy="404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VNI-Times" pitchFamily="2" charset="0"/>
              </a:rPr>
              <a:t>Giaûi thích :</a:t>
            </a:r>
          </a:p>
          <a:p>
            <a:pPr eaLnBrk="1" hangingPunct="1">
              <a:spcBef>
                <a:spcPct val="50000"/>
              </a:spcBef>
              <a:buClrTx/>
              <a:buSzTx/>
              <a:buFontTx/>
              <a:buNone/>
            </a:pPr>
            <a:r>
              <a:rPr lang="en-US" altLang="en-US" sz="2200" i="0">
                <a:latin typeface="VNI-Times" pitchFamily="2" charset="0"/>
              </a:rPr>
              <a:t>Côø OF : OF=1 khi keát quaû bò traøn soá (vöôït quaù khaû naêng löu tröõ ). Neáu keát quaû khoâng bò traøn thì OF=0.</a:t>
            </a:r>
          </a:p>
          <a:p>
            <a:pPr eaLnBrk="1" hangingPunct="1">
              <a:spcBef>
                <a:spcPct val="50000"/>
              </a:spcBef>
              <a:buClrTx/>
              <a:buSzTx/>
              <a:buFontTx/>
              <a:buNone/>
            </a:pPr>
            <a:r>
              <a:rPr lang="en-US" altLang="en-US" sz="2200" i="0">
                <a:latin typeface="VNI-Times" pitchFamily="2" charset="0"/>
              </a:rPr>
              <a:t>3 bit coøn laïi laø 3 bit ñieàu khieån :</a:t>
            </a:r>
          </a:p>
          <a:p>
            <a:pPr eaLnBrk="1" hangingPunct="1">
              <a:spcBef>
                <a:spcPct val="50000"/>
              </a:spcBef>
              <a:buClrTx/>
              <a:buSzTx/>
              <a:buFontTx/>
              <a:buNone/>
            </a:pPr>
            <a:r>
              <a:rPr lang="en-US" altLang="en-US" sz="2200" i="0">
                <a:latin typeface="VNI-Times" pitchFamily="2" charset="0"/>
              </a:rPr>
              <a:t>Côø TF : baùo CPU thi haønh töøng böôùc. Cung caáp coâng cuï debug chöông trình.</a:t>
            </a:r>
          </a:p>
          <a:p>
            <a:pPr eaLnBrk="1" hangingPunct="1">
              <a:spcBef>
                <a:spcPct val="50000"/>
              </a:spcBef>
              <a:buClrTx/>
              <a:buSzTx/>
              <a:buFontTx/>
              <a:buNone/>
            </a:pPr>
            <a:r>
              <a:rPr lang="en-US" altLang="en-US" sz="2200" i="0">
                <a:latin typeface="VNI-Times" pitchFamily="2" charset="0"/>
              </a:rPr>
              <a:t>Côø IF : IF=1 giuùp 8086 nhaän bieát coù yeâu caàu ngaét quaõng coù che.</a:t>
            </a:r>
          </a:p>
          <a:p>
            <a:pPr eaLnBrk="1" hangingPunct="1">
              <a:spcBef>
                <a:spcPct val="50000"/>
              </a:spcBef>
              <a:buClrTx/>
              <a:buSzTx/>
              <a:buFontTx/>
              <a:buNone/>
            </a:pPr>
            <a:r>
              <a:rPr lang="en-US" altLang="en-US" sz="2200" i="0">
                <a:latin typeface="VNI-Times" pitchFamily="2" charset="0"/>
              </a:rPr>
              <a:t>Côø DF : xaùc ñònh höôùng theo chieàu taêng/giaûm trong xöû lyù chuoåi.</a:t>
            </a:r>
          </a:p>
          <a:p>
            <a:pPr eaLnBrk="1" hangingPunct="1">
              <a:spcBef>
                <a:spcPct val="50000"/>
              </a:spcBef>
              <a:buClrTx/>
              <a:buSzTx/>
              <a:buFontTx/>
              <a:buNone/>
            </a:pPr>
            <a:r>
              <a:rPr lang="en-US" altLang="en-US" sz="2200" i="0">
                <a:latin typeface="VNI-Times" pitchFamily="2" charset="0"/>
              </a:rPr>
              <a:t>8086 cho pheùp User laäp trình baät taét caùc côø CF,DF,IF,TF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a:extLst>
              <a:ext uri="{FF2B5EF4-FFF2-40B4-BE49-F238E27FC236}">
                <a16:creationId xmlns:a16="http://schemas.microsoft.com/office/drawing/2014/main" id="{45E874A4-EC8C-403C-89CF-7264F6CC25D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3315" name="Slide Number Placeholder 4">
            <a:extLst>
              <a:ext uri="{FF2B5EF4-FFF2-40B4-BE49-F238E27FC236}">
                <a16:creationId xmlns:a16="http://schemas.microsoft.com/office/drawing/2014/main" id="{22657652-4CD4-4C3C-8A72-76B2F5ECD11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6F5F47B1-1712-4499-A17F-A508706CC0F1}" type="slidenum">
              <a:rPr lang="en-US" altLang="en-US" sz="1300" smtClean="0"/>
              <a:pPr>
                <a:spcBef>
                  <a:spcPct val="0"/>
                </a:spcBef>
                <a:buClrTx/>
                <a:buSzTx/>
                <a:buFontTx/>
                <a:buNone/>
              </a:pPr>
              <a:t>9</a:t>
            </a:fld>
            <a:endParaRPr lang="en-US" altLang="en-US" sz="1300"/>
          </a:p>
        </p:txBody>
      </p:sp>
      <p:sp>
        <p:nvSpPr>
          <p:cNvPr id="13316" name="Rectangle 2">
            <a:extLst>
              <a:ext uri="{FF2B5EF4-FFF2-40B4-BE49-F238E27FC236}">
                <a16:creationId xmlns:a16="http://schemas.microsoft.com/office/drawing/2014/main" id="{5E841FC5-9A81-4192-A5F5-6064163DD273}"/>
              </a:ext>
            </a:extLst>
          </p:cNvPr>
          <p:cNvSpPr>
            <a:spLocks noGrp="1" noChangeArrowheads="1"/>
          </p:cNvSpPr>
          <p:nvPr>
            <p:ph type="title"/>
          </p:nvPr>
        </p:nvSpPr>
        <p:spPr/>
        <p:txBody>
          <a:bodyPr/>
          <a:lstStyle/>
          <a:p>
            <a:pPr eaLnBrk="1" hangingPunct="1"/>
            <a:r>
              <a:rPr lang="en-US" altLang="en-US"/>
              <a:t>Hexadecimal System</a:t>
            </a:r>
          </a:p>
        </p:txBody>
      </p:sp>
      <p:sp>
        <p:nvSpPr>
          <p:cNvPr id="13317" name="Rectangle 3">
            <a:extLst>
              <a:ext uri="{FF2B5EF4-FFF2-40B4-BE49-F238E27FC236}">
                <a16:creationId xmlns:a16="http://schemas.microsoft.com/office/drawing/2014/main" id="{67080BE1-0096-40FD-A6B4-76DDE4F7B501}"/>
              </a:ext>
            </a:extLst>
          </p:cNvPr>
          <p:cNvSpPr>
            <a:spLocks noChangeArrowheads="1"/>
          </p:cNvSpPr>
          <p:nvPr/>
        </p:nvSpPr>
        <p:spPr bwMode="auto">
          <a:xfrm>
            <a:off x="914400" y="2205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b="1" i="1">
                <a:solidFill>
                  <a:schemeClr val="tx1"/>
                </a:solidFill>
                <a:latin typeface="Tahoma" panose="020B0604030504040204" pitchFamily="34" charset="0"/>
              </a:defRPr>
            </a:lvl1pPr>
            <a:lvl2pPr marL="742950" indent="-285750">
              <a:defRPr sz="2200" b="1" i="1">
                <a:solidFill>
                  <a:schemeClr val="tx1"/>
                </a:solidFill>
                <a:latin typeface="Tahoma" panose="020B0604030504040204" pitchFamily="34" charset="0"/>
              </a:defRPr>
            </a:lvl2pPr>
            <a:lvl3pPr marL="1143000" indent="-228600">
              <a:defRPr sz="2200" b="1" i="1">
                <a:solidFill>
                  <a:schemeClr val="tx1"/>
                </a:solidFill>
                <a:latin typeface="Tahoma" panose="020B0604030504040204" pitchFamily="34" charset="0"/>
              </a:defRPr>
            </a:lvl3pPr>
            <a:lvl4pPr marL="1600200" indent="-228600">
              <a:defRPr sz="2200" b="1" i="1">
                <a:solidFill>
                  <a:schemeClr val="tx1"/>
                </a:solidFill>
                <a:latin typeface="Tahoma" panose="020B0604030504040204" pitchFamily="34" charset="0"/>
              </a:defRPr>
            </a:lvl4pPr>
            <a:lvl5pPr marL="2057400" indent="-228600">
              <a:defRPr sz="2200" b="1" i="1">
                <a:solidFill>
                  <a:schemeClr val="tx1"/>
                </a:solidFill>
                <a:latin typeface="Tahoma" panose="020B0604030504040204" pitchFamily="34" charset="0"/>
              </a:defRPr>
            </a:lvl5pPr>
            <a:lvl6pPr marL="2514600" indent="-228600" eaLnBrk="0" fontAlgn="base" hangingPunct="0">
              <a:spcBef>
                <a:spcPct val="0"/>
              </a:spcBef>
              <a:spcAft>
                <a:spcPct val="0"/>
              </a:spcAft>
              <a:defRPr sz="2200" b="1" i="1">
                <a:solidFill>
                  <a:schemeClr val="tx1"/>
                </a:solidFill>
                <a:latin typeface="Tahoma" panose="020B0604030504040204" pitchFamily="34" charset="0"/>
              </a:defRPr>
            </a:lvl6pPr>
            <a:lvl7pPr marL="2971800" indent="-228600" eaLnBrk="0" fontAlgn="base" hangingPunct="0">
              <a:spcBef>
                <a:spcPct val="0"/>
              </a:spcBef>
              <a:spcAft>
                <a:spcPct val="0"/>
              </a:spcAft>
              <a:defRPr sz="2200" b="1" i="1">
                <a:solidFill>
                  <a:schemeClr val="tx1"/>
                </a:solidFill>
                <a:latin typeface="Tahoma" panose="020B0604030504040204" pitchFamily="34" charset="0"/>
              </a:defRPr>
            </a:lvl7pPr>
            <a:lvl8pPr marL="3429000" indent="-228600" eaLnBrk="0" fontAlgn="base" hangingPunct="0">
              <a:spcBef>
                <a:spcPct val="0"/>
              </a:spcBef>
              <a:spcAft>
                <a:spcPct val="0"/>
              </a:spcAft>
              <a:defRPr sz="2200" b="1" i="1">
                <a:solidFill>
                  <a:schemeClr val="tx1"/>
                </a:solidFill>
                <a:latin typeface="Tahoma" panose="020B0604030504040204" pitchFamily="34" charset="0"/>
              </a:defRPr>
            </a:lvl8pPr>
            <a:lvl9pPr marL="3886200" indent="-228600" eaLnBrk="0" fontAlgn="base" hangingPunct="0">
              <a:spcBef>
                <a:spcPct val="0"/>
              </a:spcBef>
              <a:spcAft>
                <a:spcPct val="0"/>
              </a:spcAft>
              <a:defRPr sz="2200" b="1" i="1">
                <a:solidFill>
                  <a:schemeClr val="tx1"/>
                </a:solidFill>
                <a:latin typeface="Tahoma" panose="020B0604030504040204" pitchFamily="34" charset="0"/>
              </a:defRPr>
            </a:lvl9pPr>
          </a:lstStyle>
          <a:p>
            <a:pPr eaLnBrk="1" hangingPunct="1"/>
            <a:endParaRPr lang="en-US" altLang="en-US"/>
          </a:p>
        </p:txBody>
      </p:sp>
      <p:sp>
        <p:nvSpPr>
          <p:cNvPr id="13318" name="Rectangle 4">
            <a:extLst>
              <a:ext uri="{FF2B5EF4-FFF2-40B4-BE49-F238E27FC236}">
                <a16:creationId xmlns:a16="http://schemas.microsoft.com/office/drawing/2014/main" id="{6CE8AE8C-7910-4ACF-B99A-36B0E9637464}"/>
              </a:ext>
            </a:extLst>
          </p:cNvPr>
          <p:cNvSpPr>
            <a:spLocks noChangeArrowheads="1"/>
          </p:cNvSpPr>
          <p:nvPr/>
        </p:nvSpPr>
        <p:spPr bwMode="auto">
          <a:xfrm>
            <a:off x="493713" y="1033463"/>
            <a:ext cx="7313612" cy="468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r>
              <a:rPr lang="en-US" altLang="en-US" sz="1500" i="0">
                <a:latin typeface="Verdana" panose="020B0604030504040204" pitchFamily="34" charset="0"/>
              </a:rPr>
              <a:t>Hexadecimal System</a:t>
            </a:r>
            <a:r>
              <a:rPr lang="en-US" altLang="en-US" sz="1500" b="0" i="0">
                <a:latin typeface="Verdana" panose="020B0604030504040204" pitchFamily="34" charset="0"/>
              </a:rPr>
              <a:t> </a:t>
            </a:r>
            <a:br>
              <a:rPr lang="en-US" altLang="en-US" sz="1500" b="0" i="0">
                <a:latin typeface="Verdana" panose="020B0604030504040204" pitchFamily="34" charset="0"/>
              </a:rPr>
            </a:br>
            <a:br>
              <a:rPr lang="en-US" altLang="en-US" sz="1500" b="0" i="0">
                <a:latin typeface="Verdana" panose="020B0604030504040204" pitchFamily="34" charset="0"/>
              </a:rPr>
            </a:br>
            <a:r>
              <a:rPr lang="en-US" altLang="en-US" sz="1500" b="0" i="0">
                <a:latin typeface="Verdana" panose="020B0604030504040204" pitchFamily="34" charset="0"/>
              </a:rPr>
              <a:t>Hexadecimal System dùng 16 digits:</a:t>
            </a:r>
            <a:br>
              <a:rPr lang="en-US" altLang="en-US" sz="1500" b="0" i="0">
                <a:latin typeface="Verdana" panose="020B0604030504040204" pitchFamily="34" charset="0"/>
              </a:rPr>
            </a:br>
            <a:br>
              <a:rPr lang="en-US" altLang="en-US" sz="1500" b="0" i="0">
                <a:latin typeface="Verdana" panose="020B0604030504040204" pitchFamily="34" charset="0"/>
              </a:rPr>
            </a:br>
            <a:r>
              <a:rPr lang="en-US" altLang="en-US" sz="1500" i="0">
                <a:latin typeface="Verdana" panose="020B0604030504040204" pitchFamily="34" charset="0"/>
              </a:rPr>
              <a:t>0, 1, 2, 3, 4, 5, 6, 7, 8, 9, A, B, C, D, E, F</a:t>
            </a:r>
            <a:br>
              <a:rPr lang="en-US" altLang="en-US" sz="1500" b="0" i="0">
                <a:latin typeface="Verdana" panose="020B0604030504040204" pitchFamily="34" charset="0"/>
              </a:rPr>
            </a:br>
            <a:br>
              <a:rPr lang="en-US" altLang="en-US" sz="1500" b="0" i="0">
                <a:latin typeface="Verdana" panose="020B0604030504040204" pitchFamily="34" charset="0"/>
              </a:rPr>
            </a:br>
            <a:r>
              <a:rPr lang="en-US" altLang="en-US" sz="1500" b="0" i="0">
                <a:latin typeface="Verdana" panose="020B0604030504040204" pitchFamily="34" charset="0"/>
              </a:rPr>
              <a:t>do đó cơ số (</a:t>
            </a:r>
            <a:r>
              <a:rPr lang="en-US" altLang="en-US" sz="1500" i="0">
                <a:latin typeface="Verdana" panose="020B0604030504040204" pitchFamily="34" charset="0"/>
              </a:rPr>
              <a:t>base)</a:t>
            </a:r>
            <a:r>
              <a:rPr lang="en-US" altLang="en-US" sz="1500" b="0" i="0">
                <a:latin typeface="Verdana" panose="020B0604030504040204" pitchFamily="34" charset="0"/>
              </a:rPr>
              <a:t> là </a:t>
            </a:r>
            <a:r>
              <a:rPr lang="en-US" altLang="en-US" sz="1500" i="0">
                <a:latin typeface="Verdana" panose="020B0604030504040204" pitchFamily="34" charset="0"/>
              </a:rPr>
              <a:t>16</a:t>
            </a:r>
            <a:r>
              <a:rPr lang="en-US" altLang="en-US" sz="1500" b="0" i="0">
                <a:latin typeface="Verdana" panose="020B0604030504040204" pitchFamily="34" charset="0"/>
              </a:rPr>
              <a:t>. </a:t>
            </a:r>
            <a:br>
              <a:rPr lang="en-US" altLang="en-US" sz="1500" b="0" i="0">
                <a:latin typeface="Verdana" panose="020B0604030504040204" pitchFamily="34" charset="0"/>
              </a:rPr>
            </a:br>
            <a:br>
              <a:rPr lang="en-US" altLang="en-US" sz="1500" b="0" i="0">
                <a:latin typeface="Verdana" panose="020B0604030504040204" pitchFamily="34" charset="0"/>
              </a:rPr>
            </a:br>
            <a:r>
              <a:rPr lang="en-US" altLang="en-US" sz="1500" b="0" i="0">
                <a:latin typeface="Verdana" panose="020B0604030504040204" pitchFamily="34" charset="0"/>
              </a:rPr>
              <a:t>Hexadecimal numbers are compact and easy to read.</a:t>
            </a:r>
            <a:br>
              <a:rPr lang="en-US" altLang="en-US" sz="1500" b="0" i="0">
                <a:latin typeface="Verdana" panose="020B0604030504040204" pitchFamily="34" charset="0"/>
              </a:rPr>
            </a:br>
            <a:r>
              <a:rPr lang="en-US" altLang="en-US" sz="1500" b="0" i="0">
                <a:latin typeface="Verdana" panose="020B0604030504040204" pitchFamily="34" charset="0"/>
              </a:rPr>
              <a:t>Ta dễ dàng biến đốI các số từ binary system sang hexadecimal system and và ngược lại, mỗi nibble (4 bits) có thể biến thành 1 hexadecimal digit : </a:t>
            </a:r>
            <a:br>
              <a:rPr lang="en-US" altLang="en-US" sz="1500" b="0" i="0">
                <a:latin typeface="Verdana" panose="020B0604030504040204" pitchFamily="34" charset="0"/>
              </a:rPr>
            </a:br>
            <a:br>
              <a:rPr lang="en-US" altLang="en-US" sz="1500" b="0" i="0">
                <a:latin typeface="Verdana" panose="020B0604030504040204" pitchFamily="34" charset="0"/>
              </a:rPr>
            </a:br>
            <a:endParaRPr lang="en-US" altLang="en-US" sz="1500" b="0" i="0">
              <a:latin typeface="Arial" panose="020B0604020202020204" pitchFamily="34" charset="0"/>
            </a:endParaRPr>
          </a:p>
        </p:txBody>
      </p:sp>
      <p:sp>
        <p:nvSpPr>
          <p:cNvPr id="13319" name="Rectangle 6">
            <a:extLst>
              <a:ext uri="{FF2B5EF4-FFF2-40B4-BE49-F238E27FC236}">
                <a16:creationId xmlns:a16="http://schemas.microsoft.com/office/drawing/2014/main" id="{B883705B-8B33-4DA8-B5B1-7F3CBF0DBE3B}"/>
              </a:ext>
            </a:extLst>
          </p:cNvPr>
          <p:cNvSpPr>
            <a:spLocks noChangeArrowheads="1"/>
          </p:cNvSpPr>
          <p:nvPr/>
        </p:nvSpPr>
        <p:spPr bwMode="auto">
          <a:xfrm>
            <a:off x="914400" y="3057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b="1" i="1">
                <a:solidFill>
                  <a:schemeClr val="tx1"/>
                </a:solidFill>
                <a:latin typeface="Tahoma" panose="020B0604030504040204" pitchFamily="34" charset="0"/>
              </a:defRPr>
            </a:lvl1pPr>
            <a:lvl2pPr marL="742950" indent="-285750">
              <a:defRPr sz="2200" b="1" i="1">
                <a:solidFill>
                  <a:schemeClr val="tx1"/>
                </a:solidFill>
                <a:latin typeface="Tahoma" panose="020B0604030504040204" pitchFamily="34" charset="0"/>
              </a:defRPr>
            </a:lvl2pPr>
            <a:lvl3pPr marL="1143000" indent="-228600">
              <a:defRPr sz="2200" b="1" i="1">
                <a:solidFill>
                  <a:schemeClr val="tx1"/>
                </a:solidFill>
                <a:latin typeface="Tahoma" panose="020B0604030504040204" pitchFamily="34" charset="0"/>
              </a:defRPr>
            </a:lvl3pPr>
            <a:lvl4pPr marL="1600200" indent="-228600">
              <a:defRPr sz="2200" b="1" i="1">
                <a:solidFill>
                  <a:schemeClr val="tx1"/>
                </a:solidFill>
                <a:latin typeface="Tahoma" panose="020B0604030504040204" pitchFamily="34" charset="0"/>
              </a:defRPr>
            </a:lvl4pPr>
            <a:lvl5pPr marL="2057400" indent="-228600">
              <a:defRPr sz="2200" b="1" i="1">
                <a:solidFill>
                  <a:schemeClr val="tx1"/>
                </a:solidFill>
                <a:latin typeface="Tahoma" panose="020B0604030504040204" pitchFamily="34" charset="0"/>
              </a:defRPr>
            </a:lvl5pPr>
            <a:lvl6pPr marL="2514600" indent="-228600" eaLnBrk="0" fontAlgn="base" hangingPunct="0">
              <a:spcBef>
                <a:spcPct val="0"/>
              </a:spcBef>
              <a:spcAft>
                <a:spcPct val="0"/>
              </a:spcAft>
              <a:defRPr sz="2200" b="1" i="1">
                <a:solidFill>
                  <a:schemeClr val="tx1"/>
                </a:solidFill>
                <a:latin typeface="Tahoma" panose="020B0604030504040204" pitchFamily="34" charset="0"/>
              </a:defRPr>
            </a:lvl6pPr>
            <a:lvl7pPr marL="2971800" indent="-228600" eaLnBrk="0" fontAlgn="base" hangingPunct="0">
              <a:spcBef>
                <a:spcPct val="0"/>
              </a:spcBef>
              <a:spcAft>
                <a:spcPct val="0"/>
              </a:spcAft>
              <a:defRPr sz="2200" b="1" i="1">
                <a:solidFill>
                  <a:schemeClr val="tx1"/>
                </a:solidFill>
                <a:latin typeface="Tahoma" panose="020B0604030504040204" pitchFamily="34" charset="0"/>
              </a:defRPr>
            </a:lvl7pPr>
            <a:lvl8pPr marL="3429000" indent="-228600" eaLnBrk="0" fontAlgn="base" hangingPunct="0">
              <a:spcBef>
                <a:spcPct val="0"/>
              </a:spcBef>
              <a:spcAft>
                <a:spcPct val="0"/>
              </a:spcAft>
              <a:defRPr sz="2200" b="1" i="1">
                <a:solidFill>
                  <a:schemeClr val="tx1"/>
                </a:solidFill>
                <a:latin typeface="Tahoma" panose="020B0604030504040204" pitchFamily="34" charset="0"/>
              </a:defRPr>
            </a:lvl8pPr>
            <a:lvl9pPr marL="3886200" indent="-228600" eaLnBrk="0" fontAlgn="base" hangingPunct="0">
              <a:spcBef>
                <a:spcPct val="0"/>
              </a:spcBef>
              <a:spcAft>
                <a:spcPct val="0"/>
              </a:spcAft>
              <a:defRPr sz="2200" b="1" i="1">
                <a:solidFill>
                  <a:schemeClr val="tx1"/>
                </a:solidFill>
                <a:latin typeface="Tahoma" panose="020B0604030504040204" pitchFamily="34" charset="0"/>
              </a:defRPr>
            </a:lvl9pPr>
          </a:lstStyle>
          <a:p>
            <a:pPr eaLnBrk="1" hangingPunct="1"/>
            <a:endParaRPr lang="en-US" altLang="en-US"/>
          </a:p>
        </p:txBody>
      </p:sp>
      <p:sp>
        <p:nvSpPr>
          <p:cNvPr id="13320" name="Rectangle 7">
            <a:extLst>
              <a:ext uri="{FF2B5EF4-FFF2-40B4-BE49-F238E27FC236}">
                <a16:creationId xmlns:a16="http://schemas.microsoft.com/office/drawing/2014/main" id="{CA739D48-69AF-4CBC-A91F-86DD5A9A261D}"/>
              </a:ext>
            </a:extLst>
          </p:cNvPr>
          <p:cNvSpPr>
            <a:spLocks noChangeArrowheads="1"/>
          </p:cNvSpPr>
          <p:nvPr/>
        </p:nvSpPr>
        <p:spPr bwMode="auto">
          <a:xfrm>
            <a:off x="703263" y="4475163"/>
            <a:ext cx="73152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r>
              <a:rPr lang="en-US" altLang="en-US" sz="1500" b="0" i="0">
                <a:latin typeface="Verdana" panose="020B0604030504040204" pitchFamily="34" charset="0"/>
              </a:rPr>
              <a:t>Ex : </a:t>
            </a:r>
            <a:r>
              <a:rPr lang="en-US" altLang="en-US" sz="1500" i="0">
                <a:latin typeface="Verdana" panose="020B0604030504040204" pitchFamily="34" charset="0"/>
              </a:rPr>
              <a:t>1234</a:t>
            </a:r>
            <a:r>
              <a:rPr lang="en-US" altLang="en-US" sz="1500" i="0" baseline="-25000">
                <a:latin typeface="Verdana" panose="020B0604030504040204" pitchFamily="34" charset="0"/>
              </a:rPr>
              <a:t>h</a:t>
            </a:r>
            <a:r>
              <a:rPr lang="en-US" altLang="en-US" sz="1500" b="0" i="0">
                <a:latin typeface="Verdana" panose="020B0604030504040204" pitchFamily="34" charset="0"/>
              </a:rPr>
              <a:t> = 4660</a:t>
            </a:r>
            <a:r>
              <a:rPr lang="en-US" altLang="en-US" sz="1500" i="0" baseline="-25000">
                <a:latin typeface="Verdana" panose="020B0604030504040204" pitchFamily="34" charset="0"/>
              </a:rPr>
              <a:t>d</a:t>
            </a:r>
            <a:br>
              <a:rPr lang="en-US" altLang="en-US" sz="1500" b="0" i="0">
                <a:latin typeface="Verdana" panose="020B0604030504040204" pitchFamily="34" charset="0"/>
              </a:rPr>
            </a:br>
            <a:br>
              <a:rPr lang="en-US" altLang="en-US" sz="1500" b="0" i="0">
                <a:latin typeface="Verdana" panose="020B0604030504040204" pitchFamily="34" charset="0"/>
              </a:rPr>
            </a:br>
            <a:endParaRPr lang="en-US" altLang="en-US" sz="1500" b="0" i="0">
              <a:latin typeface="Arial" panose="020B060402020202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4">
            <a:extLst>
              <a:ext uri="{FF2B5EF4-FFF2-40B4-BE49-F238E27FC236}">
                <a16:creationId xmlns:a16="http://schemas.microsoft.com/office/drawing/2014/main" id="{C4ABB51A-D8CE-4203-82B0-6C83240D0491}"/>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96259" name="Slide Number Placeholder 5">
            <a:extLst>
              <a:ext uri="{FF2B5EF4-FFF2-40B4-BE49-F238E27FC236}">
                <a16:creationId xmlns:a16="http://schemas.microsoft.com/office/drawing/2014/main" id="{8517C449-1229-4831-9FD1-2ED380B63D3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7D047E69-348C-4492-8071-1FE8B1397944}" type="slidenum">
              <a:rPr lang="en-US" altLang="en-US" sz="1300" smtClean="0"/>
              <a:pPr>
                <a:spcBef>
                  <a:spcPct val="0"/>
                </a:spcBef>
                <a:buClrTx/>
                <a:buSzTx/>
                <a:buFontTx/>
                <a:buNone/>
              </a:pPr>
              <a:t>90</a:t>
            </a:fld>
            <a:endParaRPr lang="en-US" altLang="en-US" sz="1300"/>
          </a:p>
        </p:txBody>
      </p:sp>
      <p:sp>
        <p:nvSpPr>
          <p:cNvPr id="96260" name="Rectangle 2">
            <a:extLst>
              <a:ext uri="{FF2B5EF4-FFF2-40B4-BE49-F238E27FC236}">
                <a16:creationId xmlns:a16="http://schemas.microsoft.com/office/drawing/2014/main" id="{8B990FB0-D3A0-4D1D-A40F-C2DAA573D154}"/>
              </a:ext>
            </a:extLst>
          </p:cNvPr>
          <p:cNvSpPr>
            <a:spLocks noGrp="1" noChangeArrowheads="1"/>
          </p:cNvSpPr>
          <p:nvPr>
            <p:ph type="title"/>
          </p:nvPr>
        </p:nvSpPr>
        <p:spPr>
          <a:xfrm>
            <a:off x="1150938" y="1019175"/>
            <a:ext cx="7793037" cy="741363"/>
          </a:xfrm>
        </p:spPr>
        <p:txBody>
          <a:bodyPr/>
          <a:lstStyle/>
          <a:p>
            <a:pPr eaLnBrk="1" hangingPunct="1"/>
            <a:r>
              <a:rPr lang="en-US" altLang="en-US" b="1">
                <a:latin typeface="VNI-Times" pitchFamily="2" charset="0"/>
              </a:rPr>
              <a:t>Thanh ghi chæ soá (Index)</a:t>
            </a:r>
          </a:p>
        </p:txBody>
      </p:sp>
      <p:sp>
        <p:nvSpPr>
          <p:cNvPr id="96261" name="Rectangle 3">
            <a:extLst>
              <a:ext uri="{FF2B5EF4-FFF2-40B4-BE49-F238E27FC236}">
                <a16:creationId xmlns:a16="http://schemas.microsoft.com/office/drawing/2014/main" id="{FF25F858-FE13-4426-8107-72C7745F1197}"/>
              </a:ext>
            </a:extLst>
          </p:cNvPr>
          <p:cNvSpPr>
            <a:spLocks noGrp="1" noChangeArrowheads="1"/>
          </p:cNvSpPr>
          <p:nvPr>
            <p:ph type="body" idx="1"/>
          </p:nvPr>
        </p:nvSpPr>
        <p:spPr>
          <a:xfrm>
            <a:off x="277813" y="2016125"/>
            <a:ext cx="8677275" cy="4116388"/>
          </a:xfrm>
        </p:spPr>
        <p:txBody>
          <a:bodyPr/>
          <a:lstStyle/>
          <a:p>
            <a:pPr eaLnBrk="1" hangingPunct="1">
              <a:buFont typeface="Wingdings" panose="05000000000000000000" pitchFamily="2" charset="2"/>
              <a:buNone/>
            </a:pPr>
            <a:r>
              <a:rPr lang="en-US" altLang="en-US">
                <a:latin typeface="VNI-Times" pitchFamily="2" charset="0"/>
              </a:rPr>
              <a:t>5 thanh ghi offset duøng ñeå xaùc ñònh chích xaùc 1 byte hay 1 word trong 1 ñoaïn 64K.Ñoù laø :</a:t>
            </a:r>
          </a:p>
          <a:p>
            <a:pPr eaLnBrk="1" hangingPunct="1"/>
            <a:r>
              <a:rPr lang="en-US" altLang="en-US">
                <a:latin typeface="VNI-Times" pitchFamily="2" charset="0"/>
              </a:rPr>
              <a:t>IP : thanh ghi con troû leänh, cho bieát vò trí cuûa leänh hieän haønh trong ñoaïn leänh. Con troû leänh IP coøn ñöôïc goïi laø boä ñeám chöông trình.</a:t>
            </a:r>
            <a:br>
              <a:rPr lang="en-US" altLang="en-US">
                <a:latin typeface="VNI-Times" pitchFamily="2" charset="0"/>
              </a:rPr>
            </a:br>
            <a:r>
              <a:rPr lang="en-US" altLang="en-US">
                <a:latin typeface="VNI-Times" pitchFamily="2" charset="0"/>
              </a:rPr>
              <a:t>Thöôøng ñöôïc duøng keát hôïp vôùi CS ñeå theo doõi vò trí chính xaùc cuûa leänh seõ ñöôïc thöïc hieän keá tieáp</a:t>
            </a:r>
            <a:r>
              <a:rPr lang="en-US" altLang="en-US">
                <a:latin typeface="VNI-Arial Rounded" pitchFamily="34" charset="0"/>
              </a:rPr>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4">
            <a:extLst>
              <a:ext uri="{FF2B5EF4-FFF2-40B4-BE49-F238E27FC236}">
                <a16:creationId xmlns:a16="http://schemas.microsoft.com/office/drawing/2014/main" id="{CDD332A0-57B7-4CEE-B99E-3F5D16EB972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97283" name="Slide Number Placeholder 5">
            <a:extLst>
              <a:ext uri="{FF2B5EF4-FFF2-40B4-BE49-F238E27FC236}">
                <a16:creationId xmlns:a16="http://schemas.microsoft.com/office/drawing/2014/main" id="{0F4F4D0A-5473-4CA6-BBE5-B937C99345D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05F92BBE-6EDC-450C-83F7-F66B91DF2B4C}" type="slidenum">
              <a:rPr lang="en-US" altLang="en-US" sz="1300" smtClean="0"/>
              <a:pPr>
                <a:spcBef>
                  <a:spcPct val="0"/>
                </a:spcBef>
                <a:buClrTx/>
                <a:buSzTx/>
                <a:buFontTx/>
                <a:buNone/>
              </a:pPr>
              <a:t>91</a:t>
            </a:fld>
            <a:endParaRPr lang="en-US" altLang="en-US" sz="1300"/>
          </a:p>
        </p:txBody>
      </p:sp>
      <p:sp>
        <p:nvSpPr>
          <p:cNvPr id="97284" name="Rectangle 2">
            <a:extLst>
              <a:ext uri="{FF2B5EF4-FFF2-40B4-BE49-F238E27FC236}">
                <a16:creationId xmlns:a16="http://schemas.microsoft.com/office/drawing/2014/main" id="{96C19A31-0D75-428A-9C09-F3B6793A3D22}"/>
              </a:ext>
            </a:extLst>
          </p:cNvPr>
          <p:cNvSpPr>
            <a:spLocks noGrp="1" noChangeArrowheads="1"/>
          </p:cNvSpPr>
          <p:nvPr>
            <p:ph type="title"/>
          </p:nvPr>
        </p:nvSpPr>
        <p:spPr>
          <a:xfrm>
            <a:off x="1150938" y="1019175"/>
            <a:ext cx="7793037" cy="741363"/>
          </a:xfrm>
        </p:spPr>
        <p:txBody>
          <a:bodyPr/>
          <a:lstStyle/>
          <a:p>
            <a:pPr eaLnBrk="1" hangingPunct="1"/>
            <a:r>
              <a:rPr lang="en-US" altLang="en-US" b="1">
                <a:latin typeface="VNI-Times" pitchFamily="2" charset="0"/>
              </a:rPr>
              <a:t>Thanh ghi chæ soá (Index)</a:t>
            </a:r>
          </a:p>
        </p:txBody>
      </p:sp>
      <p:sp>
        <p:nvSpPr>
          <p:cNvPr id="97285" name="Rectangle 3">
            <a:extLst>
              <a:ext uri="{FF2B5EF4-FFF2-40B4-BE49-F238E27FC236}">
                <a16:creationId xmlns:a16="http://schemas.microsoft.com/office/drawing/2014/main" id="{79634747-DEAA-4BD6-9E74-5AFBDEC38187}"/>
              </a:ext>
            </a:extLst>
          </p:cNvPr>
          <p:cNvSpPr>
            <a:spLocks noGrp="1" noChangeArrowheads="1"/>
          </p:cNvSpPr>
          <p:nvPr>
            <p:ph type="body" idx="1"/>
          </p:nvPr>
        </p:nvSpPr>
        <p:spPr>
          <a:xfrm>
            <a:off x="277813" y="2016125"/>
            <a:ext cx="8677275" cy="4116388"/>
          </a:xfrm>
        </p:spPr>
        <p:txBody>
          <a:bodyPr/>
          <a:lstStyle/>
          <a:p>
            <a:pPr eaLnBrk="1" hangingPunct="1"/>
            <a:r>
              <a:rPr lang="en-US" altLang="en-US" sz="2600">
                <a:latin typeface="VNI-Times" pitchFamily="2" charset="0"/>
              </a:rPr>
              <a:t>Caùc thanh ghi con troû Stack : SP vaø BP, moãi thanh ghi daøi 16 bit.</a:t>
            </a:r>
          </a:p>
          <a:p>
            <a:pPr eaLnBrk="1" hangingPunct="1">
              <a:buFont typeface="Wingdings" panose="05000000000000000000" pitchFamily="2" charset="2"/>
              <a:buBlip>
                <a:blip r:embed="rId2"/>
              </a:buBlip>
            </a:pPr>
            <a:r>
              <a:rPr lang="en-US" altLang="en-US" sz="2600">
                <a:latin typeface="VNI-Times" pitchFamily="2" charset="0"/>
              </a:rPr>
              <a:t>SP (Stack pointer) cho bieát vò trí hieän haønh cuûa ñænh Stack.</a:t>
            </a:r>
          </a:p>
          <a:p>
            <a:pPr eaLnBrk="1" hangingPunct="1">
              <a:buFont typeface="Wingdings" panose="05000000000000000000" pitchFamily="2" charset="2"/>
              <a:buBlip>
                <a:blip r:embed="rId2"/>
              </a:buBlip>
            </a:pPr>
            <a:r>
              <a:rPr lang="en-US" altLang="en-US" sz="2600">
                <a:latin typeface="VNI-Times" pitchFamily="2" charset="0"/>
              </a:rPr>
              <a:t>BP (Basic Pointer) duøng ñeå truy caäp döõ lieäu trong Stack.  </a:t>
            </a:r>
          </a:p>
          <a:p>
            <a:pPr eaLnBrk="1" hangingPunct="1">
              <a:buFont typeface="Wingdings" panose="05000000000000000000" pitchFamily="2" charset="2"/>
              <a:buBlip>
                <a:blip r:embed="rId2"/>
              </a:buBlip>
            </a:pPr>
            <a:r>
              <a:rPr lang="en-US" altLang="en-US" sz="2600">
                <a:latin typeface="VNI-Times" pitchFamily="2" charset="0"/>
              </a:rPr>
              <a:t>SI (source index) : troû ñeán oâ nhôù trong ñoaïn döõ lieäu ñöôïc ñònh ñòa chæ bôûi thanh ghi DS.</a:t>
            </a:r>
          </a:p>
          <a:p>
            <a:pPr eaLnBrk="1" hangingPunct="1">
              <a:buFont typeface="Wingdings" panose="05000000000000000000" pitchFamily="2" charset="2"/>
              <a:buBlip>
                <a:blip r:embed="rId2"/>
              </a:buBlip>
            </a:pPr>
            <a:r>
              <a:rPr lang="en-US" altLang="en-US" sz="2600">
                <a:latin typeface="VNI-Times" pitchFamily="2" charset="0"/>
              </a:rPr>
              <a:t>DI (destination) : chöùc naêng töông töï SI.</a:t>
            </a:r>
            <a:br>
              <a:rPr lang="en-US" altLang="en-US" sz="2600">
                <a:latin typeface="VNI-Times" pitchFamily="2" charset="0"/>
              </a:rPr>
            </a:br>
            <a:r>
              <a:rPr lang="en-US" altLang="en-US" sz="2600">
                <a:latin typeface="VNI-Times" pitchFamily="2" charset="0"/>
              </a:rPr>
              <a:t>Hai thanh ghi naøy thöôøng duøng trong xöû lyù chuoåi.</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Footer Placeholder 3">
            <a:extLst>
              <a:ext uri="{FF2B5EF4-FFF2-40B4-BE49-F238E27FC236}">
                <a16:creationId xmlns:a16="http://schemas.microsoft.com/office/drawing/2014/main" id="{37ACFE63-D20D-4610-83BC-9634CF11C91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98307" name="Slide Number Placeholder 4">
            <a:extLst>
              <a:ext uri="{FF2B5EF4-FFF2-40B4-BE49-F238E27FC236}">
                <a16:creationId xmlns:a16="http://schemas.microsoft.com/office/drawing/2014/main" id="{E55C7018-5FFA-406E-8678-607DCF4AA40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2C5A54B6-6D7B-4205-AFD3-25ACBBB57930}" type="slidenum">
              <a:rPr lang="en-US" altLang="en-US" sz="1300" smtClean="0"/>
              <a:pPr>
                <a:spcBef>
                  <a:spcPct val="0"/>
                </a:spcBef>
                <a:buClrTx/>
                <a:buSzTx/>
                <a:buFontTx/>
                <a:buNone/>
              </a:pPr>
              <a:t>92</a:t>
            </a:fld>
            <a:endParaRPr lang="en-US" altLang="en-US" sz="1300"/>
          </a:p>
        </p:txBody>
      </p:sp>
      <p:sp>
        <p:nvSpPr>
          <p:cNvPr id="209922" name="Rectangle 2">
            <a:extLst>
              <a:ext uri="{FF2B5EF4-FFF2-40B4-BE49-F238E27FC236}">
                <a16:creationId xmlns:a16="http://schemas.microsoft.com/office/drawing/2014/main" id="{250DDD34-D1D1-4328-AFCC-53EF40F41DDC}"/>
              </a:ext>
            </a:extLst>
          </p:cNvPr>
          <p:cNvSpPr>
            <a:spLocks noGrp="1" noChangeArrowheads="1"/>
          </p:cNvSpPr>
          <p:nvPr>
            <p:ph type="title"/>
          </p:nvPr>
        </p:nvSpPr>
        <p:spPr>
          <a:xfrm>
            <a:off x="280988" y="344488"/>
            <a:ext cx="7794625" cy="552450"/>
          </a:xfrm>
        </p:spPr>
        <p:txBody>
          <a:bodyPr/>
          <a:lstStyle/>
          <a:p>
            <a:pPr eaLnBrk="1" hangingPunct="1"/>
            <a:r>
              <a:rPr lang="en-US" altLang="en-US" sz="2900" b="1"/>
              <a:t>ĐỊA CHỈ LUẬN LÝ VÀ THANH GHI</a:t>
            </a:r>
          </a:p>
        </p:txBody>
      </p:sp>
      <p:sp>
        <p:nvSpPr>
          <p:cNvPr id="209923" name="Text Box 3">
            <a:extLst>
              <a:ext uri="{FF2B5EF4-FFF2-40B4-BE49-F238E27FC236}">
                <a16:creationId xmlns:a16="http://schemas.microsoft.com/office/drawing/2014/main" id="{21560FD0-58A4-4205-850C-0A8CA2FCD501}"/>
              </a:ext>
            </a:extLst>
          </p:cNvPr>
          <p:cNvSpPr txBox="1">
            <a:spLocks noChangeArrowheads="1"/>
          </p:cNvSpPr>
          <p:nvPr/>
        </p:nvSpPr>
        <p:spPr bwMode="auto">
          <a:xfrm>
            <a:off x="352425" y="2039938"/>
            <a:ext cx="619125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t>Để tham khảo đến bộ nhớ trong chương trình, VXL 8086 cho phép sử dụng các địa chỉ luận lý 1 cách trực tiếp hoặc thông qua các thanh ghi của nó.</a:t>
            </a:r>
          </a:p>
        </p:txBody>
      </p:sp>
      <p:sp>
        <p:nvSpPr>
          <p:cNvPr id="209924" name="Rectangle 4">
            <a:extLst>
              <a:ext uri="{FF2B5EF4-FFF2-40B4-BE49-F238E27FC236}">
                <a16:creationId xmlns:a16="http://schemas.microsoft.com/office/drawing/2014/main" id="{C2EF3EE1-79CE-45CA-B58B-A482B3F7754C}"/>
              </a:ext>
            </a:extLst>
          </p:cNvPr>
          <p:cNvSpPr>
            <a:spLocks noChangeArrowheads="1"/>
          </p:cNvSpPr>
          <p:nvPr/>
        </p:nvSpPr>
        <p:spPr bwMode="auto">
          <a:xfrm>
            <a:off x="493713" y="3443288"/>
            <a:ext cx="5768975" cy="6191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b="0"/>
              <a:t>Thanh ghi đoạn dùng để chứa segment</a:t>
            </a:r>
          </a:p>
        </p:txBody>
      </p:sp>
      <p:sp>
        <p:nvSpPr>
          <p:cNvPr id="209925" name="Rectangle 5">
            <a:extLst>
              <a:ext uri="{FF2B5EF4-FFF2-40B4-BE49-F238E27FC236}">
                <a16:creationId xmlns:a16="http://schemas.microsoft.com/office/drawing/2014/main" id="{46C7306F-0388-41F8-8039-A4AEB019F602}"/>
              </a:ext>
            </a:extLst>
          </p:cNvPr>
          <p:cNvSpPr>
            <a:spLocks noChangeArrowheads="1"/>
          </p:cNvSpPr>
          <p:nvPr/>
        </p:nvSpPr>
        <p:spPr bwMode="auto">
          <a:xfrm>
            <a:off x="422275" y="4200525"/>
            <a:ext cx="5767388" cy="6191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200" b="0"/>
              <a:t>Thanh ghi tổng quát  dùng để chứa địa chỉ </a:t>
            </a:r>
          </a:p>
          <a:p>
            <a:pPr algn="ctr" eaLnBrk="1" hangingPunct="1">
              <a:spcBef>
                <a:spcPct val="0"/>
              </a:spcBef>
              <a:buClrTx/>
              <a:buSzTx/>
              <a:buFontTx/>
              <a:buNone/>
            </a:pPr>
            <a:r>
              <a:rPr lang="en-US" altLang="en-US" sz="2200" b="0"/>
              <a:t>trong đoạn offset</a:t>
            </a:r>
          </a:p>
        </p:txBody>
      </p:sp>
      <p:sp>
        <p:nvSpPr>
          <p:cNvPr id="209926" name="Text Box 6">
            <a:extLst>
              <a:ext uri="{FF2B5EF4-FFF2-40B4-BE49-F238E27FC236}">
                <a16:creationId xmlns:a16="http://schemas.microsoft.com/office/drawing/2014/main" id="{70A9E65B-0D04-450B-A858-4A6D7007422F}"/>
              </a:ext>
            </a:extLst>
          </p:cNvPr>
          <p:cNvSpPr txBox="1">
            <a:spLocks noChangeArrowheads="1"/>
          </p:cNvSpPr>
          <p:nvPr/>
        </p:nvSpPr>
        <p:spPr bwMode="auto">
          <a:xfrm>
            <a:off x="280988" y="5232400"/>
            <a:ext cx="5699125"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t>Để tham khảo đến địa chỉ luận lý có segment trong thanh ghi DS, offset trong thanh ghi BX, ta viết </a:t>
            </a:r>
            <a:r>
              <a:rPr lang="en-US" altLang="en-US" sz="2200">
                <a:solidFill>
                  <a:srgbClr val="993300"/>
                </a:solidFill>
              </a:rPr>
              <a:t>DS:BX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9922"/>
                                        </p:tgtEl>
                                        <p:attrNameLst>
                                          <p:attrName>style.visibility</p:attrName>
                                        </p:attrNameLst>
                                      </p:cBhvr>
                                      <p:to>
                                        <p:strVal val="visible"/>
                                      </p:to>
                                    </p:set>
                                    <p:anim calcmode="lin" valueType="num">
                                      <p:cBhvr additive="base">
                                        <p:cTn id="7" dur="500" fill="hold"/>
                                        <p:tgtEl>
                                          <p:spTgt spid="209922"/>
                                        </p:tgtEl>
                                        <p:attrNameLst>
                                          <p:attrName>ppt_x</p:attrName>
                                        </p:attrNameLst>
                                      </p:cBhvr>
                                      <p:tavLst>
                                        <p:tav tm="0">
                                          <p:val>
                                            <p:strVal val="0-#ppt_w/2"/>
                                          </p:val>
                                        </p:tav>
                                        <p:tav tm="100000">
                                          <p:val>
                                            <p:strVal val="#ppt_x"/>
                                          </p:val>
                                        </p:tav>
                                      </p:tavLst>
                                    </p:anim>
                                    <p:anim calcmode="lin" valueType="num">
                                      <p:cBhvr additive="base">
                                        <p:cTn id="8" dur="500" fill="hold"/>
                                        <p:tgtEl>
                                          <p:spTgt spid="2099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9923"/>
                                        </p:tgtEl>
                                        <p:attrNameLst>
                                          <p:attrName>style.visibility</p:attrName>
                                        </p:attrNameLst>
                                      </p:cBhvr>
                                      <p:to>
                                        <p:strVal val="visible"/>
                                      </p:to>
                                    </p:set>
                                    <p:anim calcmode="lin" valueType="num">
                                      <p:cBhvr additive="base">
                                        <p:cTn id="13" dur="500" fill="hold"/>
                                        <p:tgtEl>
                                          <p:spTgt spid="209923"/>
                                        </p:tgtEl>
                                        <p:attrNameLst>
                                          <p:attrName>ppt_x</p:attrName>
                                        </p:attrNameLst>
                                      </p:cBhvr>
                                      <p:tavLst>
                                        <p:tav tm="0">
                                          <p:val>
                                            <p:strVal val="0-#ppt_w/2"/>
                                          </p:val>
                                        </p:tav>
                                        <p:tav tm="100000">
                                          <p:val>
                                            <p:strVal val="#ppt_x"/>
                                          </p:val>
                                        </p:tav>
                                      </p:tavLst>
                                    </p:anim>
                                    <p:anim calcmode="lin" valueType="num">
                                      <p:cBhvr additive="base">
                                        <p:cTn id="14" dur="500" fill="hold"/>
                                        <p:tgtEl>
                                          <p:spTgt spid="20992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9924"/>
                                        </p:tgtEl>
                                        <p:attrNameLst>
                                          <p:attrName>style.visibility</p:attrName>
                                        </p:attrNameLst>
                                      </p:cBhvr>
                                      <p:to>
                                        <p:strVal val="visible"/>
                                      </p:to>
                                    </p:set>
                                    <p:anim calcmode="lin" valueType="num">
                                      <p:cBhvr additive="base">
                                        <p:cTn id="19" dur="500" fill="hold"/>
                                        <p:tgtEl>
                                          <p:spTgt spid="209924"/>
                                        </p:tgtEl>
                                        <p:attrNameLst>
                                          <p:attrName>ppt_x</p:attrName>
                                        </p:attrNameLst>
                                      </p:cBhvr>
                                      <p:tavLst>
                                        <p:tav tm="0">
                                          <p:val>
                                            <p:strVal val="0-#ppt_w/2"/>
                                          </p:val>
                                        </p:tav>
                                        <p:tav tm="100000">
                                          <p:val>
                                            <p:strVal val="#ppt_x"/>
                                          </p:val>
                                        </p:tav>
                                      </p:tavLst>
                                    </p:anim>
                                    <p:anim calcmode="lin" valueType="num">
                                      <p:cBhvr additive="base">
                                        <p:cTn id="20" dur="500" fill="hold"/>
                                        <p:tgtEl>
                                          <p:spTgt spid="20992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9925"/>
                                        </p:tgtEl>
                                        <p:attrNameLst>
                                          <p:attrName>style.visibility</p:attrName>
                                        </p:attrNameLst>
                                      </p:cBhvr>
                                      <p:to>
                                        <p:strVal val="visible"/>
                                      </p:to>
                                    </p:set>
                                    <p:anim calcmode="lin" valueType="num">
                                      <p:cBhvr additive="base">
                                        <p:cTn id="25" dur="500" fill="hold"/>
                                        <p:tgtEl>
                                          <p:spTgt spid="209925"/>
                                        </p:tgtEl>
                                        <p:attrNameLst>
                                          <p:attrName>ppt_x</p:attrName>
                                        </p:attrNameLst>
                                      </p:cBhvr>
                                      <p:tavLst>
                                        <p:tav tm="0">
                                          <p:val>
                                            <p:strVal val="0-#ppt_w/2"/>
                                          </p:val>
                                        </p:tav>
                                        <p:tav tm="100000">
                                          <p:val>
                                            <p:strVal val="#ppt_x"/>
                                          </p:val>
                                        </p:tav>
                                      </p:tavLst>
                                    </p:anim>
                                    <p:anim calcmode="lin" valueType="num">
                                      <p:cBhvr additive="base">
                                        <p:cTn id="26" dur="500" fill="hold"/>
                                        <p:tgtEl>
                                          <p:spTgt spid="20992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9926"/>
                                        </p:tgtEl>
                                        <p:attrNameLst>
                                          <p:attrName>style.visibility</p:attrName>
                                        </p:attrNameLst>
                                      </p:cBhvr>
                                      <p:to>
                                        <p:strVal val="visible"/>
                                      </p:to>
                                    </p:set>
                                    <p:anim calcmode="lin" valueType="num">
                                      <p:cBhvr additive="base">
                                        <p:cTn id="31" dur="500" fill="hold"/>
                                        <p:tgtEl>
                                          <p:spTgt spid="209926"/>
                                        </p:tgtEl>
                                        <p:attrNameLst>
                                          <p:attrName>ppt_x</p:attrName>
                                        </p:attrNameLst>
                                      </p:cBhvr>
                                      <p:tavLst>
                                        <p:tav tm="0">
                                          <p:val>
                                            <p:strVal val="0-#ppt_w/2"/>
                                          </p:val>
                                        </p:tav>
                                        <p:tav tm="100000">
                                          <p:val>
                                            <p:strVal val="#ppt_x"/>
                                          </p:val>
                                        </p:tav>
                                      </p:tavLst>
                                    </p:anim>
                                    <p:anim calcmode="lin" valueType="num">
                                      <p:cBhvr additive="base">
                                        <p:cTn id="32" dur="500" fill="hold"/>
                                        <p:tgtEl>
                                          <p:spTgt spid="2099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autoUpdateAnimBg="0"/>
      <p:bldP spid="209923" grpId="0" autoUpdateAnimBg="0"/>
      <p:bldP spid="209924" grpId="0" animBg="1" autoUpdateAnimBg="0"/>
      <p:bldP spid="209925" grpId="0" animBg="1" autoUpdateAnimBg="0"/>
      <p:bldP spid="209926"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2">
            <a:extLst>
              <a:ext uri="{FF2B5EF4-FFF2-40B4-BE49-F238E27FC236}">
                <a16:creationId xmlns:a16="http://schemas.microsoft.com/office/drawing/2014/main" id="{420F21D9-CBEA-48E4-8A01-AA6CC7F3A99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99331" name="Slide Number Placeholder 3">
            <a:extLst>
              <a:ext uri="{FF2B5EF4-FFF2-40B4-BE49-F238E27FC236}">
                <a16:creationId xmlns:a16="http://schemas.microsoft.com/office/drawing/2014/main" id="{E648B571-EAFA-4C12-8282-86E44E8F113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48634621-F47C-41EB-8D36-56EDE8A7EF42}" type="slidenum">
              <a:rPr lang="en-US" altLang="en-US" sz="1300" smtClean="0"/>
              <a:pPr>
                <a:spcBef>
                  <a:spcPct val="0"/>
                </a:spcBef>
                <a:buClrTx/>
                <a:buSzTx/>
                <a:buFontTx/>
                <a:buNone/>
              </a:pPr>
              <a:t>93</a:t>
            </a:fld>
            <a:endParaRPr lang="en-US" altLang="en-US" sz="1300"/>
          </a:p>
        </p:txBody>
      </p:sp>
      <p:sp>
        <p:nvSpPr>
          <p:cNvPr id="99332" name="Text Box 2">
            <a:extLst>
              <a:ext uri="{FF2B5EF4-FFF2-40B4-BE49-F238E27FC236}">
                <a16:creationId xmlns:a16="http://schemas.microsoft.com/office/drawing/2014/main" id="{E07FFD10-9B64-4374-B3CD-E3A88D21657D}"/>
              </a:ext>
            </a:extLst>
          </p:cNvPr>
          <p:cNvSpPr txBox="1">
            <a:spLocks noChangeArrowheads="1"/>
          </p:cNvSpPr>
          <p:nvPr/>
        </p:nvSpPr>
        <p:spPr bwMode="auto">
          <a:xfrm>
            <a:off x="493713" y="2203450"/>
            <a:ext cx="59086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endParaRPr lang="en-US" altLang="en-US" sz="2200" b="0"/>
          </a:p>
        </p:txBody>
      </p:sp>
      <p:sp>
        <p:nvSpPr>
          <p:cNvPr id="99333" name="Text Box 3">
            <a:extLst>
              <a:ext uri="{FF2B5EF4-FFF2-40B4-BE49-F238E27FC236}">
                <a16:creationId xmlns:a16="http://schemas.microsoft.com/office/drawing/2014/main" id="{EAD135B8-6124-42CF-BD7A-94C812183807}"/>
              </a:ext>
            </a:extLst>
          </p:cNvPr>
          <p:cNvSpPr txBox="1">
            <a:spLocks noChangeArrowheads="1"/>
          </p:cNvSpPr>
          <p:nvPr/>
        </p:nvSpPr>
        <p:spPr bwMode="auto">
          <a:xfrm>
            <a:off x="422275" y="2135188"/>
            <a:ext cx="6262688" cy="156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a:t>Ex : nếu lúc tham khảo</a:t>
            </a:r>
          </a:p>
          <a:p>
            <a:pPr eaLnBrk="1" hangingPunct="1">
              <a:spcBef>
                <a:spcPct val="50000"/>
              </a:spcBef>
              <a:buClrTx/>
              <a:buSzTx/>
              <a:buFontTx/>
              <a:buNone/>
            </a:pPr>
            <a:r>
              <a:rPr lang="en-US" altLang="en-US" sz="2200"/>
              <a:t>DS = 2000h BX = 12A9h  thì địa chỉ luận lý DS:BX chính là tham khảo đến ô nhớ 2000:12A9</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2">
            <a:extLst>
              <a:ext uri="{FF2B5EF4-FFF2-40B4-BE49-F238E27FC236}">
                <a16:creationId xmlns:a16="http://schemas.microsoft.com/office/drawing/2014/main" id="{A15B36A8-A3BB-4EE9-B311-222E393E89F0}"/>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00355" name="Slide Number Placeholder 3">
            <a:extLst>
              <a:ext uri="{FF2B5EF4-FFF2-40B4-BE49-F238E27FC236}">
                <a16:creationId xmlns:a16="http://schemas.microsoft.com/office/drawing/2014/main" id="{B1356D91-7D51-466A-8E2D-2FB5F8279BA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D3717C00-4567-450A-ADAF-71D74972EBD7}" type="slidenum">
              <a:rPr lang="en-US" altLang="en-US" sz="1300" smtClean="0"/>
              <a:pPr>
                <a:spcBef>
                  <a:spcPct val="0"/>
                </a:spcBef>
                <a:buClrTx/>
                <a:buSzTx/>
                <a:buFontTx/>
                <a:buNone/>
              </a:pPr>
              <a:t>94</a:t>
            </a:fld>
            <a:endParaRPr lang="en-US" altLang="en-US" sz="1300"/>
          </a:p>
        </p:txBody>
      </p:sp>
      <p:sp>
        <p:nvSpPr>
          <p:cNvPr id="100356" name="Text Box 2">
            <a:extLst>
              <a:ext uri="{FF2B5EF4-FFF2-40B4-BE49-F238E27FC236}">
                <a16:creationId xmlns:a16="http://schemas.microsoft.com/office/drawing/2014/main" id="{3436A133-C46A-4C45-A41B-EF932E1C66F5}"/>
              </a:ext>
            </a:extLst>
          </p:cNvPr>
          <p:cNvSpPr txBox="1">
            <a:spLocks noChangeArrowheads="1"/>
          </p:cNvSpPr>
          <p:nvPr/>
        </p:nvSpPr>
        <p:spPr bwMode="auto">
          <a:xfrm>
            <a:off x="493713" y="2370138"/>
            <a:ext cx="6542087"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Trong cách sử dụng địa chỉ luận lý thông qua các thanh ghi có 1 số cặp thanh ghi luôn phải dùng chung với nhau 1 cách bắt buộc :</a:t>
            </a:r>
          </a:p>
        </p:txBody>
      </p:sp>
      <p:sp>
        <p:nvSpPr>
          <p:cNvPr id="100357" name="Rectangle 3">
            <a:extLst>
              <a:ext uri="{FF2B5EF4-FFF2-40B4-BE49-F238E27FC236}">
                <a16:creationId xmlns:a16="http://schemas.microsoft.com/office/drawing/2014/main" id="{F259C124-4014-488C-9B38-7100EBC1FD02}"/>
              </a:ext>
            </a:extLst>
          </p:cNvPr>
          <p:cNvSpPr>
            <a:spLocks noChangeArrowheads="1"/>
          </p:cNvSpPr>
          <p:nvPr/>
        </p:nvSpPr>
        <p:spPr bwMode="auto">
          <a:xfrm>
            <a:off x="563563" y="3579813"/>
            <a:ext cx="5980112" cy="2203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nchor="ct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r>
              <a:rPr lang="en-US" altLang="en-US" sz="2200">
                <a:solidFill>
                  <a:schemeClr val="bg1"/>
                </a:solidFill>
              </a:rPr>
              <a:t>CS:IP lấy lệnh (địa chỉ lệnh sắp thi hành)</a:t>
            </a:r>
          </a:p>
          <a:p>
            <a:pPr eaLnBrk="1" hangingPunct="1">
              <a:spcBef>
                <a:spcPct val="0"/>
              </a:spcBef>
              <a:buClrTx/>
              <a:buSzTx/>
              <a:buFontTx/>
              <a:buNone/>
            </a:pPr>
            <a:r>
              <a:rPr lang="en-US" altLang="en-US" sz="2200">
                <a:solidFill>
                  <a:schemeClr val="bg1"/>
                </a:solidFill>
              </a:rPr>
              <a:t>SS:SP địa chỉ đỉnh Stack</a:t>
            </a:r>
          </a:p>
          <a:p>
            <a:pPr eaLnBrk="1" hangingPunct="1">
              <a:spcBef>
                <a:spcPct val="0"/>
              </a:spcBef>
              <a:buClrTx/>
              <a:buSzTx/>
              <a:buFontTx/>
              <a:buNone/>
            </a:pPr>
            <a:r>
              <a:rPr lang="en-US" altLang="en-US" sz="2200">
                <a:solidFill>
                  <a:schemeClr val="bg1"/>
                </a:solidFill>
              </a:rPr>
              <a:t>SS:BP thông số trong Stack </a:t>
            </a:r>
          </a:p>
          <a:p>
            <a:pPr eaLnBrk="1" hangingPunct="1">
              <a:spcBef>
                <a:spcPct val="0"/>
              </a:spcBef>
              <a:buClrTx/>
              <a:buSzTx/>
              <a:buFontTx/>
              <a:buNone/>
            </a:pPr>
            <a:r>
              <a:rPr lang="en-US" altLang="en-US" sz="2200">
                <a:solidFill>
                  <a:schemeClr val="bg1"/>
                </a:solidFill>
              </a:rPr>
              <a:t>(dùng trong chương trình con)</a:t>
            </a:r>
          </a:p>
          <a:p>
            <a:pPr eaLnBrk="1" hangingPunct="1">
              <a:spcBef>
                <a:spcPct val="0"/>
              </a:spcBef>
              <a:buClrTx/>
              <a:buSzTx/>
              <a:buFontTx/>
              <a:buNone/>
            </a:pPr>
            <a:r>
              <a:rPr lang="en-US" altLang="en-US" sz="2200">
                <a:solidFill>
                  <a:schemeClr val="bg1"/>
                </a:solidFill>
              </a:rPr>
              <a:t>DS:SI địa chỉ chuổi nguồn</a:t>
            </a:r>
          </a:p>
          <a:p>
            <a:pPr eaLnBrk="1" hangingPunct="1">
              <a:spcBef>
                <a:spcPct val="0"/>
              </a:spcBef>
              <a:buClrTx/>
              <a:buSzTx/>
              <a:buFontTx/>
              <a:buNone/>
            </a:pPr>
            <a:r>
              <a:rPr lang="en-US" altLang="en-US" sz="2200">
                <a:solidFill>
                  <a:schemeClr val="bg1"/>
                </a:solidFill>
              </a:rPr>
              <a:t>ES:DI  địa chỉ chuổi  đích</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2">
            <a:extLst>
              <a:ext uri="{FF2B5EF4-FFF2-40B4-BE49-F238E27FC236}">
                <a16:creationId xmlns:a16="http://schemas.microsoft.com/office/drawing/2014/main" id="{58955715-8666-497B-9A80-3085F2AA716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01379" name="Slide Number Placeholder 3">
            <a:extLst>
              <a:ext uri="{FF2B5EF4-FFF2-40B4-BE49-F238E27FC236}">
                <a16:creationId xmlns:a16="http://schemas.microsoft.com/office/drawing/2014/main" id="{1F7D1656-4EB2-4BCA-B61B-6946BD16351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64444153-F135-4594-8465-BDA6A748CF4E}" type="slidenum">
              <a:rPr lang="en-US" altLang="en-US" sz="1300" smtClean="0"/>
              <a:pPr>
                <a:spcBef>
                  <a:spcPct val="0"/>
                </a:spcBef>
                <a:buClrTx/>
                <a:buSzTx/>
                <a:buFontTx/>
                <a:buNone/>
              </a:pPr>
              <a:t>95</a:t>
            </a:fld>
            <a:endParaRPr lang="en-US" altLang="en-US" sz="1300"/>
          </a:p>
        </p:txBody>
      </p:sp>
      <p:sp>
        <p:nvSpPr>
          <p:cNvPr id="101380" name="Text Box 2">
            <a:extLst>
              <a:ext uri="{FF2B5EF4-FFF2-40B4-BE49-F238E27FC236}">
                <a16:creationId xmlns:a16="http://schemas.microsoft.com/office/drawing/2014/main" id="{DBA00119-2726-4EA6-A0AA-F5C790728173}"/>
              </a:ext>
            </a:extLst>
          </p:cNvPr>
          <p:cNvSpPr txBox="1">
            <a:spLocks noChangeArrowheads="1"/>
          </p:cNvSpPr>
          <p:nvPr/>
        </p:nvSpPr>
        <p:spPr bwMode="auto">
          <a:xfrm>
            <a:off x="493713" y="2409825"/>
            <a:ext cx="57689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Chương trình mà VXL 8086 thi hành thường có 3 đọan : </a:t>
            </a:r>
          </a:p>
        </p:txBody>
      </p:sp>
      <p:sp>
        <p:nvSpPr>
          <p:cNvPr id="101381" name="Rectangle 3">
            <a:extLst>
              <a:ext uri="{FF2B5EF4-FFF2-40B4-BE49-F238E27FC236}">
                <a16:creationId xmlns:a16="http://schemas.microsoft.com/office/drawing/2014/main" id="{51F0E11A-8A67-4121-93DF-B62FA7EFDDBE}"/>
              </a:ext>
            </a:extLst>
          </p:cNvPr>
          <p:cNvSpPr>
            <a:spLocks noChangeArrowheads="1"/>
          </p:cNvSpPr>
          <p:nvPr/>
        </p:nvSpPr>
        <p:spPr bwMode="auto">
          <a:xfrm>
            <a:off x="422275" y="3235325"/>
            <a:ext cx="6283325"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Đọan chương trình có địa chỉ trong thanh ghi CS.</a:t>
            </a:r>
          </a:p>
        </p:txBody>
      </p:sp>
      <p:sp>
        <p:nvSpPr>
          <p:cNvPr id="101382" name="Rectangle 4">
            <a:extLst>
              <a:ext uri="{FF2B5EF4-FFF2-40B4-BE49-F238E27FC236}">
                <a16:creationId xmlns:a16="http://schemas.microsoft.com/office/drawing/2014/main" id="{80AD4D2A-DBEC-4575-82A9-8501321C1A74}"/>
              </a:ext>
            </a:extLst>
          </p:cNvPr>
          <p:cNvSpPr>
            <a:spLocks noChangeArrowheads="1"/>
          </p:cNvSpPr>
          <p:nvPr/>
        </p:nvSpPr>
        <p:spPr bwMode="auto">
          <a:xfrm>
            <a:off x="422275" y="3786188"/>
            <a:ext cx="5564188"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Đọan dữ liệu có địa chỉ trong thanh ghi DS.</a:t>
            </a:r>
          </a:p>
        </p:txBody>
      </p:sp>
      <p:sp>
        <p:nvSpPr>
          <p:cNvPr id="101383" name="Rectangle 5">
            <a:extLst>
              <a:ext uri="{FF2B5EF4-FFF2-40B4-BE49-F238E27FC236}">
                <a16:creationId xmlns:a16="http://schemas.microsoft.com/office/drawing/2014/main" id="{68530533-87CA-4D07-8B19-0B37594FD0B4}"/>
              </a:ext>
            </a:extLst>
          </p:cNvPr>
          <p:cNvSpPr>
            <a:spLocks noChangeArrowheads="1"/>
          </p:cNvSpPr>
          <p:nvPr/>
        </p:nvSpPr>
        <p:spPr bwMode="auto">
          <a:xfrm>
            <a:off x="493713" y="4475163"/>
            <a:ext cx="531971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b="0"/>
              <a:t>Đọan stack có địa chỉ trong thanh ghi SS.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4">
            <a:extLst>
              <a:ext uri="{FF2B5EF4-FFF2-40B4-BE49-F238E27FC236}">
                <a16:creationId xmlns:a16="http://schemas.microsoft.com/office/drawing/2014/main" id="{B49228E1-D05B-4240-8F32-9E919CA2A1A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02403" name="Slide Number Placeholder 5">
            <a:extLst>
              <a:ext uri="{FF2B5EF4-FFF2-40B4-BE49-F238E27FC236}">
                <a16:creationId xmlns:a16="http://schemas.microsoft.com/office/drawing/2014/main" id="{4C68C11D-2BD7-4F19-BB56-70C39023EE6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5197DC98-4A06-4586-8384-607BD180BAD5}" type="slidenum">
              <a:rPr lang="en-US" altLang="en-US" sz="1300" smtClean="0"/>
              <a:pPr>
                <a:spcBef>
                  <a:spcPct val="0"/>
                </a:spcBef>
                <a:buClrTx/>
                <a:buSzTx/>
                <a:buFontTx/>
                <a:buNone/>
              </a:pPr>
              <a:t>96</a:t>
            </a:fld>
            <a:endParaRPr lang="en-US" altLang="en-US" sz="1300"/>
          </a:p>
        </p:txBody>
      </p:sp>
      <p:sp>
        <p:nvSpPr>
          <p:cNvPr id="102404" name="Rectangle 2">
            <a:extLst>
              <a:ext uri="{FF2B5EF4-FFF2-40B4-BE49-F238E27FC236}">
                <a16:creationId xmlns:a16="http://schemas.microsoft.com/office/drawing/2014/main" id="{B14274A9-E31E-43A8-934A-7F65A96E7FA0}"/>
              </a:ext>
            </a:extLst>
          </p:cNvPr>
          <p:cNvSpPr>
            <a:spLocks noGrp="1" noChangeArrowheads="1"/>
          </p:cNvSpPr>
          <p:nvPr>
            <p:ph type="title"/>
          </p:nvPr>
        </p:nvSpPr>
        <p:spPr/>
        <p:txBody>
          <a:bodyPr/>
          <a:lstStyle/>
          <a:p>
            <a:pPr eaLnBrk="1" hangingPunct="1"/>
            <a:r>
              <a:rPr lang="en-US" altLang="en-US" sz="3700">
                <a:latin typeface="VNI-Times" pitchFamily="2" charset="0"/>
              </a:rPr>
              <a:t>Caùc ñaëc tính cuûa CPU Intel</a:t>
            </a:r>
          </a:p>
        </p:txBody>
      </p:sp>
      <p:sp>
        <p:nvSpPr>
          <p:cNvPr id="102405" name="Rectangle 3">
            <a:extLst>
              <a:ext uri="{FF2B5EF4-FFF2-40B4-BE49-F238E27FC236}">
                <a16:creationId xmlns:a16="http://schemas.microsoft.com/office/drawing/2014/main" id="{B57D2193-574D-4179-9DE2-572760488CE6}"/>
              </a:ext>
            </a:extLst>
          </p:cNvPr>
          <p:cNvSpPr>
            <a:spLocks noGrp="1" noChangeArrowheads="1"/>
          </p:cNvSpPr>
          <p:nvPr>
            <p:ph type="body" idx="1"/>
          </p:nvPr>
        </p:nvSpPr>
        <p:spPr/>
        <p:txBody>
          <a:bodyPr/>
          <a:lstStyle/>
          <a:p>
            <a:pPr eaLnBrk="1" hangingPunct="1"/>
            <a:r>
              <a:rPr lang="en-US" altLang="en-US">
                <a:latin typeface="VNI-Times" pitchFamily="2" charset="0"/>
              </a:rPr>
              <a:t>Hieäu quaû cuûa CPU thuoäc hoï Intel khi xöû lyù vaø chuyeån giao thoâng tin ñöôïc xaùc ñònh bôûi caùc yeáu toá sau :</a:t>
            </a:r>
          </a:p>
          <a:p>
            <a:pPr eaLnBrk="1" hangingPunct="1"/>
            <a:r>
              <a:rPr lang="en-US" altLang="en-US">
                <a:latin typeface="VNI-Times" pitchFamily="2" charset="0"/>
              </a:rPr>
              <a:t>Taàn soá maïch xung ñoàng hoà cuûa CPU.</a:t>
            </a:r>
          </a:p>
          <a:p>
            <a:pPr eaLnBrk="1" hangingPunct="1"/>
            <a:r>
              <a:rPr lang="en-US" altLang="en-US">
                <a:latin typeface="VNI-Times" pitchFamily="2" charset="0"/>
              </a:rPr>
              <a:t>Ñoä roäng cuûa Data bus</a:t>
            </a:r>
          </a:p>
          <a:p>
            <a:pPr eaLnBrk="1" hangingPunct="1"/>
            <a:r>
              <a:rPr lang="en-US" altLang="en-US">
                <a:latin typeface="VNI-Times" pitchFamily="2" charset="0"/>
              </a:rPr>
              <a:t>Ñoä roäng cuûa Address bus</a:t>
            </a:r>
          </a:p>
          <a:p>
            <a:pPr eaLnBrk="1" hangingPunct="1"/>
            <a:endParaRPr lang="en-US" altLang="en-US">
              <a:latin typeface="VNI-Times" pitchFamily="2"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4">
            <a:extLst>
              <a:ext uri="{FF2B5EF4-FFF2-40B4-BE49-F238E27FC236}">
                <a16:creationId xmlns:a16="http://schemas.microsoft.com/office/drawing/2014/main" id="{724D4F3B-97D9-4277-9D59-1C2E7F64B97B}"/>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03427" name="Slide Number Placeholder 5">
            <a:extLst>
              <a:ext uri="{FF2B5EF4-FFF2-40B4-BE49-F238E27FC236}">
                <a16:creationId xmlns:a16="http://schemas.microsoft.com/office/drawing/2014/main" id="{A487447B-CFDA-406D-93B6-A1E512C978F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48BE4AF2-F8ED-4D40-9E3A-DA835F21DAD4}" type="slidenum">
              <a:rPr lang="en-US" altLang="en-US" sz="1300" smtClean="0"/>
              <a:pPr>
                <a:spcBef>
                  <a:spcPct val="0"/>
                </a:spcBef>
                <a:buClrTx/>
                <a:buSzTx/>
                <a:buFontTx/>
                <a:buNone/>
              </a:pPr>
              <a:t>97</a:t>
            </a:fld>
            <a:endParaRPr lang="en-US" altLang="en-US" sz="1300"/>
          </a:p>
        </p:txBody>
      </p:sp>
      <p:sp>
        <p:nvSpPr>
          <p:cNvPr id="103428" name="Rectangle 2">
            <a:extLst>
              <a:ext uri="{FF2B5EF4-FFF2-40B4-BE49-F238E27FC236}">
                <a16:creationId xmlns:a16="http://schemas.microsoft.com/office/drawing/2014/main" id="{F04EAD28-34FF-4B4B-A4A6-A2AAD51F6818}"/>
              </a:ext>
            </a:extLst>
          </p:cNvPr>
          <p:cNvSpPr>
            <a:spLocks noGrp="1" noChangeArrowheads="1"/>
          </p:cNvSpPr>
          <p:nvPr>
            <p:ph type="title"/>
          </p:nvPr>
        </p:nvSpPr>
        <p:spPr/>
        <p:txBody>
          <a:bodyPr/>
          <a:lstStyle/>
          <a:p>
            <a:pPr eaLnBrk="1" hangingPunct="1"/>
            <a:r>
              <a:rPr lang="en-US" altLang="en-US" sz="3700">
                <a:latin typeface="VNI-Times" pitchFamily="2" charset="0"/>
              </a:rPr>
              <a:t>Caùc ñaëc tính cuûa CPU Intel</a:t>
            </a:r>
          </a:p>
        </p:txBody>
      </p:sp>
      <p:sp>
        <p:nvSpPr>
          <p:cNvPr id="103429" name="Rectangle 3">
            <a:extLst>
              <a:ext uri="{FF2B5EF4-FFF2-40B4-BE49-F238E27FC236}">
                <a16:creationId xmlns:a16="http://schemas.microsoft.com/office/drawing/2014/main" id="{30A3B390-C9D6-4772-A06F-B31716E506CE}"/>
              </a:ext>
            </a:extLst>
          </p:cNvPr>
          <p:cNvSpPr>
            <a:spLocks noGrp="1" noChangeArrowheads="1"/>
          </p:cNvSpPr>
          <p:nvPr>
            <p:ph type="body" idx="1"/>
          </p:nvPr>
        </p:nvSpPr>
        <p:spPr/>
        <p:txBody>
          <a:bodyPr/>
          <a:lstStyle/>
          <a:p>
            <a:pPr eaLnBrk="1" hangingPunct="1"/>
            <a:r>
              <a:rPr lang="en-US" altLang="en-US">
                <a:latin typeface="VNI-Times" pitchFamily="2" charset="0"/>
              </a:rPr>
              <a:t>Taàn soá maïch xung ñoàng hoà cuûa CPU.caøng nhanh thì toác ñoä xöû lyù caøng nhanh.</a:t>
            </a:r>
          </a:p>
          <a:p>
            <a:pPr eaLnBrk="1" hangingPunct="1"/>
            <a:r>
              <a:rPr lang="en-US" altLang="en-US">
                <a:latin typeface="VNI-Times" pitchFamily="2" charset="0"/>
              </a:rPr>
              <a:t>Ñoä roäng cuûa Data bus caøng roäng thì caøng nhieàu data ñöôïc chuyeån giao trong 1 laàn giao dòch.</a:t>
            </a:r>
          </a:p>
          <a:p>
            <a:pPr eaLnBrk="1" hangingPunct="1"/>
            <a:r>
              <a:rPr lang="en-US" altLang="en-US">
                <a:latin typeface="VNI-Times" pitchFamily="2" charset="0"/>
              </a:rPr>
              <a:t>Ñoä roäng cuûa Address bus caøng roäng thì khaû naêng quaûn lyù boä nhôù caøng lôùn.</a:t>
            </a:r>
          </a:p>
          <a:p>
            <a:pPr eaLnBrk="1" hangingPunct="1"/>
            <a:endParaRPr lang="en-US" altLang="en-US">
              <a:latin typeface="VNI-Times" pitchFamily="2"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4">
            <a:extLst>
              <a:ext uri="{FF2B5EF4-FFF2-40B4-BE49-F238E27FC236}">
                <a16:creationId xmlns:a16="http://schemas.microsoft.com/office/drawing/2014/main" id="{D4C27BCC-D7E2-4685-B1CF-34F12AAA5FA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04451" name="Slide Number Placeholder 5">
            <a:extLst>
              <a:ext uri="{FF2B5EF4-FFF2-40B4-BE49-F238E27FC236}">
                <a16:creationId xmlns:a16="http://schemas.microsoft.com/office/drawing/2014/main" id="{4296865B-28C3-432E-9A82-F7CE993AE5F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DAD0EB1B-A783-42F1-92E9-A45B246D3006}" type="slidenum">
              <a:rPr lang="en-US" altLang="en-US" sz="1300" smtClean="0"/>
              <a:pPr>
                <a:spcBef>
                  <a:spcPct val="0"/>
                </a:spcBef>
                <a:buClrTx/>
                <a:buSzTx/>
                <a:buFontTx/>
                <a:buNone/>
              </a:pPr>
              <a:t>98</a:t>
            </a:fld>
            <a:endParaRPr lang="en-US" altLang="en-US" sz="1300"/>
          </a:p>
        </p:txBody>
      </p:sp>
      <p:sp>
        <p:nvSpPr>
          <p:cNvPr id="104452" name="Rectangle 2">
            <a:extLst>
              <a:ext uri="{FF2B5EF4-FFF2-40B4-BE49-F238E27FC236}">
                <a16:creationId xmlns:a16="http://schemas.microsoft.com/office/drawing/2014/main" id="{17A37354-8234-4484-8599-4E0CAFC279DB}"/>
              </a:ext>
            </a:extLst>
          </p:cNvPr>
          <p:cNvSpPr>
            <a:spLocks noGrp="1" noChangeArrowheads="1"/>
          </p:cNvSpPr>
          <p:nvPr>
            <p:ph type="title"/>
          </p:nvPr>
        </p:nvSpPr>
        <p:spPr/>
        <p:txBody>
          <a:bodyPr/>
          <a:lstStyle/>
          <a:p>
            <a:pPr eaLnBrk="1" hangingPunct="1"/>
            <a:r>
              <a:rPr lang="en-US" altLang="en-US" sz="3700">
                <a:latin typeface="VNI-Times" pitchFamily="2" charset="0"/>
              </a:rPr>
              <a:t>Caùc ñaëc tính cuûa CPU Intel</a:t>
            </a:r>
          </a:p>
        </p:txBody>
      </p:sp>
      <p:graphicFrame>
        <p:nvGraphicFramePr>
          <p:cNvPr id="159803" name="Group 59">
            <a:extLst>
              <a:ext uri="{FF2B5EF4-FFF2-40B4-BE49-F238E27FC236}">
                <a16:creationId xmlns:a16="http://schemas.microsoft.com/office/drawing/2014/main" id="{4387B6B6-4217-4DA2-93DE-7340960CE88C}"/>
              </a:ext>
            </a:extLst>
          </p:cNvPr>
          <p:cNvGraphicFramePr>
            <a:graphicFrameLocks noGrp="1"/>
          </p:cNvGraphicFramePr>
          <p:nvPr>
            <p:ph idx="1"/>
          </p:nvPr>
        </p:nvGraphicFramePr>
        <p:xfrm>
          <a:off x="211138" y="2016125"/>
          <a:ext cx="8743950" cy="4840288"/>
        </p:xfrm>
        <a:graphic>
          <a:graphicData uri="http://schemas.openxmlformats.org/drawingml/2006/table">
            <a:tbl>
              <a:tblPr/>
              <a:tblGrid>
                <a:gridCol w="2185987">
                  <a:extLst>
                    <a:ext uri="{9D8B030D-6E8A-4147-A177-3AD203B41FA5}">
                      <a16:colId xmlns:a16="http://schemas.microsoft.com/office/drawing/2014/main" val="20000"/>
                    </a:ext>
                  </a:extLst>
                </a:gridCol>
                <a:gridCol w="2185988">
                  <a:extLst>
                    <a:ext uri="{9D8B030D-6E8A-4147-A177-3AD203B41FA5}">
                      <a16:colId xmlns:a16="http://schemas.microsoft.com/office/drawing/2014/main" val="20001"/>
                    </a:ext>
                  </a:extLst>
                </a:gridCol>
                <a:gridCol w="2185987">
                  <a:extLst>
                    <a:ext uri="{9D8B030D-6E8A-4147-A177-3AD203B41FA5}">
                      <a16:colId xmlns:a16="http://schemas.microsoft.com/office/drawing/2014/main" val="20002"/>
                    </a:ext>
                  </a:extLst>
                </a:gridCol>
                <a:gridCol w="2185988">
                  <a:extLst>
                    <a:ext uri="{9D8B030D-6E8A-4147-A177-3AD203B41FA5}">
                      <a16:colId xmlns:a16="http://schemas.microsoft.com/office/drawing/2014/main" val="20003"/>
                    </a:ext>
                  </a:extLst>
                </a:gridCol>
              </a:tblGrid>
              <a:tr h="1239837">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tx1"/>
                        </a:solidFill>
                        <a:effectLst/>
                        <a:latin typeface="VNI-US" pitchFamily="2" charset="0"/>
                      </a:endParaRPr>
                    </a:p>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VNI-US" pitchFamily="2" charset="0"/>
                        </a:rPr>
                        <a:t>Loaïi CPU</a:t>
                      </a:r>
                    </a:p>
                  </a:txBody>
                  <a:tcPr marL="83640" marR="83640" marT="41820" marB="418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VNI-US" pitchFamily="2" charset="0"/>
                        </a:rPr>
                        <a:t>Data Bus </a:t>
                      </a:r>
                    </a:p>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VNI-US" pitchFamily="2" charset="0"/>
                        </a:rPr>
                        <a:t>(bit)</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VNI-US" pitchFamily="2" charset="0"/>
                        </a:rPr>
                        <a:t>Address bus (bit)</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0" i="0" u="none" strike="noStrike" cap="none" normalizeH="0" baseline="0">
                          <a:ln>
                            <a:noFill/>
                          </a:ln>
                          <a:solidFill>
                            <a:schemeClr val="tx1"/>
                          </a:solidFill>
                          <a:effectLst/>
                          <a:latin typeface="VNI-Times" pitchFamily="2" charset="0"/>
                        </a:rPr>
                        <a:t>Khaû naêng quaûn lyù boä nhôù</a:t>
                      </a:r>
                    </a:p>
                  </a:txBody>
                  <a:tcPr marL="83640" marR="83640" marT="41820" marB="418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4350">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8088</a:t>
                      </a:r>
                    </a:p>
                  </a:txBody>
                  <a:tcPr marL="83640" marR="83640" marT="41820" marB="418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8</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20</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1 MB</a:t>
                      </a:r>
                    </a:p>
                  </a:txBody>
                  <a:tcPr marL="83640" marR="83640" marT="41820" marB="418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8086</a:t>
                      </a:r>
                    </a:p>
                  </a:txBody>
                  <a:tcPr marL="83640" marR="83640" marT="41820" marB="418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16</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20</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1MB</a:t>
                      </a:r>
                    </a:p>
                  </a:txBody>
                  <a:tcPr marL="83640" marR="83640" marT="41820" marB="418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4350">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80286</a:t>
                      </a:r>
                    </a:p>
                  </a:txBody>
                  <a:tcPr marL="83640" marR="83640" marT="41820" marB="418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16</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24</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16Mb</a:t>
                      </a:r>
                    </a:p>
                  </a:txBody>
                  <a:tcPr marL="83640" marR="83640" marT="41820" marB="418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5938">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80386</a:t>
                      </a:r>
                    </a:p>
                  </a:txBody>
                  <a:tcPr marL="83640" marR="83640" marT="41820" marB="418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32</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32</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4 GB</a:t>
                      </a:r>
                    </a:p>
                  </a:txBody>
                  <a:tcPr marL="83640" marR="83640" marT="41820" marB="418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2763">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80486</a:t>
                      </a:r>
                    </a:p>
                  </a:txBody>
                  <a:tcPr marL="83640" marR="83640" marT="41820" marB="418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32</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32</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4 GB</a:t>
                      </a:r>
                    </a:p>
                  </a:txBody>
                  <a:tcPr marL="83640" marR="83640" marT="41820" marB="418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5938">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Pentium</a:t>
                      </a:r>
                    </a:p>
                  </a:txBody>
                  <a:tcPr marL="83640" marR="83640" marT="41820" marB="418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64</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32</a:t>
                      </a: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ctr"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500" b="1" i="0" u="none" strike="noStrike" cap="none" normalizeH="0" baseline="0">
                          <a:ln>
                            <a:noFill/>
                          </a:ln>
                          <a:solidFill>
                            <a:schemeClr val="tx1"/>
                          </a:solidFill>
                          <a:effectLst/>
                          <a:latin typeface="Tahoma" panose="020B0604030504040204" pitchFamily="34" charset="0"/>
                        </a:rPr>
                        <a:t>4GB</a:t>
                      </a:r>
                    </a:p>
                  </a:txBody>
                  <a:tcPr marL="83640" marR="83640" marT="41820" marB="418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2763">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tx1"/>
                        </a:solidFill>
                        <a:effectLst/>
                        <a:latin typeface="Tahoma" panose="020B0604030504040204" pitchFamily="34" charset="0"/>
                      </a:endParaRPr>
                    </a:p>
                  </a:txBody>
                  <a:tcPr marL="83640" marR="83640" marT="41820" marB="418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tx1"/>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tx1"/>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836613">
                        <a:spcBef>
                          <a:spcPct val="20000"/>
                        </a:spcBef>
                        <a:buClr>
                          <a:schemeClr val="folHlink"/>
                        </a:buClr>
                        <a:buSzPct val="60000"/>
                        <a:buFont typeface="Wingdings" panose="05000000000000000000" pitchFamily="2" charset="2"/>
                        <a:defRPr sz="2500">
                          <a:solidFill>
                            <a:schemeClr val="tx1"/>
                          </a:solidFill>
                          <a:latin typeface="Tahoma" panose="020B0604030504040204" pitchFamily="34" charset="0"/>
                        </a:defRPr>
                      </a:lvl1pPr>
                      <a:lvl2pPr marL="417513" defTabSz="836613">
                        <a:spcBef>
                          <a:spcPct val="20000"/>
                        </a:spcBef>
                        <a:buClr>
                          <a:schemeClr val="hlink"/>
                        </a:buClr>
                        <a:buSzPct val="55000"/>
                        <a:buFont typeface="Wingdings" panose="05000000000000000000" pitchFamily="2" charset="2"/>
                        <a:defRPr sz="2200">
                          <a:solidFill>
                            <a:schemeClr val="tx1"/>
                          </a:solidFill>
                          <a:latin typeface="Tahoma" panose="020B0604030504040204" pitchFamily="34" charset="0"/>
                        </a:defRPr>
                      </a:lvl2pPr>
                      <a:lvl3pPr marL="836613" defTabSz="836613">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254125" defTabSz="836613">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1673225" defTabSz="836613">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1304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5876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0448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502025" defTabSz="836613"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836613"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500" b="0" i="0" u="none" strike="noStrike" cap="none" normalizeH="0" baseline="0">
                        <a:ln>
                          <a:noFill/>
                        </a:ln>
                        <a:solidFill>
                          <a:schemeClr val="tx1"/>
                        </a:solidFill>
                        <a:effectLst/>
                        <a:latin typeface="Tahoma" panose="020B0604030504040204" pitchFamily="34" charset="0"/>
                      </a:endParaRPr>
                    </a:p>
                  </a:txBody>
                  <a:tcPr marL="83640" marR="83640" marT="41820" marB="418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4">
            <a:extLst>
              <a:ext uri="{FF2B5EF4-FFF2-40B4-BE49-F238E27FC236}">
                <a16:creationId xmlns:a16="http://schemas.microsoft.com/office/drawing/2014/main" id="{27FF9EFC-1414-443D-92E9-EC1A994D398F}"/>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300"/>
              <a:t>Chuong 2 : Tổ chức CPU</a:t>
            </a:r>
          </a:p>
        </p:txBody>
      </p:sp>
      <p:sp>
        <p:nvSpPr>
          <p:cNvPr id="105475" name="Slide Number Placeholder 5">
            <a:extLst>
              <a:ext uri="{FF2B5EF4-FFF2-40B4-BE49-F238E27FC236}">
                <a16:creationId xmlns:a16="http://schemas.microsoft.com/office/drawing/2014/main" id="{E17A24A1-88BA-4496-8287-09D1E8BB5E9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742950" indent="-285750"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600200" indent="-22860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C4ED8A53-D87C-4338-B528-76AF263212F3}" type="slidenum">
              <a:rPr lang="en-US" altLang="en-US" sz="1300" smtClean="0"/>
              <a:pPr>
                <a:spcBef>
                  <a:spcPct val="0"/>
                </a:spcBef>
                <a:buClrTx/>
                <a:buSzTx/>
                <a:buFontTx/>
                <a:buNone/>
              </a:pPr>
              <a:t>99</a:t>
            </a:fld>
            <a:endParaRPr lang="en-US" altLang="en-US" sz="1300"/>
          </a:p>
        </p:txBody>
      </p:sp>
      <p:sp>
        <p:nvSpPr>
          <p:cNvPr id="105476" name="Rectangle 2">
            <a:extLst>
              <a:ext uri="{FF2B5EF4-FFF2-40B4-BE49-F238E27FC236}">
                <a16:creationId xmlns:a16="http://schemas.microsoft.com/office/drawing/2014/main" id="{7935CE50-9352-43C2-BEF8-F973D905764C}"/>
              </a:ext>
            </a:extLst>
          </p:cNvPr>
          <p:cNvSpPr>
            <a:spLocks noGrp="1" noChangeArrowheads="1"/>
          </p:cNvSpPr>
          <p:nvPr>
            <p:ph type="title"/>
          </p:nvPr>
        </p:nvSpPr>
        <p:spPr/>
        <p:txBody>
          <a:bodyPr/>
          <a:lstStyle/>
          <a:p>
            <a:pPr eaLnBrk="1" hangingPunct="1"/>
            <a:r>
              <a:rPr lang="en-US" altLang="en-US" b="1">
                <a:latin typeface="VNI-Times" pitchFamily="2" charset="0"/>
              </a:rPr>
              <a:t>Toùm taét CPU hoï Intel</a:t>
            </a:r>
          </a:p>
        </p:txBody>
      </p:sp>
      <p:sp>
        <p:nvSpPr>
          <p:cNvPr id="105477" name="Rectangle 3">
            <a:extLst>
              <a:ext uri="{FF2B5EF4-FFF2-40B4-BE49-F238E27FC236}">
                <a16:creationId xmlns:a16="http://schemas.microsoft.com/office/drawing/2014/main" id="{6B86B720-09CD-490C-8526-3ED01C5BD9F8}"/>
              </a:ext>
            </a:extLst>
          </p:cNvPr>
          <p:cNvSpPr>
            <a:spLocks noGrp="1" noChangeArrowheads="1"/>
          </p:cNvSpPr>
          <p:nvPr>
            <p:ph type="body" idx="1"/>
          </p:nvPr>
        </p:nvSpPr>
        <p:spPr>
          <a:xfrm>
            <a:off x="277813" y="2016125"/>
            <a:ext cx="8677275" cy="1963738"/>
          </a:xfrm>
        </p:spPr>
        <p:txBody>
          <a:bodyPr/>
          <a:lstStyle/>
          <a:p>
            <a:pPr eaLnBrk="1" hangingPunct="1"/>
            <a:r>
              <a:rPr lang="en-US" altLang="en-US" sz="2200" b="1">
                <a:solidFill>
                  <a:srgbClr val="3333FF"/>
                </a:solidFill>
                <a:latin typeface="VNI-Times" pitchFamily="2" charset="0"/>
              </a:rPr>
              <a:t>CPU 80286 : Data bus 16 bit neân moãi laàn chuyeån giao 2 bytes </a:t>
            </a:r>
            <a:r>
              <a:rPr lang="en-US" altLang="en-US" sz="2200" b="1">
                <a:solidFill>
                  <a:srgbClr val="3333FF"/>
                </a:solidFill>
                <a:latin typeface="VNI-Times" pitchFamily="2" charset="0"/>
                <a:sym typeface="Wingdings" panose="05000000000000000000" pitchFamily="2" charset="2"/>
              </a:rPr>
              <a:t> quaûn lyù 16MB boä nhôù.</a:t>
            </a:r>
            <a:br>
              <a:rPr lang="en-US" altLang="en-US" sz="2200" b="1">
                <a:solidFill>
                  <a:srgbClr val="3333FF"/>
                </a:solidFill>
                <a:latin typeface="VNI-Times" pitchFamily="2" charset="0"/>
                <a:sym typeface="Wingdings" panose="05000000000000000000" pitchFamily="2" charset="2"/>
              </a:rPr>
            </a:br>
            <a:r>
              <a:rPr lang="en-US" altLang="en-US" sz="2200" b="1">
                <a:solidFill>
                  <a:schemeClr val="accent2"/>
                </a:solidFill>
                <a:latin typeface="VNI-Times" pitchFamily="2" charset="0"/>
                <a:sym typeface="Wingdings" panose="05000000000000000000" pitchFamily="2" charset="2"/>
              </a:rPr>
              <a:t>Chæ coù khaû naêng thöïc hieän caùc pheùp toaùn ñoái vôùi caùc soá nguyeân, coù theå duøng taäp leänh 80286 ñeå moâ phoûng caùc pheùp toaùn soá hoïc daáu chaám ñoäng nhöng ñieàu naøy seõ laøm giaûm hieäu suaát heä thoáng.</a:t>
            </a:r>
            <a:r>
              <a:rPr lang="en-US" altLang="en-US" b="1">
                <a:solidFill>
                  <a:schemeClr val="accent2"/>
                </a:solidFill>
                <a:latin typeface="VNI-Times" pitchFamily="2" charset="0"/>
                <a:sym typeface="Wingdings" panose="05000000000000000000" pitchFamily="2" charset="2"/>
              </a:rPr>
              <a:t> </a:t>
            </a:r>
            <a:endParaRPr lang="en-US" altLang="en-US" b="1">
              <a:solidFill>
                <a:schemeClr val="accent2"/>
              </a:solidFill>
              <a:latin typeface="VNI-Times" pitchFamily="2" charset="0"/>
            </a:endParaRPr>
          </a:p>
        </p:txBody>
      </p:sp>
      <p:sp>
        <p:nvSpPr>
          <p:cNvPr id="105478" name="Text Box 5">
            <a:extLst>
              <a:ext uri="{FF2B5EF4-FFF2-40B4-BE49-F238E27FC236}">
                <a16:creationId xmlns:a16="http://schemas.microsoft.com/office/drawing/2014/main" id="{4471E611-9048-4550-BFE6-A1132813DA28}"/>
              </a:ext>
            </a:extLst>
          </p:cNvPr>
          <p:cNvSpPr txBox="1">
            <a:spLocks noChangeArrowheads="1"/>
          </p:cNvSpPr>
          <p:nvPr/>
        </p:nvSpPr>
        <p:spPr bwMode="auto">
          <a:xfrm>
            <a:off x="563563" y="4187825"/>
            <a:ext cx="8089900" cy="123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r>
              <a:rPr lang="en-US" altLang="en-US" sz="2200" i="0">
                <a:latin typeface="VNI-Times" pitchFamily="2" charset="0"/>
                <a:sym typeface="Wingdings" panose="05000000000000000000" pitchFamily="2" charset="2"/>
              </a:rPr>
              <a:t>Neáu muoán coù khaû naêng thöïc hieän caùc pheùp toaùn daáu chaám ñoäng phaûi gaén CoProccessor 8087.  </a:t>
            </a:r>
          </a:p>
          <a:p>
            <a:pPr eaLnBrk="1" hangingPunct="1">
              <a:spcBef>
                <a:spcPct val="50000"/>
              </a:spcBef>
              <a:buClrTx/>
              <a:buSzTx/>
              <a:buFontTx/>
              <a:buNone/>
            </a:pPr>
            <a:endParaRPr lang="en-US" altLang="en-US" sz="2200" i="0">
              <a:latin typeface="VNI-Times" pitchFamily="2" charset="0"/>
            </a:endParaRPr>
          </a:p>
        </p:txBody>
      </p:sp>
      <p:sp>
        <p:nvSpPr>
          <p:cNvPr id="105479" name="Text Box 6">
            <a:extLst>
              <a:ext uri="{FF2B5EF4-FFF2-40B4-BE49-F238E27FC236}">
                <a16:creationId xmlns:a16="http://schemas.microsoft.com/office/drawing/2014/main" id="{B2A50C1B-776B-499E-9592-A4F82257FD16}"/>
              </a:ext>
            </a:extLst>
          </p:cNvPr>
          <p:cNvSpPr txBox="1">
            <a:spLocks noChangeArrowheads="1"/>
          </p:cNvSpPr>
          <p:nvPr/>
        </p:nvSpPr>
        <p:spPr bwMode="auto">
          <a:xfrm>
            <a:off x="490538" y="5219700"/>
            <a:ext cx="865346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640" tIns="41820" rIns="83640" bIns="41820">
            <a:spAutoFit/>
          </a:bodyPr>
          <a:lstStyle>
            <a:lvl1pPr defTabSz="836613">
              <a:spcBef>
                <a:spcPct val="20000"/>
              </a:spcBef>
              <a:buClr>
                <a:schemeClr val="folHlink"/>
              </a:buClr>
              <a:buSzPct val="60000"/>
              <a:buFont typeface="Wingdings" panose="05000000000000000000" pitchFamily="2" charset="2"/>
              <a:buChar char="n"/>
              <a:defRPr sz="2900">
                <a:solidFill>
                  <a:schemeClr val="tx1"/>
                </a:solidFill>
                <a:latin typeface="Tahoma" panose="020B0604030504040204" pitchFamily="34" charset="0"/>
              </a:defRPr>
            </a:lvl1pPr>
            <a:lvl2pPr marL="417513" indent="-261938" defTabSz="83661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836613" indent="-209550" defTabSz="836613">
              <a:spcBef>
                <a:spcPct val="20000"/>
              </a:spcBef>
              <a:buClr>
                <a:schemeClr val="folHlink"/>
              </a:buClr>
              <a:buSzPct val="50000"/>
              <a:buFont typeface="Wingdings" panose="05000000000000000000" pitchFamily="2" charset="2"/>
              <a:buChar char="n"/>
              <a:defRPr sz="2200">
                <a:solidFill>
                  <a:schemeClr val="tx1"/>
                </a:solidFill>
                <a:latin typeface="Tahoma" panose="020B0604030504040204" pitchFamily="34" charset="0"/>
              </a:defRPr>
            </a:lvl3pPr>
            <a:lvl4pPr marL="1254125" indent="-209550" defTabSz="836613">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1673225" indent="-207963" defTabSz="836613">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1304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5876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0448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502025" indent="-207963" defTabSz="836613"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200" i="0">
                <a:latin typeface="VNI-Times" pitchFamily="2" charset="0"/>
              </a:rPr>
              <a:t>80286 laøm vieäc theo 2 cheá ñoä : cheá ñoä thöïc vaø cheá ñoä baûo veä.</a:t>
            </a: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836613" rtl="0" eaLnBrk="1" fontAlgn="base" latinLnBrk="0" hangingPunct="1">
          <a:lnSpc>
            <a:spcPct val="100000"/>
          </a:lnSpc>
          <a:spcBef>
            <a:spcPct val="0"/>
          </a:spcBef>
          <a:spcAft>
            <a:spcPct val="0"/>
          </a:spcAft>
          <a:buClrTx/>
          <a:buSzTx/>
          <a:buFontTx/>
          <a:buNone/>
          <a:tabLst/>
          <a:defRPr kumimoji="0" lang="en-US" altLang="en-US" sz="2200" b="1" i="1"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836613" rtl="0" eaLnBrk="1" fontAlgn="base" latinLnBrk="0" hangingPunct="1">
          <a:lnSpc>
            <a:spcPct val="100000"/>
          </a:lnSpc>
          <a:spcBef>
            <a:spcPct val="0"/>
          </a:spcBef>
          <a:spcAft>
            <a:spcPct val="0"/>
          </a:spcAft>
          <a:buClrTx/>
          <a:buSzTx/>
          <a:buFontTx/>
          <a:buNone/>
          <a:tabLst/>
          <a:defRPr kumimoji="0" lang="en-US" altLang="en-US" sz="2200" b="1" i="1"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2078</TotalTime>
  <Words>9398</Words>
  <Application>Microsoft Office PowerPoint</Application>
  <PresentationFormat>On-screen Show (4:3)</PresentationFormat>
  <Paragraphs>1024</Paragraphs>
  <Slides>124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124</vt:i4>
      </vt:variant>
    </vt:vector>
  </HeadingPairs>
  <TitlesOfParts>
    <vt:vector size="135" baseType="lpstr">
      <vt:lpstr>VNI-Arial Rounded</vt:lpstr>
      <vt:lpstr>VNI-Timfani-Heavy</vt:lpstr>
      <vt:lpstr>VNI-US</vt:lpstr>
      <vt:lpstr>Arial</vt:lpstr>
      <vt:lpstr>Georgia</vt:lpstr>
      <vt:lpstr>Tahoma</vt:lpstr>
      <vt:lpstr>Times New Roman</vt:lpstr>
      <vt:lpstr>Verdana</vt:lpstr>
      <vt:lpstr>VNI-Times</vt:lpstr>
      <vt:lpstr>Wingdings</vt:lpstr>
      <vt:lpstr>Blends</vt:lpstr>
      <vt:lpstr>Chương 2 : Tổ chức CPU</vt:lpstr>
      <vt:lpstr>PowerPoint Presentation</vt:lpstr>
      <vt:lpstr>2.1 Hệ thống số</vt:lpstr>
      <vt:lpstr>Hệ thống số</vt:lpstr>
      <vt:lpstr>Hệ thống số</vt:lpstr>
      <vt:lpstr>PowerPoint Presentation</vt:lpstr>
      <vt:lpstr>PowerPoint Presentation</vt:lpstr>
      <vt:lpstr>  MT không thông minh như con ngườI,nó dùng trạng thái của điện tử :  on and off, or 1 and 0. MT dùng binary system, binary system có 2 digits:  0, 1  Như vậy cơ số (base) là 2.   Mỗi ký số (digit) trong hệ  binary number được gọi là  BIT, 4 bits nhóm thành 1 NIBBLE, 8 bits tạo thành 1 BYTE, 2 bytes tạo thành  1 WORD, 2 words tạo thành 1 DOUBLE WORD (ít dùng):  </vt:lpstr>
      <vt:lpstr>Hexadecimal System</vt:lpstr>
      <vt:lpstr>Các phép toán trong hệ nhị phân</vt:lpstr>
      <vt:lpstr>Các phép toán trong hệ nhị phân …</vt:lpstr>
      <vt:lpstr>Chuyển hệ töø 10  heä 2</vt:lpstr>
      <vt:lpstr>Chuyển hệ töø heä 2  heä 10</vt:lpstr>
      <vt:lpstr>Chuyển hệ töø heä 10  heä 16</vt:lpstr>
      <vt:lpstr>Chuyển hệ töø heä 2  heä 16</vt:lpstr>
      <vt:lpstr>PowerPoint Presentation</vt:lpstr>
      <vt:lpstr>2.2 Bộ xử lý trung tâm CPU</vt:lpstr>
      <vt:lpstr>2.2 Bộ xử lý trung tâm CPU</vt:lpstr>
      <vt:lpstr>2.2 Bộ xử lý trung tâm CPU</vt:lpstr>
      <vt:lpstr>2.2 Bộ xử lý trung tâm CPU</vt:lpstr>
      <vt:lpstr>2.2 Bộ xử lý trung tâm CPU</vt:lpstr>
      <vt:lpstr>2.2 Bộ xử lý trung tâm CPU</vt:lpstr>
      <vt:lpstr>2.2 Bộ xử lý trung tâm CPU</vt:lpstr>
      <vt:lpstr>2.2 Bộ xử lý trung tâm CPU</vt:lpstr>
      <vt:lpstr>2.2 Bộ xử lý trung tâm CPU</vt:lpstr>
      <vt:lpstr>2.2 Bộ xử lý trung tâm CPU</vt:lpstr>
      <vt:lpstr>2.2 Bộ xử lý trung tâm CPU</vt:lpstr>
      <vt:lpstr>2.2 Bộ xử lý trung tâm CPU</vt:lpstr>
      <vt:lpstr>2.2 Bộ xử lý trung tâm CPU</vt:lpstr>
      <vt:lpstr>CPU (cont)</vt:lpstr>
      <vt:lpstr>Sơ đồ khối CPU.</vt:lpstr>
      <vt:lpstr>Chu kyø leänh</vt:lpstr>
      <vt:lpstr>Chu kyø maùy</vt:lpstr>
      <vt:lpstr>Thöïc hieän leänh</vt:lpstr>
      <vt:lpstr>Thöïc hieän leänh (cont)</vt:lpstr>
      <vt:lpstr>Sự phân phối thời gian cho 2 quá trình lấy lệnh và thi hành lệnh của CPU thường và CPU đường ống</vt:lpstr>
      <vt:lpstr>Heä ña boä xöû lyù (MultiProccessor)</vt:lpstr>
      <vt:lpstr>Heä ña boä xöû lyù (MultiProccessor)</vt:lpstr>
      <vt:lpstr>PowerPoint Presentation</vt:lpstr>
      <vt:lpstr>2.3 Hệ thống Bus</vt:lpstr>
      <vt:lpstr>Các loại Bus</vt:lpstr>
      <vt:lpstr>Minh họa hệ thống Bus</vt:lpstr>
      <vt:lpstr>A Typical Output Port  </vt:lpstr>
      <vt:lpstr>An Input and an Output Device That Share the Same Address (a Dual I/O Port) </vt:lpstr>
      <vt:lpstr>Connection of the PCI and ISA Busses in a Typical PC </vt:lpstr>
      <vt:lpstr>PowerPoint Presentation</vt:lpstr>
      <vt:lpstr>Bus PCI</vt:lpstr>
      <vt:lpstr>Plug and Play</vt:lpstr>
      <vt:lpstr>AGP Bus Interface </vt:lpstr>
      <vt:lpstr>AGP (Accelerated Graphics Port)</vt:lpstr>
      <vt:lpstr>Độ rộng Bus</vt:lpstr>
      <vt:lpstr>PowerPoint Presentation</vt:lpstr>
      <vt:lpstr>Nhược điểm của Bus ISA</vt:lpstr>
      <vt:lpstr>Chu kỳ Bus</vt:lpstr>
      <vt:lpstr>PowerPoint Presentation</vt:lpstr>
      <vt:lpstr>Chu kỳ Bus</vt:lpstr>
      <vt:lpstr>Chu kỳ Bus</vt:lpstr>
      <vt:lpstr>Chu kỳ Bus (cont)</vt:lpstr>
      <vt:lpstr>Chu kỳ Bus (cont)</vt:lpstr>
      <vt:lpstr>2.4 Hệ thống thanh ghi</vt:lpstr>
      <vt:lpstr>AX Register</vt:lpstr>
      <vt:lpstr>AX Register</vt:lpstr>
      <vt:lpstr>BX Register</vt:lpstr>
      <vt:lpstr>DX Register</vt:lpstr>
      <vt:lpstr>CX Register</vt:lpstr>
      <vt:lpstr>Các thanh ghi Segment</vt:lpstr>
      <vt:lpstr>Thanh ghi 32 bit</vt:lpstr>
      <vt:lpstr>2.5 Thanh ghi đoạn và sự hình thành địa chỉ</vt:lpstr>
      <vt:lpstr>SỰ PHÂN ĐOẠN BỘ NHỚ</vt:lpstr>
      <vt:lpstr>2.5 Địa chỉ vật lý &amp; địa chỉ luận lý</vt:lpstr>
      <vt:lpstr>Địa chỉ luận lý</vt:lpstr>
      <vt:lpstr>Sự hình thành địa chỉ</vt:lpstr>
      <vt:lpstr>Thí dụ minh hoạ hình thành địa chỉ</vt:lpstr>
      <vt:lpstr>Sự hình thành địa chỉ tuyệt đối</vt:lpstr>
      <vt:lpstr>Cách tính địa chỉ vật lý từ địa chỉ luận lý</vt:lpstr>
      <vt:lpstr>Sự chồng chất các đoạn</vt:lpstr>
      <vt:lpstr>Sự chồng chất các đoạn</vt:lpstr>
      <vt:lpstr>PowerPoint Presentation</vt:lpstr>
      <vt:lpstr>PowerPoint Presentation</vt:lpstr>
      <vt:lpstr>Giải thích</vt:lpstr>
      <vt:lpstr>PowerPoint Presentation</vt:lpstr>
      <vt:lpstr>PowerPoint Presentation</vt:lpstr>
      <vt:lpstr>PowerPoint Presentation</vt:lpstr>
      <vt:lpstr>PowerPoint Presentation</vt:lpstr>
      <vt:lpstr>Caùc thanh ghi ñoaïn CS, DS, SS, ES</vt:lpstr>
      <vt:lpstr>Caùc thanh ghi ñoaïn CS, DS, SS, ES</vt:lpstr>
      <vt:lpstr>Thanh ghi traïng thaùi (thanh ghi côø)</vt:lpstr>
      <vt:lpstr>Thanh ghi traïng thaùi (thanh ghi côø)</vt:lpstr>
      <vt:lpstr>Thanh ghi traïng thaùi (thanh ghi côø)</vt:lpstr>
      <vt:lpstr>Thanh ghi chæ soá (Index)</vt:lpstr>
      <vt:lpstr>Thanh ghi chæ soá (Index)</vt:lpstr>
      <vt:lpstr>ĐỊA CHỈ LUẬN LÝ VÀ THANH GHI</vt:lpstr>
      <vt:lpstr>PowerPoint Presentation</vt:lpstr>
      <vt:lpstr>PowerPoint Presentation</vt:lpstr>
      <vt:lpstr>PowerPoint Presentation</vt:lpstr>
      <vt:lpstr>Caùc ñaëc tính cuûa CPU Intel</vt:lpstr>
      <vt:lpstr>Caùc ñaëc tính cuûa CPU Intel</vt:lpstr>
      <vt:lpstr>Caùc ñaëc tính cuûa CPU Intel</vt:lpstr>
      <vt:lpstr>Toùm taét CPU hoï Intel</vt:lpstr>
      <vt:lpstr>Toùm taét CPU hoï Intel</vt:lpstr>
      <vt:lpstr>Toùm taét CPU hoï Intel</vt:lpstr>
      <vt:lpstr>RISC &amp; CISC</vt:lpstr>
      <vt:lpstr>RISC &amp; CISC</vt:lpstr>
      <vt:lpstr>CPU Pentium</vt:lpstr>
      <vt:lpstr>SÔ ÑOÀ KHOÁI PENTIUM</vt:lpstr>
      <vt:lpstr>Caâu hoûi oân taäp</vt:lpstr>
      <vt:lpstr>Caâu hoûi oân taäp</vt:lpstr>
      <vt:lpstr>Caâu hoûi oân taäp</vt:lpstr>
      <vt:lpstr>PowerPoint Presentation</vt:lpstr>
      <vt:lpstr>PowerPoint Presentation</vt:lpstr>
      <vt:lpstr>PowerPoint Presentation</vt:lpstr>
      <vt:lpstr>PowerPoint Presentation</vt:lpstr>
      <vt:lpstr>PowerPoint Presentation</vt:lpstr>
      <vt:lpstr>PowerPoint Presentation</vt:lpstr>
      <vt:lpstr>BÀI TẬP</vt:lpstr>
      <vt:lpstr>BÀI TẬP</vt:lpstr>
      <vt:lpstr>BÀI TẬP</vt:lpstr>
      <vt:lpstr>MAINBOARD</vt:lpstr>
      <vt:lpstr>MAINBOARD</vt:lpstr>
      <vt:lpstr>MAINBOARD</vt:lpstr>
      <vt:lpstr>PowerPoint Presentation</vt:lpstr>
      <vt:lpstr>PowerPoint Presentation</vt:lpstr>
      <vt:lpstr>MAINBOARD</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 Tổ chức CPU</dc:title>
  <dc:creator>nguyen</dc:creator>
  <cp:lastModifiedBy>Keios Starqua</cp:lastModifiedBy>
  <cp:revision>371</cp:revision>
  <cp:lastPrinted>1601-01-01T00:00:00Z</cp:lastPrinted>
  <dcterms:created xsi:type="dcterms:W3CDTF">2004-09-12T13:04:33Z</dcterms:created>
  <dcterms:modified xsi:type="dcterms:W3CDTF">2021-10-08T12:17:09Z</dcterms:modified>
</cp:coreProperties>
</file>