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311" r:id="rId12"/>
    <p:sldId id="268" r:id="rId13"/>
    <p:sldId id="267" r:id="rId14"/>
    <p:sldId id="269" r:id="rId15"/>
    <p:sldId id="270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EB67B-F559-41E3-A526-E080D0F8FDA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E38A-897F-4EF7-919A-0C5D75F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1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4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E38A-897F-4EF7-919A-0C5D75F5E7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ndroid Icons – Free Vector Download, PNG, SVG, GIF">
            <a:extLst>
              <a:ext uri="{FF2B5EF4-FFF2-40B4-BE49-F238E27FC236}">
                <a16:creationId xmlns:a16="http://schemas.microsoft.com/office/drawing/2014/main" id="{59A66FDB-C7C5-40CB-82EF-EFBC7F0BC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" r="-1" b="6351"/>
          <a:stretch/>
        </p:blipFill>
        <p:spPr bwMode="auto">
          <a:xfrm>
            <a:off x="1291634" y="1148747"/>
            <a:ext cx="4793260" cy="422738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032" name="Rectangle 7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F0784-EB61-46DC-BB81-F646C8AC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357" y="786880"/>
            <a:ext cx="4449204" cy="3596201"/>
          </a:xfrm>
        </p:spPr>
        <p:txBody>
          <a:bodyPr>
            <a:normAutofit fontScale="90000"/>
          </a:bodyPr>
          <a:lstStyle/>
          <a:p>
            <a:r>
              <a:rPr lang="en-US" sz="4700" dirty="0" err="1"/>
              <a:t>Các</a:t>
            </a:r>
            <a:r>
              <a:rPr lang="en-US" sz="4700" dirty="0"/>
              <a:t> </a:t>
            </a:r>
            <a:r>
              <a:rPr lang="en-US" sz="4700" dirty="0" err="1"/>
              <a:t>loại</a:t>
            </a:r>
            <a:r>
              <a:rPr lang="en-US" sz="4700" dirty="0"/>
              <a:t> Layout</a:t>
            </a:r>
            <a:br>
              <a:rPr lang="en-US" sz="4700" dirty="0"/>
            </a:br>
            <a:r>
              <a:rPr lang="en-US" sz="4700" dirty="0"/>
              <a:t>&amp;</a:t>
            </a:r>
            <a:br>
              <a:rPr lang="en-US" sz="4700" dirty="0"/>
            </a:br>
            <a:r>
              <a:rPr lang="en-US" sz="4700" dirty="0" err="1"/>
              <a:t>Thiết</a:t>
            </a:r>
            <a:r>
              <a:rPr lang="en-US" sz="4700" dirty="0"/>
              <a:t> </a:t>
            </a:r>
            <a:r>
              <a:rPr lang="en-US" sz="4700" dirty="0" err="1"/>
              <a:t>kế</a:t>
            </a:r>
            <a:r>
              <a:rPr lang="en-US" sz="4700" dirty="0"/>
              <a:t> </a:t>
            </a:r>
            <a:r>
              <a:rPr lang="en-US" sz="4700" dirty="0" err="1"/>
              <a:t>giao</a:t>
            </a:r>
            <a:r>
              <a:rPr lang="en-US" sz="4700" dirty="0"/>
              <a:t> </a:t>
            </a:r>
            <a:r>
              <a:rPr lang="en-US" sz="4700" dirty="0" err="1"/>
              <a:t>diện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C7F3-F0FE-4C7C-AE12-AA3D785CA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dirty="0"/>
              <a:t>Trong android</a:t>
            </a: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3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4" name="Freeform: Shape 8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5" name="Freeform: Shape 8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3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861854" y="2125737"/>
            <a:ext cx="4834021" cy="40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</a:t>
            </a:r>
            <a:r>
              <a:rPr lang="en-US" b="1" i="0" dirty="0"/>
              <a:t>1 layout </a:t>
            </a:r>
            <a:r>
              <a:rPr lang="en-US" b="1" i="0" dirty="0" err="1">
                <a:effectLst/>
              </a:rPr>
              <a:t>sắp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xếp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các</a:t>
            </a:r>
            <a:r>
              <a:rPr lang="en-US" b="1" i="0" dirty="0">
                <a:effectLst/>
              </a:rPr>
              <a:t> view con </a:t>
            </a:r>
            <a:r>
              <a:rPr lang="en-US" i="0" dirty="0" err="1">
                <a:effectLst/>
              </a:rPr>
              <a:t>trong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nó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liên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tục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theo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chiều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ngang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hoặc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thẳng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đắng</a:t>
            </a:r>
            <a:r>
              <a:rPr lang="en-US" b="1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layout </a:t>
            </a:r>
            <a:r>
              <a:rPr lang="en-US" b="1" dirty="0" err="1"/>
              <a:t>theo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err="1"/>
              <a:t>layout_weight</a:t>
            </a:r>
            <a:r>
              <a:rPr lang="en-US" dirty="0"/>
              <a:t>..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Android Linear Layout Example | Java Tutorial Network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1872237"/>
            <a:ext cx="4072815" cy="3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36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7821642" cy="6506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</a:t>
            </a: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1142A-FE01-4932-A1FE-73347518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0581"/>
              </p:ext>
            </p:extLst>
          </p:nvPr>
        </p:nvGraphicFramePr>
        <p:xfrm>
          <a:off x="1348581" y="1257298"/>
          <a:ext cx="9494837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0360">
                  <a:extLst>
                    <a:ext uri="{9D8B030D-6E8A-4147-A177-3AD203B41FA5}">
                      <a16:colId xmlns:a16="http://schemas.microsoft.com/office/drawing/2014/main" val="783963821"/>
                    </a:ext>
                  </a:extLst>
                </a:gridCol>
                <a:gridCol w="5794477">
                  <a:extLst>
                    <a:ext uri="{9D8B030D-6E8A-4147-A177-3AD203B41FA5}">
                      <a16:colId xmlns:a16="http://schemas.microsoft.com/office/drawing/2014/main" val="877684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05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android:layout_width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Độ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rộng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của</a:t>
                      </a:r>
                      <a:r>
                        <a:rPr lang="en-US" dirty="0">
                          <a:effectLst/>
                        </a:rPr>
                        <a:t> Layout</a:t>
                      </a:r>
                      <a:endParaRPr lang="vi-V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94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android:layout_height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Độ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cao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của</a:t>
                      </a:r>
                      <a:r>
                        <a:rPr lang="en-US" dirty="0">
                          <a:effectLst/>
                        </a:rPr>
                        <a:t> Layout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5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cạnh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Layout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6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android:gravity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Bố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trí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các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trong</a:t>
                      </a:r>
                      <a:r>
                        <a:rPr lang="en-US" dirty="0">
                          <a:effectLst/>
                        </a:rPr>
                        <a:t> layout </a:t>
                      </a:r>
                      <a:r>
                        <a:rPr lang="en-US" dirty="0" err="1">
                          <a:effectLst/>
                        </a:rPr>
                        <a:t>theo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vị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trí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50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android:orientation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Chiều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sắp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xếp</a:t>
                      </a:r>
                      <a:r>
                        <a:rPr lang="en-US" dirty="0">
                          <a:effectLst/>
                        </a:rPr>
                        <a:t> view 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android:weight_sum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Tổng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trọng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số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23574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3C40CDC-F524-4924-90B5-F9B4B4A87CD4}"/>
              </a:ext>
            </a:extLst>
          </p:cNvPr>
          <p:cNvSpPr txBox="1">
            <a:spLocks/>
          </p:cNvSpPr>
          <p:nvPr/>
        </p:nvSpPr>
        <p:spPr>
          <a:xfrm>
            <a:off x="1861854" y="4274003"/>
            <a:ext cx="7821642" cy="6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DD4B22-714D-4B69-8584-DB6F779F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60753"/>
              </p:ext>
            </p:extLst>
          </p:nvPr>
        </p:nvGraphicFramePr>
        <p:xfrm>
          <a:off x="1348581" y="4898255"/>
          <a:ext cx="9494837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0360">
                  <a:extLst>
                    <a:ext uri="{9D8B030D-6E8A-4147-A177-3AD203B41FA5}">
                      <a16:colId xmlns:a16="http://schemas.microsoft.com/office/drawing/2014/main" val="783963821"/>
                    </a:ext>
                  </a:extLst>
                </a:gridCol>
                <a:gridCol w="5794477">
                  <a:extLst>
                    <a:ext uri="{9D8B030D-6E8A-4147-A177-3AD203B41FA5}">
                      <a16:colId xmlns:a16="http://schemas.microsoft.com/office/drawing/2014/main" val="877684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05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android:layout_weight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Trọng </a:t>
                      </a:r>
                      <a:r>
                        <a:rPr lang="en-US" dirty="0" err="1">
                          <a:effectLst/>
                        </a:rPr>
                        <a:t>số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kích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thước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mà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chiếm</a:t>
                      </a:r>
                      <a:r>
                        <a:rPr lang="en-US" dirty="0">
                          <a:effectLst/>
                        </a:rPr>
                        <a:t> so </a:t>
                      </a:r>
                      <a:r>
                        <a:rPr lang="en-US" dirty="0" err="1">
                          <a:effectLst/>
                        </a:rPr>
                        <a:t>với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weight_sum</a:t>
                      </a:r>
                      <a:endParaRPr lang="vi-V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9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9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C9F93B-DFBF-42D7-8DA6-E05A279E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7" y="1322229"/>
            <a:ext cx="4632183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&lt;LinearLayout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="#dc9e1a"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="#00c853"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="#141ba9"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="#dc1a8b"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="B4"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&lt;/LinearLayout&gt;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567D98-4E8B-4BAA-9ED9-5C37CD234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5324" r="12885" b="2166"/>
          <a:stretch/>
        </p:blipFill>
        <p:spPr>
          <a:xfrm>
            <a:off x="7139162" y="148589"/>
            <a:ext cx="3589021" cy="63442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75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D314748-4B81-4647-B552-9E9AA240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46" y="1444893"/>
            <a:ext cx="4623754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&lt;LinearLayout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noProof="1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xmlns: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android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="http://schemas.android.com/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apk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/res/android"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:weightSum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=“4"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="#dc9e1a"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="#00c853"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="#141ba9"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="#dc1a8b"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="B4"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&lt;/LinearLayout&gt;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E8ACDD-14DB-48B0-A9E2-91BE017DE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4000" r="12071" b="1334"/>
          <a:stretch/>
        </p:blipFill>
        <p:spPr>
          <a:xfrm>
            <a:off x="7085015" y="182880"/>
            <a:ext cx="3634739" cy="64922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37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706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AA5C92-EA91-4E96-A883-0B84C806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197" y="945610"/>
            <a:ext cx="412413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&lt;LinearLayout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:weightSum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="#dc9e1a"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="#00c853"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="#141ba9"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="#dc1a8b"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="B4"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="600px"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&lt;/LinearLayout&gt;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45F3480-0AE2-4212-8A04-B31EF5911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5324" r="12546" b="1167"/>
          <a:stretch/>
        </p:blipFill>
        <p:spPr>
          <a:xfrm>
            <a:off x="7180278" y="165055"/>
            <a:ext cx="3647026" cy="64128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80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834021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Hiển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thị</a:t>
            </a:r>
            <a:r>
              <a:rPr lang="en-US" i="0" dirty="0">
                <a:effectLst/>
              </a:rPr>
              <a:t> view con ở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vị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trí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trong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mối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liên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hệ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của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chúng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với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nhau</a:t>
            </a:r>
            <a:r>
              <a:rPr lang="en-US" dirty="0"/>
              <a:t> (bao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view con </a:t>
            </a:r>
            <a:r>
              <a:rPr lang="en-US" dirty="0" err="1"/>
              <a:t>và</a:t>
            </a:r>
            <a:r>
              <a:rPr lang="en-US" dirty="0"/>
              <a:t> view cha).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VD: </a:t>
            </a:r>
            <a:r>
              <a:rPr lang="en-US" dirty="0"/>
              <a:t>View con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view con kia, view con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view con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cha.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Khi </a:t>
            </a:r>
            <a:r>
              <a:rPr lang="en-US" i="0" dirty="0" err="1">
                <a:effectLst/>
              </a:rPr>
              <a:t>đưa</a:t>
            </a:r>
            <a:r>
              <a:rPr lang="en-US" i="0" dirty="0">
                <a:effectLst/>
              </a:rPr>
              <a:t> view con </a:t>
            </a:r>
            <a:r>
              <a:rPr lang="en-US" i="0" dirty="0" err="1">
                <a:effectLst/>
              </a:rPr>
              <a:t>vào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RelativeLayout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mà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không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thiết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lập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mối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liên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hệ</a:t>
            </a:r>
            <a:r>
              <a:rPr lang="en-US" i="0" dirty="0">
                <a:effectLst/>
              </a:rPr>
              <a:t> qua </a:t>
            </a:r>
            <a:r>
              <a:rPr lang="en-US" i="0" dirty="0" err="1">
                <a:effectLst/>
              </a:rPr>
              <a:t>lới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với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view con </a:t>
            </a:r>
            <a:r>
              <a:rPr lang="en-US" i="0" dirty="0" err="1">
                <a:effectLst/>
              </a:rPr>
              <a:t>khác</a:t>
            </a:r>
            <a:r>
              <a:rPr lang="en-US" i="0" dirty="0">
                <a:effectLst/>
              </a:rPr>
              <a:t> hay view cha </a:t>
            </a:r>
            <a:r>
              <a:rPr lang="en-US" i="0" dirty="0" err="1">
                <a:effectLst/>
              </a:rPr>
              <a:t>thì</a:t>
            </a:r>
            <a:r>
              <a:rPr lang="en-US" i="0" dirty="0">
                <a:effectLst/>
              </a:rPr>
              <a:t> view </a:t>
            </a:r>
            <a:r>
              <a:rPr lang="en-US" i="0" dirty="0" err="1">
                <a:effectLst/>
              </a:rPr>
              <a:t>đó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5473" y="2070786"/>
            <a:ext cx="4072815" cy="30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03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6747278" cy="169068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thêm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thêm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giữa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36FA5E-661B-4867-97D2-BAB6ACAAC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3874" y="1690688"/>
            <a:ext cx="5991558" cy="48474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="#FF0000"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="#00FF00"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="#0000FF"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D277CC8-840E-4BC4-BBB3-B21980B33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3374" r="8784"/>
          <a:stretch/>
        </p:blipFill>
        <p:spPr>
          <a:xfrm>
            <a:off x="7294164" y="115677"/>
            <a:ext cx="3720498" cy="66266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69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E81-0973-4B61-9ABF-C834B27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Gravity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F7E46B-4E94-4B96-B296-716967DC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59865"/>
            <a:ext cx="5257800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&lt;RelativeLayout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="center”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="#FF0000"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="#00FF00"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="#0000FF"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&lt;/RelativeLayout&gt;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62657D7-6D62-4953-B0DB-59D468979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3052" r="9509" b="1204"/>
          <a:stretch/>
        </p:blipFill>
        <p:spPr>
          <a:xfrm>
            <a:off x="7324380" y="145973"/>
            <a:ext cx="3690652" cy="65660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34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E81-0973-4B61-9ABF-C834B27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ignoreGravity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F7E46B-4E94-4B96-B296-716967DC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85" y="1322229"/>
            <a:ext cx="5257800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&lt;RelativeLayout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noProof="1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:ignoreGravity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="@id/view1"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1"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="#FF0000"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2"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="#00FF00"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="textview 3"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="#0000FF"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&lt;/RelativeLayout&gt;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3052" r="8707" b="1044"/>
          <a:stretch/>
        </p:blipFill>
        <p:spPr>
          <a:xfrm>
            <a:off x="7260813" y="140465"/>
            <a:ext cx="3723702" cy="65770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61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7821642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RelativeLayout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cha</a:t>
            </a: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1142A-FE01-4932-A1FE-73347518D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71009"/>
              </p:ext>
            </p:extLst>
          </p:nvPr>
        </p:nvGraphicFramePr>
        <p:xfrm>
          <a:off x="755100" y="2581086"/>
          <a:ext cx="107280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0360">
                  <a:extLst>
                    <a:ext uri="{9D8B030D-6E8A-4147-A177-3AD203B41FA5}">
                      <a16:colId xmlns:a16="http://schemas.microsoft.com/office/drawing/2014/main" val="783963821"/>
                    </a:ext>
                  </a:extLst>
                </a:gridCol>
                <a:gridCol w="1308532">
                  <a:extLst>
                    <a:ext uri="{9D8B030D-6E8A-4147-A177-3AD203B41FA5}">
                      <a16:colId xmlns:a16="http://schemas.microsoft.com/office/drawing/2014/main" val="1478014386"/>
                    </a:ext>
                  </a:extLst>
                </a:gridCol>
                <a:gridCol w="5719108">
                  <a:extLst>
                    <a:ext uri="{9D8B030D-6E8A-4147-A177-3AD203B41FA5}">
                      <a16:colId xmlns:a16="http://schemas.microsoft.com/office/drawing/2014/main" val="877684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Giá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trị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05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android:layout_alignParentBottom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dirty="0" err="1">
                          <a:effectLst/>
                        </a:rPr>
                        <a:t>true</a:t>
                      </a:r>
                      <a:r>
                        <a:rPr lang="vi-VN" dirty="0">
                          <a:effectLst/>
                        </a:rPr>
                        <a:t> căn </a:t>
                      </a:r>
                      <a:r>
                        <a:rPr lang="vi-VN" dirty="0" err="1">
                          <a:effectLst/>
                        </a:rPr>
                        <a:t>thẳng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cạnh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dưới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view</a:t>
                      </a:r>
                      <a:r>
                        <a:rPr lang="vi-VN" dirty="0">
                          <a:effectLst/>
                        </a:rPr>
                        <a:t> con </a:t>
                      </a:r>
                      <a:r>
                        <a:rPr lang="vi-VN" dirty="0" err="1">
                          <a:effectLst/>
                        </a:rPr>
                        <a:t>với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cạnh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dưới</a:t>
                      </a:r>
                      <a:r>
                        <a:rPr lang="vi-VN" dirty="0">
                          <a:effectLst/>
                        </a:rPr>
                        <a:t> </a:t>
                      </a:r>
                      <a:r>
                        <a:rPr lang="vi-VN" dirty="0" err="1">
                          <a:effectLst/>
                        </a:rPr>
                        <a:t>View</a:t>
                      </a:r>
                      <a:r>
                        <a:rPr lang="vi-VN" dirty="0">
                          <a:effectLst/>
                        </a:rPr>
                        <a:t> 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94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android:layout_alignParentLeft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thẳng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trái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với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trái</a:t>
                      </a:r>
                      <a:r>
                        <a:rPr lang="en-US" dirty="0">
                          <a:effectLst/>
                        </a:rPr>
                        <a:t> View 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5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android:layout_alignParentRight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thẳng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phải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với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phải</a:t>
                      </a:r>
                      <a:r>
                        <a:rPr lang="en-US" dirty="0">
                          <a:effectLst/>
                        </a:rPr>
                        <a:t> View 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6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android:layout_alignParentTop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thẳng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trên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với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cạnh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trên</a:t>
                      </a:r>
                      <a:r>
                        <a:rPr lang="en-US" dirty="0">
                          <a:effectLst/>
                        </a:rPr>
                        <a:t> View 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50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android:layout_centerInParent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vào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giữa</a:t>
                      </a:r>
                      <a:r>
                        <a:rPr lang="en-US" dirty="0">
                          <a:effectLst/>
                        </a:rPr>
                        <a:t> View cha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android:layout_centerHorizontal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vào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giữa</a:t>
                      </a:r>
                      <a:r>
                        <a:rPr lang="en-US" dirty="0">
                          <a:effectLst/>
                        </a:rPr>
                        <a:t> View cha </a:t>
                      </a:r>
                      <a:r>
                        <a:rPr lang="en-US" dirty="0" err="1">
                          <a:effectLst/>
                        </a:rPr>
                        <a:t>theo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chiều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ngang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2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android:layout_centerVertical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dirty="0">
                          <a:effectLst/>
                        </a:rPr>
                        <a:t>true/false</a:t>
                      </a:r>
                      <a:endParaRPr lang="vi-VN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căn</a:t>
                      </a:r>
                      <a:r>
                        <a:rPr lang="en-US" dirty="0">
                          <a:effectLst/>
                        </a:rPr>
                        <a:t> view con </a:t>
                      </a:r>
                      <a:r>
                        <a:rPr lang="en-US" dirty="0" err="1">
                          <a:effectLst/>
                        </a:rPr>
                        <a:t>vào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giữa</a:t>
                      </a:r>
                      <a:r>
                        <a:rPr lang="en-US" dirty="0">
                          <a:effectLst/>
                        </a:rPr>
                        <a:t> View cha </a:t>
                      </a:r>
                      <a:r>
                        <a:rPr lang="en-US" dirty="0" err="1">
                          <a:effectLst/>
                        </a:rPr>
                        <a:t>theo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chiều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đứng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5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0946E-760D-4D76-9C63-F2EB5A74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0817" y="823301"/>
            <a:ext cx="4508641" cy="3422317"/>
          </a:xfrm>
        </p:spPr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9A18-E164-4D58-BEB6-3C3069DC0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android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198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3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E81-0973-4B61-9ABF-C834B27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cha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3244" r="9314" b="1211"/>
          <a:stretch/>
        </p:blipFill>
        <p:spPr>
          <a:xfrm>
            <a:off x="7163754" y="120524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BB0FD90-CC3A-45EF-86F9-FA2DFF9D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06" y="1335996"/>
            <a:ext cx="5031294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:layout_alignParentBottom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="#FF0000"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:layout_alignParentRight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="#00FF00"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:layout_centerInParent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="#0000FF"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1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7821642" cy="13149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RelativeLayout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70389"/>
              </p:ext>
            </p:extLst>
          </p:nvPr>
        </p:nvGraphicFramePr>
        <p:xfrm>
          <a:off x="881211" y="2424503"/>
          <a:ext cx="10424254" cy="328474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981038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7443216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 tính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android:layout_below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 err="1">
                          <a:effectLst/>
                        </a:rPr>
                        <a:t>Nằm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phía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dưới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android:layout_above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 err="1">
                          <a:effectLst/>
                        </a:rPr>
                        <a:t>Nằm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phía</a:t>
                      </a:r>
                      <a:r>
                        <a:rPr lang="vi-VN" sz="1800" dirty="0">
                          <a:effectLst/>
                        </a:rPr>
                        <a:t> trên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android:layout_toLeftOf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 err="1">
                          <a:effectLst/>
                        </a:rPr>
                        <a:t>Nằm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phía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trái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79718538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android:layout_toRightOf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 err="1">
                          <a:effectLst/>
                        </a:rPr>
                        <a:t>Nằm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phía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phải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965546320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android:layout_alignBottom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>
                          <a:effectLst/>
                        </a:rPr>
                        <a:t>Căn </a:t>
                      </a:r>
                      <a:r>
                        <a:rPr lang="vi-VN" sz="1800" dirty="0" err="1">
                          <a:effectLst/>
                        </a:rPr>
                        <a:t>thẳng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cạnh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dưới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với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cạnh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dưới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của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60255097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android:layout_alignLeft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effectLst/>
                        </a:rPr>
                        <a:t>Căn thẳng cạnh trái với cạnh trái của View có ID được chỉ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577389758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android:layout_alignRight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>
                          <a:effectLst/>
                        </a:rPr>
                        <a:t>Căn thẳng cạnh phải với cạnh phải của View có ID được chỉ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294973284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android:layout_alignTop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800" dirty="0">
                          <a:effectLst/>
                        </a:rPr>
                        <a:t>Căn </a:t>
                      </a:r>
                      <a:r>
                        <a:rPr lang="vi-VN" sz="1800" dirty="0" err="1">
                          <a:effectLst/>
                        </a:rPr>
                        <a:t>thẳng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cạnh</a:t>
                      </a:r>
                      <a:r>
                        <a:rPr lang="vi-VN" sz="1800" dirty="0">
                          <a:effectLst/>
                        </a:rPr>
                        <a:t> trên </a:t>
                      </a:r>
                      <a:r>
                        <a:rPr lang="vi-VN" sz="1800" dirty="0" err="1">
                          <a:effectLst/>
                        </a:rPr>
                        <a:t>với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cạnh</a:t>
                      </a:r>
                      <a:r>
                        <a:rPr lang="vi-VN" sz="1800" dirty="0">
                          <a:effectLst/>
                        </a:rPr>
                        <a:t> trên </a:t>
                      </a:r>
                      <a:r>
                        <a:rPr lang="vi-VN" sz="1800" dirty="0" err="1">
                          <a:effectLst/>
                        </a:rPr>
                        <a:t>của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View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có</a:t>
                      </a:r>
                      <a:r>
                        <a:rPr lang="vi-VN" sz="1800" dirty="0">
                          <a:effectLst/>
                        </a:rPr>
                        <a:t> ID </a:t>
                      </a:r>
                      <a:r>
                        <a:rPr lang="vi-VN" sz="1800" dirty="0" err="1">
                          <a:effectLst/>
                        </a:rPr>
                        <a:t>được</a:t>
                      </a:r>
                      <a:r>
                        <a:rPr lang="vi-VN" sz="1800" dirty="0">
                          <a:effectLst/>
                        </a:rPr>
                        <a:t> </a:t>
                      </a:r>
                      <a:r>
                        <a:rPr lang="vi-VN" sz="1800" dirty="0" err="1">
                          <a:effectLst/>
                        </a:rPr>
                        <a:t>chỉ</a:t>
                      </a:r>
                      <a:r>
                        <a:rPr lang="vi-VN" sz="1800" dirty="0">
                          <a:effectLst/>
                        </a:rPr>
                        <a:t> ra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8241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7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E81-0973-4B61-9ABF-C834B27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3530" r="9297" b="980"/>
          <a:stretch/>
        </p:blipFill>
        <p:spPr>
          <a:xfrm>
            <a:off x="7163754" y="120524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263BA85-119C-4B69-8B0E-BFA02C34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96" y="1335996"/>
            <a:ext cx="4870704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="#FF0000"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="#00FF00"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:layout_alignRight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:layout_alignBottom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="@+id/view2"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="#0000FF"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1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3445" r="8637" b="218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26B0594-C895-45FD-B79C-F136D73D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44" y="1379577"/>
            <a:ext cx="479145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&lt;RelativeLayout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="@+id/dangnhap"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:layout_centerInParent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="Đăng nhập"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&lt;EditText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="@+id/etemail_sdt"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="left"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="Email hoặc số điện thoại"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="@id/dangnhap"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&lt;EditText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="@+id/etmatkhau"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="textPassword"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="left"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="••••••••••••••••"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="@id/etemail_sdt"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F1431F-E682-42B4-807F-218CC66D985D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RelativeLayout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LinearLayout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06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3445" r="8637" b="218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43C76B4-1903-48A0-8C11-0428412A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753" y="1476117"/>
            <a:ext cx="5028247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etmatkhau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:layout_centerHorizontal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btndangnhap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Đăng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btntimmatkhau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btndangnhap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Quên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mật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khẩu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dụ về cả RelativeLayout và LinearLayout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976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834021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1 </a:t>
            </a:r>
            <a:r>
              <a:rPr lang="en-US" b="1" i="0" dirty="0">
                <a:effectLst/>
              </a:rPr>
              <a:t>View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sắp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xếp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View con </a:t>
            </a:r>
            <a:r>
              <a:rPr lang="en-US" i="0" dirty="0" err="1">
                <a:effectLst/>
              </a:rPr>
              <a:t>bên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trong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thành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dạng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bảng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Mỗi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hàng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1 </a:t>
            </a:r>
            <a:r>
              <a:rPr lang="en-US" i="0" dirty="0" err="1">
                <a:effectLst/>
              </a:rPr>
              <a:t>đối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tượng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TableRow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View con, </a:t>
            </a:r>
            <a:r>
              <a:rPr lang="en-US" b="1" dirty="0" err="1"/>
              <a:t>mỗi</a:t>
            </a:r>
            <a:r>
              <a:rPr lang="en-US" b="1" dirty="0"/>
              <a:t> View con </a:t>
            </a:r>
            <a:r>
              <a:rPr lang="en-US" b="1" dirty="0" err="1"/>
              <a:t>là</a:t>
            </a:r>
            <a:r>
              <a:rPr lang="en-US" b="1" dirty="0"/>
              <a:t> 1 ô </a:t>
            </a:r>
            <a:r>
              <a:rPr lang="en-US" b="1" dirty="0" err="1"/>
              <a:t>bảng</a:t>
            </a:r>
            <a:r>
              <a:rPr lang="en-US" b="1" dirty="0"/>
              <a:t> (cell)</a:t>
            </a:r>
            <a:endParaRPr lang="en-US" b="1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Cột</a:t>
            </a:r>
            <a:r>
              <a:rPr lang="en-US" dirty="0"/>
              <a:t>/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76165" y="2070786"/>
            <a:ext cx="3191431" cy="30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75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627"/>
          <a:stretch/>
        </p:blipFill>
        <p:spPr>
          <a:xfrm>
            <a:off x="7007622" y="120524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F1431F-E682-42B4-807F-218CC66D985D}"/>
              </a:ext>
            </a:extLst>
          </p:cNvPr>
          <p:cNvSpPr txBox="1">
            <a:spLocks/>
          </p:cNvSpPr>
          <p:nvPr/>
        </p:nvSpPr>
        <p:spPr>
          <a:xfrm>
            <a:off x="804613" y="120525"/>
            <a:ext cx="5712069" cy="87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CEF8616-5FAE-445D-BF1F-3B6A96B6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76" y="821918"/>
            <a:ext cx="4635324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36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71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714"/>
              </p:ext>
            </p:extLst>
          </p:nvPr>
        </p:nvGraphicFramePr>
        <p:xfrm>
          <a:off x="2232252" y="3174497"/>
          <a:ext cx="8516789" cy="109491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598589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 tính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android:stretchColumns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Giãn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kích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thước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ra </a:t>
                      </a:r>
                      <a:r>
                        <a:rPr lang="en-US" sz="1800" dirty="0" err="1">
                          <a:effectLst/>
                        </a:rPr>
                        <a:t>hết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cơ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còn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lại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android:shrinkColumns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thể</a:t>
                      </a:r>
                      <a:r>
                        <a:rPr lang="en-US" sz="1800" dirty="0">
                          <a:effectLst/>
                        </a:rPr>
                        <a:t> co </a:t>
                      </a:r>
                      <a:r>
                        <a:rPr lang="en-US" sz="1800" dirty="0" err="1">
                          <a:effectLst/>
                        </a:rPr>
                        <a:t>lại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dành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khác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10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3937" r="9356" b="558"/>
          <a:stretch/>
        </p:blipFill>
        <p:spPr>
          <a:xfrm>
            <a:off x="7007622" y="120524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F1431F-E682-42B4-807F-218CC66D985D}"/>
              </a:ext>
            </a:extLst>
          </p:cNvPr>
          <p:cNvSpPr txBox="1">
            <a:spLocks/>
          </p:cNvSpPr>
          <p:nvPr/>
        </p:nvSpPr>
        <p:spPr>
          <a:xfrm>
            <a:off x="804613" y="-152258"/>
            <a:ext cx="5712069" cy="87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85A14-BD18-40D6-BE01-B6D48C90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61" y="456247"/>
            <a:ext cx="5511800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:stretchColumns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:shrinkColumns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="A1A"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99867"/>
              </p:ext>
            </p:extLst>
          </p:nvPr>
        </p:nvGraphicFramePr>
        <p:xfrm>
          <a:off x="2232252" y="3174497"/>
          <a:ext cx="8516789" cy="109491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598589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android:layout_column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 </a:t>
                      </a:r>
                      <a:r>
                        <a:rPr lang="en-US" sz="1800" dirty="0" err="1">
                          <a:effectLst/>
                        </a:rPr>
                        <a:t>chuyển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đến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muốn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android:layout_span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Điều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chỉnh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mà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chiếm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1FD-E5E3-43F5-A69B-D6DB19E9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701535"/>
            <a:ext cx="4429556" cy="5134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 spc="400" dirty="0" err="1"/>
              <a:t>Là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thiết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kế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giao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diện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cho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các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ứng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dụng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chạy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trên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hệ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điều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hành</a:t>
            </a:r>
            <a:r>
              <a:rPr lang="en-US" sz="2400" cap="all" spc="400" dirty="0"/>
              <a:t> android</a:t>
            </a:r>
          </a:p>
          <a:p>
            <a:pPr marL="0" indent="0" algn="ctr">
              <a:buNone/>
            </a:pPr>
            <a:endParaRPr lang="en-US" sz="2400" cap="all" spc="400" dirty="0"/>
          </a:p>
          <a:p>
            <a:pPr marL="0" indent="0" algn="ctr">
              <a:buNone/>
            </a:pPr>
            <a:r>
              <a:rPr lang="en-US" sz="2400" cap="all" spc="400" dirty="0" err="1"/>
              <a:t>Cần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thiết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kế</a:t>
            </a:r>
            <a:r>
              <a:rPr lang="en-US" sz="2400" cap="all" spc="400" dirty="0"/>
              <a:t> </a:t>
            </a:r>
            <a:r>
              <a:rPr lang="en-US" sz="2400" b="1" cap="all" spc="400" dirty="0" err="1"/>
              <a:t>đơn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giản</a:t>
            </a:r>
            <a:r>
              <a:rPr lang="en-US" sz="2400" b="1" cap="all" spc="400" dirty="0"/>
              <a:t>, </a:t>
            </a:r>
            <a:r>
              <a:rPr lang="en-US" sz="2400" b="1" cap="all" spc="400" dirty="0" err="1"/>
              <a:t>thân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thiện</a:t>
            </a:r>
            <a:r>
              <a:rPr lang="en-US" sz="2400" b="1" cap="all" spc="400" dirty="0"/>
              <a:t> </a:t>
            </a:r>
            <a:r>
              <a:rPr lang="en-US" sz="2400" cap="all" spc="400" dirty="0" err="1"/>
              <a:t>với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người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dùng</a:t>
            </a:r>
            <a:endParaRPr lang="en-US" sz="2400" cap="all" spc="400" dirty="0"/>
          </a:p>
          <a:p>
            <a:pPr marL="0" indent="0" algn="ctr">
              <a:buNone/>
            </a:pPr>
            <a:endParaRPr lang="en-US" sz="2400" cap="all" spc="400" dirty="0"/>
          </a:p>
          <a:p>
            <a:pPr marL="0" indent="0" algn="ctr">
              <a:buNone/>
            </a:pPr>
            <a:r>
              <a:rPr lang="en-US" sz="2400" cap="all" spc="400" dirty="0"/>
              <a:t>Khi </a:t>
            </a:r>
            <a:r>
              <a:rPr lang="en-US" sz="2400" cap="all" spc="400" dirty="0" err="1"/>
              <a:t>thiết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kế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cần</a:t>
            </a:r>
            <a:r>
              <a:rPr lang="en-US" sz="2400" cap="all" spc="400" dirty="0"/>
              <a:t> </a:t>
            </a:r>
            <a:r>
              <a:rPr lang="en-US" sz="2400" cap="all" spc="400" dirty="0" err="1"/>
              <a:t>phải</a:t>
            </a:r>
            <a:r>
              <a:rPr lang="en-US" sz="2400" cap="all" spc="400" dirty="0"/>
              <a:t> </a:t>
            </a:r>
            <a:r>
              <a:rPr lang="en-US" sz="2400" b="1" cap="all" spc="400" dirty="0" err="1"/>
              <a:t>nắm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bắt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được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nhu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cầu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của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khách</a:t>
            </a:r>
            <a:r>
              <a:rPr lang="en-US" sz="2400" b="1" cap="all" spc="400" dirty="0"/>
              <a:t> </a:t>
            </a:r>
            <a:r>
              <a:rPr lang="en-US" sz="2400" b="1" cap="all" spc="400" dirty="0" err="1"/>
              <a:t>hàng</a:t>
            </a:r>
            <a:endParaRPr lang="en-US" sz="2400" b="1" cap="all" spc="400" dirty="0"/>
          </a:p>
        </p:txBody>
      </p:sp>
      <p:pic>
        <p:nvPicPr>
          <p:cNvPr id="2050" name="Picture 2" descr="社区应用程序 - 探索android人设计图标卡社区ui清洁排版saepul梯度ios应用程序图 | Medical app, App  interface design, Ios app design">
            <a:extLst>
              <a:ext uri="{FF2B5EF4-FFF2-40B4-BE49-F238E27FC236}">
                <a16:creationId xmlns:a16="http://schemas.microsoft.com/office/drawing/2014/main" id="{10320B46-8C9A-440E-863F-91CC420C7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" t="186" r="33763" b="-187"/>
          <a:stretch/>
        </p:blipFill>
        <p:spPr bwMode="auto">
          <a:xfrm>
            <a:off x="6359308" y="470930"/>
            <a:ext cx="4833901" cy="569616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7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b="245"/>
          <a:stretch/>
        </p:blipFill>
        <p:spPr>
          <a:xfrm>
            <a:off x="7007622" y="120524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F1431F-E682-42B4-807F-218CC66D985D}"/>
              </a:ext>
            </a:extLst>
          </p:cNvPr>
          <p:cNvSpPr txBox="1">
            <a:spLocks/>
          </p:cNvSpPr>
          <p:nvPr/>
        </p:nvSpPr>
        <p:spPr>
          <a:xfrm>
            <a:off x="804613" y="-152258"/>
            <a:ext cx="5712069" cy="87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83B98-F320-4508-B579-41E271BB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2" y="456247"/>
            <a:ext cx="5422900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="A1A"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="A3"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1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3445" r="8637" b="218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26B0594-C895-45FD-B79C-F136D73D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44" y="1379577"/>
            <a:ext cx="479145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&lt;RelativeLayout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="#e2e3eb"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&lt;TextView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="@+id/dangnhap"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:layout_centerInParent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="Đăng nhập"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&lt;EditText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="@+id/etemail_sdt"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="left"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="Email hoặc số điện thoại"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="@id/dangnhap"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&lt;EditText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="@+id/etmatkhau"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="textPassword"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="left"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:hint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="••••••••••••••••"</a:t>
            </a:r>
            <a:b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="@id/etemail_sdt"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F1431F-E682-42B4-807F-218CC66D985D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12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3445" r="8637" b="218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D2671-86B9-49BD-9D1D-77E0451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44" y="1446087"/>
            <a:ext cx="488950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:layout_centerHorizontal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:layout_below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etmatkhau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btndangnhap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Đăng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btntimmatkhau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="10px"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:textAllCaps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Quên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mật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khẩu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="bold"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RelativeLayout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932138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View </a:t>
            </a:r>
            <a:r>
              <a:rPr lang="en-US" i="0" dirty="0" err="1">
                <a:effectLst/>
              </a:rPr>
              <a:t>cơ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sơ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đơn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giản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nhất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Có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thể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chứa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nhiều</a:t>
            </a:r>
            <a:r>
              <a:rPr lang="en-US" i="0" dirty="0">
                <a:effectLst/>
              </a:rPr>
              <a:t> view, </a:t>
            </a:r>
            <a:r>
              <a:rPr lang="en-US" i="0" dirty="0" err="1">
                <a:effectLst/>
              </a:rPr>
              <a:t>nhưng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mục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đích</a:t>
            </a:r>
            <a:r>
              <a:rPr lang="en-US" b="1" i="0" dirty="0">
                <a:effectLst/>
              </a:rPr>
              <a:t> </a:t>
            </a:r>
            <a:r>
              <a:rPr lang="en-US" i="0" dirty="0" err="1">
                <a:effectLst/>
              </a:rPr>
              <a:t>chính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sinh</a:t>
            </a:r>
            <a:r>
              <a:rPr lang="en-US" i="0" dirty="0">
                <a:effectLst/>
              </a:rPr>
              <a:t> ra </a:t>
            </a:r>
            <a:r>
              <a:rPr lang="en-US" i="0" dirty="0" err="1">
                <a:effectLst/>
              </a:rPr>
              <a:t>chỉ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để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chứa</a:t>
            </a:r>
            <a:r>
              <a:rPr lang="en-US" b="1" i="0" dirty="0">
                <a:effectLst/>
              </a:rPr>
              <a:t> 1 View</a:t>
            </a:r>
            <a:r>
              <a:rPr lang="en-US" i="0" dirty="0">
                <a:effectLst/>
              </a:rPr>
              <a:t>, </a:t>
            </a:r>
            <a:r>
              <a:rPr lang="en-US" i="0" dirty="0" err="1">
                <a:effectLst/>
              </a:rPr>
              <a:t>từ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đó</a:t>
            </a:r>
            <a:r>
              <a:rPr lang="en-US" i="0" dirty="0">
                <a:effectLst/>
              </a:rPr>
              <a:t> </a:t>
            </a:r>
            <a:r>
              <a:rPr lang="en-US" b="1" i="0" dirty="0" err="1">
                <a:effectLst/>
              </a:rPr>
              <a:t>tạo</a:t>
            </a:r>
            <a:r>
              <a:rPr lang="en-US" b="1" i="0" dirty="0">
                <a:effectLst/>
              </a:rPr>
              <a:t> ra </a:t>
            </a:r>
            <a:r>
              <a:rPr lang="en-US" b="1" i="0" dirty="0" err="1">
                <a:effectLst/>
              </a:rPr>
              <a:t>các</a:t>
            </a:r>
            <a:r>
              <a:rPr lang="en-US" b="1" i="0" dirty="0">
                <a:effectLst/>
              </a:rPr>
              <a:t> View </a:t>
            </a:r>
            <a:r>
              <a:rPr lang="en-US" b="1" i="0" dirty="0" err="1">
                <a:effectLst/>
              </a:rPr>
              <a:t>khác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phức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tạp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hơn</a:t>
            </a:r>
            <a:r>
              <a:rPr lang="en-US" i="0" dirty="0">
                <a:effectLst/>
              </a:rPr>
              <a:t>.</a:t>
            </a:r>
            <a:endParaRPr lang="en-US" b="1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View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ở </a:t>
            </a:r>
            <a:r>
              <a:rPr lang="en-US" dirty="0" err="1"/>
              <a:t>dưới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dirty="0"/>
              <a:t> view con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layout_gravity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1531" y="1675851"/>
            <a:ext cx="4228565" cy="36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34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7821642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6268"/>
              </p:ext>
            </p:extLst>
          </p:nvPr>
        </p:nvGraphicFramePr>
        <p:xfrm>
          <a:off x="801781" y="2198879"/>
          <a:ext cx="10588438" cy="401469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550112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7038326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 tính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android:layout_gravity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nằm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căn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giữa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trái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phải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trên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dưới</a:t>
                      </a:r>
                      <a:r>
                        <a:rPr lang="en-US" sz="1800" dirty="0">
                          <a:effectLst/>
                        </a:rPr>
                        <a:t>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FrameLayout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75727795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android:layout_marginTop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FrameLayout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android:layout_marginBottom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dưới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FrameLayout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79718538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android:layout_marginRight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phải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FrameLayout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965546320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android:layout_marginLeft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FrameLayout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60255097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android:layout_marginStart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bắt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đầu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577389758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android:layout_marginEnd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thúc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294973284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android:layout_marginHorizontal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ngang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82410636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android:layout_marginVertical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dọc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582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9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3329" r="8861" b="346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FrameLayout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587317-ADF3-4B6E-A7BC-A0048519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85" y="1788919"/>
            <a:ext cx="432581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FrameLayout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="@drawable/download"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:scaleType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centerInside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center|right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="Frame Layout Demo"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center|top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:layout_marginHorizontal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FrameLayout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5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932138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1 View </a:t>
            </a:r>
            <a:r>
              <a:rPr lang="en-US" i="0" dirty="0" err="1">
                <a:effectLst/>
              </a:rPr>
              <a:t>sử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dụng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lưới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để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định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vị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View con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Chia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6800" y="2512739"/>
            <a:ext cx="3191431" cy="228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989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71758"/>
              </p:ext>
            </p:extLst>
          </p:nvPr>
        </p:nvGraphicFramePr>
        <p:xfrm>
          <a:off x="2232252" y="3174497"/>
          <a:ext cx="8516789" cy="182486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598589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android:columnCount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android:rowCount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dòng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android:orientation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hướng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68419424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android:layout_gravity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Layout </a:t>
                      </a:r>
                      <a:r>
                        <a:rPr lang="en-US" sz="1800" dirty="0" err="1">
                          <a:effectLst/>
                        </a:rPr>
                        <a:t>trên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44899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333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74466"/>
              </p:ext>
            </p:extLst>
          </p:nvPr>
        </p:nvGraphicFramePr>
        <p:xfrm>
          <a:off x="1705709" y="3174497"/>
          <a:ext cx="9569876" cy="182486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288322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6281554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android:layout_column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từ</a:t>
                      </a:r>
                      <a:r>
                        <a:rPr lang="en-US" sz="1800" dirty="0">
                          <a:effectLst/>
                        </a:rPr>
                        <a:t> 0)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android:layout_row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định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dòng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từ</a:t>
                      </a:r>
                      <a:r>
                        <a:rPr lang="en-US" sz="1800" dirty="0">
                          <a:effectLst/>
                        </a:rPr>
                        <a:t> 0)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android:layout_columnSpan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cột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đó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chiếm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775081470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android:layout_rowSpan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đó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chiếm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lưới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78839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78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7163754" y="146900"/>
            <a:ext cx="3723702" cy="66169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76226-7B62-42B8-8B1B-7FA9749A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33" y="-2709"/>
            <a:ext cx="4932485" cy="68634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="@+id/gridLayout1"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:columnCount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="horizontal"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:rowCount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left|top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="b1"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="@+id/b4"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left|top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="b4"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="@+id/b5"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="213dp"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fill_horizontal|fill_vertical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="b5"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center|top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="b2"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left|top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="b3"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0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E48D8-E351-4CA8-8951-CE759F47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DAC487E-E991-4D76-97F3-E5D1188E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5167596" cy="4044463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VD: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, Button, Checkbox, …</a:t>
            </a:r>
          </a:p>
          <a:p>
            <a:endParaRPr lang="en-US" dirty="0"/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View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extends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View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9ACD2D-3D75-4025-90B6-A05FF524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125" y="292656"/>
            <a:ext cx="4088337" cy="60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606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932138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1 View </a:t>
            </a:r>
            <a:r>
              <a:rPr lang="en-US" i="0" dirty="0" err="1">
                <a:effectLst/>
              </a:rPr>
              <a:t>sử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dụng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lưới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để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định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vị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các</a:t>
            </a:r>
            <a:r>
              <a:rPr lang="en-US" i="0" dirty="0">
                <a:effectLst/>
              </a:rPr>
              <a:t> View con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Chia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 bwMode="auto">
          <a:xfrm>
            <a:off x="7957704" y="1362269"/>
            <a:ext cx="2995329" cy="405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677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68296-0A0E-4BBF-A3E7-C1AC549A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86374"/>
              </p:ext>
            </p:extLst>
          </p:nvPr>
        </p:nvGraphicFramePr>
        <p:xfrm>
          <a:off x="2232252" y="3174497"/>
          <a:ext cx="8516789" cy="109491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598589">
                  <a:extLst>
                    <a:ext uri="{9D8B030D-6E8A-4147-A177-3AD203B41FA5}">
                      <a16:colId xmlns:a16="http://schemas.microsoft.com/office/drawing/2014/main" val="1435775254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4015394224"/>
                    </a:ext>
                  </a:extLst>
                </a:gridCol>
              </a:tblGrid>
              <a:tr h="352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Thuộc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tính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35356931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android:layout_x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theo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từ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trái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70065252"/>
                  </a:ext>
                </a:extLst>
              </a:tr>
              <a:tr h="35257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android:layout_y</a:t>
                      </a: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Vị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view con </a:t>
                      </a:r>
                      <a:r>
                        <a:rPr lang="en-US" sz="1800" dirty="0" err="1">
                          <a:effectLst/>
                        </a:rPr>
                        <a:t>theo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từ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lề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phải</a:t>
                      </a:r>
                      <a:endParaRPr lang="vi-VN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7499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t="4217" r="21368" b="420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5008C7-993F-4839-9DEA-BC89C953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85" y="2274775"/>
            <a:ext cx="465992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AbsoluteLayout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="200dp"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="400dp"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AbsoluteLayout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84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BF497-B253-4A6D-9D1A-129CFC99B3E5}"/>
              </a:ext>
            </a:extLst>
          </p:cNvPr>
          <p:cNvSpPr txBox="1"/>
          <p:nvPr/>
        </p:nvSpPr>
        <p:spPr>
          <a:xfrm>
            <a:off x="1925862" y="2109998"/>
            <a:ext cx="4932138" cy="339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Là</a:t>
            </a:r>
            <a:r>
              <a:rPr lang="en-US" i="0" dirty="0">
                <a:effectLst/>
              </a:rPr>
              <a:t> 1 </a:t>
            </a:r>
            <a:r>
              <a:rPr lang="en-US" b="1" i="0" dirty="0">
                <a:effectLst/>
              </a:rPr>
              <a:t>Layout </a:t>
            </a:r>
            <a:r>
              <a:rPr lang="en-US" b="1" i="0" dirty="0" err="1">
                <a:effectLst/>
              </a:rPr>
              <a:t>mạnh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b="1" dirty="0" err="1"/>
              <a:t>tạo</a:t>
            </a:r>
            <a:r>
              <a:rPr lang="en-US" b="1" dirty="0"/>
              <a:t> ra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dẻo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layout </a:t>
            </a:r>
            <a:r>
              <a:rPr lang="en-US" b="1" dirty="0" err="1"/>
              <a:t>lồng</a:t>
            </a:r>
            <a:r>
              <a:rPr lang="en-US" b="1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Nó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giúp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định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vị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sắp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xếp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các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con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dựa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trên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sự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ràng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buộc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liên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hệ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của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các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con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với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cha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và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sự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liên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hệ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ràng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buộc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giữa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các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con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với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nhau,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với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cơ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chế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tạo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xích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các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gán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trọng</a:t>
            </a:r>
            <a:r>
              <a:rPr lang="vi-VN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số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hay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sử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dụng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trợ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giúp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giao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diện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 err="1">
                <a:solidFill>
                  <a:srgbClr val="212529"/>
                </a:solidFill>
                <a:effectLst/>
                <a:latin typeface="-apple-system"/>
              </a:rPr>
              <a:t>với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1" i="0" dirty="0" err="1">
                <a:solidFill>
                  <a:srgbClr val="212529"/>
                </a:solidFill>
                <a:effectLst/>
                <a:latin typeface="-apple-system"/>
              </a:rPr>
              <a:t>Guideline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6CCF0-9A9E-47A8-B204-8E918A5FB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9581" y="2004792"/>
            <a:ext cx="4862482" cy="360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CDA69-0328-4033-B2AF-75307D3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8044146" cy="131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con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ConstraintLayout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6D0F8E-8654-45FC-B2E0-72273F9E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94213"/>
              </p:ext>
            </p:extLst>
          </p:nvPr>
        </p:nvGraphicFramePr>
        <p:xfrm>
          <a:off x="522420" y="2014258"/>
          <a:ext cx="9808542" cy="423292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460495">
                  <a:extLst>
                    <a:ext uri="{9D8B030D-6E8A-4147-A177-3AD203B41FA5}">
                      <a16:colId xmlns:a16="http://schemas.microsoft.com/office/drawing/2014/main" val="610719329"/>
                    </a:ext>
                  </a:extLst>
                </a:gridCol>
                <a:gridCol w="6348047">
                  <a:extLst>
                    <a:ext uri="{9D8B030D-6E8A-4147-A177-3AD203B41FA5}">
                      <a16:colId xmlns:a16="http://schemas.microsoft.com/office/drawing/2014/main" val="968500708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Ràng buộc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Ý </a:t>
                      </a:r>
                      <a:r>
                        <a:rPr lang="en-US" sz="15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nghĩa</a:t>
                      </a:r>
                      <a:r>
                        <a:rPr lang="en-US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ràng</a:t>
                      </a:r>
                      <a:r>
                        <a:rPr lang="en-US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buộc</a:t>
                      </a:r>
                      <a:endParaRPr 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660352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layout_constraintLeft_toLeftOf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trái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trái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51239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layout_constraintLeft_toRightOf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trái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phải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12150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layout_constraintRight_toLeftOf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phải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trái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6350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layout_constraintRight_toRightOf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phải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phải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7038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layout_constraintTop_toTopOf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trên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6023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layout_constraintTop_toBottomOf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trên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dưới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4420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layout_constraintBottom_toTopOf</a:t>
                      </a:r>
                      <a:endParaRPr lang="en-US" sz="1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dưới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8187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layout_constraintBottom_toBottomOf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dưới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cạnh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dưới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48698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layout_constraintBaseline_toBaselineOf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/>
                        </a:rPr>
                        <a:t>Rành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baseline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baseline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00680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layout_constraintStart_toEndOf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bắt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đầu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kết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thúc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02143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layout_constraintStart_toStartOf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bắt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đầu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bắt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đầu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7529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layout_constraintEnd_toStartOf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kết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thúc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bắt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đầu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54505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layout_constraintEnd_toEndOf</a:t>
                      </a:r>
                      <a:endParaRPr lang="en-US" sz="1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effectLst/>
                        </a:rPr>
                        <a:t>Ràng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buộc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kết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thúc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này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với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phần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kết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thúc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của</a:t>
                      </a:r>
                      <a:r>
                        <a:rPr lang="en-US" sz="1500" dirty="0">
                          <a:effectLst/>
                        </a:rPr>
                        <a:t> view con </a:t>
                      </a:r>
                      <a:r>
                        <a:rPr lang="en-US" sz="1500" dirty="0" err="1">
                          <a:effectLst/>
                        </a:rPr>
                        <a:t>có</a:t>
                      </a:r>
                      <a:r>
                        <a:rPr lang="en-US" sz="1500" dirty="0">
                          <a:effectLst/>
                        </a:rPr>
                        <a:t> id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4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46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5BA7E8-EFA2-41A3-B1D9-EC96EB8D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28" y="1547107"/>
            <a:ext cx="5213838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:layout_constraintBaseline_toBaselineOf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:layout_constraintStart_toEndOf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97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97F26E-C55A-4CA7-B1C2-0A67C138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49" y="1071801"/>
            <a:ext cx="4967851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androidx.constraintlayout.widget.Guideline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:layout_constraintGuide_percent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="0.2"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="@+id/gl1"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="@id/gl1"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:layout_constraintBaseline_toBaselineOf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:layout_constraintStart_toEndOf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82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" b="546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C68595-B97E-47FB-9F99-7B5BAF8D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44" y="2028589"/>
            <a:ext cx="4791456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="0.4"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924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tỉ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cạnh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59662-8454-481F-80A1-61E67472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738" y="1747236"/>
            <a:ext cx="4730262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:layout_constraintDimensionRatio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="2:2"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="Button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="0.4"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6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Chains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6C4232-49EC-477A-8F43-B48B24D3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54" y="1103027"/>
            <a:ext cx="4939928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:layout_constraintHorizontal_chainStyle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="spread"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7179-066F-4C3E-B1D8-EADD8396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View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DCF3D-D4F2-4CC3-B6C0-1B26AB1EF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4" t="12833" r="76281" b="73380"/>
          <a:stretch/>
        </p:blipFill>
        <p:spPr>
          <a:xfrm>
            <a:off x="697230" y="1559243"/>
            <a:ext cx="4189966" cy="4560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88F55-9155-4513-B226-68BA586761F9}"/>
              </a:ext>
            </a:extLst>
          </p:cNvPr>
          <p:cNvSpPr txBox="1"/>
          <p:nvPr/>
        </p:nvSpPr>
        <p:spPr>
          <a:xfrm>
            <a:off x="5304642" y="2086778"/>
            <a:ext cx="29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Hiển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B5946-3399-4F76-870C-6CFEA9BCAFE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48810" y="2271444"/>
            <a:ext cx="45583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9C0BD7-0118-4EF6-98CE-A772480D0E7E}"/>
              </a:ext>
            </a:extLst>
          </p:cNvPr>
          <p:cNvSpPr txBox="1"/>
          <p:nvPr/>
        </p:nvSpPr>
        <p:spPr>
          <a:xfrm>
            <a:off x="5304642" y="2559515"/>
            <a:ext cx="29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Nút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bấm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09405-9A76-43F2-89DF-21F6B68BF6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48810" y="2744181"/>
            <a:ext cx="45583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A9A812-1125-4654-AFAF-A023F86FC44A}"/>
              </a:ext>
            </a:extLst>
          </p:cNvPr>
          <p:cNvSpPr txBox="1"/>
          <p:nvPr/>
        </p:nvSpPr>
        <p:spPr>
          <a:xfrm>
            <a:off x="5304642" y="3113513"/>
            <a:ext cx="29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Hiển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ảnh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5CAF01-7396-41E9-A9C6-CEB0578FD6F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48810" y="3298179"/>
            <a:ext cx="45583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B6A73D-B1EF-4D73-8A47-70693CD3043C}"/>
              </a:ext>
            </a:extLst>
          </p:cNvPr>
          <p:cNvSpPr txBox="1"/>
          <p:nvPr/>
        </p:nvSpPr>
        <p:spPr>
          <a:xfrm>
            <a:off x="5304642" y="3720584"/>
            <a:ext cx="376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Hiển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dạng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sách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868F9E-8F15-4ACD-8356-F7C739F9DE5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48810" y="3905250"/>
            <a:ext cx="45583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3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b="646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Chains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6C4232-49EC-477A-8F43-B48B24D3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54" y="1103027"/>
            <a:ext cx="4939928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:layout_constraintHorizontal_chainStyle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spread_inside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16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E6F26-6A40-4842-98FD-7DD4FA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b="646"/>
          <a:stretch/>
        </p:blipFill>
        <p:spPr>
          <a:xfrm>
            <a:off x="7163754" y="146900"/>
            <a:ext cx="3723702" cy="6561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542311-2EF3-4763-83EF-C117358C1F71}"/>
              </a:ext>
            </a:extLst>
          </p:cNvPr>
          <p:cNvSpPr txBox="1">
            <a:spLocks/>
          </p:cNvSpPr>
          <p:nvPr/>
        </p:nvSpPr>
        <p:spPr>
          <a:xfrm>
            <a:off x="804613" y="120524"/>
            <a:ext cx="5712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Chains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6C4232-49EC-477A-8F43-B48B24D3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54" y="1103027"/>
            <a:ext cx="451924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000" b="0" i="0" u="none" strike="noStrike" cap="none" normalizeH="0" baseline="0" noProof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/res-auto"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:layout_constraintHorizontal_chainStyle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=“packed"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="But3"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:layout_constraintRight_toLeftOf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:layout_constraintLeft_toRightOf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="@id/b1"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5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3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1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: Shape 2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Freeform: Shape 2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Group 2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3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465C-FDA0-41A1-8C7E-32C20E34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70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3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3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Picture 4" descr="Magnifying glass on clear background">
            <a:extLst>
              <a:ext uri="{FF2B5EF4-FFF2-40B4-BE49-F238E27FC236}">
                <a16:creationId xmlns:a16="http://schemas.microsoft.com/office/drawing/2014/main" id="{9B6EB16D-BEC7-42A0-A55C-4C4AF0864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8" r="-2" b="-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" name="Freeform: Shape 4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5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5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54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E48D8-E351-4CA8-8951-CE759F47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DAC487E-E991-4D76-97F3-E5D1188E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5167596" cy="40444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View.</a:t>
            </a:r>
          </a:p>
          <a:p>
            <a:endParaRPr lang="en-US" b="1" dirty="0"/>
          </a:p>
          <a:p>
            <a:r>
              <a:rPr lang="en-US" b="1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View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View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(</a:t>
            </a:r>
            <a:r>
              <a:rPr lang="en-US" b="1" dirty="0" err="1"/>
              <a:t>kể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Viewgroup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layout</a:t>
            </a:r>
          </a:p>
          <a:p>
            <a:pPr lvl="1"/>
            <a:r>
              <a:rPr lang="en-US" b="1" dirty="0"/>
              <a:t>VD:</a:t>
            </a:r>
            <a:r>
              <a:rPr lang="en-US" dirty="0"/>
              <a:t> </a:t>
            </a:r>
            <a:r>
              <a:rPr lang="en-US" dirty="0" err="1"/>
              <a:t>ConstraintLayout</a:t>
            </a:r>
            <a:r>
              <a:rPr lang="en-US" dirty="0"/>
              <a:t>, Toolbar, </a:t>
            </a:r>
            <a:r>
              <a:rPr lang="en-US" dirty="0" err="1"/>
              <a:t>RelativeLayout</a:t>
            </a:r>
            <a:r>
              <a:rPr lang="en-US" dirty="0"/>
              <a:t>, 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9ACD2D-3D75-4025-90B6-A05FF524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125" y="292656"/>
            <a:ext cx="4088337" cy="60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41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E48D8-E351-4CA8-8951-CE759F47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DAC487E-E991-4D76-97F3-E5D1188E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5167596" cy="40444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b="1" dirty="0" err="1"/>
              <a:t>kế</a:t>
            </a:r>
            <a:r>
              <a:rPr lang="en-US" dirty="0"/>
              <a:t> </a:t>
            </a:r>
            <a:r>
              <a:rPr lang="en-US" b="1" dirty="0" err="1"/>
              <a:t>thừa</a:t>
            </a:r>
            <a:r>
              <a:rPr lang="en-US" b="1" dirty="0"/>
              <a:t> </a:t>
            </a:r>
            <a:r>
              <a:rPr lang="en-US" b="1" dirty="0" err="1"/>
              <a:t>Viewgroup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View con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View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VD: </a:t>
            </a:r>
            <a:r>
              <a:rPr lang="en-US" dirty="0" err="1"/>
              <a:t>FrameLayout</a:t>
            </a:r>
            <a:r>
              <a:rPr lang="en-US" dirty="0"/>
              <a:t>, </a:t>
            </a:r>
            <a:r>
              <a:rPr lang="en-US" dirty="0" err="1"/>
              <a:t>LinearLayout</a:t>
            </a:r>
            <a:r>
              <a:rPr lang="en-US" dirty="0"/>
              <a:t>, </a:t>
            </a:r>
            <a:r>
              <a:rPr lang="en-US" dirty="0" err="1"/>
              <a:t>ConstraintLayout</a:t>
            </a:r>
            <a:r>
              <a:rPr lang="en-US" dirty="0"/>
              <a:t>,…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9ACD2D-3D75-4025-90B6-A05FF524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125" y="292656"/>
            <a:ext cx="4088337" cy="60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7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925A1-E9B3-42E8-8E16-DCC03B3C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3" y="633046"/>
            <a:ext cx="6891621" cy="1314996"/>
          </a:xfrm>
        </p:spPr>
        <p:txBody>
          <a:bodyPr anchor="b"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CEAA-6500-4D83-942F-0359A75C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479" y="2125737"/>
            <a:ext cx="6110772" cy="3027625"/>
          </a:xfrm>
        </p:spPr>
        <p:txBody>
          <a:bodyPr anchor="ctr">
            <a:normAutofit/>
          </a:bodyPr>
          <a:lstStyle/>
          <a:p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b="1" dirty="0"/>
              <a:t>activity_main.xml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b="1" dirty="0"/>
              <a:t>app/res/layout/</a:t>
            </a:r>
          </a:p>
          <a:p>
            <a:endParaRPr lang="en-US" b="1" dirty="0"/>
          </a:p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code,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 (</a:t>
            </a:r>
            <a:r>
              <a:rPr lang="en-US" b="1" dirty="0" err="1"/>
              <a:t>mặc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ConstraintLayout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75E3-79DD-4BE6-B4F4-775FC15BC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88333" b="60973"/>
          <a:stretch/>
        </p:blipFill>
        <p:spPr>
          <a:xfrm>
            <a:off x="8104879" y="832872"/>
            <a:ext cx="3022952" cy="5101007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FAD8ADC9-AC1B-4B50-A47B-D160FA1EC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1" t="4714" r="45000" b="51632"/>
          <a:stretch/>
        </p:blipFill>
        <p:spPr>
          <a:xfrm>
            <a:off x="-6985" y="-1469"/>
            <a:ext cx="12198984" cy="6858000"/>
          </a:xfrm>
          <a:prstGeom prst="rect">
            <a:avLst/>
          </a:prstGeom>
        </p:spPr>
      </p:pic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A057E6E-CEF9-4D0A-A35A-4F5603BA1F29}"/>
              </a:ext>
            </a:extLst>
          </p:cNvPr>
          <p:cNvSpPr/>
          <p:nvPr/>
        </p:nvSpPr>
        <p:spPr>
          <a:xfrm>
            <a:off x="2565916" y="31305"/>
            <a:ext cx="2301359" cy="570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 hidden="1">
            <a:extLst>
              <a:ext uri="{FF2B5EF4-FFF2-40B4-BE49-F238E27FC236}">
                <a16:creationId xmlns:a16="http://schemas.microsoft.com/office/drawing/2014/main" id="{2BD0DBAF-9240-452E-BF0B-8A5810CBE912}"/>
              </a:ext>
            </a:extLst>
          </p:cNvPr>
          <p:cNvSpPr/>
          <p:nvPr/>
        </p:nvSpPr>
        <p:spPr>
          <a:xfrm>
            <a:off x="4413767" y="5732181"/>
            <a:ext cx="1891784" cy="570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E751-8FF8-4A6F-B9CF-CC7A1D59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giao diện bằng cách kéo thả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FBFE7-19E5-4AEA-A781-2C11316A6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b="10367"/>
          <a:stretch/>
        </p:blipFill>
        <p:spPr>
          <a:xfrm>
            <a:off x="0" y="0"/>
            <a:ext cx="12192000" cy="6858000"/>
          </a:xfrm>
        </p:spPr>
      </p:pic>
      <p:sp>
        <p:nvSpPr>
          <p:cNvPr id="405" name="Rectangle 404">
            <a:extLst>
              <a:ext uri="{FF2B5EF4-FFF2-40B4-BE49-F238E27FC236}">
                <a16:creationId xmlns:a16="http://schemas.microsoft.com/office/drawing/2014/main" id="{DC390BDD-9658-48FC-8F97-E8F8A0A7221B}"/>
              </a:ext>
            </a:extLst>
          </p:cNvPr>
          <p:cNvSpPr/>
          <p:nvPr/>
        </p:nvSpPr>
        <p:spPr>
          <a:xfrm>
            <a:off x="11206065" y="615820"/>
            <a:ext cx="849085" cy="195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1E7815D-C92D-436D-B078-D4C6C9999634}"/>
              </a:ext>
            </a:extLst>
          </p:cNvPr>
          <p:cNvSpPr/>
          <p:nvPr/>
        </p:nvSpPr>
        <p:spPr>
          <a:xfrm>
            <a:off x="136850" y="811763"/>
            <a:ext cx="1747934" cy="2617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3D2CD57C-8CF2-49D8-BF9D-532F2A6F6F8A}"/>
              </a:ext>
            </a:extLst>
          </p:cNvPr>
          <p:cNvSpPr/>
          <p:nvPr/>
        </p:nvSpPr>
        <p:spPr>
          <a:xfrm>
            <a:off x="149290" y="3946849"/>
            <a:ext cx="1707502" cy="2836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0CB93-79C0-4E90-A222-BE02F89301E4}"/>
              </a:ext>
            </a:extLst>
          </p:cNvPr>
          <p:cNvSpPr txBox="1"/>
          <p:nvPr/>
        </p:nvSpPr>
        <p:spPr>
          <a:xfrm>
            <a:off x="2370653" y="17510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loại</a:t>
            </a:r>
            <a:r>
              <a:rPr lang="en-US" b="1" dirty="0">
                <a:solidFill>
                  <a:srgbClr val="FF0000"/>
                </a:solidFill>
              </a:rPr>
              <a:t> view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Android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6B3F4B75-50F3-4BD2-A604-3AED61943690}"/>
              </a:ext>
            </a:extLst>
          </p:cNvPr>
          <p:cNvCxnSpPr>
            <a:stCxn id="7" idx="1"/>
            <a:endCxn id="407" idx="3"/>
          </p:cNvCxnSpPr>
          <p:nvPr/>
        </p:nvCxnSpPr>
        <p:spPr>
          <a:xfrm flipH="1">
            <a:off x="1884784" y="1935716"/>
            <a:ext cx="48586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17D8C463-DE11-447D-9A95-5EDA2F0CDF96}"/>
              </a:ext>
            </a:extLst>
          </p:cNvPr>
          <p:cNvSpPr txBox="1"/>
          <p:nvPr/>
        </p:nvSpPr>
        <p:spPr>
          <a:xfrm>
            <a:off x="2370653" y="5747663"/>
            <a:ext cx="29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view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B793261-872A-4E3B-8D7D-E86E69B4E7D8}"/>
              </a:ext>
            </a:extLst>
          </p:cNvPr>
          <p:cNvCxnSpPr>
            <a:cxnSpLocks/>
            <a:stCxn id="412" idx="1"/>
            <a:endCxn id="408" idx="3"/>
          </p:cNvCxnSpPr>
          <p:nvPr/>
        </p:nvCxnSpPr>
        <p:spPr>
          <a:xfrm flipH="1" flipV="1">
            <a:off x="1856792" y="5365102"/>
            <a:ext cx="513861" cy="567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animBg="1"/>
      <p:bldP spid="407" grpId="0" animBg="1"/>
      <p:bldP spid="408" grpId="0" animBg="1"/>
    </p:bld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9552</Words>
  <Application>Microsoft Office PowerPoint</Application>
  <PresentationFormat>Widescreen</PresentationFormat>
  <Paragraphs>343</Paragraphs>
  <Slides>52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Calibri</vt:lpstr>
      <vt:lpstr>Consolas</vt:lpstr>
      <vt:lpstr>Source Sans Pro</vt:lpstr>
      <vt:lpstr>Wingdings</vt:lpstr>
      <vt:lpstr>FunkyShapesVTI</vt:lpstr>
      <vt:lpstr>Các loại Layout &amp; Thiết kế giao diện</vt:lpstr>
      <vt:lpstr>Tổng quan về</vt:lpstr>
      <vt:lpstr>PowerPoint Presentation</vt:lpstr>
      <vt:lpstr>View</vt:lpstr>
      <vt:lpstr>Giới thiệu sơ về 1 số View phổ biến:</vt:lpstr>
      <vt:lpstr>Viewgroup</vt:lpstr>
      <vt:lpstr>Layout</vt:lpstr>
      <vt:lpstr>Cách thiết kế giao diện</vt:lpstr>
      <vt:lpstr>Thiết kế giao diện bằng cách kéo thả</vt:lpstr>
      <vt:lpstr>LinearLayout</vt:lpstr>
      <vt:lpstr>Thuộc tính của layout</vt:lpstr>
      <vt:lpstr>Ví dụ</vt:lpstr>
      <vt:lpstr>Ví dụ</vt:lpstr>
      <vt:lpstr>Ví dụ</vt:lpstr>
      <vt:lpstr>RelativeLayout</vt:lpstr>
      <vt:lpstr>Ví dụ về việc thêm view nhưng không thêm liên hệ giữa các view</vt:lpstr>
      <vt:lpstr>Ví dụ về Gravity</vt:lpstr>
      <vt:lpstr>Ví dụ về ignoreGravity</vt:lpstr>
      <vt:lpstr>RelativeLayout – Định vị View con liên hệ với View cha</vt:lpstr>
      <vt:lpstr>Ví dụ về liên hệ View cha</vt:lpstr>
      <vt:lpstr>RelativeLayout – Định vị View con liên hệ với các View con khác</vt:lpstr>
      <vt:lpstr>Ví dụ về liên hệ View con</vt:lpstr>
      <vt:lpstr>PowerPoint Presentation</vt:lpstr>
      <vt:lpstr>PowerPoint Presentation</vt:lpstr>
      <vt:lpstr>TableLayout</vt:lpstr>
      <vt:lpstr>PowerPoint Presentation</vt:lpstr>
      <vt:lpstr>Một số thuộc tính của TableLayout</vt:lpstr>
      <vt:lpstr>PowerPoint Presentation</vt:lpstr>
      <vt:lpstr>Một số thuộc tính của View con khi dùng TableLayout</vt:lpstr>
      <vt:lpstr>PowerPoint Presentation</vt:lpstr>
      <vt:lpstr>PowerPoint Presentation</vt:lpstr>
      <vt:lpstr>PowerPoint Presentation</vt:lpstr>
      <vt:lpstr>FrameLayout</vt:lpstr>
      <vt:lpstr>Các thuộc tính dùng để định vị View con trong FrameLayout</vt:lpstr>
      <vt:lpstr>PowerPoint Presentation</vt:lpstr>
      <vt:lpstr>GridLayout</vt:lpstr>
      <vt:lpstr>Một số thuộc tính của GridView</vt:lpstr>
      <vt:lpstr>Một số thuộc tính của View con trong layout GridView</vt:lpstr>
      <vt:lpstr>PowerPoint Presentation</vt:lpstr>
      <vt:lpstr>AbsoluteLayout</vt:lpstr>
      <vt:lpstr>Một số thuộc tính của GridView</vt:lpstr>
      <vt:lpstr>PowerPoint Presentation</vt:lpstr>
      <vt:lpstr>ConstraintLayout</vt:lpstr>
      <vt:lpstr>Một số thuộc tính của view con trong ConstraintLayout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loại Layout Thiết kế giao diện</dc:title>
  <dc:creator>Ho Trong,Vinh</dc:creator>
  <cp:lastModifiedBy>Ho Trong,Vinh</cp:lastModifiedBy>
  <cp:revision>248</cp:revision>
  <dcterms:created xsi:type="dcterms:W3CDTF">2021-05-15T02:47:46Z</dcterms:created>
  <dcterms:modified xsi:type="dcterms:W3CDTF">2021-05-24T15:51:44Z</dcterms:modified>
</cp:coreProperties>
</file>