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96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34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4508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908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01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864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754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620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790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456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079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85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763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91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93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709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751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3A69A-71EE-40F1-80AE-0BB24FD50A05}" type="datetimeFigureOut">
              <a:rPr lang="vi-VN" smtClean="0"/>
              <a:t>03/11/2021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7B06-07AC-487F-B47A-B5DBAD4E2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473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FF0EA92-EFEC-4207-8F2C-5347FF9F6AEC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093302" y="4305311"/>
            <a:ext cx="1169500" cy="1373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740257F-C510-49A4-9985-C04629BCC565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 flipH="1">
            <a:off x="708989" y="4305311"/>
            <a:ext cx="384313" cy="1373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0D77E-E0E3-4984-9D6D-9E77DC0F8CE7}"/>
              </a:ext>
            </a:extLst>
          </p:cNvPr>
          <p:cNvSpPr/>
          <p:nvPr/>
        </p:nvSpPr>
        <p:spPr>
          <a:xfrm>
            <a:off x="4469296" y="311424"/>
            <a:ext cx="3253408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Vấn đề cơ bản của triết học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1EF85E-4449-42F2-812D-AB69AD25E12C}"/>
              </a:ext>
            </a:extLst>
          </p:cNvPr>
          <p:cNvSpPr/>
          <p:nvPr/>
        </p:nvSpPr>
        <p:spPr>
          <a:xfrm>
            <a:off x="4542181" y="1104900"/>
            <a:ext cx="3107635" cy="77193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Vấn đề cơ bản: mối quan hệ giữa vật chất và ý thức, giữa tồn tại và tư duy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80A6E4-1722-4A57-9937-59C153348F8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9" y="834886"/>
            <a:ext cx="1" cy="270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D5608E-4F8A-4B3D-8801-419F2D08617B}"/>
              </a:ext>
            </a:extLst>
          </p:cNvPr>
          <p:cNvSpPr/>
          <p:nvPr/>
        </p:nvSpPr>
        <p:spPr>
          <a:xfrm>
            <a:off x="4542180" y="2146853"/>
            <a:ext cx="3107635" cy="52346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Giữa vật chất và ý thức, cái nào có trước?(Bản thể luận)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BC73B0-C591-4F26-B6D0-3EE177BF0071}"/>
              </a:ext>
            </a:extLst>
          </p:cNvPr>
          <p:cNvSpPr/>
          <p:nvPr/>
        </p:nvSpPr>
        <p:spPr>
          <a:xfrm>
            <a:off x="125894" y="2146853"/>
            <a:ext cx="4094921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Thế giới được cấu thành một yếu tố : hoặc Vật chất hoặc Ý thức(</a:t>
            </a:r>
            <a:r>
              <a:rPr lang="vi-VN" sz="1300" b="1" dirty="0"/>
              <a:t>Nhất nguyên luận</a:t>
            </a:r>
            <a:r>
              <a:rPr lang="vi-VN" sz="1300" dirty="0"/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8D827E-AD28-442B-A83C-BA41E79F4AD3}"/>
              </a:ext>
            </a:extLst>
          </p:cNvPr>
          <p:cNvSpPr/>
          <p:nvPr/>
        </p:nvSpPr>
        <p:spPr>
          <a:xfrm>
            <a:off x="7971177" y="2146853"/>
            <a:ext cx="4094921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Thế giới được cấu thành song song từ hai yếu tố : Vật chất và Ý thức (</a:t>
            </a:r>
            <a:r>
              <a:rPr lang="vi-VN" sz="1300" b="1" dirty="0"/>
              <a:t>Nhị nguyên luận</a:t>
            </a:r>
            <a:r>
              <a:rPr lang="vi-VN" sz="1300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61A4BE-68FE-4C8D-89D8-B35904BDF0C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6095998" y="1876839"/>
            <a:ext cx="1" cy="270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837FD6-9CDD-4E14-840C-B21CECB52B2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7649815" y="2408584"/>
            <a:ext cx="32136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5776E5-EBEB-4EDC-BF0A-77E61F0142C5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 flipV="1">
            <a:off x="4220815" y="2408584"/>
            <a:ext cx="3213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066AE08-95EC-4B8A-A400-80A5246DDA5E}"/>
              </a:ext>
            </a:extLst>
          </p:cNvPr>
          <p:cNvSpPr/>
          <p:nvPr/>
        </p:nvSpPr>
        <p:spPr>
          <a:xfrm>
            <a:off x="125894" y="2940329"/>
            <a:ext cx="1934815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VC có trước YT</a:t>
            </a:r>
          </a:p>
          <a:p>
            <a:pPr algn="ctr"/>
            <a:r>
              <a:rPr lang="vi-VN" sz="1300" dirty="0"/>
              <a:t>VC quyết định YT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49CD845-22C8-4007-9818-CCB4800D3B75}"/>
              </a:ext>
            </a:extLst>
          </p:cNvPr>
          <p:cNvSpPr/>
          <p:nvPr/>
        </p:nvSpPr>
        <p:spPr>
          <a:xfrm>
            <a:off x="4161182" y="2917140"/>
            <a:ext cx="1934815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YT có trước VC</a:t>
            </a:r>
          </a:p>
          <a:p>
            <a:pPr algn="ctr"/>
            <a:r>
              <a:rPr lang="vi-VN" sz="1300" dirty="0"/>
              <a:t>YT quyết định VC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D93DC4-7EF9-44B5-A169-2CAD9B78E4C7}"/>
              </a:ext>
            </a:extLst>
          </p:cNvPr>
          <p:cNvSpPr/>
          <p:nvPr/>
        </p:nvSpPr>
        <p:spPr>
          <a:xfrm>
            <a:off x="125894" y="3781849"/>
            <a:ext cx="1934815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Chủ nghĩa duy vật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6339DBB-D2C1-48D2-B355-3D3031104354}"/>
              </a:ext>
            </a:extLst>
          </p:cNvPr>
          <p:cNvSpPr/>
          <p:nvPr/>
        </p:nvSpPr>
        <p:spPr>
          <a:xfrm>
            <a:off x="384312" y="4864408"/>
            <a:ext cx="1417978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Chủ nghĩa duy vật chất phát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3C650B9-DAAF-4BA4-AC5E-EA5EC7E5A2E0}"/>
              </a:ext>
            </a:extLst>
          </p:cNvPr>
          <p:cNvSpPr/>
          <p:nvPr/>
        </p:nvSpPr>
        <p:spPr>
          <a:xfrm>
            <a:off x="1543872" y="5678592"/>
            <a:ext cx="1437860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Chủ nghĩa duy vật siêu hình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71E85C4-F0EE-4A21-86DF-D08E4180E658}"/>
              </a:ext>
            </a:extLst>
          </p:cNvPr>
          <p:cNvSpPr/>
          <p:nvPr/>
        </p:nvSpPr>
        <p:spPr>
          <a:xfrm>
            <a:off x="0" y="5678592"/>
            <a:ext cx="1417978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Chủ nghĩa duy vật biện chứng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898D2A-9123-40F9-B58D-6C5D427ABC06}"/>
              </a:ext>
            </a:extLst>
          </p:cNvPr>
          <p:cNvCxnSpPr>
            <a:cxnSpLocks/>
            <a:stCxn id="13" idx="2"/>
            <a:endCxn id="65" idx="0"/>
          </p:cNvCxnSpPr>
          <p:nvPr/>
        </p:nvCxnSpPr>
        <p:spPr>
          <a:xfrm flipH="1">
            <a:off x="1093302" y="2670315"/>
            <a:ext cx="1080053" cy="270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B976E4-C1F9-4087-AE28-6C414FFECB3C}"/>
              </a:ext>
            </a:extLst>
          </p:cNvPr>
          <p:cNvCxnSpPr>
            <a:cxnSpLocks/>
            <a:stCxn id="13" idx="2"/>
            <a:endCxn id="66" idx="0"/>
          </p:cNvCxnSpPr>
          <p:nvPr/>
        </p:nvCxnSpPr>
        <p:spPr>
          <a:xfrm>
            <a:off x="2173355" y="2670315"/>
            <a:ext cx="2955235" cy="246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F7080D-1007-4EA5-8EB3-1E8E3126BC54}"/>
              </a:ext>
            </a:extLst>
          </p:cNvPr>
          <p:cNvCxnSpPr>
            <a:cxnSpLocks/>
            <a:stCxn id="65" idx="2"/>
            <a:endCxn id="69" idx="0"/>
          </p:cNvCxnSpPr>
          <p:nvPr/>
        </p:nvCxnSpPr>
        <p:spPr>
          <a:xfrm>
            <a:off x="1093302" y="3463791"/>
            <a:ext cx="0" cy="318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F4092E-D6E9-47EF-8729-74839841297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1093301" y="4305311"/>
            <a:ext cx="1" cy="559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A1B4EC1-AB1F-4F33-A934-347490916DE0}"/>
              </a:ext>
            </a:extLst>
          </p:cNvPr>
          <p:cNvSpPr/>
          <p:nvPr/>
        </p:nvSpPr>
        <p:spPr>
          <a:xfrm>
            <a:off x="4147931" y="3819938"/>
            <a:ext cx="1934815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Chủ nghĩa duy tâm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F212466-98AF-4097-9599-66FADA29A022}"/>
              </a:ext>
            </a:extLst>
          </p:cNvPr>
          <p:cNvSpPr/>
          <p:nvPr/>
        </p:nvSpPr>
        <p:spPr>
          <a:xfrm>
            <a:off x="3299791" y="4657680"/>
            <a:ext cx="1722781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Chủ nghĩa duy tâm chủ quan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9DA89FD-0C7C-4A93-AAA6-E880CF6FB9CE}"/>
              </a:ext>
            </a:extLst>
          </p:cNvPr>
          <p:cNvSpPr/>
          <p:nvPr/>
        </p:nvSpPr>
        <p:spPr>
          <a:xfrm>
            <a:off x="3299791" y="5675243"/>
            <a:ext cx="1722781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Ý thức do con người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2530FFF-36E1-4CF4-99EF-5241F53FFA3E}"/>
              </a:ext>
            </a:extLst>
          </p:cNvPr>
          <p:cNvSpPr/>
          <p:nvPr/>
        </p:nvSpPr>
        <p:spPr>
          <a:xfrm>
            <a:off x="5128589" y="4669133"/>
            <a:ext cx="1752599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Chủ nghĩa duy tâm khách quan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C0A2306-87AD-4716-BBBB-40E092044E49}"/>
              </a:ext>
            </a:extLst>
          </p:cNvPr>
          <p:cNvCxnSpPr>
            <a:cxnSpLocks/>
            <a:stCxn id="66" idx="2"/>
            <a:endCxn id="94" idx="0"/>
          </p:cNvCxnSpPr>
          <p:nvPr/>
        </p:nvCxnSpPr>
        <p:spPr>
          <a:xfrm flipH="1">
            <a:off x="5115339" y="3440602"/>
            <a:ext cx="13251" cy="379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DF33E33-8AF3-44F1-A365-C97058ABF8C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flipH="1">
            <a:off x="4161182" y="4343400"/>
            <a:ext cx="954157" cy="314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60977DD-A2B9-4402-A778-62E3D3906F13}"/>
              </a:ext>
            </a:extLst>
          </p:cNvPr>
          <p:cNvCxnSpPr>
            <a:cxnSpLocks/>
            <a:stCxn id="94" idx="2"/>
            <a:endCxn id="114" idx="0"/>
          </p:cNvCxnSpPr>
          <p:nvPr/>
        </p:nvCxnSpPr>
        <p:spPr>
          <a:xfrm>
            <a:off x="5115339" y="4343400"/>
            <a:ext cx="889550" cy="325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A54A181-9882-41AB-9542-0BB9BA73CC33}"/>
              </a:ext>
            </a:extLst>
          </p:cNvPr>
          <p:cNvCxnSpPr>
            <a:cxnSpLocks/>
            <a:stCxn id="95" idx="2"/>
            <a:endCxn id="113" idx="0"/>
          </p:cNvCxnSpPr>
          <p:nvPr/>
        </p:nvCxnSpPr>
        <p:spPr>
          <a:xfrm>
            <a:off x="4161182" y="5181142"/>
            <a:ext cx="0" cy="494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A06DC432-8067-4E8F-8CB9-38C727EF3C5E}"/>
              </a:ext>
            </a:extLst>
          </p:cNvPr>
          <p:cNvSpPr/>
          <p:nvPr/>
        </p:nvSpPr>
        <p:spPr>
          <a:xfrm>
            <a:off x="5145164" y="5675242"/>
            <a:ext cx="1722781" cy="87133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Ý thức do lực lượng siêu nhiên bên ngoài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331F9AC-4BE7-4946-B971-654AB83BE071}"/>
              </a:ext>
            </a:extLst>
          </p:cNvPr>
          <p:cNvCxnSpPr>
            <a:cxnSpLocks/>
            <a:stCxn id="114" idx="2"/>
            <a:endCxn id="197" idx="0"/>
          </p:cNvCxnSpPr>
          <p:nvPr/>
        </p:nvCxnSpPr>
        <p:spPr>
          <a:xfrm>
            <a:off x="6004889" y="5192595"/>
            <a:ext cx="1666" cy="482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D14CC4B6-8749-487A-9166-3D7178D8C505}"/>
              </a:ext>
            </a:extLst>
          </p:cNvPr>
          <p:cNvSpPr txBox="1"/>
          <p:nvPr/>
        </p:nvSpPr>
        <p:spPr>
          <a:xfrm>
            <a:off x="8169957" y="4576921"/>
            <a:ext cx="369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Đứng trên lập trường của chủ nghĩa duy vật</a:t>
            </a:r>
          </a:p>
        </p:txBody>
      </p:sp>
    </p:spTree>
    <p:extLst>
      <p:ext uri="{BB962C8B-B14F-4D97-AF65-F5344CB8AC3E}">
        <p14:creationId xmlns:p14="http://schemas.microsoft.com/office/powerpoint/2010/main" val="332426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0D77E-E0E3-4984-9D6D-9E77DC0F8CE7}"/>
              </a:ext>
            </a:extLst>
          </p:cNvPr>
          <p:cNvSpPr/>
          <p:nvPr/>
        </p:nvSpPr>
        <p:spPr>
          <a:xfrm>
            <a:off x="4469296" y="311424"/>
            <a:ext cx="3253408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Vấn đề cơ bản của triết học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1EF85E-4449-42F2-812D-AB69AD25E12C}"/>
              </a:ext>
            </a:extLst>
          </p:cNvPr>
          <p:cNvSpPr/>
          <p:nvPr/>
        </p:nvSpPr>
        <p:spPr>
          <a:xfrm>
            <a:off x="4542181" y="1104900"/>
            <a:ext cx="3107635" cy="77193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Vấn đề cơ bản: mối quan hệ giữa vật chất và ý thức, giữa tồn tại và tư duy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80A6E4-1722-4A57-9937-59C153348F8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9" y="834886"/>
            <a:ext cx="1" cy="270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D5608E-4F8A-4B3D-8801-419F2D08617B}"/>
              </a:ext>
            </a:extLst>
          </p:cNvPr>
          <p:cNvSpPr/>
          <p:nvPr/>
        </p:nvSpPr>
        <p:spPr>
          <a:xfrm>
            <a:off x="4542180" y="2146853"/>
            <a:ext cx="3107635" cy="87841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Con người có khả năng hiểu biết đến đâu về sự tồn tại thực của thế giới?(Nhận thức luận)</a:t>
            </a:r>
            <a:endParaRPr lang="vi-VN" sz="13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61A4BE-68FE-4C8D-89D8-B35904BDF0C9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6095998" y="1876839"/>
            <a:ext cx="1" cy="270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5776E5-EBEB-4EDC-BF0A-77E61F0142C5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 flipH="1">
            <a:off x="2690183" y="3025269"/>
            <a:ext cx="3405815" cy="326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0671E35-17C8-4F6A-BBEC-22A270627D61}"/>
              </a:ext>
            </a:extLst>
          </p:cNvPr>
          <p:cNvSpPr/>
          <p:nvPr/>
        </p:nvSpPr>
        <p:spPr>
          <a:xfrm>
            <a:off x="1931498" y="3351510"/>
            <a:ext cx="1517369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Có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4422BBD-F74F-43C2-A840-4DF649332F25}"/>
              </a:ext>
            </a:extLst>
          </p:cNvPr>
          <p:cNvSpPr/>
          <p:nvPr/>
        </p:nvSpPr>
        <p:spPr>
          <a:xfrm>
            <a:off x="8743125" y="3387860"/>
            <a:ext cx="1517369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Có hoặc không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A20D21F-5F8A-417B-ACFA-097DE8771E8A}"/>
              </a:ext>
            </a:extLst>
          </p:cNvPr>
          <p:cNvSpPr/>
          <p:nvPr/>
        </p:nvSpPr>
        <p:spPr>
          <a:xfrm>
            <a:off x="5337312" y="3374610"/>
            <a:ext cx="1517369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Không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F4695CF-1674-4ACC-BDE5-6946824D2598}"/>
              </a:ext>
            </a:extLst>
          </p:cNvPr>
          <p:cNvSpPr/>
          <p:nvPr/>
        </p:nvSpPr>
        <p:spPr>
          <a:xfrm>
            <a:off x="1931501" y="4201213"/>
            <a:ext cx="1517369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/>
              <a:t>Khả luận trị</a:t>
            </a:r>
            <a:endParaRPr lang="vi-VN" sz="13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AF8DCB-3BF3-42B9-8FC2-19FC776D0597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 flipH="1">
            <a:off x="6095997" y="3025269"/>
            <a:ext cx="1" cy="349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EA2FB3-04E6-44FB-8295-253EA9E61B30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>
            <a:off x="6095998" y="3025269"/>
            <a:ext cx="3405812" cy="362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F94EE2C-DE44-44E9-945C-74DA9DFAEBC8}"/>
              </a:ext>
            </a:extLst>
          </p:cNvPr>
          <p:cNvSpPr/>
          <p:nvPr/>
        </p:nvSpPr>
        <p:spPr>
          <a:xfrm>
            <a:off x="5337312" y="4220076"/>
            <a:ext cx="1517369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Bất khả trị luận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DA73B5D-399B-4404-9F09-49667F290019}"/>
              </a:ext>
            </a:extLst>
          </p:cNvPr>
          <p:cNvSpPr/>
          <p:nvPr/>
        </p:nvSpPr>
        <p:spPr>
          <a:xfrm>
            <a:off x="8743125" y="4201213"/>
            <a:ext cx="1517369" cy="5234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300" dirty="0"/>
              <a:t>Hoài nghi luận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1B2F521-4631-4C58-B84C-69DE79B2432B}"/>
              </a:ext>
            </a:extLst>
          </p:cNvPr>
          <p:cNvCxnSpPr>
            <a:cxnSpLocks/>
            <a:stCxn id="45" idx="2"/>
            <a:endCxn id="58" idx="0"/>
          </p:cNvCxnSpPr>
          <p:nvPr/>
        </p:nvCxnSpPr>
        <p:spPr>
          <a:xfrm>
            <a:off x="2690183" y="3874972"/>
            <a:ext cx="3" cy="326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90A291-5C2F-49FA-9FC1-B8CBACBE0BFD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>
            <a:off x="6095997" y="3898072"/>
            <a:ext cx="0" cy="3220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2266FC-3194-42CD-9148-F3C3DD772991}"/>
              </a:ext>
            </a:extLst>
          </p:cNvPr>
          <p:cNvCxnSpPr>
            <a:cxnSpLocks/>
            <a:stCxn id="56" idx="2"/>
            <a:endCxn id="68" idx="0"/>
          </p:cNvCxnSpPr>
          <p:nvPr/>
        </p:nvCxnSpPr>
        <p:spPr>
          <a:xfrm>
            <a:off x="9501810" y="3911322"/>
            <a:ext cx="0" cy="289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A57CBD0-EFAE-40F1-804F-C83C8225D852}"/>
              </a:ext>
            </a:extLst>
          </p:cNvPr>
          <p:cNvSpPr/>
          <p:nvPr/>
        </p:nvSpPr>
        <p:spPr>
          <a:xfrm>
            <a:off x="1437022" y="5050916"/>
            <a:ext cx="2506320" cy="87841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Con người có thể nhận thức thế giới</a:t>
            </a:r>
            <a:endParaRPr lang="vi-VN" sz="13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7060F18-5090-4416-90F2-CB5D4E427485}"/>
              </a:ext>
            </a:extLst>
          </p:cNvPr>
          <p:cNvSpPr/>
          <p:nvPr/>
        </p:nvSpPr>
        <p:spPr>
          <a:xfrm>
            <a:off x="4842836" y="5060386"/>
            <a:ext cx="2506320" cy="87841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/>
              <a:t>Con người không thể nhận thức được thế giới</a:t>
            </a:r>
            <a:endParaRPr lang="vi-VN" sz="13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55EDB05-44B0-424B-9475-0AC847AC3831}"/>
              </a:ext>
            </a:extLst>
          </p:cNvPr>
          <p:cNvCxnSpPr>
            <a:cxnSpLocks/>
            <a:stCxn id="58" idx="2"/>
            <a:endCxn id="78" idx="0"/>
          </p:cNvCxnSpPr>
          <p:nvPr/>
        </p:nvCxnSpPr>
        <p:spPr>
          <a:xfrm flipH="1">
            <a:off x="2690182" y="4724675"/>
            <a:ext cx="4" cy="326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A1AAFD9-E51C-4621-9FE4-D7460851155E}"/>
              </a:ext>
            </a:extLst>
          </p:cNvPr>
          <p:cNvCxnSpPr>
            <a:cxnSpLocks/>
            <a:stCxn id="67" idx="2"/>
            <a:endCxn id="80" idx="0"/>
          </p:cNvCxnSpPr>
          <p:nvPr/>
        </p:nvCxnSpPr>
        <p:spPr>
          <a:xfrm flipH="1">
            <a:off x="6095996" y="4743538"/>
            <a:ext cx="1" cy="3168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E121DF9-6235-40DD-8956-9E9B07C3BE18}"/>
              </a:ext>
            </a:extLst>
          </p:cNvPr>
          <p:cNvSpPr txBox="1"/>
          <p:nvPr/>
        </p:nvSpPr>
        <p:spPr>
          <a:xfrm>
            <a:off x="8010931" y="5167427"/>
            <a:ext cx="369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Đứng trên lập trường của Khả tri luận</a:t>
            </a:r>
          </a:p>
        </p:txBody>
      </p:sp>
    </p:spTree>
    <p:extLst>
      <p:ext uri="{BB962C8B-B14F-4D97-AF65-F5344CB8AC3E}">
        <p14:creationId xmlns:p14="http://schemas.microsoft.com/office/powerpoint/2010/main" val="174498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253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Phú Thịnh</dc:creator>
  <cp:lastModifiedBy>Phú Thịnh</cp:lastModifiedBy>
  <cp:revision>13</cp:revision>
  <dcterms:created xsi:type="dcterms:W3CDTF">2021-11-03T01:02:38Z</dcterms:created>
  <dcterms:modified xsi:type="dcterms:W3CDTF">2021-11-03T01:51:31Z</dcterms:modified>
</cp:coreProperties>
</file>