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9"/>
  </p:notesMasterIdLst>
  <p:handoutMasterIdLst>
    <p:handoutMasterId r:id="rId40"/>
  </p:handoutMasterIdLst>
  <p:sldIdLst>
    <p:sldId id="256" r:id="rId2"/>
    <p:sldId id="257" r:id="rId3"/>
    <p:sldId id="258" r:id="rId4"/>
    <p:sldId id="260" r:id="rId5"/>
    <p:sldId id="325" r:id="rId6"/>
    <p:sldId id="328" r:id="rId7"/>
    <p:sldId id="345" r:id="rId8"/>
    <p:sldId id="270" r:id="rId9"/>
    <p:sldId id="320" r:id="rId10"/>
    <p:sldId id="263" r:id="rId11"/>
    <p:sldId id="267" r:id="rId12"/>
    <p:sldId id="281" r:id="rId13"/>
    <p:sldId id="289" r:id="rId14"/>
    <p:sldId id="290" r:id="rId15"/>
    <p:sldId id="297" r:id="rId16"/>
    <p:sldId id="340" r:id="rId17"/>
    <p:sldId id="321" r:id="rId18"/>
    <p:sldId id="316" r:id="rId19"/>
    <p:sldId id="319" r:id="rId20"/>
    <p:sldId id="327" r:id="rId21"/>
    <p:sldId id="333" r:id="rId22"/>
    <p:sldId id="334" r:id="rId23"/>
    <p:sldId id="335" r:id="rId24"/>
    <p:sldId id="322" r:id="rId25"/>
    <p:sldId id="324" r:id="rId26"/>
    <p:sldId id="336" r:id="rId27"/>
    <p:sldId id="323" r:id="rId28"/>
    <p:sldId id="337" r:id="rId29"/>
    <p:sldId id="329" r:id="rId30"/>
    <p:sldId id="330" r:id="rId31"/>
    <p:sldId id="331" r:id="rId32"/>
    <p:sldId id="332" r:id="rId33"/>
    <p:sldId id="339" r:id="rId34"/>
    <p:sldId id="338" r:id="rId35"/>
    <p:sldId id="341" r:id="rId36"/>
    <p:sldId id="342" r:id="rId37"/>
    <p:sldId id="343"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24" end="37"/>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4599" autoAdjust="0"/>
  </p:normalViewPr>
  <p:slideViewPr>
    <p:cSldViewPr>
      <p:cViewPr varScale="1">
        <p:scale>
          <a:sx n="80" d="100"/>
          <a:sy n="80" d="100"/>
        </p:scale>
        <p:origin x="13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569FAD92-548B-4A16-BE8B-DA7EA66147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88419" name="Rectangle 3">
            <a:extLst>
              <a:ext uri="{FF2B5EF4-FFF2-40B4-BE49-F238E27FC236}">
                <a16:creationId xmlns:a16="http://schemas.microsoft.com/office/drawing/2014/main" id="{F2A18BE8-0430-43F1-A5F9-D292EF01A3F1}"/>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188420" name="Rectangle 4">
            <a:extLst>
              <a:ext uri="{FF2B5EF4-FFF2-40B4-BE49-F238E27FC236}">
                <a16:creationId xmlns:a16="http://schemas.microsoft.com/office/drawing/2014/main" id="{CB00B379-5559-4A8A-879C-F923243EEBC5}"/>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r>
              <a:rPr lang="en-US" altLang="en-US"/>
              <a:t>Memory </a:t>
            </a:r>
          </a:p>
        </p:txBody>
      </p:sp>
      <p:sp>
        <p:nvSpPr>
          <p:cNvPr id="188421" name="Rectangle 5">
            <a:extLst>
              <a:ext uri="{FF2B5EF4-FFF2-40B4-BE49-F238E27FC236}">
                <a16:creationId xmlns:a16="http://schemas.microsoft.com/office/drawing/2014/main" id="{63472816-3940-4841-8E7D-C49B60E53B7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E712B101-8B65-463A-84AC-D42213C1B3E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37851A69-7541-4720-A821-71BF5829F9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73059" name="Rectangle 3">
            <a:extLst>
              <a:ext uri="{FF2B5EF4-FFF2-40B4-BE49-F238E27FC236}">
                <a16:creationId xmlns:a16="http://schemas.microsoft.com/office/drawing/2014/main" id="{A9549F56-4EAF-4502-8D4E-5ABF6507C4F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173060" name="Rectangle 4">
            <a:extLst>
              <a:ext uri="{FF2B5EF4-FFF2-40B4-BE49-F238E27FC236}">
                <a16:creationId xmlns:a16="http://schemas.microsoft.com/office/drawing/2014/main" id="{39C8F65F-E5AF-4550-AE5B-9CE41E497DCF}"/>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3061" name="Rectangle 5">
            <a:extLst>
              <a:ext uri="{FF2B5EF4-FFF2-40B4-BE49-F238E27FC236}">
                <a16:creationId xmlns:a16="http://schemas.microsoft.com/office/drawing/2014/main" id="{E9B584F4-0AC3-4D59-B293-C13C6B1F27D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3062" name="Rectangle 6">
            <a:extLst>
              <a:ext uri="{FF2B5EF4-FFF2-40B4-BE49-F238E27FC236}">
                <a16:creationId xmlns:a16="http://schemas.microsoft.com/office/drawing/2014/main" id="{2B8B52F3-01C3-4062-BFDD-3A8D779F1CE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r>
              <a:rPr lang="en-US" altLang="en-US"/>
              <a:t>Memory </a:t>
            </a:r>
          </a:p>
        </p:txBody>
      </p:sp>
      <p:sp>
        <p:nvSpPr>
          <p:cNvPr id="173063" name="Rectangle 7">
            <a:extLst>
              <a:ext uri="{FF2B5EF4-FFF2-40B4-BE49-F238E27FC236}">
                <a16:creationId xmlns:a16="http://schemas.microsoft.com/office/drawing/2014/main" id="{F0AC982D-A22B-4786-BF5C-6F2E5A6A60B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8181CE7-64C0-4506-9794-5E5650777A6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58B2B691-1497-4684-AA0E-8BBBD5E93681}"/>
              </a:ext>
            </a:extLst>
          </p:cNvPr>
          <p:cNvSpPr>
            <a:spLocks noGrp="1" noChangeArrowheads="1"/>
          </p:cNvSpPr>
          <p:nvPr>
            <p:ph type="ftr" sz="quarter" idx="4"/>
          </p:nvPr>
        </p:nvSpPr>
        <p:spPr>
          <a:ln/>
        </p:spPr>
        <p:txBody>
          <a:bodyPr/>
          <a:lstStyle/>
          <a:p>
            <a:r>
              <a:rPr lang="en-US" altLang="en-US"/>
              <a:t>Memory </a:t>
            </a:r>
          </a:p>
        </p:txBody>
      </p:sp>
      <p:sp>
        <p:nvSpPr>
          <p:cNvPr id="7" name="Rectangle 7">
            <a:extLst>
              <a:ext uri="{FF2B5EF4-FFF2-40B4-BE49-F238E27FC236}">
                <a16:creationId xmlns:a16="http://schemas.microsoft.com/office/drawing/2014/main" id="{D939087F-558C-4973-B276-184D5E26D94E}"/>
              </a:ext>
            </a:extLst>
          </p:cNvPr>
          <p:cNvSpPr>
            <a:spLocks noGrp="1" noChangeArrowheads="1"/>
          </p:cNvSpPr>
          <p:nvPr>
            <p:ph type="sldNum" sz="quarter" idx="5"/>
          </p:nvPr>
        </p:nvSpPr>
        <p:spPr>
          <a:ln/>
        </p:spPr>
        <p:txBody>
          <a:bodyPr/>
          <a:lstStyle/>
          <a:p>
            <a:fld id="{A64B887F-88E9-4C50-B168-9E4B8785ACEC}" type="slidenum">
              <a:rPr lang="en-US" altLang="en-US"/>
              <a:pPr/>
              <a:t>1</a:t>
            </a:fld>
            <a:endParaRPr lang="en-US" altLang="en-US"/>
          </a:p>
        </p:txBody>
      </p:sp>
      <p:sp>
        <p:nvSpPr>
          <p:cNvPr id="187394" name="Rectangle 2">
            <a:extLst>
              <a:ext uri="{FF2B5EF4-FFF2-40B4-BE49-F238E27FC236}">
                <a16:creationId xmlns:a16="http://schemas.microsoft.com/office/drawing/2014/main" id="{10618BB7-D619-4408-8AB3-E2AE0E90A395}"/>
              </a:ext>
            </a:extLst>
          </p:cNvPr>
          <p:cNvSpPr>
            <a:spLocks noRot="1" noChangeArrowheads="1" noTextEdit="1"/>
          </p:cNvSpPr>
          <p:nvPr>
            <p:ph type="sldImg"/>
          </p:nvPr>
        </p:nvSpPr>
        <p:spPr>
          <a:ln/>
        </p:spPr>
      </p:sp>
      <p:sp>
        <p:nvSpPr>
          <p:cNvPr id="187395" name="Rectangle 3">
            <a:extLst>
              <a:ext uri="{FF2B5EF4-FFF2-40B4-BE49-F238E27FC236}">
                <a16:creationId xmlns:a16="http://schemas.microsoft.com/office/drawing/2014/main" id="{5D0F054B-CFB5-4450-B2AC-A37C9311F9B1}"/>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F0CD05FA-D9A4-4C61-B72B-78F4D688DC27}"/>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72350FA3-23C4-4BAC-B531-A0EE26C947B9}"/>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9743D4E2-14CA-4AC5-AABB-2957243372D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a:extLst>
                  <a:ext uri="{FF2B5EF4-FFF2-40B4-BE49-F238E27FC236}">
                    <a16:creationId xmlns:a16="http://schemas.microsoft.com/office/drawing/2014/main" id="{B246661C-C26F-4585-92EB-C48C68AA1FD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42" name="Group 6">
              <a:extLst>
                <a:ext uri="{FF2B5EF4-FFF2-40B4-BE49-F238E27FC236}">
                  <a16:creationId xmlns:a16="http://schemas.microsoft.com/office/drawing/2014/main" id="{1BC13CF7-3A78-4771-A5EC-39C11035F99B}"/>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C0C091FF-F5B9-4EDE-A58A-A99CAEDAFFB7}"/>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Rectangle 8">
                <a:extLst>
                  <a:ext uri="{FF2B5EF4-FFF2-40B4-BE49-F238E27FC236}">
                    <a16:creationId xmlns:a16="http://schemas.microsoft.com/office/drawing/2014/main" id="{07FAAB41-60B9-41C2-A55F-D08AFF7CB57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5" name="Rectangle 9">
              <a:extLst>
                <a:ext uri="{FF2B5EF4-FFF2-40B4-BE49-F238E27FC236}">
                  <a16:creationId xmlns:a16="http://schemas.microsoft.com/office/drawing/2014/main" id="{D58C1E6C-1E93-42C4-B0F7-6E1D9CB68E9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Rectangle 10">
              <a:extLst>
                <a:ext uri="{FF2B5EF4-FFF2-40B4-BE49-F238E27FC236}">
                  <a16:creationId xmlns:a16="http://schemas.microsoft.com/office/drawing/2014/main" id="{43801691-2766-46F4-AF24-6966653F312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Rectangle 11">
              <a:extLst>
                <a:ext uri="{FF2B5EF4-FFF2-40B4-BE49-F238E27FC236}">
                  <a16:creationId xmlns:a16="http://schemas.microsoft.com/office/drawing/2014/main" id="{BE0A832B-2E89-4B32-8E56-41A22BADF9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8" name="Rectangle 12">
            <a:extLst>
              <a:ext uri="{FF2B5EF4-FFF2-40B4-BE49-F238E27FC236}">
                <a16:creationId xmlns:a16="http://schemas.microsoft.com/office/drawing/2014/main" id="{99071DED-5D4B-4CC5-A2BE-F7D364D1E793}"/>
              </a:ext>
            </a:extLst>
          </p:cNvPr>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65549" name="Rectangle 13">
            <a:extLst>
              <a:ext uri="{FF2B5EF4-FFF2-40B4-BE49-F238E27FC236}">
                <a16:creationId xmlns:a16="http://schemas.microsoft.com/office/drawing/2014/main" id="{2D6B9DBD-F0FE-4C9E-AD7F-9C2489690496}"/>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65550" name="Rectangle 14">
            <a:extLst>
              <a:ext uri="{FF2B5EF4-FFF2-40B4-BE49-F238E27FC236}">
                <a16:creationId xmlns:a16="http://schemas.microsoft.com/office/drawing/2014/main" id="{67ADDB02-C114-4673-AB56-A544590B7D09}"/>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p>
        </p:txBody>
      </p:sp>
      <p:sp>
        <p:nvSpPr>
          <p:cNvPr id="65551" name="Rectangle 15">
            <a:extLst>
              <a:ext uri="{FF2B5EF4-FFF2-40B4-BE49-F238E27FC236}">
                <a16:creationId xmlns:a16="http://schemas.microsoft.com/office/drawing/2014/main" id="{F2B37894-2238-4E5B-A10A-982643083209}"/>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t>Chương 3 : Tổ chức Memory</a:t>
            </a:r>
          </a:p>
        </p:txBody>
      </p:sp>
      <p:sp>
        <p:nvSpPr>
          <p:cNvPr id="65552" name="Rectangle 16">
            <a:extLst>
              <a:ext uri="{FF2B5EF4-FFF2-40B4-BE49-F238E27FC236}">
                <a16:creationId xmlns:a16="http://schemas.microsoft.com/office/drawing/2014/main" id="{EAD16FA2-8B64-4DDF-9915-B4049FF86A0F}"/>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CA7E8A4-8A23-44A6-A49E-0B2F54F6819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3B17-2FE8-468A-8154-001109461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1FC253-39F9-4B16-B411-EC8FCEBE6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A99C6-78B2-40E7-8D47-56CB38D969C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3E64B1E-AB15-48E3-BFB3-FE498051A8DB}"/>
              </a:ext>
            </a:extLst>
          </p:cNvPr>
          <p:cNvSpPr>
            <a:spLocks noGrp="1"/>
          </p:cNvSpPr>
          <p:nvPr>
            <p:ph type="ftr" sz="quarter" idx="11"/>
          </p:nvPr>
        </p:nvSpPr>
        <p:spPr/>
        <p:txBody>
          <a:bodyPr/>
          <a:lstStyle>
            <a:lvl1pPr>
              <a:defRPr/>
            </a:lvl1pPr>
          </a:lstStyle>
          <a:p>
            <a:r>
              <a:rPr lang="en-US" altLang="en-US"/>
              <a:t>Chương 3 : Tổ chức Memory</a:t>
            </a:r>
          </a:p>
        </p:txBody>
      </p:sp>
      <p:sp>
        <p:nvSpPr>
          <p:cNvPr id="6" name="Slide Number Placeholder 5">
            <a:extLst>
              <a:ext uri="{FF2B5EF4-FFF2-40B4-BE49-F238E27FC236}">
                <a16:creationId xmlns:a16="http://schemas.microsoft.com/office/drawing/2014/main" id="{3536F6B3-FF59-41B1-929E-CD90B8261917}"/>
              </a:ext>
            </a:extLst>
          </p:cNvPr>
          <p:cNvSpPr>
            <a:spLocks noGrp="1"/>
          </p:cNvSpPr>
          <p:nvPr>
            <p:ph type="sldNum" sz="quarter" idx="12"/>
          </p:nvPr>
        </p:nvSpPr>
        <p:spPr/>
        <p:txBody>
          <a:bodyPr/>
          <a:lstStyle>
            <a:lvl1pPr>
              <a:defRPr/>
            </a:lvl1pPr>
          </a:lstStyle>
          <a:p>
            <a:fld id="{1323B362-B6C2-452B-A54F-D91C7B9F8DA8}" type="slidenum">
              <a:rPr lang="en-US" altLang="en-US"/>
              <a:pPr/>
              <a:t>‹#›</a:t>
            </a:fld>
            <a:endParaRPr lang="en-US" altLang="en-US"/>
          </a:p>
        </p:txBody>
      </p:sp>
    </p:spTree>
    <p:extLst>
      <p:ext uri="{BB962C8B-B14F-4D97-AF65-F5344CB8AC3E}">
        <p14:creationId xmlns:p14="http://schemas.microsoft.com/office/powerpoint/2010/main" val="34594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8F717-A6CC-4E1D-BD5C-3432032F3CED}"/>
              </a:ext>
            </a:extLst>
          </p:cNvPr>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42A36-8AF5-49E3-8540-06A489545996}"/>
              </a:ext>
            </a:extLst>
          </p:cNvPr>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BCE01-63DA-45BC-A867-73E75934BAB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B6B076C-A666-4057-9C94-6FE5E567C442}"/>
              </a:ext>
            </a:extLst>
          </p:cNvPr>
          <p:cNvSpPr>
            <a:spLocks noGrp="1"/>
          </p:cNvSpPr>
          <p:nvPr>
            <p:ph type="ftr" sz="quarter" idx="11"/>
          </p:nvPr>
        </p:nvSpPr>
        <p:spPr/>
        <p:txBody>
          <a:bodyPr/>
          <a:lstStyle>
            <a:lvl1pPr>
              <a:defRPr/>
            </a:lvl1pPr>
          </a:lstStyle>
          <a:p>
            <a:r>
              <a:rPr lang="en-US" altLang="en-US"/>
              <a:t>Chương 3 : Tổ chức Memory</a:t>
            </a:r>
          </a:p>
        </p:txBody>
      </p:sp>
      <p:sp>
        <p:nvSpPr>
          <p:cNvPr id="6" name="Slide Number Placeholder 5">
            <a:extLst>
              <a:ext uri="{FF2B5EF4-FFF2-40B4-BE49-F238E27FC236}">
                <a16:creationId xmlns:a16="http://schemas.microsoft.com/office/drawing/2014/main" id="{C49AEFFF-11C3-4C71-BEFB-F7EBA28160B6}"/>
              </a:ext>
            </a:extLst>
          </p:cNvPr>
          <p:cNvSpPr>
            <a:spLocks noGrp="1"/>
          </p:cNvSpPr>
          <p:nvPr>
            <p:ph type="sldNum" sz="quarter" idx="12"/>
          </p:nvPr>
        </p:nvSpPr>
        <p:spPr/>
        <p:txBody>
          <a:bodyPr/>
          <a:lstStyle>
            <a:lvl1pPr>
              <a:defRPr/>
            </a:lvl1pPr>
          </a:lstStyle>
          <a:p>
            <a:fld id="{29C66E18-B2D3-4C0A-9FC8-109CF7037769}" type="slidenum">
              <a:rPr lang="en-US" altLang="en-US"/>
              <a:pPr/>
              <a:t>‹#›</a:t>
            </a:fld>
            <a:endParaRPr lang="en-US" altLang="en-US"/>
          </a:p>
        </p:txBody>
      </p:sp>
    </p:spTree>
    <p:extLst>
      <p:ext uri="{BB962C8B-B14F-4D97-AF65-F5344CB8AC3E}">
        <p14:creationId xmlns:p14="http://schemas.microsoft.com/office/powerpoint/2010/main" val="2846640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41B7-0323-400C-94FC-93A487A9FBB6}"/>
              </a:ext>
            </a:extLst>
          </p:cNvPr>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05D856A7-EABF-4430-9660-F2B20296C95F}"/>
              </a:ext>
            </a:extLst>
          </p:cNvPr>
          <p:cNvSpPr>
            <a:spLocks noGrp="1"/>
          </p:cNvSpPr>
          <p:nvPr>
            <p:ph type="tbl" idx="1"/>
          </p:nvPr>
        </p:nvSpPr>
        <p:spPr>
          <a:xfrm>
            <a:off x="1182688" y="2017713"/>
            <a:ext cx="7772400" cy="4114800"/>
          </a:xfrm>
        </p:spPr>
        <p:txBody>
          <a:bodyPr/>
          <a:lstStyle/>
          <a:p>
            <a:endParaRPr lang="en-US"/>
          </a:p>
        </p:txBody>
      </p:sp>
      <p:sp>
        <p:nvSpPr>
          <p:cNvPr id="4" name="Date Placeholder 3">
            <a:extLst>
              <a:ext uri="{FF2B5EF4-FFF2-40B4-BE49-F238E27FC236}">
                <a16:creationId xmlns:a16="http://schemas.microsoft.com/office/drawing/2014/main" id="{1898AA23-CFB1-4546-8C3B-624B1A3E4B1C}"/>
              </a:ext>
            </a:extLst>
          </p:cNvPr>
          <p:cNvSpPr>
            <a:spLocks noGrp="1"/>
          </p:cNvSpPr>
          <p:nvPr>
            <p:ph type="dt" sz="half" idx="10"/>
          </p:nvPr>
        </p:nvSpPr>
        <p:spPr>
          <a:xfrm>
            <a:off x="914400" y="63246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6BF8D78-D3F3-45F0-99CF-6399CCC50DC4}"/>
              </a:ext>
            </a:extLst>
          </p:cNvPr>
          <p:cNvSpPr>
            <a:spLocks noGrp="1"/>
          </p:cNvSpPr>
          <p:nvPr>
            <p:ph type="ftr" sz="quarter" idx="11"/>
          </p:nvPr>
        </p:nvSpPr>
        <p:spPr>
          <a:xfrm>
            <a:off x="3352800" y="6324600"/>
            <a:ext cx="2895600" cy="457200"/>
          </a:xfrm>
        </p:spPr>
        <p:txBody>
          <a:bodyPr/>
          <a:lstStyle>
            <a:lvl1pPr>
              <a:defRPr/>
            </a:lvl1pPr>
          </a:lstStyle>
          <a:p>
            <a:r>
              <a:rPr lang="en-US" altLang="en-US"/>
              <a:t>Chương 3 : Tổ chức Memory</a:t>
            </a:r>
          </a:p>
        </p:txBody>
      </p:sp>
      <p:sp>
        <p:nvSpPr>
          <p:cNvPr id="6" name="Slide Number Placeholder 5">
            <a:extLst>
              <a:ext uri="{FF2B5EF4-FFF2-40B4-BE49-F238E27FC236}">
                <a16:creationId xmlns:a16="http://schemas.microsoft.com/office/drawing/2014/main" id="{566D1C59-D7A1-42D3-BDBA-98C491BE6300}"/>
              </a:ext>
            </a:extLst>
          </p:cNvPr>
          <p:cNvSpPr>
            <a:spLocks noGrp="1"/>
          </p:cNvSpPr>
          <p:nvPr>
            <p:ph type="sldNum" sz="quarter" idx="12"/>
          </p:nvPr>
        </p:nvSpPr>
        <p:spPr>
          <a:xfrm>
            <a:off x="6781800" y="6324600"/>
            <a:ext cx="1905000" cy="457200"/>
          </a:xfrm>
        </p:spPr>
        <p:txBody>
          <a:bodyPr/>
          <a:lstStyle>
            <a:lvl1pPr>
              <a:defRPr/>
            </a:lvl1pPr>
          </a:lstStyle>
          <a:p>
            <a:fld id="{AEC95D65-32FE-4162-86FD-1C67A68E93B1}" type="slidenum">
              <a:rPr lang="en-US" altLang="en-US"/>
              <a:pPr/>
              <a:t>‹#›</a:t>
            </a:fld>
            <a:endParaRPr lang="en-US" altLang="en-US"/>
          </a:p>
        </p:txBody>
      </p:sp>
    </p:spTree>
    <p:extLst>
      <p:ext uri="{BB962C8B-B14F-4D97-AF65-F5344CB8AC3E}">
        <p14:creationId xmlns:p14="http://schemas.microsoft.com/office/powerpoint/2010/main" val="41102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78ED-FCD0-4AE8-8053-4DBE80CE5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2AFD5-60E4-45F5-8374-D55A2F210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13D11-EE66-4E92-AC26-02E1002E738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F043ABE-F46D-4F9C-B735-625F3A0BACF8}"/>
              </a:ext>
            </a:extLst>
          </p:cNvPr>
          <p:cNvSpPr>
            <a:spLocks noGrp="1"/>
          </p:cNvSpPr>
          <p:nvPr>
            <p:ph type="ftr" sz="quarter" idx="11"/>
          </p:nvPr>
        </p:nvSpPr>
        <p:spPr/>
        <p:txBody>
          <a:bodyPr/>
          <a:lstStyle>
            <a:lvl1pPr>
              <a:defRPr/>
            </a:lvl1pPr>
          </a:lstStyle>
          <a:p>
            <a:r>
              <a:rPr lang="en-US" altLang="en-US"/>
              <a:t>Chương 3 : Tổ chức Memory</a:t>
            </a:r>
          </a:p>
        </p:txBody>
      </p:sp>
      <p:sp>
        <p:nvSpPr>
          <p:cNvPr id="6" name="Slide Number Placeholder 5">
            <a:extLst>
              <a:ext uri="{FF2B5EF4-FFF2-40B4-BE49-F238E27FC236}">
                <a16:creationId xmlns:a16="http://schemas.microsoft.com/office/drawing/2014/main" id="{943A2157-7AC6-4E10-BE84-565A59E98AAB}"/>
              </a:ext>
            </a:extLst>
          </p:cNvPr>
          <p:cNvSpPr>
            <a:spLocks noGrp="1"/>
          </p:cNvSpPr>
          <p:nvPr>
            <p:ph type="sldNum" sz="quarter" idx="12"/>
          </p:nvPr>
        </p:nvSpPr>
        <p:spPr/>
        <p:txBody>
          <a:bodyPr/>
          <a:lstStyle>
            <a:lvl1pPr>
              <a:defRPr/>
            </a:lvl1pPr>
          </a:lstStyle>
          <a:p>
            <a:fld id="{6A884DA0-7A05-45E8-926D-39486D73B68D}" type="slidenum">
              <a:rPr lang="en-US" altLang="en-US"/>
              <a:pPr/>
              <a:t>‹#›</a:t>
            </a:fld>
            <a:endParaRPr lang="en-US" altLang="en-US"/>
          </a:p>
        </p:txBody>
      </p:sp>
    </p:spTree>
    <p:extLst>
      <p:ext uri="{BB962C8B-B14F-4D97-AF65-F5344CB8AC3E}">
        <p14:creationId xmlns:p14="http://schemas.microsoft.com/office/powerpoint/2010/main" val="137138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E05D-3485-4CE5-ADC8-7A65914BA793}"/>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2C10AB-685B-45E8-AA2E-20B2D993C4E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9B617D2-58BB-476B-B04A-114EC9DF1DF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FCDBA3B-827D-4315-B31A-77FCFBE37B88}"/>
              </a:ext>
            </a:extLst>
          </p:cNvPr>
          <p:cNvSpPr>
            <a:spLocks noGrp="1"/>
          </p:cNvSpPr>
          <p:nvPr>
            <p:ph type="ftr" sz="quarter" idx="11"/>
          </p:nvPr>
        </p:nvSpPr>
        <p:spPr/>
        <p:txBody>
          <a:bodyPr/>
          <a:lstStyle>
            <a:lvl1pPr>
              <a:defRPr/>
            </a:lvl1pPr>
          </a:lstStyle>
          <a:p>
            <a:r>
              <a:rPr lang="en-US" altLang="en-US"/>
              <a:t>Chương 3 : Tổ chức Memory</a:t>
            </a:r>
          </a:p>
        </p:txBody>
      </p:sp>
      <p:sp>
        <p:nvSpPr>
          <p:cNvPr id="6" name="Slide Number Placeholder 5">
            <a:extLst>
              <a:ext uri="{FF2B5EF4-FFF2-40B4-BE49-F238E27FC236}">
                <a16:creationId xmlns:a16="http://schemas.microsoft.com/office/drawing/2014/main" id="{A88D9DA9-2B5A-4AD5-830C-BD42FB0BA072}"/>
              </a:ext>
            </a:extLst>
          </p:cNvPr>
          <p:cNvSpPr>
            <a:spLocks noGrp="1"/>
          </p:cNvSpPr>
          <p:nvPr>
            <p:ph type="sldNum" sz="quarter" idx="12"/>
          </p:nvPr>
        </p:nvSpPr>
        <p:spPr/>
        <p:txBody>
          <a:bodyPr/>
          <a:lstStyle>
            <a:lvl1pPr>
              <a:defRPr/>
            </a:lvl1pPr>
          </a:lstStyle>
          <a:p>
            <a:fld id="{FCC34581-263D-4531-B7E5-8CEA0EF327C5}" type="slidenum">
              <a:rPr lang="en-US" altLang="en-US"/>
              <a:pPr/>
              <a:t>‹#›</a:t>
            </a:fld>
            <a:endParaRPr lang="en-US" altLang="en-US"/>
          </a:p>
        </p:txBody>
      </p:sp>
    </p:spTree>
    <p:extLst>
      <p:ext uri="{BB962C8B-B14F-4D97-AF65-F5344CB8AC3E}">
        <p14:creationId xmlns:p14="http://schemas.microsoft.com/office/powerpoint/2010/main" val="422655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D039-3359-4D10-93AA-04C527DAF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941F3-9032-48CB-AD08-F1BAEC6DBA8C}"/>
              </a:ext>
            </a:extLst>
          </p:cNvPr>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81D4DF-C16C-4B88-9BB1-647F80726830}"/>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9893DA-DD6B-42FC-B2FC-836673E37AF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EDC9AAC-CF1F-4C0E-8805-EED10591D94F}"/>
              </a:ext>
            </a:extLst>
          </p:cNvPr>
          <p:cNvSpPr>
            <a:spLocks noGrp="1"/>
          </p:cNvSpPr>
          <p:nvPr>
            <p:ph type="ftr" sz="quarter" idx="11"/>
          </p:nvPr>
        </p:nvSpPr>
        <p:spPr/>
        <p:txBody>
          <a:bodyPr/>
          <a:lstStyle>
            <a:lvl1pPr>
              <a:defRPr/>
            </a:lvl1pPr>
          </a:lstStyle>
          <a:p>
            <a:r>
              <a:rPr lang="en-US" altLang="en-US"/>
              <a:t>Chương 3 : Tổ chức Memory</a:t>
            </a:r>
          </a:p>
        </p:txBody>
      </p:sp>
      <p:sp>
        <p:nvSpPr>
          <p:cNvPr id="7" name="Slide Number Placeholder 6">
            <a:extLst>
              <a:ext uri="{FF2B5EF4-FFF2-40B4-BE49-F238E27FC236}">
                <a16:creationId xmlns:a16="http://schemas.microsoft.com/office/drawing/2014/main" id="{2B93178F-E913-4FD6-A14A-E62FF9BCE5C5}"/>
              </a:ext>
            </a:extLst>
          </p:cNvPr>
          <p:cNvSpPr>
            <a:spLocks noGrp="1"/>
          </p:cNvSpPr>
          <p:nvPr>
            <p:ph type="sldNum" sz="quarter" idx="12"/>
          </p:nvPr>
        </p:nvSpPr>
        <p:spPr/>
        <p:txBody>
          <a:bodyPr/>
          <a:lstStyle>
            <a:lvl1pPr>
              <a:defRPr/>
            </a:lvl1pPr>
          </a:lstStyle>
          <a:p>
            <a:fld id="{D34C799E-564C-4419-AD3A-AC0BDFFA2291}" type="slidenum">
              <a:rPr lang="en-US" altLang="en-US"/>
              <a:pPr/>
              <a:t>‹#›</a:t>
            </a:fld>
            <a:endParaRPr lang="en-US" altLang="en-US"/>
          </a:p>
        </p:txBody>
      </p:sp>
    </p:spTree>
    <p:extLst>
      <p:ext uri="{BB962C8B-B14F-4D97-AF65-F5344CB8AC3E}">
        <p14:creationId xmlns:p14="http://schemas.microsoft.com/office/powerpoint/2010/main" val="276668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E8D8-A275-442E-B9A4-19F4964C389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3C697-CA83-4B9E-8FB3-154270434DE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468F2-33BF-4620-9458-C3B1565335D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62A46-52FA-4754-9C1A-B58D6C686E2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281EE-3FDE-4C50-946F-1D8098117E7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FC858-4DF8-4440-9688-B5FF8B6315C8}"/>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FDAA3E2-BE0F-42BB-9790-F4A71F1BAA8C}"/>
              </a:ext>
            </a:extLst>
          </p:cNvPr>
          <p:cNvSpPr>
            <a:spLocks noGrp="1"/>
          </p:cNvSpPr>
          <p:nvPr>
            <p:ph type="ftr" sz="quarter" idx="11"/>
          </p:nvPr>
        </p:nvSpPr>
        <p:spPr/>
        <p:txBody>
          <a:bodyPr/>
          <a:lstStyle>
            <a:lvl1pPr>
              <a:defRPr/>
            </a:lvl1pPr>
          </a:lstStyle>
          <a:p>
            <a:r>
              <a:rPr lang="en-US" altLang="en-US"/>
              <a:t>Chương 3 : Tổ chức Memory</a:t>
            </a:r>
          </a:p>
        </p:txBody>
      </p:sp>
      <p:sp>
        <p:nvSpPr>
          <p:cNvPr id="9" name="Slide Number Placeholder 8">
            <a:extLst>
              <a:ext uri="{FF2B5EF4-FFF2-40B4-BE49-F238E27FC236}">
                <a16:creationId xmlns:a16="http://schemas.microsoft.com/office/drawing/2014/main" id="{1D17AC9D-EF14-4CA6-8ADA-D7CA9FAB71B2}"/>
              </a:ext>
            </a:extLst>
          </p:cNvPr>
          <p:cNvSpPr>
            <a:spLocks noGrp="1"/>
          </p:cNvSpPr>
          <p:nvPr>
            <p:ph type="sldNum" sz="quarter" idx="12"/>
          </p:nvPr>
        </p:nvSpPr>
        <p:spPr/>
        <p:txBody>
          <a:bodyPr/>
          <a:lstStyle>
            <a:lvl1pPr>
              <a:defRPr/>
            </a:lvl1pPr>
          </a:lstStyle>
          <a:p>
            <a:fld id="{013477FA-880A-4B20-9534-BB58E5C30C05}" type="slidenum">
              <a:rPr lang="en-US" altLang="en-US"/>
              <a:pPr/>
              <a:t>‹#›</a:t>
            </a:fld>
            <a:endParaRPr lang="en-US" altLang="en-US"/>
          </a:p>
        </p:txBody>
      </p:sp>
    </p:spTree>
    <p:extLst>
      <p:ext uri="{BB962C8B-B14F-4D97-AF65-F5344CB8AC3E}">
        <p14:creationId xmlns:p14="http://schemas.microsoft.com/office/powerpoint/2010/main" val="131553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2FC2-B841-40C9-BBEA-FE8A1EEB5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6CF0A-07FA-4AB2-9BDB-FB7E3BA1E25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80C27A9-E3BC-4614-AD44-E4A1046B6944}"/>
              </a:ext>
            </a:extLst>
          </p:cNvPr>
          <p:cNvSpPr>
            <a:spLocks noGrp="1"/>
          </p:cNvSpPr>
          <p:nvPr>
            <p:ph type="ftr" sz="quarter" idx="11"/>
          </p:nvPr>
        </p:nvSpPr>
        <p:spPr/>
        <p:txBody>
          <a:bodyPr/>
          <a:lstStyle>
            <a:lvl1pPr>
              <a:defRPr/>
            </a:lvl1pPr>
          </a:lstStyle>
          <a:p>
            <a:r>
              <a:rPr lang="en-US" altLang="en-US"/>
              <a:t>Chương 3 : Tổ chức Memory</a:t>
            </a:r>
          </a:p>
        </p:txBody>
      </p:sp>
      <p:sp>
        <p:nvSpPr>
          <p:cNvPr id="5" name="Slide Number Placeholder 4">
            <a:extLst>
              <a:ext uri="{FF2B5EF4-FFF2-40B4-BE49-F238E27FC236}">
                <a16:creationId xmlns:a16="http://schemas.microsoft.com/office/drawing/2014/main" id="{0F23B72D-D02C-4A22-88B4-9A2060605655}"/>
              </a:ext>
            </a:extLst>
          </p:cNvPr>
          <p:cNvSpPr>
            <a:spLocks noGrp="1"/>
          </p:cNvSpPr>
          <p:nvPr>
            <p:ph type="sldNum" sz="quarter" idx="12"/>
          </p:nvPr>
        </p:nvSpPr>
        <p:spPr/>
        <p:txBody>
          <a:bodyPr/>
          <a:lstStyle>
            <a:lvl1pPr>
              <a:defRPr/>
            </a:lvl1pPr>
          </a:lstStyle>
          <a:p>
            <a:fld id="{9CB39E7D-C680-454C-B119-9095CF799679}" type="slidenum">
              <a:rPr lang="en-US" altLang="en-US"/>
              <a:pPr/>
              <a:t>‹#›</a:t>
            </a:fld>
            <a:endParaRPr lang="en-US" altLang="en-US"/>
          </a:p>
        </p:txBody>
      </p:sp>
    </p:spTree>
    <p:extLst>
      <p:ext uri="{BB962C8B-B14F-4D97-AF65-F5344CB8AC3E}">
        <p14:creationId xmlns:p14="http://schemas.microsoft.com/office/powerpoint/2010/main" val="272465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74982-C4C2-447A-A7E7-D5F78B5F06EA}"/>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0764495-3062-4461-949C-78536C46A790}"/>
              </a:ext>
            </a:extLst>
          </p:cNvPr>
          <p:cNvSpPr>
            <a:spLocks noGrp="1"/>
          </p:cNvSpPr>
          <p:nvPr>
            <p:ph type="ftr" sz="quarter" idx="11"/>
          </p:nvPr>
        </p:nvSpPr>
        <p:spPr/>
        <p:txBody>
          <a:bodyPr/>
          <a:lstStyle>
            <a:lvl1pPr>
              <a:defRPr/>
            </a:lvl1pPr>
          </a:lstStyle>
          <a:p>
            <a:r>
              <a:rPr lang="en-US" altLang="en-US"/>
              <a:t>Chương 3 : Tổ chức Memory</a:t>
            </a:r>
          </a:p>
        </p:txBody>
      </p:sp>
      <p:sp>
        <p:nvSpPr>
          <p:cNvPr id="4" name="Slide Number Placeholder 3">
            <a:extLst>
              <a:ext uri="{FF2B5EF4-FFF2-40B4-BE49-F238E27FC236}">
                <a16:creationId xmlns:a16="http://schemas.microsoft.com/office/drawing/2014/main" id="{332B76CE-CAA6-42CA-A8D8-7FB0EB9D546D}"/>
              </a:ext>
            </a:extLst>
          </p:cNvPr>
          <p:cNvSpPr>
            <a:spLocks noGrp="1"/>
          </p:cNvSpPr>
          <p:nvPr>
            <p:ph type="sldNum" sz="quarter" idx="12"/>
          </p:nvPr>
        </p:nvSpPr>
        <p:spPr/>
        <p:txBody>
          <a:bodyPr/>
          <a:lstStyle>
            <a:lvl1pPr>
              <a:defRPr/>
            </a:lvl1pPr>
          </a:lstStyle>
          <a:p>
            <a:fld id="{D0DB9C70-EE64-44CF-B7DC-0D74B2910220}" type="slidenum">
              <a:rPr lang="en-US" altLang="en-US"/>
              <a:pPr/>
              <a:t>‹#›</a:t>
            </a:fld>
            <a:endParaRPr lang="en-US" altLang="en-US"/>
          </a:p>
        </p:txBody>
      </p:sp>
    </p:spTree>
    <p:extLst>
      <p:ext uri="{BB962C8B-B14F-4D97-AF65-F5344CB8AC3E}">
        <p14:creationId xmlns:p14="http://schemas.microsoft.com/office/powerpoint/2010/main" val="15207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941B-F542-4F04-8211-BC2018D80D20}"/>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D0F0F-B860-4E83-AD13-3F8954C8ADF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C9511-9A2C-4068-91E0-C150F865D6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88E4A-0789-4972-9EF6-F57BAD2205B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5B154E9-D155-482B-AD49-FDA9AF735ED2}"/>
              </a:ext>
            </a:extLst>
          </p:cNvPr>
          <p:cNvSpPr>
            <a:spLocks noGrp="1"/>
          </p:cNvSpPr>
          <p:nvPr>
            <p:ph type="ftr" sz="quarter" idx="11"/>
          </p:nvPr>
        </p:nvSpPr>
        <p:spPr/>
        <p:txBody>
          <a:bodyPr/>
          <a:lstStyle>
            <a:lvl1pPr>
              <a:defRPr/>
            </a:lvl1pPr>
          </a:lstStyle>
          <a:p>
            <a:r>
              <a:rPr lang="en-US" altLang="en-US"/>
              <a:t>Chương 3 : Tổ chức Memory</a:t>
            </a:r>
          </a:p>
        </p:txBody>
      </p:sp>
      <p:sp>
        <p:nvSpPr>
          <p:cNvPr id="7" name="Slide Number Placeholder 6">
            <a:extLst>
              <a:ext uri="{FF2B5EF4-FFF2-40B4-BE49-F238E27FC236}">
                <a16:creationId xmlns:a16="http://schemas.microsoft.com/office/drawing/2014/main" id="{67E1680A-78BB-4CC6-A109-5EE65B8671DE}"/>
              </a:ext>
            </a:extLst>
          </p:cNvPr>
          <p:cNvSpPr>
            <a:spLocks noGrp="1"/>
          </p:cNvSpPr>
          <p:nvPr>
            <p:ph type="sldNum" sz="quarter" idx="12"/>
          </p:nvPr>
        </p:nvSpPr>
        <p:spPr/>
        <p:txBody>
          <a:bodyPr/>
          <a:lstStyle>
            <a:lvl1pPr>
              <a:defRPr/>
            </a:lvl1pPr>
          </a:lstStyle>
          <a:p>
            <a:fld id="{85890FE1-7DF4-4DFE-8368-3804242DE7E5}" type="slidenum">
              <a:rPr lang="en-US" altLang="en-US"/>
              <a:pPr/>
              <a:t>‹#›</a:t>
            </a:fld>
            <a:endParaRPr lang="en-US" altLang="en-US"/>
          </a:p>
        </p:txBody>
      </p:sp>
    </p:spTree>
    <p:extLst>
      <p:ext uri="{BB962C8B-B14F-4D97-AF65-F5344CB8AC3E}">
        <p14:creationId xmlns:p14="http://schemas.microsoft.com/office/powerpoint/2010/main" val="149571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3625-6BCD-447B-BFA0-BE14F5BD866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994D4-97DE-496D-93D3-BE7B8D5C2BE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4ADA5-E6A6-4041-942E-D3B8F3135B8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0BF99-38C3-4A22-824D-7F79E197C43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ECDBBBF-50FB-4A48-A0F8-7848012A9A81}"/>
              </a:ext>
            </a:extLst>
          </p:cNvPr>
          <p:cNvSpPr>
            <a:spLocks noGrp="1"/>
          </p:cNvSpPr>
          <p:nvPr>
            <p:ph type="ftr" sz="quarter" idx="11"/>
          </p:nvPr>
        </p:nvSpPr>
        <p:spPr/>
        <p:txBody>
          <a:bodyPr/>
          <a:lstStyle>
            <a:lvl1pPr>
              <a:defRPr/>
            </a:lvl1pPr>
          </a:lstStyle>
          <a:p>
            <a:r>
              <a:rPr lang="en-US" altLang="en-US"/>
              <a:t>Chương 3 : Tổ chức Memory</a:t>
            </a:r>
          </a:p>
        </p:txBody>
      </p:sp>
      <p:sp>
        <p:nvSpPr>
          <p:cNvPr id="7" name="Slide Number Placeholder 6">
            <a:extLst>
              <a:ext uri="{FF2B5EF4-FFF2-40B4-BE49-F238E27FC236}">
                <a16:creationId xmlns:a16="http://schemas.microsoft.com/office/drawing/2014/main" id="{1F1160EF-8A03-4D6B-9BB1-68DF53039DED}"/>
              </a:ext>
            </a:extLst>
          </p:cNvPr>
          <p:cNvSpPr>
            <a:spLocks noGrp="1"/>
          </p:cNvSpPr>
          <p:nvPr>
            <p:ph type="sldNum" sz="quarter" idx="12"/>
          </p:nvPr>
        </p:nvSpPr>
        <p:spPr/>
        <p:txBody>
          <a:bodyPr/>
          <a:lstStyle>
            <a:lvl1pPr>
              <a:defRPr/>
            </a:lvl1pPr>
          </a:lstStyle>
          <a:p>
            <a:fld id="{46BEAAC4-3CBB-4522-BAE3-B1DBDE4E871D}" type="slidenum">
              <a:rPr lang="en-US" altLang="en-US"/>
              <a:pPr/>
              <a:t>‹#›</a:t>
            </a:fld>
            <a:endParaRPr lang="en-US" altLang="en-US"/>
          </a:p>
        </p:txBody>
      </p:sp>
    </p:spTree>
    <p:extLst>
      <p:ext uri="{BB962C8B-B14F-4D97-AF65-F5344CB8AC3E}">
        <p14:creationId xmlns:p14="http://schemas.microsoft.com/office/powerpoint/2010/main" val="211922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103A64F-737F-4DAE-AC6B-30ACA08C15BF}"/>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15" name="Rectangle 3">
            <a:extLst>
              <a:ext uri="{FF2B5EF4-FFF2-40B4-BE49-F238E27FC236}">
                <a16:creationId xmlns:a16="http://schemas.microsoft.com/office/drawing/2014/main" id="{BCA61D6B-9D60-49CE-8021-E38A7719F7D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16" name="Rectangle 4">
            <a:extLst>
              <a:ext uri="{FF2B5EF4-FFF2-40B4-BE49-F238E27FC236}">
                <a16:creationId xmlns:a16="http://schemas.microsoft.com/office/drawing/2014/main" id="{23E089DE-B881-4965-8B54-4828F463F66E}"/>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17" name="Rectangle 5">
            <a:extLst>
              <a:ext uri="{FF2B5EF4-FFF2-40B4-BE49-F238E27FC236}">
                <a16:creationId xmlns:a16="http://schemas.microsoft.com/office/drawing/2014/main" id="{127D31EE-18D6-4DAD-A7B6-074A50689C35}"/>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18" name="Rectangle 6">
            <a:extLst>
              <a:ext uri="{FF2B5EF4-FFF2-40B4-BE49-F238E27FC236}">
                <a16:creationId xmlns:a16="http://schemas.microsoft.com/office/drawing/2014/main" id="{3D6C41D2-46C6-47D7-8970-3E60362A73D2}"/>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19" name="Rectangle 7">
            <a:extLst>
              <a:ext uri="{FF2B5EF4-FFF2-40B4-BE49-F238E27FC236}">
                <a16:creationId xmlns:a16="http://schemas.microsoft.com/office/drawing/2014/main" id="{61C1E69D-96AB-43A5-94F0-E8CEC51561F2}"/>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20" name="Rectangle 8">
            <a:extLst>
              <a:ext uri="{FF2B5EF4-FFF2-40B4-BE49-F238E27FC236}">
                <a16:creationId xmlns:a16="http://schemas.microsoft.com/office/drawing/2014/main" id="{D6C2A8AB-7835-4BAD-9E2A-134EFEF1B242}"/>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64521" name="Rectangle 9">
            <a:extLst>
              <a:ext uri="{FF2B5EF4-FFF2-40B4-BE49-F238E27FC236}">
                <a16:creationId xmlns:a16="http://schemas.microsoft.com/office/drawing/2014/main" id="{A41D07AB-DA07-4D34-B150-901F84FA956E}"/>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4522" name="Rectangle 10">
            <a:extLst>
              <a:ext uri="{FF2B5EF4-FFF2-40B4-BE49-F238E27FC236}">
                <a16:creationId xmlns:a16="http://schemas.microsoft.com/office/drawing/2014/main" id="{507BE017-7A62-4E11-BEC3-13E35BD84501}"/>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a:extLst>
              <a:ext uri="{FF2B5EF4-FFF2-40B4-BE49-F238E27FC236}">
                <a16:creationId xmlns:a16="http://schemas.microsoft.com/office/drawing/2014/main" id="{4148CF18-3885-4587-9180-CE84B7803D3D}"/>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64524" name="Rectangle 12">
            <a:extLst>
              <a:ext uri="{FF2B5EF4-FFF2-40B4-BE49-F238E27FC236}">
                <a16:creationId xmlns:a16="http://schemas.microsoft.com/office/drawing/2014/main" id="{7AC69558-7863-4B15-BE83-C7186366BC1D}"/>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Chương 3 : Tổ chức Memory</a:t>
            </a:r>
          </a:p>
        </p:txBody>
      </p:sp>
      <p:sp>
        <p:nvSpPr>
          <p:cNvPr id="64525" name="Rectangle 13">
            <a:extLst>
              <a:ext uri="{FF2B5EF4-FFF2-40B4-BE49-F238E27FC236}">
                <a16:creationId xmlns:a16="http://schemas.microsoft.com/office/drawing/2014/main" id="{B9C9C30C-BAB7-44DB-AB69-541DC802736C}"/>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D198932-DEEC-4C60-AC76-B156DA1A01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332387E7-5191-4DCF-BC21-09D45E14F4D6}"/>
              </a:ext>
            </a:extLst>
          </p:cNvPr>
          <p:cNvSpPr>
            <a:spLocks noGrp="1"/>
          </p:cNvSpPr>
          <p:nvPr>
            <p:ph type="ftr" sz="quarter" idx="11"/>
          </p:nvPr>
        </p:nvSpPr>
        <p:spPr/>
        <p:txBody>
          <a:bodyPr/>
          <a:lstStyle/>
          <a:p>
            <a:r>
              <a:rPr lang="en-US" altLang="en-US"/>
              <a:t>Chương 3 : Tổ chức Memory</a:t>
            </a:r>
          </a:p>
        </p:txBody>
      </p:sp>
      <p:sp>
        <p:nvSpPr>
          <p:cNvPr id="7" name="Slide Number Placeholder 4">
            <a:extLst>
              <a:ext uri="{FF2B5EF4-FFF2-40B4-BE49-F238E27FC236}">
                <a16:creationId xmlns:a16="http://schemas.microsoft.com/office/drawing/2014/main" id="{A3B723D7-AA63-4B64-A8E4-07ACC069070D}"/>
              </a:ext>
            </a:extLst>
          </p:cNvPr>
          <p:cNvSpPr>
            <a:spLocks noGrp="1"/>
          </p:cNvSpPr>
          <p:nvPr>
            <p:ph type="sldNum" sz="quarter" idx="12"/>
          </p:nvPr>
        </p:nvSpPr>
        <p:spPr/>
        <p:txBody>
          <a:bodyPr/>
          <a:lstStyle/>
          <a:p>
            <a:fld id="{4EB12C31-5C50-4004-8FC1-8713F212D24B}" type="slidenum">
              <a:rPr lang="en-US" altLang="en-US"/>
              <a:pPr/>
              <a:t>1</a:t>
            </a:fld>
            <a:endParaRPr lang="en-US" altLang="en-US"/>
          </a:p>
        </p:txBody>
      </p:sp>
      <p:sp>
        <p:nvSpPr>
          <p:cNvPr id="95234" name="Rectangle 2">
            <a:extLst>
              <a:ext uri="{FF2B5EF4-FFF2-40B4-BE49-F238E27FC236}">
                <a16:creationId xmlns:a16="http://schemas.microsoft.com/office/drawing/2014/main" id="{3DED2A46-73F0-46E2-BE6F-32E40E083CE4}"/>
              </a:ext>
            </a:extLst>
          </p:cNvPr>
          <p:cNvSpPr>
            <a:spLocks noGrp="1" noChangeArrowheads="1"/>
          </p:cNvSpPr>
          <p:nvPr>
            <p:ph type="title"/>
          </p:nvPr>
        </p:nvSpPr>
        <p:spPr>
          <a:xfrm>
            <a:off x="1150938" y="990600"/>
            <a:ext cx="7793037" cy="769938"/>
          </a:xfrm>
        </p:spPr>
        <p:txBody>
          <a:bodyPr/>
          <a:lstStyle/>
          <a:p>
            <a:r>
              <a:rPr lang="en-US" altLang="en-US" sz="4800" b="1">
                <a:latin typeface="VNI-Cooper" pitchFamily="2" charset="0"/>
              </a:rPr>
              <a:t>(Memory)</a:t>
            </a:r>
          </a:p>
        </p:txBody>
      </p:sp>
      <p:sp>
        <p:nvSpPr>
          <p:cNvPr id="95235" name="Text Box 3">
            <a:extLst>
              <a:ext uri="{FF2B5EF4-FFF2-40B4-BE49-F238E27FC236}">
                <a16:creationId xmlns:a16="http://schemas.microsoft.com/office/drawing/2014/main" id="{2B809179-6BBE-4272-B0B2-D5D77C34A9BD}"/>
              </a:ext>
            </a:extLst>
          </p:cNvPr>
          <p:cNvSpPr txBox="1">
            <a:spLocks noChangeArrowheads="1"/>
          </p:cNvSpPr>
          <p:nvPr/>
        </p:nvSpPr>
        <p:spPr bwMode="auto">
          <a:xfrm>
            <a:off x="381000" y="2057400"/>
            <a:ext cx="85344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VNI-Times" pitchFamily="2" charset="0"/>
              </a:rPr>
              <a:t>Muïc tieâu :</a:t>
            </a:r>
          </a:p>
          <a:p>
            <a:pPr>
              <a:spcBef>
                <a:spcPct val="50000"/>
              </a:spcBef>
              <a:buFontTx/>
              <a:buAutoNum type="arabicPeriod"/>
            </a:pPr>
            <a:r>
              <a:rPr lang="en-US" altLang="en-US">
                <a:latin typeface="VNI-Times" pitchFamily="2" charset="0"/>
              </a:rPr>
              <a:t>Hieåu ñöôïc caáu taïo cuûa boä nhôù, chöùc naêng vaø hoaït ñoäng cuûa boä nhôù.</a:t>
            </a:r>
          </a:p>
          <a:p>
            <a:pPr>
              <a:spcBef>
                <a:spcPct val="50000"/>
              </a:spcBef>
              <a:buFontTx/>
              <a:buAutoNum type="arabicPeriod"/>
            </a:pPr>
            <a:r>
              <a:rPr lang="en-US" altLang="en-US">
                <a:latin typeface="VNI-Times" pitchFamily="2" charset="0"/>
              </a:rPr>
              <a:t>Naém ñöôïc quaù trình ñoïc boä nhôù &amp; ghi boä nhôù.</a:t>
            </a:r>
          </a:p>
          <a:p>
            <a:pPr>
              <a:spcBef>
                <a:spcPct val="50000"/>
              </a:spcBef>
              <a:buFontTx/>
              <a:buAutoNum type="arabicPeriod"/>
            </a:pPr>
            <a:r>
              <a:rPr lang="en-US" altLang="en-US">
                <a:latin typeface="VNI-Times" pitchFamily="2" charset="0"/>
              </a:rPr>
              <a:t>Vai troø cuûa boä nhôù Cache trong maùy tính.</a:t>
            </a:r>
          </a:p>
        </p:txBody>
      </p:sp>
      <p:sp>
        <p:nvSpPr>
          <p:cNvPr id="95236" name="Rectangle 4">
            <a:extLst>
              <a:ext uri="{FF2B5EF4-FFF2-40B4-BE49-F238E27FC236}">
                <a16:creationId xmlns:a16="http://schemas.microsoft.com/office/drawing/2014/main" id="{BFAB3F91-3183-4D2A-AFFA-FED93963815F}"/>
              </a:ext>
            </a:extLst>
          </p:cNvPr>
          <p:cNvSpPr>
            <a:spLocks noChangeArrowheads="1"/>
          </p:cNvSpPr>
          <p:nvPr/>
        </p:nvSpPr>
        <p:spPr bwMode="auto">
          <a:xfrm>
            <a:off x="704850" y="228600"/>
            <a:ext cx="2576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1">
                <a:solidFill>
                  <a:schemeClr val="tx2"/>
                </a:solidFill>
                <a:latin typeface="VNI-Times" pitchFamily="2" charset="0"/>
              </a:rPr>
              <a:t>BỘ NHỚ</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F56BB44-1975-4133-BFA4-19138CFA1995}"/>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D0FC3166-317E-41DA-B018-F975B47861BB}"/>
              </a:ext>
            </a:extLst>
          </p:cNvPr>
          <p:cNvSpPr>
            <a:spLocks noGrp="1"/>
          </p:cNvSpPr>
          <p:nvPr>
            <p:ph type="sldNum" sz="quarter" idx="12"/>
          </p:nvPr>
        </p:nvSpPr>
        <p:spPr/>
        <p:txBody>
          <a:bodyPr/>
          <a:lstStyle/>
          <a:p>
            <a:fld id="{E94095BB-64E9-4B12-94E3-FD1865594187}" type="slidenum">
              <a:rPr lang="en-US" altLang="en-US"/>
              <a:pPr/>
              <a:t>10</a:t>
            </a:fld>
            <a:endParaRPr lang="en-US" altLang="en-US"/>
          </a:p>
        </p:txBody>
      </p:sp>
      <p:sp>
        <p:nvSpPr>
          <p:cNvPr id="102402" name="Rectangle 2">
            <a:extLst>
              <a:ext uri="{FF2B5EF4-FFF2-40B4-BE49-F238E27FC236}">
                <a16:creationId xmlns:a16="http://schemas.microsoft.com/office/drawing/2014/main" id="{D048825D-7AAC-410C-9D93-ED61FDD88E06}"/>
              </a:ext>
            </a:extLst>
          </p:cNvPr>
          <p:cNvSpPr>
            <a:spLocks noGrp="1" noChangeArrowheads="1"/>
          </p:cNvSpPr>
          <p:nvPr>
            <p:ph type="title"/>
          </p:nvPr>
        </p:nvSpPr>
        <p:spPr>
          <a:xfrm>
            <a:off x="1066800" y="838200"/>
            <a:ext cx="7772400" cy="762000"/>
          </a:xfrm>
        </p:spPr>
        <p:txBody>
          <a:bodyPr/>
          <a:lstStyle/>
          <a:p>
            <a:r>
              <a:rPr lang="en-US" altLang="en-US" b="1">
                <a:latin typeface="VNI-Times" pitchFamily="2" charset="0"/>
              </a:rPr>
              <a:t>Caùc loaïi Rom</a:t>
            </a:r>
            <a:r>
              <a:rPr lang="en-US" altLang="en-US">
                <a:latin typeface="VNI-Arial Rounded" pitchFamily="34" charset="0"/>
              </a:rPr>
              <a:t> </a:t>
            </a:r>
          </a:p>
        </p:txBody>
      </p:sp>
      <p:sp>
        <p:nvSpPr>
          <p:cNvPr id="102403" name="Text Box 3">
            <a:extLst>
              <a:ext uri="{FF2B5EF4-FFF2-40B4-BE49-F238E27FC236}">
                <a16:creationId xmlns:a16="http://schemas.microsoft.com/office/drawing/2014/main" id="{23A633F2-8D91-43EF-8B4F-2DA7C806EFE0}"/>
              </a:ext>
            </a:extLst>
          </p:cNvPr>
          <p:cNvSpPr txBox="1">
            <a:spLocks noChangeArrowheads="1"/>
          </p:cNvSpPr>
          <p:nvPr/>
        </p:nvSpPr>
        <p:spPr bwMode="auto">
          <a:xfrm>
            <a:off x="457200" y="21336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0000"/>
                </a:solidFill>
                <a:latin typeface="Times New Roman" panose="02020603050405020304" pitchFamily="18" charset="0"/>
              </a:rPr>
              <a:t>PROM (Programmable Read Only Memory) :</a:t>
            </a:r>
          </a:p>
          <a:p>
            <a:pPr>
              <a:spcBef>
                <a:spcPct val="50000"/>
              </a:spcBef>
            </a:pPr>
            <a:r>
              <a:rPr lang="en-US" altLang="en-US" b="1">
                <a:latin typeface="Times New Roman" panose="02020603050405020304" pitchFamily="18" charset="0"/>
              </a:rPr>
              <a:t>Cho phép user có thể lập trình và ghi vào ROM bằng cách đốt.</a:t>
            </a:r>
          </a:p>
          <a:p>
            <a:pPr>
              <a:spcBef>
                <a:spcPct val="50000"/>
              </a:spcBef>
            </a:pPr>
            <a:r>
              <a:rPr lang="en-US" altLang="en-US" b="1">
                <a:solidFill>
                  <a:schemeClr val="tx2"/>
                </a:solidFill>
                <a:latin typeface="Times New Roman" panose="02020603050405020304" pitchFamily="18" charset="0"/>
              </a:rPr>
              <a:t>EPROM (Erasable Programmable Read Only Memmory)</a:t>
            </a:r>
          </a:p>
          <a:p>
            <a:pPr>
              <a:spcBef>
                <a:spcPct val="50000"/>
              </a:spcBef>
            </a:pPr>
            <a:r>
              <a:rPr lang="en-US" altLang="en-US" b="1">
                <a:latin typeface="Times New Roman" panose="02020603050405020304" pitchFamily="18" charset="0"/>
              </a:rPr>
              <a:t>Cho phép user viết ghi chương trình và xóa ghi lại. Việc xóa bằng cách dùng tia cực tím.</a:t>
            </a:r>
          </a:p>
          <a:p>
            <a:pPr>
              <a:spcBef>
                <a:spcPct val="50000"/>
              </a:spcBef>
            </a:pPr>
            <a:r>
              <a:rPr lang="en-US" altLang="en-US" b="1">
                <a:solidFill>
                  <a:schemeClr val="hlink"/>
                </a:solidFill>
                <a:latin typeface="Times New Roman" panose="02020603050405020304" pitchFamily="18" charset="0"/>
              </a:rPr>
              <a:t>EEPROM (Electrically Erasable Programmable Read Only Memory)</a:t>
            </a:r>
          </a:p>
          <a:p>
            <a:pPr>
              <a:spcBef>
                <a:spcPct val="50000"/>
              </a:spcBef>
            </a:pPr>
            <a:r>
              <a:rPr lang="en-US" altLang="en-US" b="1">
                <a:latin typeface="Times New Roman" panose="02020603050405020304" pitchFamily="18" charset="0"/>
              </a:rPr>
              <a:t>bộ nhớ có thể lập trình bằng xung điện đặc biệt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06378FD-1F14-4378-8EAA-703335C7E36A}"/>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53D8694E-C62B-40C0-B09A-67741ECBB402}"/>
              </a:ext>
            </a:extLst>
          </p:cNvPr>
          <p:cNvSpPr>
            <a:spLocks noGrp="1"/>
          </p:cNvSpPr>
          <p:nvPr>
            <p:ph type="sldNum" sz="quarter" idx="12"/>
          </p:nvPr>
        </p:nvSpPr>
        <p:spPr/>
        <p:txBody>
          <a:bodyPr/>
          <a:lstStyle/>
          <a:p>
            <a:fld id="{B4934B6E-EF31-4927-ADB7-18E013F02B3B}" type="slidenum">
              <a:rPr lang="en-US" altLang="en-US"/>
              <a:pPr/>
              <a:t>11</a:t>
            </a:fld>
            <a:endParaRPr lang="en-US" altLang="en-US"/>
          </a:p>
        </p:txBody>
      </p:sp>
      <p:sp>
        <p:nvSpPr>
          <p:cNvPr id="106498" name="Rectangle 2">
            <a:extLst>
              <a:ext uri="{FF2B5EF4-FFF2-40B4-BE49-F238E27FC236}">
                <a16:creationId xmlns:a16="http://schemas.microsoft.com/office/drawing/2014/main" id="{D8EE2241-73AF-40E8-88E7-4DF223AFB640}"/>
              </a:ext>
            </a:extLst>
          </p:cNvPr>
          <p:cNvSpPr>
            <a:spLocks noGrp="1" noChangeArrowheads="1"/>
          </p:cNvSpPr>
          <p:nvPr>
            <p:ph type="title"/>
          </p:nvPr>
        </p:nvSpPr>
        <p:spPr>
          <a:xfrm>
            <a:off x="1371600" y="838200"/>
            <a:ext cx="7772400" cy="762000"/>
          </a:xfrm>
        </p:spPr>
        <p:txBody>
          <a:bodyPr/>
          <a:lstStyle/>
          <a:p>
            <a:r>
              <a:rPr lang="en-US" altLang="en-US"/>
              <a:t>Secondary Memory</a:t>
            </a:r>
          </a:p>
        </p:txBody>
      </p:sp>
      <p:sp>
        <p:nvSpPr>
          <p:cNvPr id="106499" name="Text Box 3">
            <a:extLst>
              <a:ext uri="{FF2B5EF4-FFF2-40B4-BE49-F238E27FC236}">
                <a16:creationId xmlns:a16="http://schemas.microsoft.com/office/drawing/2014/main" id="{EE9BB1B1-B416-4F93-9FCE-B1EF5090F911}"/>
              </a:ext>
            </a:extLst>
          </p:cNvPr>
          <p:cNvSpPr txBox="1">
            <a:spLocks noChangeArrowheads="1"/>
          </p:cNvSpPr>
          <p:nvPr/>
        </p:nvSpPr>
        <p:spPr bwMode="auto">
          <a:xfrm>
            <a:off x="0" y="2209800"/>
            <a:ext cx="95250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Là bộ nhớ phụ nằm ngoài hộp CPU. </a:t>
            </a:r>
          </a:p>
          <a:p>
            <a:pPr>
              <a:spcBef>
                <a:spcPct val="50000"/>
              </a:spcBef>
            </a:pPr>
            <a:r>
              <a:rPr lang="en-US" altLang="en-US" sz="3200" b="1">
                <a:latin typeface="Times New Roman" panose="02020603050405020304" pitchFamily="18" charset="0"/>
              </a:rPr>
              <a:t>Floppy disk, Tapes, Compact discs … là secondary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DA96D899-BBB1-4E86-9B7F-6AD32D4449A3}"/>
              </a:ext>
            </a:extLst>
          </p:cNvPr>
          <p:cNvSpPr>
            <a:spLocks noGrp="1"/>
          </p:cNvSpPr>
          <p:nvPr>
            <p:ph type="ftr" sz="quarter" idx="11"/>
          </p:nvPr>
        </p:nvSpPr>
        <p:spPr/>
        <p:txBody>
          <a:bodyPr/>
          <a:lstStyle/>
          <a:p>
            <a:r>
              <a:rPr lang="en-US" altLang="en-US"/>
              <a:t>Chương 3 : Tổ chức Memory</a:t>
            </a:r>
          </a:p>
        </p:txBody>
      </p:sp>
      <p:sp>
        <p:nvSpPr>
          <p:cNvPr id="8" name="Slide Number Placeholder 4">
            <a:extLst>
              <a:ext uri="{FF2B5EF4-FFF2-40B4-BE49-F238E27FC236}">
                <a16:creationId xmlns:a16="http://schemas.microsoft.com/office/drawing/2014/main" id="{D4DAB27B-8E06-4BF8-AFBF-E2828B6C8A39}"/>
              </a:ext>
            </a:extLst>
          </p:cNvPr>
          <p:cNvSpPr>
            <a:spLocks noGrp="1"/>
          </p:cNvSpPr>
          <p:nvPr>
            <p:ph type="sldNum" sz="quarter" idx="12"/>
          </p:nvPr>
        </p:nvSpPr>
        <p:spPr/>
        <p:txBody>
          <a:bodyPr/>
          <a:lstStyle/>
          <a:p>
            <a:fld id="{8D591FFB-974B-453A-AD98-DE61A4E3BCEC}" type="slidenum">
              <a:rPr lang="en-US" altLang="en-US"/>
              <a:pPr/>
              <a:t>12</a:t>
            </a:fld>
            <a:endParaRPr lang="en-US" altLang="en-US"/>
          </a:p>
        </p:txBody>
      </p:sp>
      <p:sp>
        <p:nvSpPr>
          <p:cNvPr id="120834" name="Rectangle 2">
            <a:extLst>
              <a:ext uri="{FF2B5EF4-FFF2-40B4-BE49-F238E27FC236}">
                <a16:creationId xmlns:a16="http://schemas.microsoft.com/office/drawing/2014/main" id="{B15F86F3-1F79-4D8A-B141-2D388802E602}"/>
              </a:ext>
            </a:extLst>
          </p:cNvPr>
          <p:cNvSpPr>
            <a:spLocks noGrp="1" noChangeArrowheads="1"/>
          </p:cNvSpPr>
          <p:nvPr>
            <p:ph type="title"/>
          </p:nvPr>
        </p:nvSpPr>
        <p:spPr>
          <a:xfrm>
            <a:off x="1066800" y="914400"/>
            <a:ext cx="7772400" cy="579438"/>
          </a:xfrm>
        </p:spPr>
        <p:txBody>
          <a:bodyPr/>
          <a:lstStyle/>
          <a:p>
            <a:r>
              <a:rPr lang="en-US" altLang="en-US" sz="3200" b="1">
                <a:latin typeface="Times New Roman" panose="02020603050405020304" pitchFamily="18" charset="0"/>
              </a:rPr>
              <a:t>Sơ lược về Cache</a:t>
            </a:r>
          </a:p>
        </p:txBody>
      </p:sp>
      <p:sp>
        <p:nvSpPr>
          <p:cNvPr id="120835" name="Text Box 3">
            <a:extLst>
              <a:ext uri="{FF2B5EF4-FFF2-40B4-BE49-F238E27FC236}">
                <a16:creationId xmlns:a16="http://schemas.microsoft.com/office/drawing/2014/main" id="{B638023A-0A25-4E58-82BA-7DE837A24F65}"/>
              </a:ext>
            </a:extLst>
          </p:cNvPr>
          <p:cNvSpPr txBox="1">
            <a:spLocks noChangeArrowheads="1"/>
          </p:cNvSpPr>
          <p:nvPr/>
        </p:nvSpPr>
        <p:spPr bwMode="auto">
          <a:xfrm>
            <a:off x="228600" y="2133600"/>
            <a:ext cx="891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sz="3000" b="1">
                <a:latin typeface="Times New Roman" panose="02020603050405020304" pitchFamily="18" charset="0"/>
              </a:rPr>
              <a:t>  </a:t>
            </a:r>
            <a:r>
              <a:rPr lang="en-US" altLang="en-US" b="1">
                <a:solidFill>
                  <a:schemeClr val="tx2"/>
                </a:solidFill>
                <a:latin typeface="Times New Roman" panose="02020603050405020304" pitchFamily="18" charset="0"/>
              </a:rPr>
              <a:t>Cache cấp 1 (Level 1-cache)</a:t>
            </a:r>
            <a:r>
              <a:rPr lang="en-US" altLang="en-US" b="1">
                <a:latin typeface="Times New Roman" panose="02020603050405020304" pitchFamily="18" charset="0"/>
              </a:rPr>
              <a:t> : nằm trong CPU, tốc độ truy xuất rất nhanh, theo tốc độ của CPU.</a:t>
            </a:r>
          </a:p>
        </p:txBody>
      </p:sp>
      <p:sp>
        <p:nvSpPr>
          <p:cNvPr id="120836" name="Text Box 4">
            <a:extLst>
              <a:ext uri="{FF2B5EF4-FFF2-40B4-BE49-F238E27FC236}">
                <a16:creationId xmlns:a16="http://schemas.microsoft.com/office/drawing/2014/main" id="{635D3EE9-5663-4868-9457-92FE9C6202DA}"/>
              </a:ext>
            </a:extLst>
          </p:cNvPr>
          <p:cNvSpPr txBox="1">
            <a:spLocks noChangeArrowheads="1"/>
          </p:cNvSpPr>
          <p:nvPr/>
        </p:nvSpPr>
        <p:spPr bwMode="auto">
          <a:xfrm>
            <a:off x="228600" y="3048000"/>
            <a:ext cx="868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sz="2000" b="1">
                <a:solidFill>
                  <a:schemeClr val="tx2"/>
                </a:solidFill>
              </a:rPr>
              <a:t>  Cache cấp 2 (Level 2-cache)</a:t>
            </a:r>
            <a:r>
              <a:rPr lang="en-US" altLang="en-US" sz="2000" b="1"/>
              <a:t> : thường có dung lượng 128K,256K là cache nằm giữa CPU và Ram, thường cấu tạo bằng Ram tĩnh (Static Ram), tốc độ truy xuất nhanh vì không cần thời gian làm tươi dữ liệu. </a:t>
            </a:r>
            <a:endParaRPr lang="en-US" altLang="en-US" sz="2000"/>
          </a:p>
        </p:txBody>
      </p:sp>
      <p:sp>
        <p:nvSpPr>
          <p:cNvPr id="120837" name="Rectangle 5">
            <a:extLst>
              <a:ext uri="{FF2B5EF4-FFF2-40B4-BE49-F238E27FC236}">
                <a16:creationId xmlns:a16="http://schemas.microsoft.com/office/drawing/2014/main" id="{9B6CCAF0-85DC-4176-A5B9-04BC6C2F3687}"/>
              </a:ext>
            </a:extLst>
          </p:cNvPr>
          <p:cNvSpPr>
            <a:spLocks noChangeArrowheads="1"/>
          </p:cNvSpPr>
          <p:nvPr/>
        </p:nvSpPr>
        <p:spPr bwMode="auto">
          <a:xfrm>
            <a:off x="381000" y="4648200"/>
            <a:ext cx="87137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Tx/>
              <a:buBlip>
                <a:blip r:embed="rId2"/>
              </a:buBlip>
            </a:pPr>
            <a:r>
              <a:rPr lang="en-US" altLang="en-US" sz="2000" b="1">
                <a:solidFill>
                  <a:schemeClr val="tx2"/>
                </a:solidFill>
              </a:rPr>
              <a:t> Cache cấp 3 (Level 3-cache)</a:t>
            </a:r>
            <a:r>
              <a:rPr lang="en-US" altLang="en-US" sz="2000" b="1"/>
              <a:t> : chính là vùng nhớ DRAM dùng làm </a:t>
            </a:r>
          </a:p>
          <a:p>
            <a:pPr>
              <a:spcBef>
                <a:spcPct val="50000"/>
              </a:spcBef>
            </a:pPr>
            <a:r>
              <a:rPr lang="en-US" altLang="en-US" sz="2000" b="1"/>
              <a:t>vùng đệm truy xuất cho đĩa cứng và các thiết bị ngoại vi.</a:t>
            </a:r>
          </a:p>
          <a:p>
            <a:pPr>
              <a:spcBef>
                <a:spcPct val="50000"/>
              </a:spcBef>
            </a:pPr>
            <a:r>
              <a:rPr lang="en-US" altLang="en-US" sz="2000" b="1"/>
              <a:t> Tốc độ truy xuất cache cấp 3 chính là tốc độ truy xuất DRAM.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33B3473-1EA7-450E-A549-8B2EC4695B80}"/>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A38B31EA-5DEA-457D-9580-18CB52E1F4A4}"/>
              </a:ext>
            </a:extLst>
          </p:cNvPr>
          <p:cNvSpPr>
            <a:spLocks noGrp="1"/>
          </p:cNvSpPr>
          <p:nvPr>
            <p:ph type="sldNum" sz="quarter" idx="12"/>
          </p:nvPr>
        </p:nvSpPr>
        <p:spPr/>
        <p:txBody>
          <a:bodyPr/>
          <a:lstStyle/>
          <a:p>
            <a:fld id="{A00B2BC2-6143-462A-9446-B0FACD86BB78}" type="slidenum">
              <a:rPr lang="en-US" altLang="en-US"/>
              <a:pPr/>
              <a:t>13</a:t>
            </a:fld>
            <a:endParaRPr lang="en-US" altLang="en-US"/>
          </a:p>
        </p:txBody>
      </p:sp>
      <p:sp>
        <p:nvSpPr>
          <p:cNvPr id="129026" name="Rectangle 2">
            <a:extLst>
              <a:ext uri="{FF2B5EF4-FFF2-40B4-BE49-F238E27FC236}">
                <a16:creationId xmlns:a16="http://schemas.microsoft.com/office/drawing/2014/main" id="{F9A7B55E-849E-4285-91CB-F55944A273A2}"/>
              </a:ext>
            </a:extLst>
          </p:cNvPr>
          <p:cNvSpPr>
            <a:spLocks noGrp="1" noChangeArrowheads="1"/>
          </p:cNvSpPr>
          <p:nvPr>
            <p:ph type="title"/>
          </p:nvPr>
        </p:nvSpPr>
        <p:spPr>
          <a:xfrm>
            <a:off x="1371600" y="914400"/>
            <a:ext cx="4953000" cy="762000"/>
          </a:xfrm>
        </p:spPr>
        <p:txBody>
          <a:bodyPr/>
          <a:lstStyle/>
          <a:p>
            <a:r>
              <a:rPr lang="en-US" altLang="en-US"/>
              <a:t>Cache (cont)</a:t>
            </a:r>
          </a:p>
        </p:txBody>
      </p:sp>
      <p:sp>
        <p:nvSpPr>
          <p:cNvPr id="129027" name="Text Box 3">
            <a:extLst>
              <a:ext uri="{FF2B5EF4-FFF2-40B4-BE49-F238E27FC236}">
                <a16:creationId xmlns:a16="http://schemas.microsoft.com/office/drawing/2014/main" id="{08BC997B-E363-40C1-A509-D65516044AB9}"/>
              </a:ext>
            </a:extLst>
          </p:cNvPr>
          <p:cNvSpPr txBox="1">
            <a:spLocks noChangeArrowheads="1"/>
          </p:cNvSpPr>
          <p:nvPr/>
        </p:nvSpPr>
        <p:spPr bwMode="auto">
          <a:xfrm>
            <a:off x="304800" y="2209800"/>
            <a:ext cx="8839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latin typeface="Times New Roman" panose="02020603050405020304" pitchFamily="18" charset="0"/>
              </a:rPr>
              <a:t>  Tổ chức của Cache :liên quan đến chiến lược trữ đệm và cách thức lưu thông tin trong Cache.</a:t>
            </a:r>
          </a:p>
          <a:p>
            <a:pPr>
              <a:spcBef>
                <a:spcPct val="50000"/>
              </a:spcBef>
              <a:buFontTx/>
              <a:buBlip>
                <a:blip r:embed="rId2"/>
              </a:buBlip>
            </a:pPr>
            <a:r>
              <a:rPr lang="en-US" altLang="en-US" b="1">
                <a:latin typeface="Times New Roman" panose="02020603050405020304" pitchFamily="18" charset="0"/>
              </a:rPr>
              <a:t>  Loại lệnh phải thi hành : Cache chứa cả chương trình và dữ liệu, khi CPU truy xuất mà chúng có sẵn thì truy xuất nhanh.</a:t>
            </a:r>
            <a:br>
              <a:rPr lang="en-US" altLang="en-US" b="1">
                <a:latin typeface="Times New Roman" panose="02020603050405020304" pitchFamily="18" charset="0"/>
              </a:rPr>
            </a:br>
            <a:r>
              <a:rPr lang="en-US" altLang="en-US" b="1">
                <a:latin typeface="Times New Roman" panose="02020603050405020304" pitchFamily="18" charset="0"/>
              </a:rPr>
              <a:t>Khi CPU cần truy xuất bộ nhớ, cache sẽ kiểm tra xem cái mà CPU cần đã có trong cache chưa.</a:t>
            </a:r>
          </a:p>
          <a:p>
            <a:pPr>
              <a:spcBef>
                <a:spcPct val="50000"/>
              </a:spcBef>
              <a:buFontTx/>
              <a:buBlip>
                <a:blip r:embed="rId2"/>
              </a:buBlip>
            </a:pPr>
            <a:r>
              <a:rPr lang="en-US" altLang="en-US" b="1">
                <a:latin typeface="Times New Roman" panose="02020603050405020304" pitchFamily="18" charset="0"/>
              </a:rPr>
              <a:t>  Dung lượng cache : như vậy nếu 1 tập lệnh nằm gọn trong cache (vòng lặp chẳng hạn) thì thực thi rất nhanh.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05CFF40-E422-4117-AE3B-B2066D7FE102}"/>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338E0381-22D8-444A-BD20-E81405CF7486}"/>
              </a:ext>
            </a:extLst>
          </p:cNvPr>
          <p:cNvSpPr>
            <a:spLocks noGrp="1"/>
          </p:cNvSpPr>
          <p:nvPr>
            <p:ph type="sldNum" sz="quarter" idx="12"/>
          </p:nvPr>
        </p:nvSpPr>
        <p:spPr/>
        <p:txBody>
          <a:bodyPr/>
          <a:lstStyle/>
          <a:p>
            <a:fld id="{CF278C1D-1BC8-47FE-9826-E199EB6F4710}" type="slidenum">
              <a:rPr lang="en-US" altLang="en-US"/>
              <a:pPr/>
              <a:t>14</a:t>
            </a:fld>
            <a:endParaRPr lang="en-US" altLang="en-US"/>
          </a:p>
        </p:txBody>
      </p:sp>
      <p:sp>
        <p:nvSpPr>
          <p:cNvPr id="130050" name="Rectangle 2">
            <a:extLst>
              <a:ext uri="{FF2B5EF4-FFF2-40B4-BE49-F238E27FC236}">
                <a16:creationId xmlns:a16="http://schemas.microsoft.com/office/drawing/2014/main" id="{A436A02F-F28B-41CF-ACED-0F65161E380B}"/>
              </a:ext>
            </a:extLst>
          </p:cNvPr>
          <p:cNvSpPr>
            <a:spLocks noGrp="1" noChangeArrowheads="1"/>
          </p:cNvSpPr>
          <p:nvPr>
            <p:ph type="title"/>
          </p:nvPr>
        </p:nvSpPr>
        <p:spPr>
          <a:xfrm>
            <a:off x="1371600" y="990600"/>
            <a:ext cx="7772400" cy="579438"/>
          </a:xfrm>
        </p:spPr>
        <p:txBody>
          <a:bodyPr/>
          <a:lstStyle/>
          <a:p>
            <a:r>
              <a:rPr lang="en-US" altLang="en-US" sz="3200" b="1">
                <a:latin typeface="Times New Roman" panose="02020603050405020304" pitchFamily="18" charset="0"/>
              </a:rPr>
              <a:t>Cấu trúc Cache</a:t>
            </a:r>
          </a:p>
        </p:txBody>
      </p:sp>
      <p:sp>
        <p:nvSpPr>
          <p:cNvPr id="130051" name="Text Box 3">
            <a:extLst>
              <a:ext uri="{FF2B5EF4-FFF2-40B4-BE49-F238E27FC236}">
                <a16:creationId xmlns:a16="http://schemas.microsoft.com/office/drawing/2014/main" id="{F7F01FF1-4653-4D4F-BE73-A1A3CCBC327B}"/>
              </a:ext>
            </a:extLst>
          </p:cNvPr>
          <p:cNvSpPr txBox="1">
            <a:spLocks noChangeArrowheads="1"/>
          </p:cNvSpPr>
          <p:nvPr/>
        </p:nvSpPr>
        <p:spPr bwMode="auto">
          <a:xfrm>
            <a:off x="533400" y="1676400"/>
            <a:ext cx="8610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Cache được cấu tạo thành từng hàng (cache lines) , 32 bit/hàng cho 386, 128 bit/hàng cho 486, 256 bit/hàng cho Pentium.</a:t>
            </a:r>
          </a:p>
          <a:p>
            <a:pPr>
              <a:spcBef>
                <a:spcPct val="50000"/>
              </a:spcBef>
            </a:pPr>
            <a:r>
              <a:rPr lang="en-US" altLang="en-US" b="1">
                <a:latin typeface="Times New Roman" panose="02020603050405020304" pitchFamily="18" charset="0"/>
              </a:rPr>
              <a:t>Mỗi hàng có kèm theo 1 tag để lưu trữ địa chỉ bắt đầu của đoạn bộ nhớ mà thông tin được đưa vào cache. Nếu là cache cấp 2 (SRAM), địa chỉ bắt đầu của đoạn bộ nhớ đã chuyển data vào cache còn được lưu trong 1 vùng nhớ riêng.</a:t>
            </a:r>
          </a:p>
          <a:p>
            <a:pPr>
              <a:spcBef>
                <a:spcPct val="50000"/>
              </a:spcBef>
            </a:pPr>
            <a:r>
              <a:rPr lang="en-US" altLang="en-US" b="1">
                <a:latin typeface="Times New Roman" panose="02020603050405020304" pitchFamily="18" charset="0"/>
              </a:rPr>
              <a:t>Một bộ điều khiển cache (cache controller) sẽ điều khiển hoạt động của cache với CPU và data vào/ra cache. Chính Cache controller phản ánh chiến lược trữ đệm của cache. </a:t>
            </a:r>
          </a:p>
          <a:p>
            <a:pPr>
              <a:spcBef>
                <a:spcPct val="50000"/>
              </a:spcBef>
            </a:pPr>
            <a:r>
              <a:rPr lang="en-US" altLang="en-US" b="1">
                <a:latin typeface="Times New Roman" panose="02020603050405020304" pitchFamily="18" charset="0"/>
              </a:rPr>
              <a:t>Với cache cấp 1, cache controller là 1 thành phần của CPU.</a:t>
            </a:r>
          </a:p>
          <a:p>
            <a:pPr>
              <a:spcBef>
                <a:spcPct val="50000"/>
              </a:spcBef>
            </a:pPr>
            <a:r>
              <a:rPr lang="en-US" altLang="en-US" b="1">
                <a:latin typeface="Times New Roman" panose="02020603050405020304" pitchFamily="18" charset="0"/>
              </a:rPr>
              <a:t>Với cache cấp 2, cache controller nằm trên Mainboard.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B35733C-1869-47D1-BDC3-DEE7CC724DA6}"/>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551882E9-DF8F-457D-9EC2-6B2426923259}"/>
              </a:ext>
            </a:extLst>
          </p:cNvPr>
          <p:cNvSpPr>
            <a:spLocks noGrp="1"/>
          </p:cNvSpPr>
          <p:nvPr>
            <p:ph type="sldNum" sz="quarter" idx="12"/>
          </p:nvPr>
        </p:nvSpPr>
        <p:spPr/>
        <p:txBody>
          <a:bodyPr/>
          <a:lstStyle/>
          <a:p>
            <a:fld id="{7AAE16C1-7B81-48FA-A424-63F700359F72}" type="slidenum">
              <a:rPr lang="en-US" altLang="en-US"/>
              <a:pPr/>
              <a:t>15</a:t>
            </a:fld>
            <a:endParaRPr lang="en-US" altLang="en-US"/>
          </a:p>
        </p:txBody>
      </p:sp>
      <p:sp>
        <p:nvSpPr>
          <p:cNvPr id="137218" name="Rectangle 2">
            <a:extLst>
              <a:ext uri="{FF2B5EF4-FFF2-40B4-BE49-F238E27FC236}">
                <a16:creationId xmlns:a16="http://schemas.microsoft.com/office/drawing/2014/main" id="{1D18BBB4-CF91-46A9-A33D-A84AEE68ADCE}"/>
              </a:ext>
            </a:extLst>
          </p:cNvPr>
          <p:cNvSpPr>
            <a:spLocks noGrp="1" noChangeArrowheads="1"/>
          </p:cNvSpPr>
          <p:nvPr>
            <p:ph type="title"/>
          </p:nvPr>
        </p:nvSpPr>
        <p:spPr>
          <a:xfrm>
            <a:off x="1371600" y="990600"/>
            <a:ext cx="6019800" cy="579438"/>
          </a:xfrm>
        </p:spPr>
        <p:txBody>
          <a:bodyPr/>
          <a:lstStyle/>
          <a:p>
            <a:r>
              <a:rPr lang="en-US" altLang="en-US" sz="3200" b="1">
                <a:latin typeface="Times New Roman" panose="02020603050405020304" pitchFamily="18" charset="0"/>
              </a:rPr>
              <a:t>Hiệu suất của Cache</a:t>
            </a:r>
          </a:p>
        </p:txBody>
      </p:sp>
      <p:sp>
        <p:nvSpPr>
          <p:cNvPr id="137219" name="Text Box 3">
            <a:extLst>
              <a:ext uri="{FF2B5EF4-FFF2-40B4-BE49-F238E27FC236}">
                <a16:creationId xmlns:a16="http://schemas.microsoft.com/office/drawing/2014/main" id="{B63C0747-ED0A-42E6-AEEE-70D71B83B003}"/>
              </a:ext>
            </a:extLst>
          </p:cNvPr>
          <p:cNvSpPr txBox="1">
            <a:spLocks noChangeArrowheads="1"/>
          </p:cNvSpPr>
          <p:nvPr/>
        </p:nvSpPr>
        <p:spPr bwMode="auto">
          <a:xfrm>
            <a:off x="228600" y="19812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b="1">
                <a:latin typeface="Times New Roman" panose="02020603050405020304" pitchFamily="18" charset="0"/>
              </a:rPr>
              <a:t>Cache dùng làm vùng đệm truy xuất nên nếu CPU truy xuất data mà có sẵn trong cache thì thời gian truy xuất nhanh hơn nhiều. Hiệu quả của cache ngoài việc cho tốc độ truy xuất nhanh còn phụ thuộc vào Cache hit  hoặc Cache miss.</a:t>
            </a:r>
          </a:p>
          <a:p>
            <a:pPr algn="just">
              <a:spcBef>
                <a:spcPct val="50000"/>
              </a:spcBef>
            </a:pPr>
            <a:r>
              <a:rPr lang="en-US" altLang="en-US" b="1">
                <a:solidFill>
                  <a:schemeClr val="tx2"/>
                </a:solidFill>
                <a:latin typeface="Times New Roman" panose="02020603050405020304" pitchFamily="18" charset="0"/>
              </a:rPr>
              <a:t>Cache Hit</a:t>
            </a:r>
            <a:r>
              <a:rPr lang="en-US" altLang="en-US" b="1">
                <a:latin typeface="Times New Roman" panose="02020603050405020304" pitchFamily="18" charset="0"/>
              </a:rPr>
              <a:t>    : tức data có sẵn trong Cache.</a:t>
            </a:r>
          </a:p>
          <a:p>
            <a:pPr algn="just">
              <a:spcBef>
                <a:spcPct val="50000"/>
              </a:spcBef>
            </a:pPr>
            <a:r>
              <a:rPr lang="en-US" altLang="en-US" b="1">
                <a:solidFill>
                  <a:schemeClr val="tx2"/>
                </a:solidFill>
                <a:latin typeface="Times New Roman" panose="02020603050405020304" pitchFamily="18" charset="0"/>
              </a:rPr>
              <a:t>Cache Miss</a:t>
            </a:r>
            <a:r>
              <a:rPr lang="en-US" altLang="en-US" b="1">
                <a:latin typeface="Times New Roman" panose="02020603050405020304" pitchFamily="18" charset="0"/>
              </a:rPr>
              <a:t> : tức data chưa có sẵn trong cache.</a:t>
            </a:r>
          </a:p>
          <a:p>
            <a:pPr algn="just">
              <a:spcBef>
                <a:spcPct val="50000"/>
              </a:spcBef>
            </a:pPr>
            <a:r>
              <a:rPr lang="en-US" altLang="en-US" b="1">
                <a:latin typeface="Times New Roman" panose="02020603050405020304" pitchFamily="18" charset="0"/>
              </a:rPr>
              <a:t>tỉ lệ cache hit và cache miss phụ thuộc vào 3 yếu tố :</a:t>
            </a:r>
          </a:p>
          <a:p>
            <a:pPr algn="just">
              <a:spcBef>
                <a:spcPct val="50000"/>
              </a:spcBef>
            </a:pPr>
            <a:r>
              <a:rPr lang="en-US" altLang="en-US" b="1">
                <a:latin typeface="Times New Roman" panose="02020603050405020304" pitchFamily="18" charset="0"/>
              </a:rPr>
              <a:t>tổ chức cache , loại lệnh phải thi hành và dung lượng của cache.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E7694A0-561C-4AD0-B77E-FB1D352AD09F}"/>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62FAD2C4-C567-4C53-A88D-7F531BF887B8}"/>
              </a:ext>
            </a:extLst>
          </p:cNvPr>
          <p:cNvSpPr>
            <a:spLocks noGrp="1"/>
          </p:cNvSpPr>
          <p:nvPr>
            <p:ph type="sldNum" sz="quarter" idx="12"/>
          </p:nvPr>
        </p:nvSpPr>
        <p:spPr/>
        <p:txBody>
          <a:bodyPr/>
          <a:lstStyle/>
          <a:p>
            <a:fld id="{58520150-A4C0-4525-B7C4-7E641FBDE1EC}" type="slidenum">
              <a:rPr lang="en-US" altLang="en-US"/>
              <a:pPr/>
              <a:t>16</a:t>
            </a:fld>
            <a:endParaRPr lang="en-US" altLang="en-US"/>
          </a:p>
        </p:txBody>
      </p:sp>
      <p:sp>
        <p:nvSpPr>
          <p:cNvPr id="191490" name="Rectangle 2">
            <a:extLst>
              <a:ext uri="{FF2B5EF4-FFF2-40B4-BE49-F238E27FC236}">
                <a16:creationId xmlns:a16="http://schemas.microsoft.com/office/drawing/2014/main" id="{3DE0F82E-8066-4448-B45A-973ACAD20748}"/>
              </a:ext>
            </a:extLst>
          </p:cNvPr>
          <p:cNvSpPr>
            <a:spLocks noGrp="1" noChangeArrowheads="1"/>
          </p:cNvSpPr>
          <p:nvPr>
            <p:ph type="title"/>
          </p:nvPr>
        </p:nvSpPr>
        <p:spPr>
          <a:xfrm>
            <a:off x="1371600" y="457200"/>
            <a:ext cx="6019800" cy="579438"/>
          </a:xfrm>
        </p:spPr>
        <p:txBody>
          <a:bodyPr/>
          <a:lstStyle/>
          <a:p>
            <a:r>
              <a:rPr lang="en-US" altLang="en-US" sz="3200" b="1">
                <a:latin typeface="VNI-Aptima" pitchFamily="2" charset="0"/>
              </a:rPr>
              <a:t>Hiệu suất của Cache</a:t>
            </a:r>
          </a:p>
        </p:txBody>
      </p:sp>
      <p:sp>
        <p:nvSpPr>
          <p:cNvPr id="191491" name="Text Box 3">
            <a:extLst>
              <a:ext uri="{FF2B5EF4-FFF2-40B4-BE49-F238E27FC236}">
                <a16:creationId xmlns:a16="http://schemas.microsoft.com/office/drawing/2014/main" id="{EA1A6DFB-066B-43ED-BC22-12FED06C9EAF}"/>
              </a:ext>
            </a:extLst>
          </p:cNvPr>
          <p:cNvSpPr txBox="1">
            <a:spLocks noChangeArrowheads="1"/>
          </p:cNvSpPr>
          <p:nvPr/>
        </p:nvSpPr>
        <p:spPr bwMode="auto">
          <a:xfrm>
            <a:off x="228600" y="1219200"/>
            <a:ext cx="89154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b="1" u="sng">
                <a:solidFill>
                  <a:srgbClr val="CC3300"/>
                </a:solidFill>
                <a:latin typeface="VNI-Times" pitchFamily="2" charset="0"/>
              </a:rPr>
              <a:t>Tính toaùn hieäu suaát thöïc thi cuûa Cache</a:t>
            </a:r>
            <a:r>
              <a:rPr lang="en-US" altLang="en-US" b="1">
                <a:latin typeface="VNI-Times" pitchFamily="2" charset="0"/>
              </a:rPr>
              <a:t> :</a:t>
            </a:r>
          </a:p>
          <a:p>
            <a:pPr algn="just">
              <a:spcBef>
                <a:spcPct val="50000"/>
              </a:spcBef>
            </a:pPr>
            <a:r>
              <a:rPr lang="en-US" altLang="en-US" b="1">
                <a:latin typeface="VNI-Times" pitchFamily="2" charset="0"/>
              </a:rPr>
              <a:t>Goïi c thôøi gian truy xuaát cuûa Cache</a:t>
            </a:r>
          </a:p>
          <a:p>
            <a:pPr algn="just">
              <a:spcBef>
                <a:spcPct val="50000"/>
              </a:spcBef>
            </a:pPr>
            <a:r>
              <a:rPr lang="en-US" altLang="en-US" b="1">
                <a:latin typeface="VNI-Times" pitchFamily="2" charset="0"/>
              </a:rPr>
              <a:t>M laø thôøi gian truy xuaát boä nhôù</a:t>
            </a:r>
          </a:p>
          <a:p>
            <a:pPr algn="just">
              <a:spcBef>
                <a:spcPct val="50000"/>
              </a:spcBef>
            </a:pPr>
            <a:r>
              <a:rPr lang="en-US" altLang="en-US" b="1">
                <a:latin typeface="VNI-Times" pitchFamily="2" charset="0"/>
              </a:rPr>
              <a:t>h laø tæ leä thaønh coâng (hit ratio), laø tæ soá giöõa soá laàn tham chieáu cache vôùi toång soá laàn tham chieáu. h =(k-1)/k</a:t>
            </a:r>
          </a:p>
          <a:p>
            <a:pPr algn="just">
              <a:spcBef>
                <a:spcPct val="50000"/>
              </a:spcBef>
            </a:pPr>
            <a:r>
              <a:rPr lang="en-US" altLang="en-US" b="1">
                <a:latin typeface="VNI-Times" pitchFamily="2" charset="0"/>
              </a:rPr>
              <a:t>Tæ leä thaát baïi (miss ratio) (1-h)</a:t>
            </a:r>
          </a:p>
          <a:p>
            <a:pPr algn="just">
              <a:spcBef>
                <a:spcPct val="50000"/>
              </a:spcBef>
            </a:pPr>
            <a:r>
              <a:rPr lang="en-US" altLang="en-US" b="1">
                <a:latin typeface="VNI-Times" pitchFamily="2" charset="0"/>
              </a:rPr>
              <a:t>Thôøi gian truy xuaát trung bình = c+(1-h)m</a:t>
            </a:r>
          </a:p>
          <a:p>
            <a:pPr algn="just">
              <a:spcBef>
                <a:spcPct val="50000"/>
              </a:spcBef>
            </a:pPr>
            <a:r>
              <a:rPr lang="en-US" altLang="en-US" b="1">
                <a:latin typeface="VNI-Times" pitchFamily="2" charset="0"/>
              </a:rPr>
              <a:t>Khi h</a:t>
            </a:r>
            <a:r>
              <a:rPr lang="en-US" altLang="en-US" b="1">
                <a:latin typeface="VNI-Times" pitchFamily="2" charset="0"/>
                <a:sym typeface="Wingdings" panose="05000000000000000000" pitchFamily="2" charset="2"/>
              </a:rPr>
              <a:t> 1, taát caû truy xuaát ñeàu tham chieáu tôùi Cache, thôøi gian truy xuaát trung bình  c.</a:t>
            </a:r>
          </a:p>
          <a:p>
            <a:pPr algn="just">
              <a:spcBef>
                <a:spcPct val="50000"/>
              </a:spcBef>
            </a:pPr>
            <a:r>
              <a:rPr lang="en-US" altLang="en-US" b="1">
                <a:latin typeface="VNI-Times" pitchFamily="2" charset="0"/>
              </a:rPr>
              <a:t>Khi h</a:t>
            </a:r>
            <a:r>
              <a:rPr lang="en-US" altLang="en-US" b="1">
                <a:latin typeface="VNI-Times" pitchFamily="2" charset="0"/>
                <a:sym typeface="Wingdings" panose="05000000000000000000" pitchFamily="2" charset="2"/>
              </a:rPr>
              <a:t> 0, caàn phaûi tham chieáu boä nhôù chính moïi luùc, thôøi gian truy xuaát trung bình  c+m.</a:t>
            </a:r>
            <a:endParaRPr lang="en-US" altLang="en-US" b="1">
              <a:latin typeface="VNI-Times" pitchFamily="2" charset="0"/>
            </a:endParaRPr>
          </a:p>
          <a:p>
            <a:pPr algn="just">
              <a:spcBef>
                <a:spcPct val="50000"/>
              </a:spcBef>
            </a:pPr>
            <a:endParaRPr lang="en-US" altLang="en-US" b="1">
              <a:latin typeface="VNI-Times"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a:extLst>
              <a:ext uri="{FF2B5EF4-FFF2-40B4-BE49-F238E27FC236}">
                <a16:creationId xmlns:a16="http://schemas.microsoft.com/office/drawing/2014/main" id="{72C48BFF-4E67-4317-8472-98CABB222710}"/>
              </a:ext>
            </a:extLst>
          </p:cNvPr>
          <p:cNvSpPr>
            <a:spLocks noGrp="1"/>
          </p:cNvSpPr>
          <p:nvPr>
            <p:ph type="ftr" sz="quarter" idx="11"/>
          </p:nvPr>
        </p:nvSpPr>
        <p:spPr/>
        <p:txBody>
          <a:bodyPr/>
          <a:lstStyle/>
          <a:p>
            <a:r>
              <a:rPr lang="en-US" altLang="en-US"/>
              <a:t>Chương 3 : Tổ chức Memory</a:t>
            </a:r>
          </a:p>
        </p:txBody>
      </p:sp>
      <p:sp>
        <p:nvSpPr>
          <p:cNvPr id="21" name="Slide Number Placeholder 4">
            <a:extLst>
              <a:ext uri="{FF2B5EF4-FFF2-40B4-BE49-F238E27FC236}">
                <a16:creationId xmlns:a16="http://schemas.microsoft.com/office/drawing/2014/main" id="{41BA1BC4-26A0-49F2-ADDD-36D7AE805346}"/>
              </a:ext>
            </a:extLst>
          </p:cNvPr>
          <p:cNvSpPr>
            <a:spLocks noGrp="1"/>
          </p:cNvSpPr>
          <p:nvPr>
            <p:ph type="sldNum" sz="quarter" idx="12"/>
          </p:nvPr>
        </p:nvSpPr>
        <p:spPr/>
        <p:txBody>
          <a:bodyPr/>
          <a:lstStyle/>
          <a:p>
            <a:fld id="{1CCD0E13-9C6F-42B7-9F1D-B95D46AEE8CF}" type="slidenum">
              <a:rPr lang="en-US" altLang="en-US"/>
              <a:pPr/>
              <a:t>17</a:t>
            </a:fld>
            <a:endParaRPr lang="en-US" altLang="en-US"/>
          </a:p>
        </p:txBody>
      </p:sp>
      <p:sp>
        <p:nvSpPr>
          <p:cNvPr id="165890" name="Rectangle 2">
            <a:extLst>
              <a:ext uri="{FF2B5EF4-FFF2-40B4-BE49-F238E27FC236}">
                <a16:creationId xmlns:a16="http://schemas.microsoft.com/office/drawing/2014/main" id="{9E499DFA-61D5-4727-B79B-20F5C46C8763}"/>
              </a:ext>
            </a:extLst>
          </p:cNvPr>
          <p:cNvSpPr>
            <a:spLocks noGrp="1" noChangeArrowheads="1"/>
          </p:cNvSpPr>
          <p:nvPr>
            <p:ph type="title"/>
          </p:nvPr>
        </p:nvSpPr>
        <p:spPr>
          <a:xfrm>
            <a:off x="990600" y="381000"/>
            <a:ext cx="7793038" cy="693738"/>
          </a:xfrm>
        </p:spPr>
        <p:txBody>
          <a:bodyPr/>
          <a:lstStyle/>
          <a:p>
            <a:r>
              <a:rPr lang="en-US" altLang="en-US" sz="3200" b="1">
                <a:latin typeface="VNI-Times" pitchFamily="2" charset="0"/>
              </a:rPr>
              <a:t>Hieäu suaát cuûa Cache (cont)</a:t>
            </a:r>
          </a:p>
        </p:txBody>
      </p:sp>
      <p:sp>
        <p:nvSpPr>
          <p:cNvPr id="165891" name="Rectangle 3">
            <a:extLst>
              <a:ext uri="{FF2B5EF4-FFF2-40B4-BE49-F238E27FC236}">
                <a16:creationId xmlns:a16="http://schemas.microsoft.com/office/drawing/2014/main" id="{0E03351A-BB8F-4667-84D3-E4DB8DB81748}"/>
              </a:ext>
            </a:extLst>
          </p:cNvPr>
          <p:cNvSpPr>
            <a:spLocks noChangeArrowheads="1"/>
          </p:cNvSpPr>
          <p:nvPr/>
        </p:nvSpPr>
        <p:spPr bwMode="auto">
          <a:xfrm>
            <a:off x="2667000" y="1219200"/>
            <a:ext cx="2362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t>CPU</a:t>
            </a:r>
          </a:p>
        </p:txBody>
      </p:sp>
      <p:sp>
        <p:nvSpPr>
          <p:cNvPr id="165892" name="Rectangle 4">
            <a:extLst>
              <a:ext uri="{FF2B5EF4-FFF2-40B4-BE49-F238E27FC236}">
                <a16:creationId xmlns:a16="http://schemas.microsoft.com/office/drawing/2014/main" id="{F2256B84-4A4C-465A-B10C-93375D966E59}"/>
              </a:ext>
            </a:extLst>
          </p:cNvPr>
          <p:cNvSpPr>
            <a:spLocks noChangeArrowheads="1"/>
          </p:cNvSpPr>
          <p:nvPr/>
        </p:nvSpPr>
        <p:spPr bwMode="auto">
          <a:xfrm>
            <a:off x="1524000" y="2286000"/>
            <a:ext cx="4572000" cy="533400"/>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Trong Registers?</a:t>
            </a:r>
          </a:p>
        </p:txBody>
      </p:sp>
      <p:sp>
        <p:nvSpPr>
          <p:cNvPr id="165893" name="Rectangle 5">
            <a:extLst>
              <a:ext uri="{FF2B5EF4-FFF2-40B4-BE49-F238E27FC236}">
                <a16:creationId xmlns:a16="http://schemas.microsoft.com/office/drawing/2014/main" id="{52E68108-1B3B-449A-9927-E9D7408F349F}"/>
              </a:ext>
            </a:extLst>
          </p:cNvPr>
          <p:cNvSpPr>
            <a:spLocks noChangeArrowheads="1"/>
          </p:cNvSpPr>
          <p:nvPr/>
        </p:nvSpPr>
        <p:spPr bwMode="auto">
          <a:xfrm>
            <a:off x="1676400" y="3048000"/>
            <a:ext cx="4572000" cy="533400"/>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Trong Cache L1?</a:t>
            </a:r>
          </a:p>
        </p:txBody>
      </p:sp>
      <p:sp>
        <p:nvSpPr>
          <p:cNvPr id="165894" name="Rectangle 6">
            <a:extLst>
              <a:ext uri="{FF2B5EF4-FFF2-40B4-BE49-F238E27FC236}">
                <a16:creationId xmlns:a16="http://schemas.microsoft.com/office/drawing/2014/main" id="{83AC9C98-F3A8-4907-ADB6-FF9DCC6BCB1F}"/>
              </a:ext>
            </a:extLst>
          </p:cNvPr>
          <p:cNvSpPr>
            <a:spLocks noChangeArrowheads="1"/>
          </p:cNvSpPr>
          <p:nvPr/>
        </p:nvSpPr>
        <p:spPr bwMode="auto">
          <a:xfrm>
            <a:off x="1676400" y="3810000"/>
            <a:ext cx="4572000" cy="533400"/>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Helve-Condense" pitchFamily="2" charset="0"/>
              </a:rPr>
              <a:t>Trong Cache L2 </a:t>
            </a:r>
            <a:r>
              <a:rPr lang="en-US" altLang="en-US" b="1">
                <a:latin typeface="VNI-Times" pitchFamily="2" charset="0"/>
              </a:rPr>
              <a:t>treân chip</a:t>
            </a:r>
            <a:r>
              <a:rPr lang="en-US" altLang="en-US" b="1">
                <a:latin typeface="VNI-Helve-Condense" pitchFamily="2" charset="0"/>
              </a:rPr>
              <a:t>?</a:t>
            </a:r>
          </a:p>
        </p:txBody>
      </p:sp>
      <p:sp>
        <p:nvSpPr>
          <p:cNvPr id="165895" name="Rectangle 7">
            <a:extLst>
              <a:ext uri="{FF2B5EF4-FFF2-40B4-BE49-F238E27FC236}">
                <a16:creationId xmlns:a16="http://schemas.microsoft.com/office/drawing/2014/main" id="{117935CC-D54F-456F-932F-658BB6A7D26C}"/>
              </a:ext>
            </a:extLst>
          </p:cNvPr>
          <p:cNvSpPr>
            <a:spLocks noChangeArrowheads="1"/>
          </p:cNvSpPr>
          <p:nvPr/>
        </p:nvSpPr>
        <p:spPr bwMode="auto">
          <a:xfrm>
            <a:off x="1752600" y="4648200"/>
            <a:ext cx="4572000" cy="533400"/>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Helve-Condense" pitchFamily="2" charset="0"/>
              </a:rPr>
              <a:t>Trong Cache L2 </a:t>
            </a:r>
            <a:r>
              <a:rPr lang="en-US" altLang="en-US" b="1">
                <a:latin typeface="VNI-Times" pitchFamily="2" charset="0"/>
              </a:rPr>
              <a:t>thöù caáp</a:t>
            </a:r>
            <a:r>
              <a:rPr lang="en-US" altLang="en-US" b="1"/>
              <a:t>?</a:t>
            </a:r>
          </a:p>
        </p:txBody>
      </p:sp>
      <p:sp>
        <p:nvSpPr>
          <p:cNvPr id="165896" name="Rectangle 8">
            <a:extLst>
              <a:ext uri="{FF2B5EF4-FFF2-40B4-BE49-F238E27FC236}">
                <a16:creationId xmlns:a16="http://schemas.microsoft.com/office/drawing/2014/main" id="{CC811B0D-0C05-41A7-81C1-3E0855D4E7B4}"/>
              </a:ext>
            </a:extLst>
          </p:cNvPr>
          <p:cNvSpPr>
            <a:spLocks noChangeArrowheads="1"/>
          </p:cNvSpPr>
          <p:nvPr/>
        </p:nvSpPr>
        <p:spPr bwMode="auto">
          <a:xfrm>
            <a:off x="1676400" y="5410200"/>
            <a:ext cx="4572000" cy="533400"/>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Helve-Condense" pitchFamily="2" charset="0"/>
              </a:rPr>
              <a:t>Trong RAM</a:t>
            </a:r>
            <a:r>
              <a:rPr lang="en-US" altLang="en-US" b="1"/>
              <a:t>?</a:t>
            </a:r>
          </a:p>
        </p:txBody>
      </p:sp>
      <p:sp>
        <p:nvSpPr>
          <p:cNvPr id="165897" name="Rectangle 9">
            <a:extLst>
              <a:ext uri="{FF2B5EF4-FFF2-40B4-BE49-F238E27FC236}">
                <a16:creationId xmlns:a16="http://schemas.microsoft.com/office/drawing/2014/main" id="{F4CA612D-B692-4AFE-AA22-F7926520659B}"/>
              </a:ext>
            </a:extLst>
          </p:cNvPr>
          <p:cNvSpPr>
            <a:spLocks noChangeArrowheads="1"/>
          </p:cNvSpPr>
          <p:nvPr/>
        </p:nvSpPr>
        <p:spPr bwMode="auto">
          <a:xfrm>
            <a:off x="2895600" y="6096000"/>
            <a:ext cx="2133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Treân Ñóa?</a:t>
            </a:r>
          </a:p>
        </p:txBody>
      </p:sp>
      <p:sp>
        <p:nvSpPr>
          <p:cNvPr id="165898" name="Line 10">
            <a:extLst>
              <a:ext uri="{FF2B5EF4-FFF2-40B4-BE49-F238E27FC236}">
                <a16:creationId xmlns:a16="http://schemas.microsoft.com/office/drawing/2014/main" id="{D9471BA6-D1A9-4B2F-82F5-5925A64557FA}"/>
              </a:ext>
            </a:extLst>
          </p:cNvPr>
          <p:cNvSpPr>
            <a:spLocks noChangeShapeType="1"/>
          </p:cNvSpPr>
          <p:nvPr/>
        </p:nvSpPr>
        <p:spPr bwMode="auto">
          <a:xfrm>
            <a:off x="3810000" y="190500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899" name="Line 11">
            <a:extLst>
              <a:ext uri="{FF2B5EF4-FFF2-40B4-BE49-F238E27FC236}">
                <a16:creationId xmlns:a16="http://schemas.microsoft.com/office/drawing/2014/main" id="{24BEBFBB-6A61-4BE5-9DFC-F7AD99F49C78}"/>
              </a:ext>
            </a:extLst>
          </p:cNvPr>
          <p:cNvSpPr>
            <a:spLocks noChangeShapeType="1"/>
          </p:cNvSpPr>
          <p:nvPr/>
        </p:nvSpPr>
        <p:spPr bwMode="auto">
          <a:xfrm>
            <a:off x="3810000" y="274320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0" name="Line 12">
            <a:extLst>
              <a:ext uri="{FF2B5EF4-FFF2-40B4-BE49-F238E27FC236}">
                <a16:creationId xmlns:a16="http://schemas.microsoft.com/office/drawing/2014/main" id="{EED26048-7E17-4345-B297-EC1B66CBC32F}"/>
              </a:ext>
            </a:extLst>
          </p:cNvPr>
          <p:cNvSpPr>
            <a:spLocks noChangeShapeType="1"/>
          </p:cNvSpPr>
          <p:nvPr/>
        </p:nvSpPr>
        <p:spPr bwMode="auto">
          <a:xfrm>
            <a:off x="3886200" y="350520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1" name="Line 13">
            <a:extLst>
              <a:ext uri="{FF2B5EF4-FFF2-40B4-BE49-F238E27FC236}">
                <a16:creationId xmlns:a16="http://schemas.microsoft.com/office/drawing/2014/main" id="{A110315D-D0FD-47D9-884E-F765047B33AD}"/>
              </a:ext>
            </a:extLst>
          </p:cNvPr>
          <p:cNvSpPr>
            <a:spLocks noChangeShapeType="1"/>
          </p:cNvSpPr>
          <p:nvPr/>
        </p:nvSpPr>
        <p:spPr bwMode="auto">
          <a:xfrm>
            <a:off x="3886200" y="434340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2" name="Line 14">
            <a:extLst>
              <a:ext uri="{FF2B5EF4-FFF2-40B4-BE49-F238E27FC236}">
                <a16:creationId xmlns:a16="http://schemas.microsoft.com/office/drawing/2014/main" id="{2B1439C7-D0EE-4A1A-BC6E-5CD154E5817A}"/>
              </a:ext>
            </a:extLst>
          </p:cNvPr>
          <p:cNvSpPr>
            <a:spLocks noChangeShapeType="1"/>
          </p:cNvSpPr>
          <p:nvPr/>
        </p:nvSpPr>
        <p:spPr bwMode="auto">
          <a:xfrm>
            <a:off x="3886200" y="508635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3" name="Line 15">
            <a:extLst>
              <a:ext uri="{FF2B5EF4-FFF2-40B4-BE49-F238E27FC236}">
                <a16:creationId xmlns:a16="http://schemas.microsoft.com/office/drawing/2014/main" id="{B3D76048-0351-4221-8647-22312E6088E8}"/>
              </a:ext>
            </a:extLst>
          </p:cNvPr>
          <p:cNvSpPr>
            <a:spLocks noChangeShapeType="1"/>
          </p:cNvSpPr>
          <p:nvPr/>
        </p:nvSpPr>
        <p:spPr bwMode="auto">
          <a:xfrm>
            <a:off x="3943350" y="5810250"/>
            <a:ext cx="0" cy="381000"/>
          </a:xfrm>
          <a:prstGeom prst="line">
            <a:avLst/>
          </a:prstGeom>
          <a:noFill/>
          <a:ln w="571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4" name="Line 16">
            <a:extLst>
              <a:ext uri="{FF2B5EF4-FFF2-40B4-BE49-F238E27FC236}">
                <a16:creationId xmlns:a16="http://schemas.microsoft.com/office/drawing/2014/main" id="{E5289507-60CB-4827-B257-376D517EE2FA}"/>
              </a:ext>
            </a:extLst>
          </p:cNvPr>
          <p:cNvSpPr>
            <a:spLocks noChangeShapeType="1"/>
          </p:cNvSpPr>
          <p:nvPr/>
        </p:nvSpPr>
        <p:spPr bwMode="auto">
          <a:xfrm>
            <a:off x="5029200" y="6400800"/>
            <a:ext cx="3200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5" name="Line 17">
            <a:extLst>
              <a:ext uri="{FF2B5EF4-FFF2-40B4-BE49-F238E27FC236}">
                <a16:creationId xmlns:a16="http://schemas.microsoft.com/office/drawing/2014/main" id="{E05DA7FE-75C7-482E-A55F-8B9228126EAE}"/>
              </a:ext>
            </a:extLst>
          </p:cNvPr>
          <p:cNvSpPr>
            <a:spLocks noChangeShapeType="1"/>
          </p:cNvSpPr>
          <p:nvPr/>
        </p:nvSpPr>
        <p:spPr bwMode="auto">
          <a:xfrm>
            <a:off x="5105400" y="1524000"/>
            <a:ext cx="30480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06" name="Line 18">
            <a:extLst>
              <a:ext uri="{FF2B5EF4-FFF2-40B4-BE49-F238E27FC236}">
                <a16:creationId xmlns:a16="http://schemas.microsoft.com/office/drawing/2014/main" id="{73B1CB49-81EE-4ECE-88C5-785377DDCE50}"/>
              </a:ext>
            </a:extLst>
          </p:cNvPr>
          <p:cNvSpPr>
            <a:spLocks noChangeShapeType="1"/>
          </p:cNvSpPr>
          <p:nvPr/>
        </p:nvSpPr>
        <p:spPr bwMode="auto">
          <a:xfrm>
            <a:off x="8153400" y="1524000"/>
            <a:ext cx="0" cy="4876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083D6254-91EE-4AE5-AB34-B970120D8E29}"/>
              </a:ext>
            </a:extLst>
          </p:cNvPr>
          <p:cNvSpPr>
            <a:spLocks noGrp="1"/>
          </p:cNvSpPr>
          <p:nvPr>
            <p:ph type="ftr" sz="quarter" idx="11"/>
          </p:nvPr>
        </p:nvSpPr>
        <p:spPr/>
        <p:txBody>
          <a:bodyPr/>
          <a:lstStyle/>
          <a:p>
            <a:r>
              <a:rPr lang="en-US" altLang="en-US"/>
              <a:t>Chương 3 : Tổ chức Memory</a:t>
            </a:r>
          </a:p>
        </p:txBody>
      </p:sp>
      <p:sp>
        <p:nvSpPr>
          <p:cNvPr id="7" name="Slide Number Placeholder 4">
            <a:extLst>
              <a:ext uri="{FF2B5EF4-FFF2-40B4-BE49-F238E27FC236}">
                <a16:creationId xmlns:a16="http://schemas.microsoft.com/office/drawing/2014/main" id="{628CE6C3-3CE2-4B50-9C58-EDB8ED7FD9CA}"/>
              </a:ext>
            </a:extLst>
          </p:cNvPr>
          <p:cNvSpPr>
            <a:spLocks noGrp="1"/>
          </p:cNvSpPr>
          <p:nvPr>
            <p:ph type="sldNum" sz="quarter" idx="12"/>
          </p:nvPr>
        </p:nvSpPr>
        <p:spPr/>
        <p:txBody>
          <a:bodyPr/>
          <a:lstStyle/>
          <a:p>
            <a:fld id="{713AD18D-5671-491F-8366-12157BCBF9E8}" type="slidenum">
              <a:rPr lang="en-US" altLang="en-US"/>
              <a:pPr/>
              <a:t>18</a:t>
            </a:fld>
            <a:endParaRPr lang="en-US" altLang="en-US"/>
          </a:p>
        </p:txBody>
      </p:sp>
      <p:sp>
        <p:nvSpPr>
          <p:cNvPr id="156674" name="Rectangle 2">
            <a:extLst>
              <a:ext uri="{FF2B5EF4-FFF2-40B4-BE49-F238E27FC236}">
                <a16:creationId xmlns:a16="http://schemas.microsoft.com/office/drawing/2014/main" id="{A71052ED-08D6-437A-8B41-3B841DE532D2}"/>
              </a:ext>
            </a:extLst>
          </p:cNvPr>
          <p:cNvSpPr>
            <a:spLocks noGrp="1" noChangeArrowheads="1"/>
          </p:cNvSpPr>
          <p:nvPr>
            <p:ph type="title"/>
          </p:nvPr>
        </p:nvSpPr>
        <p:spPr>
          <a:xfrm>
            <a:off x="1143000" y="0"/>
            <a:ext cx="6858000" cy="757238"/>
          </a:xfrm>
        </p:spPr>
        <p:txBody>
          <a:bodyPr/>
          <a:lstStyle/>
          <a:p>
            <a:r>
              <a:rPr lang="en-US" altLang="en-US" sz="3600"/>
              <a:t>A Two Level Caching System</a:t>
            </a:r>
          </a:p>
        </p:txBody>
      </p:sp>
      <p:sp>
        <p:nvSpPr>
          <p:cNvPr id="156675" name="Rectangle 3">
            <a:extLst>
              <a:ext uri="{FF2B5EF4-FFF2-40B4-BE49-F238E27FC236}">
                <a16:creationId xmlns:a16="http://schemas.microsoft.com/office/drawing/2014/main" id="{8AF14DE3-DCA8-4B02-93D9-44D6C3514AE1}"/>
              </a:ext>
            </a:extLst>
          </p:cNvPr>
          <p:cNvSpPr>
            <a:spLocks noChangeArrowheads="1"/>
          </p:cNvSpPr>
          <p:nvPr/>
        </p:nvSpPr>
        <p:spPr bwMode="auto">
          <a:xfrm>
            <a:off x="0" y="172085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en-US">
                <a:latin typeface="Arial" panose="020B0604020202020204" pitchFamily="34" charset="0"/>
              </a:rPr>
            </a:br>
            <a:endParaRPr lang="en-US" altLang="en-US">
              <a:latin typeface="Arial" panose="020B0604020202020204" pitchFamily="34" charset="0"/>
            </a:endParaRPr>
          </a:p>
        </p:txBody>
      </p:sp>
      <p:pic>
        <p:nvPicPr>
          <p:cNvPr id="156676" name="Picture 4">
            <a:extLst>
              <a:ext uri="{FF2B5EF4-FFF2-40B4-BE49-F238E27FC236}">
                <a16:creationId xmlns:a16="http://schemas.microsoft.com/office/drawing/2014/main" id="{E09757CB-E12C-4F20-B356-EC4B1F47DC67}"/>
              </a:ext>
            </a:extLst>
          </p:cNvPr>
          <p:cNvPicPr>
            <a:picLocks noChangeAspect="1" noChangeArrowheads="1"/>
          </p:cNvPicPr>
          <p:nvPr/>
        </p:nvPicPr>
        <p:blipFill>
          <a:blip r:embed="rId2">
            <a:lum bright="-54000" contrast="52000"/>
            <a:extLst>
              <a:ext uri="{28A0092B-C50C-407E-A947-70E740481C1C}">
                <a14:useLocalDpi xmlns:a14="http://schemas.microsoft.com/office/drawing/2010/main" val="0"/>
              </a:ext>
            </a:extLst>
          </a:blip>
          <a:srcRect/>
          <a:stretch>
            <a:fillRect/>
          </a:stretch>
        </p:blipFill>
        <p:spPr bwMode="auto">
          <a:xfrm>
            <a:off x="228600" y="838200"/>
            <a:ext cx="8686800" cy="5605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AEC936D-6370-4757-9200-8BC6C07C3BEB}"/>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95F45AFE-D09D-4CDE-BA7A-B4ADA0E76469}"/>
              </a:ext>
            </a:extLst>
          </p:cNvPr>
          <p:cNvSpPr>
            <a:spLocks noGrp="1"/>
          </p:cNvSpPr>
          <p:nvPr>
            <p:ph type="sldNum" sz="quarter" idx="12"/>
          </p:nvPr>
        </p:nvSpPr>
        <p:spPr/>
        <p:txBody>
          <a:bodyPr/>
          <a:lstStyle/>
          <a:p>
            <a:fld id="{094768C6-C470-42A2-9FD9-AE14D925BCB1}" type="slidenum">
              <a:rPr lang="en-US" altLang="en-US"/>
              <a:pPr/>
              <a:t>19</a:t>
            </a:fld>
            <a:endParaRPr lang="en-US" altLang="en-US"/>
          </a:p>
        </p:txBody>
      </p:sp>
      <p:sp>
        <p:nvSpPr>
          <p:cNvPr id="159746" name="Rectangle 2">
            <a:extLst>
              <a:ext uri="{FF2B5EF4-FFF2-40B4-BE49-F238E27FC236}">
                <a16:creationId xmlns:a16="http://schemas.microsoft.com/office/drawing/2014/main" id="{32A8E6A2-639A-48CD-9A4A-C28BCF7A6C8F}"/>
              </a:ext>
            </a:extLst>
          </p:cNvPr>
          <p:cNvSpPr>
            <a:spLocks noGrp="1" noChangeArrowheads="1"/>
          </p:cNvSpPr>
          <p:nvPr>
            <p:ph type="title"/>
          </p:nvPr>
        </p:nvSpPr>
        <p:spPr>
          <a:xfrm>
            <a:off x="533400" y="1828800"/>
            <a:ext cx="8077200" cy="579438"/>
          </a:xfrm>
        </p:spPr>
        <p:txBody>
          <a:bodyPr/>
          <a:lstStyle/>
          <a:p>
            <a:r>
              <a:rPr lang="en-US" altLang="en-US" sz="3200" b="1">
                <a:latin typeface="Times New Roman" panose="02020603050405020304" pitchFamily="18" charset="0"/>
              </a:rPr>
              <a:t>Các chiến lược trữ đệm trong Cache</a:t>
            </a:r>
            <a:r>
              <a:rPr lang="en-US" altLang="en-US" sz="3200"/>
              <a:t> </a:t>
            </a:r>
          </a:p>
        </p:txBody>
      </p:sp>
      <p:sp>
        <p:nvSpPr>
          <p:cNvPr id="159747" name="Text Box 3">
            <a:extLst>
              <a:ext uri="{FF2B5EF4-FFF2-40B4-BE49-F238E27FC236}">
                <a16:creationId xmlns:a16="http://schemas.microsoft.com/office/drawing/2014/main" id="{55181BB3-18B6-43E0-BF40-4D999E826A0A}"/>
              </a:ext>
            </a:extLst>
          </p:cNvPr>
          <p:cNvSpPr txBox="1">
            <a:spLocks noChangeArrowheads="1"/>
          </p:cNvSpPr>
          <p:nvPr/>
        </p:nvSpPr>
        <p:spPr bwMode="auto">
          <a:xfrm>
            <a:off x="533400" y="2590800"/>
            <a:ext cx="80772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Times New Roman" panose="02020603050405020304" pitchFamily="18" charset="0"/>
              </a:rPr>
              <a:t>           Các chiến lược trữ đệm liên quan đến tác vụ đọc ghi từ CPU. Có 2 loại : Writethrough Cache (WTC) và Writeback cache (WBC).</a:t>
            </a:r>
          </a:p>
          <a:p>
            <a:pPr>
              <a:spcBef>
                <a:spcPct val="50000"/>
              </a:spcBef>
              <a:buFontTx/>
              <a:buChar char="•"/>
            </a:pPr>
            <a:r>
              <a:rPr lang="en-US" altLang="en-US" sz="1600" b="1">
                <a:latin typeface="Times New Roman" panose="02020603050405020304" pitchFamily="18" charset="0"/>
              </a:rPr>
              <a:t> </a:t>
            </a:r>
            <a:r>
              <a:rPr lang="en-US" altLang="en-US" sz="1600" b="1">
                <a:solidFill>
                  <a:srgbClr val="CC3300"/>
                </a:solidFill>
                <a:latin typeface="Times New Roman" panose="02020603050405020304" pitchFamily="18" charset="0"/>
              </a:rPr>
              <a:t>Khi CPU đọc từ bộ nhớ qui ước</a:t>
            </a:r>
            <a:r>
              <a:rPr lang="en-US" altLang="en-US" sz="1600" b="1">
                <a:latin typeface="Times New Roman" panose="02020603050405020304" pitchFamily="18" charset="0"/>
              </a:rPr>
              <a:t> thì WTC và WBC đều như nhau : sẽ đọc 1 đoạn nội dung trong bộ nhớ vào cache.</a:t>
            </a:r>
          </a:p>
          <a:p>
            <a:pPr>
              <a:spcBef>
                <a:spcPct val="50000"/>
              </a:spcBef>
              <a:buFontTx/>
              <a:buChar char="•"/>
            </a:pPr>
            <a:r>
              <a:rPr lang="en-US" altLang="en-US" sz="1600" b="1">
                <a:latin typeface="Times New Roman" panose="02020603050405020304" pitchFamily="18" charset="0"/>
              </a:rPr>
              <a:t> </a:t>
            </a:r>
            <a:r>
              <a:rPr lang="en-US" altLang="en-US" sz="1600" b="1">
                <a:solidFill>
                  <a:srgbClr val="CC3300"/>
                </a:solidFill>
                <a:latin typeface="Times New Roman" panose="02020603050405020304" pitchFamily="18" charset="0"/>
              </a:rPr>
              <a:t>Khi CPU ghi ra bộ nhớ qui ước</a:t>
            </a:r>
            <a:r>
              <a:rPr lang="en-US" altLang="en-US" sz="1600" b="1">
                <a:latin typeface="Times New Roman" panose="02020603050405020304" pitchFamily="18" charset="0"/>
              </a:rPr>
              <a:t> : </a:t>
            </a:r>
          </a:p>
          <a:p>
            <a:pPr>
              <a:spcBef>
                <a:spcPct val="50000"/>
              </a:spcBef>
              <a:buFontTx/>
              <a:buBlip>
                <a:blip r:embed="rId2"/>
              </a:buBlip>
            </a:pPr>
            <a:r>
              <a:rPr lang="en-US" altLang="en-US" sz="1600" b="1">
                <a:latin typeface="Times New Roman" panose="02020603050405020304" pitchFamily="18" charset="0"/>
              </a:rPr>
              <a:t> WTC : CPU ghi data ra vùng đệm ghi (write buffer) rồi bỏ đó tiếp tục việc khác, cache sẽ lấy nội dung trong buffer rồi chịu trách nhiệm ghi ra bộ nhớ qui ước khi bus rãnh.</a:t>
            </a:r>
          </a:p>
          <a:p>
            <a:pPr>
              <a:spcBef>
                <a:spcPct val="50000"/>
              </a:spcBef>
              <a:buFontTx/>
              <a:buBlip>
                <a:blip r:embed="rId2"/>
              </a:buBlip>
            </a:pPr>
            <a:r>
              <a:rPr lang="en-US" altLang="en-US" sz="1600" b="1">
                <a:latin typeface="Times New Roman" panose="02020603050405020304" pitchFamily="18" charset="0"/>
              </a:rPr>
              <a:t> WBC : CPU ghi data vào cache, khi cache đầy thì đẩy thông tin ra bộ đệm (đệm castoff) rồi từ castoof, data chuyển sang  bộ nhớ qui ước.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B37394E-20F1-4443-AC27-EDFF62B215CC}"/>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D94A2641-2D97-4CB6-BC3F-FFDC4BD22822}"/>
              </a:ext>
            </a:extLst>
          </p:cNvPr>
          <p:cNvSpPr>
            <a:spLocks noGrp="1"/>
          </p:cNvSpPr>
          <p:nvPr>
            <p:ph type="sldNum" sz="quarter" idx="12"/>
          </p:nvPr>
        </p:nvSpPr>
        <p:spPr/>
        <p:txBody>
          <a:bodyPr/>
          <a:lstStyle/>
          <a:p>
            <a:fld id="{65090431-15FB-4C7E-8BCB-BC10D67E852F}" type="slidenum">
              <a:rPr lang="en-US" altLang="en-US"/>
              <a:pPr/>
              <a:t>2</a:t>
            </a:fld>
            <a:endParaRPr lang="en-US" altLang="en-US"/>
          </a:p>
        </p:txBody>
      </p:sp>
      <p:sp>
        <p:nvSpPr>
          <p:cNvPr id="96258" name="Rectangle 2">
            <a:extLst>
              <a:ext uri="{FF2B5EF4-FFF2-40B4-BE49-F238E27FC236}">
                <a16:creationId xmlns:a16="http://schemas.microsoft.com/office/drawing/2014/main" id="{45BDDDB7-9C68-4572-A29F-E68F6EC31753}"/>
              </a:ext>
            </a:extLst>
          </p:cNvPr>
          <p:cNvSpPr>
            <a:spLocks noGrp="1" noChangeArrowheads="1"/>
          </p:cNvSpPr>
          <p:nvPr>
            <p:ph type="title"/>
          </p:nvPr>
        </p:nvSpPr>
        <p:spPr>
          <a:xfrm>
            <a:off x="1150938" y="990600"/>
            <a:ext cx="7793037" cy="769938"/>
          </a:xfrm>
        </p:spPr>
        <p:txBody>
          <a:bodyPr/>
          <a:lstStyle/>
          <a:p>
            <a:r>
              <a:rPr lang="en-US" altLang="en-US">
                <a:latin typeface="VNI-Times" pitchFamily="2" charset="0"/>
              </a:rPr>
              <a:t>Boä nhôù</a:t>
            </a:r>
            <a:r>
              <a:rPr lang="en-US" altLang="en-US">
                <a:latin typeface="VNI-Cooper" pitchFamily="2" charset="0"/>
              </a:rPr>
              <a:t> (Memory)</a:t>
            </a:r>
          </a:p>
        </p:txBody>
      </p:sp>
      <p:sp>
        <p:nvSpPr>
          <p:cNvPr id="96259" name="Text Box 3">
            <a:extLst>
              <a:ext uri="{FF2B5EF4-FFF2-40B4-BE49-F238E27FC236}">
                <a16:creationId xmlns:a16="http://schemas.microsoft.com/office/drawing/2014/main" id="{BD582623-49F0-48E8-8F6C-86879B2A3742}"/>
              </a:ext>
            </a:extLst>
          </p:cNvPr>
          <p:cNvSpPr txBox="1">
            <a:spLocks noChangeArrowheads="1"/>
          </p:cNvSpPr>
          <p:nvPr/>
        </p:nvSpPr>
        <p:spPr bwMode="auto">
          <a:xfrm>
            <a:off x="381000" y="2057400"/>
            <a:ext cx="85344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VNI-Times" pitchFamily="2" charset="0"/>
              </a:rPr>
              <a:t>Noäi dung :</a:t>
            </a:r>
          </a:p>
          <a:p>
            <a:pPr>
              <a:spcBef>
                <a:spcPct val="50000"/>
              </a:spcBef>
              <a:buFontTx/>
              <a:buAutoNum type="arabicPeriod"/>
            </a:pPr>
            <a:r>
              <a:rPr lang="en-US" altLang="en-US">
                <a:latin typeface="VNI-Times" pitchFamily="2" charset="0"/>
              </a:rPr>
              <a:t>Toå chöùc boä nhôù cuûa maùy tính IBM PC</a:t>
            </a:r>
          </a:p>
          <a:p>
            <a:pPr>
              <a:spcBef>
                <a:spcPct val="50000"/>
              </a:spcBef>
              <a:buFontTx/>
              <a:buAutoNum type="arabicPeriod"/>
            </a:pPr>
            <a:r>
              <a:rPr lang="en-US" altLang="en-US">
                <a:latin typeface="VNI-Times" pitchFamily="2" charset="0"/>
              </a:rPr>
              <a:t>Phaân loaïi boä nhôù : Primary Memory vaø Secondary Memory.</a:t>
            </a:r>
          </a:p>
          <a:p>
            <a:pPr>
              <a:spcBef>
                <a:spcPct val="50000"/>
              </a:spcBef>
              <a:buFontTx/>
              <a:buAutoNum type="arabicPeriod"/>
            </a:pPr>
            <a:r>
              <a:rPr lang="en-US" altLang="en-US">
                <a:latin typeface="VNI-Times" pitchFamily="2" charset="0"/>
              </a:rPr>
              <a:t>Quaù trình CPU ñoïc boä nhôù.</a:t>
            </a:r>
          </a:p>
          <a:p>
            <a:pPr>
              <a:spcBef>
                <a:spcPct val="50000"/>
              </a:spcBef>
              <a:buFontTx/>
              <a:buAutoNum type="arabicPeriod"/>
            </a:pPr>
            <a:r>
              <a:rPr lang="en-US" altLang="en-US">
                <a:latin typeface="VNI-Times" pitchFamily="2" charset="0"/>
              </a:rPr>
              <a:t>Quaù trình CPU ghi boä nhôù.</a:t>
            </a:r>
          </a:p>
          <a:p>
            <a:pPr>
              <a:spcBef>
                <a:spcPct val="50000"/>
              </a:spcBef>
              <a:buFontTx/>
              <a:buAutoNum type="arabicPeriod"/>
            </a:pPr>
            <a:r>
              <a:rPr lang="en-US" altLang="en-US">
                <a:latin typeface="VNI-Times" pitchFamily="2" charset="0"/>
              </a:rPr>
              <a:t>Boä nhôù Cache.</a:t>
            </a:r>
          </a:p>
          <a:p>
            <a:pPr>
              <a:spcBef>
                <a:spcPct val="50000"/>
              </a:spcBef>
              <a:buFontTx/>
              <a:buAutoNum type="arabicPeriod"/>
            </a:pPr>
            <a:endParaRPr lang="en-US" altLang="en-US">
              <a:latin typeface="VNI-Times" pitchFamily="2" charset="0"/>
            </a:endParaRPr>
          </a:p>
          <a:p>
            <a:pPr>
              <a:spcBef>
                <a:spcPct val="50000"/>
              </a:spcBef>
              <a:buFontTx/>
              <a:buAutoNum type="arabicPeriod"/>
            </a:pPr>
            <a:endParaRPr lang="en-US" altLang="en-US">
              <a:latin typeface="VnTimes"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a:extLst>
              <a:ext uri="{FF2B5EF4-FFF2-40B4-BE49-F238E27FC236}">
                <a16:creationId xmlns:a16="http://schemas.microsoft.com/office/drawing/2014/main" id="{1BEF6AB5-EDE7-49EE-8143-E96BC1E4871D}"/>
              </a:ext>
            </a:extLst>
          </p:cNvPr>
          <p:cNvSpPr>
            <a:spLocks noGrp="1"/>
          </p:cNvSpPr>
          <p:nvPr>
            <p:ph type="ftr" sz="quarter" idx="11"/>
          </p:nvPr>
        </p:nvSpPr>
        <p:spPr/>
        <p:txBody>
          <a:bodyPr/>
          <a:lstStyle/>
          <a:p>
            <a:r>
              <a:rPr lang="en-US" altLang="en-US"/>
              <a:t>Chương 3 : Tổ chức Memory</a:t>
            </a:r>
          </a:p>
        </p:txBody>
      </p:sp>
      <p:sp>
        <p:nvSpPr>
          <p:cNvPr id="32" name="Slide Number Placeholder 4">
            <a:extLst>
              <a:ext uri="{FF2B5EF4-FFF2-40B4-BE49-F238E27FC236}">
                <a16:creationId xmlns:a16="http://schemas.microsoft.com/office/drawing/2014/main" id="{144F8B08-72C9-49B0-8FFD-A34D48EA362D}"/>
              </a:ext>
            </a:extLst>
          </p:cNvPr>
          <p:cNvSpPr>
            <a:spLocks noGrp="1"/>
          </p:cNvSpPr>
          <p:nvPr>
            <p:ph type="sldNum" sz="quarter" idx="12"/>
          </p:nvPr>
        </p:nvSpPr>
        <p:spPr/>
        <p:txBody>
          <a:bodyPr/>
          <a:lstStyle/>
          <a:p>
            <a:fld id="{0E4E3970-577F-45F4-981B-FC904E7DC424}" type="slidenum">
              <a:rPr lang="en-US" altLang="en-US"/>
              <a:pPr/>
              <a:t>20</a:t>
            </a:fld>
            <a:endParaRPr lang="en-US" altLang="en-US"/>
          </a:p>
        </p:txBody>
      </p:sp>
      <p:graphicFrame>
        <p:nvGraphicFramePr>
          <p:cNvPr id="172074" name="Group 42">
            <a:extLst>
              <a:ext uri="{FF2B5EF4-FFF2-40B4-BE49-F238E27FC236}">
                <a16:creationId xmlns:a16="http://schemas.microsoft.com/office/drawing/2014/main" id="{949DF7DF-1A3F-4D55-A14B-974F1BFB49C3}"/>
              </a:ext>
            </a:extLst>
          </p:cNvPr>
          <p:cNvGraphicFramePr>
            <a:graphicFrameLocks noGrp="1"/>
          </p:cNvGraphicFramePr>
          <p:nvPr/>
        </p:nvGraphicFramePr>
        <p:xfrm>
          <a:off x="1676400" y="398463"/>
          <a:ext cx="5715000" cy="6459537"/>
        </p:xfrm>
        <a:graphic>
          <a:graphicData uri="http://schemas.openxmlformats.org/drawingml/2006/table">
            <a:tbl>
              <a:tblPr/>
              <a:tblGrid>
                <a:gridCol w="5715000">
                  <a:extLst>
                    <a:ext uri="{9D8B030D-6E8A-4147-A177-3AD203B41FA5}">
                      <a16:colId xmlns:a16="http://schemas.microsoft.com/office/drawing/2014/main" val="1438694868"/>
                    </a:ext>
                  </a:extLst>
                </a:gridCol>
              </a:tblGrid>
              <a:tr h="503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Interrup Vector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974877679"/>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folHlink"/>
                          </a:solidFill>
                          <a:effectLst/>
                          <a:latin typeface="Tahoma" panose="020B0604030504040204" pitchFamily="34" charset="0"/>
                        </a:rPr>
                        <a:t>BIOS and DOS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accent1"/>
                        </a:gs>
                        <a:gs pos="100000">
                          <a:schemeClr val="accent1">
                            <a:gamma/>
                            <a:shade val="46275"/>
                            <a:invGamma/>
                          </a:schemeClr>
                        </a:gs>
                      </a:gsLst>
                      <a:lin ang="5400000" scaled="1"/>
                    </a:gradFill>
                  </a:tcPr>
                </a:tc>
                <a:extLst>
                  <a:ext uri="{0D108BD9-81ED-4DB2-BD59-A6C34878D82A}">
                    <a16:rowId xmlns:a16="http://schemas.microsoft.com/office/drawing/2014/main" val="3752738418"/>
                  </a:ext>
                </a:extLst>
              </a:tr>
              <a:tr h="979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Resident portion of DOS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175080"/>
                  </a:ext>
                </a:extLst>
              </a:tr>
              <a:tr h="1054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User RAM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950202227"/>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EGA Color Video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4975040"/>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Monochrome Video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802418"/>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Color Video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033035542"/>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Reserved ROM (not used)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498757"/>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Reserved ROM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056995"/>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ROM BASIC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4931926"/>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ahoma" panose="020B0604030504040204" pitchFamily="34" charset="0"/>
                        </a:rPr>
                        <a:t>ROM BIOS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3300"/>
                    </a:solidFill>
                  </a:tcPr>
                </a:tc>
                <a:extLst>
                  <a:ext uri="{0D108BD9-81ED-4DB2-BD59-A6C34878D82A}">
                    <a16:rowId xmlns:a16="http://schemas.microsoft.com/office/drawing/2014/main" val="2365891404"/>
                  </a:ext>
                </a:extLst>
              </a:tr>
            </a:tbl>
          </a:graphicData>
        </a:graphic>
      </p:graphicFrame>
      <p:sp>
        <p:nvSpPr>
          <p:cNvPr id="172060" name="Text Box 28">
            <a:extLst>
              <a:ext uri="{FF2B5EF4-FFF2-40B4-BE49-F238E27FC236}">
                <a16:creationId xmlns:a16="http://schemas.microsoft.com/office/drawing/2014/main" id="{DAE2F187-8E4E-454B-8D43-9E85BD194870}"/>
              </a:ext>
            </a:extLst>
          </p:cNvPr>
          <p:cNvSpPr txBox="1">
            <a:spLocks noChangeArrowheads="1"/>
          </p:cNvSpPr>
          <p:nvPr/>
        </p:nvSpPr>
        <p:spPr bwMode="auto">
          <a:xfrm>
            <a:off x="228600" y="381000"/>
            <a:ext cx="1276350" cy="75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solidFill>
                  <a:schemeClr val="hlink"/>
                </a:solidFill>
                <a:latin typeface="Times New Roman" panose="02020603050405020304" pitchFamily="18" charset="0"/>
              </a:rPr>
              <a:t>00000</a:t>
            </a:r>
          </a:p>
          <a:p>
            <a:pPr>
              <a:spcBef>
                <a:spcPct val="50000"/>
              </a:spcBef>
            </a:pPr>
            <a:r>
              <a:rPr lang="en-US" altLang="en-US" sz="2200" b="1">
                <a:solidFill>
                  <a:schemeClr val="hlink"/>
                </a:solidFill>
                <a:latin typeface="Times New Roman" panose="02020603050405020304" pitchFamily="18" charset="0"/>
              </a:rPr>
              <a:t>00400</a:t>
            </a:r>
          </a:p>
          <a:p>
            <a:pPr>
              <a:spcBef>
                <a:spcPct val="50000"/>
              </a:spcBef>
            </a:pPr>
            <a:r>
              <a:rPr lang="en-US" altLang="en-US" sz="2200" b="1">
                <a:solidFill>
                  <a:schemeClr val="hlink"/>
                </a:solidFill>
                <a:latin typeface="Times New Roman" panose="02020603050405020304" pitchFamily="18" charset="0"/>
              </a:rPr>
              <a:t>00600</a:t>
            </a:r>
          </a:p>
          <a:p>
            <a:pPr>
              <a:spcBef>
                <a:spcPct val="50000"/>
              </a:spcBef>
            </a:pPr>
            <a:endParaRPr lang="en-US" altLang="en-US" sz="2200" b="1">
              <a:solidFill>
                <a:schemeClr val="hlink"/>
              </a:solidFill>
              <a:latin typeface="Times New Roman" panose="02020603050405020304" pitchFamily="18" charset="0"/>
            </a:endParaRPr>
          </a:p>
          <a:p>
            <a:pPr>
              <a:spcBef>
                <a:spcPct val="50000"/>
              </a:spcBef>
            </a:pPr>
            <a:endParaRPr lang="en-US" altLang="en-US" sz="2200" b="1">
              <a:solidFill>
                <a:schemeClr val="hlink"/>
              </a:solidFill>
              <a:latin typeface="Times New Roman" panose="02020603050405020304" pitchFamily="18" charset="0"/>
            </a:endParaRPr>
          </a:p>
          <a:p>
            <a:pPr>
              <a:spcBef>
                <a:spcPct val="50000"/>
              </a:spcBef>
            </a:pPr>
            <a:endParaRPr lang="en-US" altLang="en-US" sz="2200" b="1">
              <a:solidFill>
                <a:schemeClr val="hlink"/>
              </a:solidFill>
              <a:latin typeface="Times New Roman" panose="02020603050405020304" pitchFamily="18" charset="0"/>
            </a:endParaRPr>
          </a:p>
          <a:p>
            <a:pPr>
              <a:spcBef>
                <a:spcPct val="50000"/>
              </a:spcBef>
            </a:pPr>
            <a:r>
              <a:rPr lang="en-US" altLang="en-US" sz="2200" b="1">
                <a:solidFill>
                  <a:schemeClr val="hlink"/>
                </a:solidFill>
                <a:latin typeface="Times New Roman" panose="02020603050405020304" pitchFamily="18" charset="0"/>
              </a:rPr>
              <a:t>A0000</a:t>
            </a:r>
          </a:p>
          <a:p>
            <a:pPr>
              <a:spcBef>
                <a:spcPct val="50000"/>
              </a:spcBef>
            </a:pPr>
            <a:r>
              <a:rPr lang="en-US" altLang="en-US" sz="2200" b="1">
                <a:solidFill>
                  <a:schemeClr val="hlink"/>
                </a:solidFill>
                <a:latin typeface="Times New Roman" panose="02020603050405020304" pitchFamily="18" charset="0"/>
              </a:rPr>
              <a:t>B0000</a:t>
            </a:r>
          </a:p>
          <a:p>
            <a:pPr>
              <a:spcBef>
                <a:spcPct val="50000"/>
              </a:spcBef>
            </a:pPr>
            <a:r>
              <a:rPr lang="en-US" altLang="en-US" sz="2200" b="1">
                <a:solidFill>
                  <a:schemeClr val="hlink"/>
                </a:solidFill>
                <a:latin typeface="Times New Roman" panose="02020603050405020304" pitchFamily="18" charset="0"/>
              </a:rPr>
              <a:t>B8000</a:t>
            </a:r>
          </a:p>
          <a:p>
            <a:pPr>
              <a:spcBef>
                <a:spcPct val="50000"/>
              </a:spcBef>
            </a:pPr>
            <a:r>
              <a:rPr lang="en-US" altLang="en-US" sz="2200" b="1">
                <a:solidFill>
                  <a:schemeClr val="hlink"/>
                </a:solidFill>
                <a:latin typeface="Times New Roman" panose="02020603050405020304" pitchFamily="18" charset="0"/>
              </a:rPr>
              <a:t>C0000</a:t>
            </a:r>
          </a:p>
          <a:p>
            <a:pPr>
              <a:spcBef>
                <a:spcPct val="50000"/>
              </a:spcBef>
            </a:pPr>
            <a:r>
              <a:rPr lang="en-US" altLang="en-US" sz="2200" b="1">
                <a:solidFill>
                  <a:schemeClr val="hlink"/>
                </a:solidFill>
                <a:latin typeface="Times New Roman" panose="02020603050405020304" pitchFamily="18" charset="0"/>
              </a:rPr>
              <a:t>F0000</a:t>
            </a:r>
          </a:p>
          <a:p>
            <a:pPr>
              <a:spcBef>
                <a:spcPct val="50000"/>
              </a:spcBef>
            </a:pPr>
            <a:r>
              <a:rPr lang="en-US" altLang="en-US" sz="2200" b="1">
                <a:solidFill>
                  <a:schemeClr val="hlink"/>
                </a:solidFill>
                <a:latin typeface="Times New Roman" panose="02020603050405020304" pitchFamily="18" charset="0"/>
              </a:rPr>
              <a:t>F6000</a:t>
            </a:r>
          </a:p>
          <a:p>
            <a:pPr>
              <a:spcBef>
                <a:spcPct val="50000"/>
              </a:spcBef>
            </a:pPr>
            <a:r>
              <a:rPr lang="en-US" altLang="en-US" sz="2200" b="1">
                <a:solidFill>
                  <a:schemeClr val="hlink"/>
                </a:solidFill>
                <a:latin typeface="Times New Roman" panose="02020603050405020304" pitchFamily="18" charset="0"/>
              </a:rPr>
              <a:t>FE000</a:t>
            </a:r>
          </a:p>
          <a:p>
            <a:pPr>
              <a:spcBef>
                <a:spcPct val="50000"/>
              </a:spcBef>
            </a:pPr>
            <a:endParaRPr lang="en-US" altLang="en-US" sz="2200" b="1">
              <a:solidFill>
                <a:schemeClr val="hlink"/>
              </a:solidFill>
              <a:latin typeface="Times New Roman" panose="02020603050405020304" pitchFamily="18" charset="0"/>
            </a:endParaRPr>
          </a:p>
          <a:p>
            <a:pPr>
              <a:spcBef>
                <a:spcPct val="50000"/>
              </a:spcBef>
            </a:pPr>
            <a:endParaRPr lang="en-US" altLang="en-US">
              <a:latin typeface="Times New Roman" panose="02020603050405020304" pitchFamily="18" charset="0"/>
            </a:endParaRPr>
          </a:p>
        </p:txBody>
      </p:sp>
      <p:sp>
        <p:nvSpPr>
          <p:cNvPr id="172061" name="Text Box 29">
            <a:extLst>
              <a:ext uri="{FF2B5EF4-FFF2-40B4-BE49-F238E27FC236}">
                <a16:creationId xmlns:a16="http://schemas.microsoft.com/office/drawing/2014/main" id="{7BAAC072-D154-4C8E-8B85-D1CFD7F3BB12}"/>
              </a:ext>
            </a:extLst>
          </p:cNvPr>
          <p:cNvSpPr txBox="1">
            <a:spLocks noChangeArrowheads="1"/>
          </p:cNvSpPr>
          <p:nvPr/>
        </p:nvSpPr>
        <p:spPr bwMode="auto">
          <a:xfrm>
            <a:off x="8077200" y="381000"/>
            <a:ext cx="685800"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effectLst>
                  <a:outerShdw blurRad="38100" dist="38100" dir="2700000" algn="tl">
                    <a:srgbClr val="C0C0C0"/>
                  </a:outerShdw>
                </a:effectLst>
                <a:latin typeface="Times New Roman" panose="02020603050405020304" pitchFamily="18" charset="0"/>
              </a:rPr>
              <a:t>M</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E</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M</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O</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R</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Y</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M</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A</a:t>
            </a:r>
          </a:p>
          <a:p>
            <a:pPr>
              <a:spcBef>
                <a:spcPct val="50000"/>
              </a:spcBef>
            </a:pPr>
            <a:r>
              <a:rPr lang="en-US" altLang="en-US" sz="2800" b="1">
                <a:effectLst>
                  <a:outerShdw blurRad="38100" dist="38100" dir="2700000" algn="tl">
                    <a:srgbClr val="C0C0C0"/>
                  </a:outerShdw>
                </a:effectLst>
                <a:latin typeface="Times New Roman" panose="02020603050405020304" pitchFamily="18" charset="0"/>
              </a:rPr>
              <a:t>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EE5647E-272C-4185-9E0D-55B9941AF0EB}"/>
              </a:ext>
            </a:extLst>
          </p:cNvPr>
          <p:cNvSpPr>
            <a:spLocks noGrp="1"/>
          </p:cNvSpPr>
          <p:nvPr>
            <p:ph type="ftr" sz="quarter" idx="11"/>
          </p:nvPr>
        </p:nvSpPr>
        <p:spPr/>
        <p:txBody>
          <a:bodyPr/>
          <a:lstStyle/>
          <a:p>
            <a:r>
              <a:rPr lang="en-US" altLang="en-US"/>
              <a:t>Chương 3 : Tổ chức Memory</a:t>
            </a:r>
          </a:p>
        </p:txBody>
      </p:sp>
      <p:sp>
        <p:nvSpPr>
          <p:cNvPr id="7" name="Slide Number Placeholder 5">
            <a:extLst>
              <a:ext uri="{FF2B5EF4-FFF2-40B4-BE49-F238E27FC236}">
                <a16:creationId xmlns:a16="http://schemas.microsoft.com/office/drawing/2014/main" id="{26A22286-AF46-4631-B909-50E5D296FAFA}"/>
              </a:ext>
            </a:extLst>
          </p:cNvPr>
          <p:cNvSpPr>
            <a:spLocks noGrp="1"/>
          </p:cNvSpPr>
          <p:nvPr>
            <p:ph type="sldNum" sz="quarter" idx="12"/>
          </p:nvPr>
        </p:nvSpPr>
        <p:spPr/>
        <p:txBody>
          <a:bodyPr/>
          <a:lstStyle/>
          <a:p>
            <a:fld id="{753F2C98-0546-4CD1-B8C5-894C5D97BACF}" type="slidenum">
              <a:rPr lang="en-US" altLang="en-US"/>
              <a:pPr/>
              <a:t>21</a:t>
            </a:fld>
            <a:endParaRPr lang="en-US" altLang="en-US"/>
          </a:p>
        </p:txBody>
      </p:sp>
      <p:sp>
        <p:nvSpPr>
          <p:cNvPr id="180226" name="Rectangle 2">
            <a:extLst>
              <a:ext uri="{FF2B5EF4-FFF2-40B4-BE49-F238E27FC236}">
                <a16:creationId xmlns:a16="http://schemas.microsoft.com/office/drawing/2014/main" id="{5037B9B3-BC46-4CE5-83C7-BFA4D978E76B}"/>
              </a:ext>
            </a:extLst>
          </p:cNvPr>
          <p:cNvSpPr>
            <a:spLocks noGrp="1" noChangeArrowheads="1"/>
          </p:cNvSpPr>
          <p:nvPr>
            <p:ph type="title"/>
          </p:nvPr>
        </p:nvSpPr>
        <p:spPr>
          <a:xfrm>
            <a:off x="990600" y="0"/>
            <a:ext cx="7793038" cy="1143000"/>
          </a:xfrm>
        </p:spPr>
        <p:txBody>
          <a:bodyPr/>
          <a:lstStyle/>
          <a:p>
            <a:r>
              <a:rPr lang="en-US" altLang="en-US"/>
              <a:t>Memory Map</a:t>
            </a:r>
          </a:p>
        </p:txBody>
      </p:sp>
      <p:sp>
        <p:nvSpPr>
          <p:cNvPr id="180227" name="Rectangle 3">
            <a:extLst>
              <a:ext uri="{FF2B5EF4-FFF2-40B4-BE49-F238E27FC236}">
                <a16:creationId xmlns:a16="http://schemas.microsoft.com/office/drawing/2014/main" id="{BD381E3E-61C7-44C5-B991-88507C764E79}"/>
              </a:ext>
            </a:extLst>
          </p:cNvPr>
          <p:cNvSpPr>
            <a:spLocks noGrp="1" noChangeArrowheads="1"/>
          </p:cNvSpPr>
          <p:nvPr>
            <p:ph type="body" idx="1"/>
          </p:nvPr>
        </p:nvSpPr>
        <p:spPr>
          <a:xfrm>
            <a:off x="1295400" y="1219200"/>
            <a:ext cx="7372350" cy="533400"/>
          </a:xfrm>
        </p:spPr>
        <p:txBody>
          <a:bodyPr/>
          <a:lstStyle/>
          <a:p>
            <a:pPr algn="just">
              <a:buFont typeface="Wingdings" panose="05000000000000000000" pitchFamily="2" charset="2"/>
              <a:buNone/>
            </a:pPr>
            <a:r>
              <a:rPr lang="en-US" altLang="en-US" sz="2800" b="1">
                <a:latin typeface="VNI-Times" pitchFamily="2" charset="0"/>
              </a:rPr>
              <a:t>1024 bytes thaáp nhaát chöùa baûng vector interrupt</a:t>
            </a:r>
          </a:p>
        </p:txBody>
      </p:sp>
      <p:sp>
        <p:nvSpPr>
          <p:cNvPr id="180228" name="Text Box 4">
            <a:extLst>
              <a:ext uri="{FF2B5EF4-FFF2-40B4-BE49-F238E27FC236}">
                <a16:creationId xmlns:a16="http://schemas.microsoft.com/office/drawing/2014/main" id="{E746F55A-8C32-47E2-8297-A6C8BE830350}"/>
              </a:ext>
            </a:extLst>
          </p:cNvPr>
          <p:cNvSpPr txBox="1">
            <a:spLocks noChangeArrowheads="1"/>
          </p:cNvSpPr>
          <p:nvPr/>
        </p:nvSpPr>
        <p:spPr bwMode="auto">
          <a:xfrm>
            <a:off x="533400" y="1905000"/>
            <a:ext cx="83058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VNI-Times" pitchFamily="2" charset="0"/>
              </a:rPr>
              <a:t>Dos data Area chöùa caùc bieán ñöôïc  DOS söû duïng nhö :</a:t>
            </a:r>
          </a:p>
          <a:p>
            <a:pPr>
              <a:spcBef>
                <a:spcPct val="50000"/>
              </a:spcBef>
              <a:buFontTx/>
              <a:buBlip>
                <a:blip r:embed="rId2"/>
              </a:buBlip>
            </a:pPr>
            <a:r>
              <a:rPr lang="en-US" altLang="en-US">
                <a:latin typeface="VNI-Times" pitchFamily="2" charset="0"/>
              </a:rPr>
              <a:t> Keyboard buffer : caùc phím nhaán ñöôïc löu cho ñeán khi ñöôïc xöû lyù.</a:t>
            </a:r>
          </a:p>
          <a:p>
            <a:pPr>
              <a:spcBef>
                <a:spcPct val="50000"/>
              </a:spcBef>
              <a:buFontTx/>
              <a:buBlip>
                <a:blip r:embed="rId2"/>
              </a:buBlip>
            </a:pPr>
            <a:r>
              <a:rPr lang="en-US" altLang="en-US">
                <a:latin typeface="VNI-Times" pitchFamily="2" charset="0"/>
              </a:rPr>
              <a:t> Côø chæ tình traïng keyboard : cho bieát phím naøo ñang ñöôïc nhaán.</a:t>
            </a:r>
          </a:p>
          <a:p>
            <a:pPr>
              <a:spcBef>
                <a:spcPct val="50000"/>
              </a:spcBef>
              <a:buFontTx/>
              <a:buBlip>
                <a:blip r:embed="rId2"/>
              </a:buBlip>
            </a:pPr>
            <a:r>
              <a:rPr lang="en-US" altLang="en-US">
                <a:latin typeface="VNI-Times" pitchFamily="2" charset="0"/>
              </a:rPr>
              <a:t> Ñòa chæ coång printer.</a:t>
            </a:r>
          </a:p>
          <a:p>
            <a:pPr>
              <a:spcBef>
                <a:spcPct val="50000"/>
              </a:spcBef>
              <a:buFontTx/>
              <a:buBlip>
                <a:blip r:embed="rId2"/>
              </a:buBlip>
            </a:pPr>
            <a:r>
              <a:rPr lang="en-US" altLang="en-US">
                <a:latin typeface="VNI-Times" pitchFamily="2" charset="0"/>
              </a:rPr>
              <a:t> Ñòa chæ coång tuaàn töï</a:t>
            </a:r>
          </a:p>
          <a:p>
            <a:pPr>
              <a:spcBef>
                <a:spcPct val="50000"/>
              </a:spcBef>
              <a:buFontTx/>
              <a:buBlip>
                <a:blip r:embed="rId2"/>
              </a:buBlip>
            </a:pPr>
            <a:r>
              <a:rPr lang="en-US" altLang="en-US">
                <a:latin typeface="VNI-Times" pitchFamily="2" charset="0"/>
              </a:rPr>
              <a:t> Moâ taû caùc thieát bò ñang coù trong heä thoáng : toång dung löôïng boä nhôù, soá oå ñóa, kieåu maøn hình…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33200AA-3104-42F8-8BF8-B189E4839719}"/>
              </a:ext>
            </a:extLst>
          </p:cNvPr>
          <p:cNvSpPr>
            <a:spLocks noGrp="1"/>
          </p:cNvSpPr>
          <p:nvPr>
            <p:ph type="ftr" sz="quarter" idx="11"/>
          </p:nvPr>
        </p:nvSpPr>
        <p:spPr/>
        <p:txBody>
          <a:bodyPr/>
          <a:lstStyle/>
          <a:p>
            <a:r>
              <a:rPr lang="en-US" altLang="en-US"/>
              <a:t>Chương 3 : Tổ chức Memory</a:t>
            </a:r>
          </a:p>
        </p:txBody>
      </p:sp>
      <p:sp>
        <p:nvSpPr>
          <p:cNvPr id="8" name="Slide Number Placeholder 5">
            <a:extLst>
              <a:ext uri="{FF2B5EF4-FFF2-40B4-BE49-F238E27FC236}">
                <a16:creationId xmlns:a16="http://schemas.microsoft.com/office/drawing/2014/main" id="{6F604C99-D7D7-408D-B109-F9998F6847AC}"/>
              </a:ext>
            </a:extLst>
          </p:cNvPr>
          <p:cNvSpPr>
            <a:spLocks noGrp="1"/>
          </p:cNvSpPr>
          <p:nvPr>
            <p:ph type="sldNum" sz="quarter" idx="12"/>
          </p:nvPr>
        </p:nvSpPr>
        <p:spPr/>
        <p:txBody>
          <a:bodyPr/>
          <a:lstStyle/>
          <a:p>
            <a:fld id="{20E94EA3-AA49-4152-BB57-83ABD8A7E3A0}" type="slidenum">
              <a:rPr lang="en-US" altLang="en-US"/>
              <a:pPr/>
              <a:t>22</a:t>
            </a:fld>
            <a:endParaRPr lang="en-US" altLang="en-US"/>
          </a:p>
        </p:txBody>
      </p:sp>
      <p:sp>
        <p:nvSpPr>
          <p:cNvPr id="181250" name="Rectangle 2">
            <a:extLst>
              <a:ext uri="{FF2B5EF4-FFF2-40B4-BE49-F238E27FC236}">
                <a16:creationId xmlns:a16="http://schemas.microsoft.com/office/drawing/2014/main" id="{59E357EC-1270-4C96-8F08-4FCF940936CE}"/>
              </a:ext>
            </a:extLst>
          </p:cNvPr>
          <p:cNvSpPr>
            <a:spLocks noGrp="1" noChangeArrowheads="1"/>
          </p:cNvSpPr>
          <p:nvPr>
            <p:ph type="title"/>
          </p:nvPr>
        </p:nvSpPr>
        <p:spPr/>
        <p:txBody>
          <a:bodyPr/>
          <a:lstStyle/>
          <a:p>
            <a:r>
              <a:rPr lang="en-US" altLang="en-US"/>
              <a:t>Memory Map</a:t>
            </a:r>
          </a:p>
        </p:txBody>
      </p:sp>
      <p:sp>
        <p:nvSpPr>
          <p:cNvPr id="181251" name="Rectangle 3">
            <a:extLst>
              <a:ext uri="{FF2B5EF4-FFF2-40B4-BE49-F238E27FC236}">
                <a16:creationId xmlns:a16="http://schemas.microsoft.com/office/drawing/2014/main" id="{74C93F62-50DA-4D86-8B3E-10825CE2FDA7}"/>
              </a:ext>
            </a:extLst>
          </p:cNvPr>
          <p:cNvSpPr>
            <a:spLocks noGrp="1" noChangeArrowheads="1"/>
          </p:cNvSpPr>
          <p:nvPr>
            <p:ph type="body" idx="1"/>
          </p:nvPr>
        </p:nvSpPr>
        <p:spPr>
          <a:xfrm>
            <a:off x="352425" y="2057400"/>
            <a:ext cx="8439150" cy="533400"/>
          </a:xfrm>
        </p:spPr>
        <p:txBody>
          <a:bodyPr/>
          <a:lstStyle/>
          <a:p>
            <a:pPr algn="just">
              <a:lnSpc>
                <a:spcPct val="90000"/>
              </a:lnSpc>
              <a:buFont typeface="Wingdings" panose="05000000000000000000" pitchFamily="2" charset="2"/>
              <a:buNone/>
            </a:pPr>
            <a:r>
              <a:rPr lang="en-US" altLang="en-US" sz="2400">
                <a:latin typeface="VNI-Times" pitchFamily="2" charset="0"/>
              </a:rPr>
              <a:t>User Ram : vò trí thöôøng truù cuûa DOS  ôû ñòa chæ 0600H.</a:t>
            </a:r>
          </a:p>
          <a:p>
            <a:pPr algn="just">
              <a:lnSpc>
                <a:spcPct val="90000"/>
              </a:lnSpc>
              <a:buFont typeface="Wingdings" panose="05000000000000000000" pitchFamily="2" charset="2"/>
              <a:buNone/>
            </a:pPr>
            <a:r>
              <a:rPr lang="en-US" altLang="en-US" sz="2400">
                <a:latin typeface="VNI-Times" pitchFamily="2" charset="0"/>
              </a:rPr>
              <a:t>Vuøng nhôù troáng naèm ngay döôùi vuøng nhôù Dos.</a:t>
            </a:r>
          </a:p>
        </p:txBody>
      </p:sp>
      <p:sp>
        <p:nvSpPr>
          <p:cNvPr id="181254" name="Text Box 6">
            <a:extLst>
              <a:ext uri="{FF2B5EF4-FFF2-40B4-BE49-F238E27FC236}">
                <a16:creationId xmlns:a16="http://schemas.microsoft.com/office/drawing/2014/main" id="{C07917BB-5557-4EC3-B44B-A68A96C82176}"/>
              </a:ext>
            </a:extLst>
          </p:cNvPr>
          <p:cNvSpPr txBox="1">
            <a:spLocks noChangeArrowheads="1"/>
          </p:cNvSpPr>
          <p:nvPr/>
        </p:nvSpPr>
        <p:spPr bwMode="auto">
          <a:xfrm>
            <a:off x="381000" y="30480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9900"/>
                </a:solidFill>
                <a:latin typeface="VNI-Times" pitchFamily="2" charset="0"/>
              </a:rPr>
              <a:t>Rom Area : töø C000H – FFFFHñöôïc IBM daønh rieâng cho Rom söû duïng chöùa hard disk controller, Rom Basic.</a:t>
            </a:r>
          </a:p>
        </p:txBody>
      </p:sp>
      <p:sp>
        <p:nvSpPr>
          <p:cNvPr id="181255" name="Text Box 7">
            <a:extLst>
              <a:ext uri="{FF2B5EF4-FFF2-40B4-BE49-F238E27FC236}">
                <a16:creationId xmlns:a16="http://schemas.microsoft.com/office/drawing/2014/main" id="{440E862A-7411-4D6B-BA01-C61CDF9343D5}"/>
              </a:ext>
            </a:extLst>
          </p:cNvPr>
          <p:cNvSpPr txBox="1">
            <a:spLocks noChangeArrowheads="1"/>
          </p:cNvSpPr>
          <p:nvPr/>
        </p:nvSpPr>
        <p:spPr bwMode="auto">
          <a:xfrm>
            <a:off x="381000" y="42672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folHlink"/>
                </a:solidFill>
                <a:latin typeface="VNI-Times" pitchFamily="2" charset="0"/>
              </a:rPr>
              <a:t>Rom BIOS : töø F000H – FFFFH vuøng nhôù cao nhaát cuûa boä nhôù  chöùa caùc chöông trình con caáp thaáp cuûa Dos duøng cho vieäc xuaát nhaäp vaø caùc chöùc naêng khaùc..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D769DD67-EBEE-4215-9A10-018CA0C5CD9E}"/>
              </a:ext>
            </a:extLst>
          </p:cNvPr>
          <p:cNvSpPr>
            <a:spLocks noGrp="1"/>
          </p:cNvSpPr>
          <p:nvPr>
            <p:ph type="ftr" sz="quarter" idx="11"/>
          </p:nvPr>
        </p:nvSpPr>
        <p:spPr/>
        <p:txBody>
          <a:bodyPr/>
          <a:lstStyle/>
          <a:p>
            <a:r>
              <a:rPr lang="en-US" altLang="en-US"/>
              <a:t>Chương 3 : Tổ chức Memory</a:t>
            </a:r>
          </a:p>
        </p:txBody>
      </p:sp>
      <p:sp>
        <p:nvSpPr>
          <p:cNvPr id="8" name="Slide Number Placeholder 5">
            <a:extLst>
              <a:ext uri="{FF2B5EF4-FFF2-40B4-BE49-F238E27FC236}">
                <a16:creationId xmlns:a16="http://schemas.microsoft.com/office/drawing/2014/main" id="{3F56F472-903A-4842-AFE9-30432EC9EC7E}"/>
              </a:ext>
            </a:extLst>
          </p:cNvPr>
          <p:cNvSpPr>
            <a:spLocks noGrp="1"/>
          </p:cNvSpPr>
          <p:nvPr>
            <p:ph type="sldNum" sz="quarter" idx="12"/>
          </p:nvPr>
        </p:nvSpPr>
        <p:spPr/>
        <p:txBody>
          <a:bodyPr/>
          <a:lstStyle/>
          <a:p>
            <a:fld id="{DC515F75-6123-448E-B1FE-3051187FD492}" type="slidenum">
              <a:rPr lang="en-US" altLang="en-US"/>
              <a:pPr/>
              <a:t>23</a:t>
            </a:fld>
            <a:endParaRPr lang="en-US" altLang="en-US"/>
          </a:p>
        </p:txBody>
      </p:sp>
      <p:sp>
        <p:nvSpPr>
          <p:cNvPr id="182274" name="Rectangle 2">
            <a:extLst>
              <a:ext uri="{FF2B5EF4-FFF2-40B4-BE49-F238E27FC236}">
                <a16:creationId xmlns:a16="http://schemas.microsoft.com/office/drawing/2014/main" id="{50E2640A-0821-4935-961A-A28FD182D6E0}"/>
              </a:ext>
            </a:extLst>
          </p:cNvPr>
          <p:cNvSpPr>
            <a:spLocks noGrp="1" noChangeArrowheads="1"/>
          </p:cNvSpPr>
          <p:nvPr>
            <p:ph type="title"/>
          </p:nvPr>
        </p:nvSpPr>
        <p:spPr>
          <a:xfrm>
            <a:off x="1150938" y="990600"/>
            <a:ext cx="7793037" cy="769938"/>
          </a:xfrm>
        </p:spPr>
        <p:txBody>
          <a:bodyPr/>
          <a:lstStyle/>
          <a:p>
            <a:r>
              <a:rPr lang="en-US" altLang="en-US" sz="4000" b="1">
                <a:latin typeface="VNI-Times" pitchFamily="2" charset="0"/>
              </a:rPr>
              <a:t>Quaù trình Boot maùy</a:t>
            </a:r>
          </a:p>
        </p:txBody>
      </p:sp>
      <p:sp>
        <p:nvSpPr>
          <p:cNvPr id="182275" name="Rectangle 3">
            <a:extLst>
              <a:ext uri="{FF2B5EF4-FFF2-40B4-BE49-F238E27FC236}">
                <a16:creationId xmlns:a16="http://schemas.microsoft.com/office/drawing/2014/main" id="{0CDB5F03-40C7-407A-B6C8-C5218558EA2C}"/>
              </a:ext>
            </a:extLst>
          </p:cNvPr>
          <p:cNvSpPr>
            <a:spLocks noGrp="1" noChangeArrowheads="1"/>
          </p:cNvSpPr>
          <p:nvPr>
            <p:ph type="body" idx="1"/>
          </p:nvPr>
        </p:nvSpPr>
        <p:spPr>
          <a:xfrm>
            <a:off x="304800" y="2017713"/>
            <a:ext cx="8650288" cy="877887"/>
          </a:xfrm>
        </p:spPr>
        <p:txBody>
          <a:bodyPr/>
          <a:lstStyle/>
          <a:p>
            <a:r>
              <a:rPr lang="en-US" altLang="en-US" b="1">
                <a:latin typeface="VNI-Times" pitchFamily="2" charset="0"/>
              </a:rPr>
              <a:t>Xaõy ra khi ta power on hay nhaán nuùt Reset.</a:t>
            </a:r>
          </a:p>
        </p:txBody>
      </p:sp>
      <p:sp>
        <p:nvSpPr>
          <p:cNvPr id="182276" name="Text Box 4">
            <a:extLst>
              <a:ext uri="{FF2B5EF4-FFF2-40B4-BE49-F238E27FC236}">
                <a16:creationId xmlns:a16="http://schemas.microsoft.com/office/drawing/2014/main" id="{4FE8775B-D8A8-4C34-8C0D-7E719C1C917C}"/>
              </a:ext>
            </a:extLst>
          </p:cNvPr>
          <p:cNvSpPr txBox="1">
            <a:spLocks noChangeArrowheads="1"/>
          </p:cNvSpPr>
          <p:nvPr/>
        </p:nvSpPr>
        <p:spPr bwMode="auto">
          <a:xfrm>
            <a:off x="304800" y="2590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latin typeface="VNI-Times" pitchFamily="2" charset="0"/>
              </a:rPr>
              <a:t>Boä VXL xoùa taát caû oâ nhôù cuûa boä nhôù trôû veà 0, kieåm tra chaún leû boä nhôù, thieát laäp thanh ghi CS troû ñeán segment FFFFh vaø con troû leänh IP troû tôùi ñòa chæ offset baèng 0.</a:t>
            </a:r>
          </a:p>
        </p:txBody>
      </p:sp>
      <p:sp>
        <p:nvSpPr>
          <p:cNvPr id="182277" name="Text Box 5">
            <a:extLst>
              <a:ext uri="{FF2B5EF4-FFF2-40B4-BE49-F238E27FC236}">
                <a16:creationId xmlns:a16="http://schemas.microsoft.com/office/drawing/2014/main" id="{BD9A14E9-96FC-4BDF-A92D-AFCBF8A06C57}"/>
              </a:ext>
            </a:extLst>
          </p:cNvPr>
          <p:cNvSpPr txBox="1">
            <a:spLocks noChangeArrowheads="1"/>
          </p:cNvSpPr>
          <p:nvPr/>
        </p:nvSpPr>
        <p:spPr bwMode="auto">
          <a:xfrm>
            <a:off x="228600" y="40386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solidFill>
                  <a:schemeClr val="folHlink"/>
                </a:solidFill>
                <a:latin typeface="VNI-Times" pitchFamily="2" charset="0"/>
                <a:sym typeface="Wingdings" panose="05000000000000000000" pitchFamily="2" charset="2"/>
              </a:rPr>
              <a:t> Chæ thò ñaàu tieân ñöôïc MT thöïc thi ôû ñòa chæ aán ñònh bôûi noäi dung caëp thanh ghi CS:IP, ñoù chính laø FFFF0H , ñieåm nhaäp tôùi BIOS trong ROM.</a:t>
            </a:r>
            <a:endParaRPr lang="en-US" altLang="en-US">
              <a:solidFill>
                <a:schemeClr val="folHlink"/>
              </a:solidFill>
              <a:latin typeface="VNI-Times"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58EA203-0EBF-421C-B686-B63A66503904}"/>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7BAECA5C-2536-4A79-AAB4-774D58D77BBD}"/>
              </a:ext>
            </a:extLst>
          </p:cNvPr>
          <p:cNvSpPr>
            <a:spLocks noGrp="1"/>
          </p:cNvSpPr>
          <p:nvPr>
            <p:ph type="sldNum" sz="quarter" idx="12"/>
          </p:nvPr>
        </p:nvSpPr>
        <p:spPr/>
        <p:txBody>
          <a:bodyPr/>
          <a:lstStyle/>
          <a:p>
            <a:fld id="{CCCCA7CB-862A-4E0F-B298-2DB6A5D09062}" type="slidenum">
              <a:rPr lang="en-US" altLang="en-US"/>
              <a:pPr/>
              <a:t>24</a:t>
            </a:fld>
            <a:endParaRPr lang="en-US" altLang="en-US"/>
          </a:p>
        </p:txBody>
      </p:sp>
      <p:sp>
        <p:nvSpPr>
          <p:cNvPr id="166914" name="Rectangle 2">
            <a:extLst>
              <a:ext uri="{FF2B5EF4-FFF2-40B4-BE49-F238E27FC236}">
                <a16:creationId xmlns:a16="http://schemas.microsoft.com/office/drawing/2014/main" id="{B36D5C6B-9F09-4FFE-B5DD-D14E96D73115}"/>
              </a:ext>
            </a:extLst>
          </p:cNvPr>
          <p:cNvSpPr>
            <a:spLocks noGrp="1" noChangeArrowheads="1"/>
          </p:cNvSpPr>
          <p:nvPr>
            <p:ph type="title"/>
          </p:nvPr>
        </p:nvSpPr>
        <p:spPr>
          <a:xfrm>
            <a:off x="1150938" y="1066800"/>
            <a:ext cx="7793037" cy="693738"/>
          </a:xfrm>
        </p:spPr>
        <p:txBody>
          <a:bodyPr/>
          <a:lstStyle/>
          <a:p>
            <a:r>
              <a:rPr lang="en-US" altLang="en-US" sz="3600">
                <a:latin typeface="VNI-Times" pitchFamily="2" charset="0"/>
              </a:rPr>
              <a:t>Trình töï taùc vuï ñoïc oâ nhôù</a:t>
            </a:r>
          </a:p>
        </p:txBody>
      </p:sp>
      <p:sp>
        <p:nvSpPr>
          <p:cNvPr id="166915" name="Text Box 3">
            <a:extLst>
              <a:ext uri="{FF2B5EF4-FFF2-40B4-BE49-F238E27FC236}">
                <a16:creationId xmlns:a16="http://schemas.microsoft.com/office/drawing/2014/main" id="{D545A770-DC02-4B83-8E5E-C5BF70B3995E}"/>
              </a:ext>
            </a:extLst>
          </p:cNvPr>
          <p:cNvSpPr txBox="1">
            <a:spLocks noChangeArrowheads="1"/>
          </p:cNvSpPr>
          <p:nvPr/>
        </p:nvSpPr>
        <p:spPr bwMode="auto">
          <a:xfrm>
            <a:off x="228600" y="2362200"/>
            <a:ext cx="84582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en-US" altLang="en-US" b="1">
                <a:latin typeface="VNI-Helve-Condense" pitchFamily="2" charset="0"/>
              </a:rPr>
              <a:t> </a:t>
            </a:r>
            <a:r>
              <a:rPr lang="en-US" altLang="en-US" sz="2800" b="1">
                <a:latin typeface="VNI-Times" pitchFamily="2" charset="0"/>
              </a:rPr>
              <a:t>CPU ñöa ñòa chæ oâ nhôù caàn ñoïc vaøo thanh ghi ñòa chæ.</a:t>
            </a:r>
          </a:p>
          <a:p>
            <a:pPr>
              <a:spcBef>
                <a:spcPct val="50000"/>
              </a:spcBef>
              <a:buFont typeface="Wingdings" panose="05000000000000000000" pitchFamily="2" charset="2"/>
              <a:buChar char="ü"/>
            </a:pPr>
            <a:r>
              <a:rPr lang="en-US" altLang="en-US" sz="2800" b="1">
                <a:latin typeface="VNI-Times" pitchFamily="2" charset="0"/>
              </a:rPr>
              <a:t> Maïch giaûi maõ xaùc ñònh ñòa chæ oâ nhôù.</a:t>
            </a:r>
          </a:p>
          <a:p>
            <a:pPr>
              <a:spcBef>
                <a:spcPct val="50000"/>
              </a:spcBef>
              <a:buFont typeface="Wingdings" panose="05000000000000000000" pitchFamily="2" charset="2"/>
              <a:buChar char="ü"/>
            </a:pPr>
            <a:r>
              <a:rPr lang="en-US" altLang="en-US" sz="2800" b="1">
                <a:latin typeface="VNI-Times" pitchFamily="2" charset="0"/>
              </a:rPr>
              <a:t> CPU göûi tín hieäu ñieàu khieån ñoïc </a:t>
            </a:r>
            <a:r>
              <a:rPr lang="en-US" altLang="en-US" sz="2800" b="1">
                <a:latin typeface="VNI-Times" pitchFamily="2" charset="0"/>
                <a:sym typeface="Wingdings" panose="05000000000000000000" pitchFamily="2" charset="2"/>
              </a:rPr>
              <a:t> boä nhôù. Noäi dung oâ nhôù caàn ñoïc ñöôïc ñöa ra thanh ghi döõ lieäu.</a:t>
            </a:r>
          </a:p>
          <a:p>
            <a:pPr>
              <a:spcBef>
                <a:spcPct val="50000"/>
              </a:spcBef>
              <a:buFont typeface="Wingdings" panose="05000000000000000000" pitchFamily="2" charset="2"/>
              <a:buChar char="ü"/>
            </a:pPr>
            <a:r>
              <a:rPr lang="en-US" altLang="en-US" sz="2800" b="1">
                <a:latin typeface="VNI-Times" pitchFamily="2" charset="0"/>
                <a:sym typeface="Wingdings" panose="05000000000000000000" pitchFamily="2" charset="2"/>
              </a:rPr>
              <a:t> CPU ñoïc noäi dung cuûa thanh ghi döõ lieäu.</a:t>
            </a:r>
            <a:endParaRPr lang="en-US" altLang="en-US" sz="2800" b="1">
              <a:latin typeface="VNI-Times" pitchFamily="2" charset="0"/>
            </a:endParaRPr>
          </a:p>
          <a:p>
            <a:pPr>
              <a:spcBef>
                <a:spcPct val="50000"/>
              </a:spcBef>
            </a:pPr>
            <a:endParaRPr lang="en-US" altLang="en-US" sz="2800" b="1">
              <a:latin typeface="VNI-Times"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E1F32AF7-A035-4E76-B482-EB933F79ED9B}"/>
              </a:ext>
            </a:extLst>
          </p:cNvPr>
          <p:cNvSpPr>
            <a:spLocks noGrp="1"/>
          </p:cNvSpPr>
          <p:nvPr>
            <p:ph type="ftr" sz="quarter" idx="11"/>
          </p:nvPr>
        </p:nvSpPr>
        <p:spPr/>
        <p:txBody>
          <a:bodyPr/>
          <a:lstStyle/>
          <a:p>
            <a:r>
              <a:rPr lang="en-US" altLang="en-US"/>
              <a:t>Chương 3 : Tổ chức Memory</a:t>
            </a:r>
          </a:p>
        </p:txBody>
      </p:sp>
      <p:sp>
        <p:nvSpPr>
          <p:cNvPr id="7" name="Slide Number Placeholder 4">
            <a:extLst>
              <a:ext uri="{FF2B5EF4-FFF2-40B4-BE49-F238E27FC236}">
                <a16:creationId xmlns:a16="http://schemas.microsoft.com/office/drawing/2014/main" id="{5591C63A-709F-4FBA-8C92-91A44027DB1C}"/>
              </a:ext>
            </a:extLst>
          </p:cNvPr>
          <p:cNvSpPr>
            <a:spLocks noGrp="1"/>
          </p:cNvSpPr>
          <p:nvPr>
            <p:ph type="sldNum" sz="quarter" idx="12"/>
          </p:nvPr>
        </p:nvSpPr>
        <p:spPr/>
        <p:txBody>
          <a:bodyPr/>
          <a:lstStyle/>
          <a:p>
            <a:fld id="{1F0129F6-F1BE-4274-AF11-CF8E4A845962}" type="slidenum">
              <a:rPr lang="en-US" altLang="en-US"/>
              <a:pPr/>
              <a:t>25</a:t>
            </a:fld>
            <a:endParaRPr lang="en-US" altLang="en-US"/>
          </a:p>
        </p:txBody>
      </p:sp>
      <p:sp>
        <p:nvSpPr>
          <p:cNvPr id="168962" name="Rectangle 2">
            <a:extLst>
              <a:ext uri="{FF2B5EF4-FFF2-40B4-BE49-F238E27FC236}">
                <a16:creationId xmlns:a16="http://schemas.microsoft.com/office/drawing/2014/main" id="{2DA007B2-DCAF-4CED-8A28-EA8B55263B97}"/>
              </a:ext>
            </a:extLst>
          </p:cNvPr>
          <p:cNvSpPr>
            <a:spLocks noGrp="1" noChangeArrowheads="1"/>
          </p:cNvSpPr>
          <p:nvPr>
            <p:ph type="title"/>
          </p:nvPr>
        </p:nvSpPr>
        <p:spPr>
          <a:xfrm>
            <a:off x="1150938" y="1066800"/>
            <a:ext cx="7793037" cy="693738"/>
          </a:xfrm>
        </p:spPr>
        <p:txBody>
          <a:bodyPr/>
          <a:lstStyle/>
          <a:p>
            <a:r>
              <a:rPr lang="en-US" altLang="en-US" sz="3600" b="1">
                <a:latin typeface="VNI-Times" pitchFamily="2" charset="0"/>
              </a:rPr>
              <a:t>Maïch giaûi maõ ñòa chæ oâ nhôù</a:t>
            </a:r>
          </a:p>
        </p:txBody>
      </p:sp>
      <p:sp>
        <p:nvSpPr>
          <p:cNvPr id="168963" name="Text Box 3">
            <a:extLst>
              <a:ext uri="{FF2B5EF4-FFF2-40B4-BE49-F238E27FC236}">
                <a16:creationId xmlns:a16="http://schemas.microsoft.com/office/drawing/2014/main" id="{8BD16AA1-ECB0-4387-AF2A-063AE5B4BC1C}"/>
              </a:ext>
            </a:extLst>
          </p:cNvPr>
          <p:cNvSpPr txBox="1">
            <a:spLocks noChangeArrowheads="1"/>
          </p:cNvSpPr>
          <p:nvPr/>
        </p:nvSpPr>
        <p:spPr bwMode="auto">
          <a:xfrm>
            <a:off x="685800" y="2133600"/>
            <a:ext cx="617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Maïch ñieän coù nhieäm vuï xaùc ñònh ñuùng oâ nhôù caàn truy xuaát ñang coù ñòa chæ löu trong thanh ghi ñòa chæ.</a:t>
            </a:r>
          </a:p>
        </p:txBody>
      </p:sp>
      <p:sp>
        <p:nvSpPr>
          <p:cNvPr id="168964" name="Text Box 4">
            <a:extLst>
              <a:ext uri="{FF2B5EF4-FFF2-40B4-BE49-F238E27FC236}">
                <a16:creationId xmlns:a16="http://schemas.microsoft.com/office/drawing/2014/main" id="{228D19B8-FF90-4906-81B5-DA602D8BC701}"/>
              </a:ext>
            </a:extLst>
          </p:cNvPr>
          <p:cNvSpPr txBox="1">
            <a:spLocks noChangeArrowheads="1"/>
          </p:cNvSpPr>
          <p:nvPr/>
        </p:nvSpPr>
        <p:spPr bwMode="auto">
          <a:xfrm>
            <a:off x="914400" y="3429000"/>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Boä nhôù laøm vieäc ñöôïc chia thaønh nhieàu oâ nhôù.</a:t>
            </a:r>
          </a:p>
          <a:p>
            <a:pPr>
              <a:spcBef>
                <a:spcPct val="50000"/>
              </a:spcBef>
            </a:pPr>
            <a:r>
              <a:rPr lang="en-US" altLang="en-US" b="1">
                <a:latin typeface="VNI-Times" pitchFamily="2" charset="0"/>
              </a:rPr>
              <a:t>Kích thöôùc moãi oâ nhôù thay ñoåi tuøy theo maùy, thöôøng laø 8 hay 16 bit töùc 1 byte hay 1 word.</a:t>
            </a:r>
          </a:p>
          <a:p>
            <a:pPr>
              <a:spcBef>
                <a:spcPct val="50000"/>
              </a:spcBef>
            </a:pPr>
            <a:r>
              <a:rPr lang="en-US" altLang="en-US" b="1">
                <a:latin typeface="VNI-Times" pitchFamily="2" charset="0"/>
              </a:rPr>
              <a:t>Neáu kích thöôùc moãi oâ nhôù laø 1 byte thì seõ coù 8 ñöôøng döõ lieäu song song noái boä nhôù laøm vieäc vôùi boä VXL. Moãi ñöôøng 1 bit , taát caû 8  ñöôøng taïo thaønh moät tuyeán döõ lieäu (data bus)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ooter Placeholder 4">
            <a:extLst>
              <a:ext uri="{FF2B5EF4-FFF2-40B4-BE49-F238E27FC236}">
                <a16:creationId xmlns:a16="http://schemas.microsoft.com/office/drawing/2014/main" id="{5ABC6B63-F7F2-4C89-A310-4688EF5660B5}"/>
              </a:ext>
            </a:extLst>
          </p:cNvPr>
          <p:cNvSpPr>
            <a:spLocks noGrp="1"/>
          </p:cNvSpPr>
          <p:nvPr>
            <p:ph type="ftr" sz="quarter" idx="11"/>
          </p:nvPr>
        </p:nvSpPr>
        <p:spPr/>
        <p:txBody>
          <a:bodyPr/>
          <a:lstStyle/>
          <a:p>
            <a:r>
              <a:rPr lang="en-US" altLang="en-US"/>
              <a:t>Chương 3 : Tổ chức Memory</a:t>
            </a:r>
          </a:p>
        </p:txBody>
      </p:sp>
      <p:sp>
        <p:nvSpPr>
          <p:cNvPr id="91" name="Slide Number Placeholder 5">
            <a:extLst>
              <a:ext uri="{FF2B5EF4-FFF2-40B4-BE49-F238E27FC236}">
                <a16:creationId xmlns:a16="http://schemas.microsoft.com/office/drawing/2014/main" id="{3A875FEC-32FD-4529-A3FA-AB795C42E240}"/>
              </a:ext>
            </a:extLst>
          </p:cNvPr>
          <p:cNvSpPr>
            <a:spLocks noGrp="1"/>
          </p:cNvSpPr>
          <p:nvPr>
            <p:ph type="sldNum" sz="quarter" idx="12"/>
          </p:nvPr>
        </p:nvSpPr>
        <p:spPr/>
        <p:txBody>
          <a:bodyPr/>
          <a:lstStyle/>
          <a:p>
            <a:fld id="{5209F87E-B02B-40E3-8CCD-F8CC4B10C448}" type="slidenum">
              <a:rPr lang="en-US" altLang="en-US"/>
              <a:pPr/>
              <a:t>26</a:t>
            </a:fld>
            <a:endParaRPr lang="en-US" altLang="en-US"/>
          </a:p>
        </p:txBody>
      </p:sp>
      <p:sp>
        <p:nvSpPr>
          <p:cNvPr id="183298" name="Rectangle 2">
            <a:extLst>
              <a:ext uri="{FF2B5EF4-FFF2-40B4-BE49-F238E27FC236}">
                <a16:creationId xmlns:a16="http://schemas.microsoft.com/office/drawing/2014/main" id="{8D82EDDE-C9B8-4E40-825F-33F905C0D40D}"/>
              </a:ext>
            </a:extLst>
          </p:cNvPr>
          <p:cNvSpPr>
            <a:spLocks noGrp="1" noChangeArrowheads="1"/>
          </p:cNvSpPr>
          <p:nvPr>
            <p:ph type="title"/>
          </p:nvPr>
        </p:nvSpPr>
        <p:spPr/>
        <p:txBody>
          <a:bodyPr/>
          <a:lstStyle/>
          <a:p>
            <a:r>
              <a:rPr lang="en-US" altLang="en-US" sz="4000" b="1">
                <a:latin typeface="VNI-Times" pitchFamily="2" charset="0"/>
              </a:rPr>
              <a:t>Truy xuaát boä nhôù</a:t>
            </a:r>
            <a:r>
              <a:rPr lang="en-US" altLang="en-US" sz="4000" b="1">
                <a:latin typeface="VNI-Helve-Condense" pitchFamily="2" charset="0"/>
              </a:rPr>
              <a:t> (cont)</a:t>
            </a:r>
          </a:p>
        </p:txBody>
      </p:sp>
      <p:sp>
        <p:nvSpPr>
          <p:cNvPr id="183301" name="Line 5">
            <a:extLst>
              <a:ext uri="{FF2B5EF4-FFF2-40B4-BE49-F238E27FC236}">
                <a16:creationId xmlns:a16="http://schemas.microsoft.com/office/drawing/2014/main" id="{4152D9D0-E0AC-4405-BC01-8BB2C267FE36}"/>
              </a:ext>
            </a:extLst>
          </p:cNvPr>
          <p:cNvSpPr>
            <a:spLocks noChangeShapeType="1"/>
          </p:cNvSpPr>
          <p:nvPr/>
        </p:nvSpPr>
        <p:spPr bwMode="auto">
          <a:xfrm>
            <a:off x="533400" y="266700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2" name="Line 6">
            <a:extLst>
              <a:ext uri="{FF2B5EF4-FFF2-40B4-BE49-F238E27FC236}">
                <a16:creationId xmlns:a16="http://schemas.microsoft.com/office/drawing/2014/main" id="{DC86FDFD-D853-4F05-9E0B-BE55ED2480C2}"/>
              </a:ext>
            </a:extLst>
          </p:cNvPr>
          <p:cNvSpPr>
            <a:spLocks noChangeShapeType="1"/>
          </p:cNvSpPr>
          <p:nvPr/>
        </p:nvSpPr>
        <p:spPr bwMode="auto">
          <a:xfrm>
            <a:off x="533400" y="281940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3" name="Line 7">
            <a:extLst>
              <a:ext uri="{FF2B5EF4-FFF2-40B4-BE49-F238E27FC236}">
                <a16:creationId xmlns:a16="http://schemas.microsoft.com/office/drawing/2014/main" id="{73925482-0D10-453B-BE4B-24E2EB40B246}"/>
              </a:ext>
            </a:extLst>
          </p:cNvPr>
          <p:cNvSpPr>
            <a:spLocks noChangeShapeType="1"/>
          </p:cNvSpPr>
          <p:nvPr/>
        </p:nvSpPr>
        <p:spPr bwMode="auto">
          <a:xfrm>
            <a:off x="557213" y="2962275"/>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4" name="Line 8">
            <a:extLst>
              <a:ext uri="{FF2B5EF4-FFF2-40B4-BE49-F238E27FC236}">
                <a16:creationId xmlns:a16="http://schemas.microsoft.com/office/drawing/2014/main" id="{9C843BA4-68C1-4C44-AEAA-41AAB5DBB0A0}"/>
              </a:ext>
            </a:extLst>
          </p:cNvPr>
          <p:cNvSpPr>
            <a:spLocks noChangeShapeType="1"/>
          </p:cNvSpPr>
          <p:nvPr/>
        </p:nvSpPr>
        <p:spPr bwMode="auto">
          <a:xfrm>
            <a:off x="581025" y="314325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5" name="Line 9">
            <a:extLst>
              <a:ext uri="{FF2B5EF4-FFF2-40B4-BE49-F238E27FC236}">
                <a16:creationId xmlns:a16="http://schemas.microsoft.com/office/drawing/2014/main" id="{A5BA5074-4208-4C24-8B12-A19B0D544FD6}"/>
              </a:ext>
            </a:extLst>
          </p:cNvPr>
          <p:cNvSpPr>
            <a:spLocks noChangeShapeType="1"/>
          </p:cNvSpPr>
          <p:nvPr/>
        </p:nvSpPr>
        <p:spPr bwMode="auto">
          <a:xfrm>
            <a:off x="619125" y="329565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6" name="Line 10">
            <a:extLst>
              <a:ext uri="{FF2B5EF4-FFF2-40B4-BE49-F238E27FC236}">
                <a16:creationId xmlns:a16="http://schemas.microsoft.com/office/drawing/2014/main" id="{6E083CE4-298F-407C-9167-DD4B55F78CEF}"/>
              </a:ext>
            </a:extLst>
          </p:cNvPr>
          <p:cNvSpPr>
            <a:spLocks noChangeShapeType="1"/>
          </p:cNvSpPr>
          <p:nvPr/>
        </p:nvSpPr>
        <p:spPr bwMode="auto">
          <a:xfrm>
            <a:off x="657225" y="3462338"/>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7" name="Line 11">
            <a:extLst>
              <a:ext uri="{FF2B5EF4-FFF2-40B4-BE49-F238E27FC236}">
                <a16:creationId xmlns:a16="http://schemas.microsoft.com/office/drawing/2014/main" id="{A242D193-B2A8-4151-8E6F-1377F574E8CA}"/>
              </a:ext>
            </a:extLst>
          </p:cNvPr>
          <p:cNvSpPr>
            <a:spLocks noChangeShapeType="1"/>
          </p:cNvSpPr>
          <p:nvPr/>
        </p:nvSpPr>
        <p:spPr bwMode="auto">
          <a:xfrm>
            <a:off x="623888" y="360045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308" name="Line 12">
            <a:extLst>
              <a:ext uri="{FF2B5EF4-FFF2-40B4-BE49-F238E27FC236}">
                <a16:creationId xmlns:a16="http://schemas.microsoft.com/office/drawing/2014/main" id="{28FC3F23-9DD4-451E-8B73-2128C862EB85}"/>
              </a:ext>
            </a:extLst>
          </p:cNvPr>
          <p:cNvSpPr>
            <a:spLocks noChangeShapeType="1"/>
          </p:cNvSpPr>
          <p:nvPr/>
        </p:nvSpPr>
        <p:spPr bwMode="auto">
          <a:xfrm>
            <a:off x="619125" y="3752850"/>
            <a:ext cx="8001000" cy="0"/>
          </a:xfrm>
          <a:prstGeom prst="line">
            <a:avLst/>
          </a:prstGeom>
          <a:noFill/>
          <a:ln w="28575">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83671" name="Group 375">
            <a:extLst>
              <a:ext uri="{FF2B5EF4-FFF2-40B4-BE49-F238E27FC236}">
                <a16:creationId xmlns:a16="http://schemas.microsoft.com/office/drawing/2014/main" id="{DB28D3CF-A1D3-4E3B-8068-DC284B86A887}"/>
              </a:ext>
            </a:extLst>
          </p:cNvPr>
          <p:cNvGraphicFramePr>
            <a:graphicFrameLocks noGrp="1"/>
          </p:cNvGraphicFramePr>
          <p:nvPr>
            <p:ph type="tbl" idx="1"/>
          </p:nvPr>
        </p:nvGraphicFramePr>
        <p:xfrm>
          <a:off x="1182688" y="4414838"/>
          <a:ext cx="2703512" cy="2070100"/>
        </p:xfrm>
        <a:graphic>
          <a:graphicData uri="http://schemas.openxmlformats.org/drawingml/2006/table">
            <a:tbl>
              <a:tblPr/>
              <a:tblGrid>
                <a:gridCol w="338137">
                  <a:extLst>
                    <a:ext uri="{9D8B030D-6E8A-4147-A177-3AD203B41FA5}">
                      <a16:colId xmlns:a16="http://schemas.microsoft.com/office/drawing/2014/main" val="4154974796"/>
                    </a:ext>
                  </a:extLst>
                </a:gridCol>
                <a:gridCol w="338138">
                  <a:extLst>
                    <a:ext uri="{9D8B030D-6E8A-4147-A177-3AD203B41FA5}">
                      <a16:colId xmlns:a16="http://schemas.microsoft.com/office/drawing/2014/main" val="2949699353"/>
                    </a:ext>
                  </a:extLst>
                </a:gridCol>
                <a:gridCol w="338137">
                  <a:extLst>
                    <a:ext uri="{9D8B030D-6E8A-4147-A177-3AD203B41FA5}">
                      <a16:colId xmlns:a16="http://schemas.microsoft.com/office/drawing/2014/main" val="431239904"/>
                    </a:ext>
                  </a:extLst>
                </a:gridCol>
                <a:gridCol w="338138">
                  <a:extLst>
                    <a:ext uri="{9D8B030D-6E8A-4147-A177-3AD203B41FA5}">
                      <a16:colId xmlns:a16="http://schemas.microsoft.com/office/drawing/2014/main" val="850719072"/>
                    </a:ext>
                  </a:extLst>
                </a:gridCol>
                <a:gridCol w="336550">
                  <a:extLst>
                    <a:ext uri="{9D8B030D-6E8A-4147-A177-3AD203B41FA5}">
                      <a16:colId xmlns:a16="http://schemas.microsoft.com/office/drawing/2014/main" val="1195241696"/>
                    </a:ext>
                  </a:extLst>
                </a:gridCol>
                <a:gridCol w="338137">
                  <a:extLst>
                    <a:ext uri="{9D8B030D-6E8A-4147-A177-3AD203B41FA5}">
                      <a16:colId xmlns:a16="http://schemas.microsoft.com/office/drawing/2014/main" val="1515655878"/>
                    </a:ext>
                  </a:extLst>
                </a:gridCol>
                <a:gridCol w="338138">
                  <a:extLst>
                    <a:ext uri="{9D8B030D-6E8A-4147-A177-3AD203B41FA5}">
                      <a16:colId xmlns:a16="http://schemas.microsoft.com/office/drawing/2014/main" val="3717864024"/>
                    </a:ext>
                  </a:extLst>
                </a:gridCol>
                <a:gridCol w="338137">
                  <a:extLst>
                    <a:ext uri="{9D8B030D-6E8A-4147-A177-3AD203B41FA5}">
                      <a16:colId xmlns:a16="http://schemas.microsoft.com/office/drawing/2014/main" val="2278358143"/>
                    </a:ext>
                  </a:extLst>
                </a:gridCol>
              </a:tblGrid>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folHlink"/>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613819977"/>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169416701"/>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227028761"/>
                  </a:ext>
                </a:extLst>
              </a:tr>
              <a:tr h="5095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137042164"/>
                  </a:ext>
                </a:extLst>
              </a:tr>
            </a:tbl>
          </a:graphicData>
        </a:graphic>
      </p:graphicFrame>
      <p:sp>
        <p:nvSpPr>
          <p:cNvPr id="183627" name="Line 331">
            <a:extLst>
              <a:ext uri="{FF2B5EF4-FFF2-40B4-BE49-F238E27FC236}">
                <a16:creationId xmlns:a16="http://schemas.microsoft.com/office/drawing/2014/main" id="{EB755C67-6997-40E3-9C44-CBF856A130AE}"/>
              </a:ext>
            </a:extLst>
          </p:cNvPr>
          <p:cNvSpPr>
            <a:spLocks noChangeShapeType="1"/>
          </p:cNvSpPr>
          <p:nvPr/>
        </p:nvSpPr>
        <p:spPr bwMode="auto">
          <a:xfrm flipH="1">
            <a:off x="1357313" y="2667000"/>
            <a:ext cx="14287" cy="1709738"/>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28" name="Line 332">
            <a:extLst>
              <a:ext uri="{FF2B5EF4-FFF2-40B4-BE49-F238E27FC236}">
                <a16:creationId xmlns:a16="http://schemas.microsoft.com/office/drawing/2014/main" id="{577D2CE2-59B7-448A-968B-B137039CD0A3}"/>
              </a:ext>
            </a:extLst>
          </p:cNvPr>
          <p:cNvSpPr>
            <a:spLocks noChangeShapeType="1"/>
          </p:cNvSpPr>
          <p:nvPr/>
        </p:nvSpPr>
        <p:spPr bwMode="auto">
          <a:xfrm flipH="1">
            <a:off x="1671638" y="2786063"/>
            <a:ext cx="4762" cy="16002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29" name="Line 333">
            <a:extLst>
              <a:ext uri="{FF2B5EF4-FFF2-40B4-BE49-F238E27FC236}">
                <a16:creationId xmlns:a16="http://schemas.microsoft.com/office/drawing/2014/main" id="{3834BCEA-7546-496E-86E4-08E02A5258F8}"/>
              </a:ext>
            </a:extLst>
          </p:cNvPr>
          <p:cNvSpPr>
            <a:spLocks noChangeShapeType="1"/>
          </p:cNvSpPr>
          <p:nvPr/>
        </p:nvSpPr>
        <p:spPr bwMode="auto">
          <a:xfrm>
            <a:off x="1981200" y="2971800"/>
            <a:ext cx="0" cy="14478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31" name="Line 335">
            <a:extLst>
              <a:ext uri="{FF2B5EF4-FFF2-40B4-BE49-F238E27FC236}">
                <a16:creationId xmlns:a16="http://schemas.microsoft.com/office/drawing/2014/main" id="{A6EF9D04-0BFA-4163-B7AA-05CBA5457295}"/>
              </a:ext>
            </a:extLst>
          </p:cNvPr>
          <p:cNvSpPr>
            <a:spLocks noChangeShapeType="1"/>
          </p:cNvSpPr>
          <p:nvPr/>
        </p:nvSpPr>
        <p:spPr bwMode="auto">
          <a:xfrm>
            <a:off x="2362200" y="3124200"/>
            <a:ext cx="0" cy="12954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32" name="Line 336">
            <a:extLst>
              <a:ext uri="{FF2B5EF4-FFF2-40B4-BE49-F238E27FC236}">
                <a16:creationId xmlns:a16="http://schemas.microsoft.com/office/drawing/2014/main" id="{5FDFDA41-4628-4077-BA89-528BCEB3C4FE}"/>
              </a:ext>
            </a:extLst>
          </p:cNvPr>
          <p:cNvSpPr>
            <a:spLocks noChangeShapeType="1"/>
          </p:cNvSpPr>
          <p:nvPr/>
        </p:nvSpPr>
        <p:spPr bwMode="auto">
          <a:xfrm>
            <a:off x="2667000" y="3276600"/>
            <a:ext cx="0" cy="11430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33" name="Line 337">
            <a:extLst>
              <a:ext uri="{FF2B5EF4-FFF2-40B4-BE49-F238E27FC236}">
                <a16:creationId xmlns:a16="http://schemas.microsoft.com/office/drawing/2014/main" id="{CB4ABC20-FC03-4826-8637-81AF0639E23F}"/>
              </a:ext>
            </a:extLst>
          </p:cNvPr>
          <p:cNvSpPr>
            <a:spLocks noChangeShapeType="1"/>
          </p:cNvSpPr>
          <p:nvPr/>
        </p:nvSpPr>
        <p:spPr bwMode="auto">
          <a:xfrm>
            <a:off x="3014663" y="3443288"/>
            <a:ext cx="0" cy="9906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34" name="Line 338">
            <a:extLst>
              <a:ext uri="{FF2B5EF4-FFF2-40B4-BE49-F238E27FC236}">
                <a16:creationId xmlns:a16="http://schemas.microsoft.com/office/drawing/2014/main" id="{427EAAD2-D308-47FA-87E7-5197085464A0}"/>
              </a:ext>
            </a:extLst>
          </p:cNvPr>
          <p:cNvSpPr>
            <a:spLocks noChangeShapeType="1"/>
          </p:cNvSpPr>
          <p:nvPr/>
        </p:nvSpPr>
        <p:spPr bwMode="auto">
          <a:xfrm>
            <a:off x="3352800" y="3581400"/>
            <a:ext cx="0" cy="8382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35" name="Line 339">
            <a:extLst>
              <a:ext uri="{FF2B5EF4-FFF2-40B4-BE49-F238E27FC236}">
                <a16:creationId xmlns:a16="http://schemas.microsoft.com/office/drawing/2014/main" id="{8B07B47F-1057-4F86-8A61-F6B2E51C1D29}"/>
              </a:ext>
            </a:extLst>
          </p:cNvPr>
          <p:cNvSpPr>
            <a:spLocks noChangeShapeType="1"/>
          </p:cNvSpPr>
          <p:nvPr/>
        </p:nvSpPr>
        <p:spPr bwMode="auto">
          <a:xfrm>
            <a:off x="3657600" y="3733800"/>
            <a:ext cx="0" cy="685800"/>
          </a:xfrm>
          <a:prstGeom prst="line">
            <a:avLst/>
          </a:prstGeom>
          <a:noFill/>
          <a:ln w="38100">
            <a:solidFill>
              <a:schemeClr val="accent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40" name="Rectangle 344">
            <a:extLst>
              <a:ext uri="{FF2B5EF4-FFF2-40B4-BE49-F238E27FC236}">
                <a16:creationId xmlns:a16="http://schemas.microsoft.com/office/drawing/2014/main" id="{A2B984FE-3893-4DB8-8D77-DCEE8E8B4F2A}"/>
              </a:ext>
            </a:extLst>
          </p:cNvPr>
          <p:cNvSpPr>
            <a:spLocks noChangeArrowheads="1"/>
          </p:cNvSpPr>
          <p:nvPr/>
        </p:nvSpPr>
        <p:spPr bwMode="auto">
          <a:xfrm>
            <a:off x="5991225" y="4800600"/>
            <a:ext cx="2438400" cy="6096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a:latin typeface="VNI-Times" pitchFamily="2" charset="0"/>
              </a:rPr>
              <a:t>ÑÔN VÒ XÖÛ LYÙ</a:t>
            </a:r>
          </a:p>
        </p:txBody>
      </p:sp>
      <p:sp>
        <p:nvSpPr>
          <p:cNvPr id="183641" name="Line 345">
            <a:extLst>
              <a:ext uri="{FF2B5EF4-FFF2-40B4-BE49-F238E27FC236}">
                <a16:creationId xmlns:a16="http://schemas.microsoft.com/office/drawing/2014/main" id="{A399DC79-0C73-4DB6-8F21-D4D6F71D6683}"/>
              </a:ext>
            </a:extLst>
          </p:cNvPr>
          <p:cNvSpPr>
            <a:spLocks noChangeShapeType="1"/>
          </p:cNvSpPr>
          <p:nvPr/>
        </p:nvSpPr>
        <p:spPr bwMode="auto">
          <a:xfrm>
            <a:off x="6400800" y="2667000"/>
            <a:ext cx="0" cy="21336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48" name="Text Box 352">
            <a:extLst>
              <a:ext uri="{FF2B5EF4-FFF2-40B4-BE49-F238E27FC236}">
                <a16:creationId xmlns:a16="http://schemas.microsoft.com/office/drawing/2014/main" id="{80282CD6-B050-4862-9D56-AF7263EB1E47}"/>
              </a:ext>
            </a:extLst>
          </p:cNvPr>
          <p:cNvSpPr txBox="1">
            <a:spLocks noChangeArrowheads="1"/>
          </p:cNvSpPr>
          <p:nvPr/>
        </p:nvSpPr>
        <p:spPr bwMode="auto">
          <a:xfrm>
            <a:off x="8534400" y="24669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D7</a:t>
            </a:r>
          </a:p>
        </p:txBody>
      </p:sp>
      <p:sp>
        <p:nvSpPr>
          <p:cNvPr id="183649" name="Text Box 353">
            <a:extLst>
              <a:ext uri="{FF2B5EF4-FFF2-40B4-BE49-F238E27FC236}">
                <a16:creationId xmlns:a16="http://schemas.microsoft.com/office/drawing/2014/main" id="{C9F906DB-4A62-4C71-89AA-3E755389B80A}"/>
              </a:ext>
            </a:extLst>
          </p:cNvPr>
          <p:cNvSpPr txBox="1">
            <a:spLocks noChangeArrowheads="1"/>
          </p:cNvSpPr>
          <p:nvPr/>
        </p:nvSpPr>
        <p:spPr bwMode="auto">
          <a:xfrm>
            <a:off x="8534400" y="26574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D6</a:t>
            </a:r>
          </a:p>
        </p:txBody>
      </p:sp>
      <p:sp>
        <p:nvSpPr>
          <p:cNvPr id="183650" name="Text Box 354">
            <a:extLst>
              <a:ext uri="{FF2B5EF4-FFF2-40B4-BE49-F238E27FC236}">
                <a16:creationId xmlns:a16="http://schemas.microsoft.com/office/drawing/2014/main" id="{D07DEC58-5788-4EE2-A81D-1B6E27C7D9B2}"/>
              </a:ext>
            </a:extLst>
          </p:cNvPr>
          <p:cNvSpPr txBox="1">
            <a:spLocks noChangeArrowheads="1"/>
          </p:cNvSpPr>
          <p:nvPr/>
        </p:nvSpPr>
        <p:spPr bwMode="auto">
          <a:xfrm>
            <a:off x="8534400" y="28146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D5</a:t>
            </a:r>
          </a:p>
        </p:txBody>
      </p:sp>
      <p:sp>
        <p:nvSpPr>
          <p:cNvPr id="183651" name="Text Box 355">
            <a:extLst>
              <a:ext uri="{FF2B5EF4-FFF2-40B4-BE49-F238E27FC236}">
                <a16:creationId xmlns:a16="http://schemas.microsoft.com/office/drawing/2014/main" id="{6487D8D0-83E9-4F6C-8C8C-ABD1ACE591CC}"/>
              </a:ext>
            </a:extLst>
          </p:cNvPr>
          <p:cNvSpPr txBox="1">
            <a:spLocks noChangeArrowheads="1"/>
          </p:cNvSpPr>
          <p:nvPr/>
        </p:nvSpPr>
        <p:spPr bwMode="auto">
          <a:xfrm>
            <a:off x="8562975" y="2971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D4</a:t>
            </a:r>
          </a:p>
        </p:txBody>
      </p:sp>
      <p:sp>
        <p:nvSpPr>
          <p:cNvPr id="183652" name="Text Box 356">
            <a:extLst>
              <a:ext uri="{FF2B5EF4-FFF2-40B4-BE49-F238E27FC236}">
                <a16:creationId xmlns:a16="http://schemas.microsoft.com/office/drawing/2014/main" id="{C318AA68-465F-4C37-8571-17D811934ECC}"/>
              </a:ext>
            </a:extLst>
          </p:cNvPr>
          <p:cNvSpPr txBox="1">
            <a:spLocks noChangeArrowheads="1"/>
          </p:cNvSpPr>
          <p:nvPr/>
        </p:nvSpPr>
        <p:spPr bwMode="auto">
          <a:xfrm>
            <a:off x="8562975" y="314325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D3</a:t>
            </a:r>
          </a:p>
        </p:txBody>
      </p:sp>
      <p:sp>
        <p:nvSpPr>
          <p:cNvPr id="183653" name="Text Box 357">
            <a:extLst>
              <a:ext uri="{FF2B5EF4-FFF2-40B4-BE49-F238E27FC236}">
                <a16:creationId xmlns:a16="http://schemas.microsoft.com/office/drawing/2014/main" id="{0F86FD4D-B817-400D-8A29-18BC7B17C058}"/>
              </a:ext>
            </a:extLst>
          </p:cNvPr>
          <p:cNvSpPr txBox="1">
            <a:spLocks noChangeArrowheads="1"/>
          </p:cNvSpPr>
          <p:nvPr/>
        </p:nvSpPr>
        <p:spPr bwMode="auto">
          <a:xfrm>
            <a:off x="8572500" y="33099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D2</a:t>
            </a:r>
          </a:p>
        </p:txBody>
      </p:sp>
      <p:sp>
        <p:nvSpPr>
          <p:cNvPr id="183654" name="Text Box 358">
            <a:extLst>
              <a:ext uri="{FF2B5EF4-FFF2-40B4-BE49-F238E27FC236}">
                <a16:creationId xmlns:a16="http://schemas.microsoft.com/office/drawing/2014/main" id="{220656B1-14CA-409D-AC1F-AEAD4AC77A99}"/>
              </a:ext>
            </a:extLst>
          </p:cNvPr>
          <p:cNvSpPr txBox="1">
            <a:spLocks noChangeArrowheads="1"/>
          </p:cNvSpPr>
          <p:nvPr/>
        </p:nvSpPr>
        <p:spPr bwMode="auto">
          <a:xfrm>
            <a:off x="8591550" y="347662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D1</a:t>
            </a:r>
          </a:p>
        </p:txBody>
      </p:sp>
      <p:sp>
        <p:nvSpPr>
          <p:cNvPr id="183655" name="Text Box 359">
            <a:extLst>
              <a:ext uri="{FF2B5EF4-FFF2-40B4-BE49-F238E27FC236}">
                <a16:creationId xmlns:a16="http://schemas.microsoft.com/office/drawing/2014/main" id="{B543A596-0B8A-4E61-B992-04130C9913A3}"/>
              </a:ext>
            </a:extLst>
          </p:cNvPr>
          <p:cNvSpPr txBox="1">
            <a:spLocks noChangeArrowheads="1"/>
          </p:cNvSpPr>
          <p:nvPr/>
        </p:nvSpPr>
        <p:spPr bwMode="auto">
          <a:xfrm>
            <a:off x="8577263" y="3648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D0</a:t>
            </a:r>
          </a:p>
        </p:txBody>
      </p:sp>
      <p:sp>
        <p:nvSpPr>
          <p:cNvPr id="183658" name="Line 362">
            <a:extLst>
              <a:ext uri="{FF2B5EF4-FFF2-40B4-BE49-F238E27FC236}">
                <a16:creationId xmlns:a16="http://schemas.microsoft.com/office/drawing/2014/main" id="{A3B35DB9-03B3-4757-BF15-AE02C2AD7B78}"/>
              </a:ext>
            </a:extLst>
          </p:cNvPr>
          <p:cNvSpPr>
            <a:spLocks noChangeShapeType="1"/>
          </p:cNvSpPr>
          <p:nvPr/>
        </p:nvSpPr>
        <p:spPr bwMode="auto">
          <a:xfrm>
            <a:off x="6553200" y="2819400"/>
            <a:ext cx="0" cy="19812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59" name="Line 363">
            <a:extLst>
              <a:ext uri="{FF2B5EF4-FFF2-40B4-BE49-F238E27FC236}">
                <a16:creationId xmlns:a16="http://schemas.microsoft.com/office/drawing/2014/main" id="{68DD963F-7A1E-4DC2-BA92-25365B4BBEC0}"/>
              </a:ext>
            </a:extLst>
          </p:cNvPr>
          <p:cNvSpPr>
            <a:spLocks noChangeShapeType="1"/>
          </p:cNvSpPr>
          <p:nvPr/>
        </p:nvSpPr>
        <p:spPr bwMode="auto">
          <a:xfrm>
            <a:off x="6705600" y="2933700"/>
            <a:ext cx="0" cy="18669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0" name="Line 364">
            <a:extLst>
              <a:ext uri="{FF2B5EF4-FFF2-40B4-BE49-F238E27FC236}">
                <a16:creationId xmlns:a16="http://schemas.microsoft.com/office/drawing/2014/main" id="{2C9E790B-5664-4A19-A043-AE491D32AF8F}"/>
              </a:ext>
            </a:extLst>
          </p:cNvPr>
          <p:cNvSpPr>
            <a:spLocks noChangeShapeType="1"/>
          </p:cNvSpPr>
          <p:nvPr/>
        </p:nvSpPr>
        <p:spPr bwMode="auto">
          <a:xfrm>
            <a:off x="6858000" y="3124200"/>
            <a:ext cx="0" cy="16764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1" name="Line 365">
            <a:extLst>
              <a:ext uri="{FF2B5EF4-FFF2-40B4-BE49-F238E27FC236}">
                <a16:creationId xmlns:a16="http://schemas.microsoft.com/office/drawing/2014/main" id="{C53AC74D-2BE4-463C-A2D1-96B655345F24}"/>
              </a:ext>
            </a:extLst>
          </p:cNvPr>
          <p:cNvSpPr>
            <a:spLocks noChangeShapeType="1"/>
          </p:cNvSpPr>
          <p:nvPr/>
        </p:nvSpPr>
        <p:spPr bwMode="auto">
          <a:xfrm>
            <a:off x="7010400" y="3276600"/>
            <a:ext cx="0" cy="15240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2" name="Line 366">
            <a:extLst>
              <a:ext uri="{FF2B5EF4-FFF2-40B4-BE49-F238E27FC236}">
                <a16:creationId xmlns:a16="http://schemas.microsoft.com/office/drawing/2014/main" id="{AF9A9810-1C46-447D-8C20-4E1FB160E1BF}"/>
              </a:ext>
            </a:extLst>
          </p:cNvPr>
          <p:cNvSpPr>
            <a:spLocks noChangeShapeType="1"/>
          </p:cNvSpPr>
          <p:nvPr/>
        </p:nvSpPr>
        <p:spPr bwMode="auto">
          <a:xfrm flipH="1">
            <a:off x="7162800" y="3457575"/>
            <a:ext cx="14288" cy="1343025"/>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3" name="Line 367">
            <a:extLst>
              <a:ext uri="{FF2B5EF4-FFF2-40B4-BE49-F238E27FC236}">
                <a16:creationId xmlns:a16="http://schemas.microsoft.com/office/drawing/2014/main" id="{409FD459-E3DB-4D48-9FDB-6B2DF7DB2ED2}"/>
              </a:ext>
            </a:extLst>
          </p:cNvPr>
          <p:cNvSpPr>
            <a:spLocks noChangeShapeType="1"/>
          </p:cNvSpPr>
          <p:nvPr/>
        </p:nvSpPr>
        <p:spPr bwMode="auto">
          <a:xfrm flipH="1">
            <a:off x="7315200" y="3581400"/>
            <a:ext cx="14288" cy="12192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4" name="Line 368">
            <a:extLst>
              <a:ext uri="{FF2B5EF4-FFF2-40B4-BE49-F238E27FC236}">
                <a16:creationId xmlns:a16="http://schemas.microsoft.com/office/drawing/2014/main" id="{B2F352B8-9A5C-4246-B61C-00695B1A58C1}"/>
              </a:ext>
            </a:extLst>
          </p:cNvPr>
          <p:cNvSpPr>
            <a:spLocks noChangeShapeType="1"/>
          </p:cNvSpPr>
          <p:nvPr/>
        </p:nvSpPr>
        <p:spPr bwMode="auto">
          <a:xfrm flipH="1">
            <a:off x="7467600" y="3733800"/>
            <a:ext cx="14288" cy="106680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5" name="Text Box 369">
            <a:extLst>
              <a:ext uri="{FF2B5EF4-FFF2-40B4-BE49-F238E27FC236}">
                <a16:creationId xmlns:a16="http://schemas.microsoft.com/office/drawing/2014/main" id="{3C3799AA-4872-4432-864E-CAE0461C4D3F}"/>
              </a:ext>
            </a:extLst>
          </p:cNvPr>
          <p:cNvSpPr txBox="1">
            <a:spLocks noChangeArrowheads="1"/>
          </p:cNvSpPr>
          <p:nvPr/>
        </p:nvSpPr>
        <p:spPr bwMode="auto">
          <a:xfrm rot="-3411586">
            <a:off x="3790950" y="2801938"/>
            <a:ext cx="2414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folHlink"/>
                </a:solidFill>
                <a:effectLst>
                  <a:outerShdw blurRad="38100" dist="38100" dir="2700000" algn="tl">
                    <a:srgbClr val="C0C0C0"/>
                  </a:outerShdw>
                </a:effectLst>
              </a:rPr>
              <a:t>DATA BUS</a:t>
            </a:r>
          </a:p>
        </p:txBody>
      </p:sp>
      <p:sp>
        <p:nvSpPr>
          <p:cNvPr id="183666" name="Line 370">
            <a:extLst>
              <a:ext uri="{FF2B5EF4-FFF2-40B4-BE49-F238E27FC236}">
                <a16:creationId xmlns:a16="http://schemas.microsoft.com/office/drawing/2014/main" id="{FABC3C9D-E77B-4B15-B70E-B75887FA36EA}"/>
              </a:ext>
            </a:extLst>
          </p:cNvPr>
          <p:cNvSpPr>
            <a:spLocks noChangeShapeType="1"/>
          </p:cNvSpPr>
          <p:nvPr/>
        </p:nvSpPr>
        <p:spPr bwMode="auto">
          <a:xfrm>
            <a:off x="228600" y="46482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67" name="Text Box 371">
            <a:extLst>
              <a:ext uri="{FF2B5EF4-FFF2-40B4-BE49-F238E27FC236}">
                <a16:creationId xmlns:a16="http://schemas.microsoft.com/office/drawing/2014/main" id="{46AFDD5B-319B-46D0-84F8-D2A1C7F125A2}"/>
              </a:ext>
            </a:extLst>
          </p:cNvPr>
          <p:cNvSpPr txBox="1">
            <a:spLocks noChangeArrowheads="1"/>
          </p:cNvSpPr>
          <p:nvPr/>
        </p:nvSpPr>
        <p:spPr bwMode="auto">
          <a:xfrm>
            <a:off x="152400" y="4724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VNI-Times" pitchFamily="2" charset="0"/>
              </a:rPr>
              <a:t>OÂ NHÔÙ</a:t>
            </a:r>
          </a:p>
        </p:txBody>
      </p:sp>
      <p:sp>
        <p:nvSpPr>
          <p:cNvPr id="183668" name="Text Box 372">
            <a:extLst>
              <a:ext uri="{FF2B5EF4-FFF2-40B4-BE49-F238E27FC236}">
                <a16:creationId xmlns:a16="http://schemas.microsoft.com/office/drawing/2014/main" id="{76F040D7-41CC-49EC-B6E1-40F7D2862C4B}"/>
              </a:ext>
            </a:extLst>
          </p:cNvPr>
          <p:cNvSpPr txBox="1">
            <a:spLocks noChangeArrowheads="1"/>
          </p:cNvSpPr>
          <p:nvPr/>
        </p:nvSpPr>
        <p:spPr bwMode="auto">
          <a:xfrm rot="-2015607">
            <a:off x="1295400" y="5334000"/>
            <a:ext cx="2362200" cy="519113"/>
          </a:xfrm>
          <a:prstGeom prst="rect">
            <a:avLst/>
          </a:prstGeom>
          <a:noFill/>
          <a:ln>
            <a:noFill/>
          </a:ln>
          <a:effectLst>
            <a:outerShdw dist="107763" dir="81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altLang="en-US" sz="2800" b="1">
                <a:solidFill>
                  <a:schemeClr val="bg1"/>
                </a:solidFill>
                <a:effectLst>
                  <a:outerShdw blurRad="38100" dist="38100" dir="2700000" algn="tl">
                    <a:srgbClr val="C0C0C0"/>
                  </a:outerShdw>
                </a:effectLst>
                <a:latin typeface="VNI-Times" pitchFamily="2" charset="0"/>
              </a:rPr>
              <a:t>BOÄ NHÔÙ</a:t>
            </a:r>
          </a:p>
        </p:txBody>
      </p:sp>
      <p:sp>
        <p:nvSpPr>
          <p:cNvPr id="183669" name="Line 373">
            <a:extLst>
              <a:ext uri="{FF2B5EF4-FFF2-40B4-BE49-F238E27FC236}">
                <a16:creationId xmlns:a16="http://schemas.microsoft.com/office/drawing/2014/main" id="{42512C47-7819-459D-960C-7D9BD816C638}"/>
              </a:ext>
            </a:extLst>
          </p:cNvPr>
          <p:cNvSpPr>
            <a:spLocks noChangeShapeType="1"/>
          </p:cNvSpPr>
          <p:nvPr/>
        </p:nvSpPr>
        <p:spPr bwMode="auto">
          <a:xfrm>
            <a:off x="4119563" y="4867275"/>
            <a:ext cx="16002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3670" name="Text Box 374">
            <a:extLst>
              <a:ext uri="{FF2B5EF4-FFF2-40B4-BE49-F238E27FC236}">
                <a16:creationId xmlns:a16="http://schemas.microsoft.com/office/drawing/2014/main" id="{0A09451E-0343-42F2-B335-D1BA1B701E46}"/>
              </a:ext>
            </a:extLst>
          </p:cNvPr>
          <p:cNvSpPr txBox="1">
            <a:spLocks noChangeArrowheads="1"/>
          </p:cNvSpPr>
          <p:nvPr/>
        </p:nvSpPr>
        <p:spPr bwMode="auto">
          <a:xfrm>
            <a:off x="4038600" y="44196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VNI-Times" pitchFamily="2" charset="0"/>
              </a:rPr>
              <a:t>Ñoïc / ghi döõ lieäu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9358E39-C7AC-4026-ACE1-8F70894138C0}"/>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9F3BE76F-4341-421A-88A0-53F18380A85F}"/>
              </a:ext>
            </a:extLst>
          </p:cNvPr>
          <p:cNvSpPr>
            <a:spLocks noGrp="1"/>
          </p:cNvSpPr>
          <p:nvPr>
            <p:ph type="sldNum" sz="quarter" idx="12"/>
          </p:nvPr>
        </p:nvSpPr>
        <p:spPr/>
        <p:txBody>
          <a:bodyPr/>
          <a:lstStyle/>
          <a:p>
            <a:fld id="{42F3675A-BEE1-4529-8D76-F88DD789F746}" type="slidenum">
              <a:rPr lang="en-US" altLang="en-US"/>
              <a:pPr/>
              <a:t>27</a:t>
            </a:fld>
            <a:endParaRPr lang="en-US" altLang="en-US"/>
          </a:p>
        </p:txBody>
      </p:sp>
      <p:sp>
        <p:nvSpPr>
          <p:cNvPr id="167938" name="Rectangle 2">
            <a:extLst>
              <a:ext uri="{FF2B5EF4-FFF2-40B4-BE49-F238E27FC236}">
                <a16:creationId xmlns:a16="http://schemas.microsoft.com/office/drawing/2014/main" id="{F2F1472B-ED46-40F9-89E7-778819585855}"/>
              </a:ext>
            </a:extLst>
          </p:cNvPr>
          <p:cNvSpPr>
            <a:spLocks noGrp="1" noChangeArrowheads="1"/>
          </p:cNvSpPr>
          <p:nvPr>
            <p:ph type="title"/>
          </p:nvPr>
        </p:nvSpPr>
        <p:spPr>
          <a:xfrm>
            <a:off x="1150938" y="1066800"/>
            <a:ext cx="7793037" cy="693738"/>
          </a:xfrm>
        </p:spPr>
        <p:txBody>
          <a:bodyPr/>
          <a:lstStyle/>
          <a:p>
            <a:r>
              <a:rPr lang="en-US" altLang="en-US" sz="3600">
                <a:latin typeface="VNI-Times" pitchFamily="2" charset="0"/>
              </a:rPr>
              <a:t>Trình töï taùc vuï ghi oâ nhôù</a:t>
            </a:r>
          </a:p>
        </p:txBody>
      </p:sp>
      <p:sp>
        <p:nvSpPr>
          <p:cNvPr id="167939" name="Text Box 3">
            <a:extLst>
              <a:ext uri="{FF2B5EF4-FFF2-40B4-BE49-F238E27FC236}">
                <a16:creationId xmlns:a16="http://schemas.microsoft.com/office/drawing/2014/main" id="{D2D56DC6-D5A0-4140-A905-9A70FC8CE841}"/>
              </a:ext>
            </a:extLst>
          </p:cNvPr>
          <p:cNvSpPr txBox="1">
            <a:spLocks noChangeArrowheads="1"/>
          </p:cNvSpPr>
          <p:nvPr/>
        </p:nvSpPr>
        <p:spPr bwMode="auto">
          <a:xfrm>
            <a:off x="304800" y="2065338"/>
            <a:ext cx="8458200"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Blip>
                <a:blip r:embed="rId2"/>
              </a:buBlip>
            </a:pPr>
            <a:r>
              <a:rPr lang="en-US" altLang="en-US" b="1">
                <a:latin typeface="VNI-Times" pitchFamily="2" charset="0"/>
              </a:rPr>
              <a:t> </a:t>
            </a:r>
            <a:r>
              <a:rPr lang="en-US" altLang="en-US" sz="2800" b="1">
                <a:latin typeface="VNI-Times" pitchFamily="2" charset="0"/>
              </a:rPr>
              <a:t>CPU ñöa ñòa chæ oâ nhôù caàn ghi vaøo thanh ghi ñòa chæ cuûa boä nhôù.</a:t>
            </a:r>
          </a:p>
          <a:p>
            <a:pPr>
              <a:spcBef>
                <a:spcPct val="50000"/>
              </a:spcBef>
              <a:buFont typeface="Wingdings" panose="05000000000000000000" pitchFamily="2" charset="2"/>
              <a:buBlip>
                <a:blip r:embed="rId2"/>
              </a:buBlip>
            </a:pPr>
            <a:r>
              <a:rPr lang="en-US" altLang="en-US" sz="2800" b="1">
                <a:latin typeface="VNI-Times" pitchFamily="2" charset="0"/>
              </a:rPr>
              <a:t> Maïch giaûi maõ xaùc ñònh ñòa chæ oâ nhôù.</a:t>
            </a:r>
          </a:p>
          <a:p>
            <a:pPr>
              <a:spcBef>
                <a:spcPct val="50000"/>
              </a:spcBef>
              <a:buFont typeface="Wingdings" panose="05000000000000000000" pitchFamily="2" charset="2"/>
              <a:buBlip>
                <a:blip r:embed="rId2"/>
              </a:buBlip>
            </a:pPr>
            <a:r>
              <a:rPr lang="en-US" altLang="en-US" sz="2800" b="1">
                <a:latin typeface="VNI-Times" pitchFamily="2" charset="0"/>
              </a:rPr>
              <a:t> CPU ñöa döõ lieäu caàn ghi vaøo thanh ghi döõ lieäu cuûa boä nhôù.</a:t>
            </a:r>
          </a:p>
          <a:p>
            <a:pPr>
              <a:spcBef>
                <a:spcPct val="50000"/>
              </a:spcBef>
              <a:buFont typeface="Wingdings" panose="05000000000000000000" pitchFamily="2" charset="2"/>
              <a:buBlip>
                <a:blip r:embed="rId2"/>
              </a:buBlip>
            </a:pPr>
            <a:r>
              <a:rPr lang="en-US" altLang="en-US" sz="2800" b="1">
                <a:latin typeface="VNI-Times" pitchFamily="2" charset="0"/>
              </a:rPr>
              <a:t> CPU göûi tín hieäu ñieàu khieån ghi </a:t>
            </a:r>
            <a:r>
              <a:rPr lang="en-US" altLang="en-US" sz="2800" b="1">
                <a:latin typeface="VNI-Times" pitchFamily="2" charset="0"/>
                <a:sym typeface="Wingdings" panose="05000000000000000000" pitchFamily="2" charset="2"/>
              </a:rPr>
              <a:t> boä nhôù. Noäi dung trong thanh ghi döõ lieäu  ñöôïc ghi vaøo oâ nhôù coù ñòa chæ xaùc ñònh.</a:t>
            </a:r>
          </a:p>
          <a:p>
            <a:pPr>
              <a:spcBef>
                <a:spcPct val="50000"/>
              </a:spcBef>
              <a:buFontTx/>
              <a:buBlip>
                <a:blip r:embed="rId2"/>
              </a:buBlip>
            </a:pPr>
            <a:endParaRPr lang="en-US" altLang="en-US" sz="2800" b="1">
              <a:latin typeface="VNI-Times"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ooter Placeholder 4">
            <a:extLst>
              <a:ext uri="{FF2B5EF4-FFF2-40B4-BE49-F238E27FC236}">
                <a16:creationId xmlns:a16="http://schemas.microsoft.com/office/drawing/2014/main" id="{17D52CD0-FF9E-4ECC-AA94-282E3F6E2B92}"/>
              </a:ext>
            </a:extLst>
          </p:cNvPr>
          <p:cNvSpPr>
            <a:spLocks noGrp="1"/>
          </p:cNvSpPr>
          <p:nvPr>
            <p:ph type="ftr" sz="quarter" idx="11"/>
          </p:nvPr>
        </p:nvSpPr>
        <p:spPr/>
        <p:txBody>
          <a:bodyPr/>
          <a:lstStyle/>
          <a:p>
            <a:r>
              <a:rPr lang="en-US" altLang="en-US"/>
              <a:t>Chương 3 : Tổ chức Memory</a:t>
            </a:r>
          </a:p>
        </p:txBody>
      </p:sp>
      <p:sp>
        <p:nvSpPr>
          <p:cNvPr id="112" name="Slide Number Placeholder 5">
            <a:extLst>
              <a:ext uri="{FF2B5EF4-FFF2-40B4-BE49-F238E27FC236}">
                <a16:creationId xmlns:a16="http://schemas.microsoft.com/office/drawing/2014/main" id="{19F8ABEE-5819-4EC6-847B-4BF0E3913C44}"/>
              </a:ext>
            </a:extLst>
          </p:cNvPr>
          <p:cNvSpPr>
            <a:spLocks noGrp="1"/>
          </p:cNvSpPr>
          <p:nvPr>
            <p:ph type="sldNum" sz="quarter" idx="12"/>
          </p:nvPr>
        </p:nvSpPr>
        <p:spPr/>
        <p:txBody>
          <a:bodyPr/>
          <a:lstStyle/>
          <a:p>
            <a:fld id="{9FBB50D5-1690-44AB-92E5-11658345FF78}" type="slidenum">
              <a:rPr lang="en-US" altLang="en-US"/>
              <a:pPr/>
              <a:t>28</a:t>
            </a:fld>
            <a:endParaRPr lang="en-US" altLang="en-US"/>
          </a:p>
        </p:txBody>
      </p:sp>
      <p:sp>
        <p:nvSpPr>
          <p:cNvPr id="185346" name="Rectangle 2">
            <a:extLst>
              <a:ext uri="{FF2B5EF4-FFF2-40B4-BE49-F238E27FC236}">
                <a16:creationId xmlns:a16="http://schemas.microsoft.com/office/drawing/2014/main" id="{EE4898C6-CD4D-465A-8B57-64F000CA3C13}"/>
              </a:ext>
            </a:extLst>
          </p:cNvPr>
          <p:cNvSpPr>
            <a:spLocks noGrp="1" noChangeArrowheads="1"/>
          </p:cNvSpPr>
          <p:nvPr>
            <p:ph type="title"/>
          </p:nvPr>
        </p:nvSpPr>
        <p:spPr>
          <a:xfrm>
            <a:off x="1143000" y="609600"/>
            <a:ext cx="7793038" cy="1143000"/>
          </a:xfrm>
        </p:spPr>
        <p:txBody>
          <a:bodyPr/>
          <a:lstStyle/>
          <a:p>
            <a:r>
              <a:rPr lang="en-US" altLang="en-US" sz="4000" b="1">
                <a:latin typeface="VNI-Times" pitchFamily="2" charset="0"/>
              </a:rPr>
              <a:t>Truy xuaát boä nhôù : ghi oâ nhôù </a:t>
            </a:r>
          </a:p>
        </p:txBody>
      </p:sp>
      <p:graphicFrame>
        <p:nvGraphicFramePr>
          <p:cNvPr id="185588" name="Group 244">
            <a:extLst>
              <a:ext uri="{FF2B5EF4-FFF2-40B4-BE49-F238E27FC236}">
                <a16:creationId xmlns:a16="http://schemas.microsoft.com/office/drawing/2014/main" id="{238982C8-8AC0-4959-829C-6CA0AEBF611C}"/>
              </a:ext>
            </a:extLst>
          </p:cNvPr>
          <p:cNvGraphicFramePr>
            <a:graphicFrameLocks noGrp="1"/>
          </p:cNvGraphicFramePr>
          <p:nvPr>
            <p:ph idx="1"/>
          </p:nvPr>
        </p:nvGraphicFramePr>
        <p:xfrm>
          <a:off x="1219200" y="2514600"/>
          <a:ext cx="1676400" cy="4140200"/>
        </p:xfrm>
        <a:graphic>
          <a:graphicData uri="http://schemas.openxmlformats.org/drawingml/2006/table">
            <a:tbl>
              <a:tblPr/>
              <a:tblGrid>
                <a:gridCol w="208280">
                  <a:extLst>
                    <a:ext uri="{9D8B030D-6E8A-4147-A177-3AD203B41FA5}">
                      <a16:colId xmlns:a16="http://schemas.microsoft.com/office/drawing/2014/main" val="1016531154"/>
                    </a:ext>
                  </a:extLst>
                </a:gridCol>
                <a:gridCol w="208280">
                  <a:extLst>
                    <a:ext uri="{9D8B030D-6E8A-4147-A177-3AD203B41FA5}">
                      <a16:colId xmlns:a16="http://schemas.microsoft.com/office/drawing/2014/main" val="4157289122"/>
                    </a:ext>
                  </a:extLst>
                </a:gridCol>
                <a:gridCol w="215900">
                  <a:extLst>
                    <a:ext uri="{9D8B030D-6E8A-4147-A177-3AD203B41FA5}">
                      <a16:colId xmlns:a16="http://schemas.microsoft.com/office/drawing/2014/main" val="2454301038"/>
                    </a:ext>
                  </a:extLst>
                </a:gridCol>
                <a:gridCol w="219075">
                  <a:extLst>
                    <a:ext uri="{9D8B030D-6E8A-4147-A177-3AD203B41FA5}">
                      <a16:colId xmlns:a16="http://schemas.microsoft.com/office/drawing/2014/main" val="3619601462"/>
                    </a:ext>
                  </a:extLst>
                </a:gridCol>
                <a:gridCol w="215900">
                  <a:extLst>
                    <a:ext uri="{9D8B030D-6E8A-4147-A177-3AD203B41FA5}">
                      <a16:colId xmlns:a16="http://schemas.microsoft.com/office/drawing/2014/main" val="2504452459"/>
                    </a:ext>
                  </a:extLst>
                </a:gridCol>
                <a:gridCol w="217488">
                  <a:extLst>
                    <a:ext uri="{9D8B030D-6E8A-4147-A177-3AD203B41FA5}">
                      <a16:colId xmlns:a16="http://schemas.microsoft.com/office/drawing/2014/main" val="1925942420"/>
                    </a:ext>
                  </a:extLst>
                </a:gridCol>
                <a:gridCol w="215900">
                  <a:extLst>
                    <a:ext uri="{9D8B030D-6E8A-4147-A177-3AD203B41FA5}">
                      <a16:colId xmlns:a16="http://schemas.microsoft.com/office/drawing/2014/main" val="310765715"/>
                    </a:ext>
                  </a:extLst>
                </a:gridCol>
                <a:gridCol w="217487">
                  <a:extLst>
                    <a:ext uri="{9D8B030D-6E8A-4147-A177-3AD203B41FA5}">
                      <a16:colId xmlns:a16="http://schemas.microsoft.com/office/drawing/2014/main" val="105261576"/>
                    </a:ext>
                  </a:extLst>
                </a:gridCol>
              </a:tblGrid>
              <a:tr h="228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921493853"/>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42839418"/>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2931003714"/>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53623027"/>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2714206844"/>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554576711"/>
                  </a:ext>
                </a:extLst>
              </a:tr>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2768849458"/>
                  </a:ext>
                </a:extLst>
              </a:tr>
              <a:tr h="244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290214225"/>
                  </a:ext>
                </a:extLst>
              </a:tr>
            </a:tbl>
          </a:graphicData>
        </a:graphic>
      </p:graphicFrame>
      <p:sp>
        <p:nvSpPr>
          <p:cNvPr id="185571" name="Rectangle 227">
            <a:extLst>
              <a:ext uri="{FF2B5EF4-FFF2-40B4-BE49-F238E27FC236}">
                <a16:creationId xmlns:a16="http://schemas.microsoft.com/office/drawing/2014/main" id="{532C210D-15D0-4B6C-9A83-09225EAC9AAF}"/>
              </a:ext>
            </a:extLst>
          </p:cNvPr>
          <p:cNvSpPr>
            <a:spLocks noChangeArrowheads="1"/>
          </p:cNvSpPr>
          <p:nvPr/>
        </p:nvSpPr>
        <p:spPr bwMode="auto">
          <a:xfrm>
            <a:off x="3938588" y="3505200"/>
            <a:ext cx="1981200" cy="1524000"/>
          </a:xfrm>
          <a:prstGeom prst="rect">
            <a:avLst/>
          </a:prstGeom>
          <a:solidFill>
            <a:schemeClr val="accent1"/>
          </a:solidFill>
          <a:ln>
            <a:noFill/>
          </a:ln>
          <a:effectLst>
            <a:prstShdw prst="shdw18" dist="17961" dir="135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a:latin typeface="VNI-Times" pitchFamily="2" charset="0"/>
              </a:rPr>
              <a:t>Boä giaûi maõ</a:t>
            </a:r>
          </a:p>
          <a:p>
            <a:pPr algn="ctr"/>
            <a:r>
              <a:rPr lang="en-US" altLang="en-US">
                <a:latin typeface="VNI-Times" pitchFamily="2" charset="0"/>
              </a:rPr>
              <a:t>Ñòa chæ</a:t>
            </a:r>
          </a:p>
        </p:txBody>
      </p:sp>
      <p:sp>
        <p:nvSpPr>
          <p:cNvPr id="185572" name="Rectangle 228">
            <a:extLst>
              <a:ext uri="{FF2B5EF4-FFF2-40B4-BE49-F238E27FC236}">
                <a16:creationId xmlns:a16="http://schemas.microsoft.com/office/drawing/2014/main" id="{4808D01D-5464-4455-A561-1FB75A9388FF}"/>
              </a:ext>
            </a:extLst>
          </p:cNvPr>
          <p:cNvSpPr>
            <a:spLocks noChangeArrowheads="1"/>
          </p:cNvSpPr>
          <p:nvPr/>
        </p:nvSpPr>
        <p:spPr bwMode="auto">
          <a:xfrm>
            <a:off x="6719888" y="3509963"/>
            <a:ext cx="1981200" cy="1524000"/>
          </a:xfrm>
          <a:prstGeom prst="rect">
            <a:avLst/>
          </a:prstGeom>
          <a:solidFill>
            <a:schemeClr val="accent1"/>
          </a:solidFill>
          <a:ln>
            <a:noFill/>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wrap="none" anchor="ctr">
            <a:flatTx/>
          </a:bodyPr>
          <a:lstStyle/>
          <a:p>
            <a:pPr algn="ctr"/>
            <a:r>
              <a:rPr lang="en-US" altLang="en-US" sz="2000" b="1">
                <a:latin typeface="VNI-Times" pitchFamily="2" charset="0"/>
              </a:rPr>
              <a:t>     </a:t>
            </a:r>
          </a:p>
        </p:txBody>
      </p:sp>
      <p:sp>
        <p:nvSpPr>
          <p:cNvPr id="185573" name="Text Box 229">
            <a:extLst>
              <a:ext uri="{FF2B5EF4-FFF2-40B4-BE49-F238E27FC236}">
                <a16:creationId xmlns:a16="http://schemas.microsoft.com/office/drawing/2014/main" id="{01E362F6-96CC-44D6-B577-5E5882324AF0}"/>
              </a:ext>
            </a:extLst>
          </p:cNvPr>
          <p:cNvSpPr txBox="1">
            <a:spLocks noChangeArrowheads="1"/>
          </p:cNvSpPr>
          <p:nvPr/>
        </p:nvSpPr>
        <p:spPr bwMode="auto">
          <a:xfrm>
            <a:off x="6781800" y="35814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bg1"/>
                </a:solidFill>
              </a:rPr>
              <a:t>A0</a:t>
            </a:r>
          </a:p>
        </p:txBody>
      </p:sp>
      <p:sp>
        <p:nvSpPr>
          <p:cNvPr id="185574" name="Text Box 230">
            <a:extLst>
              <a:ext uri="{FF2B5EF4-FFF2-40B4-BE49-F238E27FC236}">
                <a16:creationId xmlns:a16="http://schemas.microsoft.com/office/drawing/2014/main" id="{EE463453-6FC5-4037-8EA1-64208FC07EDF}"/>
              </a:ext>
            </a:extLst>
          </p:cNvPr>
          <p:cNvSpPr txBox="1">
            <a:spLocks noChangeArrowheads="1"/>
          </p:cNvSpPr>
          <p:nvPr/>
        </p:nvSpPr>
        <p:spPr bwMode="auto">
          <a:xfrm>
            <a:off x="6805613" y="37480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bg1"/>
                </a:solidFill>
              </a:rPr>
              <a:t>A1</a:t>
            </a:r>
          </a:p>
        </p:txBody>
      </p:sp>
      <p:sp>
        <p:nvSpPr>
          <p:cNvPr id="185575" name="Text Box 231">
            <a:extLst>
              <a:ext uri="{FF2B5EF4-FFF2-40B4-BE49-F238E27FC236}">
                <a16:creationId xmlns:a16="http://schemas.microsoft.com/office/drawing/2014/main" id="{4511F85E-A354-4638-A1CF-4EC168EC006B}"/>
              </a:ext>
            </a:extLst>
          </p:cNvPr>
          <p:cNvSpPr txBox="1">
            <a:spLocks noChangeArrowheads="1"/>
          </p:cNvSpPr>
          <p:nvPr/>
        </p:nvSpPr>
        <p:spPr bwMode="auto">
          <a:xfrm>
            <a:off x="6800850" y="391953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bg1"/>
                </a:solidFill>
              </a:rPr>
              <a:t>A2</a:t>
            </a:r>
          </a:p>
        </p:txBody>
      </p:sp>
      <p:sp>
        <p:nvSpPr>
          <p:cNvPr id="185576" name="Text Box 232">
            <a:extLst>
              <a:ext uri="{FF2B5EF4-FFF2-40B4-BE49-F238E27FC236}">
                <a16:creationId xmlns:a16="http://schemas.microsoft.com/office/drawing/2014/main" id="{1641C45C-01F8-4FC8-AE6E-0A521A9C04A0}"/>
              </a:ext>
            </a:extLst>
          </p:cNvPr>
          <p:cNvSpPr txBox="1">
            <a:spLocks noChangeArrowheads="1"/>
          </p:cNvSpPr>
          <p:nvPr/>
        </p:nvSpPr>
        <p:spPr bwMode="auto">
          <a:xfrm>
            <a:off x="6786563" y="410527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bg1"/>
                </a:solidFill>
              </a:rPr>
              <a:t>A3</a:t>
            </a:r>
          </a:p>
        </p:txBody>
      </p:sp>
      <p:sp>
        <p:nvSpPr>
          <p:cNvPr id="185577" name="Text Box 233">
            <a:extLst>
              <a:ext uri="{FF2B5EF4-FFF2-40B4-BE49-F238E27FC236}">
                <a16:creationId xmlns:a16="http://schemas.microsoft.com/office/drawing/2014/main" id="{CFA0DA9D-98FB-436A-A568-5DBD29673E3C}"/>
              </a:ext>
            </a:extLst>
          </p:cNvPr>
          <p:cNvSpPr txBox="1">
            <a:spLocks noChangeArrowheads="1"/>
          </p:cNvSpPr>
          <p:nvPr/>
        </p:nvSpPr>
        <p:spPr bwMode="auto">
          <a:xfrm>
            <a:off x="6786563" y="43434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bg1"/>
                </a:solidFill>
              </a:rPr>
              <a:t>A4</a:t>
            </a:r>
          </a:p>
        </p:txBody>
      </p:sp>
      <p:sp>
        <p:nvSpPr>
          <p:cNvPr id="185578" name="Line 234">
            <a:extLst>
              <a:ext uri="{FF2B5EF4-FFF2-40B4-BE49-F238E27FC236}">
                <a16:creationId xmlns:a16="http://schemas.microsoft.com/office/drawing/2014/main" id="{F55A5B63-A029-4D8C-85ED-D0E32AD941E2}"/>
              </a:ext>
            </a:extLst>
          </p:cNvPr>
          <p:cNvSpPr>
            <a:spLocks noChangeShapeType="1"/>
          </p:cNvSpPr>
          <p:nvPr/>
        </p:nvSpPr>
        <p:spPr bwMode="auto">
          <a:xfrm>
            <a:off x="5876925" y="3767138"/>
            <a:ext cx="838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79" name="Line 235">
            <a:extLst>
              <a:ext uri="{FF2B5EF4-FFF2-40B4-BE49-F238E27FC236}">
                <a16:creationId xmlns:a16="http://schemas.microsoft.com/office/drawing/2014/main" id="{C721EA30-534B-4D3C-85EB-84714E5290E7}"/>
              </a:ext>
            </a:extLst>
          </p:cNvPr>
          <p:cNvSpPr>
            <a:spLocks noChangeShapeType="1"/>
          </p:cNvSpPr>
          <p:nvPr/>
        </p:nvSpPr>
        <p:spPr bwMode="auto">
          <a:xfrm>
            <a:off x="5872163" y="3948113"/>
            <a:ext cx="838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0" name="Line 236">
            <a:extLst>
              <a:ext uri="{FF2B5EF4-FFF2-40B4-BE49-F238E27FC236}">
                <a16:creationId xmlns:a16="http://schemas.microsoft.com/office/drawing/2014/main" id="{4897F49C-441F-4E18-8CF8-E117B2CE2AFA}"/>
              </a:ext>
            </a:extLst>
          </p:cNvPr>
          <p:cNvSpPr>
            <a:spLocks noChangeShapeType="1"/>
          </p:cNvSpPr>
          <p:nvPr/>
        </p:nvSpPr>
        <p:spPr bwMode="auto">
          <a:xfrm>
            <a:off x="5895975" y="4114800"/>
            <a:ext cx="838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1" name="Line 237">
            <a:extLst>
              <a:ext uri="{FF2B5EF4-FFF2-40B4-BE49-F238E27FC236}">
                <a16:creationId xmlns:a16="http://schemas.microsoft.com/office/drawing/2014/main" id="{B457B2D9-97BF-4806-B85E-0CF32F3BFB23}"/>
              </a:ext>
            </a:extLst>
          </p:cNvPr>
          <p:cNvSpPr>
            <a:spLocks noChangeShapeType="1"/>
          </p:cNvSpPr>
          <p:nvPr/>
        </p:nvSpPr>
        <p:spPr bwMode="auto">
          <a:xfrm>
            <a:off x="5891213" y="4267200"/>
            <a:ext cx="838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2" name="Line 238">
            <a:extLst>
              <a:ext uri="{FF2B5EF4-FFF2-40B4-BE49-F238E27FC236}">
                <a16:creationId xmlns:a16="http://schemas.microsoft.com/office/drawing/2014/main" id="{CDA19F14-992E-4EDC-B5F0-372058D92F4A}"/>
              </a:ext>
            </a:extLst>
          </p:cNvPr>
          <p:cNvSpPr>
            <a:spLocks noChangeShapeType="1"/>
          </p:cNvSpPr>
          <p:nvPr/>
        </p:nvSpPr>
        <p:spPr bwMode="auto">
          <a:xfrm>
            <a:off x="5900738" y="4476750"/>
            <a:ext cx="838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3" name="Line 239">
            <a:extLst>
              <a:ext uri="{FF2B5EF4-FFF2-40B4-BE49-F238E27FC236}">
                <a16:creationId xmlns:a16="http://schemas.microsoft.com/office/drawing/2014/main" id="{206AC02D-BB5B-4FBB-A5D4-BCB7001CEC47}"/>
              </a:ext>
            </a:extLst>
          </p:cNvPr>
          <p:cNvSpPr>
            <a:spLocks noChangeShapeType="1"/>
          </p:cNvSpPr>
          <p:nvPr/>
        </p:nvSpPr>
        <p:spPr bwMode="auto">
          <a:xfrm>
            <a:off x="2895600" y="2819400"/>
            <a:ext cx="4572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4" name="Line 240">
            <a:extLst>
              <a:ext uri="{FF2B5EF4-FFF2-40B4-BE49-F238E27FC236}">
                <a16:creationId xmlns:a16="http://schemas.microsoft.com/office/drawing/2014/main" id="{0E7C2349-F3F2-4614-83EA-26EED4998A80}"/>
              </a:ext>
            </a:extLst>
          </p:cNvPr>
          <p:cNvSpPr>
            <a:spLocks noChangeShapeType="1"/>
          </p:cNvSpPr>
          <p:nvPr/>
        </p:nvSpPr>
        <p:spPr bwMode="auto">
          <a:xfrm>
            <a:off x="3362325" y="2819400"/>
            <a:ext cx="0" cy="16764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5" name="Line 241">
            <a:extLst>
              <a:ext uri="{FF2B5EF4-FFF2-40B4-BE49-F238E27FC236}">
                <a16:creationId xmlns:a16="http://schemas.microsoft.com/office/drawing/2014/main" id="{C947F757-775B-43E3-A0C5-5DB576C59972}"/>
              </a:ext>
            </a:extLst>
          </p:cNvPr>
          <p:cNvSpPr>
            <a:spLocks noChangeShapeType="1"/>
          </p:cNvSpPr>
          <p:nvPr/>
        </p:nvSpPr>
        <p:spPr bwMode="auto">
          <a:xfrm>
            <a:off x="3352800" y="4491038"/>
            <a:ext cx="5334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589" name="Text Box 245">
            <a:extLst>
              <a:ext uri="{FF2B5EF4-FFF2-40B4-BE49-F238E27FC236}">
                <a16:creationId xmlns:a16="http://schemas.microsoft.com/office/drawing/2014/main" id="{A7550B4A-1926-4219-833C-2E25F3DCDE0C}"/>
              </a:ext>
            </a:extLst>
          </p:cNvPr>
          <p:cNvSpPr txBox="1">
            <a:spLocks noChangeArrowheads="1"/>
          </p:cNvSpPr>
          <p:nvPr/>
        </p:nvSpPr>
        <p:spPr bwMode="auto">
          <a:xfrm>
            <a:off x="285750" y="2590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00000</a:t>
            </a:r>
          </a:p>
        </p:txBody>
      </p:sp>
      <p:sp>
        <p:nvSpPr>
          <p:cNvPr id="185590" name="Text Box 246">
            <a:extLst>
              <a:ext uri="{FF2B5EF4-FFF2-40B4-BE49-F238E27FC236}">
                <a16:creationId xmlns:a16="http://schemas.microsoft.com/office/drawing/2014/main" id="{BBDF6DD1-5DC7-4E8E-A2E6-7EEEB490ADAC}"/>
              </a:ext>
            </a:extLst>
          </p:cNvPr>
          <p:cNvSpPr txBox="1">
            <a:spLocks noChangeArrowheads="1"/>
          </p:cNvSpPr>
          <p:nvPr/>
        </p:nvSpPr>
        <p:spPr bwMode="auto">
          <a:xfrm>
            <a:off x="300038" y="3124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00001</a:t>
            </a:r>
          </a:p>
        </p:txBody>
      </p:sp>
      <p:sp>
        <p:nvSpPr>
          <p:cNvPr id="185591" name="Text Box 247">
            <a:extLst>
              <a:ext uri="{FF2B5EF4-FFF2-40B4-BE49-F238E27FC236}">
                <a16:creationId xmlns:a16="http://schemas.microsoft.com/office/drawing/2014/main" id="{AC97BFF8-140C-46CF-9D85-759F90122805}"/>
              </a:ext>
            </a:extLst>
          </p:cNvPr>
          <p:cNvSpPr txBox="1">
            <a:spLocks noChangeArrowheads="1"/>
          </p:cNvSpPr>
          <p:nvPr/>
        </p:nvSpPr>
        <p:spPr bwMode="auto">
          <a:xfrm>
            <a:off x="285750" y="3581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00010</a:t>
            </a:r>
          </a:p>
        </p:txBody>
      </p:sp>
      <p:sp>
        <p:nvSpPr>
          <p:cNvPr id="185592" name="Text Box 248">
            <a:extLst>
              <a:ext uri="{FF2B5EF4-FFF2-40B4-BE49-F238E27FC236}">
                <a16:creationId xmlns:a16="http://schemas.microsoft.com/office/drawing/2014/main" id="{C5F2A6EB-AFEF-4887-87F5-8B7851273A83}"/>
              </a:ext>
            </a:extLst>
          </p:cNvPr>
          <p:cNvSpPr txBox="1">
            <a:spLocks noChangeArrowheads="1"/>
          </p:cNvSpPr>
          <p:nvPr/>
        </p:nvSpPr>
        <p:spPr bwMode="auto">
          <a:xfrm>
            <a:off x="300038"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00011</a:t>
            </a:r>
          </a:p>
        </p:txBody>
      </p:sp>
      <p:sp>
        <p:nvSpPr>
          <p:cNvPr id="185593" name="Text Box 249">
            <a:extLst>
              <a:ext uri="{FF2B5EF4-FFF2-40B4-BE49-F238E27FC236}">
                <a16:creationId xmlns:a16="http://schemas.microsoft.com/office/drawing/2014/main" id="{0C65334F-399A-44CF-A554-DA93BE060944}"/>
              </a:ext>
            </a:extLst>
          </p:cNvPr>
          <p:cNvSpPr txBox="1">
            <a:spLocks noChangeArrowheads="1"/>
          </p:cNvSpPr>
          <p:nvPr/>
        </p:nvSpPr>
        <p:spPr bwMode="auto">
          <a:xfrm>
            <a:off x="285750" y="57626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11110</a:t>
            </a:r>
          </a:p>
        </p:txBody>
      </p:sp>
      <p:sp>
        <p:nvSpPr>
          <p:cNvPr id="185594" name="Text Box 250">
            <a:extLst>
              <a:ext uri="{FF2B5EF4-FFF2-40B4-BE49-F238E27FC236}">
                <a16:creationId xmlns:a16="http://schemas.microsoft.com/office/drawing/2014/main" id="{755352A5-160A-49FA-AF8D-D3AD7D12C4E0}"/>
              </a:ext>
            </a:extLst>
          </p:cNvPr>
          <p:cNvSpPr txBox="1">
            <a:spLocks noChangeArrowheads="1"/>
          </p:cNvSpPr>
          <p:nvPr/>
        </p:nvSpPr>
        <p:spPr bwMode="auto">
          <a:xfrm>
            <a:off x="271463" y="617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11111</a:t>
            </a:r>
          </a:p>
        </p:txBody>
      </p:sp>
      <p:sp>
        <p:nvSpPr>
          <p:cNvPr id="185597" name="Text Box 253">
            <a:extLst>
              <a:ext uri="{FF2B5EF4-FFF2-40B4-BE49-F238E27FC236}">
                <a16:creationId xmlns:a16="http://schemas.microsoft.com/office/drawing/2014/main" id="{8DDD9A36-6FDC-437C-BA4F-3A07BE302C16}"/>
              </a:ext>
            </a:extLst>
          </p:cNvPr>
          <p:cNvSpPr txBox="1">
            <a:spLocks noChangeArrowheads="1"/>
          </p:cNvSpPr>
          <p:nvPr/>
        </p:nvSpPr>
        <p:spPr bwMode="auto">
          <a:xfrm rot="-3420054">
            <a:off x="7391401" y="3810000"/>
            <a:ext cx="990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3300"/>
                </a:solidFill>
                <a:latin typeface="VNI-Times" pitchFamily="2" charset="0"/>
              </a:rPr>
              <a:t>Ñôn vò </a:t>
            </a:r>
          </a:p>
          <a:p>
            <a:pPr>
              <a:spcBef>
                <a:spcPct val="50000"/>
              </a:spcBef>
            </a:pPr>
            <a:r>
              <a:rPr lang="en-US" altLang="en-US" sz="2000" b="1">
                <a:solidFill>
                  <a:srgbClr val="CC3300"/>
                </a:solidFill>
                <a:latin typeface="VNI-Times" pitchFamily="2" charset="0"/>
              </a:rPr>
              <a:t>Xöû lyù</a:t>
            </a:r>
          </a:p>
        </p:txBody>
      </p:sp>
      <p:sp>
        <p:nvSpPr>
          <p:cNvPr id="185598" name="Text Box 254">
            <a:extLst>
              <a:ext uri="{FF2B5EF4-FFF2-40B4-BE49-F238E27FC236}">
                <a16:creationId xmlns:a16="http://schemas.microsoft.com/office/drawing/2014/main" id="{C0F55673-0525-477A-886F-7217EB111FEB}"/>
              </a:ext>
            </a:extLst>
          </p:cNvPr>
          <p:cNvSpPr txBox="1">
            <a:spLocks noChangeArrowheads="1"/>
          </p:cNvSpPr>
          <p:nvPr/>
        </p:nvSpPr>
        <p:spPr bwMode="auto">
          <a:xfrm>
            <a:off x="3048000" y="22098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OÂâ nhôù ñöôïc choïn</a:t>
            </a:r>
          </a:p>
        </p:txBody>
      </p:sp>
      <p:sp>
        <p:nvSpPr>
          <p:cNvPr id="185599" name="Text Box 255">
            <a:extLst>
              <a:ext uri="{FF2B5EF4-FFF2-40B4-BE49-F238E27FC236}">
                <a16:creationId xmlns:a16="http://schemas.microsoft.com/office/drawing/2014/main" id="{FAEAC1A3-45E5-4101-A05C-07A4A090C372}"/>
              </a:ext>
            </a:extLst>
          </p:cNvPr>
          <p:cNvSpPr txBox="1">
            <a:spLocks noChangeArrowheads="1"/>
          </p:cNvSpPr>
          <p:nvPr/>
        </p:nvSpPr>
        <p:spPr bwMode="auto">
          <a:xfrm>
            <a:off x="1371600" y="4343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folHlink"/>
                </a:solidFill>
                <a:effectLst>
                  <a:outerShdw blurRad="38100" dist="38100" dir="2700000" algn="tl">
                    <a:srgbClr val="C0C0C0"/>
                  </a:outerShdw>
                </a:effectLst>
                <a:latin typeface="VNI-Times" pitchFamily="2" charset="0"/>
              </a:rPr>
              <a:t>Boä nhôù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ED20396B-27DF-4445-983E-88E05BA252F1}"/>
              </a:ext>
            </a:extLst>
          </p:cNvPr>
          <p:cNvSpPr>
            <a:spLocks noGrp="1"/>
          </p:cNvSpPr>
          <p:nvPr>
            <p:ph type="ftr" sz="quarter" idx="11"/>
          </p:nvPr>
        </p:nvSpPr>
        <p:spPr/>
        <p:txBody>
          <a:bodyPr/>
          <a:lstStyle/>
          <a:p>
            <a:r>
              <a:rPr lang="en-US" altLang="en-US"/>
              <a:t>Chương 3 : Tổ chức Memory</a:t>
            </a:r>
          </a:p>
        </p:txBody>
      </p:sp>
      <p:sp>
        <p:nvSpPr>
          <p:cNvPr id="8" name="Slide Number Placeholder 5">
            <a:extLst>
              <a:ext uri="{FF2B5EF4-FFF2-40B4-BE49-F238E27FC236}">
                <a16:creationId xmlns:a16="http://schemas.microsoft.com/office/drawing/2014/main" id="{49CA062E-4AE7-4800-9B66-FD3231B2624C}"/>
              </a:ext>
            </a:extLst>
          </p:cNvPr>
          <p:cNvSpPr>
            <a:spLocks noGrp="1"/>
          </p:cNvSpPr>
          <p:nvPr>
            <p:ph type="sldNum" sz="quarter" idx="12"/>
          </p:nvPr>
        </p:nvSpPr>
        <p:spPr/>
        <p:txBody>
          <a:bodyPr/>
          <a:lstStyle/>
          <a:p>
            <a:fld id="{764FD0CF-E25E-4BFC-B660-E034E6B7BBA2}" type="slidenum">
              <a:rPr lang="en-US" altLang="en-US"/>
              <a:pPr/>
              <a:t>29</a:t>
            </a:fld>
            <a:endParaRPr lang="en-US" altLang="en-US"/>
          </a:p>
        </p:txBody>
      </p:sp>
      <p:sp>
        <p:nvSpPr>
          <p:cNvPr id="175106" name="Rectangle 2">
            <a:extLst>
              <a:ext uri="{FF2B5EF4-FFF2-40B4-BE49-F238E27FC236}">
                <a16:creationId xmlns:a16="http://schemas.microsoft.com/office/drawing/2014/main" id="{C8E71952-8280-4666-A7AF-5ED387BDF0C4}"/>
              </a:ext>
            </a:extLst>
          </p:cNvPr>
          <p:cNvSpPr>
            <a:spLocks noGrp="1" noChangeArrowheads="1"/>
          </p:cNvSpPr>
          <p:nvPr>
            <p:ph type="title"/>
          </p:nvPr>
        </p:nvSpPr>
        <p:spPr/>
        <p:txBody>
          <a:bodyPr/>
          <a:lstStyle/>
          <a:p>
            <a:r>
              <a:rPr lang="en-US" altLang="en-US"/>
              <a:t>Stack</a:t>
            </a:r>
          </a:p>
        </p:txBody>
      </p:sp>
      <p:sp>
        <p:nvSpPr>
          <p:cNvPr id="175107" name="Rectangle 3">
            <a:extLst>
              <a:ext uri="{FF2B5EF4-FFF2-40B4-BE49-F238E27FC236}">
                <a16:creationId xmlns:a16="http://schemas.microsoft.com/office/drawing/2014/main" id="{267AE078-0D45-4990-AA1A-4CA98DC199AB}"/>
              </a:ext>
            </a:extLst>
          </p:cNvPr>
          <p:cNvSpPr>
            <a:spLocks noGrp="1" noChangeArrowheads="1"/>
          </p:cNvSpPr>
          <p:nvPr>
            <p:ph type="body" idx="1"/>
          </p:nvPr>
        </p:nvSpPr>
        <p:spPr>
          <a:xfrm>
            <a:off x="1182688" y="2017713"/>
            <a:ext cx="7772400" cy="1182687"/>
          </a:xfrm>
        </p:spPr>
        <p:txBody>
          <a:bodyPr/>
          <a:lstStyle/>
          <a:p>
            <a:r>
              <a:rPr lang="en-US" altLang="en-US" b="1">
                <a:latin typeface="VNI-Times" pitchFamily="2" charset="0"/>
              </a:rPr>
              <a:t>Stack laø vuøng nhôù ñaëc bieät duøng ñeå löu tröõ  ñòa chæ vaø döõ lieäu.</a:t>
            </a:r>
          </a:p>
        </p:txBody>
      </p:sp>
      <p:sp>
        <p:nvSpPr>
          <p:cNvPr id="175108" name="Text Box 4">
            <a:extLst>
              <a:ext uri="{FF2B5EF4-FFF2-40B4-BE49-F238E27FC236}">
                <a16:creationId xmlns:a16="http://schemas.microsoft.com/office/drawing/2014/main" id="{C1056303-C7BD-421C-8E49-CD3ADAECB359}"/>
              </a:ext>
            </a:extLst>
          </p:cNvPr>
          <p:cNvSpPr txBox="1">
            <a:spLocks noChangeArrowheads="1"/>
          </p:cNvSpPr>
          <p:nvPr/>
        </p:nvSpPr>
        <p:spPr bwMode="auto">
          <a:xfrm>
            <a:off x="381000" y="3124200"/>
            <a:ext cx="8382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VNI-Times" pitchFamily="2" charset="0"/>
              </a:rPr>
              <a:t>Stack thöôøng truù trong stack segment.Moãi vuøng 16 bit treân stack ñöôïc troû ñeán bôûi thanh ghi SP, goïi laø stack pointer.</a:t>
            </a:r>
          </a:p>
          <a:p>
            <a:pPr>
              <a:spcBef>
                <a:spcPct val="50000"/>
              </a:spcBef>
            </a:pPr>
            <a:endParaRPr lang="en-US" altLang="en-US" b="1">
              <a:latin typeface="VNI-Times" pitchFamily="2" charset="0"/>
            </a:endParaRPr>
          </a:p>
        </p:txBody>
      </p:sp>
      <p:sp>
        <p:nvSpPr>
          <p:cNvPr id="175109" name="Text Box 5">
            <a:extLst>
              <a:ext uri="{FF2B5EF4-FFF2-40B4-BE49-F238E27FC236}">
                <a16:creationId xmlns:a16="http://schemas.microsoft.com/office/drawing/2014/main" id="{771B7D7D-6049-40B4-AFB8-3917E75179D7}"/>
              </a:ext>
            </a:extLst>
          </p:cNvPr>
          <p:cNvSpPr txBox="1">
            <a:spLocks noChangeArrowheads="1"/>
          </p:cNvSpPr>
          <p:nvPr/>
        </p:nvSpPr>
        <p:spPr bwMode="auto">
          <a:xfrm>
            <a:off x="457200" y="4572000"/>
            <a:ext cx="82296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latin typeface="VNI-Times" pitchFamily="2" charset="0"/>
              </a:rPr>
              <a:t>Stack pointer löu tröõ ñòa chæ cuûa phaàn töû döõ lieäu cuoái môùi ñöôïc theâm vaøo (pushed leân stack.)</a:t>
            </a:r>
            <a:r>
              <a:rPr lang="en-US" altLang="en-US">
                <a:latin typeface="VNI-Times" pitchFamily="2" charset="0"/>
              </a:rPr>
              <a:t>    </a:t>
            </a:r>
          </a:p>
          <a:p>
            <a:pPr>
              <a:spcBef>
                <a:spcPct val="50000"/>
              </a:spcBef>
            </a:pPr>
            <a:endParaRPr lang="en-US" altLang="en-US">
              <a:latin typeface="VNI-Time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41D4C35-C79C-4698-AFC9-F7854D4BF313}"/>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444D01E9-2998-4719-A936-0300C416DEDA}"/>
              </a:ext>
            </a:extLst>
          </p:cNvPr>
          <p:cNvSpPr>
            <a:spLocks noGrp="1"/>
          </p:cNvSpPr>
          <p:nvPr>
            <p:ph type="sldNum" sz="quarter" idx="12"/>
          </p:nvPr>
        </p:nvSpPr>
        <p:spPr/>
        <p:txBody>
          <a:bodyPr/>
          <a:lstStyle/>
          <a:p>
            <a:fld id="{34DEF333-C8A2-4B83-AC66-39B3EB574986}" type="slidenum">
              <a:rPr lang="en-US" altLang="en-US"/>
              <a:pPr/>
              <a:t>3</a:t>
            </a:fld>
            <a:endParaRPr lang="en-US" altLang="en-US"/>
          </a:p>
        </p:txBody>
      </p:sp>
      <p:sp>
        <p:nvSpPr>
          <p:cNvPr id="97282" name="Rectangle 2">
            <a:extLst>
              <a:ext uri="{FF2B5EF4-FFF2-40B4-BE49-F238E27FC236}">
                <a16:creationId xmlns:a16="http://schemas.microsoft.com/office/drawing/2014/main" id="{7388D0CA-665A-4D7D-A0FD-36A858E8EF91}"/>
              </a:ext>
            </a:extLst>
          </p:cNvPr>
          <p:cNvSpPr>
            <a:spLocks noGrp="1" noChangeArrowheads="1"/>
          </p:cNvSpPr>
          <p:nvPr>
            <p:ph type="title"/>
          </p:nvPr>
        </p:nvSpPr>
        <p:spPr>
          <a:xfrm>
            <a:off x="1371600" y="914400"/>
            <a:ext cx="7772400" cy="762000"/>
          </a:xfrm>
        </p:spPr>
        <p:txBody>
          <a:bodyPr/>
          <a:lstStyle/>
          <a:p>
            <a:r>
              <a:rPr lang="en-US" altLang="en-US"/>
              <a:t>Memory</a:t>
            </a:r>
          </a:p>
        </p:txBody>
      </p:sp>
      <p:sp>
        <p:nvSpPr>
          <p:cNvPr id="97283" name="Text Box 3">
            <a:extLst>
              <a:ext uri="{FF2B5EF4-FFF2-40B4-BE49-F238E27FC236}">
                <a16:creationId xmlns:a16="http://schemas.microsoft.com/office/drawing/2014/main" id="{81B501D9-4EF5-4B02-8D4C-A25160CD146D}"/>
              </a:ext>
            </a:extLst>
          </p:cNvPr>
          <p:cNvSpPr txBox="1">
            <a:spLocks noChangeArrowheads="1"/>
          </p:cNvSpPr>
          <p:nvPr/>
        </p:nvSpPr>
        <p:spPr bwMode="auto">
          <a:xfrm>
            <a:off x="0" y="1836738"/>
            <a:ext cx="914400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latin typeface="VNI-Times" pitchFamily="2" charset="0"/>
              </a:rPr>
              <a:t> Bộ nhớ (Memory) laø nôi chöùa chöông trình vaø döõ lieäu.</a:t>
            </a:r>
          </a:p>
          <a:p>
            <a:pPr>
              <a:spcBef>
                <a:spcPct val="50000"/>
              </a:spcBef>
              <a:buFontTx/>
              <a:buBlip>
                <a:blip r:embed="rId2"/>
              </a:buBlip>
            </a:pPr>
            <a:r>
              <a:rPr lang="en-US" altLang="en-US" b="1">
                <a:latin typeface="VNI-Times" pitchFamily="2" charset="0"/>
              </a:rPr>
              <a:t> Ñôn vò  ño boä nhôù :</a:t>
            </a:r>
          </a:p>
          <a:p>
            <a:pPr>
              <a:spcBef>
                <a:spcPct val="50000"/>
              </a:spcBef>
              <a:buFontTx/>
              <a:buBlip>
                <a:blip r:embed="rId2"/>
              </a:buBlip>
            </a:pPr>
            <a:r>
              <a:rPr lang="en-US" altLang="en-US" b="1">
                <a:latin typeface="VNI-Times" pitchFamily="2" charset="0"/>
              </a:rPr>
              <a:t>Bit : ñôn vò boä nhôù nhoû nhaát laø bit. Moãi bit coù theå löu tröõ 1 trong 2 traïng thaùi laø 0 vaø 1.</a:t>
            </a:r>
          </a:p>
          <a:p>
            <a:pPr>
              <a:spcBef>
                <a:spcPct val="50000"/>
              </a:spcBef>
              <a:buFontTx/>
              <a:buBlip>
                <a:blip r:embed="rId2"/>
              </a:buBlip>
            </a:pPr>
            <a:r>
              <a:rPr lang="en-US" altLang="en-US" b="1">
                <a:latin typeface="VNI-Times" pitchFamily="2" charset="0"/>
              </a:rPr>
              <a:t>Byte = 8 bits, ñöôïc ñaùnh chæ soá töø 0 ñeán 7 baét ñaàu töø phaûi sang traùi.</a:t>
            </a:r>
          </a:p>
          <a:p>
            <a:pPr algn="just">
              <a:spcBef>
                <a:spcPct val="50000"/>
              </a:spcBef>
              <a:buFontTx/>
              <a:buBlip>
                <a:blip r:embed="rId2"/>
              </a:buBlip>
            </a:pPr>
            <a:r>
              <a:rPr lang="en-US" altLang="en-US" b="1">
                <a:latin typeface="VNI-Times" pitchFamily="2" charset="0"/>
              </a:rPr>
              <a:t> Kbyte = 1024bytes = 2</a:t>
            </a:r>
            <a:r>
              <a:rPr lang="en-US" altLang="en-US" b="1" baseline="30000">
                <a:latin typeface="VNI-Times" pitchFamily="2" charset="0"/>
              </a:rPr>
              <a:t>10 </a:t>
            </a:r>
            <a:r>
              <a:rPr lang="en-US" altLang="en-US" b="1">
                <a:latin typeface="VNI-Times" pitchFamily="2" charset="0"/>
              </a:rPr>
              <a:t>bytes.</a:t>
            </a:r>
          </a:p>
          <a:p>
            <a:pPr algn="just">
              <a:spcBef>
                <a:spcPct val="50000"/>
              </a:spcBef>
              <a:buFontTx/>
              <a:buBlip>
                <a:blip r:embed="rId2"/>
              </a:buBlip>
            </a:pPr>
            <a:r>
              <a:rPr lang="en-US" altLang="en-US" b="1">
                <a:latin typeface="VNI-Times" pitchFamily="2" charset="0"/>
              </a:rPr>
              <a:t>Mbyte = 1024Kbytes = 2</a:t>
            </a:r>
            <a:r>
              <a:rPr lang="en-US" altLang="en-US" b="1" baseline="30000">
                <a:latin typeface="VNI-Times" pitchFamily="2" charset="0"/>
              </a:rPr>
              <a:t>10</a:t>
            </a:r>
            <a:r>
              <a:rPr lang="en-US" altLang="en-US" b="1">
                <a:latin typeface="VNI-Times" pitchFamily="2" charset="0"/>
              </a:rPr>
              <a:t> Kbytes.</a:t>
            </a:r>
          </a:p>
          <a:p>
            <a:pPr algn="just">
              <a:spcBef>
                <a:spcPct val="50000"/>
              </a:spcBef>
              <a:buFontTx/>
              <a:buBlip>
                <a:blip r:embed="rId2"/>
              </a:buBlip>
            </a:pPr>
            <a:r>
              <a:rPr lang="en-US" altLang="en-US" b="1">
                <a:latin typeface="VNI-Times" pitchFamily="2" charset="0"/>
              </a:rPr>
              <a:t>Gbyte = </a:t>
            </a:r>
            <a:r>
              <a:rPr lang="en-US" altLang="en-US">
                <a:latin typeface="VNI-Times" pitchFamily="2" charset="0"/>
              </a:rPr>
              <a:t> </a:t>
            </a:r>
            <a:r>
              <a:rPr lang="en-US" altLang="en-US" b="1">
                <a:latin typeface="VNI-Times" pitchFamily="2" charset="0"/>
              </a:rPr>
              <a:t>1024Mbytes = 2</a:t>
            </a:r>
            <a:r>
              <a:rPr lang="en-US" altLang="en-US" b="1" baseline="30000">
                <a:latin typeface="VNI-Times" pitchFamily="2" charset="0"/>
              </a:rPr>
              <a:t>10</a:t>
            </a:r>
            <a:r>
              <a:rPr lang="en-US" altLang="en-US" b="1">
                <a:latin typeface="VNI-Times" pitchFamily="2" charset="0"/>
              </a:rPr>
              <a:t> Mbytes.</a:t>
            </a:r>
          </a:p>
          <a:p>
            <a:pPr algn="just">
              <a:spcBef>
                <a:spcPct val="50000"/>
              </a:spcBef>
              <a:buFontTx/>
              <a:buBlip>
                <a:blip r:embed="rId2"/>
              </a:buBlip>
            </a:pPr>
            <a:endParaRPr lang="en-US" altLang="en-US" b="1">
              <a:latin typeface="VNI-Times"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E6A797B7-BB37-41CC-A4CB-57835B880D79}"/>
              </a:ext>
            </a:extLst>
          </p:cNvPr>
          <p:cNvSpPr>
            <a:spLocks noGrp="1"/>
          </p:cNvSpPr>
          <p:nvPr>
            <p:ph type="ftr" sz="quarter" idx="11"/>
          </p:nvPr>
        </p:nvSpPr>
        <p:spPr/>
        <p:txBody>
          <a:bodyPr/>
          <a:lstStyle/>
          <a:p>
            <a:r>
              <a:rPr lang="en-US" altLang="en-US"/>
              <a:t>Chương 3 : Tổ chức Memory</a:t>
            </a:r>
          </a:p>
        </p:txBody>
      </p:sp>
      <p:sp>
        <p:nvSpPr>
          <p:cNvPr id="9" name="Slide Number Placeholder 5">
            <a:extLst>
              <a:ext uri="{FF2B5EF4-FFF2-40B4-BE49-F238E27FC236}">
                <a16:creationId xmlns:a16="http://schemas.microsoft.com/office/drawing/2014/main" id="{A0E58AAC-563D-4F39-A6CD-57C44C837B93}"/>
              </a:ext>
            </a:extLst>
          </p:cNvPr>
          <p:cNvSpPr>
            <a:spLocks noGrp="1"/>
          </p:cNvSpPr>
          <p:nvPr>
            <p:ph type="sldNum" sz="quarter" idx="12"/>
          </p:nvPr>
        </p:nvSpPr>
        <p:spPr/>
        <p:txBody>
          <a:bodyPr/>
          <a:lstStyle/>
          <a:p>
            <a:fld id="{28C1ACEC-B5A5-4697-BD1B-7F69643DE1D4}" type="slidenum">
              <a:rPr lang="en-US" altLang="en-US"/>
              <a:pPr/>
              <a:t>30</a:t>
            </a:fld>
            <a:endParaRPr lang="en-US" altLang="en-US"/>
          </a:p>
        </p:txBody>
      </p:sp>
      <p:sp>
        <p:nvSpPr>
          <p:cNvPr id="176130" name="Rectangle 2">
            <a:extLst>
              <a:ext uri="{FF2B5EF4-FFF2-40B4-BE49-F238E27FC236}">
                <a16:creationId xmlns:a16="http://schemas.microsoft.com/office/drawing/2014/main" id="{1BED21FD-1430-4572-9D47-ECB420D0274A}"/>
              </a:ext>
            </a:extLst>
          </p:cNvPr>
          <p:cNvSpPr>
            <a:spLocks noGrp="1" noChangeArrowheads="1"/>
          </p:cNvSpPr>
          <p:nvPr>
            <p:ph type="title"/>
          </p:nvPr>
        </p:nvSpPr>
        <p:spPr/>
        <p:txBody>
          <a:bodyPr/>
          <a:lstStyle/>
          <a:p>
            <a:r>
              <a:rPr lang="en-US" altLang="en-US"/>
              <a:t>Stack</a:t>
            </a:r>
          </a:p>
        </p:txBody>
      </p:sp>
      <p:sp>
        <p:nvSpPr>
          <p:cNvPr id="176133" name="Text Box 5">
            <a:extLst>
              <a:ext uri="{FF2B5EF4-FFF2-40B4-BE49-F238E27FC236}">
                <a16:creationId xmlns:a16="http://schemas.microsoft.com/office/drawing/2014/main" id="{239E934F-7A75-4717-AE49-1D22040D84F3}"/>
              </a:ext>
            </a:extLst>
          </p:cNvPr>
          <p:cNvSpPr txBox="1">
            <a:spLocks noChangeArrowheads="1"/>
          </p:cNvSpPr>
          <p:nvPr/>
        </p:nvSpPr>
        <p:spPr bwMode="auto">
          <a:xfrm>
            <a:off x="304800" y="22098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latin typeface="VNI-Times" pitchFamily="2" charset="0"/>
              </a:rPr>
              <a:t> phaàn töû döõ lieäu cuoái môùi ñöôïc theâm vaøo naøy laïi laø phaàn töû seõ ñöôïc laáy ra (popped tröôùc tieân).</a:t>
            </a:r>
            <a:r>
              <a:rPr lang="en-US" altLang="en-US">
                <a:latin typeface="VNI-Times" pitchFamily="2" charset="0"/>
              </a:rPr>
              <a:t>    </a:t>
            </a:r>
          </a:p>
          <a:p>
            <a:pPr algn="just"/>
            <a:r>
              <a:rPr lang="en-US" altLang="en-US" b="1">
                <a:latin typeface="VNI-Times" pitchFamily="2" charset="0"/>
                <a:sym typeface="Wingdings" panose="05000000000000000000" pitchFamily="2" charset="2"/>
              </a:rPr>
              <a:t> Stack laøm vieäc theo cô cheá LIFO (Last In First Out).</a:t>
            </a:r>
            <a:endParaRPr lang="en-US" altLang="en-US" b="1">
              <a:latin typeface="VNI-Times" pitchFamily="2" charset="0"/>
            </a:endParaRPr>
          </a:p>
          <a:p>
            <a:pPr>
              <a:spcBef>
                <a:spcPct val="50000"/>
              </a:spcBef>
            </a:pPr>
            <a:endParaRPr lang="en-US" altLang="en-US">
              <a:latin typeface="VNI-Times" pitchFamily="2" charset="0"/>
            </a:endParaRPr>
          </a:p>
        </p:txBody>
      </p:sp>
      <p:sp>
        <p:nvSpPr>
          <p:cNvPr id="176152" name="Text Box 24">
            <a:extLst>
              <a:ext uri="{FF2B5EF4-FFF2-40B4-BE49-F238E27FC236}">
                <a16:creationId xmlns:a16="http://schemas.microsoft.com/office/drawing/2014/main" id="{5B7F9EE5-4352-4C0A-BFA0-AC169A00EC64}"/>
              </a:ext>
            </a:extLst>
          </p:cNvPr>
          <p:cNvSpPr txBox="1">
            <a:spLocks noChangeArrowheads="1"/>
          </p:cNvSpPr>
          <p:nvPr/>
        </p:nvSpPr>
        <p:spPr bwMode="auto">
          <a:xfrm>
            <a:off x="0" y="41148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Xeùt ví duï sau :  giaû söû stack ñang chöùa 1 giaù trò 0006</a:t>
            </a:r>
          </a:p>
        </p:txBody>
      </p:sp>
      <p:sp>
        <p:nvSpPr>
          <p:cNvPr id="176153" name="AutoShape 25">
            <a:hlinkClick r:id="" action="ppaction://hlinkshowjump?jump=nextslide" highlightClick="1"/>
            <a:extLst>
              <a:ext uri="{FF2B5EF4-FFF2-40B4-BE49-F238E27FC236}">
                <a16:creationId xmlns:a16="http://schemas.microsoft.com/office/drawing/2014/main" id="{E0AFFE4C-05D6-4A6A-9718-3C5AD2319E2D}"/>
              </a:ext>
            </a:extLst>
          </p:cNvPr>
          <p:cNvSpPr>
            <a:spLocks noChangeArrowheads="1"/>
          </p:cNvSpPr>
          <p:nvPr/>
        </p:nvSpPr>
        <p:spPr bwMode="auto">
          <a:xfrm>
            <a:off x="4038600" y="4876800"/>
            <a:ext cx="1143000" cy="5334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4" name="Text Box 26">
            <a:extLst>
              <a:ext uri="{FF2B5EF4-FFF2-40B4-BE49-F238E27FC236}">
                <a16:creationId xmlns:a16="http://schemas.microsoft.com/office/drawing/2014/main" id="{2BAFE19E-734A-4AED-99E8-A60A3DA7B007}"/>
              </a:ext>
            </a:extLst>
          </p:cNvPr>
          <p:cNvSpPr txBox="1">
            <a:spLocks noChangeArrowheads="1"/>
          </p:cNvSpPr>
          <p:nvPr/>
        </p:nvSpPr>
        <p:spPr bwMode="auto">
          <a:xfrm>
            <a:off x="533400" y="56388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Sau đó ta đưa 00A5 vào stack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
            <a:extLst>
              <a:ext uri="{FF2B5EF4-FFF2-40B4-BE49-F238E27FC236}">
                <a16:creationId xmlns:a16="http://schemas.microsoft.com/office/drawing/2014/main" id="{4A96610E-A642-4DB8-9306-3CEA2DF77D45}"/>
              </a:ext>
            </a:extLst>
          </p:cNvPr>
          <p:cNvSpPr>
            <a:spLocks noGrp="1"/>
          </p:cNvSpPr>
          <p:nvPr>
            <p:ph type="ftr" sz="quarter" idx="11"/>
          </p:nvPr>
        </p:nvSpPr>
        <p:spPr/>
        <p:txBody>
          <a:bodyPr/>
          <a:lstStyle/>
          <a:p>
            <a:r>
              <a:rPr lang="en-US" altLang="en-US"/>
              <a:t>Chương 3 : Tổ chức Memory</a:t>
            </a:r>
          </a:p>
        </p:txBody>
      </p:sp>
      <p:sp>
        <p:nvSpPr>
          <p:cNvPr id="48" name="Slide Number Placeholder 5">
            <a:extLst>
              <a:ext uri="{FF2B5EF4-FFF2-40B4-BE49-F238E27FC236}">
                <a16:creationId xmlns:a16="http://schemas.microsoft.com/office/drawing/2014/main" id="{6CF3FD2A-DA45-482E-B9A2-D3217081E68C}"/>
              </a:ext>
            </a:extLst>
          </p:cNvPr>
          <p:cNvSpPr>
            <a:spLocks noGrp="1"/>
          </p:cNvSpPr>
          <p:nvPr>
            <p:ph type="sldNum" sz="quarter" idx="12"/>
          </p:nvPr>
        </p:nvSpPr>
        <p:spPr/>
        <p:txBody>
          <a:bodyPr/>
          <a:lstStyle/>
          <a:p>
            <a:fld id="{48189F49-7508-48B7-B9DB-645C9E144C38}" type="slidenum">
              <a:rPr lang="en-US" altLang="en-US"/>
              <a:pPr/>
              <a:t>31</a:t>
            </a:fld>
            <a:endParaRPr lang="en-US" altLang="en-US"/>
          </a:p>
        </p:txBody>
      </p:sp>
      <p:sp>
        <p:nvSpPr>
          <p:cNvPr id="178178" name="Rectangle 2">
            <a:extLst>
              <a:ext uri="{FF2B5EF4-FFF2-40B4-BE49-F238E27FC236}">
                <a16:creationId xmlns:a16="http://schemas.microsoft.com/office/drawing/2014/main" id="{06D96F7A-3AC8-4016-AF01-63D39A533288}"/>
              </a:ext>
            </a:extLst>
          </p:cNvPr>
          <p:cNvSpPr>
            <a:spLocks noGrp="1" noChangeArrowheads="1"/>
          </p:cNvSpPr>
          <p:nvPr>
            <p:ph type="title"/>
          </p:nvPr>
        </p:nvSpPr>
        <p:spPr/>
        <p:txBody>
          <a:bodyPr/>
          <a:lstStyle/>
          <a:p>
            <a:r>
              <a:rPr lang="en-US" altLang="en-US"/>
              <a:t>Stack</a:t>
            </a:r>
          </a:p>
        </p:txBody>
      </p:sp>
      <p:graphicFrame>
        <p:nvGraphicFramePr>
          <p:cNvPr id="178227" name="Group 51">
            <a:extLst>
              <a:ext uri="{FF2B5EF4-FFF2-40B4-BE49-F238E27FC236}">
                <a16:creationId xmlns:a16="http://schemas.microsoft.com/office/drawing/2014/main" id="{BADEF9D9-7046-48EA-98E8-F28642C663FB}"/>
              </a:ext>
            </a:extLst>
          </p:cNvPr>
          <p:cNvGraphicFramePr>
            <a:graphicFrameLocks noGrp="1"/>
          </p:cNvGraphicFramePr>
          <p:nvPr>
            <p:ph idx="1"/>
          </p:nvPr>
        </p:nvGraphicFramePr>
        <p:xfrm>
          <a:off x="1219200" y="2514600"/>
          <a:ext cx="1560513" cy="4114800"/>
        </p:xfrm>
        <a:graphic>
          <a:graphicData uri="http://schemas.openxmlformats.org/drawingml/2006/table">
            <a:tbl>
              <a:tblPr/>
              <a:tblGrid>
                <a:gridCol w="1560513">
                  <a:extLst>
                    <a:ext uri="{9D8B030D-6E8A-4147-A177-3AD203B41FA5}">
                      <a16:colId xmlns:a16="http://schemas.microsoft.com/office/drawing/2014/main" val="4026192610"/>
                    </a:ext>
                  </a:extLst>
                </a:gridCol>
              </a:tblGrid>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0006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4252168323"/>
                  </a:ext>
                </a:extLst>
              </a:tr>
              <a:tr h="8239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104727804"/>
                  </a:ext>
                </a:extLst>
              </a:tr>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695916370"/>
                  </a:ext>
                </a:extLst>
              </a:tr>
              <a:tr h="8239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341772101"/>
                  </a:ext>
                </a:extLst>
              </a:tr>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642110784"/>
                  </a:ext>
                </a:extLst>
              </a:tr>
            </a:tbl>
          </a:graphicData>
        </a:graphic>
      </p:graphicFrame>
      <p:grpSp>
        <p:nvGrpSpPr>
          <p:cNvPr id="178233" name="Group 57">
            <a:extLst>
              <a:ext uri="{FF2B5EF4-FFF2-40B4-BE49-F238E27FC236}">
                <a16:creationId xmlns:a16="http://schemas.microsoft.com/office/drawing/2014/main" id="{0B806D18-3596-477B-8FD6-41015C7D0D62}"/>
              </a:ext>
            </a:extLst>
          </p:cNvPr>
          <p:cNvGrpSpPr>
            <a:grpSpLocks/>
          </p:cNvGrpSpPr>
          <p:nvPr/>
        </p:nvGrpSpPr>
        <p:grpSpPr bwMode="auto">
          <a:xfrm>
            <a:off x="2819400" y="2438400"/>
            <a:ext cx="1905000" cy="457200"/>
            <a:chOff x="1776" y="1536"/>
            <a:chExt cx="1200" cy="288"/>
          </a:xfrm>
        </p:grpSpPr>
        <p:sp>
          <p:nvSpPr>
            <p:cNvPr id="178198" name="Text Box 22">
              <a:extLst>
                <a:ext uri="{FF2B5EF4-FFF2-40B4-BE49-F238E27FC236}">
                  <a16:creationId xmlns:a16="http://schemas.microsoft.com/office/drawing/2014/main" id="{7C51BC9F-CE55-4A16-8C31-FB72C8805A95}"/>
                </a:ext>
              </a:extLst>
            </p:cNvPr>
            <p:cNvSpPr txBox="1">
              <a:spLocks noChangeArrowheads="1"/>
            </p:cNvSpPr>
            <p:nvPr/>
          </p:nvSpPr>
          <p:spPr bwMode="auto">
            <a:xfrm>
              <a:off x="2304" y="153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SP</a:t>
              </a:r>
            </a:p>
          </p:txBody>
        </p:sp>
        <p:sp>
          <p:nvSpPr>
            <p:cNvPr id="178199" name="Line 23">
              <a:extLst>
                <a:ext uri="{FF2B5EF4-FFF2-40B4-BE49-F238E27FC236}">
                  <a16:creationId xmlns:a16="http://schemas.microsoft.com/office/drawing/2014/main" id="{FBA84C3C-DABF-4AC2-B0A6-7618915E50FD}"/>
                </a:ext>
              </a:extLst>
            </p:cNvPr>
            <p:cNvSpPr>
              <a:spLocks noChangeShapeType="1"/>
            </p:cNvSpPr>
            <p:nvPr/>
          </p:nvSpPr>
          <p:spPr bwMode="auto">
            <a:xfrm flipH="1">
              <a:off x="1776" y="1728"/>
              <a:ext cx="528" cy="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8200" name="Text Box 24">
            <a:extLst>
              <a:ext uri="{FF2B5EF4-FFF2-40B4-BE49-F238E27FC236}">
                <a16:creationId xmlns:a16="http://schemas.microsoft.com/office/drawing/2014/main" id="{A4430206-4625-454D-BD03-AE1175272DEB}"/>
              </a:ext>
            </a:extLst>
          </p:cNvPr>
          <p:cNvSpPr txBox="1">
            <a:spLocks noChangeArrowheads="1"/>
          </p:cNvSpPr>
          <p:nvPr/>
        </p:nvSpPr>
        <p:spPr bwMode="auto">
          <a:xfrm>
            <a:off x="990600" y="19812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BEFORE</a:t>
            </a:r>
          </a:p>
        </p:txBody>
      </p:sp>
      <p:graphicFrame>
        <p:nvGraphicFramePr>
          <p:cNvPr id="178223" name="Group 47">
            <a:extLst>
              <a:ext uri="{FF2B5EF4-FFF2-40B4-BE49-F238E27FC236}">
                <a16:creationId xmlns:a16="http://schemas.microsoft.com/office/drawing/2014/main" id="{6788F715-C25D-4E34-8CE7-8A7894B196BC}"/>
              </a:ext>
            </a:extLst>
          </p:cNvPr>
          <p:cNvGraphicFramePr>
            <a:graphicFrameLocks noGrp="1"/>
          </p:cNvGraphicFramePr>
          <p:nvPr/>
        </p:nvGraphicFramePr>
        <p:xfrm>
          <a:off x="5334000" y="2514600"/>
          <a:ext cx="1560513" cy="4114800"/>
        </p:xfrm>
        <a:graphic>
          <a:graphicData uri="http://schemas.openxmlformats.org/drawingml/2006/table">
            <a:tbl>
              <a:tblPr/>
              <a:tblGrid>
                <a:gridCol w="1560513">
                  <a:extLst>
                    <a:ext uri="{9D8B030D-6E8A-4147-A177-3AD203B41FA5}">
                      <a16:colId xmlns:a16="http://schemas.microsoft.com/office/drawing/2014/main" val="540589255"/>
                    </a:ext>
                  </a:extLst>
                </a:gridCol>
              </a:tblGrid>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ahoma" panose="020B0604030504040204" pitchFamily="34" charset="0"/>
                        </a:rPr>
                        <a:t>0006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880839060"/>
                  </a:ext>
                </a:extLst>
              </a:tr>
              <a:tr h="8239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27429427"/>
                  </a:ext>
                </a:extLst>
              </a:tr>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728691459"/>
                  </a:ext>
                </a:extLst>
              </a:tr>
              <a:tr h="8239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235169315"/>
                  </a:ext>
                </a:extLst>
              </a:tr>
              <a:tr h="8223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803156124"/>
                  </a:ext>
                </a:extLst>
              </a:tr>
            </a:tbl>
          </a:graphicData>
        </a:graphic>
      </p:graphicFrame>
      <p:grpSp>
        <p:nvGrpSpPr>
          <p:cNvPr id="178236" name="Group 60">
            <a:extLst>
              <a:ext uri="{FF2B5EF4-FFF2-40B4-BE49-F238E27FC236}">
                <a16:creationId xmlns:a16="http://schemas.microsoft.com/office/drawing/2014/main" id="{FA0DB0EC-6B63-4D88-ACF0-924E8AF6C1B9}"/>
              </a:ext>
            </a:extLst>
          </p:cNvPr>
          <p:cNvGrpSpPr>
            <a:grpSpLocks/>
          </p:cNvGrpSpPr>
          <p:nvPr/>
        </p:nvGrpSpPr>
        <p:grpSpPr bwMode="auto">
          <a:xfrm>
            <a:off x="7010400" y="3429000"/>
            <a:ext cx="1905000" cy="457200"/>
            <a:chOff x="4416" y="2160"/>
            <a:chExt cx="1200" cy="288"/>
          </a:xfrm>
        </p:grpSpPr>
        <p:sp>
          <p:nvSpPr>
            <p:cNvPr id="178215" name="Text Box 39">
              <a:extLst>
                <a:ext uri="{FF2B5EF4-FFF2-40B4-BE49-F238E27FC236}">
                  <a16:creationId xmlns:a16="http://schemas.microsoft.com/office/drawing/2014/main" id="{784BE282-CB6D-4326-8E1C-3260C6CF7298}"/>
                </a:ext>
              </a:extLst>
            </p:cNvPr>
            <p:cNvSpPr txBox="1">
              <a:spLocks noChangeArrowheads="1"/>
            </p:cNvSpPr>
            <p:nvPr/>
          </p:nvSpPr>
          <p:spPr bwMode="auto">
            <a:xfrm>
              <a:off x="4944" y="216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SP</a:t>
              </a:r>
            </a:p>
          </p:txBody>
        </p:sp>
        <p:sp>
          <p:nvSpPr>
            <p:cNvPr id="178216" name="Line 40">
              <a:extLst>
                <a:ext uri="{FF2B5EF4-FFF2-40B4-BE49-F238E27FC236}">
                  <a16:creationId xmlns:a16="http://schemas.microsoft.com/office/drawing/2014/main" id="{CDC42A52-4D60-498F-872C-FD92804C7888}"/>
                </a:ext>
              </a:extLst>
            </p:cNvPr>
            <p:cNvSpPr>
              <a:spLocks noChangeShapeType="1"/>
            </p:cNvSpPr>
            <p:nvPr/>
          </p:nvSpPr>
          <p:spPr bwMode="auto">
            <a:xfrm flipH="1">
              <a:off x="4416" y="2352"/>
              <a:ext cx="528" cy="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8217" name="Text Box 41">
            <a:extLst>
              <a:ext uri="{FF2B5EF4-FFF2-40B4-BE49-F238E27FC236}">
                <a16:creationId xmlns:a16="http://schemas.microsoft.com/office/drawing/2014/main" id="{079DE021-8DAC-4882-9187-8F54B55EC99A}"/>
              </a:ext>
            </a:extLst>
          </p:cNvPr>
          <p:cNvSpPr txBox="1">
            <a:spLocks noChangeArrowheads="1"/>
          </p:cNvSpPr>
          <p:nvPr/>
        </p:nvSpPr>
        <p:spPr bwMode="auto">
          <a:xfrm>
            <a:off x="5029200" y="1905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AFTER</a:t>
            </a:r>
          </a:p>
        </p:txBody>
      </p:sp>
      <p:sp>
        <p:nvSpPr>
          <p:cNvPr id="178228" name="Text Box 52">
            <a:extLst>
              <a:ext uri="{FF2B5EF4-FFF2-40B4-BE49-F238E27FC236}">
                <a16:creationId xmlns:a16="http://schemas.microsoft.com/office/drawing/2014/main" id="{1AD36CA6-988F-49E4-BF26-9DA923CCB353}"/>
              </a:ext>
            </a:extLst>
          </p:cNvPr>
          <p:cNvSpPr txBox="1">
            <a:spLocks noChangeArrowheads="1"/>
          </p:cNvSpPr>
          <p:nvPr/>
        </p:nvSpPr>
        <p:spPr bwMode="auto">
          <a:xfrm>
            <a:off x="2971800" y="6172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LOW MEM</a:t>
            </a:r>
          </a:p>
        </p:txBody>
      </p:sp>
      <p:sp>
        <p:nvSpPr>
          <p:cNvPr id="178229" name="Text Box 53">
            <a:extLst>
              <a:ext uri="{FF2B5EF4-FFF2-40B4-BE49-F238E27FC236}">
                <a16:creationId xmlns:a16="http://schemas.microsoft.com/office/drawing/2014/main" id="{B380687E-8BF2-489D-A535-6610BFF4F1A7}"/>
              </a:ext>
            </a:extLst>
          </p:cNvPr>
          <p:cNvSpPr txBox="1">
            <a:spLocks noChangeArrowheads="1"/>
          </p:cNvSpPr>
          <p:nvPr/>
        </p:nvSpPr>
        <p:spPr bwMode="auto">
          <a:xfrm>
            <a:off x="2362200" y="19050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HIGH MEM</a:t>
            </a:r>
          </a:p>
        </p:txBody>
      </p:sp>
      <p:sp>
        <p:nvSpPr>
          <p:cNvPr id="178230" name="Text Box 54">
            <a:extLst>
              <a:ext uri="{FF2B5EF4-FFF2-40B4-BE49-F238E27FC236}">
                <a16:creationId xmlns:a16="http://schemas.microsoft.com/office/drawing/2014/main" id="{B87C11F3-969C-4DC5-B8BF-104D106595AB}"/>
              </a:ext>
            </a:extLst>
          </p:cNvPr>
          <p:cNvSpPr txBox="1">
            <a:spLocks noChangeArrowheads="1"/>
          </p:cNvSpPr>
          <p:nvPr/>
        </p:nvSpPr>
        <p:spPr bwMode="auto">
          <a:xfrm>
            <a:off x="6934200" y="19812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HIGH MEM</a:t>
            </a:r>
          </a:p>
        </p:txBody>
      </p:sp>
      <p:sp>
        <p:nvSpPr>
          <p:cNvPr id="178232" name="AutoShape 56">
            <a:extLst>
              <a:ext uri="{FF2B5EF4-FFF2-40B4-BE49-F238E27FC236}">
                <a16:creationId xmlns:a16="http://schemas.microsoft.com/office/drawing/2014/main" id="{9624878F-CCA3-4DD5-A668-CCD6001C2C4F}"/>
              </a:ext>
            </a:extLst>
          </p:cNvPr>
          <p:cNvSpPr>
            <a:spLocks noChangeArrowheads="1"/>
          </p:cNvSpPr>
          <p:nvPr/>
        </p:nvSpPr>
        <p:spPr bwMode="auto">
          <a:xfrm>
            <a:off x="7143750" y="4495800"/>
            <a:ext cx="1828800" cy="609600"/>
          </a:xfrm>
          <a:prstGeom prst="wedgeRectCallout">
            <a:avLst>
              <a:gd name="adj1" fmla="val -38019"/>
              <a:gd name="adj2" fmla="val -1460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SP </a:t>
            </a:r>
            <a:r>
              <a:rPr lang="en-US" altLang="en-US" b="1">
                <a:latin typeface="VNI-Times" pitchFamily="2" charset="0"/>
              </a:rPr>
              <a:t>giaûm</a:t>
            </a:r>
            <a:r>
              <a:rPr lang="en-US" altLang="en-US" b="1">
                <a:latin typeface="VNI-US" pitchFamily="2" charset="0"/>
              </a:rPr>
              <a:t> 1</a:t>
            </a:r>
          </a:p>
        </p:txBody>
      </p:sp>
      <p:sp>
        <p:nvSpPr>
          <p:cNvPr id="178234" name="Text Box 58">
            <a:extLst>
              <a:ext uri="{FF2B5EF4-FFF2-40B4-BE49-F238E27FC236}">
                <a16:creationId xmlns:a16="http://schemas.microsoft.com/office/drawing/2014/main" id="{CECFCD2F-E8C7-4A42-9C7F-644893976533}"/>
              </a:ext>
            </a:extLst>
          </p:cNvPr>
          <p:cNvSpPr txBox="1">
            <a:spLocks noChangeArrowheads="1"/>
          </p:cNvSpPr>
          <p:nvPr/>
        </p:nvSpPr>
        <p:spPr bwMode="auto">
          <a:xfrm>
            <a:off x="7375525" y="2852738"/>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78235" name="Text Box 59">
            <a:extLst>
              <a:ext uri="{FF2B5EF4-FFF2-40B4-BE49-F238E27FC236}">
                <a16:creationId xmlns:a16="http://schemas.microsoft.com/office/drawing/2014/main" id="{FBEED15D-2E49-483B-B0F0-820EFCB97A74}"/>
              </a:ext>
            </a:extLst>
          </p:cNvPr>
          <p:cNvSpPr txBox="1">
            <a:spLocks noChangeArrowheads="1"/>
          </p:cNvSpPr>
          <p:nvPr/>
        </p:nvSpPr>
        <p:spPr bwMode="auto">
          <a:xfrm>
            <a:off x="5629275" y="34575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00A5</a:t>
            </a:r>
          </a:p>
        </p:txBody>
      </p:sp>
      <p:sp>
        <p:nvSpPr>
          <p:cNvPr id="178237" name="AutoShape 61">
            <a:hlinkClick r:id="" action="ppaction://hlinkshowjump?jump=nextslide" highlightClick="1"/>
            <a:extLst>
              <a:ext uri="{FF2B5EF4-FFF2-40B4-BE49-F238E27FC236}">
                <a16:creationId xmlns:a16="http://schemas.microsoft.com/office/drawing/2014/main" id="{D7ED8508-6293-4023-8FB8-23D0B3E80270}"/>
              </a:ext>
            </a:extLst>
          </p:cNvPr>
          <p:cNvSpPr>
            <a:spLocks noChangeArrowheads="1"/>
          </p:cNvSpPr>
          <p:nvPr/>
        </p:nvSpPr>
        <p:spPr bwMode="auto">
          <a:xfrm>
            <a:off x="7162800" y="6400800"/>
            <a:ext cx="685800" cy="304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227"/>
                                        </p:tgtEl>
                                        <p:attrNameLst>
                                          <p:attrName>style.visibility</p:attrName>
                                        </p:attrNameLst>
                                      </p:cBhvr>
                                      <p:to>
                                        <p:strVal val="visible"/>
                                      </p:to>
                                    </p:set>
                                    <p:anim calcmode="lin" valueType="num">
                                      <p:cBhvr additive="base">
                                        <p:cTn id="7" dur="500" fill="hold"/>
                                        <p:tgtEl>
                                          <p:spTgt spid="178227"/>
                                        </p:tgtEl>
                                        <p:attrNameLst>
                                          <p:attrName>ppt_x</p:attrName>
                                        </p:attrNameLst>
                                      </p:cBhvr>
                                      <p:tavLst>
                                        <p:tav tm="0">
                                          <p:val>
                                            <p:strVal val="#ppt_x"/>
                                          </p:val>
                                        </p:tav>
                                        <p:tav tm="100000">
                                          <p:val>
                                            <p:strVal val="#ppt_x"/>
                                          </p:val>
                                        </p:tav>
                                      </p:tavLst>
                                    </p:anim>
                                    <p:anim calcmode="lin" valueType="num">
                                      <p:cBhvr additive="base">
                                        <p:cTn id="8" dur="500" fill="hold"/>
                                        <p:tgtEl>
                                          <p:spTgt spid="178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8233"/>
                                        </p:tgtEl>
                                        <p:attrNameLst>
                                          <p:attrName>style.visibility</p:attrName>
                                        </p:attrNameLst>
                                      </p:cBhvr>
                                      <p:to>
                                        <p:strVal val="visible"/>
                                      </p:to>
                                    </p:set>
                                    <p:anim calcmode="lin" valueType="num">
                                      <p:cBhvr additive="base">
                                        <p:cTn id="13" dur="500" fill="hold"/>
                                        <p:tgtEl>
                                          <p:spTgt spid="178233"/>
                                        </p:tgtEl>
                                        <p:attrNameLst>
                                          <p:attrName>ppt_x</p:attrName>
                                        </p:attrNameLst>
                                      </p:cBhvr>
                                      <p:tavLst>
                                        <p:tav tm="0">
                                          <p:val>
                                            <p:strVal val="#ppt_x"/>
                                          </p:val>
                                        </p:tav>
                                        <p:tav tm="100000">
                                          <p:val>
                                            <p:strVal val="#ppt_x"/>
                                          </p:val>
                                        </p:tav>
                                      </p:tavLst>
                                    </p:anim>
                                    <p:anim calcmode="lin" valueType="num">
                                      <p:cBhvr additive="base">
                                        <p:cTn id="14" dur="500" fill="hold"/>
                                        <p:tgtEl>
                                          <p:spTgt spid="1782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78200"/>
                                        </p:tgtEl>
                                        <p:attrNameLst>
                                          <p:attrName>style.visibility</p:attrName>
                                        </p:attrNameLst>
                                      </p:cBhvr>
                                      <p:to>
                                        <p:strVal val="visible"/>
                                      </p:to>
                                    </p:set>
                                    <p:animEffect transition="in" filter="box(in)">
                                      <p:cBhvr>
                                        <p:cTn id="19" dur="500"/>
                                        <p:tgtEl>
                                          <p:spTgt spid="1782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78223"/>
                                        </p:tgtEl>
                                        <p:attrNameLst>
                                          <p:attrName>style.visibility</p:attrName>
                                        </p:attrNameLst>
                                      </p:cBhvr>
                                      <p:to>
                                        <p:strVal val="visible"/>
                                      </p:to>
                                    </p:set>
                                    <p:anim calcmode="lin" valueType="num">
                                      <p:cBhvr additive="base">
                                        <p:cTn id="24" dur="500" fill="hold"/>
                                        <p:tgtEl>
                                          <p:spTgt spid="178223"/>
                                        </p:tgtEl>
                                        <p:attrNameLst>
                                          <p:attrName>ppt_x</p:attrName>
                                        </p:attrNameLst>
                                      </p:cBhvr>
                                      <p:tavLst>
                                        <p:tav tm="0">
                                          <p:val>
                                            <p:strVal val="#ppt_x"/>
                                          </p:val>
                                        </p:tav>
                                        <p:tav tm="100000">
                                          <p:val>
                                            <p:strVal val="#ppt_x"/>
                                          </p:val>
                                        </p:tav>
                                      </p:tavLst>
                                    </p:anim>
                                    <p:anim calcmode="lin" valueType="num">
                                      <p:cBhvr additive="base">
                                        <p:cTn id="25" dur="500" fill="hold"/>
                                        <p:tgtEl>
                                          <p:spTgt spid="17822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8235"/>
                                        </p:tgtEl>
                                        <p:attrNameLst>
                                          <p:attrName>style.visibility</p:attrName>
                                        </p:attrNameLst>
                                      </p:cBhvr>
                                      <p:to>
                                        <p:strVal val="visible"/>
                                      </p:to>
                                    </p:set>
                                    <p:anim calcmode="lin" valueType="num">
                                      <p:cBhvr additive="base">
                                        <p:cTn id="30" dur="500" fill="hold"/>
                                        <p:tgtEl>
                                          <p:spTgt spid="178235"/>
                                        </p:tgtEl>
                                        <p:attrNameLst>
                                          <p:attrName>ppt_x</p:attrName>
                                        </p:attrNameLst>
                                      </p:cBhvr>
                                      <p:tavLst>
                                        <p:tav tm="0">
                                          <p:val>
                                            <p:strVal val="#ppt_x"/>
                                          </p:val>
                                        </p:tav>
                                        <p:tav tm="100000">
                                          <p:val>
                                            <p:strVal val="#ppt_x"/>
                                          </p:val>
                                        </p:tav>
                                      </p:tavLst>
                                    </p:anim>
                                    <p:anim calcmode="lin" valueType="num">
                                      <p:cBhvr additive="base">
                                        <p:cTn id="31" dur="500" fill="hold"/>
                                        <p:tgtEl>
                                          <p:spTgt spid="17823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78217"/>
                                        </p:tgtEl>
                                        <p:attrNameLst>
                                          <p:attrName>style.visibility</p:attrName>
                                        </p:attrNameLst>
                                      </p:cBhvr>
                                      <p:to>
                                        <p:strVal val="visible"/>
                                      </p:to>
                                    </p:set>
                                    <p:animEffect transition="in" filter="box(in)">
                                      <p:cBhvr>
                                        <p:cTn id="36" dur="500"/>
                                        <p:tgtEl>
                                          <p:spTgt spid="1782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78236"/>
                                        </p:tgtEl>
                                        <p:attrNameLst>
                                          <p:attrName>style.visibility</p:attrName>
                                        </p:attrNameLst>
                                      </p:cBhvr>
                                      <p:to>
                                        <p:strVal val="visible"/>
                                      </p:to>
                                    </p:set>
                                    <p:animEffect transition="in" filter="box(in)">
                                      <p:cBhvr>
                                        <p:cTn id="41" dur="500"/>
                                        <p:tgtEl>
                                          <p:spTgt spid="1782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178232"/>
                                        </p:tgtEl>
                                        <p:attrNameLst>
                                          <p:attrName>style.visibility</p:attrName>
                                        </p:attrNameLst>
                                      </p:cBhvr>
                                      <p:to>
                                        <p:strVal val="visible"/>
                                      </p:to>
                                    </p:set>
                                    <p:anim calcmode="lin" valueType="num">
                                      <p:cBhvr>
                                        <p:cTn id="46" dur="500" fill="hold"/>
                                        <p:tgtEl>
                                          <p:spTgt spid="178232"/>
                                        </p:tgtEl>
                                        <p:attrNameLst>
                                          <p:attrName>ppt_w</p:attrName>
                                        </p:attrNameLst>
                                      </p:cBhvr>
                                      <p:tavLst>
                                        <p:tav tm="0">
                                          <p:val>
                                            <p:strVal val="#ppt_w*0.05"/>
                                          </p:val>
                                        </p:tav>
                                        <p:tav tm="100000">
                                          <p:val>
                                            <p:strVal val="#ppt_w"/>
                                          </p:val>
                                        </p:tav>
                                      </p:tavLst>
                                    </p:anim>
                                    <p:anim calcmode="lin" valueType="num">
                                      <p:cBhvr>
                                        <p:cTn id="47" dur="500" fill="hold"/>
                                        <p:tgtEl>
                                          <p:spTgt spid="178232"/>
                                        </p:tgtEl>
                                        <p:attrNameLst>
                                          <p:attrName>ppt_h</p:attrName>
                                        </p:attrNameLst>
                                      </p:cBhvr>
                                      <p:tavLst>
                                        <p:tav tm="0">
                                          <p:val>
                                            <p:strVal val="#ppt_h"/>
                                          </p:val>
                                        </p:tav>
                                        <p:tav tm="100000">
                                          <p:val>
                                            <p:strVal val="#ppt_h"/>
                                          </p:val>
                                        </p:tav>
                                      </p:tavLst>
                                    </p:anim>
                                    <p:anim calcmode="lin" valueType="num">
                                      <p:cBhvr>
                                        <p:cTn id="48" dur="500" fill="hold"/>
                                        <p:tgtEl>
                                          <p:spTgt spid="178232"/>
                                        </p:tgtEl>
                                        <p:attrNameLst>
                                          <p:attrName>ppt_x</p:attrName>
                                        </p:attrNameLst>
                                      </p:cBhvr>
                                      <p:tavLst>
                                        <p:tav tm="0">
                                          <p:val>
                                            <p:strVal val="#ppt_x-.2"/>
                                          </p:val>
                                        </p:tav>
                                        <p:tav tm="100000">
                                          <p:val>
                                            <p:strVal val="#ppt_x"/>
                                          </p:val>
                                        </p:tav>
                                      </p:tavLst>
                                    </p:anim>
                                    <p:anim calcmode="lin" valueType="num">
                                      <p:cBhvr>
                                        <p:cTn id="49" dur="500" fill="hold"/>
                                        <p:tgtEl>
                                          <p:spTgt spid="178232"/>
                                        </p:tgtEl>
                                        <p:attrNameLst>
                                          <p:attrName>ppt_y</p:attrName>
                                        </p:attrNameLst>
                                      </p:cBhvr>
                                      <p:tavLst>
                                        <p:tav tm="0">
                                          <p:val>
                                            <p:strVal val="#ppt_y"/>
                                          </p:val>
                                        </p:tav>
                                        <p:tav tm="100000">
                                          <p:val>
                                            <p:strVal val="#ppt_y"/>
                                          </p:val>
                                        </p:tav>
                                      </p:tavLst>
                                    </p:anim>
                                    <p:animEffect transition="in" filter="fade">
                                      <p:cBhvr>
                                        <p:cTn id="50" dur="500"/>
                                        <p:tgtEl>
                                          <p:spTgt spid="17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0" grpId="0"/>
      <p:bldP spid="178217" grpId="0"/>
      <p:bldP spid="178232" grpId="0" animBg="1"/>
      <p:bldP spid="1782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F3944D7-354F-460E-A0AD-A726ED347F0C}"/>
              </a:ext>
            </a:extLst>
          </p:cNvPr>
          <p:cNvSpPr>
            <a:spLocks noGrp="1"/>
          </p:cNvSpPr>
          <p:nvPr>
            <p:ph type="ftr" sz="quarter" idx="11"/>
          </p:nvPr>
        </p:nvSpPr>
        <p:spPr/>
        <p:txBody>
          <a:bodyPr/>
          <a:lstStyle/>
          <a:p>
            <a:r>
              <a:rPr lang="en-US" altLang="en-US"/>
              <a:t>Chương 3 : Tổ chức Memory</a:t>
            </a:r>
          </a:p>
        </p:txBody>
      </p:sp>
      <p:sp>
        <p:nvSpPr>
          <p:cNvPr id="8" name="Slide Number Placeholder 5">
            <a:extLst>
              <a:ext uri="{FF2B5EF4-FFF2-40B4-BE49-F238E27FC236}">
                <a16:creationId xmlns:a16="http://schemas.microsoft.com/office/drawing/2014/main" id="{7048AD6E-35A2-4976-9AD0-28159CD3C01F}"/>
              </a:ext>
            </a:extLst>
          </p:cNvPr>
          <p:cNvSpPr>
            <a:spLocks noGrp="1"/>
          </p:cNvSpPr>
          <p:nvPr>
            <p:ph type="sldNum" sz="quarter" idx="12"/>
          </p:nvPr>
        </p:nvSpPr>
        <p:spPr/>
        <p:txBody>
          <a:bodyPr/>
          <a:lstStyle/>
          <a:p>
            <a:fld id="{20446243-506C-4EBB-8CDD-BBBEEDE5D4AC}" type="slidenum">
              <a:rPr lang="en-US" altLang="en-US"/>
              <a:pPr/>
              <a:t>32</a:t>
            </a:fld>
            <a:endParaRPr lang="en-US" altLang="en-US"/>
          </a:p>
        </p:txBody>
      </p:sp>
      <p:sp>
        <p:nvSpPr>
          <p:cNvPr id="179202" name="Rectangle 2">
            <a:extLst>
              <a:ext uri="{FF2B5EF4-FFF2-40B4-BE49-F238E27FC236}">
                <a16:creationId xmlns:a16="http://schemas.microsoft.com/office/drawing/2014/main" id="{88CE651E-6400-4D10-AD7D-024EAB80D98E}"/>
              </a:ext>
            </a:extLst>
          </p:cNvPr>
          <p:cNvSpPr>
            <a:spLocks noGrp="1" noChangeArrowheads="1"/>
          </p:cNvSpPr>
          <p:nvPr>
            <p:ph type="title"/>
          </p:nvPr>
        </p:nvSpPr>
        <p:spPr>
          <a:xfrm>
            <a:off x="1150938" y="1143000"/>
            <a:ext cx="7793037" cy="617538"/>
          </a:xfrm>
        </p:spPr>
        <p:txBody>
          <a:bodyPr/>
          <a:lstStyle/>
          <a:p>
            <a:r>
              <a:rPr lang="en-US" altLang="en-US" sz="3200" b="1">
                <a:latin typeface="VNI-Times" pitchFamily="2" charset="0"/>
              </a:rPr>
              <a:t>Coâng duïng cuûa Stack</a:t>
            </a:r>
          </a:p>
        </p:txBody>
      </p:sp>
      <p:sp>
        <p:nvSpPr>
          <p:cNvPr id="179204" name="Text Box 4">
            <a:extLst>
              <a:ext uri="{FF2B5EF4-FFF2-40B4-BE49-F238E27FC236}">
                <a16:creationId xmlns:a16="http://schemas.microsoft.com/office/drawing/2014/main" id="{C49274C7-43AE-4762-9422-28093D6519FB}"/>
              </a:ext>
            </a:extLst>
          </p:cNvPr>
          <p:cNvSpPr txBox="1">
            <a:spLocks noChangeArrowheads="1"/>
          </p:cNvSpPr>
          <p:nvPr/>
        </p:nvSpPr>
        <p:spPr bwMode="auto">
          <a:xfrm>
            <a:off x="304800" y="31242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a:latin typeface="VNI-Times" pitchFamily="2" charset="0"/>
              </a:rPr>
              <a:t> </a:t>
            </a:r>
            <a:r>
              <a:rPr lang="en-US" altLang="en-US">
                <a:solidFill>
                  <a:schemeClr val="folHlink"/>
                </a:solidFill>
                <a:latin typeface="VNI-Times" pitchFamily="2" charset="0"/>
              </a:rPr>
              <a:t>Khi 1 chöông trình con ñöôïc goïi, stack seõ löu tröõ ñòa chæ trôû veà ngay sau khi chöông trình con thöïc hieän xong.</a:t>
            </a:r>
          </a:p>
        </p:txBody>
      </p:sp>
      <p:sp>
        <p:nvSpPr>
          <p:cNvPr id="179205" name="Text Box 5">
            <a:extLst>
              <a:ext uri="{FF2B5EF4-FFF2-40B4-BE49-F238E27FC236}">
                <a16:creationId xmlns:a16="http://schemas.microsoft.com/office/drawing/2014/main" id="{BCF13A1F-2DE3-4042-AF54-8210F066C325}"/>
              </a:ext>
            </a:extLst>
          </p:cNvPr>
          <p:cNvSpPr txBox="1">
            <a:spLocks noChangeArrowheads="1"/>
          </p:cNvSpPr>
          <p:nvPr/>
        </p:nvSpPr>
        <p:spPr bwMode="auto">
          <a:xfrm>
            <a:off x="457200" y="41910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a:latin typeface="VNI-Times" pitchFamily="2" charset="0"/>
              </a:rPr>
              <a:t> </a:t>
            </a:r>
            <a:r>
              <a:rPr lang="en-US" altLang="en-US">
                <a:solidFill>
                  <a:srgbClr val="FF9900"/>
                </a:solidFill>
                <a:latin typeface="VNI-Times" pitchFamily="2" charset="0"/>
              </a:rPr>
              <a:t>Caùc ngoân ngöõ caáp cao thöôøng taïo ra 1 vuøng nhôù beân trong chöông trình con goïi laø stack frame ñeå chöùa caùc bieán cuïc boä.</a:t>
            </a:r>
          </a:p>
        </p:txBody>
      </p:sp>
      <p:sp>
        <p:nvSpPr>
          <p:cNvPr id="179206" name="Text Box 6">
            <a:extLst>
              <a:ext uri="{FF2B5EF4-FFF2-40B4-BE49-F238E27FC236}">
                <a16:creationId xmlns:a16="http://schemas.microsoft.com/office/drawing/2014/main" id="{DC1ED43D-4EE7-458A-B772-20172A062CEA}"/>
              </a:ext>
            </a:extLst>
          </p:cNvPr>
          <p:cNvSpPr txBox="1">
            <a:spLocks noChangeArrowheads="1"/>
          </p:cNvSpPr>
          <p:nvPr/>
        </p:nvSpPr>
        <p:spPr bwMode="auto">
          <a:xfrm>
            <a:off x="304800" y="20574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a:latin typeface="VNI-Times" pitchFamily="2" charset="0"/>
              </a:rPr>
              <a:t> Duøng ñeå löu tröõ döõ lieäu taïm cho thanh ghi neáu ta caàn söû duïng caùc döõ lieäu naøy.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 calcmode="lin" valueType="num">
                                      <p:cBhvr additive="base">
                                        <p:cTn id="7" dur="500" fill="hold"/>
                                        <p:tgtEl>
                                          <p:spTgt spid="179206"/>
                                        </p:tgtEl>
                                        <p:attrNameLst>
                                          <p:attrName>ppt_x</p:attrName>
                                        </p:attrNameLst>
                                      </p:cBhvr>
                                      <p:tavLst>
                                        <p:tav tm="0">
                                          <p:val>
                                            <p:strVal val="#ppt_x"/>
                                          </p:val>
                                        </p:tav>
                                        <p:tav tm="100000">
                                          <p:val>
                                            <p:strVal val="#ppt_x"/>
                                          </p:val>
                                        </p:tav>
                                      </p:tavLst>
                                    </p:anim>
                                    <p:anim calcmode="lin" valueType="num">
                                      <p:cBhvr additive="base">
                                        <p:cTn id="8" dur="500" fill="hold"/>
                                        <p:tgtEl>
                                          <p:spTgt spid="1792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79204"/>
                                        </p:tgtEl>
                                        <p:attrNameLst>
                                          <p:attrName>style.visibility</p:attrName>
                                        </p:attrNameLst>
                                      </p:cBhvr>
                                      <p:to>
                                        <p:strVal val="visible"/>
                                      </p:to>
                                    </p:set>
                                    <p:animEffect transition="in" filter="barn(inHorizontal)">
                                      <p:cBhvr>
                                        <p:cTn id="13" dur="500"/>
                                        <p:tgtEl>
                                          <p:spTgt spid="1792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8" presetClass="entr" presetSubtype="0" accel="50000" fill="hold" grpId="0" nodeType="clickEffect">
                                  <p:stCondLst>
                                    <p:cond delay="0"/>
                                  </p:stCondLst>
                                  <p:iterate type="lt">
                                    <p:tmPct val="50000"/>
                                  </p:iterate>
                                  <p:childTnLst>
                                    <p:set>
                                      <p:cBhvr>
                                        <p:cTn id="17" dur="1" fill="hold">
                                          <p:stCondLst>
                                            <p:cond delay="0"/>
                                          </p:stCondLst>
                                        </p:cTn>
                                        <p:tgtEl>
                                          <p:spTgt spid="179205"/>
                                        </p:tgtEl>
                                        <p:attrNameLst>
                                          <p:attrName>style.visibility</p:attrName>
                                        </p:attrNameLst>
                                      </p:cBhvr>
                                      <p:to>
                                        <p:strVal val="visible"/>
                                      </p:to>
                                    </p:set>
                                    <p:set>
                                      <p:cBhvr>
                                        <p:cTn id="18" dur="228" fill="hold">
                                          <p:stCondLst>
                                            <p:cond delay="0"/>
                                          </p:stCondLst>
                                        </p:cTn>
                                        <p:tgtEl>
                                          <p:spTgt spid="179205"/>
                                        </p:tgtEl>
                                        <p:attrNameLst>
                                          <p:attrName>style.rotation</p:attrName>
                                        </p:attrNameLst>
                                      </p:cBhvr>
                                      <p:to>
                                        <p:strVal val="-45.0"/>
                                      </p:to>
                                    </p:set>
                                    <p:anim calcmode="lin" valueType="num">
                                      <p:cBhvr>
                                        <p:cTn id="19" dur="228" fill="hold">
                                          <p:stCondLst>
                                            <p:cond delay="228"/>
                                          </p:stCondLst>
                                        </p:cTn>
                                        <p:tgtEl>
                                          <p:spTgt spid="179205"/>
                                        </p:tgtEl>
                                        <p:attrNameLst>
                                          <p:attrName>style.rotation</p:attrName>
                                        </p:attrNameLst>
                                      </p:cBhvr>
                                      <p:tavLst>
                                        <p:tav tm="0">
                                          <p:val>
                                            <p:fltVal val="-45"/>
                                          </p:val>
                                        </p:tav>
                                        <p:tav tm="69900">
                                          <p:val>
                                            <p:fltVal val="45"/>
                                          </p:val>
                                        </p:tav>
                                        <p:tav tm="100000">
                                          <p:val>
                                            <p:fltVal val="0"/>
                                          </p:val>
                                        </p:tav>
                                      </p:tavLst>
                                    </p:anim>
                                    <p:anim calcmode="lin" valueType="num">
                                      <p:cBhvr>
                                        <p:cTn id="20" dur="228" fill="hold">
                                          <p:stCondLst>
                                            <p:cond delay="0"/>
                                          </p:stCondLst>
                                        </p:cTn>
                                        <p:tgtEl>
                                          <p:spTgt spid="179205"/>
                                        </p:tgtEl>
                                        <p:attrNameLst>
                                          <p:attrName>ppt_y</p:attrName>
                                        </p:attrNameLst>
                                      </p:cBhvr>
                                      <p:tavLst>
                                        <p:tav tm="0">
                                          <p:val>
                                            <p:strVal val="#ppt_y-1"/>
                                          </p:val>
                                        </p:tav>
                                        <p:tav tm="100000">
                                          <p:val>
                                            <p:strVal val="#ppt_y-(0.354*#ppt_w-0.172*#ppt_h)"/>
                                          </p:val>
                                        </p:tav>
                                      </p:tavLst>
                                    </p:anim>
                                    <p:anim calcmode="lin" valueType="num">
                                      <p:cBhvr>
                                        <p:cTn id="21" dur="78" decel="50000" autoRev="1" fill="hold">
                                          <p:stCondLst>
                                            <p:cond delay="228"/>
                                          </p:stCondLst>
                                        </p:cTn>
                                        <p:tgtEl>
                                          <p:spTgt spid="179205"/>
                                        </p:tgtEl>
                                        <p:attrNameLst>
                                          <p:attrName>ppt_y</p:attrName>
                                        </p:attrNameLst>
                                      </p:cBhvr>
                                      <p:tavLst>
                                        <p:tav tm="0">
                                          <p:val>
                                            <p:strVal val="#ppt_y-(0.354*#ppt_w-0.172*#ppt_h)"/>
                                          </p:val>
                                        </p:tav>
                                        <p:tav tm="100000">
                                          <p:val>
                                            <p:strVal val="#ppt_y-(0.354*#ppt_w-0.172*#ppt_h)-#ppt_h/2"/>
                                          </p:val>
                                        </p:tav>
                                      </p:tavLst>
                                    </p:anim>
                                    <p:anim calcmode="lin" valueType="num">
                                      <p:cBhvr>
                                        <p:cTn id="22" dur="68" fill="hold">
                                          <p:stCondLst>
                                            <p:cond delay="432"/>
                                          </p:stCondLst>
                                        </p:cTn>
                                        <p:tgtEl>
                                          <p:spTgt spid="17920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5" grpId="0"/>
      <p:bldP spid="17920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A7CDD64-FC43-4B16-AC3D-0985F229C9CF}"/>
              </a:ext>
            </a:extLst>
          </p:cNvPr>
          <p:cNvSpPr>
            <a:spLocks noGrp="1"/>
          </p:cNvSpPr>
          <p:nvPr>
            <p:ph type="ftr" sz="quarter" idx="11"/>
          </p:nvPr>
        </p:nvSpPr>
        <p:spPr/>
        <p:txBody>
          <a:bodyPr/>
          <a:lstStyle/>
          <a:p>
            <a:r>
              <a:rPr lang="en-US" altLang="en-US"/>
              <a:t>Chương 3 : Tổ chức Memory</a:t>
            </a:r>
          </a:p>
        </p:txBody>
      </p:sp>
      <p:sp>
        <p:nvSpPr>
          <p:cNvPr id="6" name="Slide Number Placeholder 5">
            <a:extLst>
              <a:ext uri="{FF2B5EF4-FFF2-40B4-BE49-F238E27FC236}">
                <a16:creationId xmlns:a16="http://schemas.microsoft.com/office/drawing/2014/main" id="{12FA8BAE-AA0A-4FE6-B3CF-1CD28604A0CC}"/>
              </a:ext>
            </a:extLst>
          </p:cNvPr>
          <p:cNvSpPr>
            <a:spLocks noGrp="1"/>
          </p:cNvSpPr>
          <p:nvPr>
            <p:ph type="sldNum" sz="quarter" idx="12"/>
          </p:nvPr>
        </p:nvSpPr>
        <p:spPr/>
        <p:txBody>
          <a:bodyPr/>
          <a:lstStyle/>
          <a:p>
            <a:fld id="{0BD8B17B-C372-4A40-A8D6-5B589111C266}" type="slidenum">
              <a:rPr lang="en-US" altLang="en-US"/>
              <a:pPr/>
              <a:t>33</a:t>
            </a:fld>
            <a:endParaRPr lang="en-US" altLang="en-US"/>
          </a:p>
        </p:txBody>
      </p:sp>
      <p:sp>
        <p:nvSpPr>
          <p:cNvPr id="190466" name="Rectangle 2">
            <a:extLst>
              <a:ext uri="{FF2B5EF4-FFF2-40B4-BE49-F238E27FC236}">
                <a16:creationId xmlns:a16="http://schemas.microsoft.com/office/drawing/2014/main" id="{7CB12A06-7B50-4E9B-A43D-B9287A7868AB}"/>
              </a:ext>
            </a:extLst>
          </p:cNvPr>
          <p:cNvSpPr>
            <a:spLocks noGrp="1" noChangeArrowheads="1"/>
          </p:cNvSpPr>
          <p:nvPr>
            <p:ph type="title"/>
          </p:nvPr>
        </p:nvSpPr>
        <p:spPr/>
        <p:txBody>
          <a:bodyPr/>
          <a:lstStyle/>
          <a:p>
            <a:r>
              <a:rPr lang="en-US" altLang="en-US"/>
              <a:t>Summary Slide</a:t>
            </a:r>
          </a:p>
        </p:txBody>
      </p:sp>
      <p:sp>
        <p:nvSpPr>
          <p:cNvPr id="190467" name="Rectangle 3">
            <a:extLst>
              <a:ext uri="{FF2B5EF4-FFF2-40B4-BE49-F238E27FC236}">
                <a16:creationId xmlns:a16="http://schemas.microsoft.com/office/drawing/2014/main" id="{0F78709B-7C09-4FC5-ADB6-2CE4BD2FE013}"/>
              </a:ext>
            </a:extLst>
          </p:cNvPr>
          <p:cNvSpPr>
            <a:spLocks noGrp="1" noChangeArrowheads="1"/>
          </p:cNvSpPr>
          <p:nvPr>
            <p:ph type="body" idx="1"/>
          </p:nvPr>
        </p:nvSpPr>
        <p:spPr>
          <a:xfrm>
            <a:off x="304800" y="2017713"/>
            <a:ext cx="8650288" cy="4114800"/>
          </a:xfrm>
        </p:spPr>
        <p:txBody>
          <a:bodyPr/>
          <a:lstStyle/>
          <a:p>
            <a:r>
              <a:rPr lang="en-US" altLang="en-US" sz="2400">
                <a:latin typeface="VNI-Times" pitchFamily="2" charset="0"/>
              </a:rPr>
              <a:t>Côø naøo ñöôïc thieát laäp khi 1 pheùp tính soá hoïc khoâng daáu quaù roäng khoâng vöøa vôùi ñích?</a:t>
            </a:r>
          </a:p>
          <a:p>
            <a:pPr>
              <a:buFont typeface="Wingdings" panose="05000000000000000000" pitchFamily="2" charset="2"/>
              <a:buBlip>
                <a:blip r:embed="rId2"/>
              </a:buBlip>
            </a:pPr>
            <a:r>
              <a:rPr lang="en-US" altLang="en-US" sz="2400">
                <a:latin typeface="VNI-Times" pitchFamily="2" charset="0"/>
              </a:rPr>
              <a:t>Hai thanh ghi naøo ñöôïc toå hôïp thaønh ñòa chæ cuûa leänh seõ ñöôïc thöïc keá tieáp?</a:t>
            </a:r>
          </a:p>
          <a:p>
            <a:pPr>
              <a:buFont typeface="Wingdings" panose="05000000000000000000" pitchFamily="2" charset="2"/>
              <a:buBlip>
                <a:blip r:embed="rId2"/>
              </a:buBlip>
            </a:pPr>
            <a:r>
              <a:rPr lang="en-US" altLang="en-US" sz="2400">
                <a:latin typeface="VNI-Times" pitchFamily="2" charset="0"/>
              </a:rPr>
              <a:t>Neâu quaù trình ñoïc boä nhôù.  Taïi sao quaù trình ñoïc boä nhôù laïi chieám nhieàu chu kyø maùy hôn so vôùi truy caäp thanh ghi?</a:t>
            </a:r>
          </a:p>
          <a:p>
            <a:pPr>
              <a:buFont typeface="Wingdings" panose="05000000000000000000" pitchFamily="2" charset="2"/>
              <a:buBlip>
                <a:blip r:embed="rId2"/>
              </a:buBlip>
            </a:pPr>
            <a:r>
              <a:rPr lang="en-US" altLang="en-US" sz="2400">
                <a:latin typeface="VNI-Times" pitchFamily="2" charset="0"/>
              </a:rPr>
              <a:t>Thanh ghi AH bò söûa ñoåi, taïi sao thanh ghi AX cuõng thay ñoåi theo.</a:t>
            </a:r>
          </a:p>
          <a:p>
            <a:pPr>
              <a:buFont typeface="Wingdings" panose="05000000000000000000" pitchFamily="2" charset="2"/>
              <a:buBlip>
                <a:blip r:embed="rId2"/>
              </a:buBlip>
            </a:pPr>
            <a:r>
              <a:rPr lang="en-US" altLang="en-US" sz="2400">
                <a:latin typeface="VNI-Times" pitchFamily="2" charset="0"/>
              </a:rPr>
              <a:t>Noäi dung naøo chieám 1024 bytes thaáp nhaát cuûa boä nhôù?</a:t>
            </a:r>
          </a:p>
          <a:p>
            <a:endParaRPr lang="en-US" altLang="en-US" sz="2400">
              <a:latin typeface="VNI-Times"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3749FBD-14DC-4F06-AB0A-1BC682B736EF}"/>
              </a:ext>
            </a:extLst>
          </p:cNvPr>
          <p:cNvSpPr>
            <a:spLocks noGrp="1"/>
          </p:cNvSpPr>
          <p:nvPr>
            <p:ph type="ftr" sz="quarter" idx="11"/>
          </p:nvPr>
        </p:nvSpPr>
        <p:spPr/>
        <p:txBody>
          <a:bodyPr/>
          <a:lstStyle/>
          <a:p>
            <a:r>
              <a:rPr lang="en-US" altLang="en-US"/>
              <a:t>Chương 3 : Tổ chức Memory</a:t>
            </a:r>
          </a:p>
        </p:txBody>
      </p:sp>
      <p:sp>
        <p:nvSpPr>
          <p:cNvPr id="6" name="Slide Number Placeholder 5">
            <a:extLst>
              <a:ext uri="{FF2B5EF4-FFF2-40B4-BE49-F238E27FC236}">
                <a16:creationId xmlns:a16="http://schemas.microsoft.com/office/drawing/2014/main" id="{CE535ED5-6E18-4837-B26F-6EEC75B4B4AB}"/>
              </a:ext>
            </a:extLst>
          </p:cNvPr>
          <p:cNvSpPr>
            <a:spLocks noGrp="1"/>
          </p:cNvSpPr>
          <p:nvPr>
            <p:ph type="sldNum" sz="quarter" idx="12"/>
          </p:nvPr>
        </p:nvSpPr>
        <p:spPr/>
        <p:txBody>
          <a:bodyPr/>
          <a:lstStyle/>
          <a:p>
            <a:fld id="{0305857B-F4E1-4305-9FB3-E5053630C650}" type="slidenum">
              <a:rPr lang="en-US" altLang="en-US"/>
              <a:pPr/>
              <a:t>34</a:t>
            </a:fld>
            <a:endParaRPr lang="en-US" altLang="en-US"/>
          </a:p>
        </p:txBody>
      </p:sp>
      <p:sp>
        <p:nvSpPr>
          <p:cNvPr id="186370" name="Rectangle 2">
            <a:extLst>
              <a:ext uri="{FF2B5EF4-FFF2-40B4-BE49-F238E27FC236}">
                <a16:creationId xmlns:a16="http://schemas.microsoft.com/office/drawing/2014/main" id="{E59C2308-4F32-4BE1-A0D3-4B0021960176}"/>
              </a:ext>
            </a:extLst>
          </p:cNvPr>
          <p:cNvSpPr>
            <a:spLocks noGrp="1" noChangeArrowheads="1"/>
          </p:cNvSpPr>
          <p:nvPr>
            <p:ph type="title"/>
          </p:nvPr>
        </p:nvSpPr>
        <p:spPr/>
        <p:txBody>
          <a:bodyPr/>
          <a:lstStyle/>
          <a:p>
            <a:r>
              <a:rPr lang="en-US" altLang="en-US" b="1">
                <a:latin typeface="VNI-Times" pitchFamily="2" charset="0"/>
              </a:rPr>
              <a:t>Caâu hoûi oân taäp</a:t>
            </a:r>
          </a:p>
        </p:txBody>
      </p:sp>
      <p:sp>
        <p:nvSpPr>
          <p:cNvPr id="186371" name="Rectangle 3">
            <a:extLst>
              <a:ext uri="{FF2B5EF4-FFF2-40B4-BE49-F238E27FC236}">
                <a16:creationId xmlns:a16="http://schemas.microsoft.com/office/drawing/2014/main" id="{C3D82757-9147-4664-B21B-6ECDB72482FA}"/>
              </a:ext>
            </a:extLst>
          </p:cNvPr>
          <p:cNvSpPr>
            <a:spLocks noGrp="1" noChangeArrowheads="1"/>
          </p:cNvSpPr>
          <p:nvPr>
            <p:ph type="body" idx="1"/>
          </p:nvPr>
        </p:nvSpPr>
        <p:spPr>
          <a:xfrm>
            <a:off x="457200" y="2017713"/>
            <a:ext cx="8497888" cy="4114800"/>
          </a:xfrm>
        </p:spPr>
        <p:txBody>
          <a:bodyPr/>
          <a:lstStyle/>
          <a:p>
            <a:pPr algn="just">
              <a:lnSpc>
                <a:spcPct val="80000"/>
              </a:lnSpc>
            </a:pPr>
            <a:r>
              <a:rPr lang="en-US" altLang="en-US" sz="2800">
                <a:latin typeface="VNI-Times" pitchFamily="2" charset="0"/>
              </a:rPr>
              <a:t>Vai troø cuûa Cache trong maùy tính.</a:t>
            </a:r>
          </a:p>
          <a:p>
            <a:pPr algn="just">
              <a:lnSpc>
                <a:spcPct val="80000"/>
              </a:lnSpc>
            </a:pPr>
            <a:r>
              <a:rPr lang="en-US" altLang="en-US" sz="2800">
                <a:latin typeface="VNI-Times" pitchFamily="2" charset="0"/>
              </a:rPr>
              <a:t>Trình baøy chieán löôïc tröõ ñeäm cuûa Cache.</a:t>
            </a:r>
          </a:p>
          <a:p>
            <a:pPr algn="just">
              <a:lnSpc>
                <a:spcPct val="80000"/>
              </a:lnSpc>
            </a:pPr>
            <a:r>
              <a:rPr lang="en-US" altLang="en-US" sz="2800">
                <a:latin typeface="VNI-Times" pitchFamily="2" charset="0"/>
              </a:rPr>
              <a:t>Phaân bieät boä nhôù RAM vaø ROM.</a:t>
            </a:r>
          </a:p>
          <a:p>
            <a:pPr algn="just">
              <a:lnSpc>
                <a:spcPct val="80000"/>
              </a:lnSpc>
            </a:pPr>
            <a:r>
              <a:rPr lang="en-US" altLang="en-US" sz="2800">
                <a:latin typeface="VNI-Times" pitchFamily="2" charset="0"/>
              </a:rPr>
              <a:t>Neâu trình töï quaù trình thöïc hieän khi khôûi ñoäng maùy tính.</a:t>
            </a:r>
          </a:p>
          <a:p>
            <a:pPr algn="just">
              <a:lnSpc>
                <a:spcPct val="80000"/>
              </a:lnSpc>
            </a:pPr>
            <a:endParaRPr lang="en-US" altLang="en-US" sz="2800">
              <a:latin typeface="VNI-Times" pitchFamily="2" charset="0"/>
            </a:endParaRPr>
          </a:p>
          <a:p>
            <a:pPr algn="just">
              <a:lnSpc>
                <a:spcPct val="80000"/>
              </a:lnSpc>
            </a:pPr>
            <a:endParaRPr lang="en-US" altLang="en-US" sz="2800">
              <a:latin typeface="VNI-Times" pitchFamily="2" charset="0"/>
            </a:endParaRPr>
          </a:p>
          <a:p>
            <a:pPr algn="just">
              <a:lnSpc>
                <a:spcPct val="80000"/>
              </a:lnSpc>
            </a:pPr>
            <a:endParaRPr lang="en-US" altLang="en-US" sz="2800">
              <a:latin typeface="VNI-Times"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314620C-F15A-43B9-AFC6-E2466223C3BE}"/>
              </a:ext>
            </a:extLst>
          </p:cNvPr>
          <p:cNvSpPr>
            <a:spLocks noGrp="1"/>
          </p:cNvSpPr>
          <p:nvPr>
            <p:ph type="ftr" sz="quarter" idx="11"/>
          </p:nvPr>
        </p:nvSpPr>
        <p:spPr/>
        <p:txBody>
          <a:bodyPr/>
          <a:lstStyle/>
          <a:p>
            <a:r>
              <a:rPr lang="en-US" altLang="en-US"/>
              <a:t>Chương 3 : Tổ chức Memory</a:t>
            </a:r>
          </a:p>
        </p:txBody>
      </p:sp>
      <p:sp>
        <p:nvSpPr>
          <p:cNvPr id="6" name="Slide Number Placeholder 5">
            <a:extLst>
              <a:ext uri="{FF2B5EF4-FFF2-40B4-BE49-F238E27FC236}">
                <a16:creationId xmlns:a16="http://schemas.microsoft.com/office/drawing/2014/main" id="{8A5F8C3B-0A2A-478E-8F4F-D9D079750E10}"/>
              </a:ext>
            </a:extLst>
          </p:cNvPr>
          <p:cNvSpPr>
            <a:spLocks noGrp="1"/>
          </p:cNvSpPr>
          <p:nvPr>
            <p:ph type="sldNum" sz="quarter" idx="12"/>
          </p:nvPr>
        </p:nvSpPr>
        <p:spPr/>
        <p:txBody>
          <a:bodyPr/>
          <a:lstStyle/>
          <a:p>
            <a:fld id="{642F50FD-FDF0-4557-8A8E-1EA4B2EEDE3F}" type="slidenum">
              <a:rPr lang="en-US" altLang="en-US"/>
              <a:pPr/>
              <a:t>35</a:t>
            </a:fld>
            <a:endParaRPr lang="en-US" altLang="en-US"/>
          </a:p>
        </p:txBody>
      </p:sp>
      <p:sp>
        <p:nvSpPr>
          <p:cNvPr id="192514" name="Rectangle 2">
            <a:extLst>
              <a:ext uri="{FF2B5EF4-FFF2-40B4-BE49-F238E27FC236}">
                <a16:creationId xmlns:a16="http://schemas.microsoft.com/office/drawing/2014/main" id="{3C6F41D1-800A-486D-94F7-26BE89C534BD}"/>
              </a:ext>
            </a:extLst>
          </p:cNvPr>
          <p:cNvSpPr>
            <a:spLocks noGrp="1" noChangeArrowheads="1"/>
          </p:cNvSpPr>
          <p:nvPr>
            <p:ph type="title"/>
          </p:nvPr>
        </p:nvSpPr>
        <p:spPr/>
        <p:txBody>
          <a:bodyPr/>
          <a:lstStyle/>
          <a:p>
            <a:r>
              <a:rPr lang="en-US" altLang="en-US" b="1">
                <a:latin typeface="VNI-Times" pitchFamily="2" charset="0"/>
              </a:rPr>
              <a:t>Caâu hoûi oân taäp</a:t>
            </a:r>
          </a:p>
        </p:txBody>
      </p:sp>
      <p:sp>
        <p:nvSpPr>
          <p:cNvPr id="192515" name="Rectangle 3">
            <a:extLst>
              <a:ext uri="{FF2B5EF4-FFF2-40B4-BE49-F238E27FC236}">
                <a16:creationId xmlns:a16="http://schemas.microsoft.com/office/drawing/2014/main" id="{16D617DF-4852-4241-85AB-7D733BDE19E5}"/>
              </a:ext>
            </a:extLst>
          </p:cNvPr>
          <p:cNvSpPr>
            <a:spLocks noGrp="1" noChangeArrowheads="1"/>
          </p:cNvSpPr>
          <p:nvPr>
            <p:ph type="body" idx="1"/>
          </p:nvPr>
        </p:nvSpPr>
        <p:spPr>
          <a:xfrm>
            <a:off x="457200" y="2017713"/>
            <a:ext cx="8497888" cy="4114800"/>
          </a:xfrm>
        </p:spPr>
        <p:txBody>
          <a:bodyPr/>
          <a:lstStyle/>
          <a:p>
            <a:pPr algn="just"/>
            <a:r>
              <a:rPr lang="en-US" altLang="en-US">
                <a:latin typeface="VNI-Times" pitchFamily="2" charset="0"/>
              </a:rPr>
              <a:t>Moät boä nhôù coù dung löôïng 4Kx8.</a:t>
            </a:r>
          </a:p>
          <a:p>
            <a:pPr algn="just">
              <a:buFont typeface="Wingdings" panose="05000000000000000000" pitchFamily="2" charset="2"/>
              <a:buNone/>
            </a:pPr>
            <a:r>
              <a:rPr lang="en-US" altLang="en-US">
                <a:latin typeface="VNI-Times" pitchFamily="2" charset="0"/>
              </a:rPr>
              <a:t>a) Coù bao nhieâu ñaàu vaøo döõ lieäu, ñaàu ra döõ lieäu.</a:t>
            </a:r>
          </a:p>
          <a:p>
            <a:pPr algn="just">
              <a:buFont typeface="Wingdings" panose="05000000000000000000" pitchFamily="2" charset="2"/>
              <a:buNone/>
            </a:pPr>
            <a:r>
              <a:rPr lang="en-US" altLang="en-US">
                <a:latin typeface="VNI-Times" pitchFamily="2" charset="0"/>
              </a:rPr>
              <a:t>b) Coù bao nhieâu ñöôøng ñòa chæ.</a:t>
            </a:r>
          </a:p>
          <a:p>
            <a:pPr algn="just">
              <a:buFont typeface="Wingdings" panose="05000000000000000000" pitchFamily="2" charset="2"/>
              <a:buNone/>
            </a:pPr>
            <a:r>
              <a:rPr lang="en-US" altLang="en-US">
                <a:latin typeface="VNI-Times" pitchFamily="2" charset="0"/>
              </a:rPr>
              <a:t>c) Dung löôïng cuûa noù tính theo byte. </a:t>
            </a:r>
          </a:p>
          <a:p>
            <a:pPr algn="just"/>
            <a:endParaRPr lang="en-US" altLang="en-US">
              <a:latin typeface="VNI-Times" pitchFamily="2" charset="0"/>
            </a:endParaRPr>
          </a:p>
          <a:p>
            <a:pPr algn="just"/>
            <a:endParaRPr lang="en-US" altLang="en-US">
              <a:latin typeface="VNI-Times"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51E2B5D-76A2-4662-8B01-550BD74A0682}"/>
              </a:ext>
            </a:extLst>
          </p:cNvPr>
          <p:cNvSpPr>
            <a:spLocks noGrp="1"/>
          </p:cNvSpPr>
          <p:nvPr>
            <p:ph type="ftr" sz="quarter" idx="11"/>
          </p:nvPr>
        </p:nvSpPr>
        <p:spPr/>
        <p:txBody>
          <a:bodyPr/>
          <a:lstStyle/>
          <a:p>
            <a:r>
              <a:rPr lang="en-US" altLang="en-US"/>
              <a:t>Chương 3 : Tổ chức Memory</a:t>
            </a:r>
          </a:p>
        </p:txBody>
      </p:sp>
      <p:sp>
        <p:nvSpPr>
          <p:cNvPr id="6" name="Slide Number Placeholder 5">
            <a:extLst>
              <a:ext uri="{FF2B5EF4-FFF2-40B4-BE49-F238E27FC236}">
                <a16:creationId xmlns:a16="http://schemas.microsoft.com/office/drawing/2014/main" id="{FA358490-846F-4B7B-91AD-6FE0F51BEEBB}"/>
              </a:ext>
            </a:extLst>
          </p:cNvPr>
          <p:cNvSpPr>
            <a:spLocks noGrp="1"/>
          </p:cNvSpPr>
          <p:nvPr>
            <p:ph type="sldNum" sz="quarter" idx="12"/>
          </p:nvPr>
        </p:nvSpPr>
        <p:spPr/>
        <p:txBody>
          <a:bodyPr/>
          <a:lstStyle/>
          <a:p>
            <a:fld id="{53B93C0E-C4AB-40F1-9F09-8A36EDF8EF6E}" type="slidenum">
              <a:rPr lang="en-US" altLang="en-US"/>
              <a:pPr/>
              <a:t>36</a:t>
            </a:fld>
            <a:endParaRPr lang="en-US" altLang="en-US"/>
          </a:p>
        </p:txBody>
      </p:sp>
      <p:sp>
        <p:nvSpPr>
          <p:cNvPr id="193538" name="Rectangle 2">
            <a:extLst>
              <a:ext uri="{FF2B5EF4-FFF2-40B4-BE49-F238E27FC236}">
                <a16:creationId xmlns:a16="http://schemas.microsoft.com/office/drawing/2014/main" id="{F79B3500-90E7-4383-8CD2-AD6A4C14BCA7}"/>
              </a:ext>
            </a:extLst>
          </p:cNvPr>
          <p:cNvSpPr>
            <a:spLocks noGrp="1" noChangeArrowheads="1"/>
          </p:cNvSpPr>
          <p:nvPr>
            <p:ph type="title"/>
          </p:nvPr>
        </p:nvSpPr>
        <p:spPr/>
        <p:txBody>
          <a:bodyPr/>
          <a:lstStyle/>
          <a:p>
            <a:r>
              <a:rPr lang="en-US" altLang="en-US" b="1">
                <a:latin typeface="VNI-Times" pitchFamily="2" charset="0"/>
              </a:rPr>
              <a:t>Caâu hoûi oân taäp</a:t>
            </a:r>
          </a:p>
        </p:txBody>
      </p:sp>
      <p:sp>
        <p:nvSpPr>
          <p:cNvPr id="193539" name="Rectangle 3">
            <a:extLst>
              <a:ext uri="{FF2B5EF4-FFF2-40B4-BE49-F238E27FC236}">
                <a16:creationId xmlns:a16="http://schemas.microsoft.com/office/drawing/2014/main" id="{5CAE802B-EFE0-49E1-9AF3-94E655E6E11F}"/>
              </a:ext>
            </a:extLst>
          </p:cNvPr>
          <p:cNvSpPr>
            <a:spLocks noGrp="1" noChangeArrowheads="1"/>
          </p:cNvSpPr>
          <p:nvPr>
            <p:ph type="body" idx="1"/>
          </p:nvPr>
        </p:nvSpPr>
        <p:spPr>
          <a:xfrm>
            <a:off x="457200" y="2017713"/>
            <a:ext cx="8497888" cy="4114800"/>
          </a:xfrm>
        </p:spPr>
        <p:txBody>
          <a:bodyPr/>
          <a:lstStyle/>
          <a:p>
            <a:pPr algn="just">
              <a:buFont typeface="Wingdings" panose="05000000000000000000" pitchFamily="2" charset="2"/>
              <a:buNone/>
            </a:pPr>
            <a:r>
              <a:rPr lang="en-US" altLang="en-US">
                <a:latin typeface="Verdana" panose="020B0604030504040204" pitchFamily="34" charset="0"/>
              </a:rPr>
              <a:t>Bộ nhớ Cache nằm giữa :</a:t>
            </a:r>
          </a:p>
          <a:p>
            <a:pPr algn="just">
              <a:buFont typeface="Wingdings" panose="05000000000000000000" pitchFamily="2" charset="2"/>
              <a:buNone/>
            </a:pPr>
            <a:r>
              <a:rPr lang="en-US" altLang="en-US">
                <a:latin typeface="VNI-Times" pitchFamily="2" charset="0"/>
              </a:rPr>
              <a:t>a) </a:t>
            </a:r>
            <a:r>
              <a:rPr lang="en-US" altLang="en-US">
                <a:latin typeface="Verdana" panose="020B0604030504040204" pitchFamily="34" charset="0"/>
              </a:rPr>
              <a:t>Mainboard và CPU</a:t>
            </a:r>
            <a:endParaRPr lang="en-US" altLang="en-US">
              <a:latin typeface="VNI-Times" pitchFamily="2" charset="0"/>
            </a:endParaRPr>
          </a:p>
          <a:p>
            <a:pPr algn="just">
              <a:buFont typeface="Wingdings" panose="05000000000000000000" pitchFamily="2" charset="2"/>
              <a:buNone/>
            </a:pPr>
            <a:r>
              <a:rPr lang="en-US" altLang="en-US">
                <a:latin typeface="VNI-Times" pitchFamily="2" charset="0"/>
              </a:rPr>
              <a:t>b) </a:t>
            </a:r>
            <a:r>
              <a:rPr lang="en-US" altLang="en-US">
                <a:latin typeface="Verdana" panose="020B0604030504040204" pitchFamily="34" charset="0"/>
              </a:rPr>
              <a:t>ROM và CPU</a:t>
            </a:r>
            <a:endParaRPr lang="en-US" altLang="en-US">
              <a:latin typeface="VNI-Times" pitchFamily="2" charset="0"/>
            </a:endParaRPr>
          </a:p>
          <a:p>
            <a:pPr algn="just">
              <a:buFont typeface="Wingdings" panose="05000000000000000000" pitchFamily="2" charset="2"/>
              <a:buNone/>
            </a:pPr>
            <a:r>
              <a:rPr lang="en-US" altLang="en-US">
                <a:latin typeface="VNI-Times" pitchFamily="2" charset="0"/>
              </a:rPr>
              <a:t>c) </a:t>
            </a:r>
            <a:r>
              <a:rPr lang="en-US" altLang="en-US">
                <a:latin typeface="Verdana" panose="020B0604030504040204" pitchFamily="34" charset="0"/>
              </a:rPr>
              <a:t>CPU và bộ nhớ chính</a:t>
            </a:r>
            <a:r>
              <a:rPr lang="en-US" altLang="en-US">
                <a:latin typeface="VNI-Times" pitchFamily="2" charset="0"/>
              </a:rPr>
              <a:t>. </a:t>
            </a:r>
          </a:p>
          <a:p>
            <a:pPr algn="just">
              <a:buFont typeface="Wingdings" panose="05000000000000000000" pitchFamily="2" charset="2"/>
              <a:buNone/>
            </a:pPr>
            <a:r>
              <a:rPr lang="en-US" altLang="en-US">
                <a:latin typeface="VNI-Times" pitchFamily="2" charset="0"/>
              </a:rPr>
              <a:t>d) </a:t>
            </a:r>
            <a:r>
              <a:rPr lang="en-US" altLang="en-US">
                <a:latin typeface="Verdana" panose="020B0604030504040204" pitchFamily="34" charset="0"/>
              </a:rPr>
              <a:t>Bộ nhớ chính và bộ nhớ ngoài</a:t>
            </a:r>
            <a:endParaRPr lang="en-US" altLang="en-US">
              <a:latin typeface="VNI-Times" pitchFamily="2" charset="0"/>
            </a:endParaRPr>
          </a:p>
          <a:p>
            <a:pPr algn="just"/>
            <a:endParaRPr lang="en-US" altLang="en-US">
              <a:latin typeface="VNI-Times" pitchFamily="2" charset="0"/>
            </a:endParaRPr>
          </a:p>
          <a:p>
            <a:pPr algn="just"/>
            <a:endParaRPr lang="en-US" altLang="en-US">
              <a:latin typeface="VNI-Times"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CC14C0A-EE6C-469D-9AB2-D895E599AF5C}"/>
              </a:ext>
            </a:extLst>
          </p:cNvPr>
          <p:cNvSpPr>
            <a:spLocks noGrp="1"/>
          </p:cNvSpPr>
          <p:nvPr>
            <p:ph type="ftr" sz="quarter" idx="11"/>
          </p:nvPr>
        </p:nvSpPr>
        <p:spPr/>
        <p:txBody>
          <a:bodyPr/>
          <a:lstStyle/>
          <a:p>
            <a:r>
              <a:rPr lang="en-US" altLang="en-US"/>
              <a:t>Chương 3 : Tổ chức Memory</a:t>
            </a:r>
          </a:p>
        </p:txBody>
      </p:sp>
      <p:sp>
        <p:nvSpPr>
          <p:cNvPr id="6" name="Slide Number Placeholder 5">
            <a:extLst>
              <a:ext uri="{FF2B5EF4-FFF2-40B4-BE49-F238E27FC236}">
                <a16:creationId xmlns:a16="http://schemas.microsoft.com/office/drawing/2014/main" id="{AF5F664B-A6D1-456C-BBC7-CD7294E8AC1E}"/>
              </a:ext>
            </a:extLst>
          </p:cNvPr>
          <p:cNvSpPr>
            <a:spLocks noGrp="1"/>
          </p:cNvSpPr>
          <p:nvPr>
            <p:ph type="sldNum" sz="quarter" idx="12"/>
          </p:nvPr>
        </p:nvSpPr>
        <p:spPr/>
        <p:txBody>
          <a:bodyPr/>
          <a:lstStyle/>
          <a:p>
            <a:fld id="{4E37D61E-B501-42A8-BC74-B45F7F75F428}" type="slidenum">
              <a:rPr lang="en-US" altLang="en-US"/>
              <a:pPr/>
              <a:t>37</a:t>
            </a:fld>
            <a:endParaRPr lang="en-US" altLang="en-US"/>
          </a:p>
        </p:txBody>
      </p:sp>
      <p:sp>
        <p:nvSpPr>
          <p:cNvPr id="194562" name="Rectangle 2">
            <a:extLst>
              <a:ext uri="{FF2B5EF4-FFF2-40B4-BE49-F238E27FC236}">
                <a16:creationId xmlns:a16="http://schemas.microsoft.com/office/drawing/2014/main" id="{E7D39382-85A1-4A4B-B254-E7F074831401}"/>
              </a:ext>
            </a:extLst>
          </p:cNvPr>
          <p:cNvSpPr>
            <a:spLocks noGrp="1" noChangeArrowheads="1"/>
          </p:cNvSpPr>
          <p:nvPr>
            <p:ph type="title"/>
          </p:nvPr>
        </p:nvSpPr>
        <p:spPr/>
        <p:txBody>
          <a:bodyPr/>
          <a:lstStyle/>
          <a:p>
            <a:r>
              <a:rPr lang="en-US" altLang="en-US" b="1">
                <a:latin typeface="VNI-Times" pitchFamily="2" charset="0"/>
              </a:rPr>
              <a:t>Caâu hoûi oân taäp</a:t>
            </a:r>
          </a:p>
        </p:txBody>
      </p:sp>
      <p:sp>
        <p:nvSpPr>
          <p:cNvPr id="194563" name="Rectangle 3">
            <a:extLst>
              <a:ext uri="{FF2B5EF4-FFF2-40B4-BE49-F238E27FC236}">
                <a16:creationId xmlns:a16="http://schemas.microsoft.com/office/drawing/2014/main" id="{F113B3D7-8E90-4FB0-9A50-34B9F4FA6117}"/>
              </a:ext>
            </a:extLst>
          </p:cNvPr>
          <p:cNvSpPr>
            <a:spLocks noGrp="1" noChangeArrowheads="1"/>
          </p:cNvSpPr>
          <p:nvPr>
            <p:ph type="body" idx="1"/>
          </p:nvPr>
        </p:nvSpPr>
        <p:spPr>
          <a:xfrm>
            <a:off x="457200" y="2017713"/>
            <a:ext cx="8497888" cy="4114800"/>
          </a:xfrm>
        </p:spPr>
        <p:txBody>
          <a:bodyPr/>
          <a:lstStyle/>
          <a:p>
            <a:pPr algn="just">
              <a:buFont typeface="Wingdings" panose="05000000000000000000" pitchFamily="2" charset="2"/>
              <a:buNone/>
            </a:pPr>
            <a:r>
              <a:rPr lang="en-US" altLang="en-US">
                <a:latin typeface="Verdana" panose="020B0604030504040204" pitchFamily="34" charset="0"/>
              </a:rPr>
              <a:t>Theo quy ước, ngườI ta chia bộ nhớ thành từng vùng có những địa chỉ được mô tả bằng :</a:t>
            </a:r>
          </a:p>
          <a:p>
            <a:pPr algn="just">
              <a:buFont typeface="Wingdings" panose="05000000000000000000" pitchFamily="2" charset="2"/>
              <a:buNone/>
            </a:pPr>
            <a:r>
              <a:rPr lang="en-US" altLang="en-US">
                <a:latin typeface="VNI-Times" pitchFamily="2" charset="0"/>
              </a:rPr>
              <a:t>a) </a:t>
            </a:r>
            <a:r>
              <a:rPr lang="en-US" altLang="en-US">
                <a:latin typeface="Verdana" panose="020B0604030504040204" pitchFamily="34" charset="0"/>
              </a:rPr>
              <a:t>số thập phân</a:t>
            </a:r>
            <a:endParaRPr lang="en-US" altLang="en-US">
              <a:latin typeface="VNI-Times" pitchFamily="2" charset="0"/>
            </a:endParaRPr>
          </a:p>
          <a:p>
            <a:pPr algn="just">
              <a:buFont typeface="Wingdings" panose="05000000000000000000" pitchFamily="2" charset="2"/>
              <a:buNone/>
            </a:pPr>
            <a:r>
              <a:rPr lang="en-US" altLang="en-US">
                <a:latin typeface="VNI-Times" pitchFamily="2" charset="0"/>
              </a:rPr>
              <a:t>b) </a:t>
            </a:r>
            <a:r>
              <a:rPr lang="en-US" altLang="en-US">
                <a:latin typeface="Verdana" panose="020B0604030504040204" pitchFamily="34" charset="0"/>
              </a:rPr>
              <a:t>số thập lục phân</a:t>
            </a:r>
            <a:endParaRPr lang="en-US" altLang="en-US">
              <a:latin typeface="VNI-Times" pitchFamily="2" charset="0"/>
            </a:endParaRPr>
          </a:p>
          <a:p>
            <a:pPr algn="just">
              <a:buFont typeface="Wingdings" panose="05000000000000000000" pitchFamily="2" charset="2"/>
              <a:buNone/>
            </a:pPr>
            <a:r>
              <a:rPr lang="en-US" altLang="en-US">
                <a:latin typeface="VNI-Times" pitchFamily="2" charset="0"/>
              </a:rPr>
              <a:t>c) </a:t>
            </a:r>
            <a:r>
              <a:rPr lang="en-US" altLang="en-US">
                <a:latin typeface="Verdana" panose="020B0604030504040204" pitchFamily="34" charset="0"/>
              </a:rPr>
              <a:t>số nhị phân</a:t>
            </a:r>
            <a:r>
              <a:rPr lang="en-US" altLang="en-US">
                <a:latin typeface="VNI-Times" pitchFamily="2" charset="0"/>
              </a:rPr>
              <a:t> </a:t>
            </a:r>
          </a:p>
          <a:p>
            <a:pPr algn="just">
              <a:buFont typeface="Wingdings" panose="05000000000000000000" pitchFamily="2" charset="2"/>
              <a:buNone/>
            </a:pPr>
            <a:r>
              <a:rPr lang="en-US" altLang="en-US">
                <a:latin typeface="VNI-Times" pitchFamily="2" charset="0"/>
              </a:rPr>
              <a:t>d) </a:t>
            </a:r>
            <a:r>
              <a:rPr lang="en-US" altLang="en-US">
                <a:latin typeface="Verdana" panose="020B0604030504040204" pitchFamily="34" charset="0"/>
              </a:rPr>
              <a:t>số bát phân</a:t>
            </a:r>
            <a:r>
              <a:rPr lang="en-US" altLang="en-US">
                <a:latin typeface="VNI-Times" pitchFamily="2" charset="0"/>
              </a:rPr>
              <a:t> </a:t>
            </a:r>
          </a:p>
          <a:p>
            <a:pPr algn="just"/>
            <a:endParaRPr lang="en-US" altLang="en-US">
              <a:latin typeface="VNI-Times" pitchFamily="2" charset="0"/>
            </a:endParaRPr>
          </a:p>
          <a:p>
            <a:pPr algn="just"/>
            <a:endParaRPr lang="en-US" altLang="en-US">
              <a:latin typeface="VNI-Time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AA759A9-8261-4B0A-900F-FE119096BAE0}"/>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757141FA-A0BB-427B-BE30-F0389F2AB141}"/>
              </a:ext>
            </a:extLst>
          </p:cNvPr>
          <p:cNvSpPr>
            <a:spLocks noGrp="1"/>
          </p:cNvSpPr>
          <p:nvPr>
            <p:ph type="sldNum" sz="quarter" idx="12"/>
          </p:nvPr>
        </p:nvSpPr>
        <p:spPr/>
        <p:txBody>
          <a:bodyPr/>
          <a:lstStyle/>
          <a:p>
            <a:fld id="{29D91662-E948-4019-80B8-9405F2EA8D55}" type="slidenum">
              <a:rPr lang="en-US" altLang="en-US"/>
              <a:pPr/>
              <a:t>4</a:t>
            </a:fld>
            <a:endParaRPr lang="en-US" altLang="en-US"/>
          </a:p>
        </p:txBody>
      </p:sp>
      <p:sp>
        <p:nvSpPr>
          <p:cNvPr id="99330" name="Rectangle 2">
            <a:extLst>
              <a:ext uri="{FF2B5EF4-FFF2-40B4-BE49-F238E27FC236}">
                <a16:creationId xmlns:a16="http://schemas.microsoft.com/office/drawing/2014/main" id="{139BCF66-E92E-477C-86E3-7B31A91D9819}"/>
              </a:ext>
            </a:extLst>
          </p:cNvPr>
          <p:cNvSpPr>
            <a:spLocks noGrp="1" noChangeArrowheads="1"/>
          </p:cNvSpPr>
          <p:nvPr>
            <p:ph type="title"/>
          </p:nvPr>
        </p:nvSpPr>
        <p:spPr>
          <a:xfrm>
            <a:off x="1371600" y="1066800"/>
            <a:ext cx="7086600" cy="579438"/>
          </a:xfrm>
        </p:spPr>
        <p:txBody>
          <a:bodyPr/>
          <a:lstStyle/>
          <a:p>
            <a:r>
              <a:rPr lang="en-US" altLang="en-US" sz="3200"/>
              <a:t>Primary Memory</a:t>
            </a:r>
          </a:p>
        </p:txBody>
      </p:sp>
      <p:sp>
        <p:nvSpPr>
          <p:cNvPr id="99331" name="Text Box 3">
            <a:extLst>
              <a:ext uri="{FF2B5EF4-FFF2-40B4-BE49-F238E27FC236}">
                <a16:creationId xmlns:a16="http://schemas.microsoft.com/office/drawing/2014/main" id="{02B9882A-B06B-4140-97EA-CC5DEE2CDE36}"/>
              </a:ext>
            </a:extLst>
          </p:cNvPr>
          <p:cNvSpPr txBox="1">
            <a:spLocks noChangeArrowheads="1"/>
          </p:cNvSpPr>
          <p:nvPr/>
        </p:nvSpPr>
        <p:spPr bwMode="auto">
          <a:xfrm>
            <a:off x="228600" y="1981200"/>
            <a:ext cx="9144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Times New Roman" panose="02020603050405020304" pitchFamily="18" charset="0"/>
              </a:rPr>
              <a:t>Còn được gọi là bộ nhớ chính hay bộ nhớ trung tâm. </a:t>
            </a:r>
          </a:p>
          <a:p>
            <a:pPr>
              <a:spcBef>
                <a:spcPct val="50000"/>
              </a:spcBef>
            </a:pPr>
            <a:r>
              <a:rPr lang="en-US" altLang="en-US" b="1">
                <a:latin typeface="Times New Roman" panose="02020603050405020304" pitchFamily="18" charset="0"/>
              </a:rPr>
              <a:t>Chia làm 2 loại : RAM và ROM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747B3D9-A54F-41B5-AA48-74C4CAE17BDF}"/>
              </a:ext>
            </a:extLst>
          </p:cNvPr>
          <p:cNvSpPr>
            <a:spLocks noGrp="1"/>
          </p:cNvSpPr>
          <p:nvPr>
            <p:ph type="ftr" sz="quarter" idx="11"/>
          </p:nvPr>
        </p:nvSpPr>
        <p:spPr/>
        <p:txBody>
          <a:bodyPr/>
          <a:lstStyle/>
          <a:p>
            <a:r>
              <a:rPr lang="en-US" altLang="en-US"/>
              <a:t>Chương 3 : Tổ chức Memory</a:t>
            </a:r>
          </a:p>
        </p:txBody>
      </p:sp>
      <p:sp>
        <p:nvSpPr>
          <p:cNvPr id="8" name="Slide Number Placeholder 4">
            <a:extLst>
              <a:ext uri="{FF2B5EF4-FFF2-40B4-BE49-F238E27FC236}">
                <a16:creationId xmlns:a16="http://schemas.microsoft.com/office/drawing/2014/main" id="{7C395051-1101-4A8D-8B17-4A065234F900}"/>
              </a:ext>
            </a:extLst>
          </p:cNvPr>
          <p:cNvSpPr>
            <a:spLocks noGrp="1"/>
          </p:cNvSpPr>
          <p:nvPr>
            <p:ph type="sldNum" sz="quarter" idx="12"/>
          </p:nvPr>
        </p:nvSpPr>
        <p:spPr/>
        <p:txBody>
          <a:bodyPr/>
          <a:lstStyle/>
          <a:p>
            <a:fld id="{87B3EA8A-6DB1-4E19-B51C-AE4F43648016}" type="slidenum">
              <a:rPr lang="en-US" altLang="en-US"/>
              <a:pPr/>
              <a:t>5</a:t>
            </a:fld>
            <a:endParaRPr lang="en-US" altLang="en-US"/>
          </a:p>
        </p:txBody>
      </p:sp>
      <p:pic>
        <p:nvPicPr>
          <p:cNvPr id="169990" name="Picture 6">
            <a:extLst>
              <a:ext uri="{FF2B5EF4-FFF2-40B4-BE49-F238E27FC236}">
                <a16:creationId xmlns:a16="http://schemas.microsoft.com/office/drawing/2014/main" id="{498B96AD-022D-4C82-8C41-D49679FF8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81000"/>
            <a:ext cx="1676400" cy="5105400"/>
          </a:xfrm>
          <a:prstGeom prst="rect">
            <a:avLst/>
          </a:prstGeom>
          <a:noFill/>
          <a:extLst>
            <a:ext uri="{909E8E84-426E-40DD-AFC4-6F175D3DCCD1}">
              <a14:hiddenFill xmlns:a14="http://schemas.microsoft.com/office/drawing/2010/main">
                <a:solidFill>
                  <a:srgbClr val="FFFFFF"/>
                </a:solidFill>
              </a14:hiddenFill>
            </a:ext>
          </a:extLst>
        </p:spPr>
      </p:pic>
      <p:sp>
        <p:nvSpPr>
          <p:cNvPr id="169989" name="Rectangle 5">
            <a:extLst>
              <a:ext uri="{FF2B5EF4-FFF2-40B4-BE49-F238E27FC236}">
                <a16:creationId xmlns:a16="http://schemas.microsoft.com/office/drawing/2014/main" id="{2AFD06C2-37C5-4FE2-957E-05622AB03FCF}"/>
              </a:ext>
            </a:extLst>
          </p:cNvPr>
          <p:cNvSpPr>
            <a:spLocks noChangeArrowheads="1"/>
          </p:cNvSpPr>
          <p:nvPr/>
        </p:nvSpPr>
        <p:spPr bwMode="auto">
          <a:xfrm>
            <a:off x="342900" y="2105025"/>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folHlink"/>
                </a:solidFill>
                <a:latin typeface="VNI-Times" pitchFamily="2" charset="0"/>
              </a:rPr>
              <a:t>RAM (Random Access Memory) bộ nhớ truy xuất ngẫu nh</a:t>
            </a:r>
            <a:r>
              <a:rPr lang="en-US" altLang="en-US" b="1">
                <a:solidFill>
                  <a:schemeClr val="folHlink"/>
                </a:solidFill>
                <a:latin typeface="Verdana" panose="020B0604030504040204" pitchFamily="34" charset="0"/>
              </a:rPr>
              <a:t>iên</a:t>
            </a:r>
            <a:r>
              <a:rPr lang="en-US" altLang="en-US" b="1">
                <a:solidFill>
                  <a:schemeClr val="folHlink"/>
                </a:solidFill>
                <a:latin typeface="VNI-Times" pitchFamily="2" charset="0"/>
              </a:rPr>
              <a:t>.L</a:t>
            </a:r>
            <a:r>
              <a:rPr lang="en-US" altLang="en-US" b="1">
                <a:solidFill>
                  <a:schemeClr val="folHlink"/>
                </a:solidFill>
                <a:latin typeface="Verdana" panose="020B0604030504040204" pitchFamily="34" charset="0"/>
              </a:rPr>
              <a:t>à</a:t>
            </a:r>
            <a:r>
              <a:rPr lang="en-US" altLang="en-US" b="1">
                <a:solidFill>
                  <a:schemeClr val="folHlink"/>
                </a:solidFill>
                <a:latin typeface="VNI-Times" pitchFamily="2" charset="0"/>
              </a:rPr>
              <a:t> nơi lưu giữ caùc chương trình vaø dữ liệu khi chạy chương trình. Đặc điểm của RAM :</a:t>
            </a:r>
          </a:p>
          <a:p>
            <a:pPr>
              <a:buFontTx/>
              <a:buChar char="•"/>
            </a:pPr>
            <a:r>
              <a:rPr lang="en-US" altLang="en-US" b="1">
                <a:solidFill>
                  <a:schemeClr val="folHlink"/>
                </a:solidFill>
                <a:latin typeface="VNI-Times" pitchFamily="2" charset="0"/>
              </a:rPr>
              <a:t> Cho pheùp đọc/ ghi dữ liệu.</a:t>
            </a:r>
          </a:p>
          <a:p>
            <a:pPr>
              <a:buFontTx/>
              <a:buChar char="•"/>
            </a:pPr>
            <a:r>
              <a:rPr lang="en-US" altLang="en-US" b="1">
                <a:solidFill>
                  <a:schemeClr val="folHlink"/>
                </a:solidFill>
                <a:latin typeface="VNI-Times" pitchFamily="2" charset="0"/>
              </a:rPr>
              <a:t> Dữ liệu bị mất khi mất nguồn.</a:t>
            </a:r>
          </a:p>
          <a:p>
            <a:endParaRPr lang="en-US" altLang="en-US" b="1">
              <a:solidFill>
                <a:schemeClr val="folHlink"/>
              </a:solidFill>
              <a:latin typeface="VNI-Times" pitchFamily="2" charset="0"/>
            </a:endParaRPr>
          </a:p>
        </p:txBody>
      </p:sp>
      <p:sp>
        <p:nvSpPr>
          <p:cNvPr id="169986" name="Rectangle 2">
            <a:extLst>
              <a:ext uri="{FF2B5EF4-FFF2-40B4-BE49-F238E27FC236}">
                <a16:creationId xmlns:a16="http://schemas.microsoft.com/office/drawing/2014/main" id="{4605341C-17FF-44EB-8450-DA6006DFBD87}"/>
              </a:ext>
            </a:extLst>
          </p:cNvPr>
          <p:cNvSpPr>
            <a:spLocks noGrp="1" noChangeArrowheads="1"/>
          </p:cNvSpPr>
          <p:nvPr>
            <p:ph type="title"/>
          </p:nvPr>
        </p:nvSpPr>
        <p:spPr>
          <a:xfrm>
            <a:off x="1028700" y="914400"/>
            <a:ext cx="7086600" cy="579438"/>
          </a:xfrm>
        </p:spPr>
        <p:txBody>
          <a:bodyPr/>
          <a:lstStyle/>
          <a:p>
            <a:r>
              <a:rPr lang="en-US" altLang="en-US" sz="3600" b="1"/>
              <a:t>RAM</a:t>
            </a:r>
          </a:p>
        </p:txBody>
      </p:sp>
      <p:sp>
        <p:nvSpPr>
          <p:cNvPr id="169991" name="Rectangle 7">
            <a:extLst>
              <a:ext uri="{FF2B5EF4-FFF2-40B4-BE49-F238E27FC236}">
                <a16:creationId xmlns:a16="http://schemas.microsoft.com/office/drawing/2014/main" id="{C1996F88-FA1B-4671-AF1F-FA8A41A50CD3}"/>
              </a:ext>
            </a:extLst>
          </p:cNvPr>
          <p:cNvSpPr>
            <a:spLocks noChangeArrowheads="1"/>
          </p:cNvSpPr>
          <p:nvPr/>
        </p:nvSpPr>
        <p:spPr bwMode="auto">
          <a:xfrm>
            <a:off x="304800" y="50292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folHlink"/>
                </a:solidFill>
                <a:latin typeface="VNI-Times" pitchFamily="2" charset="0"/>
              </a:rPr>
              <a:t>Khi maùy tính khôûi ñoäng, Ram roãng. Ngöôøi laäp trình chuû yeáu laø laøm vieäc vôùi Ram – vuøng nhôù taïm ñeå döõ lieäu vaø chöông trình.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A08D69BE-058B-4D41-BAB4-83C13B3D88BB}"/>
              </a:ext>
            </a:extLst>
          </p:cNvPr>
          <p:cNvSpPr>
            <a:spLocks noGrp="1"/>
          </p:cNvSpPr>
          <p:nvPr>
            <p:ph type="ftr" sz="quarter" idx="11"/>
          </p:nvPr>
        </p:nvSpPr>
        <p:spPr/>
        <p:txBody>
          <a:bodyPr/>
          <a:lstStyle/>
          <a:p>
            <a:r>
              <a:rPr lang="en-US" altLang="en-US"/>
              <a:t>Chương 3 : Tổ chức Memory</a:t>
            </a:r>
          </a:p>
        </p:txBody>
      </p:sp>
      <p:sp>
        <p:nvSpPr>
          <p:cNvPr id="8" name="Slide Number Placeholder 4">
            <a:extLst>
              <a:ext uri="{FF2B5EF4-FFF2-40B4-BE49-F238E27FC236}">
                <a16:creationId xmlns:a16="http://schemas.microsoft.com/office/drawing/2014/main" id="{28ADB380-F255-4B56-B99E-C6F2E3022744}"/>
              </a:ext>
            </a:extLst>
          </p:cNvPr>
          <p:cNvSpPr>
            <a:spLocks noGrp="1"/>
          </p:cNvSpPr>
          <p:nvPr>
            <p:ph type="sldNum" sz="quarter" idx="12"/>
          </p:nvPr>
        </p:nvSpPr>
        <p:spPr/>
        <p:txBody>
          <a:bodyPr/>
          <a:lstStyle/>
          <a:p>
            <a:fld id="{290F2D01-B1EB-4F9C-8832-7B0F79B34206}" type="slidenum">
              <a:rPr lang="en-US" altLang="en-US"/>
              <a:pPr/>
              <a:t>6</a:t>
            </a:fld>
            <a:endParaRPr lang="en-US" altLang="en-US"/>
          </a:p>
        </p:txBody>
      </p:sp>
      <p:pic>
        <p:nvPicPr>
          <p:cNvPr id="174086" name="Picture 6">
            <a:extLst>
              <a:ext uri="{FF2B5EF4-FFF2-40B4-BE49-F238E27FC236}">
                <a16:creationId xmlns:a16="http://schemas.microsoft.com/office/drawing/2014/main" id="{8700DC37-83DC-4586-A87E-85E051399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81000"/>
            <a:ext cx="1824038" cy="5410200"/>
          </a:xfrm>
          <a:prstGeom prst="rect">
            <a:avLst/>
          </a:prstGeom>
          <a:noFill/>
          <a:extLst>
            <a:ext uri="{909E8E84-426E-40DD-AFC4-6F175D3DCCD1}">
              <a14:hiddenFill xmlns:a14="http://schemas.microsoft.com/office/drawing/2010/main">
                <a:solidFill>
                  <a:srgbClr val="FFFFFF"/>
                </a:solidFill>
              </a14:hiddenFill>
            </a:ext>
          </a:extLst>
        </p:spPr>
      </p:pic>
      <p:sp>
        <p:nvSpPr>
          <p:cNvPr id="174082" name="Rectangle 2">
            <a:extLst>
              <a:ext uri="{FF2B5EF4-FFF2-40B4-BE49-F238E27FC236}">
                <a16:creationId xmlns:a16="http://schemas.microsoft.com/office/drawing/2014/main" id="{1F73EB39-AEE9-40A5-81C7-56C3E6DE81F1}"/>
              </a:ext>
            </a:extLst>
          </p:cNvPr>
          <p:cNvSpPr>
            <a:spLocks noGrp="1" noChangeArrowheads="1"/>
          </p:cNvSpPr>
          <p:nvPr>
            <p:ph type="title"/>
          </p:nvPr>
        </p:nvSpPr>
        <p:spPr>
          <a:xfrm>
            <a:off x="1295400" y="1066800"/>
            <a:ext cx="2895600" cy="579438"/>
          </a:xfrm>
        </p:spPr>
        <p:txBody>
          <a:bodyPr/>
          <a:lstStyle/>
          <a:p>
            <a:r>
              <a:rPr lang="en-US" altLang="en-US" sz="3200" b="1"/>
              <a:t>RAM</a:t>
            </a:r>
          </a:p>
        </p:txBody>
      </p:sp>
      <p:sp>
        <p:nvSpPr>
          <p:cNvPr id="174084" name="Rectangle 4">
            <a:extLst>
              <a:ext uri="{FF2B5EF4-FFF2-40B4-BE49-F238E27FC236}">
                <a16:creationId xmlns:a16="http://schemas.microsoft.com/office/drawing/2014/main" id="{D3112DFD-B233-46A8-9F8F-59DC781748C8}"/>
              </a:ext>
            </a:extLst>
          </p:cNvPr>
          <p:cNvSpPr>
            <a:spLocks noChangeArrowheads="1"/>
          </p:cNvSpPr>
          <p:nvPr/>
        </p:nvSpPr>
        <p:spPr bwMode="auto">
          <a:xfrm>
            <a:off x="304800" y="3352800"/>
            <a:ext cx="7391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folHlink"/>
                </a:solidFill>
              </a:rPr>
              <a:t>RAM có thể chia làm 2 loại : Dynamic và Static RAM</a:t>
            </a:r>
          </a:p>
          <a:p>
            <a:pPr>
              <a:buFontTx/>
              <a:buChar char="•"/>
            </a:pPr>
            <a:r>
              <a:rPr lang="en-US" altLang="en-US" b="1">
                <a:solidFill>
                  <a:schemeClr val="folHlink"/>
                </a:solidFill>
              </a:rPr>
              <a:t>Dynamic RAM : phải được làm tươi trong vòng dưới 1 ms nếu không sẽ bị mất nội dung.</a:t>
            </a:r>
          </a:p>
          <a:p>
            <a:pPr>
              <a:buFontTx/>
              <a:buChar char="•"/>
            </a:pPr>
            <a:r>
              <a:rPr lang="en-US" altLang="en-US" b="1">
                <a:solidFill>
                  <a:schemeClr val="folHlink"/>
                </a:solidFill>
              </a:rPr>
              <a:t>Static RAM : giữ được giá trị không cần phải làm tươi.</a:t>
            </a:r>
          </a:p>
          <a:p>
            <a:pPr>
              <a:buFontTx/>
              <a:buChar char="•"/>
            </a:pPr>
            <a:r>
              <a:rPr lang="en-US" altLang="en-US" b="1">
                <a:solidFill>
                  <a:schemeClr val="folHlink"/>
                </a:solidFill>
              </a:rPr>
              <a:t>RAM tĩnh có tốc độ cao, có tên là bộ nhớ CACHE nằm trong CPU.</a:t>
            </a:r>
          </a:p>
        </p:txBody>
      </p:sp>
      <p:sp>
        <p:nvSpPr>
          <p:cNvPr id="174085" name="Text Box 5">
            <a:extLst>
              <a:ext uri="{FF2B5EF4-FFF2-40B4-BE49-F238E27FC236}">
                <a16:creationId xmlns:a16="http://schemas.microsoft.com/office/drawing/2014/main" id="{D56DA331-0BF4-4AE1-87FC-88E09A658000}"/>
              </a:ext>
            </a:extLst>
          </p:cNvPr>
          <p:cNvSpPr txBox="1">
            <a:spLocks noChangeArrowheads="1"/>
          </p:cNvSpPr>
          <p:nvPr/>
        </p:nvSpPr>
        <p:spPr bwMode="auto">
          <a:xfrm>
            <a:off x="304800" y="1828800"/>
            <a:ext cx="701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folHlink"/>
                </a:solidFill>
                <a:latin typeface="VNI-Times" pitchFamily="2" charset="0"/>
              </a:rPr>
              <a:t>Ram laø vuøng nhôù laøm vieäc </a:t>
            </a:r>
            <a:r>
              <a:rPr lang="en-US" altLang="en-US" sz="2800" b="1">
                <a:solidFill>
                  <a:schemeClr val="folHlink"/>
                </a:solidFill>
                <a:latin typeface="VNI-Times" pitchFamily="2" charset="0"/>
                <a:sym typeface="Wingdings" panose="05000000000000000000" pitchFamily="2" charset="2"/>
              </a:rPr>
              <a:t> neáu vuøng nhôù naøy trôû neân nhoû so vôùi nhu caàu söû duïng thì ta taêng theâm Ram (gaén theâm Ram).</a:t>
            </a:r>
            <a:endParaRPr lang="en-US" altLang="en-US" sz="2800" b="1">
              <a:solidFill>
                <a:schemeClr val="folHlink"/>
              </a:solidFill>
              <a:latin typeface="VNI-Time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9D75E81-64FE-4078-9997-1DA5D9DAED24}"/>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F4E21066-ECC6-4E8A-A559-FD6B24D4CD42}"/>
              </a:ext>
            </a:extLst>
          </p:cNvPr>
          <p:cNvSpPr>
            <a:spLocks noGrp="1"/>
          </p:cNvSpPr>
          <p:nvPr>
            <p:ph type="sldNum" sz="quarter" idx="12"/>
          </p:nvPr>
        </p:nvSpPr>
        <p:spPr/>
        <p:txBody>
          <a:bodyPr/>
          <a:lstStyle/>
          <a:p>
            <a:fld id="{458154C0-4E72-454E-B26C-E59B9A0B250E}" type="slidenum">
              <a:rPr lang="en-US" altLang="en-US"/>
              <a:pPr/>
              <a:t>7</a:t>
            </a:fld>
            <a:endParaRPr lang="en-US" altLang="en-US"/>
          </a:p>
        </p:txBody>
      </p:sp>
      <p:sp>
        <p:nvSpPr>
          <p:cNvPr id="196610" name="Rectangle 2">
            <a:extLst>
              <a:ext uri="{FF2B5EF4-FFF2-40B4-BE49-F238E27FC236}">
                <a16:creationId xmlns:a16="http://schemas.microsoft.com/office/drawing/2014/main" id="{7E9D44CE-7D37-415F-A2C9-D3C259C2ADBC}"/>
              </a:ext>
            </a:extLst>
          </p:cNvPr>
          <p:cNvSpPr>
            <a:spLocks noGrp="1" noChangeArrowheads="1"/>
          </p:cNvSpPr>
          <p:nvPr>
            <p:ph type="title"/>
          </p:nvPr>
        </p:nvSpPr>
        <p:spPr/>
        <p:txBody>
          <a:bodyPr/>
          <a:lstStyle/>
          <a:p>
            <a:r>
              <a:rPr lang="en-US" altLang="en-US" b="1"/>
              <a:t>RAM</a:t>
            </a:r>
          </a:p>
        </p:txBody>
      </p:sp>
      <p:pic>
        <p:nvPicPr>
          <p:cNvPr id="196613" name="Picture 5">
            <a:extLst>
              <a:ext uri="{FF2B5EF4-FFF2-40B4-BE49-F238E27FC236}">
                <a16:creationId xmlns:a16="http://schemas.microsoft.com/office/drawing/2014/main" id="{7869DCDE-A6A0-45C7-8F23-A85F39F3A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3359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31A1296D-16C9-4445-A9DD-1380DBE84B69}"/>
              </a:ext>
            </a:extLst>
          </p:cNvPr>
          <p:cNvSpPr>
            <a:spLocks noGrp="1"/>
          </p:cNvSpPr>
          <p:nvPr>
            <p:ph type="ftr" sz="quarter" idx="11"/>
          </p:nvPr>
        </p:nvSpPr>
        <p:spPr/>
        <p:txBody>
          <a:bodyPr/>
          <a:lstStyle/>
          <a:p>
            <a:r>
              <a:rPr lang="en-US" altLang="en-US"/>
              <a:t>Chương 3 : Tổ chức Memory</a:t>
            </a:r>
          </a:p>
        </p:txBody>
      </p:sp>
      <p:sp>
        <p:nvSpPr>
          <p:cNvPr id="7" name="Slide Number Placeholder 4">
            <a:extLst>
              <a:ext uri="{FF2B5EF4-FFF2-40B4-BE49-F238E27FC236}">
                <a16:creationId xmlns:a16="http://schemas.microsoft.com/office/drawing/2014/main" id="{62D055B8-44EF-4C71-A408-B4B476F6770B}"/>
              </a:ext>
            </a:extLst>
          </p:cNvPr>
          <p:cNvSpPr>
            <a:spLocks noGrp="1"/>
          </p:cNvSpPr>
          <p:nvPr>
            <p:ph type="sldNum" sz="quarter" idx="12"/>
          </p:nvPr>
        </p:nvSpPr>
        <p:spPr/>
        <p:txBody>
          <a:bodyPr/>
          <a:lstStyle/>
          <a:p>
            <a:fld id="{D4C49A16-59B0-4551-A4FC-88057BA98F58}" type="slidenum">
              <a:rPr lang="en-US" altLang="en-US"/>
              <a:pPr/>
              <a:t>8</a:t>
            </a:fld>
            <a:endParaRPr lang="en-US" altLang="en-US"/>
          </a:p>
        </p:txBody>
      </p:sp>
      <p:sp>
        <p:nvSpPr>
          <p:cNvPr id="109570" name="Rectangle 2">
            <a:extLst>
              <a:ext uri="{FF2B5EF4-FFF2-40B4-BE49-F238E27FC236}">
                <a16:creationId xmlns:a16="http://schemas.microsoft.com/office/drawing/2014/main" id="{8CA44AC3-9794-46A4-BC0B-FDB6687CBC94}"/>
              </a:ext>
            </a:extLst>
          </p:cNvPr>
          <p:cNvSpPr>
            <a:spLocks noGrp="1" noChangeArrowheads="1"/>
          </p:cNvSpPr>
          <p:nvPr>
            <p:ph type="title"/>
          </p:nvPr>
        </p:nvSpPr>
        <p:spPr>
          <a:xfrm>
            <a:off x="1371600" y="838200"/>
            <a:ext cx="2209800" cy="854075"/>
          </a:xfrm>
        </p:spPr>
        <p:txBody>
          <a:bodyPr/>
          <a:lstStyle/>
          <a:p>
            <a:r>
              <a:rPr lang="en-US" altLang="en-US" sz="5000" b="1">
                <a:effectLst>
                  <a:outerShdw blurRad="38100" dist="38100" dir="2700000" algn="tl">
                    <a:srgbClr val="C0C0C0"/>
                  </a:outerShdw>
                </a:effectLst>
                <a:latin typeface="VNI-Times" pitchFamily="2" charset="0"/>
              </a:rPr>
              <a:t>ROM</a:t>
            </a:r>
          </a:p>
        </p:txBody>
      </p:sp>
      <p:sp>
        <p:nvSpPr>
          <p:cNvPr id="109571" name="Text Box 3">
            <a:extLst>
              <a:ext uri="{FF2B5EF4-FFF2-40B4-BE49-F238E27FC236}">
                <a16:creationId xmlns:a16="http://schemas.microsoft.com/office/drawing/2014/main" id="{2CAE3637-C2B7-43EF-BB3A-F82FFB5BA1AD}"/>
              </a:ext>
            </a:extLst>
          </p:cNvPr>
          <p:cNvSpPr txBox="1">
            <a:spLocks noChangeArrowheads="1"/>
          </p:cNvSpPr>
          <p:nvPr/>
        </p:nvSpPr>
        <p:spPr bwMode="auto">
          <a:xfrm>
            <a:off x="609600" y="2057400"/>
            <a:ext cx="7924800"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600" b="1">
                <a:latin typeface="Times New Roman" panose="02020603050405020304" pitchFamily="18" charset="0"/>
              </a:rPr>
              <a:t>ROM (</a:t>
            </a:r>
            <a:r>
              <a:rPr lang="en-US" altLang="en-US" sz="2600" b="1">
                <a:solidFill>
                  <a:schemeClr val="folHlink"/>
                </a:solidFill>
                <a:latin typeface="Times New Roman" panose="02020603050405020304" pitchFamily="18" charset="0"/>
              </a:rPr>
              <a:t>R</a:t>
            </a:r>
            <a:r>
              <a:rPr lang="en-US" altLang="en-US" sz="2600" b="1">
                <a:latin typeface="Times New Roman" panose="02020603050405020304" pitchFamily="18" charset="0"/>
              </a:rPr>
              <a:t>ead </a:t>
            </a:r>
            <a:r>
              <a:rPr lang="en-US" altLang="en-US" sz="2600" b="1">
                <a:solidFill>
                  <a:schemeClr val="folHlink"/>
                </a:solidFill>
                <a:latin typeface="Times New Roman" panose="02020603050405020304" pitchFamily="18" charset="0"/>
              </a:rPr>
              <a:t>O</a:t>
            </a:r>
            <a:r>
              <a:rPr lang="en-US" altLang="en-US" sz="2600" b="1">
                <a:latin typeface="Times New Roman" panose="02020603050405020304" pitchFamily="18" charset="0"/>
              </a:rPr>
              <a:t>nly </a:t>
            </a:r>
            <a:r>
              <a:rPr lang="en-US" altLang="en-US" sz="2600" b="1">
                <a:solidFill>
                  <a:schemeClr val="folHlink"/>
                </a:solidFill>
                <a:latin typeface="Times New Roman" panose="02020603050405020304" pitchFamily="18" charset="0"/>
              </a:rPr>
              <a:t>M</a:t>
            </a:r>
            <a:r>
              <a:rPr lang="en-US" altLang="en-US" sz="2600" b="1">
                <a:latin typeface="Times New Roman" panose="02020603050405020304" pitchFamily="18" charset="0"/>
              </a:rPr>
              <a:t>emory) : bộ nhớ chỉ đọc. </a:t>
            </a:r>
          </a:p>
          <a:p>
            <a:pPr algn="just">
              <a:spcBef>
                <a:spcPct val="50000"/>
              </a:spcBef>
            </a:pPr>
            <a:r>
              <a:rPr lang="en-US" altLang="en-US" sz="2600" b="1">
                <a:latin typeface="Times New Roman" panose="02020603050405020304" pitchFamily="18" charset="0"/>
              </a:rPr>
              <a:t>ROM BIOS chứa phần mềm cấu hình và chẩn đoán hệ thống, các chương trình con nhập/xuất cấp thấp mà DOS sử dụng. Các chương trình này được mã hoá trong ROM và được gọi là phần dẽo (firmware).</a:t>
            </a:r>
          </a:p>
        </p:txBody>
      </p:sp>
      <p:sp>
        <p:nvSpPr>
          <p:cNvPr id="109572" name="Text Box 4">
            <a:extLst>
              <a:ext uri="{FF2B5EF4-FFF2-40B4-BE49-F238E27FC236}">
                <a16:creationId xmlns:a16="http://schemas.microsoft.com/office/drawing/2014/main" id="{328599A5-9354-47FE-8E04-D6EBC195B146}"/>
              </a:ext>
            </a:extLst>
          </p:cNvPr>
          <p:cNvSpPr txBox="1">
            <a:spLocks noChangeArrowheads="1"/>
          </p:cNvSpPr>
          <p:nvPr/>
        </p:nvSpPr>
        <p:spPr bwMode="auto">
          <a:xfrm>
            <a:off x="457200" y="4648200"/>
            <a:ext cx="8305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b="1">
                <a:solidFill>
                  <a:schemeClr val="folHlink"/>
                </a:solidFill>
              </a:rPr>
              <a:t>Một tính năng quan trọng của ROM BIOS là khả năng phát hiện sự hiện diện của phần cứng mới trong MT và cấu hình lại hệ điều hành theo Driver thiết bị.</a:t>
            </a:r>
          </a:p>
          <a:p>
            <a:pPr>
              <a:spcBef>
                <a:spcPct val="50000"/>
              </a:spcBef>
            </a:pPr>
            <a:endParaRPr lang="en-US" altLang="en-US">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71899DA-C803-40A5-B56F-47C2FF26DFB5}"/>
              </a:ext>
            </a:extLst>
          </p:cNvPr>
          <p:cNvSpPr>
            <a:spLocks noGrp="1"/>
          </p:cNvSpPr>
          <p:nvPr>
            <p:ph type="ftr" sz="quarter" idx="11"/>
          </p:nvPr>
        </p:nvSpPr>
        <p:spPr/>
        <p:txBody>
          <a:bodyPr/>
          <a:lstStyle/>
          <a:p>
            <a:r>
              <a:rPr lang="en-US" altLang="en-US"/>
              <a:t>Chương 3 : Tổ chức Memory</a:t>
            </a:r>
          </a:p>
        </p:txBody>
      </p:sp>
      <p:sp>
        <p:nvSpPr>
          <p:cNvPr id="6" name="Slide Number Placeholder 4">
            <a:extLst>
              <a:ext uri="{FF2B5EF4-FFF2-40B4-BE49-F238E27FC236}">
                <a16:creationId xmlns:a16="http://schemas.microsoft.com/office/drawing/2014/main" id="{CC19F547-5DC1-4210-A9E4-4AB6EEA69F25}"/>
              </a:ext>
            </a:extLst>
          </p:cNvPr>
          <p:cNvSpPr>
            <a:spLocks noGrp="1"/>
          </p:cNvSpPr>
          <p:nvPr>
            <p:ph type="sldNum" sz="quarter" idx="12"/>
          </p:nvPr>
        </p:nvSpPr>
        <p:spPr/>
        <p:txBody>
          <a:bodyPr/>
          <a:lstStyle/>
          <a:p>
            <a:fld id="{4157327B-CC4E-49F4-83F6-956CD0E136E3}" type="slidenum">
              <a:rPr lang="en-US" altLang="en-US"/>
              <a:pPr/>
              <a:t>9</a:t>
            </a:fld>
            <a:endParaRPr lang="en-US" altLang="en-US"/>
          </a:p>
        </p:txBody>
      </p:sp>
      <p:sp>
        <p:nvSpPr>
          <p:cNvPr id="164866" name="Rectangle 2">
            <a:extLst>
              <a:ext uri="{FF2B5EF4-FFF2-40B4-BE49-F238E27FC236}">
                <a16:creationId xmlns:a16="http://schemas.microsoft.com/office/drawing/2014/main" id="{9A73E7BB-8011-4BC4-B2A3-FD3C3DF61EF0}"/>
              </a:ext>
            </a:extLst>
          </p:cNvPr>
          <p:cNvSpPr>
            <a:spLocks noGrp="1" noChangeArrowheads="1"/>
          </p:cNvSpPr>
          <p:nvPr>
            <p:ph type="title"/>
          </p:nvPr>
        </p:nvSpPr>
        <p:spPr>
          <a:xfrm>
            <a:off x="1371600" y="838200"/>
            <a:ext cx="4343400" cy="854075"/>
          </a:xfrm>
        </p:spPr>
        <p:txBody>
          <a:bodyPr/>
          <a:lstStyle/>
          <a:p>
            <a:r>
              <a:rPr lang="en-US" altLang="en-US" sz="5000"/>
              <a:t>ROM(cont)</a:t>
            </a:r>
          </a:p>
        </p:txBody>
      </p:sp>
      <p:sp>
        <p:nvSpPr>
          <p:cNvPr id="164868" name="Rectangle 4">
            <a:extLst>
              <a:ext uri="{FF2B5EF4-FFF2-40B4-BE49-F238E27FC236}">
                <a16:creationId xmlns:a16="http://schemas.microsoft.com/office/drawing/2014/main" id="{8DA6050F-7376-4D79-BE20-689A07CB1063}"/>
              </a:ext>
            </a:extLst>
          </p:cNvPr>
          <p:cNvSpPr>
            <a:spLocks noChangeArrowheads="1"/>
          </p:cNvSpPr>
          <p:nvPr/>
        </p:nvSpPr>
        <p:spPr bwMode="auto">
          <a:xfrm>
            <a:off x="838200" y="2209800"/>
            <a:ext cx="76962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b="1">
                <a:latin typeface="Times New Roman" panose="02020603050405020304" pitchFamily="18" charset="0"/>
              </a:rPr>
              <a:t>Đặc điểm của ROM:</a:t>
            </a:r>
          </a:p>
          <a:p>
            <a:pPr>
              <a:spcBef>
                <a:spcPct val="50000"/>
              </a:spcBef>
              <a:buFontTx/>
              <a:buBlip>
                <a:blip r:embed="rId2"/>
              </a:buBlip>
            </a:pPr>
            <a:r>
              <a:rPr lang="en-US" altLang="en-US" b="1">
                <a:latin typeface="Times New Roman" panose="02020603050405020304" pitchFamily="18" charset="0"/>
              </a:rPr>
              <a:t> </a:t>
            </a:r>
            <a:r>
              <a:rPr lang="en-US" altLang="en-US" sz="2600" b="1">
                <a:latin typeface="Times New Roman" panose="02020603050405020304" pitchFamily="18" charset="0"/>
              </a:rPr>
              <a:t>Chỉ cho phép đọc không cho phép ghi.</a:t>
            </a:r>
          </a:p>
          <a:p>
            <a:pPr>
              <a:spcBef>
                <a:spcPct val="50000"/>
              </a:spcBef>
              <a:buFontTx/>
              <a:buBlip>
                <a:blip r:embed="rId2"/>
              </a:buBlip>
            </a:pPr>
            <a:r>
              <a:rPr lang="en-US" altLang="en-US" sz="2600" b="1">
                <a:latin typeface="Times New Roman" panose="02020603050405020304" pitchFamily="18" charset="0"/>
              </a:rPr>
              <a:t> Dữ liệu vẫn tồn tại khi không có nguồn.</a:t>
            </a:r>
          </a:p>
          <a:p>
            <a:pPr>
              <a:spcBef>
                <a:spcPct val="50000"/>
              </a:spcBef>
            </a:pPr>
            <a:endParaRPr lang="en-US" altLang="en-US" sz="2600" b="1">
              <a:latin typeface="Times New Roman" panose="02020603050405020304" pitchFamily="18" charset="0"/>
            </a:endParaRPr>
          </a:p>
          <a:p>
            <a:pPr>
              <a:spcBef>
                <a:spcPct val="50000"/>
              </a:spcBef>
            </a:pPr>
            <a:endParaRPr lang="en-US" altLang="en-US">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559</TotalTime>
  <Words>2824</Words>
  <Application>Microsoft Office PowerPoint</Application>
  <PresentationFormat>On-screen Show (4:3)</PresentationFormat>
  <Paragraphs>338</Paragraphs>
  <Slides>37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Tahoma</vt:lpstr>
      <vt:lpstr>Wingdings</vt:lpstr>
      <vt:lpstr>VNI-Cooper</vt:lpstr>
      <vt:lpstr>VNI-Times</vt:lpstr>
      <vt:lpstr>VnTimes</vt:lpstr>
      <vt:lpstr>Times New Roman</vt:lpstr>
      <vt:lpstr>Verdana</vt:lpstr>
      <vt:lpstr>VNI-Arial Rounded</vt:lpstr>
      <vt:lpstr>VNI-Aptima</vt:lpstr>
      <vt:lpstr>VNI-Helve-Condense</vt:lpstr>
      <vt:lpstr>VNI-US</vt:lpstr>
      <vt:lpstr>Blends</vt:lpstr>
      <vt:lpstr>(Memory)</vt:lpstr>
      <vt:lpstr>Boä nhôù (Memory)</vt:lpstr>
      <vt:lpstr>Memory</vt:lpstr>
      <vt:lpstr>Primary Memory</vt:lpstr>
      <vt:lpstr>RAM</vt:lpstr>
      <vt:lpstr>RAM</vt:lpstr>
      <vt:lpstr>RAM</vt:lpstr>
      <vt:lpstr>ROM</vt:lpstr>
      <vt:lpstr>ROM(cont)</vt:lpstr>
      <vt:lpstr>Caùc loaïi Rom </vt:lpstr>
      <vt:lpstr>Secondary Memory</vt:lpstr>
      <vt:lpstr>Sơ lược về Cache</vt:lpstr>
      <vt:lpstr>Cache (cont)</vt:lpstr>
      <vt:lpstr>Cấu trúc Cache</vt:lpstr>
      <vt:lpstr>Hiệu suất của Cache</vt:lpstr>
      <vt:lpstr>Hiệu suất của Cache</vt:lpstr>
      <vt:lpstr>Hieäu suaát cuûa Cache (cont)</vt:lpstr>
      <vt:lpstr>A Two Level Caching System</vt:lpstr>
      <vt:lpstr>Các chiến lược trữ đệm trong Cache </vt:lpstr>
      <vt:lpstr>PowerPoint Presentation</vt:lpstr>
      <vt:lpstr>Memory Map</vt:lpstr>
      <vt:lpstr>Memory Map</vt:lpstr>
      <vt:lpstr>Quaù trình Boot maùy</vt:lpstr>
      <vt:lpstr>Trình töï taùc vuï ñoïc oâ nhôù</vt:lpstr>
      <vt:lpstr>Maïch giaûi maõ ñòa chæ oâ nhôù</vt:lpstr>
      <vt:lpstr>Truy xuaát boä nhôù (cont)</vt:lpstr>
      <vt:lpstr>Trình töï taùc vuï ghi oâ nhôù</vt:lpstr>
      <vt:lpstr>Truy xuaát boä nhôù : ghi oâ nhôù </vt:lpstr>
      <vt:lpstr>Stack</vt:lpstr>
      <vt:lpstr>Stack</vt:lpstr>
      <vt:lpstr>Stack</vt:lpstr>
      <vt:lpstr>Coâng duïng cuûa Stack</vt:lpstr>
      <vt:lpstr>Summary Slide</vt:lpstr>
      <vt:lpstr>Caâu hoûi oân taäp</vt:lpstr>
      <vt:lpstr>Caâu hoûi oân taäp</vt:lpstr>
      <vt:lpstr>Caâu hoûi oân taäp</vt:lpstr>
      <vt:lpstr>Caâu hoûi oân taäp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Boä nhôù (Memory)</dc:title>
  <dc:creator>nguyen</dc:creator>
  <cp:lastModifiedBy>Keios Starqua</cp:lastModifiedBy>
  <cp:revision>165</cp:revision>
  <cp:lastPrinted>1601-01-01T00:00:00Z</cp:lastPrinted>
  <dcterms:created xsi:type="dcterms:W3CDTF">2004-09-20T16:03:52Z</dcterms:created>
  <dcterms:modified xsi:type="dcterms:W3CDTF">2021-10-08T04:49:27Z</dcterms:modified>
</cp:coreProperties>
</file>