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256" r:id="rId2"/>
    <p:sldId id="257" r:id="rId3"/>
    <p:sldId id="258" r:id="rId4"/>
    <p:sldId id="277" r:id="rId5"/>
    <p:sldId id="268" r:id="rId6"/>
    <p:sldId id="259" r:id="rId7"/>
    <p:sldId id="260" r:id="rId8"/>
    <p:sldId id="261" r:id="rId9"/>
    <p:sldId id="262" r:id="rId10"/>
    <p:sldId id="284" r:id="rId11"/>
    <p:sldId id="296" r:id="rId12"/>
    <p:sldId id="292" r:id="rId13"/>
    <p:sldId id="297" r:id="rId14"/>
    <p:sldId id="295" r:id="rId15"/>
    <p:sldId id="300" r:id="rId16"/>
    <p:sldId id="302" r:id="rId17"/>
    <p:sldId id="303" r:id="rId18"/>
    <p:sldId id="304" r:id="rId19"/>
    <p:sldId id="305" r:id="rId20"/>
    <p:sldId id="306" r:id="rId21"/>
    <p:sldId id="307" r:id="rId22"/>
    <p:sldId id="290" r:id="rId23"/>
    <p:sldId id="291" r:id="rId24"/>
    <p:sldId id="309" r:id="rId25"/>
    <p:sldId id="270" r:id="rId26"/>
    <p:sldId id="272" r:id="rId27"/>
    <p:sldId id="301" r:id="rId28"/>
    <p:sldId id="273" r:id="rId29"/>
    <p:sldId id="286" r:id="rId30"/>
    <p:sldId id="271" r:id="rId31"/>
    <p:sldId id="274" r:id="rId32"/>
    <p:sldId id="269" r:id="rId33"/>
    <p:sldId id="263" r:id="rId34"/>
    <p:sldId id="264" r:id="rId35"/>
    <p:sldId id="265" r:id="rId36"/>
    <p:sldId id="278" r:id="rId37"/>
    <p:sldId id="276" r:id="rId38"/>
    <p:sldId id="275" r:id="rId39"/>
    <p:sldId id="279" r:id="rId40"/>
    <p:sldId id="280" r:id="rId41"/>
    <p:sldId id="281" r:id="rId42"/>
    <p:sldId id="287" r:id="rId43"/>
    <p:sldId id="282" r:id="rId44"/>
    <p:sldId id="283" r:id="rId45"/>
    <p:sldId id="288" r:id="rId46"/>
    <p:sldId id="298" r:id="rId47"/>
    <p:sldId id="289" r:id="rId48"/>
    <p:sldId id="299" r:id="rId49"/>
    <p:sldId id="294"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9"/>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60033"/>
    <a:srgbClr val="990000"/>
    <a:srgbClr val="FF0000"/>
    <a:srgbClr val="CC6600"/>
    <a:srgbClr val="FF3300"/>
    <a:srgbClr val="00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4701" autoAdjust="0"/>
  </p:normalViewPr>
  <p:slideViewPr>
    <p:cSldViewPr>
      <p:cViewPr varScale="1">
        <p:scale>
          <a:sx n="80" d="100"/>
          <a:sy n="80"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0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542DFCE-DD16-4223-B17A-7A89FD50A06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21507" name="Rectangle 3">
            <a:extLst>
              <a:ext uri="{FF2B5EF4-FFF2-40B4-BE49-F238E27FC236}">
                <a16:creationId xmlns:a16="http://schemas.microsoft.com/office/drawing/2014/main" id="{D786FEB5-640B-4811-859B-FEB7CE31CE3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21508" name="Rectangle 4">
            <a:extLst>
              <a:ext uri="{FF2B5EF4-FFF2-40B4-BE49-F238E27FC236}">
                <a16:creationId xmlns:a16="http://schemas.microsoft.com/office/drawing/2014/main" id="{60EBAEED-FA1C-48BA-986B-7D73F3954362}"/>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21509" name="Rectangle 5">
            <a:extLst>
              <a:ext uri="{FF2B5EF4-FFF2-40B4-BE49-F238E27FC236}">
                <a16:creationId xmlns:a16="http://schemas.microsoft.com/office/drawing/2014/main" id="{D9678478-E358-4882-8930-82AE24879EE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E223F71-F7E1-4946-96AA-55F6341EE1A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4C90805-9DE9-40F8-AA20-09CC27A6C7E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1267" name="Rectangle 3">
            <a:extLst>
              <a:ext uri="{FF2B5EF4-FFF2-40B4-BE49-F238E27FC236}">
                <a16:creationId xmlns:a16="http://schemas.microsoft.com/office/drawing/2014/main" id="{078C5FD4-7FD3-491D-9879-717BC3D010E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1268" name="Rectangle 4">
            <a:extLst>
              <a:ext uri="{FF2B5EF4-FFF2-40B4-BE49-F238E27FC236}">
                <a16:creationId xmlns:a16="http://schemas.microsoft.com/office/drawing/2014/main" id="{7DE94E5D-53E3-4353-B429-8AA855BEBA8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717C9875-4D65-4861-B81F-845F3BFF72E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0" name="Rectangle 6">
            <a:extLst>
              <a:ext uri="{FF2B5EF4-FFF2-40B4-BE49-F238E27FC236}">
                <a16:creationId xmlns:a16="http://schemas.microsoft.com/office/drawing/2014/main" id="{D47697F8-988C-4DA7-A22B-DA0221C8226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1271" name="Rectangle 7">
            <a:extLst>
              <a:ext uri="{FF2B5EF4-FFF2-40B4-BE49-F238E27FC236}">
                <a16:creationId xmlns:a16="http://schemas.microsoft.com/office/drawing/2014/main" id="{B4BB1059-9243-4019-B208-62DF6068013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678497B-4880-4A8A-A344-2FBA4B5026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A54E96-18EE-4A9E-8183-0C2088E5EBEA}"/>
              </a:ext>
            </a:extLst>
          </p:cNvPr>
          <p:cNvSpPr>
            <a:spLocks noGrp="1" noChangeArrowheads="1"/>
          </p:cNvSpPr>
          <p:nvPr>
            <p:ph type="sldNum" sz="quarter" idx="5"/>
          </p:nvPr>
        </p:nvSpPr>
        <p:spPr>
          <a:ln/>
        </p:spPr>
        <p:txBody>
          <a:bodyPr/>
          <a:lstStyle/>
          <a:p>
            <a:fld id="{4E0A1FE3-038C-49B2-BD68-67E10E635530}" type="slidenum">
              <a:rPr lang="en-US" altLang="en-US"/>
              <a:pPr/>
              <a:t>1</a:t>
            </a:fld>
            <a:endParaRPr lang="en-US" altLang="en-US"/>
          </a:p>
        </p:txBody>
      </p:sp>
      <p:sp>
        <p:nvSpPr>
          <p:cNvPr id="24578" name="Rectangle 2">
            <a:extLst>
              <a:ext uri="{FF2B5EF4-FFF2-40B4-BE49-F238E27FC236}">
                <a16:creationId xmlns:a16="http://schemas.microsoft.com/office/drawing/2014/main" id="{825A73BE-68F2-49D2-9766-B84383085AC8}"/>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7D0190F0-86A9-44ED-B036-5A9A25CBAE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816837-137A-4186-BE23-3898AD362185}"/>
              </a:ext>
            </a:extLst>
          </p:cNvPr>
          <p:cNvSpPr>
            <a:spLocks noGrp="1" noChangeArrowheads="1"/>
          </p:cNvSpPr>
          <p:nvPr>
            <p:ph type="sldNum" sz="quarter" idx="5"/>
          </p:nvPr>
        </p:nvSpPr>
        <p:spPr>
          <a:ln/>
        </p:spPr>
        <p:txBody>
          <a:bodyPr/>
          <a:lstStyle/>
          <a:p>
            <a:fld id="{6811DE3E-DC99-41B9-9EBF-F299A847E4B3}" type="slidenum">
              <a:rPr lang="en-US" altLang="en-US"/>
              <a:pPr/>
              <a:t>9</a:t>
            </a:fld>
            <a:endParaRPr lang="en-US" altLang="en-US"/>
          </a:p>
        </p:txBody>
      </p:sp>
      <p:sp>
        <p:nvSpPr>
          <p:cNvPr id="23554" name="Rectangle 2">
            <a:extLst>
              <a:ext uri="{FF2B5EF4-FFF2-40B4-BE49-F238E27FC236}">
                <a16:creationId xmlns:a16="http://schemas.microsoft.com/office/drawing/2014/main" id="{C1C68C2D-4A7B-4B7D-B12A-E1836ED3223B}"/>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D0F59713-FFED-44B7-8AE3-6451F1D1B17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CEB0D3C1-9DC5-4765-A9D6-7D39D22E18BB}"/>
              </a:ext>
            </a:extLst>
          </p:cNvPr>
          <p:cNvGrpSpPr>
            <a:grpSpLocks/>
          </p:cNvGrpSpPr>
          <p:nvPr/>
        </p:nvGrpSpPr>
        <p:grpSpPr bwMode="auto">
          <a:xfrm>
            <a:off x="319088" y="1752600"/>
            <a:ext cx="8824912" cy="5129213"/>
            <a:chOff x="201" y="1104"/>
            <a:chExt cx="5559" cy="3231"/>
          </a:xfrm>
        </p:grpSpPr>
        <p:sp>
          <p:nvSpPr>
            <p:cNvPr id="5123" name="Freeform 3">
              <a:extLst>
                <a:ext uri="{FF2B5EF4-FFF2-40B4-BE49-F238E27FC236}">
                  <a16:creationId xmlns:a16="http://schemas.microsoft.com/office/drawing/2014/main" id="{F4133445-F1E3-43CB-B117-1EE9DC1F105A}"/>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0" h="3216">
                  <a:moveTo>
                    <a:pt x="335" y="0"/>
                  </a:moveTo>
                  <a:lnTo>
                    <a:pt x="333" y="1290"/>
                  </a:lnTo>
                  <a:lnTo>
                    <a:pt x="0" y="1290"/>
                  </a:lnTo>
                  <a:lnTo>
                    <a:pt x="6" y="3210"/>
                  </a:lnTo>
                  <a:lnTo>
                    <a:pt x="5550" y="3216"/>
                  </a:lnTo>
                  <a:lnTo>
                    <a:pt x="5550" y="0"/>
                  </a:lnTo>
                  <a:lnTo>
                    <a:pt x="335"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F73329C5-10AA-48FE-A8E0-5C16B719E8B9}"/>
                </a:ext>
              </a:extLst>
            </p:cNvPr>
            <p:cNvSpPr>
              <a:spLocks/>
            </p:cNvSpPr>
            <p:nvPr/>
          </p:nvSpPr>
          <p:spPr bwMode="ltGray">
            <a:xfrm>
              <a:off x="528" y="2400"/>
              <a:ext cx="5232" cy="1920"/>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5" name="Freeform 5">
              <a:extLst>
                <a:ext uri="{FF2B5EF4-FFF2-40B4-BE49-F238E27FC236}">
                  <a16:creationId xmlns:a16="http://schemas.microsoft.com/office/drawing/2014/main" id="{3B323A62-B850-48AE-889F-253927A1DA70}"/>
                </a:ext>
              </a:extLst>
            </p:cNvPr>
            <p:cNvSpPr>
              <a:spLocks/>
            </p:cNvSpPr>
            <p:nvPr/>
          </p:nvSpPr>
          <p:spPr bwMode="ltGray">
            <a:xfrm>
              <a:off x="201" y="2377"/>
              <a:ext cx="3455"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6" name="Freeform 6">
              <a:extLst>
                <a:ext uri="{FF2B5EF4-FFF2-40B4-BE49-F238E27FC236}">
                  <a16:creationId xmlns:a16="http://schemas.microsoft.com/office/drawing/2014/main" id="{B49959A3-FF95-4090-811F-895995E694DC}"/>
                </a:ext>
              </a:extLst>
            </p:cNvPr>
            <p:cNvSpPr>
              <a:spLocks/>
            </p:cNvSpPr>
            <p:nvPr/>
          </p:nvSpPr>
          <p:spPr bwMode="ltGray">
            <a:xfrm>
              <a:off x="528" y="1104"/>
              <a:ext cx="4894"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7" name="Freeform 7">
              <a:extLst>
                <a:ext uri="{FF2B5EF4-FFF2-40B4-BE49-F238E27FC236}">
                  <a16:creationId xmlns:a16="http://schemas.microsoft.com/office/drawing/2014/main" id="{C52A6228-4B4E-47AB-8733-C53834D69210}"/>
                </a:ext>
              </a:extLst>
            </p:cNvPr>
            <p:cNvSpPr>
              <a:spLocks/>
            </p:cNvSpPr>
            <p:nvPr/>
          </p:nvSpPr>
          <p:spPr bwMode="ltGray">
            <a:xfrm>
              <a:off x="201" y="2377"/>
              <a:ext cx="30" cy="1958"/>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8" name="Freeform 8">
              <a:extLst>
                <a:ext uri="{FF2B5EF4-FFF2-40B4-BE49-F238E27FC236}">
                  <a16:creationId xmlns:a16="http://schemas.microsoft.com/office/drawing/2014/main" id="{7C337E2C-A320-4B34-BDAD-47F6CEF821A0}"/>
                </a:ext>
              </a:extLst>
            </p:cNvPr>
            <p:cNvSpPr>
              <a:spLocks/>
            </p:cNvSpPr>
            <p:nvPr/>
          </p:nvSpPr>
          <p:spPr bwMode="ltGray">
            <a:xfrm>
              <a:off x="528" y="1104"/>
              <a:ext cx="29" cy="322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129" name="Rectangle 9">
            <a:extLst>
              <a:ext uri="{FF2B5EF4-FFF2-40B4-BE49-F238E27FC236}">
                <a16:creationId xmlns:a16="http://schemas.microsoft.com/office/drawing/2014/main" id="{8C97BB8B-117A-43EF-B3C8-C4C1C0B525DE}"/>
              </a:ext>
            </a:extLst>
          </p:cNvPr>
          <p:cNvSpPr>
            <a:spLocks noGrp="1" noChangeArrowheads="1"/>
          </p:cNvSpPr>
          <p:nvPr>
            <p:ph type="ctrTitle" sz="quarter"/>
          </p:nvPr>
        </p:nvSpPr>
        <p:spPr>
          <a:xfrm>
            <a:off x="990600" y="1905000"/>
            <a:ext cx="7772400" cy="1736725"/>
          </a:xfrm>
        </p:spPr>
        <p:txBody>
          <a:bodyPr anchor="t"/>
          <a:lstStyle>
            <a:lvl1pPr>
              <a:defRPr sz="5400"/>
            </a:lvl1pPr>
          </a:lstStyle>
          <a:p>
            <a:pPr lvl="0"/>
            <a:r>
              <a:rPr lang="en-US" altLang="en-US" noProof="0"/>
              <a:t>Click to edit Master title style</a:t>
            </a:r>
          </a:p>
        </p:txBody>
      </p:sp>
      <p:sp>
        <p:nvSpPr>
          <p:cNvPr id="5130" name="Rectangle 10">
            <a:extLst>
              <a:ext uri="{FF2B5EF4-FFF2-40B4-BE49-F238E27FC236}">
                <a16:creationId xmlns:a16="http://schemas.microsoft.com/office/drawing/2014/main" id="{9FC2C475-C0B2-4481-8FAC-908A87C1A9AD}"/>
              </a:ext>
            </a:extLst>
          </p:cNvPr>
          <p:cNvSpPr>
            <a:spLocks noGrp="1" noChangeArrowheads="1"/>
          </p:cNvSpPr>
          <p:nvPr>
            <p:ph type="subTitle" sz="quarter" idx="1"/>
          </p:nvPr>
        </p:nvSpPr>
        <p:spPr>
          <a:xfrm>
            <a:off x="990600" y="3962400"/>
            <a:ext cx="6781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31" name="Rectangle 11">
            <a:extLst>
              <a:ext uri="{FF2B5EF4-FFF2-40B4-BE49-F238E27FC236}">
                <a16:creationId xmlns:a16="http://schemas.microsoft.com/office/drawing/2014/main" id="{AD643273-ACEF-44C6-8D9A-7960111A3028}"/>
              </a:ext>
            </a:extLst>
          </p:cNvPr>
          <p:cNvSpPr>
            <a:spLocks noGrp="1" noChangeArrowheads="1"/>
          </p:cNvSpPr>
          <p:nvPr>
            <p:ph type="dt" sz="quarter" idx="2"/>
          </p:nvPr>
        </p:nvSpPr>
        <p:spPr>
          <a:xfrm>
            <a:off x="990600" y="6245225"/>
            <a:ext cx="1901825" cy="476250"/>
          </a:xfrm>
        </p:spPr>
        <p:txBody>
          <a:bodyPr/>
          <a:lstStyle>
            <a:lvl1pPr>
              <a:defRPr/>
            </a:lvl1pPr>
          </a:lstStyle>
          <a:p>
            <a:endParaRPr lang="en-US" altLang="en-US"/>
          </a:p>
        </p:txBody>
      </p:sp>
      <p:sp>
        <p:nvSpPr>
          <p:cNvPr id="5132" name="Rectangle 12">
            <a:extLst>
              <a:ext uri="{FF2B5EF4-FFF2-40B4-BE49-F238E27FC236}">
                <a16:creationId xmlns:a16="http://schemas.microsoft.com/office/drawing/2014/main" id="{647B93A9-55C0-4B2E-A5FE-9109285AB195}"/>
              </a:ext>
            </a:extLst>
          </p:cNvPr>
          <p:cNvSpPr>
            <a:spLocks noGrp="1" noChangeArrowheads="1"/>
          </p:cNvSpPr>
          <p:nvPr>
            <p:ph type="ftr" sz="quarter" idx="3"/>
          </p:nvPr>
        </p:nvSpPr>
        <p:spPr>
          <a:xfrm>
            <a:off x="3468688" y="6245225"/>
            <a:ext cx="2895600" cy="476250"/>
          </a:xfrm>
        </p:spPr>
        <p:txBody>
          <a:bodyPr/>
          <a:lstStyle>
            <a:lvl1pPr>
              <a:defRPr/>
            </a:lvl1pPr>
          </a:lstStyle>
          <a:p>
            <a:r>
              <a:rPr lang="en-US" altLang="en-US"/>
              <a:t>Chuong 5 : I/O Devices</a:t>
            </a:r>
          </a:p>
        </p:txBody>
      </p:sp>
      <p:sp>
        <p:nvSpPr>
          <p:cNvPr id="5133" name="Rectangle 13">
            <a:extLst>
              <a:ext uri="{FF2B5EF4-FFF2-40B4-BE49-F238E27FC236}">
                <a16:creationId xmlns:a16="http://schemas.microsoft.com/office/drawing/2014/main" id="{895659EA-8D4D-47B4-B054-89E4DF73270E}"/>
              </a:ext>
            </a:extLst>
          </p:cNvPr>
          <p:cNvSpPr>
            <a:spLocks noGrp="1" noChangeArrowheads="1"/>
          </p:cNvSpPr>
          <p:nvPr>
            <p:ph type="sldNum" sz="quarter" idx="4"/>
          </p:nvPr>
        </p:nvSpPr>
        <p:spPr/>
        <p:txBody>
          <a:bodyPr/>
          <a:lstStyle>
            <a:lvl1pPr>
              <a:defRPr/>
            </a:lvl1pPr>
          </a:lstStyle>
          <a:p>
            <a:fld id="{F62B0E2A-0924-4917-9689-7F962778C75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F04C-47F7-4FA1-8470-01FB05CE0E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E9D06-CEC2-4AB0-93A2-58E679133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ABEA9-B745-4249-82D4-F1B1CD6F58F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5C692FE-81C1-4918-A876-FE14D5CFE285}"/>
              </a:ext>
            </a:extLst>
          </p:cNvPr>
          <p:cNvSpPr>
            <a:spLocks noGrp="1"/>
          </p:cNvSpPr>
          <p:nvPr>
            <p:ph type="ftr" sz="quarter" idx="11"/>
          </p:nvPr>
        </p:nvSpPr>
        <p:spPr/>
        <p:txBody>
          <a:bodyPr/>
          <a:lstStyle>
            <a:lvl1pPr>
              <a:defRPr/>
            </a:lvl1pPr>
          </a:lstStyle>
          <a:p>
            <a:r>
              <a:rPr lang="en-US" altLang="en-US"/>
              <a:t>Chuong 5 : I/O Devices</a:t>
            </a:r>
          </a:p>
        </p:txBody>
      </p:sp>
      <p:sp>
        <p:nvSpPr>
          <p:cNvPr id="6" name="Slide Number Placeholder 5">
            <a:extLst>
              <a:ext uri="{FF2B5EF4-FFF2-40B4-BE49-F238E27FC236}">
                <a16:creationId xmlns:a16="http://schemas.microsoft.com/office/drawing/2014/main" id="{E3D51D54-378A-4C3E-9A16-9016C6DE66AB}"/>
              </a:ext>
            </a:extLst>
          </p:cNvPr>
          <p:cNvSpPr>
            <a:spLocks noGrp="1"/>
          </p:cNvSpPr>
          <p:nvPr>
            <p:ph type="sldNum" sz="quarter" idx="12"/>
          </p:nvPr>
        </p:nvSpPr>
        <p:spPr/>
        <p:txBody>
          <a:bodyPr/>
          <a:lstStyle>
            <a:lvl1pPr>
              <a:defRPr/>
            </a:lvl1pPr>
          </a:lstStyle>
          <a:p>
            <a:fld id="{2EC13DEB-37A1-4C62-A927-0CEE4EAF1099}" type="slidenum">
              <a:rPr lang="en-US" altLang="en-US"/>
              <a:pPr/>
              <a:t>‹#›</a:t>
            </a:fld>
            <a:endParaRPr lang="en-US" altLang="en-US"/>
          </a:p>
        </p:txBody>
      </p:sp>
    </p:spTree>
    <p:extLst>
      <p:ext uri="{BB962C8B-B14F-4D97-AF65-F5344CB8AC3E}">
        <p14:creationId xmlns:p14="http://schemas.microsoft.com/office/powerpoint/2010/main" val="73749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497DB-7D62-423C-BF3B-D0C65414C8AE}"/>
              </a:ext>
            </a:extLst>
          </p:cNvPr>
          <p:cNvSpPr>
            <a:spLocks noGrp="1"/>
          </p:cNvSpPr>
          <p:nvPr>
            <p:ph type="title" orient="vert"/>
          </p:nvPr>
        </p:nvSpPr>
        <p:spPr>
          <a:xfrm>
            <a:off x="6748463" y="244475"/>
            <a:ext cx="2097087"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83842-F33F-49AA-ADBD-4E11C07D3A0F}"/>
              </a:ext>
            </a:extLst>
          </p:cNvPr>
          <p:cNvSpPr>
            <a:spLocks noGrp="1"/>
          </p:cNvSpPr>
          <p:nvPr>
            <p:ph type="body" orient="vert" idx="1"/>
          </p:nvPr>
        </p:nvSpPr>
        <p:spPr>
          <a:xfrm>
            <a:off x="457200" y="244475"/>
            <a:ext cx="61388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921A1-7975-42AF-899E-1E7416A7E09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660FE4-3167-4BCE-B381-F2AC785ADBCF}"/>
              </a:ext>
            </a:extLst>
          </p:cNvPr>
          <p:cNvSpPr>
            <a:spLocks noGrp="1"/>
          </p:cNvSpPr>
          <p:nvPr>
            <p:ph type="ftr" sz="quarter" idx="11"/>
          </p:nvPr>
        </p:nvSpPr>
        <p:spPr/>
        <p:txBody>
          <a:bodyPr/>
          <a:lstStyle>
            <a:lvl1pPr>
              <a:defRPr/>
            </a:lvl1pPr>
          </a:lstStyle>
          <a:p>
            <a:r>
              <a:rPr lang="en-US" altLang="en-US"/>
              <a:t>Chuong 5 : I/O Devices</a:t>
            </a:r>
          </a:p>
        </p:txBody>
      </p:sp>
      <p:sp>
        <p:nvSpPr>
          <p:cNvPr id="6" name="Slide Number Placeholder 5">
            <a:extLst>
              <a:ext uri="{FF2B5EF4-FFF2-40B4-BE49-F238E27FC236}">
                <a16:creationId xmlns:a16="http://schemas.microsoft.com/office/drawing/2014/main" id="{4639D4AD-24F3-4735-83C7-21D2D06F74A2}"/>
              </a:ext>
            </a:extLst>
          </p:cNvPr>
          <p:cNvSpPr>
            <a:spLocks noGrp="1"/>
          </p:cNvSpPr>
          <p:nvPr>
            <p:ph type="sldNum" sz="quarter" idx="12"/>
          </p:nvPr>
        </p:nvSpPr>
        <p:spPr/>
        <p:txBody>
          <a:bodyPr/>
          <a:lstStyle>
            <a:lvl1pPr>
              <a:defRPr/>
            </a:lvl1pPr>
          </a:lstStyle>
          <a:p>
            <a:fld id="{3F99A04C-1D0D-406A-B2C1-0EFFB02A08C1}" type="slidenum">
              <a:rPr lang="en-US" altLang="en-US"/>
              <a:pPr/>
              <a:t>‹#›</a:t>
            </a:fld>
            <a:endParaRPr lang="en-US" altLang="en-US"/>
          </a:p>
        </p:txBody>
      </p:sp>
    </p:spTree>
    <p:extLst>
      <p:ext uri="{BB962C8B-B14F-4D97-AF65-F5344CB8AC3E}">
        <p14:creationId xmlns:p14="http://schemas.microsoft.com/office/powerpoint/2010/main" val="276269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D339-68ED-4F0D-9B6F-C72A1DA50E8B}"/>
              </a:ext>
            </a:extLst>
          </p:cNvPr>
          <p:cNvSpPr>
            <a:spLocks noGrp="1"/>
          </p:cNvSpPr>
          <p:nvPr>
            <p:ph type="title"/>
          </p:nvPr>
        </p:nvSpPr>
        <p:spPr>
          <a:xfrm>
            <a:off x="457200" y="244475"/>
            <a:ext cx="8385175" cy="1431925"/>
          </a:xfrm>
        </p:spPr>
        <p:txBody>
          <a:bodyPr/>
          <a:lstStyle/>
          <a:p>
            <a:r>
              <a:rPr lang="en-US"/>
              <a:t>Click to edit Master title style</a:t>
            </a:r>
          </a:p>
        </p:txBody>
      </p:sp>
      <p:sp>
        <p:nvSpPr>
          <p:cNvPr id="3" name="Table Placeholder 2">
            <a:extLst>
              <a:ext uri="{FF2B5EF4-FFF2-40B4-BE49-F238E27FC236}">
                <a16:creationId xmlns:a16="http://schemas.microsoft.com/office/drawing/2014/main" id="{599B46EB-AFAE-49BD-A92E-55148C6F1213}"/>
              </a:ext>
            </a:extLst>
          </p:cNvPr>
          <p:cNvSpPr>
            <a:spLocks noGrp="1"/>
          </p:cNvSpPr>
          <p:nvPr>
            <p:ph type="tbl" idx="1"/>
          </p:nvPr>
        </p:nvSpPr>
        <p:spPr>
          <a:xfrm>
            <a:off x="838200" y="1905000"/>
            <a:ext cx="8007350" cy="4191000"/>
          </a:xfrm>
        </p:spPr>
        <p:txBody>
          <a:bodyPr/>
          <a:lstStyle/>
          <a:p>
            <a:endParaRPr lang="en-US"/>
          </a:p>
        </p:txBody>
      </p:sp>
      <p:sp>
        <p:nvSpPr>
          <p:cNvPr id="4" name="Date Placeholder 3">
            <a:extLst>
              <a:ext uri="{FF2B5EF4-FFF2-40B4-BE49-F238E27FC236}">
                <a16:creationId xmlns:a16="http://schemas.microsoft.com/office/drawing/2014/main" id="{C9ED8935-D17E-4492-B731-AE0C8CC4FA90}"/>
              </a:ext>
            </a:extLst>
          </p:cNvPr>
          <p:cNvSpPr>
            <a:spLocks noGrp="1"/>
          </p:cNvSpPr>
          <p:nvPr>
            <p:ph type="dt" sz="half" idx="10"/>
          </p:nvPr>
        </p:nvSpPr>
        <p:spPr>
          <a:xfrm>
            <a:off x="838200" y="6245225"/>
            <a:ext cx="1901825"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E6C8285-EA65-4B9D-A3C5-0B4A950D4CD5}"/>
              </a:ext>
            </a:extLst>
          </p:cNvPr>
          <p:cNvSpPr>
            <a:spLocks noGrp="1"/>
          </p:cNvSpPr>
          <p:nvPr>
            <p:ph type="ftr" sz="quarter" idx="11"/>
          </p:nvPr>
        </p:nvSpPr>
        <p:spPr>
          <a:xfrm>
            <a:off x="3429000" y="6245225"/>
            <a:ext cx="2895600" cy="476250"/>
          </a:xfrm>
        </p:spPr>
        <p:txBody>
          <a:bodyPr/>
          <a:lstStyle>
            <a:lvl1pPr>
              <a:defRPr/>
            </a:lvl1pPr>
          </a:lstStyle>
          <a:p>
            <a:r>
              <a:rPr lang="en-US" altLang="en-US"/>
              <a:t>Chuong 5 : I/O Devices</a:t>
            </a:r>
          </a:p>
        </p:txBody>
      </p:sp>
      <p:sp>
        <p:nvSpPr>
          <p:cNvPr id="6" name="Slide Number Placeholder 5">
            <a:extLst>
              <a:ext uri="{FF2B5EF4-FFF2-40B4-BE49-F238E27FC236}">
                <a16:creationId xmlns:a16="http://schemas.microsoft.com/office/drawing/2014/main" id="{2807375E-979D-436D-83B4-06359E3F0D0C}"/>
              </a:ext>
            </a:extLst>
          </p:cNvPr>
          <p:cNvSpPr>
            <a:spLocks noGrp="1"/>
          </p:cNvSpPr>
          <p:nvPr>
            <p:ph type="sldNum" sz="quarter" idx="12"/>
          </p:nvPr>
        </p:nvSpPr>
        <p:spPr>
          <a:xfrm>
            <a:off x="6937375" y="6245225"/>
            <a:ext cx="1901825" cy="476250"/>
          </a:xfrm>
        </p:spPr>
        <p:txBody>
          <a:bodyPr/>
          <a:lstStyle>
            <a:lvl1pPr>
              <a:defRPr/>
            </a:lvl1pPr>
          </a:lstStyle>
          <a:p>
            <a:fld id="{F5CD183B-A6A4-4CEF-84D1-B62D6D4ABBFA}" type="slidenum">
              <a:rPr lang="en-US" altLang="en-US"/>
              <a:pPr/>
              <a:t>‹#›</a:t>
            </a:fld>
            <a:endParaRPr lang="en-US" altLang="en-US"/>
          </a:p>
        </p:txBody>
      </p:sp>
    </p:spTree>
    <p:extLst>
      <p:ext uri="{BB962C8B-B14F-4D97-AF65-F5344CB8AC3E}">
        <p14:creationId xmlns:p14="http://schemas.microsoft.com/office/powerpoint/2010/main" val="100338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E5A8-3948-490E-BC45-63AC62C32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71E2DA-9B78-4C75-ADA1-825A6A212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E61E5-03C9-459C-B6C1-0CABC05271A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3E63787-5021-48A9-B723-4898AD8373EF}"/>
              </a:ext>
            </a:extLst>
          </p:cNvPr>
          <p:cNvSpPr>
            <a:spLocks noGrp="1"/>
          </p:cNvSpPr>
          <p:nvPr>
            <p:ph type="ftr" sz="quarter" idx="11"/>
          </p:nvPr>
        </p:nvSpPr>
        <p:spPr/>
        <p:txBody>
          <a:bodyPr/>
          <a:lstStyle>
            <a:lvl1pPr>
              <a:defRPr/>
            </a:lvl1pPr>
          </a:lstStyle>
          <a:p>
            <a:r>
              <a:rPr lang="en-US" altLang="en-US"/>
              <a:t>Chuong 5 : I/O Devices</a:t>
            </a:r>
          </a:p>
        </p:txBody>
      </p:sp>
      <p:sp>
        <p:nvSpPr>
          <p:cNvPr id="6" name="Slide Number Placeholder 5">
            <a:extLst>
              <a:ext uri="{FF2B5EF4-FFF2-40B4-BE49-F238E27FC236}">
                <a16:creationId xmlns:a16="http://schemas.microsoft.com/office/drawing/2014/main" id="{2E43CE75-F742-4C49-BE79-C18CC91222FD}"/>
              </a:ext>
            </a:extLst>
          </p:cNvPr>
          <p:cNvSpPr>
            <a:spLocks noGrp="1"/>
          </p:cNvSpPr>
          <p:nvPr>
            <p:ph type="sldNum" sz="quarter" idx="12"/>
          </p:nvPr>
        </p:nvSpPr>
        <p:spPr/>
        <p:txBody>
          <a:bodyPr/>
          <a:lstStyle>
            <a:lvl1pPr>
              <a:defRPr/>
            </a:lvl1pPr>
          </a:lstStyle>
          <a:p>
            <a:fld id="{E46AC0C4-2D5B-4563-BA1F-17CBB3E33FEC}" type="slidenum">
              <a:rPr lang="en-US" altLang="en-US"/>
              <a:pPr/>
              <a:t>‹#›</a:t>
            </a:fld>
            <a:endParaRPr lang="en-US" altLang="en-US"/>
          </a:p>
        </p:txBody>
      </p:sp>
    </p:spTree>
    <p:extLst>
      <p:ext uri="{BB962C8B-B14F-4D97-AF65-F5344CB8AC3E}">
        <p14:creationId xmlns:p14="http://schemas.microsoft.com/office/powerpoint/2010/main" val="384128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7580-7A91-43ED-A963-65590F554E0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B0B79-42A8-432E-99D2-6FB582A4D55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81EDA7B-BD2E-4362-AED2-CF0870B3A75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0320831-1F69-4C54-AF91-20C5DD07C4DC}"/>
              </a:ext>
            </a:extLst>
          </p:cNvPr>
          <p:cNvSpPr>
            <a:spLocks noGrp="1"/>
          </p:cNvSpPr>
          <p:nvPr>
            <p:ph type="ftr" sz="quarter" idx="11"/>
          </p:nvPr>
        </p:nvSpPr>
        <p:spPr/>
        <p:txBody>
          <a:bodyPr/>
          <a:lstStyle>
            <a:lvl1pPr>
              <a:defRPr/>
            </a:lvl1pPr>
          </a:lstStyle>
          <a:p>
            <a:r>
              <a:rPr lang="en-US" altLang="en-US"/>
              <a:t>Chuong 5 : I/O Devices</a:t>
            </a:r>
          </a:p>
        </p:txBody>
      </p:sp>
      <p:sp>
        <p:nvSpPr>
          <p:cNvPr id="6" name="Slide Number Placeholder 5">
            <a:extLst>
              <a:ext uri="{FF2B5EF4-FFF2-40B4-BE49-F238E27FC236}">
                <a16:creationId xmlns:a16="http://schemas.microsoft.com/office/drawing/2014/main" id="{A2F36E9B-6507-4766-B915-1929468B73B2}"/>
              </a:ext>
            </a:extLst>
          </p:cNvPr>
          <p:cNvSpPr>
            <a:spLocks noGrp="1"/>
          </p:cNvSpPr>
          <p:nvPr>
            <p:ph type="sldNum" sz="quarter" idx="12"/>
          </p:nvPr>
        </p:nvSpPr>
        <p:spPr/>
        <p:txBody>
          <a:bodyPr/>
          <a:lstStyle>
            <a:lvl1pPr>
              <a:defRPr/>
            </a:lvl1pPr>
          </a:lstStyle>
          <a:p>
            <a:fld id="{9624FA15-BCCC-44B8-8478-918E9B7B38EA}" type="slidenum">
              <a:rPr lang="en-US" altLang="en-US"/>
              <a:pPr/>
              <a:t>‹#›</a:t>
            </a:fld>
            <a:endParaRPr lang="en-US" altLang="en-US"/>
          </a:p>
        </p:txBody>
      </p:sp>
    </p:spTree>
    <p:extLst>
      <p:ext uri="{BB962C8B-B14F-4D97-AF65-F5344CB8AC3E}">
        <p14:creationId xmlns:p14="http://schemas.microsoft.com/office/powerpoint/2010/main" val="254874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2CEC-E59E-4133-8E9A-AE9F049FE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801C8-379F-4D8E-AC70-2AE0E55B95AE}"/>
              </a:ext>
            </a:extLst>
          </p:cNvPr>
          <p:cNvSpPr>
            <a:spLocks noGrp="1"/>
          </p:cNvSpPr>
          <p:nvPr>
            <p:ph sz="half" idx="1"/>
          </p:nvPr>
        </p:nvSpPr>
        <p:spPr>
          <a:xfrm>
            <a:off x="838200"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1E617-F591-4592-BBC4-1B4BCC89E84A}"/>
              </a:ext>
            </a:extLst>
          </p:cNvPr>
          <p:cNvSpPr>
            <a:spLocks noGrp="1"/>
          </p:cNvSpPr>
          <p:nvPr>
            <p:ph sz="half" idx="2"/>
          </p:nvPr>
        </p:nvSpPr>
        <p:spPr>
          <a:xfrm>
            <a:off x="4918075" y="1905000"/>
            <a:ext cx="39274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9BD9C-7852-4608-9AF1-6BAD1525B08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E9F642-1E9F-4090-B6E4-A0AF982AABDD}"/>
              </a:ext>
            </a:extLst>
          </p:cNvPr>
          <p:cNvSpPr>
            <a:spLocks noGrp="1"/>
          </p:cNvSpPr>
          <p:nvPr>
            <p:ph type="ftr" sz="quarter" idx="11"/>
          </p:nvPr>
        </p:nvSpPr>
        <p:spPr/>
        <p:txBody>
          <a:bodyPr/>
          <a:lstStyle>
            <a:lvl1pPr>
              <a:defRPr/>
            </a:lvl1pPr>
          </a:lstStyle>
          <a:p>
            <a:r>
              <a:rPr lang="en-US" altLang="en-US"/>
              <a:t>Chuong 5 : I/O Devices</a:t>
            </a:r>
          </a:p>
        </p:txBody>
      </p:sp>
      <p:sp>
        <p:nvSpPr>
          <p:cNvPr id="7" name="Slide Number Placeholder 6">
            <a:extLst>
              <a:ext uri="{FF2B5EF4-FFF2-40B4-BE49-F238E27FC236}">
                <a16:creationId xmlns:a16="http://schemas.microsoft.com/office/drawing/2014/main" id="{5749E495-DBBE-4918-9A8A-093E42DCC09E}"/>
              </a:ext>
            </a:extLst>
          </p:cNvPr>
          <p:cNvSpPr>
            <a:spLocks noGrp="1"/>
          </p:cNvSpPr>
          <p:nvPr>
            <p:ph type="sldNum" sz="quarter" idx="12"/>
          </p:nvPr>
        </p:nvSpPr>
        <p:spPr/>
        <p:txBody>
          <a:bodyPr/>
          <a:lstStyle>
            <a:lvl1pPr>
              <a:defRPr/>
            </a:lvl1pPr>
          </a:lstStyle>
          <a:p>
            <a:fld id="{A1321A20-7CEB-4A34-929E-533EB99AF730}" type="slidenum">
              <a:rPr lang="en-US" altLang="en-US"/>
              <a:pPr/>
              <a:t>‹#›</a:t>
            </a:fld>
            <a:endParaRPr lang="en-US" altLang="en-US"/>
          </a:p>
        </p:txBody>
      </p:sp>
    </p:spTree>
    <p:extLst>
      <p:ext uri="{BB962C8B-B14F-4D97-AF65-F5344CB8AC3E}">
        <p14:creationId xmlns:p14="http://schemas.microsoft.com/office/powerpoint/2010/main" val="226114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FBDC-E9D7-4E62-81B1-4FB861CD322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681EB-F8B2-42B5-BDF2-6B1EA7BDA19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D75E8E-06D1-4B95-9803-81456502B81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B3435-7C1F-4508-BAB9-1300B01A917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B634B9-FD12-4E96-898D-4732F4DD8A1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A829A6-5CCE-4A95-A806-9C9D77A92C4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560C257-DAED-440E-A465-0DEF93035B76}"/>
              </a:ext>
            </a:extLst>
          </p:cNvPr>
          <p:cNvSpPr>
            <a:spLocks noGrp="1"/>
          </p:cNvSpPr>
          <p:nvPr>
            <p:ph type="ftr" sz="quarter" idx="11"/>
          </p:nvPr>
        </p:nvSpPr>
        <p:spPr/>
        <p:txBody>
          <a:bodyPr/>
          <a:lstStyle>
            <a:lvl1pPr>
              <a:defRPr/>
            </a:lvl1pPr>
          </a:lstStyle>
          <a:p>
            <a:r>
              <a:rPr lang="en-US" altLang="en-US"/>
              <a:t>Chuong 5 : I/O Devices</a:t>
            </a:r>
          </a:p>
        </p:txBody>
      </p:sp>
      <p:sp>
        <p:nvSpPr>
          <p:cNvPr id="9" name="Slide Number Placeholder 8">
            <a:extLst>
              <a:ext uri="{FF2B5EF4-FFF2-40B4-BE49-F238E27FC236}">
                <a16:creationId xmlns:a16="http://schemas.microsoft.com/office/drawing/2014/main" id="{DC9B67B3-8F0F-4709-95E1-F8C6773F4C23}"/>
              </a:ext>
            </a:extLst>
          </p:cNvPr>
          <p:cNvSpPr>
            <a:spLocks noGrp="1"/>
          </p:cNvSpPr>
          <p:nvPr>
            <p:ph type="sldNum" sz="quarter" idx="12"/>
          </p:nvPr>
        </p:nvSpPr>
        <p:spPr/>
        <p:txBody>
          <a:bodyPr/>
          <a:lstStyle>
            <a:lvl1pPr>
              <a:defRPr/>
            </a:lvl1pPr>
          </a:lstStyle>
          <a:p>
            <a:fld id="{FB577B78-226C-4F0F-B560-410ACAF2B3D7}" type="slidenum">
              <a:rPr lang="en-US" altLang="en-US"/>
              <a:pPr/>
              <a:t>‹#›</a:t>
            </a:fld>
            <a:endParaRPr lang="en-US" altLang="en-US"/>
          </a:p>
        </p:txBody>
      </p:sp>
    </p:spTree>
    <p:extLst>
      <p:ext uri="{BB962C8B-B14F-4D97-AF65-F5344CB8AC3E}">
        <p14:creationId xmlns:p14="http://schemas.microsoft.com/office/powerpoint/2010/main" val="128945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12E-6E65-4969-8C9D-2894CEF6C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37485-851A-48CB-8AF9-A2DBD7807D8D}"/>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2FA4286-2AD1-497C-A0C4-B050B1302D06}"/>
              </a:ext>
            </a:extLst>
          </p:cNvPr>
          <p:cNvSpPr>
            <a:spLocks noGrp="1"/>
          </p:cNvSpPr>
          <p:nvPr>
            <p:ph type="ftr" sz="quarter" idx="11"/>
          </p:nvPr>
        </p:nvSpPr>
        <p:spPr/>
        <p:txBody>
          <a:bodyPr/>
          <a:lstStyle>
            <a:lvl1pPr>
              <a:defRPr/>
            </a:lvl1pPr>
          </a:lstStyle>
          <a:p>
            <a:r>
              <a:rPr lang="en-US" altLang="en-US"/>
              <a:t>Chuong 5 : I/O Devices</a:t>
            </a:r>
          </a:p>
        </p:txBody>
      </p:sp>
      <p:sp>
        <p:nvSpPr>
          <p:cNvPr id="5" name="Slide Number Placeholder 4">
            <a:extLst>
              <a:ext uri="{FF2B5EF4-FFF2-40B4-BE49-F238E27FC236}">
                <a16:creationId xmlns:a16="http://schemas.microsoft.com/office/drawing/2014/main" id="{0926A85E-2B34-4748-B40E-3B5CE65AAD10}"/>
              </a:ext>
            </a:extLst>
          </p:cNvPr>
          <p:cNvSpPr>
            <a:spLocks noGrp="1"/>
          </p:cNvSpPr>
          <p:nvPr>
            <p:ph type="sldNum" sz="quarter" idx="12"/>
          </p:nvPr>
        </p:nvSpPr>
        <p:spPr/>
        <p:txBody>
          <a:bodyPr/>
          <a:lstStyle>
            <a:lvl1pPr>
              <a:defRPr/>
            </a:lvl1pPr>
          </a:lstStyle>
          <a:p>
            <a:fld id="{7536FFA3-3AA7-4C64-99FD-2798F0C699A0}" type="slidenum">
              <a:rPr lang="en-US" altLang="en-US"/>
              <a:pPr/>
              <a:t>‹#›</a:t>
            </a:fld>
            <a:endParaRPr lang="en-US" altLang="en-US"/>
          </a:p>
        </p:txBody>
      </p:sp>
    </p:spTree>
    <p:extLst>
      <p:ext uri="{BB962C8B-B14F-4D97-AF65-F5344CB8AC3E}">
        <p14:creationId xmlns:p14="http://schemas.microsoft.com/office/powerpoint/2010/main" val="46875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67DFC-7342-422B-9E59-DD7E95413A6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414C97AA-732F-4042-82F4-FC485F4F6F4D}"/>
              </a:ext>
            </a:extLst>
          </p:cNvPr>
          <p:cNvSpPr>
            <a:spLocks noGrp="1"/>
          </p:cNvSpPr>
          <p:nvPr>
            <p:ph type="ftr" sz="quarter" idx="11"/>
          </p:nvPr>
        </p:nvSpPr>
        <p:spPr/>
        <p:txBody>
          <a:bodyPr/>
          <a:lstStyle>
            <a:lvl1pPr>
              <a:defRPr/>
            </a:lvl1pPr>
          </a:lstStyle>
          <a:p>
            <a:r>
              <a:rPr lang="en-US" altLang="en-US"/>
              <a:t>Chuong 5 : I/O Devices</a:t>
            </a:r>
          </a:p>
        </p:txBody>
      </p:sp>
      <p:sp>
        <p:nvSpPr>
          <p:cNvPr id="4" name="Slide Number Placeholder 3">
            <a:extLst>
              <a:ext uri="{FF2B5EF4-FFF2-40B4-BE49-F238E27FC236}">
                <a16:creationId xmlns:a16="http://schemas.microsoft.com/office/drawing/2014/main" id="{CEA2FFD3-0A6C-4B0B-884F-1667B7EABB6E}"/>
              </a:ext>
            </a:extLst>
          </p:cNvPr>
          <p:cNvSpPr>
            <a:spLocks noGrp="1"/>
          </p:cNvSpPr>
          <p:nvPr>
            <p:ph type="sldNum" sz="quarter" idx="12"/>
          </p:nvPr>
        </p:nvSpPr>
        <p:spPr/>
        <p:txBody>
          <a:bodyPr/>
          <a:lstStyle>
            <a:lvl1pPr>
              <a:defRPr/>
            </a:lvl1pPr>
          </a:lstStyle>
          <a:p>
            <a:fld id="{8C7C68DB-3772-4C54-9B05-FD15354261E4}" type="slidenum">
              <a:rPr lang="en-US" altLang="en-US"/>
              <a:pPr/>
              <a:t>‹#›</a:t>
            </a:fld>
            <a:endParaRPr lang="en-US" altLang="en-US"/>
          </a:p>
        </p:txBody>
      </p:sp>
    </p:spTree>
    <p:extLst>
      <p:ext uri="{BB962C8B-B14F-4D97-AF65-F5344CB8AC3E}">
        <p14:creationId xmlns:p14="http://schemas.microsoft.com/office/powerpoint/2010/main" val="51739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E41D-96E6-486F-A8E7-B7007D7DEB2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5762F-8546-4310-A166-0912342043F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357C4-6F34-4C9C-B732-E20C1DB410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FA099-CB6B-4507-87AF-CD2F1F8779E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9669F17-E8AE-4C28-BA4D-12906FD55540}"/>
              </a:ext>
            </a:extLst>
          </p:cNvPr>
          <p:cNvSpPr>
            <a:spLocks noGrp="1"/>
          </p:cNvSpPr>
          <p:nvPr>
            <p:ph type="ftr" sz="quarter" idx="11"/>
          </p:nvPr>
        </p:nvSpPr>
        <p:spPr/>
        <p:txBody>
          <a:bodyPr/>
          <a:lstStyle>
            <a:lvl1pPr>
              <a:defRPr/>
            </a:lvl1pPr>
          </a:lstStyle>
          <a:p>
            <a:r>
              <a:rPr lang="en-US" altLang="en-US"/>
              <a:t>Chuong 5 : I/O Devices</a:t>
            </a:r>
          </a:p>
        </p:txBody>
      </p:sp>
      <p:sp>
        <p:nvSpPr>
          <p:cNvPr id="7" name="Slide Number Placeholder 6">
            <a:extLst>
              <a:ext uri="{FF2B5EF4-FFF2-40B4-BE49-F238E27FC236}">
                <a16:creationId xmlns:a16="http://schemas.microsoft.com/office/drawing/2014/main" id="{7228B0B2-572B-4D94-82E2-494835EDC8BB}"/>
              </a:ext>
            </a:extLst>
          </p:cNvPr>
          <p:cNvSpPr>
            <a:spLocks noGrp="1"/>
          </p:cNvSpPr>
          <p:nvPr>
            <p:ph type="sldNum" sz="quarter" idx="12"/>
          </p:nvPr>
        </p:nvSpPr>
        <p:spPr/>
        <p:txBody>
          <a:bodyPr/>
          <a:lstStyle>
            <a:lvl1pPr>
              <a:defRPr/>
            </a:lvl1pPr>
          </a:lstStyle>
          <a:p>
            <a:fld id="{D2BE7932-D073-4C2F-AB9B-C537A3BE2A37}" type="slidenum">
              <a:rPr lang="en-US" altLang="en-US"/>
              <a:pPr/>
              <a:t>‹#›</a:t>
            </a:fld>
            <a:endParaRPr lang="en-US" altLang="en-US"/>
          </a:p>
        </p:txBody>
      </p:sp>
    </p:spTree>
    <p:extLst>
      <p:ext uri="{BB962C8B-B14F-4D97-AF65-F5344CB8AC3E}">
        <p14:creationId xmlns:p14="http://schemas.microsoft.com/office/powerpoint/2010/main" val="294388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F83B-E83D-4333-B01A-0C635B78B01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D532A-B946-4C25-9F3E-65EE2D6DC0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C9E26-693F-4EB4-8E74-365B4ACA3F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E6705-1D06-44FE-AB56-D947CA10270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A0B32D6-3EB4-44EE-9964-B3DEC999958F}"/>
              </a:ext>
            </a:extLst>
          </p:cNvPr>
          <p:cNvSpPr>
            <a:spLocks noGrp="1"/>
          </p:cNvSpPr>
          <p:nvPr>
            <p:ph type="ftr" sz="quarter" idx="11"/>
          </p:nvPr>
        </p:nvSpPr>
        <p:spPr/>
        <p:txBody>
          <a:bodyPr/>
          <a:lstStyle>
            <a:lvl1pPr>
              <a:defRPr/>
            </a:lvl1pPr>
          </a:lstStyle>
          <a:p>
            <a:r>
              <a:rPr lang="en-US" altLang="en-US"/>
              <a:t>Chuong 5 : I/O Devices</a:t>
            </a:r>
          </a:p>
        </p:txBody>
      </p:sp>
      <p:sp>
        <p:nvSpPr>
          <p:cNvPr id="7" name="Slide Number Placeholder 6">
            <a:extLst>
              <a:ext uri="{FF2B5EF4-FFF2-40B4-BE49-F238E27FC236}">
                <a16:creationId xmlns:a16="http://schemas.microsoft.com/office/drawing/2014/main" id="{D9DFA4E4-0FEC-4131-9EFD-CAF5A6E27E72}"/>
              </a:ext>
            </a:extLst>
          </p:cNvPr>
          <p:cNvSpPr>
            <a:spLocks noGrp="1"/>
          </p:cNvSpPr>
          <p:nvPr>
            <p:ph type="sldNum" sz="quarter" idx="12"/>
          </p:nvPr>
        </p:nvSpPr>
        <p:spPr/>
        <p:txBody>
          <a:bodyPr/>
          <a:lstStyle>
            <a:lvl1pPr>
              <a:defRPr/>
            </a:lvl1pPr>
          </a:lstStyle>
          <a:p>
            <a:fld id="{DDDB7A22-42FE-4BE3-B7D6-CD9CC014D74C}" type="slidenum">
              <a:rPr lang="en-US" altLang="en-US"/>
              <a:pPr/>
              <a:t>‹#›</a:t>
            </a:fld>
            <a:endParaRPr lang="en-US" altLang="en-US"/>
          </a:p>
        </p:txBody>
      </p:sp>
    </p:spTree>
    <p:extLst>
      <p:ext uri="{BB962C8B-B14F-4D97-AF65-F5344CB8AC3E}">
        <p14:creationId xmlns:p14="http://schemas.microsoft.com/office/powerpoint/2010/main" val="321222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A9C845B-0790-4A0D-91D2-0F831EEA35A1}"/>
              </a:ext>
            </a:extLst>
          </p:cNvPr>
          <p:cNvGrpSpPr>
            <a:grpSpLocks/>
          </p:cNvGrpSpPr>
          <p:nvPr/>
        </p:nvGrpSpPr>
        <p:grpSpPr bwMode="auto">
          <a:xfrm>
            <a:off x="319088" y="1828800"/>
            <a:ext cx="8824912" cy="5029200"/>
            <a:chOff x="201" y="1152"/>
            <a:chExt cx="5559" cy="3168"/>
          </a:xfrm>
        </p:grpSpPr>
        <p:sp>
          <p:nvSpPr>
            <p:cNvPr id="4099" name="Freeform 3">
              <a:extLst>
                <a:ext uri="{FF2B5EF4-FFF2-40B4-BE49-F238E27FC236}">
                  <a16:creationId xmlns:a16="http://schemas.microsoft.com/office/drawing/2014/main" id="{5E1F32BC-4AF1-4320-967B-10CBA5BBEF1D}"/>
                </a:ext>
              </a:extLst>
            </p:cNvPr>
            <p:cNvSpPr>
              <a:spLocks/>
            </p:cNvSpPr>
            <p:nvPr/>
          </p:nvSpPr>
          <p:spPr bwMode="ltGray">
            <a:xfrm>
              <a:off x="528" y="2909"/>
              <a:ext cx="5232" cy="1411"/>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 name="Freeform 4">
              <a:extLst>
                <a:ext uri="{FF2B5EF4-FFF2-40B4-BE49-F238E27FC236}">
                  <a16:creationId xmlns:a16="http://schemas.microsoft.com/office/drawing/2014/main" id="{56072781-9073-412B-80E4-606BE67B7A76}"/>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Lst>
              <a:ahLst/>
              <a:cxnLst>
                <a:cxn ang="0">
                  <a:pos x="T0" y="T1"/>
                </a:cxn>
                <a:cxn ang="0">
                  <a:pos x="T2" y="T3"/>
                </a:cxn>
                <a:cxn ang="0">
                  <a:pos x="T4" y="T5"/>
                </a:cxn>
                <a:cxn ang="0">
                  <a:pos x="T6" y="T7"/>
                </a:cxn>
                <a:cxn ang="0">
                  <a:pos x="T8" y="T9"/>
                </a:cxn>
                <a:cxn ang="0">
                  <a:pos x="T10" y="T11"/>
                </a:cxn>
                <a:cxn ang="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 name="Freeform 5">
              <a:extLst>
                <a:ext uri="{FF2B5EF4-FFF2-40B4-BE49-F238E27FC236}">
                  <a16:creationId xmlns:a16="http://schemas.microsoft.com/office/drawing/2014/main" id="{2BBD6592-EFBA-4D6C-A986-CD0A99A05921}"/>
                </a:ext>
              </a:extLst>
            </p:cNvPr>
            <p:cNvSpPr>
              <a:spLocks/>
            </p:cNvSpPr>
            <p:nvPr/>
          </p:nvSpPr>
          <p:spPr bwMode="ltGray">
            <a:xfrm>
              <a:off x="528" y="2932"/>
              <a:ext cx="5232" cy="1388"/>
            </a:xfrm>
            <a:custGeom>
              <a:avLst/>
              <a:gdLst>
                <a:gd name="T0" fmla="*/ 0 w 4897"/>
                <a:gd name="T1" fmla="*/ 0 h 2182"/>
                <a:gd name="T2" fmla="*/ 0 w 4897"/>
                <a:gd name="T3" fmla="*/ 2182 h 2182"/>
                <a:gd name="T4" fmla="*/ 4897 w 4897"/>
                <a:gd name="T5" fmla="*/ 2182 h 2182"/>
                <a:gd name="T6" fmla="*/ 4897 w 4897"/>
                <a:gd name="T7" fmla="*/ 0 h 2182"/>
                <a:gd name="T8" fmla="*/ 0 w 4897"/>
                <a:gd name="T9" fmla="*/ 0 h 2182"/>
                <a:gd name="T10" fmla="*/ 0 w 4897"/>
                <a:gd name="T11" fmla="*/ 0 h 2182"/>
              </a:gdLst>
              <a:ahLst/>
              <a:cxnLst>
                <a:cxn ang="0">
                  <a:pos x="T0" y="T1"/>
                </a:cxn>
                <a:cxn ang="0">
                  <a:pos x="T2" y="T3"/>
                </a:cxn>
                <a:cxn ang="0">
                  <a:pos x="T4" y="T5"/>
                </a:cxn>
                <a:cxn ang="0">
                  <a:pos x="T6" y="T7"/>
                </a:cxn>
                <a:cxn ang="0">
                  <a:pos x="T8" y="T9"/>
                </a:cxn>
                <a:cxn ang="0">
                  <a:pos x="T10" y="T11"/>
                </a:cxn>
              </a:cxnLst>
              <a:rect l="0" t="0" r="r" b="b"/>
              <a:pathLst>
                <a:path w="4897" h="2182">
                  <a:moveTo>
                    <a:pt x="0" y="0"/>
                  </a:moveTo>
                  <a:lnTo>
                    <a:pt x="0" y="2182"/>
                  </a:lnTo>
                  <a:lnTo>
                    <a:pt x="4897" y="2182"/>
                  </a:lnTo>
                  <a:lnTo>
                    <a:pt x="4897" y="0"/>
                  </a:lnTo>
                  <a:lnTo>
                    <a:pt x="0"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6">
              <a:extLst>
                <a:ext uri="{FF2B5EF4-FFF2-40B4-BE49-F238E27FC236}">
                  <a16:creationId xmlns:a16="http://schemas.microsoft.com/office/drawing/2014/main" id="{BCA3D2F6-1DF5-4315-A398-B1B833E2D256}"/>
                </a:ext>
              </a:extLst>
            </p:cNvPr>
            <p:cNvSpPr>
              <a:spLocks/>
            </p:cNvSpPr>
            <p:nvPr/>
          </p:nvSpPr>
          <p:spPr bwMode="ltGray">
            <a:xfrm>
              <a:off x="528" y="1152"/>
              <a:ext cx="4607"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Freeform 7">
              <a:extLst>
                <a:ext uri="{FF2B5EF4-FFF2-40B4-BE49-F238E27FC236}">
                  <a16:creationId xmlns:a16="http://schemas.microsoft.com/office/drawing/2014/main" id="{D28873D1-1CAB-42FF-AB57-2960CF0CD399}"/>
                </a:ext>
              </a:extLst>
            </p:cNvPr>
            <p:cNvSpPr>
              <a:spLocks/>
            </p:cNvSpPr>
            <p:nvPr/>
          </p:nvSpPr>
          <p:spPr bwMode="ltGray">
            <a:xfrm>
              <a:off x="528" y="1152"/>
              <a:ext cx="29" cy="178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a:extLst>
                <a:ext uri="{FF2B5EF4-FFF2-40B4-BE49-F238E27FC236}">
                  <a16:creationId xmlns:a16="http://schemas.microsoft.com/office/drawing/2014/main" id="{7B5DE034-0EFB-4D34-BAEB-BF94F2926360}"/>
                </a:ext>
              </a:extLst>
            </p:cNvPr>
            <p:cNvSpPr>
              <a:spLocks/>
            </p:cNvSpPr>
            <p:nvPr/>
          </p:nvSpPr>
          <p:spPr bwMode="ltGray">
            <a:xfrm>
              <a:off x="527" y="2904"/>
              <a:ext cx="29" cy="1416"/>
            </a:xfrm>
            <a:custGeom>
              <a:avLst/>
              <a:gdLst>
                <a:gd name="T0" fmla="*/ 0 w 29"/>
                <a:gd name="T1" fmla="*/ 1416 h 1416"/>
                <a:gd name="T2" fmla="*/ 29 w 29"/>
                <a:gd name="T3" fmla="*/ 1416 h 1416"/>
                <a:gd name="T4" fmla="*/ 28 w 29"/>
                <a:gd name="T5" fmla="*/ 24 h 1416"/>
                <a:gd name="T6" fmla="*/ 0 w 29"/>
                <a:gd name="T7" fmla="*/ 0 h 1416"/>
                <a:gd name="T8" fmla="*/ 0 w 29"/>
                <a:gd name="T9" fmla="*/ 1416 h 1416"/>
              </a:gdLst>
              <a:ahLst/>
              <a:cxnLst>
                <a:cxn ang="0">
                  <a:pos x="T0" y="T1"/>
                </a:cxn>
                <a:cxn ang="0">
                  <a:pos x="T2" y="T3"/>
                </a:cxn>
                <a:cxn ang="0">
                  <a:pos x="T4" y="T5"/>
                </a:cxn>
                <a:cxn ang="0">
                  <a:pos x="T6" y="T7"/>
                </a:cxn>
                <a:cxn ang="0">
                  <a:pos x="T8" y="T9"/>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Freeform 9">
              <a:extLst>
                <a:ext uri="{FF2B5EF4-FFF2-40B4-BE49-F238E27FC236}">
                  <a16:creationId xmlns:a16="http://schemas.microsoft.com/office/drawing/2014/main" id="{6B31571C-DDB7-435A-85C5-A073AE5B0B6E}"/>
                </a:ext>
              </a:extLst>
            </p:cNvPr>
            <p:cNvSpPr>
              <a:spLocks/>
            </p:cNvSpPr>
            <p:nvPr/>
          </p:nvSpPr>
          <p:spPr bwMode="ltGray">
            <a:xfrm>
              <a:off x="201" y="2904"/>
              <a:ext cx="2879"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Freeform 10">
              <a:extLst>
                <a:ext uri="{FF2B5EF4-FFF2-40B4-BE49-F238E27FC236}">
                  <a16:creationId xmlns:a16="http://schemas.microsoft.com/office/drawing/2014/main" id="{010CDF98-1F14-4B54-8B9F-9B7B0DE4BC5B}"/>
                </a:ext>
              </a:extLst>
            </p:cNvPr>
            <p:cNvSpPr>
              <a:spLocks/>
            </p:cNvSpPr>
            <p:nvPr/>
          </p:nvSpPr>
          <p:spPr bwMode="ltGray">
            <a:xfrm>
              <a:off x="201" y="2904"/>
              <a:ext cx="30" cy="1416"/>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7" name="Rectangle 11">
            <a:extLst>
              <a:ext uri="{FF2B5EF4-FFF2-40B4-BE49-F238E27FC236}">
                <a16:creationId xmlns:a16="http://schemas.microsoft.com/office/drawing/2014/main" id="{922636E7-B098-4C49-821D-FB661E816ADB}"/>
              </a:ext>
            </a:extLst>
          </p:cNvPr>
          <p:cNvSpPr>
            <a:spLocks noGrp="1" noChangeArrowheads="1"/>
          </p:cNvSpPr>
          <p:nvPr>
            <p:ph type="dt" sz="half" idx="2"/>
          </p:nvPr>
        </p:nvSpPr>
        <p:spPr bwMode="auto">
          <a:xfrm>
            <a:off x="838200"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defRPr>
            </a:lvl1pPr>
          </a:lstStyle>
          <a:p>
            <a:endParaRPr lang="en-US" altLang="en-US"/>
          </a:p>
        </p:txBody>
      </p:sp>
      <p:sp>
        <p:nvSpPr>
          <p:cNvPr id="4108" name="Rectangle 12">
            <a:extLst>
              <a:ext uri="{FF2B5EF4-FFF2-40B4-BE49-F238E27FC236}">
                <a16:creationId xmlns:a16="http://schemas.microsoft.com/office/drawing/2014/main" id="{DAB56195-9F9E-4199-AB79-525B238E979C}"/>
              </a:ext>
            </a:extLst>
          </p:cNvPr>
          <p:cNvSpPr>
            <a:spLocks noGrp="1" noChangeArrowheads="1"/>
          </p:cNvSpPr>
          <p:nvPr>
            <p:ph type="ftr" sz="quarter" idx="3"/>
          </p:nvPr>
        </p:nvSpPr>
        <p:spPr bwMode="auto">
          <a:xfrm>
            <a:off x="34290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r>
              <a:rPr lang="en-US" altLang="en-US"/>
              <a:t>Chuong 5 : I/O Devices</a:t>
            </a:r>
          </a:p>
        </p:txBody>
      </p:sp>
      <p:sp>
        <p:nvSpPr>
          <p:cNvPr id="4109" name="Rectangle 13">
            <a:extLst>
              <a:ext uri="{FF2B5EF4-FFF2-40B4-BE49-F238E27FC236}">
                <a16:creationId xmlns:a16="http://schemas.microsoft.com/office/drawing/2014/main" id="{B6AB138B-7FB7-42F6-9618-CBC551110596}"/>
              </a:ext>
            </a:extLst>
          </p:cNvPr>
          <p:cNvSpPr>
            <a:spLocks noGrp="1" noChangeArrowheads="1"/>
          </p:cNvSpPr>
          <p:nvPr>
            <p:ph type="sldNum" sz="quarter" idx="4"/>
          </p:nvPr>
        </p:nvSpPr>
        <p:spPr bwMode="auto">
          <a:xfrm>
            <a:off x="6937375"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fld id="{CA337F2F-7FFB-4FFA-A5E6-482415C6F5C2}" type="slidenum">
              <a:rPr lang="en-US" altLang="en-US"/>
              <a:pPr/>
              <a:t>‹#›</a:t>
            </a:fld>
            <a:endParaRPr lang="en-US" altLang="en-US"/>
          </a:p>
        </p:txBody>
      </p:sp>
      <p:sp>
        <p:nvSpPr>
          <p:cNvPr id="4110" name="Rectangle 14">
            <a:extLst>
              <a:ext uri="{FF2B5EF4-FFF2-40B4-BE49-F238E27FC236}">
                <a16:creationId xmlns:a16="http://schemas.microsoft.com/office/drawing/2014/main" id="{F7EF264F-0326-41FB-A941-DF606E61161D}"/>
              </a:ext>
            </a:extLst>
          </p:cNvPr>
          <p:cNvSpPr>
            <a:spLocks noGrp="1" noRot="1" noChangeArrowheads="1"/>
          </p:cNvSpPr>
          <p:nvPr>
            <p:ph type="title"/>
          </p:nvPr>
        </p:nvSpPr>
        <p:spPr bwMode="auto">
          <a:xfrm>
            <a:off x="457200" y="244475"/>
            <a:ext cx="83851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11" name="Rectangle 15">
            <a:extLst>
              <a:ext uri="{FF2B5EF4-FFF2-40B4-BE49-F238E27FC236}">
                <a16:creationId xmlns:a16="http://schemas.microsoft.com/office/drawing/2014/main" id="{419DFFB2-383D-4E11-9085-D0B8C2B1633D}"/>
              </a:ext>
            </a:extLst>
          </p:cNvPr>
          <p:cNvSpPr>
            <a:spLocks noGrp="1" noRot="1" noChangeArrowheads="1"/>
          </p:cNvSpPr>
          <p:nvPr>
            <p:ph type="body" idx="1"/>
          </p:nvPr>
        </p:nvSpPr>
        <p:spPr bwMode="auto">
          <a:xfrm>
            <a:off x="838200" y="19050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l"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Font typeface="Wingdings" panose="05000000000000000000" pitchFamily="2" charset="2"/>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BCBF3CB8-E9F9-490E-9A65-EF8064AD03C4}"/>
              </a:ext>
            </a:extLst>
          </p:cNvPr>
          <p:cNvSpPr>
            <a:spLocks noGrp="1" noChangeArrowheads="1"/>
          </p:cNvSpPr>
          <p:nvPr>
            <p:ph type="ftr" sz="quarter" idx="3"/>
          </p:nvPr>
        </p:nvSpPr>
        <p:spPr/>
        <p:txBody>
          <a:bodyPr/>
          <a:lstStyle/>
          <a:p>
            <a:r>
              <a:rPr lang="en-US" altLang="en-US"/>
              <a:t>Chuong 5 : I/O Devices</a:t>
            </a:r>
          </a:p>
        </p:txBody>
      </p:sp>
      <p:sp>
        <p:nvSpPr>
          <p:cNvPr id="7" name="Rectangle 13">
            <a:extLst>
              <a:ext uri="{FF2B5EF4-FFF2-40B4-BE49-F238E27FC236}">
                <a16:creationId xmlns:a16="http://schemas.microsoft.com/office/drawing/2014/main" id="{6093D078-E5A4-4688-B087-263B851E71A5}"/>
              </a:ext>
            </a:extLst>
          </p:cNvPr>
          <p:cNvSpPr>
            <a:spLocks noGrp="1" noChangeArrowheads="1"/>
          </p:cNvSpPr>
          <p:nvPr>
            <p:ph type="sldNum" sz="quarter" idx="4"/>
          </p:nvPr>
        </p:nvSpPr>
        <p:spPr/>
        <p:txBody>
          <a:bodyPr/>
          <a:lstStyle/>
          <a:p>
            <a:fld id="{012019E6-C929-4E94-8CC6-423709A473D1}" type="slidenum">
              <a:rPr lang="en-US" altLang="en-US"/>
              <a:pPr/>
              <a:t>1</a:t>
            </a:fld>
            <a:endParaRPr lang="en-US" altLang="en-US"/>
          </a:p>
        </p:txBody>
      </p:sp>
      <p:sp>
        <p:nvSpPr>
          <p:cNvPr id="2050" name="Rectangle 2">
            <a:extLst>
              <a:ext uri="{FF2B5EF4-FFF2-40B4-BE49-F238E27FC236}">
                <a16:creationId xmlns:a16="http://schemas.microsoft.com/office/drawing/2014/main" id="{77EF34EB-40BF-4466-9D04-9D0626A07454}"/>
              </a:ext>
            </a:extLst>
          </p:cNvPr>
          <p:cNvSpPr>
            <a:spLocks noGrp="1" noChangeArrowheads="1"/>
          </p:cNvSpPr>
          <p:nvPr>
            <p:ph type="ctrTitle"/>
          </p:nvPr>
        </p:nvSpPr>
        <p:spPr>
          <a:xfrm>
            <a:off x="762000" y="990600"/>
            <a:ext cx="7772400" cy="762000"/>
          </a:xfrm>
        </p:spPr>
        <p:txBody>
          <a:bodyPr/>
          <a:lstStyle/>
          <a:p>
            <a:r>
              <a:rPr lang="en-US" altLang="en-US" sz="4800">
                <a:latin typeface="VNI-US" pitchFamily="2" charset="0"/>
              </a:rPr>
              <a:t>Input /Output Devices</a:t>
            </a:r>
          </a:p>
        </p:txBody>
      </p:sp>
      <p:sp>
        <p:nvSpPr>
          <p:cNvPr id="2051" name="Rectangle 3">
            <a:extLst>
              <a:ext uri="{FF2B5EF4-FFF2-40B4-BE49-F238E27FC236}">
                <a16:creationId xmlns:a16="http://schemas.microsoft.com/office/drawing/2014/main" id="{76194269-182C-4662-AB7F-7EC55F2A627C}"/>
              </a:ext>
            </a:extLst>
          </p:cNvPr>
          <p:cNvSpPr>
            <a:spLocks noGrp="1" noChangeArrowheads="1"/>
          </p:cNvSpPr>
          <p:nvPr>
            <p:ph type="subTitle" idx="1"/>
          </p:nvPr>
        </p:nvSpPr>
        <p:spPr>
          <a:xfrm>
            <a:off x="1143000" y="2514600"/>
            <a:ext cx="7696200" cy="2667000"/>
          </a:xfrm>
        </p:spPr>
        <p:txBody>
          <a:bodyPr/>
          <a:lstStyle/>
          <a:p>
            <a:pPr algn="just">
              <a:lnSpc>
                <a:spcPct val="80000"/>
              </a:lnSpc>
              <a:buFont typeface="Wingdings" panose="05000000000000000000" pitchFamily="2" charset="2"/>
              <a:buBlip>
                <a:blip r:embed="rId3"/>
              </a:buBlip>
            </a:pPr>
            <a:r>
              <a:rPr lang="en-US" altLang="en-US">
                <a:latin typeface="VNI-Times" pitchFamily="2" charset="0"/>
              </a:rPr>
              <a:t>  Naém nguyeân lyù caáu taïo vaø ñaëc ñieåm  cuûa thieát bò I/O.</a:t>
            </a:r>
          </a:p>
          <a:p>
            <a:pPr algn="just">
              <a:lnSpc>
                <a:spcPct val="80000"/>
              </a:lnSpc>
              <a:buFont typeface="Wingdings" panose="05000000000000000000" pitchFamily="2" charset="2"/>
              <a:buBlip>
                <a:blip r:embed="rId3"/>
              </a:buBlip>
            </a:pPr>
            <a:r>
              <a:rPr lang="en-US" altLang="en-US">
                <a:latin typeface="VNI-Times" pitchFamily="2" charset="0"/>
              </a:rPr>
              <a:t>  Nhieäm vuï vaø yeâu caàu cuûa thieát bò I/O.</a:t>
            </a:r>
          </a:p>
          <a:p>
            <a:pPr algn="just">
              <a:lnSpc>
                <a:spcPct val="80000"/>
              </a:lnSpc>
              <a:buFont typeface="Wingdings" panose="05000000000000000000" pitchFamily="2" charset="2"/>
              <a:buBlip>
                <a:blip r:embed="rId3"/>
              </a:buBlip>
            </a:pPr>
            <a:r>
              <a:rPr lang="en-US" altLang="en-US">
                <a:latin typeface="VNI-Times" pitchFamily="2" charset="0"/>
              </a:rPr>
              <a:t>  Caùch giao tieáp giöõa CPU vaø thieát bò I/O.</a:t>
            </a:r>
          </a:p>
          <a:p>
            <a:pPr algn="just">
              <a:lnSpc>
                <a:spcPct val="80000"/>
              </a:lnSpc>
              <a:buFont typeface="Wingdings" panose="05000000000000000000" pitchFamily="2" charset="2"/>
              <a:buBlip>
                <a:blip r:embed="rId3"/>
              </a:buBlip>
            </a:pPr>
            <a:r>
              <a:rPr lang="en-US" altLang="en-US">
                <a:latin typeface="VNI-Times" pitchFamily="2" charset="0"/>
              </a:rPr>
              <a:t> Hieåu caùc böôùc trong quaù trình ngaét quaõng.</a:t>
            </a:r>
          </a:p>
          <a:p>
            <a:pPr algn="just">
              <a:lnSpc>
                <a:spcPct val="80000"/>
              </a:lnSpc>
              <a:buFont typeface="Wingdings" panose="05000000000000000000" pitchFamily="2" charset="2"/>
              <a:buBlip>
                <a:blip r:embed="rId3"/>
              </a:buBlip>
            </a:pPr>
            <a:r>
              <a:rPr lang="en-US" altLang="en-US">
                <a:latin typeface="VNI-Times" pitchFamily="2" charset="0"/>
              </a:rPr>
              <a:t> Naém ñöôïc cô cheá DMA</a:t>
            </a:r>
          </a:p>
          <a:p>
            <a:pPr algn="just">
              <a:lnSpc>
                <a:spcPct val="80000"/>
              </a:lnSpc>
            </a:pPr>
            <a:endParaRPr lang="en-US" altLang="en-US">
              <a:latin typeface="VNI-Times" pitchFamily="2" charset="0"/>
            </a:endParaRPr>
          </a:p>
        </p:txBody>
      </p:sp>
      <p:sp>
        <p:nvSpPr>
          <p:cNvPr id="2052" name="Text Box 4">
            <a:extLst>
              <a:ext uri="{FF2B5EF4-FFF2-40B4-BE49-F238E27FC236}">
                <a16:creationId xmlns:a16="http://schemas.microsoft.com/office/drawing/2014/main" id="{8B7E6D53-DC5C-4637-91E6-196FD1B55F82}"/>
              </a:ext>
            </a:extLst>
          </p:cNvPr>
          <p:cNvSpPr txBox="1">
            <a:spLocks noChangeArrowheads="1"/>
          </p:cNvSpPr>
          <p:nvPr/>
        </p:nvSpPr>
        <p:spPr bwMode="auto">
          <a:xfrm>
            <a:off x="304800" y="1752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FFFF00"/>
                </a:solidFill>
                <a:latin typeface="VNI-Times" pitchFamily="2" charset="0"/>
              </a:rPr>
              <a:t>Muïc</a:t>
            </a:r>
            <a:r>
              <a:rPr lang="en-US" altLang="en-US" sz="2400" b="1">
                <a:solidFill>
                  <a:srgbClr val="FFFF00"/>
                </a:solidFill>
                <a:latin typeface="VNI-US" pitchFamily="2" charset="0"/>
              </a:rPr>
              <a:t> </a:t>
            </a:r>
            <a:r>
              <a:rPr lang="en-US" altLang="en-US" sz="2400" b="1">
                <a:solidFill>
                  <a:srgbClr val="FFFF00"/>
                </a:solidFill>
                <a:latin typeface="VNI-Times" pitchFamily="2" charset="0"/>
              </a:rPr>
              <a:t>tieâu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33A371B1-26FC-4317-958B-8803CA459924}"/>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21347282-1A0E-47A9-89D3-EE50C3A7698F}"/>
              </a:ext>
            </a:extLst>
          </p:cNvPr>
          <p:cNvSpPr>
            <a:spLocks noGrp="1"/>
          </p:cNvSpPr>
          <p:nvPr>
            <p:ph type="sldNum" sz="quarter" idx="12"/>
          </p:nvPr>
        </p:nvSpPr>
        <p:spPr/>
        <p:txBody>
          <a:bodyPr/>
          <a:lstStyle/>
          <a:p>
            <a:fld id="{E811581E-B180-4DA8-9A39-1C9C5A90A716}" type="slidenum">
              <a:rPr lang="en-US" altLang="en-US"/>
              <a:pPr/>
              <a:t>10</a:t>
            </a:fld>
            <a:endParaRPr lang="en-US" altLang="en-US"/>
          </a:p>
        </p:txBody>
      </p:sp>
      <p:sp>
        <p:nvSpPr>
          <p:cNvPr id="40962" name="Rectangle 2">
            <a:extLst>
              <a:ext uri="{FF2B5EF4-FFF2-40B4-BE49-F238E27FC236}">
                <a16:creationId xmlns:a16="http://schemas.microsoft.com/office/drawing/2014/main" id="{7232EE21-74AB-4F81-A8B6-FACCE92F981A}"/>
              </a:ext>
            </a:extLst>
          </p:cNvPr>
          <p:cNvSpPr>
            <a:spLocks noGrp="1" noRot="1" noChangeArrowheads="1"/>
          </p:cNvSpPr>
          <p:nvPr>
            <p:ph type="title"/>
          </p:nvPr>
        </p:nvSpPr>
        <p:spPr/>
        <p:txBody>
          <a:bodyPr/>
          <a:lstStyle/>
          <a:p>
            <a:r>
              <a:rPr lang="en-US" altLang="en-US">
                <a:latin typeface="VNI-Times" pitchFamily="2" charset="0"/>
              </a:rPr>
              <a:t>Ngaét quaõng (Interrupt)</a:t>
            </a:r>
          </a:p>
        </p:txBody>
      </p:sp>
      <p:sp>
        <p:nvSpPr>
          <p:cNvPr id="40963" name="Rectangle 3">
            <a:extLst>
              <a:ext uri="{FF2B5EF4-FFF2-40B4-BE49-F238E27FC236}">
                <a16:creationId xmlns:a16="http://schemas.microsoft.com/office/drawing/2014/main" id="{C910DA7C-7B8D-4405-A958-FDC27ACB9CAE}"/>
              </a:ext>
            </a:extLst>
          </p:cNvPr>
          <p:cNvSpPr>
            <a:spLocks noGrp="1" noRot="1" noChangeArrowheads="1"/>
          </p:cNvSpPr>
          <p:nvPr>
            <p:ph type="body" idx="1"/>
          </p:nvPr>
        </p:nvSpPr>
        <p:spPr>
          <a:xfrm>
            <a:off x="0" y="1676400"/>
            <a:ext cx="8686800" cy="1447800"/>
          </a:xfrm>
        </p:spPr>
        <p:txBody>
          <a:bodyPr/>
          <a:lstStyle/>
          <a:p>
            <a:r>
              <a:rPr lang="en-US" altLang="en-US">
                <a:latin typeface="VNI-Times" pitchFamily="2" charset="0"/>
              </a:rPr>
              <a:t>Ngaét (Interrupt) laø gì ? : </a:t>
            </a:r>
            <a:br>
              <a:rPr lang="en-US" altLang="en-US">
                <a:latin typeface="VNI-Times" pitchFamily="2" charset="0"/>
              </a:rPr>
            </a:br>
            <a:r>
              <a:rPr lang="en-US" altLang="en-US">
                <a:latin typeface="VNI-Times" pitchFamily="2" charset="0"/>
              </a:rPr>
              <a:t>Ngaét laø söï laøm ngöøng chöông trình ñang chaïy.</a:t>
            </a:r>
          </a:p>
        </p:txBody>
      </p:sp>
      <p:sp>
        <p:nvSpPr>
          <p:cNvPr id="40964" name="Text Box 4">
            <a:extLst>
              <a:ext uri="{FF2B5EF4-FFF2-40B4-BE49-F238E27FC236}">
                <a16:creationId xmlns:a16="http://schemas.microsoft.com/office/drawing/2014/main" id="{44058D47-CE0B-4EB4-B77B-8BD9C51DA118}"/>
              </a:ext>
            </a:extLst>
          </p:cNvPr>
          <p:cNvSpPr txBox="1">
            <a:spLocks noChangeArrowheads="1"/>
          </p:cNvSpPr>
          <p:nvPr/>
        </p:nvSpPr>
        <p:spPr bwMode="auto">
          <a:xfrm>
            <a:off x="304800" y="3429000"/>
            <a:ext cx="83058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hlink"/>
              </a:buClr>
              <a:buFont typeface="Wingdings" panose="05000000000000000000" pitchFamily="2" charset="2"/>
              <a:buChar char="§"/>
            </a:pPr>
            <a:r>
              <a:rPr lang="en-US" altLang="en-US" sz="3200">
                <a:effectLst>
                  <a:outerShdw blurRad="38100" dist="38100" dir="2700000" algn="tl">
                    <a:srgbClr val="000000"/>
                  </a:outerShdw>
                </a:effectLst>
                <a:latin typeface="VNI-Times" pitchFamily="2" charset="0"/>
              </a:rPr>
              <a:t>Moät interrupt xuaát hieän khi 1 chöông trình ñang thöïc thi bò ngöng.</a:t>
            </a:r>
          </a:p>
        </p:txBody>
      </p:sp>
      <p:sp>
        <p:nvSpPr>
          <p:cNvPr id="40965" name="Rectangle 5">
            <a:extLst>
              <a:ext uri="{FF2B5EF4-FFF2-40B4-BE49-F238E27FC236}">
                <a16:creationId xmlns:a16="http://schemas.microsoft.com/office/drawing/2014/main" id="{8A27500F-DFE1-4058-B043-B3B3166136AD}"/>
              </a:ext>
            </a:extLst>
          </p:cNvPr>
          <p:cNvSpPr>
            <a:spLocks noChangeArrowheads="1"/>
          </p:cNvSpPr>
          <p:nvPr/>
        </p:nvSpPr>
        <p:spPr bwMode="auto">
          <a:xfrm>
            <a:off x="381000" y="51054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hlink"/>
              </a:buClr>
              <a:buFont typeface="Wingdings" panose="05000000000000000000" pitchFamily="2" charset="2"/>
              <a:buChar char="§"/>
            </a:pPr>
            <a:r>
              <a:rPr lang="en-US" altLang="en-US" sz="3200">
                <a:effectLst>
                  <a:outerShdw blurRad="38100" dist="38100" dir="2700000" algn="tl">
                    <a:srgbClr val="000000"/>
                  </a:outerShdw>
                </a:effectLst>
                <a:latin typeface="VNI-Times" pitchFamily="2" charset="0"/>
              </a:rPr>
              <a:t>Interrupt ñöôïc taïo ra bôûi nhieàu lyù do khaùc nhau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p:cTn id="7" dur="500" fill="hold"/>
                                        <p:tgtEl>
                                          <p:spTgt spid="4096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096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096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096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096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0964"/>
                                        </p:tgtEl>
                                        <p:attrNameLst>
                                          <p:attrName>style.visibility</p:attrName>
                                        </p:attrNameLst>
                                      </p:cBhvr>
                                      <p:to>
                                        <p:strVal val="visible"/>
                                      </p:to>
                                    </p:set>
                                    <p:anim to="" calcmode="lin" valueType="num">
                                      <p:cBhvr>
                                        <p:cTn id="16" dur="1" fill="hold"/>
                                        <p:tgtEl>
                                          <p:spTgt spid="40964"/>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0965"/>
                                        </p:tgtEl>
                                        <p:attrNameLst>
                                          <p:attrName>style.visibility</p:attrName>
                                        </p:attrNameLst>
                                      </p:cBhvr>
                                      <p:to>
                                        <p:strVal val="visible"/>
                                      </p:to>
                                    </p:set>
                                    <p:anim calcmode="lin" valueType="num">
                                      <p:cBhvr additive="base">
                                        <p:cTn id="21" dur="500" fill="hold"/>
                                        <p:tgtEl>
                                          <p:spTgt spid="40965"/>
                                        </p:tgtEl>
                                        <p:attrNameLst>
                                          <p:attrName>ppt_x</p:attrName>
                                        </p:attrNameLst>
                                      </p:cBhvr>
                                      <p:tavLst>
                                        <p:tav tm="0">
                                          <p:val>
                                            <p:strVal val="#ppt_x"/>
                                          </p:val>
                                        </p:tav>
                                        <p:tav tm="100000">
                                          <p:val>
                                            <p:strVal val="#ppt_x"/>
                                          </p:val>
                                        </p:tav>
                                      </p:tavLst>
                                    </p:anim>
                                    <p:anim calcmode="lin" valueType="num">
                                      <p:cBhvr additive="base">
                                        <p:cTn id="22"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p:bldP spid="409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9B2220C-3F12-4D24-AD73-91997138CA4F}"/>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A6F36893-0FA1-447F-A438-FDFF746E96E8}"/>
              </a:ext>
            </a:extLst>
          </p:cNvPr>
          <p:cNvSpPr>
            <a:spLocks noGrp="1"/>
          </p:cNvSpPr>
          <p:nvPr>
            <p:ph type="sldNum" sz="quarter" idx="12"/>
          </p:nvPr>
        </p:nvSpPr>
        <p:spPr/>
        <p:txBody>
          <a:bodyPr/>
          <a:lstStyle/>
          <a:p>
            <a:fld id="{8377DDD0-E598-40E9-9A83-ED30F0C9E268}" type="slidenum">
              <a:rPr lang="en-US" altLang="en-US"/>
              <a:pPr/>
              <a:t>11</a:t>
            </a:fld>
            <a:endParaRPr lang="en-US" altLang="en-US"/>
          </a:p>
        </p:txBody>
      </p:sp>
      <p:sp>
        <p:nvSpPr>
          <p:cNvPr id="54274" name="Rectangle 2">
            <a:extLst>
              <a:ext uri="{FF2B5EF4-FFF2-40B4-BE49-F238E27FC236}">
                <a16:creationId xmlns:a16="http://schemas.microsoft.com/office/drawing/2014/main" id="{BC6BD105-32BE-41CF-8CB5-F1C04F6B14F5}"/>
              </a:ext>
            </a:extLst>
          </p:cNvPr>
          <p:cNvSpPr>
            <a:spLocks noGrp="1" noRot="1" noChangeArrowheads="1"/>
          </p:cNvSpPr>
          <p:nvPr>
            <p:ph type="title"/>
          </p:nvPr>
        </p:nvSpPr>
        <p:spPr/>
        <p:txBody>
          <a:bodyPr/>
          <a:lstStyle/>
          <a:p>
            <a:r>
              <a:rPr lang="en-US" altLang="en-US">
                <a:latin typeface="VNI-Times" pitchFamily="2" charset="0"/>
              </a:rPr>
              <a:t>Ngaét quaõng (Interrupt)</a:t>
            </a:r>
          </a:p>
        </p:txBody>
      </p:sp>
      <p:sp>
        <p:nvSpPr>
          <p:cNvPr id="54275" name="Rectangle 3">
            <a:extLst>
              <a:ext uri="{FF2B5EF4-FFF2-40B4-BE49-F238E27FC236}">
                <a16:creationId xmlns:a16="http://schemas.microsoft.com/office/drawing/2014/main" id="{5CB80E6B-6D50-400C-8863-35472488A0A0}"/>
              </a:ext>
            </a:extLst>
          </p:cNvPr>
          <p:cNvSpPr>
            <a:spLocks noGrp="1" noRot="1" noChangeArrowheads="1"/>
          </p:cNvSpPr>
          <p:nvPr>
            <p:ph type="body" idx="1"/>
          </p:nvPr>
        </p:nvSpPr>
        <p:spPr>
          <a:xfrm>
            <a:off x="0" y="1676400"/>
            <a:ext cx="8991600" cy="1447800"/>
          </a:xfrm>
        </p:spPr>
        <p:txBody>
          <a:bodyPr/>
          <a:lstStyle/>
          <a:p>
            <a:r>
              <a:rPr lang="en-US" altLang="en-US" sz="2800" b="1">
                <a:latin typeface="VNI-Times" pitchFamily="2" charset="0"/>
              </a:rPr>
              <a:t>Do user laäp trình coù leänh INT &lt;number&gt; yeâu caàu phuïc vuï ngaét quaõng (nhö xuaát nhaäp chaúng haïn).</a:t>
            </a:r>
          </a:p>
        </p:txBody>
      </p:sp>
      <p:sp>
        <p:nvSpPr>
          <p:cNvPr id="54276" name="Text Box 4">
            <a:extLst>
              <a:ext uri="{FF2B5EF4-FFF2-40B4-BE49-F238E27FC236}">
                <a16:creationId xmlns:a16="http://schemas.microsoft.com/office/drawing/2014/main" id="{11D03F40-75D8-4323-A6E7-583B90373370}"/>
              </a:ext>
            </a:extLst>
          </p:cNvPr>
          <p:cNvSpPr txBox="1">
            <a:spLocks noChangeArrowheads="1"/>
          </p:cNvSpPr>
          <p:nvPr/>
        </p:nvSpPr>
        <p:spPr bwMode="auto">
          <a:xfrm>
            <a:off x="304800" y="3429000"/>
            <a:ext cx="86106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hlink"/>
              </a:buClr>
              <a:buFont typeface="Wingdings" panose="05000000000000000000" pitchFamily="2" charset="2"/>
              <a:buChar char="§"/>
            </a:pPr>
            <a:r>
              <a:rPr lang="en-US" altLang="en-US" sz="2800" b="1">
                <a:solidFill>
                  <a:schemeClr val="tx2"/>
                </a:solidFill>
                <a:effectLst>
                  <a:outerShdw blurRad="38100" dist="38100" dir="2700000" algn="tl">
                    <a:srgbClr val="000000"/>
                  </a:outerShdw>
                </a:effectLst>
                <a:latin typeface="VNI-Times" pitchFamily="2" charset="0"/>
              </a:rPr>
              <a:t>Do heä thoáng gaây ra vì 1 lyù do naøo ñoù khoâng mong muoán (nhö loãi cuûa pheùp chia 0, pheùp tính bò traøn soá…)</a:t>
            </a:r>
          </a:p>
        </p:txBody>
      </p:sp>
      <p:sp>
        <p:nvSpPr>
          <p:cNvPr id="54277" name="Rectangle 5">
            <a:extLst>
              <a:ext uri="{FF2B5EF4-FFF2-40B4-BE49-F238E27FC236}">
                <a16:creationId xmlns:a16="http://schemas.microsoft.com/office/drawing/2014/main" id="{99247EC2-CF97-4A6A-807B-FDC51D021178}"/>
              </a:ext>
            </a:extLst>
          </p:cNvPr>
          <p:cNvSpPr>
            <a:spLocks noChangeArrowheads="1"/>
          </p:cNvSpPr>
          <p:nvPr/>
        </p:nvSpPr>
        <p:spPr bwMode="auto">
          <a:xfrm>
            <a:off x="304800" y="53340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hlink"/>
              </a:buClr>
              <a:buFont typeface="Wingdings" panose="05000000000000000000" pitchFamily="2" charset="2"/>
              <a:buChar char="§"/>
            </a:pPr>
            <a:endParaRPr lang="en-US" altLang="en-US" sz="3200">
              <a:effectLst>
                <a:outerShdw blurRad="38100" dist="38100" dir="2700000" algn="tl">
                  <a:srgbClr val="000000"/>
                </a:outerShdw>
              </a:effectLst>
              <a:latin typeface="VNI-Timfani-Heavy" pitchFamily="2" charset="0"/>
            </a:endParaRPr>
          </a:p>
        </p:txBody>
      </p:sp>
      <p:sp>
        <p:nvSpPr>
          <p:cNvPr id="54278" name="Text Box 6">
            <a:extLst>
              <a:ext uri="{FF2B5EF4-FFF2-40B4-BE49-F238E27FC236}">
                <a16:creationId xmlns:a16="http://schemas.microsoft.com/office/drawing/2014/main" id="{4E4E8991-6BB4-43C6-B329-3F8F342F766B}"/>
              </a:ext>
            </a:extLst>
          </p:cNvPr>
          <p:cNvSpPr txBox="1">
            <a:spLocks noChangeArrowheads="1"/>
          </p:cNvSpPr>
          <p:nvPr/>
        </p:nvSpPr>
        <p:spPr bwMode="auto">
          <a:xfrm>
            <a:off x="419100" y="4876800"/>
            <a:ext cx="83058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hlink"/>
              </a:buClr>
              <a:buFont typeface="Wingdings" panose="05000000000000000000" pitchFamily="2" charset="2"/>
              <a:buChar char="§"/>
            </a:pPr>
            <a:r>
              <a:rPr lang="en-US" altLang="en-US" sz="2800">
                <a:effectLst>
                  <a:outerShdw blurRad="38100" dist="38100" dir="2700000" algn="tl">
                    <a:srgbClr val="000000"/>
                  </a:outerShdw>
                </a:effectLst>
                <a:latin typeface="VNI-Times" pitchFamily="2" charset="0"/>
              </a:rPr>
              <a:t>Do thieát bò I/O gaây ra : maùy in, baøn phím, oå ñóa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 calcmode="lin" valueType="num">
                                      <p:cBhvr additive="base">
                                        <p:cTn id="13" dur="500" fill="hold"/>
                                        <p:tgtEl>
                                          <p:spTgt spid="54276"/>
                                        </p:tgtEl>
                                        <p:attrNameLst>
                                          <p:attrName>ppt_x</p:attrName>
                                        </p:attrNameLst>
                                      </p:cBhvr>
                                      <p:tavLst>
                                        <p:tav tm="0">
                                          <p:val>
                                            <p:strVal val="#ppt_x"/>
                                          </p:val>
                                        </p:tav>
                                        <p:tav tm="100000">
                                          <p:val>
                                            <p:strVal val="#ppt_x"/>
                                          </p:val>
                                        </p:tav>
                                      </p:tavLst>
                                    </p:anim>
                                    <p:anim calcmode="lin" valueType="num">
                                      <p:cBhvr additive="base">
                                        <p:cTn id="14"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4278"/>
                                        </p:tgtEl>
                                        <p:attrNameLst>
                                          <p:attrName>style.visibility</p:attrName>
                                        </p:attrNameLst>
                                      </p:cBhvr>
                                      <p:to>
                                        <p:strVal val="visible"/>
                                      </p:to>
                                    </p:set>
                                    <p:animEffect transition="in" filter="box(in)">
                                      <p:cBhvr>
                                        <p:cTn id="19"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54276" grpId="0"/>
      <p:bldP spid="542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EF99A20-F753-44CD-BE2C-CCAE996A681A}"/>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886E455C-7E21-4151-9AD5-450966B98D20}"/>
              </a:ext>
            </a:extLst>
          </p:cNvPr>
          <p:cNvSpPr>
            <a:spLocks noGrp="1"/>
          </p:cNvSpPr>
          <p:nvPr>
            <p:ph type="sldNum" sz="quarter" idx="12"/>
          </p:nvPr>
        </p:nvSpPr>
        <p:spPr/>
        <p:txBody>
          <a:bodyPr/>
          <a:lstStyle/>
          <a:p>
            <a:fld id="{C4D3A2E6-AC7F-4D48-B132-B25D5E638E02}" type="slidenum">
              <a:rPr lang="en-US" altLang="en-US"/>
              <a:pPr/>
              <a:t>12</a:t>
            </a:fld>
            <a:endParaRPr lang="en-US" altLang="en-US"/>
          </a:p>
        </p:txBody>
      </p:sp>
      <p:sp>
        <p:nvSpPr>
          <p:cNvPr id="50178" name="Rectangle 2">
            <a:extLst>
              <a:ext uri="{FF2B5EF4-FFF2-40B4-BE49-F238E27FC236}">
                <a16:creationId xmlns:a16="http://schemas.microsoft.com/office/drawing/2014/main" id="{9383D61B-E578-446B-804A-CDDAF8359700}"/>
              </a:ext>
            </a:extLst>
          </p:cNvPr>
          <p:cNvSpPr>
            <a:spLocks noGrp="1" noRot="1" noChangeArrowheads="1"/>
          </p:cNvSpPr>
          <p:nvPr>
            <p:ph type="title"/>
          </p:nvPr>
        </p:nvSpPr>
        <p:spPr/>
        <p:txBody>
          <a:bodyPr/>
          <a:lstStyle/>
          <a:p>
            <a:r>
              <a:rPr lang="en-US" altLang="en-US"/>
              <a:t>Software Interrupt</a:t>
            </a:r>
          </a:p>
        </p:txBody>
      </p:sp>
      <p:sp>
        <p:nvSpPr>
          <p:cNvPr id="50179" name="Rectangle 3">
            <a:extLst>
              <a:ext uri="{FF2B5EF4-FFF2-40B4-BE49-F238E27FC236}">
                <a16:creationId xmlns:a16="http://schemas.microsoft.com/office/drawing/2014/main" id="{D6FFA9D8-DF04-4D16-B4AC-A77281072CA0}"/>
              </a:ext>
            </a:extLst>
          </p:cNvPr>
          <p:cNvSpPr>
            <a:spLocks noGrp="1" noRot="1" noChangeArrowheads="1"/>
          </p:cNvSpPr>
          <p:nvPr>
            <p:ph type="body" idx="1"/>
          </p:nvPr>
        </p:nvSpPr>
        <p:spPr>
          <a:xfrm>
            <a:off x="568325" y="1600200"/>
            <a:ext cx="8007350" cy="2895600"/>
          </a:xfrm>
        </p:spPr>
        <p:txBody>
          <a:bodyPr/>
          <a:lstStyle/>
          <a:p>
            <a:r>
              <a:rPr lang="en-US" altLang="en-US">
                <a:latin typeface="VNI-Times" pitchFamily="2" charset="0"/>
              </a:rPr>
              <a:t>Ngaét meàm :</a:t>
            </a:r>
          </a:p>
          <a:p>
            <a:pPr>
              <a:buFont typeface="Wingdings" panose="05000000000000000000" pitchFamily="2" charset="2"/>
              <a:buNone/>
            </a:pPr>
            <a:r>
              <a:rPr lang="en-US" altLang="en-US">
                <a:latin typeface="VNI-Times" pitchFamily="2" charset="0"/>
              </a:rPr>
              <a:t>Do thi haønh leänh INT trong chöông trình.</a:t>
            </a:r>
          </a:p>
          <a:p>
            <a:pPr>
              <a:buFont typeface="Wingdings" panose="05000000000000000000" pitchFamily="2" charset="2"/>
              <a:buNone/>
            </a:pPr>
            <a:r>
              <a:rPr lang="en-US" altLang="en-US">
                <a:latin typeface="VNI-Times" pitchFamily="2" charset="0"/>
              </a:rPr>
              <a:t>Xaõy ra khi caàn 1 chöông trình con trong heä ñieàu haønh vaø thöôøng laø chöông trình con xuaát nhaäp.</a:t>
            </a:r>
          </a:p>
        </p:txBody>
      </p:sp>
      <p:sp>
        <p:nvSpPr>
          <p:cNvPr id="50180" name="Text Box 4">
            <a:extLst>
              <a:ext uri="{FF2B5EF4-FFF2-40B4-BE49-F238E27FC236}">
                <a16:creationId xmlns:a16="http://schemas.microsoft.com/office/drawing/2014/main" id="{C9E6FA0E-E175-4C71-B933-E69F704E1F7E}"/>
              </a:ext>
            </a:extLst>
          </p:cNvPr>
          <p:cNvSpPr txBox="1">
            <a:spLocks noChangeArrowheads="1"/>
          </p:cNvSpPr>
          <p:nvPr/>
        </p:nvSpPr>
        <p:spPr bwMode="auto">
          <a:xfrm>
            <a:off x="533400" y="4800600"/>
            <a:ext cx="86106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VNI-Times" pitchFamily="2" charset="0"/>
              </a:rPr>
              <a:t>Cuù phaùp goïi 1 ngaét meàm trong chöông trình :  </a:t>
            </a:r>
          </a:p>
          <a:p>
            <a:pPr>
              <a:spcBef>
                <a:spcPct val="50000"/>
              </a:spcBef>
            </a:pPr>
            <a:r>
              <a:rPr lang="en-US" altLang="en-US" sz="2800" b="1">
                <a:latin typeface="VNI-Times" pitchFamily="2" charset="0"/>
              </a:rPr>
              <a:t>                                    </a:t>
            </a:r>
            <a:r>
              <a:rPr lang="en-US" altLang="en-US" sz="3600" b="1">
                <a:latin typeface="VNI-Times" pitchFamily="2" charset="0"/>
              </a:rPr>
              <a:t>INT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50180"/>
                                        </p:tgtEl>
                                        <p:attrNameLst>
                                          <p:attrName>style.visibility</p:attrName>
                                        </p:attrNameLst>
                                      </p:cBhvr>
                                      <p:to>
                                        <p:strVal val="visible"/>
                                      </p:to>
                                    </p:set>
                                    <p:anim to="" calcmode="lin" valueType="num">
                                      <p:cBhvr>
                                        <p:cTn id="25" dur="1" fill="hold"/>
                                        <p:tgtEl>
                                          <p:spTgt spid="501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0D5C55F8-FEEB-4C42-82E1-EF205A032132}"/>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F513514C-B9B7-4718-9B7B-AF58BF38DA85}"/>
              </a:ext>
            </a:extLst>
          </p:cNvPr>
          <p:cNvSpPr>
            <a:spLocks noGrp="1"/>
          </p:cNvSpPr>
          <p:nvPr>
            <p:ph type="sldNum" sz="quarter" idx="12"/>
          </p:nvPr>
        </p:nvSpPr>
        <p:spPr/>
        <p:txBody>
          <a:bodyPr/>
          <a:lstStyle/>
          <a:p>
            <a:fld id="{B4E374E8-D6BE-49E0-860F-85C43018A6B3}" type="slidenum">
              <a:rPr lang="en-US" altLang="en-US"/>
              <a:pPr/>
              <a:t>13</a:t>
            </a:fld>
            <a:endParaRPr lang="en-US" altLang="en-US"/>
          </a:p>
        </p:txBody>
      </p:sp>
      <p:sp>
        <p:nvSpPr>
          <p:cNvPr id="55298" name="Rectangle 2">
            <a:extLst>
              <a:ext uri="{FF2B5EF4-FFF2-40B4-BE49-F238E27FC236}">
                <a16:creationId xmlns:a16="http://schemas.microsoft.com/office/drawing/2014/main" id="{7F89FD00-C3D9-466A-825A-483747D6D5DB}"/>
              </a:ext>
            </a:extLst>
          </p:cNvPr>
          <p:cNvSpPr>
            <a:spLocks noGrp="1" noRot="1" noChangeArrowheads="1"/>
          </p:cNvSpPr>
          <p:nvPr>
            <p:ph type="title"/>
          </p:nvPr>
        </p:nvSpPr>
        <p:spPr/>
        <p:txBody>
          <a:bodyPr/>
          <a:lstStyle/>
          <a:p>
            <a:r>
              <a:rPr lang="en-US" altLang="en-US"/>
              <a:t>Software Interrupt</a:t>
            </a:r>
          </a:p>
        </p:txBody>
      </p:sp>
      <p:sp>
        <p:nvSpPr>
          <p:cNvPr id="55299" name="Rectangle 3">
            <a:extLst>
              <a:ext uri="{FF2B5EF4-FFF2-40B4-BE49-F238E27FC236}">
                <a16:creationId xmlns:a16="http://schemas.microsoft.com/office/drawing/2014/main" id="{BE69666A-0595-422D-9328-65FAC649E97F}"/>
              </a:ext>
            </a:extLst>
          </p:cNvPr>
          <p:cNvSpPr>
            <a:spLocks noGrp="1" noRot="1" noChangeArrowheads="1"/>
          </p:cNvSpPr>
          <p:nvPr>
            <p:ph type="body" idx="1"/>
          </p:nvPr>
        </p:nvSpPr>
        <p:spPr>
          <a:xfrm>
            <a:off x="838200" y="1905000"/>
            <a:ext cx="8007350" cy="685800"/>
          </a:xfrm>
        </p:spPr>
        <p:txBody>
          <a:bodyPr/>
          <a:lstStyle/>
          <a:p>
            <a:r>
              <a:rPr lang="en-US" altLang="en-US">
                <a:latin typeface="VNI-Times" pitchFamily="2" charset="0"/>
              </a:rPr>
              <a:t>Moät soá ngaét meàm thoâng duïng :</a:t>
            </a:r>
          </a:p>
        </p:txBody>
      </p:sp>
      <p:sp>
        <p:nvSpPr>
          <p:cNvPr id="55300" name="Text Box 4">
            <a:extLst>
              <a:ext uri="{FF2B5EF4-FFF2-40B4-BE49-F238E27FC236}">
                <a16:creationId xmlns:a16="http://schemas.microsoft.com/office/drawing/2014/main" id="{8FEB0BB4-05F7-4D00-9951-DBEA924904B7}"/>
              </a:ext>
            </a:extLst>
          </p:cNvPr>
          <p:cNvSpPr txBox="1">
            <a:spLocks noChangeArrowheads="1"/>
          </p:cNvSpPr>
          <p:nvPr/>
        </p:nvSpPr>
        <p:spPr bwMode="auto">
          <a:xfrm>
            <a:off x="533400" y="2527300"/>
            <a:ext cx="86106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VNI-Arial Rounded" pitchFamily="34" charset="0"/>
              </a:rPr>
              <a:t>INT 10h : Video services</a:t>
            </a:r>
          </a:p>
          <a:p>
            <a:pPr>
              <a:spcBef>
                <a:spcPct val="50000"/>
              </a:spcBef>
            </a:pPr>
            <a:r>
              <a:rPr lang="en-US" altLang="en-US" sz="2800" b="1">
                <a:latin typeface="VNI-Arial Rounded" pitchFamily="34" charset="0"/>
              </a:rPr>
              <a:t>INT 16h : Keyboard services</a:t>
            </a:r>
          </a:p>
          <a:p>
            <a:pPr>
              <a:spcBef>
                <a:spcPct val="50000"/>
              </a:spcBef>
            </a:pPr>
            <a:r>
              <a:rPr lang="en-US" altLang="en-US" sz="2800" b="1">
                <a:latin typeface="VNI-Arial Rounded" pitchFamily="34" charset="0"/>
              </a:rPr>
              <a:t>INT 17h : Printer services</a:t>
            </a:r>
          </a:p>
          <a:p>
            <a:pPr>
              <a:spcBef>
                <a:spcPct val="50000"/>
              </a:spcBef>
            </a:pPr>
            <a:r>
              <a:rPr lang="en-US" altLang="en-US" sz="2800" b="1">
                <a:latin typeface="VNI-Arial Rounded" pitchFamily="34" charset="0"/>
              </a:rPr>
              <a:t>INT 1AH : Time of Day </a:t>
            </a:r>
          </a:p>
          <a:p>
            <a:pPr>
              <a:spcBef>
                <a:spcPct val="50000"/>
              </a:spcBef>
            </a:pPr>
            <a:r>
              <a:rPr lang="en-US" altLang="en-US" sz="2800" b="1">
                <a:latin typeface="VNI-Arial Rounded" pitchFamily="34" charset="0"/>
              </a:rPr>
              <a:t>INT 1CH : User Time Interrupt</a:t>
            </a:r>
          </a:p>
          <a:p>
            <a:pPr>
              <a:spcBef>
                <a:spcPct val="50000"/>
              </a:spcBef>
            </a:pPr>
            <a:r>
              <a:rPr lang="en-US" altLang="en-US" sz="2800" b="1">
                <a:latin typeface="VNI-Arial Rounded" pitchFamily="34" charset="0"/>
              </a:rPr>
              <a:t>INT 21H : Dos Service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to="" calcmode="lin" valueType="num">
                                      <p:cBhvr>
                                        <p:cTn id="13" dur="1" fill="hold"/>
                                        <p:tgtEl>
                                          <p:spTgt spid="553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a:extLst>
              <a:ext uri="{FF2B5EF4-FFF2-40B4-BE49-F238E27FC236}">
                <a16:creationId xmlns:a16="http://schemas.microsoft.com/office/drawing/2014/main" id="{D048C9D7-537E-428F-9C4D-C12E755A3175}"/>
              </a:ext>
            </a:extLst>
          </p:cNvPr>
          <p:cNvSpPr>
            <a:spLocks noGrp="1"/>
          </p:cNvSpPr>
          <p:nvPr>
            <p:ph type="ftr" sz="quarter" idx="11"/>
          </p:nvPr>
        </p:nvSpPr>
        <p:spPr/>
        <p:txBody>
          <a:bodyPr/>
          <a:lstStyle/>
          <a:p>
            <a:r>
              <a:rPr lang="en-US" altLang="en-US"/>
              <a:t>Chuong 5 : I/O Devices</a:t>
            </a:r>
          </a:p>
        </p:txBody>
      </p:sp>
      <p:sp>
        <p:nvSpPr>
          <p:cNvPr id="37" name="Slide Number Placeholder 5">
            <a:extLst>
              <a:ext uri="{FF2B5EF4-FFF2-40B4-BE49-F238E27FC236}">
                <a16:creationId xmlns:a16="http://schemas.microsoft.com/office/drawing/2014/main" id="{9CF91BC3-1482-4D44-A48B-EF589FD18BDD}"/>
              </a:ext>
            </a:extLst>
          </p:cNvPr>
          <p:cNvSpPr>
            <a:spLocks noGrp="1"/>
          </p:cNvSpPr>
          <p:nvPr>
            <p:ph type="sldNum" sz="quarter" idx="12"/>
          </p:nvPr>
        </p:nvSpPr>
        <p:spPr/>
        <p:txBody>
          <a:bodyPr/>
          <a:lstStyle/>
          <a:p>
            <a:fld id="{F70F1D82-223D-4FFC-AC27-3033EBA9F766}" type="slidenum">
              <a:rPr lang="en-US" altLang="en-US"/>
              <a:pPr/>
              <a:t>14</a:t>
            </a:fld>
            <a:endParaRPr lang="en-US" altLang="en-US"/>
          </a:p>
        </p:txBody>
      </p:sp>
      <p:sp>
        <p:nvSpPr>
          <p:cNvPr id="53285" name="Oval 37">
            <a:extLst>
              <a:ext uri="{FF2B5EF4-FFF2-40B4-BE49-F238E27FC236}">
                <a16:creationId xmlns:a16="http://schemas.microsoft.com/office/drawing/2014/main" id="{9738D66D-C74C-4B78-99E9-C0B03FEA24BC}"/>
              </a:ext>
            </a:extLst>
          </p:cNvPr>
          <p:cNvSpPr>
            <a:spLocks noChangeArrowheads="1"/>
          </p:cNvSpPr>
          <p:nvPr/>
        </p:nvSpPr>
        <p:spPr bwMode="auto">
          <a:xfrm>
            <a:off x="2667000" y="2286000"/>
            <a:ext cx="304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 name="Rectangle 2">
            <a:extLst>
              <a:ext uri="{FF2B5EF4-FFF2-40B4-BE49-F238E27FC236}">
                <a16:creationId xmlns:a16="http://schemas.microsoft.com/office/drawing/2014/main" id="{BBC727BF-015E-4788-B405-9F3647B05A15}"/>
              </a:ext>
            </a:extLst>
          </p:cNvPr>
          <p:cNvSpPr>
            <a:spLocks noGrp="1" noRot="1" noChangeArrowheads="1"/>
          </p:cNvSpPr>
          <p:nvPr>
            <p:ph type="title"/>
          </p:nvPr>
        </p:nvSpPr>
        <p:spPr>
          <a:xfrm>
            <a:off x="379413" y="228600"/>
            <a:ext cx="8385175" cy="746125"/>
          </a:xfrm>
        </p:spPr>
        <p:txBody>
          <a:bodyPr/>
          <a:lstStyle/>
          <a:p>
            <a:r>
              <a:rPr lang="en-US" altLang="en-US" sz="3200">
                <a:latin typeface="VNI-Times" pitchFamily="2" charset="0"/>
              </a:rPr>
              <a:t>Thí duï minh hoïa goïi ngaét meàm</a:t>
            </a:r>
          </a:p>
        </p:txBody>
      </p:sp>
      <p:sp>
        <p:nvSpPr>
          <p:cNvPr id="53252" name="Text Box 4">
            <a:extLst>
              <a:ext uri="{FF2B5EF4-FFF2-40B4-BE49-F238E27FC236}">
                <a16:creationId xmlns:a16="http://schemas.microsoft.com/office/drawing/2014/main" id="{8AD07D33-1ED5-41FE-9C11-D35FA5D5AE88}"/>
              </a:ext>
            </a:extLst>
          </p:cNvPr>
          <p:cNvSpPr txBox="1">
            <a:spLocks noChangeArrowheads="1"/>
          </p:cNvSpPr>
          <p:nvPr/>
        </p:nvSpPr>
        <p:spPr bwMode="auto">
          <a:xfrm>
            <a:off x="457200" y="2133600"/>
            <a:ext cx="2057400" cy="1633538"/>
          </a:xfrm>
          <a:prstGeom prst="rect">
            <a:avLst/>
          </a:prstGeom>
          <a:noFill/>
          <a:ln w="2857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MOV …</a:t>
            </a:r>
          </a:p>
          <a:p>
            <a:pPr>
              <a:spcBef>
                <a:spcPct val="50000"/>
              </a:spcBef>
            </a:pPr>
            <a:r>
              <a:rPr lang="en-US" altLang="en-US" b="1"/>
              <a:t>INT 10h</a:t>
            </a:r>
          </a:p>
          <a:p>
            <a:pPr>
              <a:spcBef>
                <a:spcPct val="50000"/>
              </a:spcBef>
            </a:pPr>
            <a:r>
              <a:rPr lang="en-US" altLang="en-US" b="1"/>
              <a:t>ADD ….</a:t>
            </a:r>
          </a:p>
          <a:p>
            <a:pPr>
              <a:spcBef>
                <a:spcPct val="50000"/>
              </a:spcBef>
            </a:pPr>
            <a:r>
              <a:rPr lang="en-US" altLang="en-US"/>
              <a:t>……..</a:t>
            </a:r>
          </a:p>
        </p:txBody>
      </p:sp>
      <p:sp>
        <p:nvSpPr>
          <p:cNvPr id="53253" name="Rectangle 5">
            <a:extLst>
              <a:ext uri="{FF2B5EF4-FFF2-40B4-BE49-F238E27FC236}">
                <a16:creationId xmlns:a16="http://schemas.microsoft.com/office/drawing/2014/main" id="{41B24765-9E20-44F5-A42C-FBBCD0F9E898}"/>
              </a:ext>
            </a:extLst>
          </p:cNvPr>
          <p:cNvSpPr>
            <a:spLocks noChangeArrowheads="1"/>
          </p:cNvSpPr>
          <p:nvPr/>
        </p:nvSpPr>
        <p:spPr bwMode="auto">
          <a:xfrm>
            <a:off x="5943600" y="5257800"/>
            <a:ext cx="1295400" cy="533400"/>
          </a:xfrm>
          <a:prstGeom prst="rect">
            <a:avLst/>
          </a:prstGeom>
          <a:solidFill>
            <a:schemeClr val="accent1"/>
          </a:solidFill>
          <a:ln w="9525">
            <a:solidFill>
              <a:schemeClr val="tx1"/>
            </a:solidFill>
            <a:prstDash val="sysDot"/>
            <a:miter lim="800000"/>
            <a:headEnd/>
            <a:tailEnd/>
          </a:ln>
          <a:effectLst>
            <a:outerShdw dist="107763" dir="8100000" algn="ctr" rotWithShape="0">
              <a:schemeClr val="bg2">
                <a:alpha val="50000"/>
              </a:schemeClr>
            </a:outerShdw>
          </a:effectLst>
        </p:spPr>
        <p:txBody>
          <a:bodyPr wrap="none" anchor="ctr"/>
          <a:lstStyle/>
          <a:p>
            <a:pPr algn="ctr"/>
            <a:endParaRPr lang="en-US" altLang="en-US" b="1">
              <a:solidFill>
                <a:srgbClr val="660033"/>
              </a:solidFill>
            </a:endParaRPr>
          </a:p>
        </p:txBody>
      </p:sp>
      <p:sp>
        <p:nvSpPr>
          <p:cNvPr id="53254" name="Line 6">
            <a:extLst>
              <a:ext uri="{FF2B5EF4-FFF2-40B4-BE49-F238E27FC236}">
                <a16:creationId xmlns:a16="http://schemas.microsoft.com/office/drawing/2014/main" id="{AD5B20AD-A661-4034-BFD3-7C365BA6C714}"/>
              </a:ext>
            </a:extLst>
          </p:cNvPr>
          <p:cNvSpPr>
            <a:spLocks noChangeShapeType="1"/>
          </p:cNvSpPr>
          <p:nvPr/>
        </p:nvSpPr>
        <p:spPr bwMode="auto">
          <a:xfrm>
            <a:off x="1828800" y="5257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DD6DB2ED-77AF-44A6-81D2-97ACEC41F8A1}"/>
              </a:ext>
            </a:extLst>
          </p:cNvPr>
          <p:cNvSpPr>
            <a:spLocks noChangeShapeType="1"/>
          </p:cNvSpPr>
          <p:nvPr/>
        </p:nvSpPr>
        <p:spPr bwMode="auto">
          <a:xfrm>
            <a:off x="3429000" y="52387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4" name="Rectangle 16">
            <a:extLst>
              <a:ext uri="{FF2B5EF4-FFF2-40B4-BE49-F238E27FC236}">
                <a16:creationId xmlns:a16="http://schemas.microsoft.com/office/drawing/2014/main" id="{AF1BE4E9-4B4B-45DF-91BC-CDD366AFBC71}"/>
              </a:ext>
            </a:extLst>
          </p:cNvPr>
          <p:cNvSpPr>
            <a:spLocks noChangeArrowheads="1"/>
          </p:cNvSpPr>
          <p:nvPr/>
        </p:nvSpPr>
        <p:spPr bwMode="auto">
          <a:xfrm>
            <a:off x="1676400" y="5257800"/>
            <a:ext cx="4267200" cy="533400"/>
          </a:xfrm>
          <a:prstGeom prst="rect">
            <a:avLst/>
          </a:prstGeom>
          <a:solidFill>
            <a:schemeClr val="accent1"/>
          </a:solidFill>
          <a:ln w="9525">
            <a:solidFill>
              <a:schemeClr val="tx1"/>
            </a:solidFill>
            <a:prstDash val="sysDot"/>
            <a:miter lim="800000"/>
            <a:headEnd/>
            <a:tailEnd/>
          </a:ln>
          <a:effectLst>
            <a:outerShdw dist="107763" dir="8100000" algn="ctr" rotWithShape="0">
              <a:schemeClr val="bg2">
                <a:alpha val="50000"/>
              </a:schemeClr>
            </a:outerShdw>
          </a:effectLst>
        </p:spPr>
        <p:txBody>
          <a:bodyPr wrap="none" anchor="ctr"/>
          <a:lstStyle/>
          <a:p>
            <a:pPr algn="ctr"/>
            <a:r>
              <a:rPr lang="en-US" altLang="en-US" b="1">
                <a:solidFill>
                  <a:srgbClr val="660033"/>
                </a:solidFill>
              </a:rPr>
              <a:t>3069      F000:F065         F000:AB62</a:t>
            </a:r>
          </a:p>
        </p:txBody>
      </p:sp>
      <p:sp>
        <p:nvSpPr>
          <p:cNvPr id="53265" name="Line 17">
            <a:extLst>
              <a:ext uri="{FF2B5EF4-FFF2-40B4-BE49-F238E27FC236}">
                <a16:creationId xmlns:a16="http://schemas.microsoft.com/office/drawing/2014/main" id="{7B434630-08C4-4E27-A5C1-F7EB12D7D9B1}"/>
              </a:ext>
            </a:extLst>
          </p:cNvPr>
          <p:cNvSpPr>
            <a:spLocks noChangeShapeType="1"/>
          </p:cNvSpPr>
          <p:nvPr/>
        </p:nvSpPr>
        <p:spPr bwMode="auto">
          <a:xfrm>
            <a:off x="2590800" y="5257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6" name="Line 18">
            <a:extLst>
              <a:ext uri="{FF2B5EF4-FFF2-40B4-BE49-F238E27FC236}">
                <a16:creationId xmlns:a16="http://schemas.microsoft.com/office/drawing/2014/main" id="{C0BA65F5-2FD1-476A-8318-7B613E823E5F}"/>
              </a:ext>
            </a:extLst>
          </p:cNvPr>
          <p:cNvSpPr>
            <a:spLocks noChangeShapeType="1"/>
          </p:cNvSpPr>
          <p:nvPr/>
        </p:nvSpPr>
        <p:spPr bwMode="auto">
          <a:xfrm>
            <a:off x="4257675" y="5257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7" name="Line 19">
            <a:extLst>
              <a:ext uri="{FF2B5EF4-FFF2-40B4-BE49-F238E27FC236}">
                <a16:creationId xmlns:a16="http://schemas.microsoft.com/office/drawing/2014/main" id="{2FDFFC40-D087-4591-ADCA-67E364E8AE37}"/>
              </a:ext>
            </a:extLst>
          </p:cNvPr>
          <p:cNvSpPr>
            <a:spLocks noChangeShapeType="1"/>
          </p:cNvSpPr>
          <p:nvPr/>
        </p:nvSpPr>
        <p:spPr bwMode="auto">
          <a:xfrm>
            <a:off x="3124200" y="2743200"/>
            <a:ext cx="0" cy="2438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8" name="Line 20">
            <a:extLst>
              <a:ext uri="{FF2B5EF4-FFF2-40B4-BE49-F238E27FC236}">
                <a16:creationId xmlns:a16="http://schemas.microsoft.com/office/drawing/2014/main" id="{2511F4FB-D496-4C52-97B0-F32479D4337C}"/>
              </a:ext>
            </a:extLst>
          </p:cNvPr>
          <p:cNvSpPr>
            <a:spLocks noChangeShapeType="1"/>
          </p:cNvSpPr>
          <p:nvPr/>
        </p:nvSpPr>
        <p:spPr bwMode="auto">
          <a:xfrm>
            <a:off x="1600200" y="2743200"/>
            <a:ext cx="1524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9" name="Rectangle 21">
            <a:extLst>
              <a:ext uri="{FF2B5EF4-FFF2-40B4-BE49-F238E27FC236}">
                <a16:creationId xmlns:a16="http://schemas.microsoft.com/office/drawing/2014/main" id="{DE09B69C-D40F-40A2-9595-7B4D5A2A4CCE}"/>
              </a:ext>
            </a:extLst>
          </p:cNvPr>
          <p:cNvSpPr>
            <a:spLocks noChangeArrowheads="1"/>
          </p:cNvSpPr>
          <p:nvPr/>
        </p:nvSpPr>
        <p:spPr bwMode="auto">
          <a:xfrm>
            <a:off x="5334000" y="1828800"/>
            <a:ext cx="15240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660033"/>
                </a:solidFill>
              </a:rPr>
              <a:t>STL</a:t>
            </a:r>
          </a:p>
          <a:p>
            <a:pPr algn="ctr"/>
            <a:r>
              <a:rPr lang="en-US" altLang="en-US" sz="2000" b="1">
                <a:solidFill>
                  <a:srgbClr val="660033"/>
                </a:solidFill>
              </a:rPr>
              <a:t>CLD</a:t>
            </a:r>
          </a:p>
          <a:p>
            <a:pPr algn="ctr"/>
            <a:r>
              <a:rPr lang="en-US" altLang="en-US" sz="2000" b="1">
                <a:solidFill>
                  <a:srgbClr val="660033"/>
                </a:solidFill>
              </a:rPr>
              <a:t>PUSH ES</a:t>
            </a:r>
          </a:p>
          <a:p>
            <a:pPr algn="ctr"/>
            <a:r>
              <a:rPr lang="en-US" altLang="en-US" sz="2000" b="1">
                <a:solidFill>
                  <a:srgbClr val="660033"/>
                </a:solidFill>
              </a:rPr>
              <a:t>PUSH DS</a:t>
            </a:r>
          </a:p>
          <a:p>
            <a:pPr algn="ctr"/>
            <a:r>
              <a:rPr lang="en-US" altLang="en-US" sz="2000" b="1">
                <a:solidFill>
                  <a:srgbClr val="660033"/>
                </a:solidFill>
              </a:rPr>
              <a:t>……</a:t>
            </a:r>
          </a:p>
          <a:p>
            <a:pPr algn="ctr"/>
            <a:r>
              <a:rPr lang="en-US" altLang="en-US" sz="2000" b="1">
                <a:solidFill>
                  <a:srgbClr val="660033"/>
                </a:solidFill>
              </a:rPr>
              <a:t>IRET</a:t>
            </a:r>
          </a:p>
        </p:txBody>
      </p:sp>
      <p:sp>
        <p:nvSpPr>
          <p:cNvPr id="53270" name="Rectangle 22">
            <a:extLst>
              <a:ext uri="{FF2B5EF4-FFF2-40B4-BE49-F238E27FC236}">
                <a16:creationId xmlns:a16="http://schemas.microsoft.com/office/drawing/2014/main" id="{ABBD1CE1-6D15-45A8-86C9-13F84F57CCC5}"/>
              </a:ext>
            </a:extLst>
          </p:cNvPr>
          <p:cNvSpPr>
            <a:spLocks noChangeArrowheads="1"/>
          </p:cNvSpPr>
          <p:nvPr/>
        </p:nvSpPr>
        <p:spPr bwMode="auto">
          <a:xfrm>
            <a:off x="7424738" y="3581400"/>
            <a:ext cx="1447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990000"/>
                </a:solidFill>
              </a:rPr>
              <a:t>RETURN TO</a:t>
            </a:r>
          </a:p>
          <a:p>
            <a:pPr algn="ctr"/>
            <a:r>
              <a:rPr lang="en-US" altLang="en-US" b="1">
                <a:solidFill>
                  <a:srgbClr val="990000"/>
                </a:solidFill>
              </a:rPr>
              <a:t>CALLING </a:t>
            </a:r>
          </a:p>
          <a:p>
            <a:pPr algn="ctr"/>
            <a:r>
              <a:rPr lang="en-US" altLang="en-US" b="1">
                <a:solidFill>
                  <a:srgbClr val="990000"/>
                </a:solidFill>
              </a:rPr>
              <a:t>PROGRAM</a:t>
            </a:r>
          </a:p>
        </p:txBody>
      </p:sp>
      <p:sp>
        <p:nvSpPr>
          <p:cNvPr id="53271" name="Line 23">
            <a:extLst>
              <a:ext uri="{FF2B5EF4-FFF2-40B4-BE49-F238E27FC236}">
                <a16:creationId xmlns:a16="http://schemas.microsoft.com/office/drawing/2014/main" id="{5009F139-37BC-451B-AE13-2AC218396B07}"/>
              </a:ext>
            </a:extLst>
          </p:cNvPr>
          <p:cNvSpPr>
            <a:spLocks noChangeShapeType="1"/>
          </p:cNvSpPr>
          <p:nvPr/>
        </p:nvSpPr>
        <p:spPr bwMode="auto">
          <a:xfrm>
            <a:off x="6477000" y="3962400"/>
            <a:ext cx="914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2" name="Line 24">
            <a:extLst>
              <a:ext uri="{FF2B5EF4-FFF2-40B4-BE49-F238E27FC236}">
                <a16:creationId xmlns:a16="http://schemas.microsoft.com/office/drawing/2014/main" id="{75CE7365-5A26-4095-B561-DD55DE7E1E94}"/>
              </a:ext>
            </a:extLst>
          </p:cNvPr>
          <p:cNvSpPr>
            <a:spLocks noChangeShapeType="1"/>
          </p:cNvSpPr>
          <p:nvPr/>
        </p:nvSpPr>
        <p:spPr bwMode="auto">
          <a:xfrm flipV="1">
            <a:off x="185738" y="6096000"/>
            <a:ext cx="8458200" cy="76200"/>
          </a:xfrm>
          <a:prstGeom prst="line">
            <a:avLst/>
          </a:prstGeom>
          <a:noFill/>
          <a:ln w="381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3" name="Line 25">
            <a:extLst>
              <a:ext uri="{FF2B5EF4-FFF2-40B4-BE49-F238E27FC236}">
                <a16:creationId xmlns:a16="http://schemas.microsoft.com/office/drawing/2014/main" id="{65D57C68-A801-44D0-9E09-2F18D25689A8}"/>
              </a:ext>
            </a:extLst>
          </p:cNvPr>
          <p:cNvSpPr>
            <a:spLocks noChangeShapeType="1"/>
          </p:cNvSpPr>
          <p:nvPr/>
        </p:nvSpPr>
        <p:spPr bwMode="auto">
          <a:xfrm>
            <a:off x="8610600" y="4419600"/>
            <a:ext cx="0" cy="1676400"/>
          </a:xfrm>
          <a:prstGeom prst="line">
            <a:avLst/>
          </a:prstGeom>
          <a:noFill/>
          <a:ln w="38100">
            <a:solidFill>
              <a:srgbClr val="66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Line 26">
            <a:extLst>
              <a:ext uri="{FF2B5EF4-FFF2-40B4-BE49-F238E27FC236}">
                <a16:creationId xmlns:a16="http://schemas.microsoft.com/office/drawing/2014/main" id="{46EBC471-1B88-4BD7-90C9-5FAFEB708985}"/>
              </a:ext>
            </a:extLst>
          </p:cNvPr>
          <p:cNvSpPr>
            <a:spLocks noChangeShapeType="1"/>
          </p:cNvSpPr>
          <p:nvPr/>
        </p:nvSpPr>
        <p:spPr bwMode="auto">
          <a:xfrm flipV="1">
            <a:off x="185738" y="3195638"/>
            <a:ext cx="0" cy="2971800"/>
          </a:xfrm>
          <a:prstGeom prst="line">
            <a:avLst/>
          </a:prstGeom>
          <a:noFill/>
          <a:ln w="381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5" name="Line 27">
            <a:extLst>
              <a:ext uri="{FF2B5EF4-FFF2-40B4-BE49-F238E27FC236}">
                <a16:creationId xmlns:a16="http://schemas.microsoft.com/office/drawing/2014/main" id="{0AB991FC-51F2-4475-87C3-3878B9757228}"/>
              </a:ext>
            </a:extLst>
          </p:cNvPr>
          <p:cNvSpPr>
            <a:spLocks noChangeShapeType="1"/>
          </p:cNvSpPr>
          <p:nvPr/>
        </p:nvSpPr>
        <p:spPr bwMode="auto">
          <a:xfrm>
            <a:off x="200025" y="3200400"/>
            <a:ext cx="304800" cy="0"/>
          </a:xfrm>
          <a:prstGeom prst="line">
            <a:avLst/>
          </a:prstGeom>
          <a:noFill/>
          <a:ln w="38100">
            <a:solidFill>
              <a:srgbClr val="66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6" name="Text Box 28">
            <a:extLst>
              <a:ext uri="{FF2B5EF4-FFF2-40B4-BE49-F238E27FC236}">
                <a16:creationId xmlns:a16="http://schemas.microsoft.com/office/drawing/2014/main" id="{6970EC96-4095-41D3-BA1E-3ACD19426ACE}"/>
              </a:ext>
            </a:extLst>
          </p:cNvPr>
          <p:cNvSpPr txBox="1">
            <a:spLocks noChangeArrowheads="1"/>
          </p:cNvSpPr>
          <p:nvPr/>
        </p:nvSpPr>
        <p:spPr bwMode="auto">
          <a:xfrm>
            <a:off x="3919538" y="22860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F000:F065        </a:t>
            </a:r>
          </a:p>
        </p:txBody>
      </p:sp>
      <p:sp>
        <p:nvSpPr>
          <p:cNvPr id="53277" name="Text Box 29">
            <a:extLst>
              <a:ext uri="{FF2B5EF4-FFF2-40B4-BE49-F238E27FC236}">
                <a16:creationId xmlns:a16="http://schemas.microsoft.com/office/drawing/2014/main" id="{ACFDB48C-4A3A-4466-B60D-0644F5329562}"/>
              </a:ext>
            </a:extLst>
          </p:cNvPr>
          <p:cNvSpPr txBox="1">
            <a:spLocks noChangeArrowheads="1"/>
          </p:cNvSpPr>
          <p:nvPr/>
        </p:nvSpPr>
        <p:spPr bwMode="auto">
          <a:xfrm>
            <a:off x="3905250" y="2609850"/>
            <a:ext cx="1476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F000:F066        </a:t>
            </a:r>
          </a:p>
        </p:txBody>
      </p:sp>
      <p:sp>
        <p:nvSpPr>
          <p:cNvPr id="53278" name="Text Box 30">
            <a:extLst>
              <a:ext uri="{FF2B5EF4-FFF2-40B4-BE49-F238E27FC236}">
                <a16:creationId xmlns:a16="http://schemas.microsoft.com/office/drawing/2014/main" id="{EB23AC34-CB91-4C53-8848-781A299FD7A2}"/>
              </a:ext>
            </a:extLst>
          </p:cNvPr>
          <p:cNvSpPr txBox="1">
            <a:spLocks noChangeArrowheads="1"/>
          </p:cNvSpPr>
          <p:nvPr/>
        </p:nvSpPr>
        <p:spPr bwMode="auto">
          <a:xfrm>
            <a:off x="3924300" y="2886075"/>
            <a:ext cx="1404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F000:F067        </a:t>
            </a:r>
          </a:p>
        </p:txBody>
      </p:sp>
      <p:sp>
        <p:nvSpPr>
          <p:cNvPr id="53279" name="Text Box 31">
            <a:extLst>
              <a:ext uri="{FF2B5EF4-FFF2-40B4-BE49-F238E27FC236}">
                <a16:creationId xmlns:a16="http://schemas.microsoft.com/office/drawing/2014/main" id="{B9BDD038-4086-460D-94C5-202807F94C5E}"/>
              </a:ext>
            </a:extLst>
          </p:cNvPr>
          <p:cNvSpPr txBox="1">
            <a:spLocks noChangeArrowheads="1"/>
          </p:cNvSpPr>
          <p:nvPr/>
        </p:nvSpPr>
        <p:spPr bwMode="auto">
          <a:xfrm>
            <a:off x="3943350" y="3124200"/>
            <a:ext cx="1343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F000:F068        </a:t>
            </a:r>
          </a:p>
        </p:txBody>
      </p:sp>
      <p:sp>
        <p:nvSpPr>
          <p:cNvPr id="53280" name="Text Box 32">
            <a:extLst>
              <a:ext uri="{FF2B5EF4-FFF2-40B4-BE49-F238E27FC236}">
                <a16:creationId xmlns:a16="http://schemas.microsoft.com/office/drawing/2014/main" id="{114ABA13-7126-402E-9DCF-C2220EFA22AF}"/>
              </a:ext>
            </a:extLst>
          </p:cNvPr>
          <p:cNvSpPr txBox="1">
            <a:spLocks noChangeArrowheads="1"/>
          </p:cNvSpPr>
          <p:nvPr/>
        </p:nvSpPr>
        <p:spPr bwMode="auto">
          <a:xfrm>
            <a:off x="3962400" y="3581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    </a:t>
            </a:r>
          </a:p>
        </p:txBody>
      </p:sp>
      <p:sp>
        <p:nvSpPr>
          <p:cNvPr id="53281" name="Text Box 33">
            <a:extLst>
              <a:ext uri="{FF2B5EF4-FFF2-40B4-BE49-F238E27FC236}">
                <a16:creationId xmlns:a16="http://schemas.microsoft.com/office/drawing/2014/main" id="{1654D79E-37F9-4D5D-91F6-928B612B3ECC}"/>
              </a:ext>
            </a:extLst>
          </p:cNvPr>
          <p:cNvSpPr txBox="1">
            <a:spLocks noChangeArrowheads="1"/>
          </p:cNvSpPr>
          <p:nvPr/>
        </p:nvSpPr>
        <p:spPr bwMode="auto">
          <a:xfrm>
            <a:off x="5410200" y="13716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ROM BIOS</a:t>
            </a:r>
          </a:p>
        </p:txBody>
      </p:sp>
      <p:sp>
        <p:nvSpPr>
          <p:cNvPr id="53282" name="Text Box 34">
            <a:extLst>
              <a:ext uri="{FF2B5EF4-FFF2-40B4-BE49-F238E27FC236}">
                <a16:creationId xmlns:a16="http://schemas.microsoft.com/office/drawing/2014/main" id="{C122667A-6242-4186-AAE8-B34B32C88A44}"/>
              </a:ext>
            </a:extLst>
          </p:cNvPr>
          <p:cNvSpPr txBox="1">
            <a:spLocks noChangeArrowheads="1"/>
          </p:cNvSpPr>
          <p:nvPr/>
        </p:nvSpPr>
        <p:spPr bwMode="auto">
          <a:xfrm>
            <a:off x="2438400" y="5867400"/>
            <a:ext cx="480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rPr>
              <a:t>INTERRUPT VECTOR TABLE</a:t>
            </a:r>
          </a:p>
        </p:txBody>
      </p:sp>
      <p:sp>
        <p:nvSpPr>
          <p:cNvPr id="53283" name="Text Box 35">
            <a:extLst>
              <a:ext uri="{FF2B5EF4-FFF2-40B4-BE49-F238E27FC236}">
                <a16:creationId xmlns:a16="http://schemas.microsoft.com/office/drawing/2014/main" id="{73160721-3845-4F73-8BA8-9BF7F3128967}"/>
              </a:ext>
            </a:extLst>
          </p:cNvPr>
          <p:cNvSpPr txBox="1">
            <a:spLocks noChangeArrowheads="1"/>
          </p:cNvSpPr>
          <p:nvPr/>
        </p:nvSpPr>
        <p:spPr bwMode="auto">
          <a:xfrm>
            <a:off x="0" y="16002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CALLING PROGRAM</a:t>
            </a:r>
          </a:p>
        </p:txBody>
      </p:sp>
      <p:sp>
        <p:nvSpPr>
          <p:cNvPr id="53284" name="Text Box 36">
            <a:extLst>
              <a:ext uri="{FF2B5EF4-FFF2-40B4-BE49-F238E27FC236}">
                <a16:creationId xmlns:a16="http://schemas.microsoft.com/office/drawing/2014/main" id="{100FFD1F-4BEA-4917-A737-9EADC0F3D31B}"/>
              </a:ext>
            </a:extLst>
          </p:cNvPr>
          <p:cNvSpPr txBox="1">
            <a:spLocks noChangeArrowheads="1"/>
          </p:cNvSpPr>
          <p:nvPr/>
        </p:nvSpPr>
        <p:spPr bwMode="auto">
          <a:xfrm>
            <a:off x="2667000" y="2286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660033"/>
                </a:solidFill>
              </a:rPr>
              <a:t>1</a:t>
            </a:r>
          </a:p>
        </p:txBody>
      </p:sp>
      <p:sp>
        <p:nvSpPr>
          <p:cNvPr id="53287" name="Line 39">
            <a:extLst>
              <a:ext uri="{FF2B5EF4-FFF2-40B4-BE49-F238E27FC236}">
                <a16:creationId xmlns:a16="http://schemas.microsoft.com/office/drawing/2014/main" id="{6930443A-4500-4144-B2BA-3399D6D42F4B}"/>
              </a:ext>
            </a:extLst>
          </p:cNvPr>
          <p:cNvSpPr>
            <a:spLocks noChangeShapeType="1"/>
          </p:cNvSpPr>
          <p:nvPr/>
        </p:nvSpPr>
        <p:spPr bwMode="auto">
          <a:xfrm flipV="1">
            <a:off x="3276600" y="2514600"/>
            <a:ext cx="228600" cy="266700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8" name="Line 40">
            <a:extLst>
              <a:ext uri="{FF2B5EF4-FFF2-40B4-BE49-F238E27FC236}">
                <a16:creationId xmlns:a16="http://schemas.microsoft.com/office/drawing/2014/main" id="{9209240C-0949-4071-BD1B-F733F5B6F1D6}"/>
              </a:ext>
            </a:extLst>
          </p:cNvPr>
          <p:cNvSpPr>
            <a:spLocks noChangeShapeType="1"/>
          </p:cNvSpPr>
          <p:nvPr/>
        </p:nvSpPr>
        <p:spPr bwMode="auto">
          <a:xfrm>
            <a:off x="3505200" y="2514600"/>
            <a:ext cx="457200"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9" name="Oval 41">
            <a:extLst>
              <a:ext uri="{FF2B5EF4-FFF2-40B4-BE49-F238E27FC236}">
                <a16:creationId xmlns:a16="http://schemas.microsoft.com/office/drawing/2014/main" id="{C471C9C3-6AC5-442E-9434-B7D2B7D11EA4}"/>
              </a:ext>
            </a:extLst>
          </p:cNvPr>
          <p:cNvSpPr>
            <a:spLocks noChangeArrowheads="1"/>
          </p:cNvSpPr>
          <p:nvPr/>
        </p:nvSpPr>
        <p:spPr bwMode="auto">
          <a:xfrm>
            <a:off x="3352800" y="3124200"/>
            <a:ext cx="304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2</a:t>
            </a:r>
          </a:p>
        </p:txBody>
      </p:sp>
      <p:sp>
        <p:nvSpPr>
          <p:cNvPr id="53290" name="Oval 42">
            <a:extLst>
              <a:ext uri="{FF2B5EF4-FFF2-40B4-BE49-F238E27FC236}">
                <a16:creationId xmlns:a16="http://schemas.microsoft.com/office/drawing/2014/main" id="{6586A999-C0D0-45C7-BEFC-91E2FBD41344}"/>
              </a:ext>
            </a:extLst>
          </p:cNvPr>
          <p:cNvSpPr>
            <a:spLocks noChangeArrowheads="1"/>
          </p:cNvSpPr>
          <p:nvPr/>
        </p:nvSpPr>
        <p:spPr bwMode="auto">
          <a:xfrm>
            <a:off x="5029200" y="1981200"/>
            <a:ext cx="304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3</a:t>
            </a:r>
          </a:p>
        </p:txBody>
      </p:sp>
      <p:sp>
        <p:nvSpPr>
          <p:cNvPr id="53291" name="Line 43">
            <a:extLst>
              <a:ext uri="{FF2B5EF4-FFF2-40B4-BE49-F238E27FC236}">
                <a16:creationId xmlns:a16="http://schemas.microsoft.com/office/drawing/2014/main" id="{1D4DC48D-AF74-4892-9C99-6FE8DBAA213B}"/>
              </a:ext>
            </a:extLst>
          </p:cNvPr>
          <p:cNvSpPr>
            <a:spLocks noChangeShapeType="1"/>
          </p:cNvSpPr>
          <p:nvPr/>
        </p:nvSpPr>
        <p:spPr bwMode="auto">
          <a:xfrm>
            <a:off x="5181600" y="2438400"/>
            <a:ext cx="6096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2" name="Oval 44">
            <a:extLst>
              <a:ext uri="{FF2B5EF4-FFF2-40B4-BE49-F238E27FC236}">
                <a16:creationId xmlns:a16="http://schemas.microsoft.com/office/drawing/2014/main" id="{D888A8CD-399B-4832-A923-6D1058FE62EA}"/>
              </a:ext>
            </a:extLst>
          </p:cNvPr>
          <p:cNvSpPr>
            <a:spLocks noChangeArrowheads="1"/>
          </p:cNvSpPr>
          <p:nvPr/>
        </p:nvSpPr>
        <p:spPr bwMode="auto">
          <a:xfrm>
            <a:off x="8077200" y="4648200"/>
            <a:ext cx="304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E749E56C-A520-436F-AE65-8B603ED0678D}"/>
              </a:ext>
            </a:extLst>
          </p:cNvPr>
          <p:cNvSpPr>
            <a:spLocks noGrp="1"/>
          </p:cNvSpPr>
          <p:nvPr>
            <p:ph type="ftr" sz="quarter" idx="11"/>
          </p:nvPr>
        </p:nvSpPr>
        <p:spPr/>
        <p:txBody>
          <a:bodyPr/>
          <a:lstStyle/>
          <a:p>
            <a:r>
              <a:rPr lang="en-US" altLang="en-US"/>
              <a:t>Chuong 5 : I/O Devices</a:t>
            </a:r>
          </a:p>
        </p:txBody>
      </p:sp>
      <p:sp>
        <p:nvSpPr>
          <p:cNvPr id="9" name="Slide Number Placeholder 3">
            <a:extLst>
              <a:ext uri="{FF2B5EF4-FFF2-40B4-BE49-F238E27FC236}">
                <a16:creationId xmlns:a16="http://schemas.microsoft.com/office/drawing/2014/main" id="{E5A4285B-4B69-4576-941D-15A1AF789884}"/>
              </a:ext>
            </a:extLst>
          </p:cNvPr>
          <p:cNvSpPr>
            <a:spLocks noGrp="1"/>
          </p:cNvSpPr>
          <p:nvPr>
            <p:ph type="sldNum" sz="quarter" idx="12"/>
          </p:nvPr>
        </p:nvSpPr>
        <p:spPr/>
        <p:txBody>
          <a:bodyPr/>
          <a:lstStyle/>
          <a:p>
            <a:fld id="{1F2EB651-5783-445D-8D22-0191A846FD10}" type="slidenum">
              <a:rPr lang="en-US" altLang="en-US"/>
              <a:pPr/>
              <a:t>15</a:t>
            </a:fld>
            <a:endParaRPr lang="en-US" altLang="en-US"/>
          </a:p>
        </p:txBody>
      </p:sp>
      <p:sp>
        <p:nvSpPr>
          <p:cNvPr id="60418" name="Text Box 2">
            <a:extLst>
              <a:ext uri="{FF2B5EF4-FFF2-40B4-BE49-F238E27FC236}">
                <a16:creationId xmlns:a16="http://schemas.microsoft.com/office/drawing/2014/main" id="{C64ABA1B-3F7F-4CBE-8F69-50DFCAA3152E}"/>
              </a:ext>
            </a:extLst>
          </p:cNvPr>
          <p:cNvSpPr txBox="1">
            <a:spLocks noChangeArrowheads="1"/>
          </p:cNvSpPr>
          <p:nvPr/>
        </p:nvSpPr>
        <p:spPr bwMode="auto">
          <a:xfrm>
            <a:off x="838200" y="2286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Giải thích</a:t>
            </a:r>
          </a:p>
        </p:txBody>
      </p:sp>
      <p:sp>
        <p:nvSpPr>
          <p:cNvPr id="60419" name="Text Box 3">
            <a:extLst>
              <a:ext uri="{FF2B5EF4-FFF2-40B4-BE49-F238E27FC236}">
                <a16:creationId xmlns:a16="http://schemas.microsoft.com/office/drawing/2014/main" id="{EE9CD5C4-EF65-407C-8903-DA759C2B5255}"/>
              </a:ext>
            </a:extLst>
          </p:cNvPr>
          <p:cNvSpPr txBox="1">
            <a:spLocks noChangeArrowheads="1"/>
          </p:cNvSpPr>
          <p:nvPr/>
        </p:nvSpPr>
        <p:spPr bwMode="auto">
          <a:xfrm>
            <a:off x="419100" y="9906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1. Con số theo sau INT báo cho CPU biết phải định vị mục nào trong bảng vector ngắt quãng.</a:t>
            </a:r>
          </a:p>
        </p:txBody>
      </p:sp>
      <p:sp>
        <p:nvSpPr>
          <p:cNvPr id="60420" name="Text Box 4">
            <a:extLst>
              <a:ext uri="{FF2B5EF4-FFF2-40B4-BE49-F238E27FC236}">
                <a16:creationId xmlns:a16="http://schemas.microsoft.com/office/drawing/2014/main" id="{264768BE-EED3-4DCE-BEDC-1F90AF33075F}"/>
              </a:ext>
            </a:extLst>
          </p:cNvPr>
          <p:cNvSpPr txBox="1">
            <a:spLocks noChangeArrowheads="1"/>
          </p:cNvSpPr>
          <p:nvPr/>
        </p:nvSpPr>
        <p:spPr bwMode="auto">
          <a:xfrm>
            <a:off x="419100" y="21336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2. CPU nhảy đến địa  chỉ lưu trong bảng vector ngắt quãng (F000:F065).</a:t>
            </a:r>
          </a:p>
        </p:txBody>
      </p:sp>
      <p:sp>
        <p:nvSpPr>
          <p:cNvPr id="60421" name="Text Box 5">
            <a:extLst>
              <a:ext uri="{FF2B5EF4-FFF2-40B4-BE49-F238E27FC236}">
                <a16:creationId xmlns:a16="http://schemas.microsoft.com/office/drawing/2014/main" id="{DA135A6D-4C27-472B-84E0-D808B3781A6B}"/>
              </a:ext>
            </a:extLst>
          </p:cNvPr>
          <p:cNvSpPr txBox="1">
            <a:spLocks noChangeArrowheads="1"/>
          </p:cNvSpPr>
          <p:nvPr/>
        </p:nvSpPr>
        <p:spPr bwMode="auto">
          <a:xfrm>
            <a:off x="419100" y="3017838"/>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3. Một chương trình con (điều khiển ngắt) tại F000:F065 bắt đầu được thi hành và hoàn tất khi gặp lệnh IRET.</a:t>
            </a:r>
          </a:p>
        </p:txBody>
      </p:sp>
      <p:sp>
        <p:nvSpPr>
          <p:cNvPr id="60422" name="Text Box 6">
            <a:extLst>
              <a:ext uri="{FF2B5EF4-FFF2-40B4-BE49-F238E27FC236}">
                <a16:creationId xmlns:a16="http://schemas.microsoft.com/office/drawing/2014/main" id="{E80FFF10-25F2-415A-ADC8-333EFD3C6849}"/>
              </a:ext>
            </a:extLst>
          </p:cNvPr>
          <p:cNvSpPr txBox="1">
            <a:spLocks noChangeArrowheads="1"/>
          </p:cNvSpPr>
          <p:nvPr/>
        </p:nvSpPr>
        <p:spPr bwMode="auto">
          <a:xfrm>
            <a:off x="419100" y="40386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4. lệnh IRET giúp CT quay trở lại ngay sau lệnh gọi ngắt và tiếp tục thi hành lệnh này.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CDF5E97-7169-4BFC-9A84-461B2BE98BC0}"/>
              </a:ext>
            </a:extLst>
          </p:cNvPr>
          <p:cNvSpPr>
            <a:spLocks noGrp="1"/>
          </p:cNvSpPr>
          <p:nvPr>
            <p:ph type="ftr" sz="quarter" idx="11"/>
          </p:nvPr>
        </p:nvSpPr>
        <p:spPr/>
        <p:txBody>
          <a:bodyPr/>
          <a:lstStyle/>
          <a:p>
            <a:r>
              <a:rPr lang="en-US" altLang="en-US"/>
              <a:t>Chuong 5 : I/O Devices</a:t>
            </a:r>
          </a:p>
        </p:txBody>
      </p:sp>
      <p:sp>
        <p:nvSpPr>
          <p:cNvPr id="6" name="Slide Number Placeholder 4">
            <a:extLst>
              <a:ext uri="{FF2B5EF4-FFF2-40B4-BE49-F238E27FC236}">
                <a16:creationId xmlns:a16="http://schemas.microsoft.com/office/drawing/2014/main" id="{4ED79599-972F-4178-A40E-4F93EEA7519F}"/>
              </a:ext>
            </a:extLst>
          </p:cNvPr>
          <p:cNvSpPr>
            <a:spLocks noGrp="1"/>
          </p:cNvSpPr>
          <p:nvPr>
            <p:ph type="sldNum" sz="quarter" idx="12"/>
          </p:nvPr>
        </p:nvSpPr>
        <p:spPr/>
        <p:txBody>
          <a:bodyPr/>
          <a:lstStyle/>
          <a:p>
            <a:fld id="{6BFE634C-2357-44F5-BED9-73D8B8344EB4}" type="slidenum">
              <a:rPr lang="en-US" altLang="en-US"/>
              <a:pPr/>
              <a:t>16</a:t>
            </a:fld>
            <a:endParaRPr lang="en-US" altLang="en-US"/>
          </a:p>
        </p:txBody>
      </p:sp>
      <p:sp>
        <p:nvSpPr>
          <p:cNvPr id="62466" name="Rectangle 2">
            <a:extLst>
              <a:ext uri="{FF2B5EF4-FFF2-40B4-BE49-F238E27FC236}">
                <a16:creationId xmlns:a16="http://schemas.microsoft.com/office/drawing/2014/main" id="{65E5F4C4-7775-4245-8D4A-E541F9B8D707}"/>
              </a:ext>
            </a:extLst>
          </p:cNvPr>
          <p:cNvSpPr>
            <a:spLocks noGrp="1" noRot="1" noChangeArrowheads="1"/>
          </p:cNvSpPr>
          <p:nvPr>
            <p:ph type="title"/>
          </p:nvPr>
        </p:nvSpPr>
        <p:spPr>
          <a:xfrm>
            <a:off x="457200" y="244475"/>
            <a:ext cx="8385175" cy="669925"/>
          </a:xfrm>
        </p:spPr>
        <p:txBody>
          <a:bodyPr/>
          <a:lstStyle/>
          <a:p>
            <a:r>
              <a:rPr lang="en-US" altLang="en-US"/>
              <a:t>Hệ thống ngắt IBM PC/XT</a:t>
            </a:r>
          </a:p>
        </p:txBody>
      </p:sp>
      <p:sp>
        <p:nvSpPr>
          <p:cNvPr id="62467" name="Text Box 3">
            <a:extLst>
              <a:ext uri="{FF2B5EF4-FFF2-40B4-BE49-F238E27FC236}">
                <a16:creationId xmlns:a16="http://schemas.microsoft.com/office/drawing/2014/main" id="{DD573537-8649-41EF-8C96-C6FB3F979DA5}"/>
              </a:ext>
            </a:extLst>
          </p:cNvPr>
          <p:cNvSpPr txBox="1">
            <a:spLocks noChangeArrowheads="1"/>
          </p:cNvSpPr>
          <p:nvPr/>
        </p:nvSpPr>
        <p:spPr bwMode="auto">
          <a:xfrm>
            <a:off x="228600" y="990600"/>
            <a:ext cx="89154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Ngắt	địa chỉ logic	địa chỉ VL	công dụng</a:t>
            </a:r>
          </a:p>
          <a:p>
            <a:pPr>
              <a:spcBef>
                <a:spcPct val="50000"/>
              </a:spcBef>
            </a:pPr>
            <a:r>
              <a:rPr lang="en-US" altLang="en-US" b="1"/>
              <a:t>0	00E3:3072		03EA2		lỗI phép chia</a:t>
            </a:r>
          </a:p>
          <a:p>
            <a:pPr>
              <a:spcBef>
                <a:spcPct val="50000"/>
              </a:spcBef>
            </a:pPr>
            <a:r>
              <a:rPr lang="en-US" altLang="en-US" b="1"/>
              <a:t>1	0600:08ED		068ED		chạy từng lệnh</a:t>
            </a:r>
          </a:p>
          <a:p>
            <a:pPr>
              <a:spcBef>
                <a:spcPct val="50000"/>
              </a:spcBef>
              <a:buFontTx/>
              <a:buAutoNum type="arabicPlain" startAt="2"/>
            </a:pPr>
            <a:r>
              <a:rPr lang="en-US" altLang="en-US" b="1"/>
              <a:t>F000:E2C3		FE2C3		ngắt không che NMI</a:t>
            </a:r>
          </a:p>
          <a:p>
            <a:pPr>
              <a:spcBef>
                <a:spcPct val="50000"/>
              </a:spcBef>
              <a:buFontTx/>
              <a:buAutoNum type="arabicPlain" startAt="2"/>
            </a:pPr>
            <a:r>
              <a:rPr lang="en-US" altLang="en-US" b="1"/>
              <a:t>0600:08E6		068E6		điểm dừng</a:t>
            </a:r>
          </a:p>
          <a:p>
            <a:pPr>
              <a:spcBef>
                <a:spcPct val="50000"/>
              </a:spcBef>
              <a:buFontTx/>
              <a:buAutoNum type="arabicPlain" startAt="2"/>
            </a:pPr>
            <a:r>
              <a:rPr lang="en-US" altLang="en-US" b="1"/>
              <a:t>0700:0147		07147		tràn khi làm việc vớI số có dấu</a:t>
            </a:r>
          </a:p>
          <a:p>
            <a:pPr>
              <a:spcBef>
                <a:spcPct val="50000"/>
              </a:spcBef>
              <a:buFontTx/>
              <a:buAutoNum type="arabicPlain" startAt="2"/>
            </a:pPr>
            <a:r>
              <a:rPr lang="en-US" altLang="en-US" b="1"/>
              <a:t>F000:FF54		FFF54		In màn hình (BIOS)</a:t>
            </a:r>
          </a:p>
          <a:p>
            <a:pPr>
              <a:spcBef>
                <a:spcPct val="50000"/>
              </a:spcBef>
              <a:buFontTx/>
              <a:buAutoNum type="arabicPlain" startAt="2"/>
            </a:pPr>
            <a:r>
              <a:rPr lang="en-US" altLang="en-US" b="1"/>
              <a:t>,7  dự trữ</a:t>
            </a:r>
          </a:p>
          <a:p>
            <a:pPr>
              <a:spcBef>
                <a:spcPct val="50000"/>
              </a:spcBef>
            </a:pPr>
            <a:r>
              <a:rPr lang="en-US" altLang="en-US" b="1"/>
              <a:t>8 đến F các ngắt của chip 8259</a:t>
            </a:r>
          </a:p>
          <a:p>
            <a:pPr>
              <a:spcBef>
                <a:spcPct val="50000"/>
              </a:spcBef>
              <a:buFontTx/>
              <a:buAutoNum type="arabicPlain" startAt="10"/>
            </a:pPr>
            <a:r>
              <a:rPr lang="en-US" altLang="en-US" b="1"/>
              <a:t>F000:F065		FF065		Vào ra cho Video (BIOS)</a:t>
            </a:r>
          </a:p>
          <a:p>
            <a:pPr>
              <a:spcBef>
                <a:spcPct val="50000"/>
              </a:spcBef>
              <a:buFontTx/>
              <a:buAutoNum type="arabicPlain" startAt="10"/>
            </a:pPr>
            <a:r>
              <a:rPr lang="en-US" altLang="en-US" b="1"/>
              <a:t> F000:F84D		FF84D		kiểm tra cấu hình tbị (BIOS)</a:t>
            </a:r>
          </a:p>
          <a:p>
            <a:pPr>
              <a:spcBef>
                <a:spcPct val="50000"/>
              </a:spcBef>
              <a:buFontTx/>
              <a:buAutoNum type="arabicPlain" startAt="10"/>
            </a:pPr>
            <a:r>
              <a:rPr lang="en-US" altLang="en-US" b="1"/>
              <a:t>F000: F841		FF841		kiểm tra kích thước bộ nhớ  (BIOS)</a:t>
            </a:r>
          </a:p>
          <a:p>
            <a:pPr>
              <a:spcBef>
                <a:spcPct val="50000"/>
              </a:spcBef>
              <a:buFontTx/>
              <a:buAutoNum type="arabicPlain" startAt="2"/>
            </a:pPr>
            <a:endParaRPr lang="en-US"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261B3E2-6C89-4DA4-9B1E-B86839F7AF36}"/>
              </a:ext>
            </a:extLst>
          </p:cNvPr>
          <p:cNvSpPr>
            <a:spLocks noGrp="1"/>
          </p:cNvSpPr>
          <p:nvPr>
            <p:ph type="ftr" sz="quarter" idx="11"/>
          </p:nvPr>
        </p:nvSpPr>
        <p:spPr/>
        <p:txBody>
          <a:bodyPr/>
          <a:lstStyle/>
          <a:p>
            <a:r>
              <a:rPr lang="en-US" altLang="en-US"/>
              <a:t>Chuong 5 : I/O Devices</a:t>
            </a:r>
          </a:p>
        </p:txBody>
      </p:sp>
      <p:sp>
        <p:nvSpPr>
          <p:cNvPr id="6" name="Slide Number Placeholder 4">
            <a:extLst>
              <a:ext uri="{FF2B5EF4-FFF2-40B4-BE49-F238E27FC236}">
                <a16:creationId xmlns:a16="http://schemas.microsoft.com/office/drawing/2014/main" id="{17701C19-3F27-44FC-B337-57D170C99AF3}"/>
              </a:ext>
            </a:extLst>
          </p:cNvPr>
          <p:cNvSpPr>
            <a:spLocks noGrp="1"/>
          </p:cNvSpPr>
          <p:nvPr>
            <p:ph type="sldNum" sz="quarter" idx="12"/>
          </p:nvPr>
        </p:nvSpPr>
        <p:spPr/>
        <p:txBody>
          <a:bodyPr/>
          <a:lstStyle/>
          <a:p>
            <a:fld id="{C0015038-109D-4584-B308-35CD3A14A7D8}" type="slidenum">
              <a:rPr lang="en-US" altLang="en-US"/>
              <a:pPr/>
              <a:t>17</a:t>
            </a:fld>
            <a:endParaRPr lang="en-US" altLang="en-US"/>
          </a:p>
        </p:txBody>
      </p:sp>
      <p:sp>
        <p:nvSpPr>
          <p:cNvPr id="63490" name="Rectangle 2">
            <a:extLst>
              <a:ext uri="{FF2B5EF4-FFF2-40B4-BE49-F238E27FC236}">
                <a16:creationId xmlns:a16="http://schemas.microsoft.com/office/drawing/2014/main" id="{ABD07864-8FF5-4826-8CD3-B329D4B72D98}"/>
              </a:ext>
            </a:extLst>
          </p:cNvPr>
          <p:cNvSpPr>
            <a:spLocks noGrp="1" noRot="1" noChangeArrowheads="1"/>
          </p:cNvSpPr>
          <p:nvPr>
            <p:ph type="title"/>
          </p:nvPr>
        </p:nvSpPr>
        <p:spPr>
          <a:xfrm>
            <a:off x="457200" y="244475"/>
            <a:ext cx="8385175" cy="669925"/>
          </a:xfrm>
        </p:spPr>
        <p:txBody>
          <a:bodyPr/>
          <a:lstStyle/>
          <a:p>
            <a:r>
              <a:rPr lang="en-US" altLang="en-US"/>
              <a:t>Hệ thống ngắt IBM PC/XT</a:t>
            </a:r>
          </a:p>
        </p:txBody>
      </p:sp>
      <p:sp>
        <p:nvSpPr>
          <p:cNvPr id="63491" name="Text Box 3">
            <a:extLst>
              <a:ext uri="{FF2B5EF4-FFF2-40B4-BE49-F238E27FC236}">
                <a16:creationId xmlns:a16="http://schemas.microsoft.com/office/drawing/2014/main" id="{616B7E6D-3AEB-4080-B64B-6A79AF837545}"/>
              </a:ext>
            </a:extLst>
          </p:cNvPr>
          <p:cNvSpPr txBox="1">
            <a:spLocks noChangeArrowheads="1"/>
          </p:cNvSpPr>
          <p:nvPr/>
        </p:nvSpPr>
        <p:spPr bwMode="auto">
          <a:xfrm>
            <a:off x="228600" y="990600"/>
            <a:ext cx="89154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Ngắt	địa chỉ logic		địa chỉ VL	công dụng</a:t>
            </a:r>
          </a:p>
          <a:p>
            <a:pPr>
              <a:spcBef>
                <a:spcPct val="50000"/>
              </a:spcBef>
            </a:pPr>
            <a:r>
              <a:rPr lang="en-US" altLang="en-US" b="1"/>
              <a:t>13		F000:EC59		FEC59		Vào/ra đĩa (BIOS)</a:t>
            </a:r>
          </a:p>
          <a:p>
            <a:pPr>
              <a:spcBef>
                <a:spcPct val="50000"/>
              </a:spcBef>
            </a:pPr>
            <a:r>
              <a:rPr lang="en-US" altLang="en-US" b="1"/>
              <a:t>14		F000:E739		FE739		vào/ra RS 232 (BIOS)</a:t>
            </a:r>
          </a:p>
          <a:p>
            <a:pPr>
              <a:spcBef>
                <a:spcPct val="50000"/>
              </a:spcBef>
            </a:pPr>
            <a:r>
              <a:rPr lang="en-US" altLang="en-US" b="1"/>
              <a:t>15		F000:F859		FF859		vào/ra cassette (BIOS)</a:t>
            </a:r>
          </a:p>
          <a:p>
            <a:pPr>
              <a:spcBef>
                <a:spcPct val="50000"/>
              </a:spcBef>
            </a:pPr>
            <a:r>
              <a:rPr lang="en-US" altLang="en-US" b="1"/>
              <a:t>16		F000:E82E		FE82E		Vào/ra bàn phím (BIOS)</a:t>
            </a:r>
          </a:p>
          <a:p>
            <a:pPr>
              <a:spcBef>
                <a:spcPct val="50000"/>
              </a:spcBef>
            </a:pPr>
            <a:r>
              <a:rPr lang="en-US" altLang="en-US" b="1"/>
              <a:t>0700:0147		07147		tràn khi làm việc vớI số có dấu</a:t>
            </a:r>
          </a:p>
          <a:p>
            <a:pPr>
              <a:spcBef>
                <a:spcPct val="50000"/>
              </a:spcBef>
              <a:buFontTx/>
              <a:buAutoNum type="arabicPlain" startAt="2"/>
            </a:pPr>
            <a:r>
              <a:rPr lang="en-US" altLang="en-US" b="1"/>
              <a:t>F000:FF54		FFF54		In màn hình (BIOS)</a:t>
            </a:r>
          </a:p>
          <a:p>
            <a:pPr>
              <a:spcBef>
                <a:spcPct val="50000"/>
              </a:spcBef>
              <a:buFontTx/>
              <a:buAutoNum type="arabicPlain" startAt="2"/>
            </a:pPr>
            <a:r>
              <a:rPr lang="en-US" altLang="en-US" b="1"/>
              <a:t>,7   dự trữ</a:t>
            </a:r>
          </a:p>
          <a:p>
            <a:pPr>
              <a:spcBef>
                <a:spcPct val="50000"/>
              </a:spcBef>
            </a:pPr>
            <a:r>
              <a:rPr lang="en-US" altLang="en-US" b="1"/>
              <a:t>8 đến F các ngắt của chip 8259</a:t>
            </a:r>
          </a:p>
          <a:p>
            <a:pPr>
              <a:spcBef>
                <a:spcPct val="50000"/>
              </a:spcBef>
              <a:buFontTx/>
              <a:buAutoNum type="arabicPlain" startAt="10"/>
            </a:pPr>
            <a:r>
              <a:rPr lang="en-US" altLang="en-US" b="1"/>
              <a:t>F000:F065		FF065		Vào ra cho Video (BIOS)</a:t>
            </a:r>
          </a:p>
          <a:p>
            <a:pPr>
              <a:spcBef>
                <a:spcPct val="50000"/>
              </a:spcBef>
              <a:buFontTx/>
              <a:buAutoNum type="arabicPlain" startAt="10"/>
            </a:pPr>
            <a:r>
              <a:rPr lang="en-US" altLang="en-US" b="1"/>
              <a:t> F000:F84D		FF84D		kiểm tra cấu hình tbị (BIOS)</a:t>
            </a:r>
          </a:p>
          <a:p>
            <a:pPr>
              <a:spcBef>
                <a:spcPct val="50000"/>
              </a:spcBef>
              <a:buFontTx/>
              <a:buAutoNum type="arabicPlain" startAt="10"/>
            </a:pPr>
            <a:r>
              <a:rPr lang="en-US" altLang="en-US" b="1"/>
              <a:t>F000: F841		FF841		kiểm tra kích thước bộ nhớ  (BIOS)</a:t>
            </a:r>
          </a:p>
          <a:p>
            <a:pPr>
              <a:spcBef>
                <a:spcPct val="50000"/>
              </a:spcBef>
            </a:pPr>
            <a:r>
              <a:rPr lang="en-US" altLang="en-US" b="1"/>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2BB755F3-865E-46AC-8D4E-C8F0757FCC80}"/>
              </a:ext>
            </a:extLst>
          </p:cNvPr>
          <p:cNvSpPr>
            <a:spLocks noGrp="1"/>
          </p:cNvSpPr>
          <p:nvPr>
            <p:ph type="ftr" sz="quarter" idx="11"/>
          </p:nvPr>
        </p:nvSpPr>
        <p:spPr/>
        <p:txBody>
          <a:bodyPr/>
          <a:lstStyle/>
          <a:p>
            <a:r>
              <a:rPr lang="en-US" altLang="en-US"/>
              <a:t>Chuong 5 : I/O Devices</a:t>
            </a:r>
          </a:p>
        </p:txBody>
      </p:sp>
      <p:sp>
        <p:nvSpPr>
          <p:cNvPr id="8" name="Slide Number Placeholder 4">
            <a:extLst>
              <a:ext uri="{FF2B5EF4-FFF2-40B4-BE49-F238E27FC236}">
                <a16:creationId xmlns:a16="http://schemas.microsoft.com/office/drawing/2014/main" id="{BB342936-A59B-463A-88D6-54FD5274B178}"/>
              </a:ext>
            </a:extLst>
          </p:cNvPr>
          <p:cNvSpPr>
            <a:spLocks noGrp="1"/>
          </p:cNvSpPr>
          <p:nvPr>
            <p:ph type="sldNum" sz="quarter" idx="12"/>
          </p:nvPr>
        </p:nvSpPr>
        <p:spPr/>
        <p:txBody>
          <a:bodyPr/>
          <a:lstStyle/>
          <a:p>
            <a:fld id="{5F58A7DF-1C0C-4106-ACA3-2F0955BA540F}" type="slidenum">
              <a:rPr lang="en-US" altLang="en-US"/>
              <a:pPr/>
              <a:t>18</a:t>
            </a:fld>
            <a:endParaRPr lang="en-US" altLang="en-US"/>
          </a:p>
        </p:txBody>
      </p:sp>
      <p:sp>
        <p:nvSpPr>
          <p:cNvPr id="64514" name="Rectangle 2">
            <a:extLst>
              <a:ext uri="{FF2B5EF4-FFF2-40B4-BE49-F238E27FC236}">
                <a16:creationId xmlns:a16="http://schemas.microsoft.com/office/drawing/2014/main" id="{7CB9F77D-A571-4BD6-A8E3-E3D3CA280E25}"/>
              </a:ext>
            </a:extLst>
          </p:cNvPr>
          <p:cNvSpPr>
            <a:spLocks noGrp="1" noRot="1" noChangeArrowheads="1"/>
          </p:cNvSpPr>
          <p:nvPr>
            <p:ph type="title"/>
          </p:nvPr>
        </p:nvSpPr>
        <p:spPr>
          <a:xfrm>
            <a:off x="457200" y="244475"/>
            <a:ext cx="8385175" cy="669925"/>
          </a:xfrm>
        </p:spPr>
        <p:txBody>
          <a:bodyPr/>
          <a:lstStyle/>
          <a:p>
            <a:r>
              <a:rPr lang="en-US" altLang="en-US"/>
              <a:t>Hệ thống ngắt IBM PC/XT</a:t>
            </a:r>
          </a:p>
        </p:txBody>
      </p:sp>
      <p:sp>
        <p:nvSpPr>
          <p:cNvPr id="64515" name="Text Box 3">
            <a:extLst>
              <a:ext uri="{FF2B5EF4-FFF2-40B4-BE49-F238E27FC236}">
                <a16:creationId xmlns:a16="http://schemas.microsoft.com/office/drawing/2014/main" id="{C9B8D824-07EA-47CD-8DBD-D87B84CF5CE8}"/>
              </a:ext>
            </a:extLst>
          </p:cNvPr>
          <p:cNvSpPr txBox="1">
            <a:spLocks noChangeArrowheads="1"/>
          </p:cNvSpPr>
          <p:nvPr/>
        </p:nvSpPr>
        <p:spPr bwMode="auto">
          <a:xfrm>
            <a:off x="228600" y="1752600"/>
            <a:ext cx="89154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Ngắt	địa chỉ logic		địa chỉ VL	công dụng</a:t>
            </a:r>
          </a:p>
          <a:p>
            <a:pPr>
              <a:spcBef>
                <a:spcPct val="50000"/>
              </a:spcBef>
            </a:pPr>
            <a:r>
              <a:rPr lang="en-US" altLang="en-US" b="1"/>
              <a:t>1A		F000:FE6E		FFE6E		thờI gian hệ thống (BIOS)</a:t>
            </a:r>
          </a:p>
          <a:p>
            <a:pPr>
              <a:spcBef>
                <a:spcPct val="50000"/>
              </a:spcBef>
            </a:pPr>
            <a:r>
              <a:rPr lang="en-US" altLang="en-US" b="1"/>
              <a:t>1B		F000:0140		00840		điều khiển Ctrl+Break</a:t>
            </a:r>
          </a:p>
          <a:p>
            <a:pPr>
              <a:spcBef>
                <a:spcPct val="50000"/>
              </a:spcBef>
            </a:pPr>
            <a:r>
              <a:rPr lang="en-US" altLang="en-US" b="1"/>
              <a:t>………………………………………………………………………………………..</a:t>
            </a:r>
          </a:p>
          <a:p>
            <a:pPr>
              <a:spcBef>
                <a:spcPct val="50000"/>
              </a:spcBef>
            </a:pPr>
            <a:r>
              <a:rPr lang="en-US" altLang="en-US" b="1"/>
              <a:t>20		PSP:0000		---------		Kết thúc chương trình DOS</a:t>
            </a:r>
          </a:p>
          <a:p>
            <a:pPr lvl="1">
              <a:spcBef>
                <a:spcPct val="50000"/>
              </a:spcBef>
            </a:pPr>
            <a:r>
              <a:rPr lang="en-US" altLang="en-US" b="1"/>
              <a:t>21	Có thể đặt lại		----------		gọI chức năng DOS</a:t>
            </a:r>
          </a:p>
          <a:p>
            <a:pPr>
              <a:spcBef>
                <a:spcPct val="50000"/>
              </a:spcBef>
            </a:pPr>
            <a:r>
              <a:rPr lang="en-US" altLang="en-US" b="1"/>
              <a:t>--------------------------------------------------------------------------------------------------</a:t>
            </a:r>
          </a:p>
        </p:txBody>
      </p:sp>
      <p:sp>
        <p:nvSpPr>
          <p:cNvPr id="64516" name="Text Box 4">
            <a:extLst>
              <a:ext uri="{FF2B5EF4-FFF2-40B4-BE49-F238E27FC236}">
                <a16:creationId xmlns:a16="http://schemas.microsoft.com/office/drawing/2014/main" id="{7342A5EB-F910-47AF-90A9-6ADB75BD6892}"/>
              </a:ext>
            </a:extLst>
          </p:cNvPr>
          <p:cNvSpPr txBox="1">
            <a:spLocks noChangeArrowheads="1"/>
          </p:cNvSpPr>
          <p:nvPr/>
        </p:nvSpPr>
        <p:spPr bwMode="auto">
          <a:xfrm>
            <a:off x="381000" y="4876800"/>
            <a:ext cx="838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F1 – FF	  không sử dụng</a:t>
            </a:r>
          </a:p>
        </p:txBody>
      </p:sp>
      <p:sp>
        <p:nvSpPr>
          <p:cNvPr id="64517" name="AutoShape 5">
            <a:extLst>
              <a:ext uri="{FF2B5EF4-FFF2-40B4-BE49-F238E27FC236}">
                <a16:creationId xmlns:a16="http://schemas.microsoft.com/office/drawing/2014/main" id="{F5049E5F-30DA-48A7-A9D9-E37D4B7B1089}"/>
              </a:ext>
            </a:extLst>
          </p:cNvPr>
          <p:cNvSpPr>
            <a:spLocks noChangeArrowheads="1"/>
          </p:cNvSpPr>
          <p:nvPr/>
        </p:nvSpPr>
        <p:spPr bwMode="auto">
          <a:xfrm>
            <a:off x="609600" y="5334000"/>
            <a:ext cx="7924800" cy="8382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Tùy version DOS, dạng MT một số địa chỉ logic có thể khác nhau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43CFB93D-46A7-47E4-AB8D-4999E5F80BBC}"/>
              </a:ext>
            </a:extLst>
          </p:cNvPr>
          <p:cNvSpPr>
            <a:spLocks noGrp="1"/>
          </p:cNvSpPr>
          <p:nvPr>
            <p:ph type="ftr" sz="quarter" idx="11"/>
          </p:nvPr>
        </p:nvSpPr>
        <p:spPr/>
        <p:txBody>
          <a:bodyPr/>
          <a:lstStyle/>
          <a:p>
            <a:r>
              <a:rPr lang="en-US" altLang="en-US"/>
              <a:t>Chuong 5 : I/O Devices</a:t>
            </a:r>
          </a:p>
        </p:txBody>
      </p:sp>
      <p:sp>
        <p:nvSpPr>
          <p:cNvPr id="8" name="Slide Number Placeholder 4">
            <a:extLst>
              <a:ext uri="{FF2B5EF4-FFF2-40B4-BE49-F238E27FC236}">
                <a16:creationId xmlns:a16="http://schemas.microsoft.com/office/drawing/2014/main" id="{14A4B3B3-FBC5-4DD6-9114-6BC3513D8402}"/>
              </a:ext>
            </a:extLst>
          </p:cNvPr>
          <p:cNvSpPr>
            <a:spLocks noGrp="1"/>
          </p:cNvSpPr>
          <p:nvPr>
            <p:ph type="sldNum" sz="quarter" idx="12"/>
          </p:nvPr>
        </p:nvSpPr>
        <p:spPr/>
        <p:txBody>
          <a:bodyPr/>
          <a:lstStyle/>
          <a:p>
            <a:fld id="{87E5E6C0-034A-43CF-9018-5A990852F47B}" type="slidenum">
              <a:rPr lang="en-US" altLang="en-US"/>
              <a:pPr/>
              <a:t>19</a:t>
            </a:fld>
            <a:endParaRPr lang="en-US" altLang="en-US"/>
          </a:p>
        </p:txBody>
      </p:sp>
      <p:sp>
        <p:nvSpPr>
          <p:cNvPr id="65538" name="Rectangle 2">
            <a:extLst>
              <a:ext uri="{FF2B5EF4-FFF2-40B4-BE49-F238E27FC236}">
                <a16:creationId xmlns:a16="http://schemas.microsoft.com/office/drawing/2014/main" id="{9B72813C-4DD5-489D-9E06-23D960DB9C9A}"/>
              </a:ext>
            </a:extLst>
          </p:cNvPr>
          <p:cNvSpPr>
            <a:spLocks noGrp="1" noRot="1" noChangeArrowheads="1"/>
          </p:cNvSpPr>
          <p:nvPr>
            <p:ph type="title"/>
          </p:nvPr>
        </p:nvSpPr>
        <p:spPr>
          <a:xfrm>
            <a:off x="457200" y="244475"/>
            <a:ext cx="8385175" cy="898525"/>
          </a:xfrm>
        </p:spPr>
        <p:txBody>
          <a:bodyPr/>
          <a:lstStyle/>
          <a:p>
            <a:r>
              <a:rPr lang="en-US" altLang="en-US"/>
              <a:t>Một số ví dụ minh họa</a:t>
            </a:r>
          </a:p>
        </p:txBody>
      </p:sp>
      <p:sp>
        <p:nvSpPr>
          <p:cNvPr id="65539" name="Text Box 3">
            <a:extLst>
              <a:ext uri="{FF2B5EF4-FFF2-40B4-BE49-F238E27FC236}">
                <a16:creationId xmlns:a16="http://schemas.microsoft.com/office/drawing/2014/main" id="{05116BBF-8573-4117-BF4F-57A87F54F60D}"/>
              </a:ext>
            </a:extLst>
          </p:cNvPr>
          <p:cNvSpPr txBox="1">
            <a:spLocks noChangeArrowheads="1"/>
          </p:cNvSpPr>
          <p:nvPr/>
        </p:nvSpPr>
        <p:spPr bwMode="auto">
          <a:xfrm>
            <a:off x="457200" y="14478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Ex : Xem bảng vector ngắt quãng trên MT </a:t>
            </a:r>
          </a:p>
        </p:txBody>
      </p:sp>
      <p:sp>
        <p:nvSpPr>
          <p:cNvPr id="65540" name="Text Box 4">
            <a:extLst>
              <a:ext uri="{FF2B5EF4-FFF2-40B4-BE49-F238E27FC236}">
                <a16:creationId xmlns:a16="http://schemas.microsoft.com/office/drawing/2014/main" id="{19C677AD-861E-4516-8F4B-322F82B030A7}"/>
              </a:ext>
            </a:extLst>
          </p:cNvPr>
          <p:cNvSpPr txBox="1">
            <a:spLocks noChangeArrowheads="1"/>
          </p:cNvSpPr>
          <p:nvPr/>
        </p:nvSpPr>
        <p:spPr bwMode="auto">
          <a:xfrm>
            <a:off x="152400" y="2286000"/>
            <a:ext cx="87630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t>a. Sử dụng DEBUG để hiển thị nội dung của các ô nhớ 0000:002Fh</a:t>
            </a:r>
          </a:p>
          <a:p>
            <a:pPr>
              <a:spcBef>
                <a:spcPct val="50000"/>
              </a:spcBef>
            </a:pPr>
            <a:r>
              <a:rPr lang="en-US" altLang="en-US" sz="3200" b="1"/>
              <a:t>b. Tìm CS:IP của lỗi phép chia, NMI và INT 8</a:t>
            </a:r>
          </a:p>
        </p:txBody>
      </p:sp>
      <p:sp>
        <p:nvSpPr>
          <p:cNvPr id="65542" name="Text Box 6">
            <a:extLst>
              <a:ext uri="{FF2B5EF4-FFF2-40B4-BE49-F238E27FC236}">
                <a16:creationId xmlns:a16="http://schemas.microsoft.com/office/drawing/2014/main" id="{A877F72C-3DF7-4B44-BBB3-4AA260ECCDB5}"/>
              </a:ext>
            </a:extLst>
          </p:cNvPr>
          <p:cNvSpPr txBox="1">
            <a:spLocks noChangeArrowheads="1"/>
          </p:cNvSpPr>
          <p:nvPr/>
        </p:nvSpPr>
        <p:spPr bwMode="auto">
          <a:xfrm>
            <a:off x="304800" y="5105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t>Đối vớI lỗi phép chia INT 0, CS:IP được đặt ở địa chỉ 0,1,2,3.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18DDC0E-8F84-41B6-91BF-665CA578A3C0}"/>
              </a:ext>
            </a:extLst>
          </p:cNvPr>
          <p:cNvSpPr>
            <a:spLocks noGrp="1"/>
          </p:cNvSpPr>
          <p:nvPr>
            <p:ph type="ftr" sz="quarter" idx="11"/>
          </p:nvPr>
        </p:nvSpPr>
        <p:spPr/>
        <p:txBody>
          <a:bodyPr/>
          <a:lstStyle/>
          <a:p>
            <a:r>
              <a:rPr lang="en-US" altLang="en-US"/>
              <a:t>Chuong 5 : I/O Devices</a:t>
            </a:r>
          </a:p>
        </p:txBody>
      </p:sp>
      <p:sp>
        <p:nvSpPr>
          <p:cNvPr id="6" name="Slide Number Placeholder 5">
            <a:extLst>
              <a:ext uri="{FF2B5EF4-FFF2-40B4-BE49-F238E27FC236}">
                <a16:creationId xmlns:a16="http://schemas.microsoft.com/office/drawing/2014/main" id="{DF6A6CA1-D3A4-400A-8D90-1773A9BFE090}"/>
              </a:ext>
            </a:extLst>
          </p:cNvPr>
          <p:cNvSpPr>
            <a:spLocks noGrp="1"/>
          </p:cNvSpPr>
          <p:nvPr>
            <p:ph type="sldNum" sz="quarter" idx="12"/>
          </p:nvPr>
        </p:nvSpPr>
        <p:spPr/>
        <p:txBody>
          <a:bodyPr/>
          <a:lstStyle/>
          <a:p>
            <a:fld id="{51664109-B33F-4FA1-96E0-C779C9008317}" type="slidenum">
              <a:rPr lang="en-US" altLang="en-US"/>
              <a:pPr/>
              <a:t>2</a:t>
            </a:fld>
            <a:endParaRPr lang="en-US" altLang="en-US"/>
          </a:p>
        </p:txBody>
      </p:sp>
      <p:sp>
        <p:nvSpPr>
          <p:cNvPr id="7170" name="Rectangle 2">
            <a:extLst>
              <a:ext uri="{FF2B5EF4-FFF2-40B4-BE49-F238E27FC236}">
                <a16:creationId xmlns:a16="http://schemas.microsoft.com/office/drawing/2014/main" id="{458F125D-7174-401F-A38E-F74623B67AA6}"/>
              </a:ext>
            </a:extLst>
          </p:cNvPr>
          <p:cNvSpPr>
            <a:spLocks noGrp="1" noRot="1" noChangeArrowheads="1"/>
          </p:cNvSpPr>
          <p:nvPr>
            <p:ph type="title"/>
          </p:nvPr>
        </p:nvSpPr>
        <p:spPr>
          <a:xfrm>
            <a:off x="758825" y="762000"/>
            <a:ext cx="8385175" cy="746125"/>
          </a:xfrm>
        </p:spPr>
        <p:txBody>
          <a:bodyPr/>
          <a:lstStyle/>
          <a:p>
            <a:r>
              <a:rPr lang="en-US" altLang="en-US" sz="4000">
                <a:latin typeface="VNI-Times" pitchFamily="2" charset="0"/>
              </a:rPr>
              <a:t>Noäi dung</a:t>
            </a:r>
          </a:p>
        </p:txBody>
      </p:sp>
      <p:sp>
        <p:nvSpPr>
          <p:cNvPr id="7171" name="Rectangle 3">
            <a:extLst>
              <a:ext uri="{FF2B5EF4-FFF2-40B4-BE49-F238E27FC236}">
                <a16:creationId xmlns:a16="http://schemas.microsoft.com/office/drawing/2014/main" id="{1FA37F7C-59C6-4C18-9D2B-BCDFF324DF30}"/>
              </a:ext>
            </a:extLst>
          </p:cNvPr>
          <p:cNvSpPr>
            <a:spLocks noGrp="1" noRot="1" noChangeArrowheads="1"/>
          </p:cNvSpPr>
          <p:nvPr>
            <p:ph type="body" idx="1"/>
          </p:nvPr>
        </p:nvSpPr>
        <p:spPr>
          <a:xfrm>
            <a:off x="304800" y="1600200"/>
            <a:ext cx="8839200" cy="4191000"/>
          </a:xfrm>
        </p:spPr>
        <p:txBody>
          <a:bodyPr/>
          <a:lstStyle/>
          <a:p>
            <a:pPr algn="just"/>
            <a:r>
              <a:rPr lang="en-US" altLang="en-US">
                <a:latin typeface="VNI-Times" pitchFamily="2" charset="0"/>
              </a:rPr>
              <a:t>Nguyeân lyù xuaát nhaäp trong maùy tính</a:t>
            </a:r>
          </a:p>
          <a:p>
            <a:pPr algn="just"/>
            <a:r>
              <a:rPr lang="en-US" altLang="en-US">
                <a:latin typeface="VNI-Times" pitchFamily="2" charset="0"/>
              </a:rPr>
              <a:t>Caùch CPU giao tieáp vôùi thieát bò I/O.</a:t>
            </a:r>
          </a:p>
          <a:p>
            <a:pPr algn="just"/>
            <a:r>
              <a:rPr lang="en-US" altLang="en-US">
                <a:latin typeface="VNI-Times" pitchFamily="2" charset="0"/>
              </a:rPr>
              <a:t>Ngaét quaõng</a:t>
            </a:r>
          </a:p>
          <a:p>
            <a:pPr algn="just"/>
            <a:r>
              <a:rPr lang="en-US" altLang="en-US">
                <a:latin typeface="VNI-Times" pitchFamily="2" charset="0"/>
              </a:rPr>
              <a:t>DMA </a:t>
            </a:r>
          </a:p>
          <a:p>
            <a:r>
              <a:rPr lang="en-US" altLang="en-US">
                <a:latin typeface="VNI-Times" pitchFamily="2" charset="0"/>
              </a:rPr>
              <a:t>Caùc thieát bò I/O :</a:t>
            </a:r>
            <a:br>
              <a:rPr lang="en-US" altLang="en-US">
                <a:latin typeface="VNI-Times" pitchFamily="2" charset="0"/>
              </a:rPr>
            </a:br>
            <a:r>
              <a:rPr lang="en-US" altLang="en-US">
                <a:latin typeface="VNI-Times" pitchFamily="2" charset="0"/>
              </a:rPr>
              <a:t>Hard Disk,Floopy Disk, Printer, Keyboard,Mouse</a:t>
            </a:r>
          </a:p>
          <a:p>
            <a:endParaRPr lang="en-US" altLang="en-US">
              <a:latin typeface="VNI-Times"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a:extLst>
              <a:ext uri="{FF2B5EF4-FFF2-40B4-BE49-F238E27FC236}">
                <a16:creationId xmlns:a16="http://schemas.microsoft.com/office/drawing/2014/main" id="{1091EC8C-6FA7-4300-A7AD-A2DB1F8D48DA}"/>
              </a:ext>
            </a:extLst>
          </p:cNvPr>
          <p:cNvSpPr>
            <a:spLocks noGrp="1"/>
          </p:cNvSpPr>
          <p:nvPr>
            <p:ph type="ftr" sz="quarter" idx="11"/>
          </p:nvPr>
        </p:nvSpPr>
        <p:spPr/>
        <p:txBody>
          <a:bodyPr/>
          <a:lstStyle/>
          <a:p>
            <a:r>
              <a:rPr lang="en-US" altLang="en-US"/>
              <a:t>Chuong 5 : I/O Devices</a:t>
            </a:r>
          </a:p>
        </p:txBody>
      </p:sp>
      <p:sp>
        <p:nvSpPr>
          <p:cNvPr id="8" name="Slide Number Placeholder 3">
            <a:extLst>
              <a:ext uri="{FF2B5EF4-FFF2-40B4-BE49-F238E27FC236}">
                <a16:creationId xmlns:a16="http://schemas.microsoft.com/office/drawing/2014/main" id="{AAFC52DB-8BEC-423B-B7FB-7894B9F6EAC9}"/>
              </a:ext>
            </a:extLst>
          </p:cNvPr>
          <p:cNvSpPr>
            <a:spLocks noGrp="1"/>
          </p:cNvSpPr>
          <p:nvPr>
            <p:ph type="sldNum" sz="quarter" idx="12"/>
          </p:nvPr>
        </p:nvSpPr>
        <p:spPr/>
        <p:txBody>
          <a:bodyPr/>
          <a:lstStyle/>
          <a:p>
            <a:fld id="{3C039632-99C8-46F4-884E-E48BA17C5119}" type="slidenum">
              <a:rPr lang="en-US" altLang="en-US"/>
              <a:pPr/>
              <a:t>20</a:t>
            </a:fld>
            <a:endParaRPr lang="en-US" altLang="en-US"/>
          </a:p>
        </p:txBody>
      </p:sp>
      <p:graphicFrame>
        <p:nvGraphicFramePr>
          <p:cNvPr id="66563" name="Object 3">
            <a:extLst>
              <a:ext uri="{FF2B5EF4-FFF2-40B4-BE49-F238E27FC236}">
                <a16:creationId xmlns:a16="http://schemas.microsoft.com/office/drawing/2014/main" id="{BC688F33-1FF0-49CD-8123-8A43C3D6EABE}"/>
              </a:ext>
            </a:extLst>
          </p:cNvPr>
          <p:cNvGraphicFramePr>
            <a:graphicFrameLocks noChangeAspect="1"/>
          </p:cNvGraphicFramePr>
          <p:nvPr/>
        </p:nvGraphicFramePr>
        <p:xfrm>
          <a:off x="0" y="457200"/>
          <a:ext cx="9144000" cy="2025650"/>
        </p:xfrm>
        <a:graphic>
          <a:graphicData uri="http://schemas.openxmlformats.org/presentationml/2006/ole">
            <mc:AlternateContent xmlns:mc="http://schemas.openxmlformats.org/markup-compatibility/2006">
              <mc:Choice xmlns:v="urn:schemas-microsoft-com:vml" Requires="v">
                <p:oleObj spid="_x0000_s66567" name="Bitmap Image" r:id="rId3" imgW="6942857" imgH="1638529" progId="Paint.Picture">
                  <p:embed/>
                </p:oleObj>
              </mc:Choice>
              <mc:Fallback>
                <p:oleObj name="Bitmap Image" r:id="rId3" imgW="6942857" imgH="16385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9144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4" name="Text Box 4">
            <a:extLst>
              <a:ext uri="{FF2B5EF4-FFF2-40B4-BE49-F238E27FC236}">
                <a16:creationId xmlns:a16="http://schemas.microsoft.com/office/drawing/2014/main" id="{C7B83C24-5543-490E-8BC5-F1E4E4CE1B18}"/>
              </a:ext>
            </a:extLst>
          </p:cNvPr>
          <p:cNvSpPr txBox="1">
            <a:spLocks noChangeArrowheads="1"/>
          </p:cNvSpPr>
          <p:nvPr/>
        </p:nvSpPr>
        <p:spPr bwMode="auto">
          <a:xfrm>
            <a:off x="609600" y="2743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Có thể dữ liệu trên máy PC của bạn khác vớI dữ liệu trên vì còn phụ thuộc vào version của DOS, ngày tháng của BIOS, việc sử dụng bộ nhớ kép (shadow memory).</a:t>
            </a:r>
          </a:p>
        </p:txBody>
      </p:sp>
      <p:sp>
        <p:nvSpPr>
          <p:cNvPr id="66565" name="Text Box 5">
            <a:extLst>
              <a:ext uri="{FF2B5EF4-FFF2-40B4-BE49-F238E27FC236}">
                <a16:creationId xmlns:a16="http://schemas.microsoft.com/office/drawing/2014/main" id="{57EF159B-C8CB-416E-8B5A-8C5F77785E25}"/>
              </a:ext>
            </a:extLst>
          </p:cNvPr>
          <p:cNvSpPr txBox="1">
            <a:spLocks noChangeArrowheads="1"/>
          </p:cNvSpPr>
          <p:nvPr/>
        </p:nvSpPr>
        <p:spPr bwMode="auto">
          <a:xfrm>
            <a:off x="381000" y="3962400"/>
            <a:ext cx="8077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Đối với ngắt lỗi phép chia  (INT 0), CS:IP được đặt ở địa chỉ 0,1,2,3.</a:t>
            </a:r>
          </a:p>
          <a:p>
            <a:pPr>
              <a:spcBef>
                <a:spcPct val="50000"/>
              </a:spcBef>
            </a:pPr>
            <a:r>
              <a:rPr lang="en-US" altLang="en-US" sz="2400" b="1">
                <a:sym typeface="Wingdings" panose="05000000000000000000" pitchFamily="2" charset="2"/>
              </a:rPr>
              <a:t> CS = 00A7   IP = 1068</a:t>
            </a:r>
            <a:endParaRPr lang="en-US" altLang="en-US" sz="2400" b="1"/>
          </a:p>
        </p:txBody>
      </p:sp>
      <p:sp>
        <p:nvSpPr>
          <p:cNvPr id="66566" name="Text Box 6">
            <a:extLst>
              <a:ext uri="{FF2B5EF4-FFF2-40B4-BE49-F238E27FC236}">
                <a16:creationId xmlns:a16="http://schemas.microsoft.com/office/drawing/2014/main" id="{E1EBC1C1-4A6B-4A21-BBE0-EFC64099B7F0}"/>
              </a:ext>
            </a:extLst>
          </p:cNvPr>
          <p:cNvSpPr txBox="1">
            <a:spLocks noChangeArrowheads="1"/>
          </p:cNvSpPr>
          <p:nvPr/>
        </p:nvSpPr>
        <p:spPr bwMode="auto">
          <a:xfrm>
            <a:off x="990600" y="5562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Còn INT 8 thì sao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2C7EE7F9-4EDD-44EE-A0ED-16F26DAC13A3}"/>
              </a:ext>
            </a:extLst>
          </p:cNvPr>
          <p:cNvSpPr>
            <a:spLocks noGrp="1"/>
          </p:cNvSpPr>
          <p:nvPr>
            <p:ph type="ftr" sz="quarter" idx="11"/>
          </p:nvPr>
        </p:nvSpPr>
        <p:spPr/>
        <p:txBody>
          <a:bodyPr/>
          <a:lstStyle/>
          <a:p>
            <a:r>
              <a:rPr lang="en-US" altLang="en-US"/>
              <a:t>Chuong 5 : I/O Devices</a:t>
            </a:r>
          </a:p>
        </p:txBody>
      </p:sp>
      <p:sp>
        <p:nvSpPr>
          <p:cNvPr id="7" name="Slide Number Placeholder 3">
            <a:extLst>
              <a:ext uri="{FF2B5EF4-FFF2-40B4-BE49-F238E27FC236}">
                <a16:creationId xmlns:a16="http://schemas.microsoft.com/office/drawing/2014/main" id="{E8BE26A7-FBA0-48CF-90EA-ED840BF4D82E}"/>
              </a:ext>
            </a:extLst>
          </p:cNvPr>
          <p:cNvSpPr>
            <a:spLocks noGrp="1"/>
          </p:cNvSpPr>
          <p:nvPr>
            <p:ph type="sldNum" sz="quarter" idx="12"/>
          </p:nvPr>
        </p:nvSpPr>
        <p:spPr/>
        <p:txBody>
          <a:bodyPr/>
          <a:lstStyle/>
          <a:p>
            <a:fld id="{5D88954D-C549-4B3E-8CF0-AFEBEAF86D6E}" type="slidenum">
              <a:rPr lang="en-US" altLang="en-US"/>
              <a:pPr/>
              <a:t>21</a:t>
            </a:fld>
            <a:endParaRPr lang="en-US" altLang="en-US"/>
          </a:p>
        </p:txBody>
      </p:sp>
      <p:sp>
        <p:nvSpPr>
          <p:cNvPr id="67586" name="Text Box 2">
            <a:extLst>
              <a:ext uri="{FF2B5EF4-FFF2-40B4-BE49-F238E27FC236}">
                <a16:creationId xmlns:a16="http://schemas.microsoft.com/office/drawing/2014/main" id="{1DE123C4-CED1-436B-896D-C9B134A1C435}"/>
              </a:ext>
            </a:extLst>
          </p:cNvPr>
          <p:cNvSpPr txBox="1">
            <a:spLocks noChangeArrowheads="1"/>
          </p:cNvSpPr>
          <p:nvPr/>
        </p:nvSpPr>
        <p:spPr bwMode="auto">
          <a:xfrm>
            <a:off x="685800" y="3048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Ex : minh họa INT 0 được gọI và thi hành</a:t>
            </a:r>
          </a:p>
        </p:txBody>
      </p:sp>
      <p:sp>
        <p:nvSpPr>
          <p:cNvPr id="67587" name="Text Box 3">
            <a:extLst>
              <a:ext uri="{FF2B5EF4-FFF2-40B4-BE49-F238E27FC236}">
                <a16:creationId xmlns:a16="http://schemas.microsoft.com/office/drawing/2014/main" id="{201517DE-D722-4A9C-B4BE-231BC2060359}"/>
              </a:ext>
            </a:extLst>
          </p:cNvPr>
          <p:cNvSpPr txBox="1">
            <a:spLocks noChangeArrowheads="1"/>
          </p:cNvSpPr>
          <p:nvPr/>
        </p:nvSpPr>
        <p:spPr bwMode="auto">
          <a:xfrm>
            <a:off x="1066800" y="1219200"/>
            <a:ext cx="2590800" cy="354488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t>MOV AL,92</a:t>
            </a:r>
          </a:p>
          <a:p>
            <a:pPr>
              <a:spcBef>
                <a:spcPct val="50000"/>
              </a:spcBef>
            </a:pPr>
            <a:r>
              <a:rPr lang="en-US" altLang="en-US" sz="3200" b="1"/>
              <a:t>SUB CL,CL</a:t>
            </a:r>
          </a:p>
          <a:p>
            <a:pPr>
              <a:spcBef>
                <a:spcPct val="50000"/>
              </a:spcBef>
            </a:pPr>
            <a:r>
              <a:rPr lang="en-US" altLang="en-US" sz="3200" b="1"/>
              <a:t>DIV CL</a:t>
            </a:r>
          </a:p>
          <a:p>
            <a:pPr>
              <a:spcBef>
                <a:spcPct val="50000"/>
              </a:spcBef>
            </a:pPr>
            <a:r>
              <a:rPr lang="en-US" altLang="en-US" sz="3200" b="1"/>
              <a:t>INT 0</a:t>
            </a:r>
          </a:p>
          <a:p>
            <a:pPr>
              <a:spcBef>
                <a:spcPct val="50000"/>
              </a:spcBef>
            </a:pPr>
            <a:r>
              <a:rPr lang="en-US" altLang="en-US" sz="3200" b="1"/>
              <a:t>INT 3</a:t>
            </a:r>
          </a:p>
        </p:txBody>
      </p:sp>
      <p:sp>
        <p:nvSpPr>
          <p:cNvPr id="67589" name="Text Box 5">
            <a:extLst>
              <a:ext uri="{FF2B5EF4-FFF2-40B4-BE49-F238E27FC236}">
                <a16:creationId xmlns:a16="http://schemas.microsoft.com/office/drawing/2014/main" id="{A21EA2A3-258F-4603-BF7B-DBC97F9532AF}"/>
              </a:ext>
            </a:extLst>
          </p:cNvPr>
          <p:cNvSpPr txBox="1">
            <a:spLocks noChangeArrowheads="1"/>
          </p:cNvSpPr>
          <p:nvPr/>
        </p:nvSpPr>
        <p:spPr bwMode="auto">
          <a:xfrm>
            <a:off x="3810000" y="2209800"/>
            <a:ext cx="495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Đoạn CT trên sẽ xuất thông báo </a:t>
            </a:r>
          </a:p>
          <a:p>
            <a:pPr>
              <a:spcBef>
                <a:spcPct val="50000"/>
              </a:spcBef>
            </a:pPr>
            <a:r>
              <a:rPr lang="en-US" altLang="en-US" sz="2400" b="1"/>
              <a:t>Divide Error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ED0F0017-7832-4C81-8FBA-F164AC7F440A}"/>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589F2D7C-1981-4ED7-9456-63E0630080E7}"/>
              </a:ext>
            </a:extLst>
          </p:cNvPr>
          <p:cNvSpPr>
            <a:spLocks noGrp="1"/>
          </p:cNvSpPr>
          <p:nvPr>
            <p:ph type="sldNum" sz="quarter" idx="12"/>
          </p:nvPr>
        </p:nvSpPr>
        <p:spPr/>
        <p:txBody>
          <a:bodyPr/>
          <a:lstStyle/>
          <a:p>
            <a:fld id="{1B9C9316-D561-4F2D-A85E-9AA53E4A8550}" type="slidenum">
              <a:rPr lang="en-US" altLang="en-US"/>
              <a:pPr/>
              <a:t>22</a:t>
            </a:fld>
            <a:endParaRPr lang="en-US" altLang="en-US"/>
          </a:p>
        </p:txBody>
      </p:sp>
      <p:sp>
        <p:nvSpPr>
          <p:cNvPr id="48130" name="Rectangle 2">
            <a:extLst>
              <a:ext uri="{FF2B5EF4-FFF2-40B4-BE49-F238E27FC236}">
                <a16:creationId xmlns:a16="http://schemas.microsoft.com/office/drawing/2014/main" id="{9DD0B6B1-C82D-4230-A776-8EEDA05DE89A}"/>
              </a:ext>
            </a:extLst>
          </p:cNvPr>
          <p:cNvSpPr>
            <a:spLocks noGrp="1" noRot="1" noChangeArrowheads="1"/>
          </p:cNvSpPr>
          <p:nvPr>
            <p:ph type="title"/>
          </p:nvPr>
        </p:nvSpPr>
        <p:spPr>
          <a:xfrm>
            <a:off x="457200" y="244475"/>
            <a:ext cx="4343400" cy="974725"/>
          </a:xfrm>
        </p:spPr>
        <p:txBody>
          <a:bodyPr/>
          <a:lstStyle/>
          <a:p>
            <a:r>
              <a:rPr lang="en-US" altLang="en-US">
                <a:latin typeface="VNI-Times" pitchFamily="2" charset="0"/>
              </a:rPr>
              <a:t>Interrupt noäi</a:t>
            </a:r>
          </a:p>
        </p:txBody>
      </p:sp>
      <p:sp>
        <p:nvSpPr>
          <p:cNvPr id="48132" name="Text Box 4">
            <a:extLst>
              <a:ext uri="{FF2B5EF4-FFF2-40B4-BE49-F238E27FC236}">
                <a16:creationId xmlns:a16="http://schemas.microsoft.com/office/drawing/2014/main" id="{9965E52A-C254-41E5-AD83-657E3B9E22F1}"/>
              </a:ext>
            </a:extLst>
          </p:cNvPr>
          <p:cNvSpPr txBox="1">
            <a:spLocks noChangeArrowheads="1"/>
          </p:cNvSpPr>
          <p:nvPr>
            <p:ph type="body" idx="1"/>
          </p:nvPr>
        </p:nvSpPr>
        <p:spPr>
          <a:xfrm>
            <a:off x="381000" y="1905000"/>
            <a:ext cx="8464550" cy="1066800"/>
          </a:xfrm>
          <a:noFill/>
          <a:ln/>
        </p:spPr>
        <p:txBody>
          <a:bodyPr/>
          <a:lstStyle/>
          <a:p>
            <a:pPr algn="just" eaLnBrk="0" hangingPunct="0">
              <a:spcBef>
                <a:spcPct val="50000"/>
              </a:spcBef>
              <a:buClrTx/>
              <a:buFontTx/>
              <a:buNone/>
            </a:pPr>
            <a:r>
              <a:rPr lang="en-US" altLang="en-US" sz="2800">
                <a:latin typeface="VNI-Times" pitchFamily="2" charset="0"/>
              </a:rPr>
              <a:t>Ngaét noäi : ngaét töï thaân do CPU sinh ra coøn ñöôïc goïi laø ngaét khoâng che NMI.</a:t>
            </a:r>
          </a:p>
        </p:txBody>
      </p:sp>
      <p:sp>
        <p:nvSpPr>
          <p:cNvPr id="48133" name="Text Box 5">
            <a:extLst>
              <a:ext uri="{FF2B5EF4-FFF2-40B4-BE49-F238E27FC236}">
                <a16:creationId xmlns:a16="http://schemas.microsoft.com/office/drawing/2014/main" id="{62D13C62-3C62-44FE-8628-9D2C41AE44EC}"/>
              </a:ext>
            </a:extLst>
          </p:cNvPr>
          <p:cNvSpPr txBox="1">
            <a:spLocks noChangeArrowheads="1"/>
          </p:cNvSpPr>
          <p:nvPr/>
        </p:nvSpPr>
        <p:spPr bwMode="auto">
          <a:xfrm>
            <a:off x="381000" y="3124200"/>
            <a:ext cx="8464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9pPr>
          </a:lstStyle>
          <a:p>
            <a:pPr algn="just">
              <a:spcBef>
                <a:spcPct val="50000"/>
              </a:spcBef>
              <a:buClrTx/>
              <a:buFontTx/>
              <a:buNone/>
            </a:pPr>
            <a:r>
              <a:rPr lang="en-US" altLang="en-US" sz="2800">
                <a:solidFill>
                  <a:schemeClr val="folHlink"/>
                </a:solidFill>
                <a:latin typeface="VNI-Times" pitchFamily="2" charset="0"/>
              </a:rPr>
              <a:t>Ngaét noäi xaõy ra khi CPU ôû 1 traïng thaùi khoâng mong muoán nhö loãi pheùp chia 0 (DIV 0), pheùp chia bò traøn, ñieän aùp nguoàn bò giaûm thaáp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p:cTn id="13" dur="500" fill="hold"/>
                                        <p:tgtEl>
                                          <p:spTgt spid="48133"/>
                                        </p:tgtEl>
                                        <p:attrNameLst>
                                          <p:attrName>ppt_w</p:attrName>
                                        </p:attrNameLst>
                                      </p:cBhvr>
                                      <p:tavLst>
                                        <p:tav tm="0">
                                          <p:val>
                                            <p:strVal val="#ppt_w*0.05"/>
                                          </p:val>
                                        </p:tav>
                                        <p:tav tm="100000">
                                          <p:val>
                                            <p:strVal val="#ppt_w"/>
                                          </p:val>
                                        </p:tav>
                                      </p:tavLst>
                                    </p:anim>
                                    <p:anim calcmode="lin" valueType="num">
                                      <p:cBhvr>
                                        <p:cTn id="14" dur="500" fill="hold"/>
                                        <p:tgtEl>
                                          <p:spTgt spid="48133"/>
                                        </p:tgtEl>
                                        <p:attrNameLst>
                                          <p:attrName>ppt_h</p:attrName>
                                        </p:attrNameLst>
                                      </p:cBhvr>
                                      <p:tavLst>
                                        <p:tav tm="0">
                                          <p:val>
                                            <p:strVal val="#ppt_h"/>
                                          </p:val>
                                        </p:tav>
                                        <p:tav tm="100000">
                                          <p:val>
                                            <p:strVal val="#ppt_h"/>
                                          </p:val>
                                        </p:tav>
                                      </p:tavLst>
                                    </p:anim>
                                    <p:anim calcmode="lin" valueType="num">
                                      <p:cBhvr>
                                        <p:cTn id="15" dur="500" fill="hold"/>
                                        <p:tgtEl>
                                          <p:spTgt spid="48133"/>
                                        </p:tgtEl>
                                        <p:attrNameLst>
                                          <p:attrName>ppt_x</p:attrName>
                                        </p:attrNameLst>
                                      </p:cBhvr>
                                      <p:tavLst>
                                        <p:tav tm="0">
                                          <p:val>
                                            <p:strVal val="#ppt_x-.2"/>
                                          </p:val>
                                        </p:tav>
                                        <p:tav tm="100000">
                                          <p:val>
                                            <p:strVal val="#ppt_x"/>
                                          </p:val>
                                        </p:tav>
                                      </p:tavLst>
                                    </p:anim>
                                    <p:anim calcmode="lin" valueType="num">
                                      <p:cBhvr>
                                        <p:cTn id="16" dur="500" fill="hold"/>
                                        <p:tgtEl>
                                          <p:spTgt spid="48133"/>
                                        </p:tgtEl>
                                        <p:attrNameLst>
                                          <p:attrName>ppt_y</p:attrName>
                                        </p:attrNameLst>
                                      </p:cBhvr>
                                      <p:tavLst>
                                        <p:tav tm="0">
                                          <p:val>
                                            <p:strVal val="#ppt_y"/>
                                          </p:val>
                                        </p:tav>
                                        <p:tav tm="100000">
                                          <p:val>
                                            <p:strVal val="#ppt_y"/>
                                          </p:val>
                                        </p:tav>
                                      </p:tavLst>
                                    </p:anim>
                                    <p:animEffect transition="in" filter="fade">
                                      <p:cBhvr>
                                        <p:cTn id="1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P spid="481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AEFB91C4-FBF0-447A-8025-8B806863BD24}"/>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5A60DC8B-A593-44AE-80C3-50BA7D636BD9}"/>
              </a:ext>
            </a:extLst>
          </p:cNvPr>
          <p:cNvSpPr>
            <a:spLocks noGrp="1"/>
          </p:cNvSpPr>
          <p:nvPr>
            <p:ph type="sldNum" sz="quarter" idx="12"/>
          </p:nvPr>
        </p:nvSpPr>
        <p:spPr/>
        <p:txBody>
          <a:bodyPr/>
          <a:lstStyle/>
          <a:p>
            <a:fld id="{DB54D7A2-B4CF-4600-B5D5-2C1089E12090}" type="slidenum">
              <a:rPr lang="en-US" altLang="en-US"/>
              <a:pPr/>
              <a:t>23</a:t>
            </a:fld>
            <a:endParaRPr lang="en-US" altLang="en-US"/>
          </a:p>
        </p:txBody>
      </p:sp>
      <p:sp>
        <p:nvSpPr>
          <p:cNvPr id="49154" name="Rectangle 1026">
            <a:extLst>
              <a:ext uri="{FF2B5EF4-FFF2-40B4-BE49-F238E27FC236}">
                <a16:creationId xmlns:a16="http://schemas.microsoft.com/office/drawing/2014/main" id="{5B210E0A-E588-4054-AD20-2543929C6254}"/>
              </a:ext>
            </a:extLst>
          </p:cNvPr>
          <p:cNvSpPr>
            <a:spLocks noGrp="1" noRot="1" noChangeArrowheads="1"/>
          </p:cNvSpPr>
          <p:nvPr>
            <p:ph type="title"/>
          </p:nvPr>
        </p:nvSpPr>
        <p:spPr/>
        <p:txBody>
          <a:bodyPr/>
          <a:lstStyle/>
          <a:p>
            <a:r>
              <a:rPr lang="en-US" altLang="en-US">
                <a:solidFill>
                  <a:schemeClr val="tx1"/>
                </a:solidFill>
              </a:rPr>
              <a:t>Hardware Interrupt </a:t>
            </a:r>
          </a:p>
        </p:txBody>
      </p:sp>
      <p:sp>
        <p:nvSpPr>
          <p:cNvPr id="49155" name="Rectangle 1027">
            <a:extLst>
              <a:ext uri="{FF2B5EF4-FFF2-40B4-BE49-F238E27FC236}">
                <a16:creationId xmlns:a16="http://schemas.microsoft.com/office/drawing/2014/main" id="{0246C28A-0F7B-4D9D-BDD8-48D97681C2A7}"/>
              </a:ext>
            </a:extLst>
          </p:cNvPr>
          <p:cNvSpPr>
            <a:spLocks noGrp="1" noRot="1" noChangeArrowheads="1"/>
          </p:cNvSpPr>
          <p:nvPr>
            <p:ph type="body" idx="1"/>
          </p:nvPr>
        </p:nvSpPr>
        <p:spPr>
          <a:xfrm>
            <a:off x="568325" y="1447800"/>
            <a:ext cx="8007350" cy="1219200"/>
          </a:xfrm>
        </p:spPr>
        <p:txBody>
          <a:bodyPr/>
          <a:lstStyle/>
          <a:p>
            <a:r>
              <a:rPr lang="en-US" altLang="en-US">
                <a:latin typeface="VNI-Times" pitchFamily="2" charset="0"/>
              </a:rPr>
              <a:t>Ngaét cöùng :</a:t>
            </a:r>
          </a:p>
          <a:p>
            <a:pPr>
              <a:buFont typeface="Wingdings" panose="05000000000000000000" pitchFamily="2" charset="2"/>
              <a:buNone/>
            </a:pPr>
            <a:r>
              <a:rPr lang="en-US" altLang="en-US">
                <a:latin typeface="VNI-Times" pitchFamily="2" charset="0"/>
              </a:rPr>
              <a:t>ñöôïc taïo ra khi thieát bò ngoaïi vi caàn ñeán CPU.</a:t>
            </a:r>
          </a:p>
          <a:p>
            <a:pPr>
              <a:buFont typeface="Wingdings" panose="05000000000000000000" pitchFamily="2" charset="2"/>
              <a:buNone/>
            </a:pPr>
            <a:endParaRPr lang="en-US" altLang="en-US">
              <a:latin typeface="VNI-Times" pitchFamily="2" charset="0"/>
            </a:endParaRPr>
          </a:p>
        </p:txBody>
      </p:sp>
      <p:sp>
        <p:nvSpPr>
          <p:cNvPr id="49156" name="Text Box 1028">
            <a:extLst>
              <a:ext uri="{FF2B5EF4-FFF2-40B4-BE49-F238E27FC236}">
                <a16:creationId xmlns:a16="http://schemas.microsoft.com/office/drawing/2014/main" id="{8FB1ED95-7FDD-4F05-A4E3-D74F415AA1EF}"/>
              </a:ext>
            </a:extLst>
          </p:cNvPr>
          <p:cNvSpPr txBox="1">
            <a:spLocks noChangeArrowheads="1"/>
          </p:cNvSpPr>
          <p:nvPr/>
        </p:nvSpPr>
        <p:spPr bwMode="auto">
          <a:xfrm>
            <a:off x="495300" y="4343400"/>
            <a:ext cx="815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Ñaêïc tröng cuûa ngaét cöùng laø tín hieäu yeâu caàu ngaét quaõng </a:t>
            </a:r>
            <a:r>
              <a:rPr lang="en-US" altLang="en-US" sz="2800">
                <a:solidFill>
                  <a:srgbClr val="FF0000"/>
                </a:solidFill>
                <a:effectLst>
                  <a:outerShdw blurRad="38100" dist="38100" dir="2700000" algn="tl">
                    <a:srgbClr val="000000"/>
                  </a:outerShdw>
                </a:effectLst>
                <a:latin typeface="VNI-Times" pitchFamily="2" charset="0"/>
              </a:rPr>
              <a:t>INTR</a:t>
            </a:r>
            <a:r>
              <a:rPr lang="en-US" altLang="en-US" sz="2800">
                <a:solidFill>
                  <a:srgbClr val="660033"/>
                </a:solidFill>
                <a:effectLst>
                  <a:outerShdw blurRad="38100" dist="38100" dir="2700000" algn="tl">
                    <a:srgbClr val="000000"/>
                  </a:outerShdw>
                </a:effectLst>
                <a:latin typeface="VNI-Times" pitchFamily="2" charset="0"/>
              </a:rPr>
              <a:t>.</a:t>
            </a:r>
          </a:p>
        </p:txBody>
      </p:sp>
      <p:sp>
        <p:nvSpPr>
          <p:cNvPr id="49157" name="Text Box 1029">
            <a:extLst>
              <a:ext uri="{FF2B5EF4-FFF2-40B4-BE49-F238E27FC236}">
                <a16:creationId xmlns:a16="http://schemas.microsoft.com/office/drawing/2014/main" id="{F647C7F3-CD01-4538-BE67-BED4928DFF9B}"/>
              </a:ext>
            </a:extLst>
          </p:cNvPr>
          <p:cNvSpPr txBox="1">
            <a:spLocks noChangeArrowheads="1"/>
          </p:cNvSpPr>
          <p:nvPr/>
        </p:nvSpPr>
        <p:spPr bwMode="auto">
          <a:xfrm>
            <a:off x="457200" y="51816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Ngaét baøn phím laø 1 ñieån hình ngaét cöùng.</a:t>
            </a:r>
          </a:p>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Khi caàn thieát chöông trình coù theå caám ngaét cöùng.</a:t>
            </a:r>
          </a:p>
        </p:txBody>
      </p:sp>
      <p:sp>
        <p:nvSpPr>
          <p:cNvPr id="49158" name="Text Box 1030">
            <a:extLst>
              <a:ext uri="{FF2B5EF4-FFF2-40B4-BE49-F238E27FC236}">
                <a16:creationId xmlns:a16="http://schemas.microsoft.com/office/drawing/2014/main" id="{8CDF39BA-03D3-473F-A41F-C1451FAE5682}"/>
              </a:ext>
            </a:extLst>
          </p:cNvPr>
          <p:cNvSpPr txBox="1">
            <a:spLocks noChangeArrowheads="1"/>
          </p:cNvSpPr>
          <p:nvPr/>
        </p:nvSpPr>
        <p:spPr bwMode="auto">
          <a:xfrm>
            <a:off x="685800" y="28194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Ngắt cứng được phát sinh bởI chip 8259 Interrupt Controler, phát tín hiệu cho CPU tạm đình chỉ sự thi hành của CT hiện hành và xử lý ngắt.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to="" calcmode="lin" valueType="num">
                                      <p:cBhvr>
                                        <p:cTn id="7" dur="1" fill="hold"/>
                                        <p:tgtEl>
                                          <p:spTgt spid="4915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to="" calcmode="lin" valueType="num">
                                      <p:cBhvr>
                                        <p:cTn id="12" dur="1" fill="hold"/>
                                        <p:tgtEl>
                                          <p:spTgt spid="4915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wipe(down)">
                                      <p:cBhvr>
                                        <p:cTn id="17" dur="500"/>
                                        <p:tgtEl>
                                          <p:spTgt spid="49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 to="" calcmode="lin" valueType="num">
                                      <p:cBhvr>
                                        <p:cTn id="22" dur="1" fill="hold"/>
                                        <p:tgtEl>
                                          <p:spTgt spid="491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6" grpId="0"/>
      <p:bldP spid="491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E56D79C-ED5D-4FE8-A301-D37790C2AB2D}"/>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02D897C0-4F21-4E9A-A1B5-A9F380E1E785}"/>
              </a:ext>
            </a:extLst>
          </p:cNvPr>
          <p:cNvSpPr>
            <a:spLocks noGrp="1"/>
          </p:cNvSpPr>
          <p:nvPr>
            <p:ph type="sldNum" sz="quarter" idx="12"/>
          </p:nvPr>
        </p:nvSpPr>
        <p:spPr/>
        <p:txBody>
          <a:bodyPr/>
          <a:lstStyle/>
          <a:p>
            <a:fld id="{A69CF061-1CB0-4CD8-8169-F3B66ED5CC49}" type="slidenum">
              <a:rPr lang="en-US" altLang="en-US"/>
              <a:pPr/>
              <a:t>24</a:t>
            </a:fld>
            <a:endParaRPr lang="en-US" altLang="en-US"/>
          </a:p>
        </p:txBody>
      </p:sp>
      <p:sp>
        <p:nvSpPr>
          <p:cNvPr id="69634" name="Rectangle 2">
            <a:extLst>
              <a:ext uri="{FF2B5EF4-FFF2-40B4-BE49-F238E27FC236}">
                <a16:creationId xmlns:a16="http://schemas.microsoft.com/office/drawing/2014/main" id="{A570720D-59B1-471F-8022-2B74E94C8F4B}"/>
              </a:ext>
            </a:extLst>
          </p:cNvPr>
          <p:cNvSpPr>
            <a:spLocks noGrp="1" noRot="1" noChangeArrowheads="1"/>
          </p:cNvSpPr>
          <p:nvPr>
            <p:ph type="title"/>
          </p:nvPr>
        </p:nvSpPr>
        <p:spPr/>
        <p:txBody>
          <a:bodyPr/>
          <a:lstStyle/>
          <a:p>
            <a:r>
              <a:rPr lang="en-US" altLang="en-US">
                <a:solidFill>
                  <a:schemeClr val="tx1"/>
                </a:solidFill>
              </a:rPr>
              <a:t>Hardware Interrupt </a:t>
            </a:r>
          </a:p>
        </p:txBody>
      </p:sp>
      <p:sp>
        <p:nvSpPr>
          <p:cNvPr id="69636" name="Text Box 4">
            <a:extLst>
              <a:ext uri="{FF2B5EF4-FFF2-40B4-BE49-F238E27FC236}">
                <a16:creationId xmlns:a16="http://schemas.microsoft.com/office/drawing/2014/main" id="{C8ED3500-C479-457B-A1DC-CB241C347C4D}"/>
              </a:ext>
            </a:extLst>
          </p:cNvPr>
          <p:cNvSpPr txBox="1">
            <a:spLocks noChangeArrowheads="1"/>
          </p:cNvSpPr>
          <p:nvPr/>
        </p:nvSpPr>
        <p:spPr bwMode="auto">
          <a:xfrm>
            <a:off x="495300" y="1981200"/>
            <a:ext cx="815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Ñaêïc tröng cuûa ngaét cöùng laø tín hieäu yeâu caàu ngaét quaõng </a:t>
            </a:r>
            <a:r>
              <a:rPr lang="en-US" altLang="en-US" sz="2800">
                <a:solidFill>
                  <a:srgbClr val="FF0000"/>
                </a:solidFill>
                <a:effectLst>
                  <a:outerShdw blurRad="38100" dist="38100" dir="2700000" algn="tl">
                    <a:srgbClr val="000000"/>
                  </a:outerShdw>
                </a:effectLst>
                <a:latin typeface="VNI-Times" pitchFamily="2" charset="0"/>
              </a:rPr>
              <a:t>INTR</a:t>
            </a:r>
            <a:r>
              <a:rPr lang="en-US" altLang="en-US" sz="2800">
                <a:solidFill>
                  <a:srgbClr val="660033"/>
                </a:solidFill>
                <a:effectLst>
                  <a:outerShdw blurRad="38100" dist="38100" dir="2700000" algn="tl">
                    <a:srgbClr val="000000"/>
                  </a:outerShdw>
                </a:effectLst>
                <a:latin typeface="VNI-Times" pitchFamily="2" charset="0"/>
              </a:rPr>
              <a:t>.</a:t>
            </a:r>
          </a:p>
        </p:txBody>
      </p:sp>
      <p:sp>
        <p:nvSpPr>
          <p:cNvPr id="69637" name="Text Box 5">
            <a:extLst>
              <a:ext uri="{FF2B5EF4-FFF2-40B4-BE49-F238E27FC236}">
                <a16:creationId xmlns:a16="http://schemas.microsoft.com/office/drawing/2014/main" id="{C4941154-52B1-4D0D-9D0B-2E94FA5497E4}"/>
              </a:ext>
            </a:extLst>
          </p:cNvPr>
          <p:cNvSpPr txBox="1">
            <a:spLocks noChangeArrowheads="1"/>
          </p:cNvSpPr>
          <p:nvPr/>
        </p:nvSpPr>
        <p:spPr bwMode="auto">
          <a:xfrm>
            <a:off x="228600" y="34290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Ngaét baøn phím laø 1 ñieån hình ngaét cöùng.</a:t>
            </a:r>
          </a:p>
          <a:p>
            <a:pPr eaLnBrk="1" hangingPunct="1">
              <a:spcBef>
                <a:spcPct val="20000"/>
              </a:spcBef>
              <a:buClr>
                <a:schemeClr val="hlink"/>
              </a:buClr>
              <a:buFont typeface="Wingdings" panose="05000000000000000000" pitchFamily="2" charset="2"/>
              <a:buNone/>
            </a:pPr>
            <a:r>
              <a:rPr lang="en-US" altLang="en-US" sz="2800">
                <a:effectLst>
                  <a:outerShdw blurRad="38100" dist="38100" dir="2700000" algn="tl">
                    <a:srgbClr val="000000"/>
                  </a:outerShdw>
                </a:effectLst>
                <a:latin typeface="VNI-Times" pitchFamily="2" charset="0"/>
              </a:rPr>
              <a:t>Khi caàn thieát chöông trình coù theå caám ngaét cöùng bằng lệnh CLI (Clear Interrupt Flag).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wipe(down)">
                                      <p:cBhvr>
                                        <p:cTn id="7" dur="5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9637"/>
                                        </p:tgtEl>
                                        <p:attrNameLst>
                                          <p:attrName>style.visibility</p:attrName>
                                        </p:attrNameLst>
                                      </p:cBhvr>
                                      <p:to>
                                        <p:strVal val="visible"/>
                                      </p:to>
                                    </p:set>
                                    <p:anim to="" calcmode="lin" valueType="num">
                                      <p:cBhvr>
                                        <p:cTn id="12" dur="1" fill="hold"/>
                                        <p:tgtEl>
                                          <p:spTgt spid="696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3657373-F800-4EF8-9F38-5F4ED6F1B603}"/>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577BA9FE-66F1-4291-B129-D1178B99CBEF}"/>
              </a:ext>
            </a:extLst>
          </p:cNvPr>
          <p:cNvSpPr>
            <a:spLocks noGrp="1"/>
          </p:cNvSpPr>
          <p:nvPr>
            <p:ph type="sldNum" sz="quarter" idx="12"/>
          </p:nvPr>
        </p:nvSpPr>
        <p:spPr/>
        <p:txBody>
          <a:bodyPr/>
          <a:lstStyle/>
          <a:p>
            <a:fld id="{47F95CA6-CF80-4D9C-BC42-FFC7923D73BC}" type="slidenum">
              <a:rPr lang="en-US" altLang="en-US"/>
              <a:pPr/>
              <a:t>25</a:t>
            </a:fld>
            <a:endParaRPr lang="en-US" altLang="en-US"/>
          </a:p>
        </p:txBody>
      </p:sp>
      <p:sp>
        <p:nvSpPr>
          <p:cNvPr id="25602" name="Rectangle 2">
            <a:extLst>
              <a:ext uri="{FF2B5EF4-FFF2-40B4-BE49-F238E27FC236}">
                <a16:creationId xmlns:a16="http://schemas.microsoft.com/office/drawing/2014/main" id="{00952CA0-9689-4A61-A3C2-05FB67ADA256}"/>
              </a:ext>
            </a:extLst>
          </p:cNvPr>
          <p:cNvSpPr>
            <a:spLocks noGrp="1" noRot="1" noChangeArrowheads="1"/>
          </p:cNvSpPr>
          <p:nvPr>
            <p:ph type="title"/>
          </p:nvPr>
        </p:nvSpPr>
        <p:spPr>
          <a:xfrm>
            <a:off x="304800" y="457200"/>
            <a:ext cx="5410200" cy="685800"/>
          </a:xfrm>
        </p:spPr>
        <p:txBody>
          <a:bodyPr/>
          <a:lstStyle/>
          <a:p>
            <a:r>
              <a:rPr lang="en-US" altLang="en-US" sz="3600">
                <a:latin typeface="VNI-Times" pitchFamily="2" charset="0"/>
              </a:rPr>
              <a:t>Baûng vector Interrupt</a:t>
            </a:r>
            <a:br>
              <a:rPr lang="en-US" altLang="en-US" sz="3600">
                <a:latin typeface="VNI-Times" pitchFamily="2" charset="0"/>
              </a:rPr>
            </a:br>
            <a:endParaRPr lang="en-US" altLang="en-US" sz="3600">
              <a:latin typeface="VNI-Times" pitchFamily="2" charset="0"/>
            </a:endParaRPr>
          </a:p>
        </p:txBody>
      </p:sp>
      <p:sp>
        <p:nvSpPr>
          <p:cNvPr id="25603" name="Rectangle 3">
            <a:extLst>
              <a:ext uri="{FF2B5EF4-FFF2-40B4-BE49-F238E27FC236}">
                <a16:creationId xmlns:a16="http://schemas.microsoft.com/office/drawing/2014/main" id="{73617A04-F3C1-4801-8C33-27D1598465EE}"/>
              </a:ext>
            </a:extLst>
          </p:cNvPr>
          <p:cNvSpPr>
            <a:spLocks noGrp="1" noRot="1" noChangeArrowheads="1"/>
          </p:cNvSpPr>
          <p:nvPr>
            <p:ph type="body" idx="1"/>
          </p:nvPr>
        </p:nvSpPr>
        <p:spPr>
          <a:xfrm>
            <a:off x="568325" y="1143000"/>
            <a:ext cx="8007350" cy="1600200"/>
          </a:xfrm>
        </p:spPr>
        <p:txBody>
          <a:bodyPr/>
          <a:lstStyle/>
          <a:p>
            <a:pPr>
              <a:lnSpc>
                <a:spcPct val="90000"/>
              </a:lnSpc>
            </a:pPr>
            <a:r>
              <a:rPr lang="en-US" altLang="en-US" sz="2800" b="1">
                <a:solidFill>
                  <a:srgbClr val="0000FF"/>
                </a:solidFill>
                <a:latin typeface="VNI-Times" pitchFamily="2" charset="0"/>
              </a:rPr>
              <a:t>Moät vuøng nhôù daøi 1024 bytes ñaët ôû ñaàu boä nhôù chính (0h – 400h) , chöùa 256 phaàn töû, moãi phaàn töû laø 1 boä 4 bytes ñaùnh soá töø 0h-FFh vaø ñöôïc goïi laø caùc vector ngaét , taïo thaønh baûng vector ngaét  .</a:t>
            </a:r>
          </a:p>
        </p:txBody>
      </p:sp>
      <p:sp>
        <p:nvSpPr>
          <p:cNvPr id="25604" name="Text Box 4">
            <a:extLst>
              <a:ext uri="{FF2B5EF4-FFF2-40B4-BE49-F238E27FC236}">
                <a16:creationId xmlns:a16="http://schemas.microsoft.com/office/drawing/2014/main" id="{51889D3E-E8FA-418D-9C09-C1739A576351}"/>
              </a:ext>
            </a:extLst>
          </p:cNvPr>
          <p:cNvSpPr txBox="1">
            <a:spLocks noChangeArrowheads="1"/>
          </p:cNvSpPr>
          <p:nvPr/>
        </p:nvSpPr>
        <p:spPr bwMode="auto">
          <a:xfrm>
            <a:off x="762000" y="28194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b="1">
                <a:solidFill>
                  <a:srgbClr val="660033"/>
                </a:solidFill>
                <a:latin typeface="VNI-Times" pitchFamily="2" charset="0"/>
              </a:rPr>
              <a:t>Moãi vector ngaét chöùa ñòa chæ cuûa 1 chöông trình phuïc vuï ngaét ñaët trong boä nhôù.</a:t>
            </a:r>
          </a:p>
        </p:txBody>
      </p:sp>
      <p:sp>
        <p:nvSpPr>
          <p:cNvPr id="25605" name="Text Box 5">
            <a:extLst>
              <a:ext uri="{FF2B5EF4-FFF2-40B4-BE49-F238E27FC236}">
                <a16:creationId xmlns:a16="http://schemas.microsoft.com/office/drawing/2014/main" id="{A3E1FF55-D14E-4C72-9AA0-F374A1A108AB}"/>
              </a:ext>
            </a:extLst>
          </p:cNvPr>
          <p:cNvSpPr txBox="1">
            <a:spLocks noChangeArrowheads="1"/>
          </p:cNvSpPr>
          <p:nvPr/>
        </p:nvSpPr>
        <p:spPr bwMode="auto">
          <a:xfrm>
            <a:off x="990600" y="4191000"/>
            <a:ext cx="7391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b="1">
                <a:latin typeface="VNI-Times" pitchFamily="2" charset="0"/>
              </a:rPr>
              <a:t>Caùc chöông trình phuïc vuï naøy lieân laïc tröïc tieáp vôùi caùc thieát bò I/O thoâng qua 1 soá thanh ghi goïi laø coång (port) vaøo/ra.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in)">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604"/>
                                        </p:tgtEl>
                                        <p:attrNameLst>
                                          <p:attrName>style.visibility</p:attrName>
                                        </p:attrNameLst>
                                      </p:cBhvr>
                                      <p:to>
                                        <p:strVal val="visible"/>
                                      </p:to>
                                    </p:set>
                                    <p:anim calcmode="lin" valueType="num">
                                      <p:cBhvr additive="base">
                                        <p:cTn id="16" dur="500" fill="hold"/>
                                        <p:tgtEl>
                                          <p:spTgt spid="25604"/>
                                        </p:tgtEl>
                                        <p:attrNameLst>
                                          <p:attrName>ppt_x</p:attrName>
                                        </p:attrNameLst>
                                      </p:cBhvr>
                                      <p:tavLst>
                                        <p:tav tm="0">
                                          <p:val>
                                            <p:strVal val="#ppt_x"/>
                                          </p:val>
                                        </p:tav>
                                        <p:tav tm="100000">
                                          <p:val>
                                            <p:strVal val="#ppt_x"/>
                                          </p:val>
                                        </p:tav>
                                      </p:tavLst>
                                    </p:anim>
                                    <p:anim calcmode="lin" valueType="num">
                                      <p:cBhvr additive="base">
                                        <p:cTn id="17"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arn(inHorizontal)">
                                      <p:cBhvr>
                                        <p:cTn id="2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P spid="25604" grpId="0"/>
      <p:bldP spid="2560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A58DB29-9672-4493-8DB4-D012C889085F}"/>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F7C83263-5408-4342-9D1E-1AE437DB0DE7}"/>
              </a:ext>
            </a:extLst>
          </p:cNvPr>
          <p:cNvSpPr>
            <a:spLocks noGrp="1"/>
          </p:cNvSpPr>
          <p:nvPr>
            <p:ph type="sldNum" sz="quarter" idx="12"/>
          </p:nvPr>
        </p:nvSpPr>
        <p:spPr/>
        <p:txBody>
          <a:bodyPr/>
          <a:lstStyle/>
          <a:p>
            <a:fld id="{9BC32AAA-94EB-44DD-AAAF-30C0438179E5}" type="slidenum">
              <a:rPr lang="en-US" altLang="en-US"/>
              <a:pPr/>
              <a:t>26</a:t>
            </a:fld>
            <a:endParaRPr lang="en-US" altLang="en-US"/>
          </a:p>
        </p:txBody>
      </p:sp>
      <p:sp>
        <p:nvSpPr>
          <p:cNvPr id="27650" name="Rectangle 2">
            <a:extLst>
              <a:ext uri="{FF2B5EF4-FFF2-40B4-BE49-F238E27FC236}">
                <a16:creationId xmlns:a16="http://schemas.microsoft.com/office/drawing/2014/main" id="{5AE694FC-0B90-4F48-9430-0F007D13E4B0}"/>
              </a:ext>
            </a:extLst>
          </p:cNvPr>
          <p:cNvSpPr>
            <a:spLocks noGrp="1" noRot="1" noChangeArrowheads="1"/>
          </p:cNvSpPr>
          <p:nvPr>
            <p:ph type="title"/>
          </p:nvPr>
        </p:nvSpPr>
        <p:spPr>
          <a:xfrm>
            <a:off x="1219200" y="762000"/>
            <a:ext cx="7086600" cy="685800"/>
          </a:xfrm>
        </p:spPr>
        <p:txBody>
          <a:bodyPr/>
          <a:lstStyle/>
          <a:p>
            <a:r>
              <a:rPr lang="en-US" altLang="en-US" sz="3200">
                <a:latin typeface="VNI-Times" pitchFamily="2" charset="0"/>
              </a:rPr>
              <a:t>Baûng Interrupt vector (cont)</a:t>
            </a:r>
            <a:br>
              <a:rPr lang="en-US" altLang="en-US" sz="3200">
                <a:latin typeface="VNI-Times" pitchFamily="2" charset="0"/>
              </a:rPr>
            </a:br>
            <a:endParaRPr lang="en-US" altLang="en-US" sz="3200">
              <a:latin typeface="VNI-Times" pitchFamily="2" charset="0"/>
            </a:endParaRPr>
          </a:p>
        </p:txBody>
      </p:sp>
      <p:sp>
        <p:nvSpPr>
          <p:cNvPr id="27651" name="Rectangle 3">
            <a:extLst>
              <a:ext uri="{FF2B5EF4-FFF2-40B4-BE49-F238E27FC236}">
                <a16:creationId xmlns:a16="http://schemas.microsoft.com/office/drawing/2014/main" id="{C617A30A-0DDB-4036-8563-9C7FB05E054B}"/>
              </a:ext>
            </a:extLst>
          </p:cNvPr>
          <p:cNvSpPr>
            <a:spLocks noGrp="1" noRot="1" noChangeArrowheads="1"/>
          </p:cNvSpPr>
          <p:nvPr>
            <p:ph type="body" idx="1"/>
          </p:nvPr>
        </p:nvSpPr>
        <p:spPr>
          <a:xfrm>
            <a:off x="685800" y="1524000"/>
            <a:ext cx="8007350" cy="1600200"/>
          </a:xfrm>
        </p:spPr>
        <p:txBody>
          <a:bodyPr/>
          <a:lstStyle/>
          <a:p>
            <a:r>
              <a:rPr lang="en-US" altLang="en-US" sz="2400" b="1">
                <a:latin typeface="VNI-Times" pitchFamily="2" charset="0"/>
              </a:rPr>
              <a:t>Khi 1 ngaét ñöôïc yeâu caàu, CPU khoâng caàn bieát ñòa chæ cuûa chöông trình con phuïc vuï ngaét naøy maø chæ quan taâm ñeán </a:t>
            </a:r>
            <a:r>
              <a:rPr lang="en-US" altLang="en-US" sz="2400" b="1">
                <a:solidFill>
                  <a:srgbClr val="FFFF00"/>
                </a:solidFill>
                <a:latin typeface="VNI-Times" pitchFamily="2" charset="0"/>
              </a:rPr>
              <a:t>soá hieäu i</a:t>
            </a:r>
            <a:r>
              <a:rPr lang="en-US" altLang="en-US" sz="2400" b="1">
                <a:latin typeface="VNI-Times" pitchFamily="2" charset="0"/>
              </a:rPr>
              <a:t> cuûa ngaét vaø soá naøy chæ ñeán phaàn töû thöù i  cuûa baûng interrupt vector .</a:t>
            </a:r>
          </a:p>
        </p:txBody>
      </p:sp>
      <p:sp>
        <p:nvSpPr>
          <p:cNvPr id="27654" name="Text Box 6">
            <a:extLst>
              <a:ext uri="{FF2B5EF4-FFF2-40B4-BE49-F238E27FC236}">
                <a16:creationId xmlns:a16="http://schemas.microsoft.com/office/drawing/2014/main" id="{E5555B4D-A7A8-40B1-88AF-02776D3B2FA0}"/>
              </a:ext>
            </a:extLst>
          </p:cNvPr>
          <p:cNvSpPr txBox="1">
            <a:spLocks noChangeArrowheads="1"/>
          </p:cNvSpPr>
          <p:nvPr/>
        </p:nvSpPr>
        <p:spPr bwMode="auto">
          <a:xfrm>
            <a:off x="990600" y="3048000"/>
            <a:ext cx="7848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Ex : Khi ta goû vaøo 1 phím, 1 tín hieäu seõ taïm thôøi ngaét ngang coâng vieäc cuûa CPU. CPU seõ tìm ñeán vector ngaét soá 9 (cuûa baøn phím). Vector naøy ôû ñòa chæ 0:24h.</a:t>
            </a:r>
          </a:p>
          <a:p>
            <a:pPr>
              <a:spcBef>
                <a:spcPct val="50000"/>
              </a:spcBef>
            </a:pPr>
            <a:r>
              <a:rPr lang="en-US" altLang="en-US" sz="2400" b="1">
                <a:latin typeface="VNI-Times" pitchFamily="2" charset="0"/>
              </a:rPr>
              <a:t> </a:t>
            </a:r>
          </a:p>
        </p:txBody>
      </p:sp>
      <p:sp>
        <p:nvSpPr>
          <p:cNvPr id="27655" name="Text Box 7">
            <a:extLst>
              <a:ext uri="{FF2B5EF4-FFF2-40B4-BE49-F238E27FC236}">
                <a16:creationId xmlns:a16="http://schemas.microsoft.com/office/drawing/2014/main" id="{0314E191-8125-4D04-A060-F5224DF21D45}"/>
              </a:ext>
            </a:extLst>
          </p:cNvPr>
          <p:cNvSpPr txBox="1">
            <a:spLocks noChangeArrowheads="1"/>
          </p:cNvSpPr>
          <p:nvPr/>
        </p:nvSpPr>
        <p:spPr bwMode="auto">
          <a:xfrm>
            <a:off x="1066800" y="4419600"/>
            <a:ext cx="73914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Blip>
                <a:blip r:embed="rId2"/>
              </a:buBlip>
            </a:pPr>
            <a:r>
              <a:rPr lang="en-US" altLang="en-US" sz="2400" b="1">
                <a:latin typeface="VNI-Times" pitchFamily="2" charset="0"/>
              </a:rPr>
              <a:t> CPU seõ laáy ra ñòa chæ cuûa thuû tuïc chuyeân phuïc vuï baøn phím (coù saün trong ROM BIOS).</a:t>
            </a:r>
          </a:p>
          <a:p>
            <a:pPr algn="just">
              <a:buFontTx/>
              <a:buBlip>
                <a:blip r:embed="rId2"/>
              </a:buBlip>
            </a:pPr>
            <a:r>
              <a:rPr lang="en-US" altLang="en-US" sz="2400" b="1">
                <a:latin typeface="VNI-Times" pitchFamily="2" charset="0"/>
              </a:rPr>
              <a:t> Thöïc hieän thuû tuïc naøy xong</a:t>
            </a:r>
          </a:p>
          <a:p>
            <a:pPr algn="just">
              <a:buFontTx/>
              <a:buBlip>
                <a:blip r:embed="rId2"/>
              </a:buBlip>
            </a:pPr>
            <a:r>
              <a:rPr lang="en-US" altLang="en-US" sz="2400" b="1">
                <a:latin typeface="VNI-Times" pitchFamily="2" charset="0"/>
              </a:rPr>
              <a:t> Quay trôû laïi choã bò ngaét ñeå tieáp tuïc thöïc hieän coâng vieäc dôû dang </a:t>
            </a:r>
          </a:p>
          <a:p>
            <a:pPr>
              <a:spcBef>
                <a:spcPct val="50000"/>
              </a:spcBef>
            </a:pPr>
            <a:endParaRPr lang="en-US" altLang="en-US" sz="2400" b="1">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in)">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1" nodeType="clickEffect">
                                  <p:stCondLst>
                                    <p:cond delay="0"/>
                                  </p:stCondLst>
                                  <p:childTnLst>
                                    <p:set>
                                      <p:cBhvr>
                                        <p:cTn id="15" dur="1" fill="hold">
                                          <p:stCondLst>
                                            <p:cond delay="0"/>
                                          </p:stCondLst>
                                        </p:cTn>
                                        <p:tgtEl>
                                          <p:spTgt spid="27651">
                                            <p:txEl>
                                              <p:pRg st="0" end="0"/>
                                            </p:txEl>
                                          </p:spTgt>
                                        </p:tgtEl>
                                        <p:attrNameLst>
                                          <p:attrName>style.visibility</p:attrName>
                                        </p:attrNameLst>
                                      </p:cBhvr>
                                      <p:to>
                                        <p:strVal val="visible"/>
                                      </p:to>
                                    </p:set>
                                    <p:anim calcmode="lin" valueType="num">
                                      <p:cBhvr additive="base">
                                        <p:cTn id="16"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 calcmode="lin" valueType="num">
                                      <p:cBhvr additive="base">
                                        <p:cTn id="22" dur="500" fill="hold"/>
                                        <p:tgtEl>
                                          <p:spTgt spid="27654"/>
                                        </p:tgtEl>
                                        <p:attrNameLst>
                                          <p:attrName>ppt_x</p:attrName>
                                        </p:attrNameLst>
                                      </p:cBhvr>
                                      <p:tavLst>
                                        <p:tav tm="0">
                                          <p:val>
                                            <p:strVal val="#ppt_x"/>
                                          </p:val>
                                        </p:tav>
                                        <p:tav tm="100000">
                                          <p:val>
                                            <p:strVal val="#ppt_x"/>
                                          </p:val>
                                        </p:tav>
                                      </p:tavLst>
                                    </p:anim>
                                    <p:anim calcmode="lin" valueType="num">
                                      <p:cBhvr additive="base">
                                        <p:cTn id="23"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8" presetClass="entr" presetSubtype="0" accel="50000" fill="hold" grpId="0" nodeType="clickEffect">
                                  <p:stCondLst>
                                    <p:cond delay="0"/>
                                  </p:stCondLst>
                                  <p:childTnLst>
                                    <p:set>
                                      <p:cBhvr>
                                        <p:cTn id="27" dur="1" fill="hold">
                                          <p:stCondLst>
                                            <p:cond delay="0"/>
                                          </p:stCondLst>
                                        </p:cTn>
                                        <p:tgtEl>
                                          <p:spTgt spid="27655"/>
                                        </p:tgtEl>
                                        <p:attrNameLst>
                                          <p:attrName>style.visibility</p:attrName>
                                        </p:attrNameLst>
                                      </p:cBhvr>
                                      <p:to>
                                        <p:strVal val="visible"/>
                                      </p:to>
                                    </p:set>
                                    <p:anim calcmode="lin" valueType="num">
                                      <p:cBhvr>
                                        <p:cTn id="28" dur="1000" fill="hold"/>
                                        <p:tgtEl>
                                          <p:spTgt spid="2765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27655"/>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27655"/>
                                        </p:tgtEl>
                                        <p:attrNameLst>
                                          <p:attrName>ppt_y</p:attrName>
                                        </p:attrNameLst>
                                      </p:cBhvr>
                                      <p:tavLst>
                                        <p:tav tm="0">
                                          <p:val>
                                            <p:strVal val="#ppt_y"/>
                                          </p:val>
                                        </p:tav>
                                        <p:tav tm="100000">
                                          <p:val>
                                            <p:strVal val="#ppt_y"/>
                                          </p:val>
                                        </p:tav>
                                      </p:tavLst>
                                    </p:anim>
                                    <p:animEffect transition="in" filter="fade">
                                      <p:cBhvr>
                                        <p:cTn id="31" dur="1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P spid="27651" grpId="1" build="p"/>
      <p:bldP spid="27654" grpId="0"/>
      <p:bldP spid="276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C83EE8FA-CD1F-4C99-8BED-F442BB9D4E62}"/>
              </a:ext>
            </a:extLst>
          </p:cNvPr>
          <p:cNvSpPr>
            <a:spLocks noGrp="1"/>
          </p:cNvSpPr>
          <p:nvPr>
            <p:ph type="ftr" sz="quarter" idx="11"/>
          </p:nvPr>
        </p:nvSpPr>
        <p:spPr/>
        <p:txBody>
          <a:bodyPr/>
          <a:lstStyle/>
          <a:p>
            <a:r>
              <a:rPr lang="en-US" altLang="en-US"/>
              <a:t>Chuong 5 : I/O Devices</a:t>
            </a:r>
          </a:p>
        </p:txBody>
      </p:sp>
      <p:sp>
        <p:nvSpPr>
          <p:cNvPr id="13" name="Slide Number Placeholder 3">
            <a:extLst>
              <a:ext uri="{FF2B5EF4-FFF2-40B4-BE49-F238E27FC236}">
                <a16:creationId xmlns:a16="http://schemas.microsoft.com/office/drawing/2014/main" id="{0C802C64-6027-455B-B558-33727C79FF67}"/>
              </a:ext>
            </a:extLst>
          </p:cNvPr>
          <p:cNvSpPr>
            <a:spLocks noGrp="1"/>
          </p:cNvSpPr>
          <p:nvPr>
            <p:ph type="sldNum" sz="quarter" idx="12"/>
          </p:nvPr>
        </p:nvSpPr>
        <p:spPr/>
        <p:txBody>
          <a:bodyPr/>
          <a:lstStyle/>
          <a:p>
            <a:fld id="{7059A19D-515A-414A-AE32-63CF230DAD26}" type="slidenum">
              <a:rPr lang="en-US" altLang="en-US"/>
              <a:pPr/>
              <a:t>27</a:t>
            </a:fld>
            <a:endParaRPr lang="en-US" altLang="en-US"/>
          </a:p>
        </p:txBody>
      </p:sp>
      <p:sp>
        <p:nvSpPr>
          <p:cNvPr id="61442" name="Text Box 2">
            <a:extLst>
              <a:ext uri="{FF2B5EF4-FFF2-40B4-BE49-F238E27FC236}">
                <a16:creationId xmlns:a16="http://schemas.microsoft.com/office/drawing/2014/main" id="{E2911F13-0A4B-46B3-81CD-3D58DFD91FC5}"/>
              </a:ext>
            </a:extLst>
          </p:cNvPr>
          <p:cNvSpPr txBox="1">
            <a:spLocks noChangeArrowheads="1"/>
          </p:cNvSpPr>
          <p:nvPr/>
        </p:nvSpPr>
        <p:spPr bwMode="auto">
          <a:xfrm>
            <a:off x="990600" y="685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Những chỉ thị ngắt này lấy địa chỉ CTC ở đâu ?</a:t>
            </a:r>
          </a:p>
        </p:txBody>
      </p:sp>
      <p:sp>
        <p:nvSpPr>
          <p:cNvPr id="61443" name="WordArt 3">
            <a:extLst>
              <a:ext uri="{FF2B5EF4-FFF2-40B4-BE49-F238E27FC236}">
                <a16:creationId xmlns:a16="http://schemas.microsoft.com/office/drawing/2014/main" id="{4FDE6CD9-C225-4347-8CA0-C7E80037D4C3}"/>
              </a:ext>
            </a:extLst>
          </p:cNvPr>
          <p:cNvSpPr>
            <a:spLocks noChangeArrowheads="1" noChangeShapeType="1" noTextEdit="1"/>
          </p:cNvSpPr>
          <p:nvPr/>
        </p:nvSpPr>
        <p:spPr bwMode="auto">
          <a:xfrm>
            <a:off x="304800" y="381000"/>
            <a:ext cx="533400" cy="12192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68620"/>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sz="4400" b="1" kern="10">
                <a:ln w="9525">
                  <a:round/>
                  <a:headEnd/>
                  <a:tailEnd/>
                </a:ln>
                <a:gradFill rotWithShape="0">
                  <a:gsLst>
                    <a:gs pos="0">
                      <a:srgbClr val="FFE701"/>
                    </a:gs>
                    <a:gs pos="100000">
                      <a:srgbClr val="FE3E02"/>
                    </a:gs>
                  </a:gsLst>
                  <a:lin ang="5400000" scaled="1"/>
                </a:gradFill>
                <a:latin typeface="Impact" panose="020B0806030902050204" pitchFamily="34" charset="0"/>
              </a:rPr>
              <a:t>?</a:t>
            </a:r>
          </a:p>
        </p:txBody>
      </p:sp>
      <p:sp>
        <p:nvSpPr>
          <p:cNvPr id="61444" name="Text Box 4">
            <a:extLst>
              <a:ext uri="{FF2B5EF4-FFF2-40B4-BE49-F238E27FC236}">
                <a16:creationId xmlns:a16="http://schemas.microsoft.com/office/drawing/2014/main" id="{F6D2EF6B-6D69-46A9-B7DB-39D4D879D281}"/>
              </a:ext>
            </a:extLst>
          </p:cNvPr>
          <p:cNvSpPr txBox="1">
            <a:spLocks noChangeArrowheads="1"/>
          </p:cNvSpPr>
          <p:nvPr/>
        </p:nvSpPr>
        <p:spPr bwMode="auto">
          <a:xfrm>
            <a:off x="1066800" y="15240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Ex : INT 21h</a:t>
            </a:r>
          </a:p>
        </p:txBody>
      </p:sp>
      <p:sp>
        <p:nvSpPr>
          <p:cNvPr id="61446" name="Text Box 6">
            <a:extLst>
              <a:ext uri="{FF2B5EF4-FFF2-40B4-BE49-F238E27FC236}">
                <a16:creationId xmlns:a16="http://schemas.microsoft.com/office/drawing/2014/main" id="{6097A523-60BE-479B-A4AF-D7F8814CDAF3}"/>
              </a:ext>
            </a:extLst>
          </p:cNvPr>
          <p:cNvSpPr txBox="1">
            <a:spLocks noChangeArrowheads="1"/>
          </p:cNvSpPr>
          <p:nvPr/>
        </p:nvSpPr>
        <p:spPr bwMode="auto">
          <a:xfrm>
            <a:off x="685800" y="2209800"/>
            <a:ext cx="7772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Để tính địa chỉ của CTC phục vụ ngắt ta :</a:t>
            </a:r>
          </a:p>
          <a:p>
            <a:pPr>
              <a:spcBef>
                <a:spcPct val="50000"/>
              </a:spcBef>
            </a:pPr>
            <a:r>
              <a:rPr lang="en-US" altLang="en-US" sz="2400" b="1"/>
              <a:t>21h * 4 = 84h  </a:t>
            </a:r>
            <a:r>
              <a:rPr lang="en-US" altLang="en-US" sz="2400" b="1">
                <a:sym typeface="Wingdings" panose="05000000000000000000" pitchFamily="2" charset="2"/>
              </a:rPr>
              <a:t> cần dùng 2 word (4 bytes)cho mỗI vector ngắt hay địa chỉ CTC.</a:t>
            </a:r>
            <a:endParaRPr lang="en-US" altLang="en-US" sz="2400" b="1"/>
          </a:p>
        </p:txBody>
      </p:sp>
      <p:sp>
        <p:nvSpPr>
          <p:cNvPr id="61447" name="Text Box 7">
            <a:extLst>
              <a:ext uri="{FF2B5EF4-FFF2-40B4-BE49-F238E27FC236}">
                <a16:creationId xmlns:a16="http://schemas.microsoft.com/office/drawing/2014/main" id="{5D567AAD-F093-4833-BFBB-D99857BDEAEA}"/>
              </a:ext>
            </a:extLst>
          </p:cNvPr>
          <p:cNvSpPr txBox="1">
            <a:spLocks noChangeArrowheads="1"/>
          </p:cNvSpPr>
          <p:nvPr/>
        </p:nvSpPr>
        <p:spPr bwMode="auto">
          <a:xfrm>
            <a:off x="1028700" y="41910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Địa chỉ 00A7:107C</a:t>
            </a:r>
          </a:p>
        </p:txBody>
      </p:sp>
      <p:sp>
        <p:nvSpPr>
          <p:cNvPr id="61449" name="Text Box 9">
            <a:extLst>
              <a:ext uri="{FF2B5EF4-FFF2-40B4-BE49-F238E27FC236}">
                <a16:creationId xmlns:a16="http://schemas.microsoft.com/office/drawing/2014/main" id="{EABBC2B7-FF3C-4FB8-91A8-4AB10DD2384C}"/>
              </a:ext>
            </a:extLst>
          </p:cNvPr>
          <p:cNvSpPr txBox="1">
            <a:spLocks noChangeArrowheads="1"/>
          </p:cNvSpPr>
          <p:nvPr/>
        </p:nvSpPr>
        <p:spPr bwMode="auto">
          <a:xfrm>
            <a:off x="1905000" y="5257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CS</a:t>
            </a:r>
          </a:p>
        </p:txBody>
      </p:sp>
      <p:sp>
        <p:nvSpPr>
          <p:cNvPr id="61450" name="Line 10">
            <a:extLst>
              <a:ext uri="{FF2B5EF4-FFF2-40B4-BE49-F238E27FC236}">
                <a16:creationId xmlns:a16="http://schemas.microsoft.com/office/drawing/2014/main" id="{1EC815F1-E78E-40D8-95B8-ABC02B85B5E9}"/>
              </a:ext>
            </a:extLst>
          </p:cNvPr>
          <p:cNvSpPr>
            <a:spLocks noChangeShapeType="1"/>
          </p:cNvSpPr>
          <p:nvPr/>
        </p:nvSpPr>
        <p:spPr bwMode="auto">
          <a:xfrm>
            <a:off x="2438400" y="4800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1" name="Text Box 11">
            <a:extLst>
              <a:ext uri="{FF2B5EF4-FFF2-40B4-BE49-F238E27FC236}">
                <a16:creationId xmlns:a16="http://schemas.microsoft.com/office/drawing/2014/main" id="{BE098605-BF1D-4B6E-B1C7-83A08ACD27A0}"/>
              </a:ext>
            </a:extLst>
          </p:cNvPr>
          <p:cNvSpPr txBox="1">
            <a:spLocks noChangeArrowheads="1"/>
          </p:cNvSpPr>
          <p:nvPr/>
        </p:nvSpPr>
        <p:spPr bwMode="auto">
          <a:xfrm>
            <a:off x="2971800" y="525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IP</a:t>
            </a:r>
          </a:p>
        </p:txBody>
      </p:sp>
      <p:sp>
        <p:nvSpPr>
          <p:cNvPr id="61452" name="Line 12">
            <a:extLst>
              <a:ext uri="{FF2B5EF4-FFF2-40B4-BE49-F238E27FC236}">
                <a16:creationId xmlns:a16="http://schemas.microsoft.com/office/drawing/2014/main" id="{77929CA7-66B9-4015-B3EF-EC689E86FC24}"/>
              </a:ext>
            </a:extLst>
          </p:cNvPr>
          <p:cNvSpPr>
            <a:spLocks noChangeShapeType="1"/>
          </p:cNvSpPr>
          <p:nvPr/>
        </p:nvSpPr>
        <p:spPr bwMode="auto">
          <a:xfrm>
            <a:off x="3352800" y="4724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43"/>
                                        </p:tgtEl>
                                        <p:attrNameLst>
                                          <p:attrName>style.visibility</p:attrName>
                                        </p:attrNameLst>
                                      </p:cBhvr>
                                      <p:to>
                                        <p:strVal val="visible"/>
                                      </p:to>
                                    </p:set>
                                    <p:anim calcmode="lin" valueType="num">
                                      <p:cBhvr additive="base">
                                        <p:cTn id="13" dur="500" fill="hold"/>
                                        <p:tgtEl>
                                          <p:spTgt spid="61443"/>
                                        </p:tgtEl>
                                        <p:attrNameLst>
                                          <p:attrName>ppt_x</p:attrName>
                                        </p:attrNameLst>
                                      </p:cBhvr>
                                      <p:tavLst>
                                        <p:tav tm="0">
                                          <p:val>
                                            <p:strVal val="0-#ppt_w/2"/>
                                          </p:val>
                                        </p:tav>
                                        <p:tav tm="100000">
                                          <p:val>
                                            <p:strVal val="#ppt_x"/>
                                          </p:val>
                                        </p:tav>
                                      </p:tavLst>
                                    </p:anim>
                                    <p:anim calcmode="lin" valueType="num">
                                      <p:cBhvr additive="base">
                                        <p:cTn id="14"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4"/>
                                        </p:tgtEl>
                                        <p:attrNameLst>
                                          <p:attrName>style.visibility</p:attrName>
                                        </p:attrNameLst>
                                      </p:cBhvr>
                                      <p:to>
                                        <p:strVal val="visible"/>
                                      </p:to>
                                    </p:set>
                                    <p:anim calcmode="lin" valueType="num">
                                      <p:cBhvr additive="base">
                                        <p:cTn id="19" dur="500" fill="hold"/>
                                        <p:tgtEl>
                                          <p:spTgt spid="61444"/>
                                        </p:tgtEl>
                                        <p:attrNameLst>
                                          <p:attrName>ppt_x</p:attrName>
                                        </p:attrNameLst>
                                      </p:cBhvr>
                                      <p:tavLst>
                                        <p:tav tm="0">
                                          <p:val>
                                            <p:strVal val="0-#ppt_w/2"/>
                                          </p:val>
                                        </p:tav>
                                        <p:tav tm="100000">
                                          <p:val>
                                            <p:strVal val="#ppt_x"/>
                                          </p:val>
                                        </p:tav>
                                      </p:tavLst>
                                    </p:anim>
                                    <p:anim calcmode="lin" valueType="num">
                                      <p:cBhvr additive="base">
                                        <p:cTn id="20"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6"/>
                                        </p:tgtEl>
                                        <p:attrNameLst>
                                          <p:attrName>style.visibility</p:attrName>
                                        </p:attrNameLst>
                                      </p:cBhvr>
                                      <p:to>
                                        <p:strVal val="visible"/>
                                      </p:to>
                                    </p:set>
                                    <p:anim calcmode="lin" valueType="num">
                                      <p:cBhvr additive="base">
                                        <p:cTn id="25" dur="500" fill="hold"/>
                                        <p:tgtEl>
                                          <p:spTgt spid="61446"/>
                                        </p:tgtEl>
                                        <p:attrNameLst>
                                          <p:attrName>ppt_x</p:attrName>
                                        </p:attrNameLst>
                                      </p:cBhvr>
                                      <p:tavLst>
                                        <p:tav tm="0">
                                          <p:val>
                                            <p:strVal val="#ppt_x"/>
                                          </p:val>
                                        </p:tav>
                                        <p:tav tm="100000">
                                          <p:val>
                                            <p:strVal val="#ppt_x"/>
                                          </p:val>
                                        </p:tav>
                                      </p:tavLst>
                                    </p:anim>
                                    <p:anim calcmode="lin" valueType="num">
                                      <p:cBhvr additive="base">
                                        <p:cTn id="26"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7"/>
                                        </p:tgtEl>
                                        <p:attrNameLst>
                                          <p:attrName>style.visibility</p:attrName>
                                        </p:attrNameLst>
                                      </p:cBhvr>
                                      <p:to>
                                        <p:strVal val="visible"/>
                                      </p:to>
                                    </p:set>
                                    <p:anim calcmode="lin" valueType="num">
                                      <p:cBhvr additive="base">
                                        <p:cTn id="31" dur="500" fill="hold"/>
                                        <p:tgtEl>
                                          <p:spTgt spid="61447"/>
                                        </p:tgtEl>
                                        <p:attrNameLst>
                                          <p:attrName>ppt_x</p:attrName>
                                        </p:attrNameLst>
                                      </p:cBhvr>
                                      <p:tavLst>
                                        <p:tav tm="0">
                                          <p:val>
                                            <p:strVal val="#ppt_x"/>
                                          </p:val>
                                        </p:tav>
                                        <p:tav tm="100000">
                                          <p:val>
                                            <p:strVal val="#ppt_x"/>
                                          </p:val>
                                        </p:tav>
                                      </p:tavLst>
                                    </p:anim>
                                    <p:anim calcmode="lin" valueType="num">
                                      <p:cBhvr additive="base">
                                        <p:cTn id="32"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 calcmode="lin" valueType="num">
                                      <p:cBhvr additive="base">
                                        <p:cTn id="37" dur="500" fill="hold"/>
                                        <p:tgtEl>
                                          <p:spTgt spid="61449"/>
                                        </p:tgtEl>
                                        <p:attrNameLst>
                                          <p:attrName>ppt_x</p:attrName>
                                        </p:attrNameLst>
                                      </p:cBhvr>
                                      <p:tavLst>
                                        <p:tav tm="0">
                                          <p:val>
                                            <p:strVal val="#ppt_x"/>
                                          </p:val>
                                        </p:tav>
                                        <p:tav tm="100000">
                                          <p:val>
                                            <p:strVal val="#ppt_x"/>
                                          </p:val>
                                        </p:tav>
                                      </p:tavLst>
                                    </p:anim>
                                    <p:anim calcmode="lin" valueType="num">
                                      <p:cBhvr additive="base">
                                        <p:cTn id="38" dur="500" fill="hold"/>
                                        <p:tgtEl>
                                          <p:spTgt spid="6144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1450"/>
                                        </p:tgtEl>
                                        <p:attrNameLst>
                                          <p:attrName>style.visibility</p:attrName>
                                        </p:attrNameLst>
                                      </p:cBhvr>
                                      <p:to>
                                        <p:strVal val="visible"/>
                                      </p:to>
                                    </p:set>
                                    <p:anim calcmode="lin" valueType="num">
                                      <p:cBhvr additive="base">
                                        <p:cTn id="43" dur="500" fill="hold"/>
                                        <p:tgtEl>
                                          <p:spTgt spid="61450"/>
                                        </p:tgtEl>
                                        <p:attrNameLst>
                                          <p:attrName>ppt_x</p:attrName>
                                        </p:attrNameLst>
                                      </p:cBhvr>
                                      <p:tavLst>
                                        <p:tav tm="0">
                                          <p:val>
                                            <p:strVal val="0-#ppt_w/2"/>
                                          </p:val>
                                        </p:tav>
                                        <p:tav tm="100000">
                                          <p:val>
                                            <p:strVal val="#ppt_x"/>
                                          </p:val>
                                        </p:tav>
                                      </p:tavLst>
                                    </p:anim>
                                    <p:anim calcmode="lin" valueType="num">
                                      <p:cBhvr additive="base">
                                        <p:cTn id="44" dur="500" fill="hold"/>
                                        <p:tgtEl>
                                          <p:spTgt spid="6145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451"/>
                                        </p:tgtEl>
                                        <p:attrNameLst>
                                          <p:attrName>style.visibility</p:attrName>
                                        </p:attrNameLst>
                                      </p:cBhvr>
                                      <p:to>
                                        <p:strVal val="visible"/>
                                      </p:to>
                                    </p:set>
                                    <p:anim calcmode="lin" valueType="num">
                                      <p:cBhvr additive="base">
                                        <p:cTn id="49" dur="500" fill="hold"/>
                                        <p:tgtEl>
                                          <p:spTgt spid="61451"/>
                                        </p:tgtEl>
                                        <p:attrNameLst>
                                          <p:attrName>ppt_x</p:attrName>
                                        </p:attrNameLst>
                                      </p:cBhvr>
                                      <p:tavLst>
                                        <p:tav tm="0">
                                          <p:val>
                                            <p:strVal val="0-#ppt_w/2"/>
                                          </p:val>
                                        </p:tav>
                                        <p:tav tm="100000">
                                          <p:val>
                                            <p:strVal val="#ppt_x"/>
                                          </p:val>
                                        </p:tav>
                                      </p:tavLst>
                                    </p:anim>
                                    <p:anim calcmode="lin" valueType="num">
                                      <p:cBhvr additive="base">
                                        <p:cTn id="50" dur="500" fill="hold"/>
                                        <p:tgtEl>
                                          <p:spTgt spid="61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4" grpId="0" autoUpdateAnimBg="0"/>
      <p:bldP spid="61446" grpId="0" autoUpdateAnimBg="0"/>
      <p:bldP spid="61447" grpId="0" autoUpdateAnimBg="0"/>
      <p:bldP spid="61449" grpId="0" autoUpdateAnimBg="0"/>
      <p:bldP spid="6145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Footer Placeholder 4">
            <a:extLst>
              <a:ext uri="{FF2B5EF4-FFF2-40B4-BE49-F238E27FC236}">
                <a16:creationId xmlns:a16="http://schemas.microsoft.com/office/drawing/2014/main" id="{01D3822F-699D-46B3-927B-48C84E334381}"/>
              </a:ext>
            </a:extLst>
          </p:cNvPr>
          <p:cNvSpPr>
            <a:spLocks noGrp="1"/>
          </p:cNvSpPr>
          <p:nvPr>
            <p:ph type="ftr" sz="quarter" idx="11"/>
          </p:nvPr>
        </p:nvSpPr>
        <p:spPr/>
        <p:txBody>
          <a:bodyPr/>
          <a:lstStyle/>
          <a:p>
            <a:r>
              <a:rPr lang="en-US" altLang="en-US"/>
              <a:t>Chuong 5 : I/O Devices</a:t>
            </a:r>
          </a:p>
        </p:txBody>
      </p:sp>
      <p:sp>
        <p:nvSpPr>
          <p:cNvPr id="43" name="Slide Number Placeholder 5">
            <a:extLst>
              <a:ext uri="{FF2B5EF4-FFF2-40B4-BE49-F238E27FC236}">
                <a16:creationId xmlns:a16="http://schemas.microsoft.com/office/drawing/2014/main" id="{2C4417A1-8547-40B7-864B-F2BC125BA58E}"/>
              </a:ext>
            </a:extLst>
          </p:cNvPr>
          <p:cNvSpPr>
            <a:spLocks noGrp="1"/>
          </p:cNvSpPr>
          <p:nvPr>
            <p:ph type="sldNum" sz="quarter" idx="12"/>
          </p:nvPr>
        </p:nvSpPr>
        <p:spPr/>
        <p:txBody>
          <a:bodyPr/>
          <a:lstStyle/>
          <a:p>
            <a:fld id="{8CC39399-4902-4529-9183-EE9781C08684}" type="slidenum">
              <a:rPr lang="en-US" altLang="en-US"/>
              <a:pPr/>
              <a:t>28</a:t>
            </a:fld>
            <a:endParaRPr lang="en-US" altLang="en-US"/>
          </a:p>
        </p:txBody>
      </p:sp>
      <p:sp>
        <p:nvSpPr>
          <p:cNvPr id="28674" name="Rectangle 2">
            <a:extLst>
              <a:ext uri="{FF2B5EF4-FFF2-40B4-BE49-F238E27FC236}">
                <a16:creationId xmlns:a16="http://schemas.microsoft.com/office/drawing/2014/main" id="{4183E87C-794A-455C-9877-823D57C9D9CC}"/>
              </a:ext>
            </a:extLst>
          </p:cNvPr>
          <p:cNvSpPr>
            <a:spLocks noGrp="1" noRot="1" noChangeArrowheads="1"/>
          </p:cNvSpPr>
          <p:nvPr>
            <p:ph type="title"/>
          </p:nvPr>
        </p:nvSpPr>
        <p:spPr/>
        <p:txBody>
          <a:bodyPr/>
          <a:lstStyle/>
          <a:p>
            <a:r>
              <a:rPr lang="en-US" altLang="en-US" sz="3600">
                <a:latin typeface="VNI-Times" pitchFamily="2" charset="0"/>
              </a:rPr>
              <a:t>Caùc vector ngaét troû ñeán caùc thuû tuïc coù saün trong </a:t>
            </a:r>
            <a:r>
              <a:rPr lang="en-US" altLang="en-US" sz="3600">
                <a:solidFill>
                  <a:srgbClr val="FF3300"/>
                </a:solidFill>
                <a:latin typeface="VNI-Times" pitchFamily="2" charset="0"/>
              </a:rPr>
              <a:t>ROM BIOS</a:t>
            </a:r>
            <a:br>
              <a:rPr lang="en-US" altLang="en-US" sz="3600">
                <a:solidFill>
                  <a:srgbClr val="FF3300"/>
                </a:solidFill>
                <a:latin typeface="VNI-Times" pitchFamily="2" charset="0"/>
              </a:rPr>
            </a:br>
            <a:endParaRPr lang="en-US" altLang="en-US" sz="3600">
              <a:solidFill>
                <a:srgbClr val="FF3300"/>
              </a:solidFill>
              <a:latin typeface="VNI-Times" pitchFamily="2" charset="0"/>
            </a:endParaRPr>
          </a:p>
        </p:txBody>
      </p:sp>
      <p:graphicFrame>
        <p:nvGraphicFramePr>
          <p:cNvPr id="28757" name="Group 85">
            <a:extLst>
              <a:ext uri="{FF2B5EF4-FFF2-40B4-BE49-F238E27FC236}">
                <a16:creationId xmlns:a16="http://schemas.microsoft.com/office/drawing/2014/main" id="{EB2EC5AF-0E99-4142-95D6-5D252EC10902}"/>
              </a:ext>
            </a:extLst>
          </p:cNvPr>
          <p:cNvGraphicFramePr>
            <a:graphicFrameLocks noGrp="1"/>
          </p:cNvGraphicFramePr>
          <p:nvPr>
            <p:ph idx="1"/>
          </p:nvPr>
        </p:nvGraphicFramePr>
        <p:xfrm>
          <a:off x="381000" y="1981200"/>
          <a:ext cx="7410450" cy="4570413"/>
        </p:xfrm>
        <a:graphic>
          <a:graphicData uri="http://schemas.openxmlformats.org/drawingml/2006/table">
            <a:tbl>
              <a:tblPr/>
              <a:tblGrid>
                <a:gridCol w="1890713">
                  <a:extLst>
                    <a:ext uri="{9D8B030D-6E8A-4147-A177-3AD203B41FA5}">
                      <a16:colId xmlns:a16="http://schemas.microsoft.com/office/drawing/2014/main" val="3411128775"/>
                    </a:ext>
                  </a:extLst>
                </a:gridCol>
                <a:gridCol w="1252537">
                  <a:extLst>
                    <a:ext uri="{9D8B030D-6E8A-4147-A177-3AD203B41FA5}">
                      <a16:colId xmlns:a16="http://schemas.microsoft.com/office/drawing/2014/main" val="3688619625"/>
                    </a:ext>
                  </a:extLst>
                </a:gridCol>
                <a:gridCol w="4267200">
                  <a:extLst>
                    <a:ext uri="{9D8B030D-6E8A-4147-A177-3AD203B41FA5}">
                      <a16:colId xmlns:a16="http://schemas.microsoft.com/office/drawing/2014/main" val="3537083856"/>
                    </a:ext>
                  </a:extLst>
                </a:gridCol>
              </a:tblGrid>
              <a:tr h="6096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US" pitchFamily="2" charset="0"/>
                        </a:rPr>
                        <a:t>Vector ngắt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Ñòa chæ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Chöùc naêng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7843538"/>
                  </a:ext>
                </a:extLst>
              </a:tr>
              <a:tr h="3810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VNI-Times" pitchFamily="2" charset="0"/>
                        </a:rPr>
                        <a:t>In maøn hình ra maùy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238000"/>
                  </a:ext>
                </a:extLst>
              </a:tr>
              <a:tr h="4730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20H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VNI-Times" pitchFamily="2" charset="0"/>
                        </a:rPr>
                        <a:t>Ño thôøi gian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8668016"/>
                  </a:ext>
                </a:extLst>
              </a:tr>
              <a:tr h="4127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24H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VNI-Times" pitchFamily="2" charset="0"/>
                        </a:rPr>
                        <a:t>Maõ scan töø baøn phím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4527587"/>
                  </a:ext>
                </a:extLst>
              </a:tr>
              <a:tr h="5048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40H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1" i="0" u="none" strike="noStrike" cap="none" normalizeH="0" baseline="0">
                          <a:ln>
                            <a:noFill/>
                          </a:ln>
                          <a:solidFill>
                            <a:schemeClr val="tx1"/>
                          </a:solidFill>
                          <a:effectLst>
                            <a:outerShdw blurRad="38100" dist="38100" dir="2700000" algn="tl">
                              <a:srgbClr val="000000"/>
                            </a:outerShdw>
                          </a:effectLst>
                          <a:latin typeface="VNI-Times" pitchFamily="2" charset="0"/>
                        </a:rPr>
                        <a:t>Video display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523013"/>
                  </a:ext>
                </a:extLst>
              </a:tr>
              <a:tr h="5207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1" i="0" u="none" strike="noStrike" cap="none" normalizeH="0" baseline="0">
                        <a:ln>
                          <a:noFill/>
                        </a:ln>
                        <a:solidFill>
                          <a:schemeClr val="tx1"/>
                        </a:solidFill>
                        <a:effectLst>
                          <a:outerShdw blurRad="38100" dist="38100" dir="2700000" algn="tl">
                            <a:srgbClr val="000000"/>
                          </a:outerShdw>
                        </a:effectLst>
                        <a:latin typeface="VNI-Aptima"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6326999"/>
                  </a:ext>
                </a:extLst>
              </a:tr>
              <a:tr h="3048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1" i="0" u="none" strike="noStrike" cap="none" normalizeH="0" baseline="0">
                        <a:ln>
                          <a:noFill/>
                        </a:ln>
                        <a:solidFill>
                          <a:schemeClr val="tx1"/>
                        </a:solidFill>
                        <a:effectLst>
                          <a:outerShdw blurRad="38100" dist="38100" dir="2700000" algn="tl">
                            <a:srgbClr val="000000"/>
                          </a:outerShdw>
                        </a:effectLst>
                        <a:latin typeface="VNI-Aptima"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2974821"/>
                  </a:ext>
                </a:extLst>
              </a:tr>
              <a:tr h="4730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1" i="0" u="none" strike="noStrike" cap="none" normalizeH="0" baseline="0">
                        <a:ln>
                          <a:noFill/>
                        </a:ln>
                        <a:solidFill>
                          <a:schemeClr val="tx1"/>
                        </a:solidFill>
                        <a:effectLst>
                          <a:outerShdw blurRad="38100" dist="38100" dir="2700000" algn="tl">
                            <a:srgbClr val="000000"/>
                          </a:outerShdw>
                        </a:effectLst>
                        <a:latin typeface="VNI-Aptima"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648086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ox(in)">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8757"/>
                                        </p:tgtEl>
                                        <p:attrNameLst>
                                          <p:attrName>style.visibility</p:attrName>
                                        </p:attrNameLst>
                                      </p:cBhvr>
                                      <p:to>
                                        <p:strVal val="visible"/>
                                      </p:to>
                                    </p:set>
                                    <p:anim calcmode="lin" valueType="num">
                                      <p:cBhvr additive="base">
                                        <p:cTn id="12" dur="500" fill="hold"/>
                                        <p:tgtEl>
                                          <p:spTgt spid="28757"/>
                                        </p:tgtEl>
                                        <p:attrNameLst>
                                          <p:attrName>ppt_x</p:attrName>
                                        </p:attrNameLst>
                                      </p:cBhvr>
                                      <p:tavLst>
                                        <p:tav tm="0">
                                          <p:val>
                                            <p:strVal val="#ppt_x"/>
                                          </p:val>
                                        </p:tav>
                                        <p:tav tm="100000">
                                          <p:val>
                                            <p:strVal val="#ppt_x"/>
                                          </p:val>
                                        </p:tav>
                                      </p:tavLst>
                                    </p:anim>
                                    <p:anim calcmode="lin" valueType="num">
                                      <p:cBhvr additive="base">
                                        <p:cTn id="13" dur="500" fill="hold"/>
                                        <p:tgtEl>
                                          <p:spTgt spid="28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4">
            <a:extLst>
              <a:ext uri="{FF2B5EF4-FFF2-40B4-BE49-F238E27FC236}">
                <a16:creationId xmlns:a16="http://schemas.microsoft.com/office/drawing/2014/main" id="{67A47BE7-7503-4FA1-A678-0E102D3CF7DA}"/>
              </a:ext>
            </a:extLst>
          </p:cNvPr>
          <p:cNvSpPr>
            <a:spLocks noGrp="1"/>
          </p:cNvSpPr>
          <p:nvPr>
            <p:ph type="ftr" sz="quarter" idx="11"/>
          </p:nvPr>
        </p:nvSpPr>
        <p:spPr/>
        <p:txBody>
          <a:bodyPr/>
          <a:lstStyle/>
          <a:p>
            <a:r>
              <a:rPr lang="en-US" altLang="en-US"/>
              <a:t>Chuong 5 : I/O Devices</a:t>
            </a:r>
          </a:p>
        </p:txBody>
      </p:sp>
      <p:sp>
        <p:nvSpPr>
          <p:cNvPr id="54" name="Slide Number Placeholder 5">
            <a:extLst>
              <a:ext uri="{FF2B5EF4-FFF2-40B4-BE49-F238E27FC236}">
                <a16:creationId xmlns:a16="http://schemas.microsoft.com/office/drawing/2014/main" id="{804FFFB3-57E6-417A-B6CF-371C61363B4C}"/>
              </a:ext>
            </a:extLst>
          </p:cNvPr>
          <p:cNvSpPr>
            <a:spLocks noGrp="1"/>
          </p:cNvSpPr>
          <p:nvPr>
            <p:ph type="sldNum" sz="quarter" idx="12"/>
          </p:nvPr>
        </p:nvSpPr>
        <p:spPr/>
        <p:txBody>
          <a:bodyPr/>
          <a:lstStyle/>
          <a:p>
            <a:fld id="{5F2D1F55-0834-4D72-9770-CDF50FB06C83}" type="slidenum">
              <a:rPr lang="en-US" altLang="en-US"/>
              <a:pPr/>
              <a:t>29</a:t>
            </a:fld>
            <a:endParaRPr lang="en-US" altLang="en-US"/>
          </a:p>
        </p:txBody>
      </p:sp>
      <p:sp>
        <p:nvSpPr>
          <p:cNvPr id="43062" name="Rectangle 54">
            <a:extLst>
              <a:ext uri="{FF2B5EF4-FFF2-40B4-BE49-F238E27FC236}">
                <a16:creationId xmlns:a16="http://schemas.microsoft.com/office/drawing/2014/main" id="{56A313F1-7595-4C4D-A08C-A8FDCB2D0754}"/>
              </a:ext>
            </a:extLst>
          </p:cNvPr>
          <p:cNvSpPr>
            <a:spLocks noChangeArrowheads="1"/>
          </p:cNvSpPr>
          <p:nvPr/>
        </p:nvSpPr>
        <p:spPr bwMode="auto">
          <a:xfrm>
            <a:off x="6096000" y="1143000"/>
            <a:ext cx="2438400" cy="4724400"/>
          </a:xfrm>
          <a:prstGeom prst="rect">
            <a:avLst/>
          </a:prstGeom>
          <a:solidFill>
            <a:srgbClr val="CC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CC6600"/>
              </a:solidFill>
            </a:endParaRPr>
          </a:p>
        </p:txBody>
      </p:sp>
      <p:sp>
        <p:nvSpPr>
          <p:cNvPr id="43010" name="Rectangle 2">
            <a:extLst>
              <a:ext uri="{FF2B5EF4-FFF2-40B4-BE49-F238E27FC236}">
                <a16:creationId xmlns:a16="http://schemas.microsoft.com/office/drawing/2014/main" id="{703CD5B5-A232-46A0-A244-64EAC93682C4}"/>
              </a:ext>
            </a:extLst>
          </p:cNvPr>
          <p:cNvSpPr>
            <a:spLocks noGrp="1" noRot="1" noChangeArrowheads="1"/>
          </p:cNvSpPr>
          <p:nvPr>
            <p:ph type="title"/>
          </p:nvPr>
        </p:nvSpPr>
        <p:spPr>
          <a:xfrm>
            <a:off x="457200" y="244475"/>
            <a:ext cx="8385175" cy="669925"/>
          </a:xfrm>
        </p:spPr>
        <p:txBody>
          <a:bodyPr/>
          <a:lstStyle/>
          <a:p>
            <a:r>
              <a:rPr lang="en-US" altLang="en-US" sz="4000">
                <a:latin typeface="VNI-Times" pitchFamily="2" charset="0"/>
              </a:rPr>
              <a:t>Thí duï minh hoïa Interrupt</a:t>
            </a:r>
          </a:p>
        </p:txBody>
      </p:sp>
      <p:sp>
        <p:nvSpPr>
          <p:cNvPr id="43012" name="Text Box 4">
            <a:extLst>
              <a:ext uri="{FF2B5EF4-FFF2-40B4-BE49-F238E27FC236}">
                <a16:creationId xmlns:a16="http://schemas.microsoft.com/office/drawing/2014/main" id="{862E34F2-CCA2-40E2-A0EA-DC4DAFE439C3}"/>
              </a:ext>
            </a:extLst>
          </p:cNvPr>
          <p:cNvSpPr txBox="1">
            <a:spLocks noChangeArrowheads="1"/>
          </p:cNvSpPr>
          <p:nvPr/>
        </p:nvSpPr>
        <p:spPr bwMode="auto">
          <a:xfrm>
            <a:off x="5715000" y="17526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43081" name="Group 73">
            <a:extLst>
              <a:ext uri="{FF2B5EF4-FFF2-40B4-BE49-F238E27FC236}">
                <a16:creationId xmlns:a16="http://schemas.microsoft.com/office/drawing/2014/main" id="{29712916-C0BC-4F20-A1A1-8301A8DA1E25}"/>
              </a:ext>
            </a:extLst>
          </p:cNvPr>
          <p:cNvGraphicFramePr>
            <a:graphicFrameLocks noGrp="1"/>
          </p:cNvGraphicFramePr>
          <p:nvPr>
            <p:ph idx="1"/>
          </p:nvPr>
        </p:nvGraphicFramePr>
        <p:xfrm>
          <a:off x="6096000" y="1524000"/>
          <a:ext cx="2419350" cy="2589213"/>
        </p:xfrm>
        <a:graphic>
          <a:graphicData uri="http://schemas.openxmlformats.org/drawingml/2006/table">
            <a:tbl>
              <a:tblPr/>
              <a:tblGrid>
                <a:gridCol w="619125">
                  <a:extLst>
                    <a:ext uri="{9D8B030D-6E8A-4147-A177-3AD203B41FA5}">
                      <a16:colId xmlns:a16="http://schemas.microsoft.com/office/drawing/2014/main" val="4274794470"/>
                    </a:ext>
                  </a:extLst>
                </a:gridCol>
                <a:gridCol w="619125">
                  <a:extLst>
                    <a:ext uri="{9D8B030D-6E8A-4147-A177-3AD203B41FA5}">
                      <a16:colId xmlns:a16="http://schemas.microsoft.com/office/drawing/2014/main" val="825629979"/>
                    </a:ext>
                  </a:extLst>
                </a:gridCol>
                <a:gridCol w="581025">
                  <a:extLst>
                    <a:ext uri="{9D8B030D-6E8A-4147-A177-3AD203B41FA5}">
                      <a16:colId xmlns:a16="http://schemas.microsoft.com/office/drawing/2014/main" val="1662679182"/>
                    </a:ext>
                  </a:extLst>
                </a:gridCol>
                <a:gridCol w="600075">
                  <a:extLst>
                    <a:ext uri="{9D8B030D-6E8A-4147-A177-3AD203B41FA5}">
                      <a16:colId xmlns:a16="http://schemas.microsoft.com/office/drawing/2014/main" val="3080994975"/>
                    </a:ext>
                  </a:extLst>
                </a:gridCol>
              </a:tblGrid>
              <a:tr h="4572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3716989"/>
                  </a:ext>
                </a:extLst>
              </a:tr>
              <a:tr h="3810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F0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465811"/>
                  </a:ext>
                </a:extLst>
              </a:tr>
              <a:tr h="5492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F0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7691582"/>
                  </a:ext>
                </a:extLst>
              </a:tr>
              <a:tr h="38100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6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0000"/>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6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0000"/>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6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0000"/>
                    </a:solid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6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0000"/>
                    </a:solidFill>
                  </a:tcPr>
                </a:tc>
                <a:extLst>
                  <a:ext uri="{0D108BD9-81ED-4DB2-BD59-A6C34878D82A}">
                    <a16:rowId xmlns:a16="http://schemas.microsoft.com/office/drawing/2014/main" val="1815229068"/>
                  </a:ext>
                </a:extLst>
              </a:tr>
              <a:tr h="4730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accent2"/>
                        </a:buClr>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accent2"/>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F0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9854699"/>
                  </a:ext>
                </a:extLst>
              </a:tr>
            </a:tbl>
          </a:graphicData>
        </a:graphic>
      </p:graphicFrame>
      <p:sp>
        <p:nvSpPr>
          <p:cNvPr id="43064" name="Text Box 56">
            <a:extLst>
              <a:ext uri="{FF2B5EF4-FFF2-40B4-BE49-F238E27FC236}">
                <a16:creationId xmlns:a16="http://schemas.microsoft.com/office/drawing/2014/main" id="{F26F4543-D417-43CF-B79D-C623665AE7C2}"/>
              </a:ext>
            </a:extLst>
          </p:cNvPr>
          <p:cNvSpPr txBox="1">
            <a:spLocks noChangeArrowheads="1"/>
          </p:cNvSpPr>
          <p:nvPr/>
        </p:nvSpPr>
        <p:spPr bwMode="auto">
          <a:xfrm>
            <a:off x="6062663" y="4419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FF00"/>
                </a:solidFill>
                <a:latin typeface="VNI-Times" pitchFamily="2" charset="0"/>
              </a:rPr>
              <a:t>BAÛNG VECTOR NGAÉT</a:t>
            </a:r>
          </a:p>
        </p:txBody>
      </p:sp>
      <p:sp>
        <p:nvSpPr>
          <p:cNvPr id="43065" name="AutoShape 57">
            <a:extLst>
              <a:ext uri="{FF2B5EF4-FFF2-40B4-BE49-F238E27FC236}">
                <a16:creationId xmlns:a16="http://schemas.microsoft.com/office/drawing/2014/main" id="{CD9E9369-A078-4C35-B4FC-537E8B5B8B0A}"/>
              </a:ext>
            </a:extLst>
          </p:cNvPr>
          <p:cNvSpPr>
            <a:spLocks noChangeArrowheads="1"/>
          </p:cNvSpPr>
          <p:nvPr/>
        </p:nvSpPr>
        <p:spPr bwMode="auto">
          <a:xfrm>
            <a:off x="228600" y="1676400"/>
            <a:ext cx="1981200" cy="838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latin typeface="VNI-Times" pitchFamily="2" charset="0"/>
              </a:rPr>
              <a:t>Soá ngaét 8</a:t>
            </a:r>
          </a:p>
        </p:txBody>
      </p:sp>
      <p:sp>
        <p:nvSpPr>
          <p:cNvPr id="43066" name="Oval 58">
            <a:extLst>
              <a:ext uri="{FF2B5EF4-FFF2-40B4-BE49-F238E27FC236}">
                <a16:creationId xmlns:a16="http://schemas.microsoft.com/office/drawing/2014/main" id="{C25DC7E3-6593-4A05-8EA7-F4CAE70E73FE}"/>
              </a:ext>
            </a:extLst>
          </p:cNvPr>
          <p:cNvSpPr>
            <a:spLocks noChangeArrowheads="1"/>
          </p:cNvSpPr>
          <p:nvPr/>
        </p:nvSpPr>
        <p:spPr bwMode="auto">
          <a:xfrm>
            <a:off x="762000" y="4724400"/>
            <a:ext cx="914400" cy="990600"/>
          </a:xfrm>
          <a:prstGeom prst="ellipse">
            <a:avLst/>
          </a:prstGeom>
          <a:solidFill>
            <a:schemeClr val="accent1"/>
          </a:solidFill>
          <a:ln w="9525">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2500" b="1"/>
              <a:t>4</a:t>
            </a:r>
          </a:p>
        </p:txBody>
      </p:sp>
      <p:sp>
        <p:nvSpPr>
          <p:cNvPr id="43067" name="Oval 59">
            <a:extLst>
              <a:ext uri="{FF2B5EF4-FFF2-40B4-BE49-F238E27FC236}">
                <a16:creationId xmlns:a16="http://schemas.microsoft.com/office/drawing/2014/main" id="{ED9C4629-75F4-4476-866D-52B52B6A8BE6}"/>
              </a:ext>
            </a:extLst>
          </p:cNvPr>
          <p:cNvSpPr>
            <a:spLocks noChangeArrowheads="1"/>
          </p:cNvSpPr>
          <p:nvPr/>
        </p:nvSpPr>
        <p:spPr bwMode="auto">
          <a:xfrm>
            <a:off x="1752600" y="3276600"/>
            <a:ext cx="1066800" cy="914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500" b="1">
                <a:solidFill>
                  <a:srgbClr val="990000"/>
                </a:solidFill>
              </a:rPr>
              <a:t>x</a:t>
            </a:r>
          </a:p>
        </p:txBody>
      </p:sp>
      <p:sp>
        <p:nvSpPr>
          <p:cNvPr id="43068" name="Line 60">
            <a:extLst>
              <a:ext uri="{FF2B5EF4-FFF2-40B4-BE49-F238E27FC236}">
                <a16:creationId xmlns:a16="http://schemas.microsoft.com/office/drawing/2014/main" id="{F0E978C9-787D-4DD2-993D-0653DD5248F6}"/>
              </a:ext>
            </a:extLst>
          </p:cNvPr>
          <p:cNvSpPr>
            <a:spLocks noChangeShapeType="1"/>
          </p:cNvSpPr>
          <p:nvPr/>
        </p:nvSpPr>
        <p:spPr bwMode="auto">
          <a:xfrm flipV="1">
            <a:off x="1676400" y="4191000"/>
            <a:ext cx="4572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9" name="Line 61">
            <a:extLst>
              <a:ext uri="{FF2B5EF4-FFF2-40B4-BE49-F238E27FC236}">
                <a16:creationId xmlns:a16="http://schemas.microsoft.com/office/drawing/2014/main" id="{B5D4D965-9BF8-429C-AE7D-69ADE0C910D6}"/>
              </a:ext>
            </a:extLst>
          </p:cNvPr>
          <p:cNvSpPr>
            <a:spLocks noChangeShapeType="1"/>
          </p:cNvSpPr>
          <p:nvPr/>
        </p:nvSpPr>
        <p:spPr bwMode="auto">
          <a:xfrm>
            <a:off x="1371600" y="2590800"/>
            <a:ext cx="609600"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2" name="Text Box 64">
            <a:extLst>
              <a:ext uri="{FF2B5EF4-FFF2-40B4-BE49-F238E27FC236}">
                <a16:creationId xmlns:a16="http://schemas.microsoft.com/office/drawing/2014/main" id="{CD381661-B5B9-48C9-9BE8-EF48779CCF13}"/>
              </a:ext>
            </a:extLst>
          </p:cNvPr>
          <p:cNvSpPr txBox="1">
            <a:spLocks noChangeArrowheads="1"/>
          </p:cNvSpPr>
          <p:nvPr/>
        </p:nvSpPr>
        <p:spPr bwMode="auto">
          <a:xfrm>
            <a:off x="4700588" y="1600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effectLst>
                  <a:outerShdw blurRad="38100" dist="38100" dir="2700000" algn="tl">
                    <a:srgbClr val="000000"/>
                  </a:outerShdw>
                </a:effectLst>
              </a:rPr>
              <a:t>00014h</a:t>
            </a:r>
          </a:p>
        </p:txBody>
      </p:sp>
      <p:sp>
        <p:nvSpPr>
          <p:cNvPr id="43073" name="Text Box 65">
            <a:extLst>
              <a:ext uri="{FF2B5EF4-FFF2-40B4-BE49-F238E27FC236}">
                <a16:creationId xmlns:a16="http://schemas.microsoft.com/office/drawing/2014/main" id="{DE7D379C-14D1-4768-A0A3-93E846105BC9}"/>
              </a:ext>
            </a:extLst>
          </p:cNvPr>
          <p:cNvSpPr txBox="1">
            <a:spLocks noChangeArrowheads="1"/>
          </p:cNvSpPr>
          <p:nvPr/>
        </p:nvSpPr>
        <p:spPr bwMode="auto">
          <a:xfrm>
            <a:off x="4700588" y="2133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effectLst>
                  <a:outerShdw blurRad="38100" dist="38100" dir="2700000" algn="tl">
                    <a:srgbClr val="000000"/>
                  </a:outerShdw>
                </a:effectLst>
              </a:rPr>
              <a:t>00018h</a:t>
            </a:r>
          </a:p>
        </p:txBody>
      </p:sp>
      <p:sp>
        <p:nvSpPr>
          <p:cNvPr id="43074" name="Text Box 66">
            <a:extLst>
              <a:ext uri="{FF2B5EF4-FFF2-40B4-BE49-F238E27FC236}">
                <a16:creationId xmlns:a16="http://schemas.microsoft.com/office/drawing/2014/main" id="{E0FF9B14-6818-47B5-9C47-45A227D11E6D}"/>
              </a:ext>
            </a:extLst>
          </p:cNvPr>
          <p:cNvSpPr txBox="1">
            <a:spLocks noChangeArrowheads="1"/>
          </p:cNvSpPr>
          <p:nvPr/>
        </p:nvSpPr>
        <p:spPr bwMode="auto">
          <a:xfrm>
            <a:off x="4700588" y="2667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effectLst>
                  <a:outerShdw blurRad="38100" dist="38100" dir="2700000" algn="tl">
                    <a:srgbClr val="000000"/>
                  </a:outerShdw>
                </a:effectLst>
              </a:rPr>
              <a:t>0001Ch</a:t>
            </a:r>
          </a:p>
        </p:txBody>
      </p:sp>
      <p:sp>
        <p:nvSpPr>
          <p:cNvPr id="43075" name="Line 67">
            <a:extLst>
              <a:ext uri="{FF2B5EF4-FFF2-40B4-BE49-F238E27FC236}">
                <a16:creationId xmlns:a16="http://schemas.microsoft.com/office/drawing/2014/main" id="{EC3C06D6-E40E-4E97-9D7A-D119EE0667BD}"/>
              </a:ext>
            </a:extLst>
          </p:cNvPr>
          <p:cNvSpPr>
            <a:spLocks noChangeShapeType="1"/>
          </p:cNvSpPr>
          <p:nvPr/>
        </p:nvSpPr>
        <p:spPr bwMode="auto">
          <a:xfrm flipV="1">
            <a:off x="2819400" y="3352800"/>
            <a:ext cx="91440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6" name="Text Box 68">
            <a:extLst>
              <a:ext uri="{FF2B5EF4-FFF2-40B4-BE49-F238E27FC236}">
                <a16:creationId xmlns:a16="http://schemas.microsoft.com/office/drawing/2014/main" id="{4AEBBBF7-06CF-4AD6-9EDA-5DA21E577683}"/>
              </a:ext>
            </a:extLst>
          </p:cNvPr>
          <p:cNvSpPr txBox="1">
            <a:spLocks noChangeArrowheads="1"/>
          </p:cNvSpPr>
          <p:nvPr/>
        </p:nvSpPr>
        <p:spPr bwMode="auto">
          <a:xfrm>
            <a:off x="4700588" y="3733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effectLst>
                  <a:outerShdw blurRad="38100" dist="38100" dir="2700000" algn="tl">
                    <a:srgbClr val="000000"/>
                  </a:outerShdw>
                </a:effectLst>
              </a:rPr>
              <a:t>00024h</a:t>
            </a:r>
          </a:p>
        </p:txBody>
      </p:sp>
      <p:sp>
        <p:nvSpPr>
          <p:cNvPr id="43077" name="Line 69">
            <a:extLst>
              <a:ext uri="{FF2B5EF4-FFF2-40B4-BE49-F238E27FC236}">
                <a16:creationId xmlns:a16="http://schemas.microsoft.com/office/drawing/2014/main" id="{B1A4AA49-55F1-40DA-9F7F-5A268C64C5A3}"/>
              </a:ext>
            </a:extLst>
          </p:cNvPr>
          <p:cNvSpPr>
            <a:spLocks noChangeShapeType="1"/>
          </p:cNvSpPr>
          <p:nvPr/>
        </p:nvSpPr>
        <p:spPr bwMode="auto">
          <a:xfrm>
            <a:off x="6086475" y="5181600"/>
            <a:ext cx="2447925"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8" name="Text Box 70">
            <a:extLst>
              <a:ext uri="{FF2B5EF4-FFF2-40B4-BE49-F238E27FC236}">
                <a16:creationId xmlns:a16="http://schemas.microsoft.com/office/drawing/2014/main" id="{53359B0D-6B31-443A-852B-E988D93D64D8}"/>
              </a:ext>
            </a:extLst>
          </p:cNvPr>
          <p:cNvSpPr txBox="1">
            <a:spLocks noChangeArrowheads="1"/>
          </p:cNvSpPr>
          <p:nvPr/>
        </p:nvSpPr>
        <p:spPr bwMode="auto">
          <a:xfrm>
            <a:off x="6324600" y="5334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4 bytes</a:t>
            </a:r>
          </a:p>
        </p:txBody>
      </p:sp>
      <p:sp>
        <p:nvSpPr>
          <p:cNvPr id="43082" name="Line 74">
            <a:extLst>
              <a:ext uri="{FF2B5EF4-FFF2-40B4-BE49-F238E27FC236}">
                <a16:creationId xmlns:a16="http://schemas.microsoft.com/office/drawing/2014/main" id="{B530D3A1-9417-47CB-9BAE-11BD79827C48}"/>
              </a:ext>
            </a:extLst>
          </p:cNvPr>
          <p:cNvSpPr>
            <a:spLocks noChangeShapeType="1"/>
          </p:cNvSpPr>
          <p:nvPr/>
        </p:nvSpPr>
        <p:spPr bwMode="auto">
          <a:xfrm>
            <a:off x="4800600" y="3352800"/>
            <a:ext cx="1143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83" name="Text Box 75">
            <a:extLst>
              <a:ext uri="{FF2B5EF4-FFF2-40B4-BE49-F238E27FC236}">
                <a16:creationId xmlns:a16="http://schemas.microsoft.com/office/drawing/2014/main" id="{978C77AC-B291-41DC-8668-486AF1500017}"/>
              </a:ext>
            </a:extLst>
          </p:cNvPr>
          <p:cNvSpPr txBox="1">
            <a:spLocks noChangeArrowheads="1"/>
          </p:cNvSpPr>
          <p:nvPr/>
        </p:nvSpPr>
        <p:spPr bwMode="auto">
          <a:xfrm>
            <a:off x="3886200" y="3124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00020h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mph" presetSubtype="0" fill="hold" nodeType="clickEffect">
                                  <p:stCondLst>
                                    <p:cond delay="0"/>
                                  </p:stCondLst>
                                  <p:iterate type="lt">
                                    <p:tmPct val="0"/>
                                  </p:iterate>
                                  <p:childTnLst>
                                    <p:animClr clrSpc="hsl" dir="cw">
                                      <p:cBhvr override="childStyle">
                                        <p:cTn id="6" dur="500" fill="hold"/>
                                        <p:tgtEl>
                                          <p:spTgt spid="43067">
                                            <p:txEl>
                                              <p:pRg st="0" end="0"/>
                                            </p:txEl>
                                          </p:spTgt>
                                        </p:tgtEl>
                                        <p:attrNameLst>
                                          <p:attrName>style.color</p:attrName>
                                        </p:attrNameLst>
                                      </p:cBhvr>
                                      <p:by>
                                        <p:hsl h="-7200000" s="0" l="0"/>
                                      </p:by>
                                    </p:animClr>
                                    <p:animClr clrSpc="hsl" dir="cw">
                                      <p:cBhvr>
                                        <p:cTn id="7" dur="500" fill="hold"/>
                                        <p:tgtEl>
                                          <p:spTgt spid="43067">
                                            <p:txEl>
                                              <p:pRg st="0" end="0"/>
                                            </p:txEl>
                                          </p:spTgt>
                                        </p:tgtEl>
                                        <p:attrNameLst>
                                          <p:attrName>fillcolor</p:attrName>
                                        </p:attrNameLst>
                                      </p:cBhvr>
                                      <p:by>
                                        <p:hsl h="-7200000" s="0" l="0"/>
                                      </p:by>
                                    </p:animClr>
                                    <p:animClr clrSpc="hsl" dir="cw">
                                      <p:cBhvr>
                                        <p:cTn id="8" dur="500" fill="hold"/>
                                        <p:tgtEl>
                                          <p:spTgt spid="43067">
                                            <p:txEl>
                                              <p:pRg st="0" end="0"/>
                                            </p:txEl>
                                          </p:spTgt>
                                        </p:tgtEl>
                                        <p:attrNameLst>
                                          <p:attrName>stroke.color</p:attrName>
                                        </p:attrNameLst>
                                      </p:cBhvr>
                                      <p:by>
                                        <p:hsl h="-7200000" s="0" l="0"/>
                                      </p:by>
                                    </p:animClr>
                                    <p:set>
                                      <p:cBhvr>
                                        <p:cTn id="9" dur="500" fill="hold"/>
                                        <p:tgtEl>
                                          <p:spTgt spid="4306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43083"/>
                                        </p:tgtEl>
                                        <p:attrNameLst>
                                          <p:attrName>style.visibility</p:attrName>
                                        </p:attrNameLst>
                                      </p:cBhvr>
                                      <p:to>
                                        <p:strVal val="visible"/>
                                      </p:to>
                                    </p:set>
                                    <p:animEffect transition="in" filter="barn(inHorizontal)">
                                      <p:cBhvr>
                                        <p:cTn id="14" dur="500"/>
                                        <p:tgtEl>
                                          <p:spTgt spid="430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4971D0-0127-454F-A2B2-22F0B52A3077}"/>
              </a:ext>
            </a:extLst>
          </p:cNvPr>
          <p:cNvSpPr>
            <a:spLocks noGrp="1"/>
          </p:cNvSpPr>
          <p:nvPr>
            <p:ph type="ftr" sz="quarter" idx="11"/>
          </p:nvPr>
        </p:nvSpPr>
        <p:spPr/>
        <p:txBody>
          <a:bodyPr/>
          <a:lstStyle/>
          <a:p>
            <a:r>
              <a:rPr lang="en-US" altLang="en-US"/>
              <a:t>Chuong 5 : I/O Devices</a:t>
            </a:r>
          </a:p>
        </p:txBody>
      </p:sp>
      <p:sp>
        <p:nvSpPr>
          <p:cNvPr id="6" name="Slide Number Placeholder 5">
            <a:extLst>
              <a:ext uri="{FF2B5EF4-FFF2-40B4-BE49-F238E27FC236}">
                <a16:creationId xmlns:a16="http://schemas.microsoft.com/office/drawing/2014/main" id="{467CF2A8-96B1-4C39-AF63-A9CBACEA5259}"/>
              </a:ext>
            </a:extLst>
          </p:cNvPr>
          <p:cNvSpPr>
            <a:spLocks noGrp="1"/>
          </p:cNvSpPr>
          <p:nvPr>
            <p:ph type="sldNum" sz="quarter" idx="12"/>
          </p:nvPr>
        </p:nvSpPr>
        <p:spPr/>
        <p:txBody>
          <a:bodyPr/>
          <a:lstStyle/>
          <a:p>
            <a:fld id="{7A2F684B-215A-4560-A03D-610B6B9C1797}" type="slidenum">
              <a:rPr lang="en-US" altLang="en-US"/>
              <a:pPr/>
              <a:t>3</a:t>
            </a:fld>
            <a:endParaRPr lang="en-US" altLang="en-US"/>
          </a:p>
        </p:txBody>
      </p:sp>
      <p:sp>
        <p:nvSpPr>
          <p:cNvPr id="8194" name="Rectangle 2">
            <a:extLst>
              <a:ext uri="{FF2B5EF4-FFF2-40B4-BE49-F238E27FC236}">
                <a16:creationId xmlns:a16="http://schemas.microsoft.com/office/drawing/2014/main" id="{67A8528D-AC36-4FDC-98D9-E57B69452483}"/>
              </a:ext>
            </a:extLst>
          </p:cNvPr>
          <p:cNvSpPr>
            <a:spLocks noGrp="1" noRot="1" noChangeArrowheads="1"/>
          </p:cNvSpPr>
          <p:nvPr>
            <p:ph type="title"/>
          </p:nvPr>
        </p:nvSpPr>
        <p:spPr>
          <a:xfrm>
            <a:off x="914400" y="1143000"/>
            <a:ext cx="7010400" cy="457200"/>
          </a:xfrm>
        </p:spPr>
        <p:txBody>
          <a:bodyPr/>
          <a:lstStyle/>
          <a:p>
            <a:r>
              <a:rPr lang="en-US" altLang="en-US" sz="3200">
                <a:latin typeface="VNI-Times" pitchFamily="2" charset="0"/>
              </a:rPr>
              <a:t>Thieát bò</a:t>
            </a:r>
            <a:r>
              <a:rPr lang="en-US" altLang="en-US" sz="3200">
                <a:latin typeface="VNI-Arial Rounded" pitchFamily="34" charset="0"/>
              </a:rPr>
              <a:t> I/O :</a:t>
            </a:r>
          </a:p>
        </p:txBody>
      </p:sp>
      <p:sp>
        <p:nvSpPr>
          <p:cNvPr id="8195" name="Rectangle 3">
            <a:extLst>
              <a:ext uri="{FF2B5EF4-FFF2-40B4-BE49-F238E27FC236}">
                <a16:creationId xmlns:a16="http://schemas.microsoft.com/office/drawing/2014/main" id="{95DD00DF-F1D2-4F14-9D92-A5F2B72C443E}"/>
              </a:ext>
            </a:extLst>
          </p:cNvPr>
          <p:cNvSpPr>
            <a:spLocks noGrp="1" noRot="1" noChangeArrowheads="1"/>
          </p:cNvSpPr>
          <p:nvPr>
            <p:ph type="body" idx="1"/>
          </p:nvPr>
        </p:nvSpPr>
        <p:spPr>
          <a:xfrm>
            <a:off x="838200" y="1905000"/>
            <a:ext cx="7543800" cy="1752600"/>
          </a:xfrm>
        </p:spPr>
        <p:txBody>
          <a:bodyPr/>
          <a:lstStyle/>
          <a:p>
            <a:pPr algn="just">
              <a:lnSpc>
                <a:spcPct val="90000"/>
              </a:lnSpc>
            </a:pPr>
            <a:r>
              <a:rPr lang="en-US" altLang="en-US" sz="3600" b="1">
                <a:latin typeface="VNI-Times" pitchFamily="2" charset="0"/>
              </a:rPr>
              <a:t>Thieát bò I/O laø 1 thieát bò coù khaû naêng cung caáp döõ lieäu khi CPU yeâu caàu trong taùc vuï ñoïc vaø coù khaû naêng ghi döõ lieäu vaøo khi CPU thöïc thi 1 taùc vuï ghi. </a:t>
            </a:r>
          </a:p>
          <a:p>
            <a:pPr algn="just">
              <a:lnSpc>
                <a:spcPct val="90000"/>
              </a:lnSpc>
            </a:pPr>
            <a:endParaRPr lang="en-US" altLang="en-US" sz="3600" b="1">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0BC582DE-338E-4FC2-A4F6-CD6F493F311D}"/>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F86346A4-3023-4A6C-BB16-AC4711D95D90}"/>
              </a:ext>
            </a:extLst>
          </p:cNvPr>
          <p:cNvSpPr>
            <a:spLocks noGrp="1"/>
          </p:cNvSpPr>
          <p:nvPr>
            <p:ph type="sldNum" sz="quarter" idx="12"/>
          </p:nvPr>
        </p:nvSpPr>
        <p:spPr/>
        <p:txBody>
          <a:bodyPr/>
          <a:lstStyle/>
          <a:p>
            <a:fld id="{11E41BA0-18E0-4EDE-9505-684239D77EEE}" type="slidenum">
              <a:rPr lang="en-US" altLang="en-US"/>
              <a:pPr/>
              <a:t>30</a:t>
            </a:fld>
            <a:endParaRPr lang="en-US" altLang="en-US"/>
          </a:p>
        </p:txBody>
      </p:sp>
      <p:sp>
        <p:nvSpPr>
          <p:cNvPr id="26626" name="Rectangle 2">
            <a:extLst>
              <a:ext uri="{FF2B5EF4-FFF2-40B4-BE49-F238E27FC236}">
                <a16:creationId xmlns:a16="http://schemas.microsoft.com/office/drawing/2014/main" id="{E8E2F346-24DA-4E33-B248-04B90694894A}"/>
              </a:ext>
            </a:extLst>
          </p:cNvPr>
          <p:cNvSpPr>
            <a:spLocks noGrp="1" noRot="1" noChangeArrowheads="1"/>
          </p:cNvSpPr>
          <p:nvPr>
            <p:ph type="title"/>
          </p:nvPr>
        </p:nvSpPr>
        <p:spPr>
          <a:xfrm>
            <a:off x="457200" y="533400"/>
            <a:ext cx="6324600" cy="1050925"/>
          </a:xfrm>
        </p:spPr>
        <p:txBody>
          <a:bodyPr/>
          <a:lstStyle/>
          <a:p>
            <a:r>
              <a:rPr lang="en-US" altLang="en-US">
                <a:latin typeface="VNI-Times" pitchFamily="2" charset="0"/>
              </a:rPr>
              <a:t>Caùc loaïi coång vaøo ra</a:t>
            </a:r>
          </a:p>
        </p:txBody>
      </p:sp>
      <p:sp>
        <p:nvSpPr>
          <p:cNvPr id="26627" name="Rectangle 3">
            <a:extLst>
              <a:ext uri="{FF2B5EF4-FFF2-40B4-BE49-F238E27FC236}">
                <a16:creationId xmlns:a16="http://schemas.microsoft.com/office/drawing/2014/main" id="{62A1DB52-59C2-4E5B-A489-627D738F28A4}"/>
              </a:ext>
            </a:extLst>
          </p:cNvPr>
          <p:cNvSpPr>
            <a:spLocks noGrp="1" noRot="1" noChangeArrowheads="1"/>
          </p:cNvSpPr>
          <p:nvPr>
            <p:ph type="body" idx="1"/>
          </p:nvPr>
        </p:nvSpPr>
        <p:spPr>
          <a:xfrm>
            <a:off x="838200" y="1828800"/>
            <a:ext cx="8007350" cy="1600200"/>
          </a:xfrm>
        </p:spPr>
        <p:txBody>
          <a:bodyPr/>
          <a:lstStyle/>
          <a:p>
            <a:pPr>
              <a:lnSpc>
                <a:spcPct val="90000"/>
              </a:lnSpc>
            </a:pPr>
            <a:r>
              <a:rPr lang="en-US" altLang="en-US" sz="2800" b="1">
                <a:latin typeface="VNI-Times" pitchFamily="2" charset="0"/>
              </a:rPr>
              <a:t>Coång noái tieáp (serial port ) : IBM PC cung caáp 2 coång noái tieáp :  COM1 hay AUX vaø COM2 </a:t>
            </a:r>
          </a:p>
          <a:p>
            <a:pPr>
              <a:lnSpc>
                <a:spcPct val="90000"/>
              </a:lnSpc>
              <a:buFont typeface="Wingdings" panose="05000000000000000000" pitchFamily="2" charset="2"/>
              <a:buNone/>
            </a:pPr>
            <a:r>
              <a:rPr lang="en-US" altLang="en-US" sz="2800" b="1">
                <a:latin typeface="VNI-Times" pitchFamily="2" charset="0"/>
              </a:rPr>
              <a:t>    2 coång naøy ôû ñòa chæ 400h vaø 402h trong vuøng döõ lieäu BIOS.</a:t>
            </a:r>
          </a:p>
          <a:p>
            <a:pPr>
              <a:lnSpc>
                <a:spcPct val="90000"/>
              </a:lnSpc>
              <a:buFont typeface="Wingdings" panose="05000000000000000000" pitchFamily="2" charset="2"/>
              <a:buNone/>
            </a:pPr>
            <a:endParaRPr lang="en-US" altLang="en-US" sz="2800" b="1">
              <a:latin typeface="VNI-Times" pitchFamily="2" charset="0"/>
            </a:endParaRPr>
          </a:p>
        </p:txBody>
      </p:sp>
      <p:sp>
        <p:nvSpPr>
          <p:cNvPr id="26628" name="Text Box 4">
            <a:extLst>
              <a:ext uri="{FF2B5EF4-FFF2-40B4-BE49-F238E27FC236}">
                <a16:creationId xmlns:a16="http://schemas.microsoft.com/office/drawing/2014/main" id="{A89ADCAE-4208-4FEA-8E53-B7062E65EECD}"/>
              </a:ext>
            </a:extLst>
          </p:cNvPr>
          <p:cNvSpPr txBox="1">
            <a:spLocks noChangeArrowheads="1"/>
          </p:cNvSpPr>
          <p:nvPr/>
        </p:nvSpPr>
        <p:spPr bwMode="auto">
          <a:xfrm>
            <a:off x="914400" y="3886200"/>
            <a:ext cx="7848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VNI-Times" pitchFamily="2" charset="0"/>
              </a:rPr>
              <a:t>Coång noái tieáp duøng cho modem ñieän thoaïi, moät maùy in noái tieáp</a:t>
            </a:r>
            <a:r>
              <a:rPr lang="en-US" altLang="en-US" sz="3200">
                <a:latin typeface="VNI-Times" pitchFamily="2" charset="0"/>
              </a:rPr>
              <a:t>  </a:t>
            </a:r>
            <a:r>
              <a:rPr lang="en-US" altLang="en-US" sz="3200" b="1">
                <a:latin typeface="VNI-Times" pitchFamily="2" charset="0"/>
              </a:rPr>
              <a:t>hay noái tröïc tieáp vôùi 1 maùy tính khaùc.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heel(4)">
                                      <p:cBhvr>
                                        <p:cTn id="7" dur="20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heel(4)">
                                      <p:cBhvr>
                                        <p:cTn id="12" dur="20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box(in)">
                                      <p:cBhvr>
                                        <p:cTn id="1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EE3780B-A9B5-4878-82E3-0FADF9B6DBBF}"/>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1FC30840-34F1-4DDC-AB2F-32CEC4DC28A7}"/>
              </a:ext>
            </a:extLst>
          </p:cNvPr>
          <p:cNvSpPr>
            <a:spLocks noGrp="1"/>
          </p:cNvSpPr>
          <p:nvPr>
            <p:ph type="sldNum" sz="quarter" idx="12"/>
          </p:nvPr>
        </p:nvSpPr>
        <p:spPr/>
        <p:txBody>
          <a:bodyPr/>
          <a:lstStyle/>
          <a:p>
            <a:fld id="{02712A53-E232-4C2C-A871-CA9CDFDEF078}" type="slidenum">
              <a:rPr lang="en-US" altLang="en-US"/>
              <a:pPr/>
              <a:t>31</a:t>
            </a:fld>
            <a:endParaRPr lang="en-US" altLang="en-US"/>
          </a:p>
        </p:txBody>
      </p:sp>
      <p:sp>
        <p:nvSpPr>
          <p:cNvPr id="30722" name="Rectangle 2">
            <a:extLst>
              <a:ext uri="{FF2B5EF4-FFF2-40B4-BE49-F238E27FC236}">
                <a16:creationId xmlns:a16="http://schemas.microsoft.com/office/drawing/2014/main" id="{B154E127-72FF-4543-8081-E3A0578E5A27}"/>
              </a:ext>
            </a:extLst>
          </p:cNvPr>
          <p:cNvSpPr>
            <a:spLocks noGrp="1" noRot="1" noChangeArrowheads="1"/>
          </p:cNvSpPr>
          <p:nvPr>
            <p:ph type="title"/>
          </p:nvPr>
        </p:nvSpPr>
        <p:spPr>
          <a:xfrm>
            <a:off x="457200" y="533400"/>
            <a:ext cx="6324600" cy="1050925"/>
          </a:xfrm>
        </p:spPr>
        <p:txBody>
          <a:bodyPr/>
          <a:lstStyle/>
          <a:p>
            <a:r>
              <a:rPr lang="en-US" altLang="en-US">
                <a:latin typeface="VNI-Times" pitchFamily="2" charset="0"/>
              </a:rPr>
              <a:t>Caùc loaïi coång vaøo ra</a:t>
            </a:r>
          </a:p>
        </p:txBody>
      </p:sp>
      <p:sp>
        <p:nvSpPr>
          <p:cNvPr id="30723" name="Rectangle 3">
            <a:extLst>
              <a:ext uri="{FF2B5EF4-FFF2-40B4-BE49-F238E27FC236}">
                <a16:creationId xmlns:a16="http://schemas.microsoft.com/office/drawing/2014/main" id="{E7CBC819-B946-4DB3-9BF8-80D19B47F77A}"/>
              </a:ext>
            </a:extLst>
          </p:cNvPr>
          <p:cNvSpPr>
            <a:spLocks noGrp="1" noRot="1" noChangeArrowheads="1"/>
          </p:cNvSpPr>
          <p:nvPr>
            <p:ph type="body" idx="1"/>
          </p:nvPr>
        </p:nvSpPr>
        <p:spPr>
          <a:xfrm>
            <a:off x="838200" y="1524000"/>
            <a:ext cx="8007350" cy="1600200"/>
          </a:xfrm>
        </p:spPr>
        <p:txBody>
          <a:bodyPr/>
          <a:lstStyle/>
          <a:p>
            <a:r>
              <a:rPr lang="en-US" altLang="en-US" b="1">
                <a:latin typeface="VNI-Times" pitchFamily="2" charset="0"/>
              </a:rPr>
              <a:t>Coång song song (parallel port ) : IBM PC cho pheùp söû duïng 3 coång song song : PRN hay LPT1, LPT2 vaø LPT3.</a:t>
            </a:r>
            <a:r>
              <a:rPr lang="en-US" altLang="en-US" sz="2800" b="1">
                <a:latin typeface="VNI-Times" pitchFamily="2" charset="0"/>
              </a:rPr>
              <a:t> </a:t>
            </a:r>
          </a:p>
          <a:p>
            <a:pPr>
              <a:buFont typeface="Wingdings" panose="05000000000000000000" pitchFamily="2" charset="2"/>
              <a:buNone/>
            </a:pPr>
            <a:endParaRPr lang="en-US" altLang="en-US" sz="2800" b="1">
              <a:latin typeface="VNI-Times" pitchFamily="2" charset="0"/>
            </a:endParaRPr>
          </a:p>
        </p:txBody>
      </p:sp>
      <p:sp>
        <p:nvSpPr>
          <p:cNvPr id="30724" name="Text Box 4">
            <a:extLst>
              <a:ext uri="{FF2B5EF4-FFF2-40B4-BE49-F238E27FC236}">
                <a16:creationId xmlns:a16="http://schemas.microsoft.com/office/drawing/2014/main" id="{48D6B282-89B1-474D-AF51-D6463E935497}"/>
              </a:ext>
            </a:extLst>
          </p:cNvPr>
          <p:cNvSpPr txBox="1">
            <a:spLocks noChangeArrowheads="1"/>
          </p:cNvSpPr>
          <p:nvPr/>
        </p:nvSpPr>
        <p:spPr bwMode="auto">
          <a:xfrm>
            <a:off x="914400" y="32004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Ñòa chæ cuûa caùc coång naøy löu trong boä nhôù taïi 408, 40A, 40C.</a:t>
            </a:r>
          </a:p>
        </p:txBody>
      </p:sp>
      <p:sp>
        <p:nvSpPr>
          <p:cNvPr id="30725" name="Text Box 5">
            <a:extLst>
              <a:ext uri="{FF2B5EF4-FFF2-40B4-BE49-F238E27FC236}">
                <a16:creationId xmlns:a16="http://schemas.microsoft.com/office/drawing/2014/main" id="{D0F6348B-FCE6-4FA7-B03E-9548BD0A4E05}"/>
              </a:ext>
            </a:extLst>
          </p:cNvPr>
          <p:cNvSpPr txBox="1">
            <a:spLocks noChangeArrowheads="1"/>
          </p:cNvSpPr>
          <p:nvPr/>
        </p:nvSpPr>
        <p:spPr bwMode="auto">
          <a:xfrm>
            <a:off x="609600" y="4038600"/>
            <a:ext cx="7924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Teân coång		ñòa chæ			Nôi chöùa ñòa chæ</a:t>
            </a:r>
          </a:p>
          <a:p>
            <a:pPr>
              <a:spcBef>
                <a:spcPct val="50000"/>
              </a:spcBef>
            </a:pPr>
            <a:r>
              <a:rPr lang="en-US" altLang="en-US" sz="2400" b="1">
                <a:latin typeface="VNI-Times" pitchFamily="2" charset="0"/>
              </a:rPr>
              <a:t>COM1			3F8H			400	</a:t>
            </a:r>
          </a:p>
          <a:p>
            <a:pPr>
              <a:spcBef>
                <a:spcPct val="50000"/>
              </a:spcBef>
            </a:pPr>
            <a:r>
              <a:rPr lang="en-US" altLang="en-US" sz="2400" b="1">
                <a:latin typeface="VNI-Times" pitchFamily="2" charset="0"/>
              </a:rPr>
              <a:t>COM2			2F8H			402</a:t>
            </a:r>
          </a:p>
          <a:p>
            <a:pPr>
              <a:spcBef>
                <a:spcPct val="50000"/>
              </a:spcBef>
            </a:pPr>
            <a:r>
              <a:rPr lang="en-US" altLang="en-US" sz="2400" b="1">
                <a:latin typeface="VNI-Times" pitchFamily="2" charset="0"/>
              </a:rPr>
              <a:t>PRN			3BCH			408</a:t>
            </a:r>
          </a:p>
          <a:p>
            <a:pPr>
              <a:spcBef>
                <a:spcPct val="50000"/>
              </a:spcBef>
            </a:pPr>
            <a:r>
              <a:rPr lang="en-US" altLang="en-US" sz="2400" b="1">
                <a:latin typeface="VNI-Times" pitchFamily="2" charset="0"/>
              </a:rPr>
              <a:t>LPT2			378H			40A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heel(4)">
                                      <p:cBhvr>
                                        <p:cTn id="7" dur="20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ox(in)">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0725"/>
                                        </p:tgtEl>
                                        <p:attrNameLst>
                                          <p:attrName>style.visibility</p:attrName>
                                        </p:attrNameLst>
                                      </p:cBhvr>
                                      <p:to>
                                        <p:strVal val="visible"/>
                                      </p:to>
                                    </p:set>
                                    <p:anim to="" calcmode="lin" valueType="num">
                                      <p:cBhvr>
                                        <p:cTn id="17" dur="1" fill="hold"/>
                                        <p:tgtEl>
                                          <p:spTgt spid="3072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4" grpId="0"/>
      <p:bldP spid="307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9A4A3F6-82D9-4931-86A4-87612F913487}"/>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98288CEC-CCB6-4D4C-89F0-99B2311D5D88}"/>
              </a:ext>
            </a:extLst>
          </p:cNvPr>
          <p:cNvSpPr>
            <a:spLocks noGrp="1"/>
          </p:cNvSpPr>
          <p:nvPr>
            <p:ph type="sldNum" sz="quarter" idx="12"/>
          </p:nvPr>
        </p:nvSpPr>
        <p:spPr/>
        <p:txBody>
          <a:bodyPr/>
          <a:lstStyle/>
          <a:p>
            <a:fld id="{F01A15DA-CE31-409B-90D2-08F001BC13E9}" type="slidenum">
              <a:rPr lang="en-US" altLang="en-US"/>
              <a:pPr/>
              <a:t>32</a:t>
            </a:fld>
            <a:endParaRPr lang="en-US" altLang="en-US"/>
          </a:p>
        </p:txBody>
      </p:sp>
      <p:sp>
        <p:nvSpPr>
          <p:cNvPr id="20482" name="Rectangle 2">
            <a:extLst>
              <a:ext uri="{FF2B5EF4-FFF2-40B4-BE49-F238E27FC236}">
                <a16:creationId xmlns:a16="http://schemas.microsoft.com/office/drawing/2014/main" id="{7109FC64-8DAB-44AB-94A3-7D20EF7B73BF}"/>
              </a:ext>
            </a:extLst>
          </p:cNvPr>
          <p:cNvSpPr>
            <a:spLocks noGrp="1" noRot="1" noChangeArrowheads="1"/>
          </p:cNvSpPr>
          <p:nvPr>
            <p:ph type="title"/>
          </p:nvPr>
        </p:nvSpPr>
        <p:spPr/>
        <p:txBody>
          <a:bodyPr/>
          <a:lstStyle/>
          <a:p>
            <a:r>
              <a:rPr lang="en-US" altLang="en-US" sz="3600"/>
              <a:t>DMA (Direct Memory Access)</a:t>
            </a:r>
            <a:r>
              <a:rPr lang="en-US" altLang="en-US"/>
              <a:t> </a:t>
            </a:r>
          </a:p>
        </p:txBody>
      </p:sp>
      <p:sp>
        <p:nvSpPr>
          <p:cNvPr id="20483" name="Rectangle 3">
            <a:extLst>
              <a:ext uri="{FF2B5EF4-FFF2-40B4-BE49-F238E27FC236}">
                <a16:creationId xmlns:a16="http://schemas.microsoft.com/office/drawing/2014/main" id="{DBC15049-6838-4AFA-A97F-F0A7334F9224}"/>
              </a:ext>
            </a:extLst>
          </p:cNvPr>
          <p:cNvSpPr>
            <a:spLocks noGrp="1" noRot="1" noChangeArrowheads="1"/>
          </p:cNvSpPr>
          <p:nvPr>
            <p:ph type="body" idx="1"/>
          </p:nvPr>
        </p:nvSpPr>
        <p:spPr>
          <a:xfrm>
            <a:off x="381000" y="2667000"/>
            <a:ext cx="8540750" cy="1600200"/>
          </a:xfrm>
        </p:spPr>
        <p:txBody>
          <a:bodyPr/>
          <a:lstStyle/>
          <a:p>
            <a:r>
              <a:rPr lang="en-US" altLang="en-US">
                <a:latin typeface="VNI-Times" pitchFamily="2" charset="0"/>
              </a:rPr>
              <a:t>Kyõ thuaät cho pheùp I/O device hay Bus ñieàu khieån vieäc truyeàn döõ lieäu vaøo/ra MT maø khoâng thoâng qua CPU.</a:t>
            </a:r>
          </a:p>
        </p:txBody>
      </p:sp>
      <p:sp>
        <p:nvSpPr>
          <p:cNvPr id="20484" name="Text Box 4">
            <a:extLst>
              <a:ext uri="{FF2B5EF4-FFF2-40B4-BE49-F238E27FC236}">
                <a16:creationId xmlns:a16="http://schemas.microsoft.com/office/drawing/2014/main" id="{48636477-38A4-442E-96BC-D077B65C8109}"/>
              </a:ext>
            </a:extLst>
          </p:cNvPr>
          <p:cNvSpPr txBox="1">
            <a:spLocks noChangeArrowheads="1"/>
          </p:cNvSpPr>
          <p:nvPr/>
        </p:nvSpPr>
        <p:spPr bwMode="auto">
          <a:xfrm>
            <a:off x="685800" y="41910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VNI-Times" pitchFamily="2" charset="0"/>
                <a:sym typeface="Wingdings" panose="05000000000000000000" pitchFamily="2" charset="2"/>
              </a:rPr>
              <a:t> Nhôø theá CPU vaãn ñieàu khieån caùc quaù trình xöû lyù khaùc trong quaù trình nhaäp xuaát döõ lieäu.</a:t>
            </a:r>
            <a:endParaRPr lang="en-US" altLang="en-US" sz="3200" b="1">
              <a:latin typeface="VNI-Times" pitchFamily="2" charset="0"/>
            </a:endParaRPr>
          </a:p>
        </p:txBody>
      </p:sp>
      <p:sp>
        <p:nvSpPr>
          <p:cNvPr id="20485" name="Text Box 5">
            <a:extLst>
              <a:ext uri="{FF2B5EF4-FFF2-40B4-BE49-F238E27FC236}">
                <a16:creationId xmlns:a16="http://schemas.microsoft.com/office/drawing/2014/main" id="{EFA8BA76-F919-47E9-BD6A-0543F6D236E8}"/>
              </a:ext>
            </a:extLst>
          </p:cNvPr>
          <p:cNvSpPr txBox="1">
            <a:spLocks noChangeArrowheads="1"/>
          </p:cNvSpPr>
          <p:nvPr/>
        </p:nvSpPr>
        <p:spPr bwMode="auto">
          <a:xfrm>
            <a:off x="609600" y="1752600"/>
            <a:ext cx="403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VNI-Times" pitchFamily="2" charset="0"/>
              </a:rPr>
              <a:t>DMA laø gì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p:cTn id="12" dur="500" fill="hold"/>
                                        <p:tgtEl>
                                          <p:spTgt spid="20485"/>
                                        </p:tgtEl>
                                        <p:attrNameLst>
                                          <p:attrName>ppt_w</p:attrName>
                                        </p:attrNameLst>
                                      </p:cBhvr>
                                      <p:tavLst>
                                        <p:tav tm="0">
                                          <p:val>
                                            <p:strVal val="#ppt_w*0.05"/>
                                          </p:val>
                                        </p:tav>
                                        <p:tav tm="100000">
                                          <p:val>
                                            <p:strVal val="#ppt_w"/>
                                          </p:val>
                                        </p:tav>
                                      </p:tavLst>
                                    </p:anim>
                                    <p:anim calcmode="lin" valueType="num">
                                      <p:cBhvr>
                                        <p:cTn id="13" dur="500" fill="hold"/>
                                        <p:tgtEl>
                                          <p:spTgt spid="20485"/>
                                        </p:tgtEl>
                                        <p:attrNameLst>
                                          <p:attrName>ppt_h</p:attrName>
                                        </p:attrNameLst>
                                      </p:cBhvr>
                                      <p:tavLst>
                                        <p:tav tm="0">
                                          <p:val>
                                            <p:strVal val="#ppt_h"/>
                                          </p:val>
                                        </p:tav>
                                        <p:tav tm="100000">
                                          <p:val>
                                            <p:strVal val="#ppt_h"/>
                                          </p:val>
                                        </p:tav>
                                      </p:tavLst>
                                    </p:anim>
                                    <p:anim calcmode="lin" valueType="num">
                                      <p:cBhvr>
                                        <p:cTn id="14" dur="500" fill="hold"/>
                                        <p:tgtEl>
                                          <p:spTgt spid="20485"/>
                                        </p:tgtEl>
                                        <p:attrNameLst>
                                          <p:attrName>ppt_x</p:attrName>
                                        </p:attrNameLst>
                                      </p:cBhvr>
                                      <p:tavLst>
                                        <p:tav tm="0">
                                          <p:val>
                                            <p:strVal val="#ppt_x-.2"/>
                                          </p:val>
                                        </p:tav>
                                        <p:tav tm="100000">
                                          <p:val>
                                            <p:strVal val="#ppt_x"/>
                                          </p:val>
                                        </p:tav>
                                      </p:tavLst>
                                    </p:anim>
                                    <p:anim calcmode="lin" valueType="num">
                                      <p:cBhvr>
                                        <p:cTn id="15" dur="500" fill="hold"/>
                                        <p:tgtEl>
                                          <p:spTgt spid="20485"/>
                                        </p:tgtEl>
                                        <p:attrNameLst>
                                          <p:attrName>ppt_y</p:attrName>
                                        </p:attrNameLst>
                                      </p:cBhvr>
                                      <p:tavLst>
                                        <p:tav tm="0">
                                          <p:val>
                                            <p:strVal val="#ppt_y"/>
                                          </p:val>
                                        </p:tav>
                                        <p:tav tm="100000">
                                          <p:val>
                                            <p:strVal val="#ppt_y"/>
                                          </p:val>
                                        </p:tav>
                                      </p:tavLst>
                                    </p:anim>
                                    <p:animEffect transition="in" filter="fade">
                                      <p:cBhvr>
                                        <p:cTn id="16" dur="500"/>
                                        <p:tgtEl>
                                          <p:spTgt spid="204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483">
                                            <p:txEl>
                                              <p:pRg st="0" end="0"/>
                                            </p:txEl>
                                          </p:spTgt>
                                        </p:tgtEl>
                                        <p:attrNameLst>
                                          <p:attrName>style.visibility</p:attrName>
                                        </p:attrNameLst>
                                      </p:cBhvr>
                                      <p:to>
                                        <p:strVal val="visible"/>
                                      </p:to>
                                    </p:set>
                                    <p:anim calcmode="lin" valueType="num">
                                      <p:cBhvr additive="base">
                                        <p:cTn id="21"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0484"/>
                                        </p:tgtEl>
                                        <p:attrNameLst>
                                          <p:attrName>style.visibility</p:attrName>
                                        </p:attrNameLst>
                                      </p:cBhvr>
                                      <p:to>
                                        <p:strVal val="visible"/>
                                      </p:to>
                                    </p:set>
                                    <p:anim calcmode="lin" valueType="num">
                                      <p:cBhvr additive="base">
                                        <p:cTn id="27" dur="500" fill="hold"/>
                                        <p:tgtEl>
                                          <p:spTgt spid="20484"/>
                                        </p:tgtEl>
                                        <p:attrNameLst>
                                          <p:attrName>ppt_x</p:attrName>
                                        </p:attrNameLst>
                                      </p:cBhvr>
                                      <p:tavLst>
                                        <p:tav tm="0">
                                          <p:val>
                                            <p:strVal val="#ppt_x"/>
                                          </p:val>
                                        </p:tav>
                                        <p:tav tm="100000">
                                          <p:val>
                                            <p:strVal val="#ppt_x"/>
                                          </p:val>
                                        </p:tav>
                                      </p:tavLst>
                                    </p:anim>
                                    <p:anim calcmode="lin" valueType="num">
                                      <p:cBhvr additive="base">
                                        <p:cTn id="2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p:bldP spid="20484" grpId="1"/>
      <p:bldP spid="2048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A4EA0D77-0C69-4760-B662-A17E1014C1E8}"/>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795D5909-A3BE-4AE9-B988-4F6296792D5F}"/>
              </a:ext>
            </a:extLst>
          </p:cNvPr>
          <p:cNvSpPr>
            <a:spLocks noGrp="1"/>
          </p:cNvSpPr>
          <p:nvPr>
            <p:ph type="sldNum" sz="quarter" idx="12"/>
          </p:nvPr>
        </p:nvSpPr>
        <p:spPr/>
        <p:txBody>
          <a:bodyPr/>
          <a:lstStyle/>
          <a:p>
            <a:fld id="{F49C0AD9-2DCC-4831-873B-B7881845A66E}" type="slidenum">
              <a:rPr lang="en-US" altLang="en-US"/>
              <a:pPr/>
              <a:t>33</a:t>
            </a:fld>
            <a:endParaRPr lang="en-US" altLang="en-US"/>
          </a:p>
        </p:txBody>
      </p:sp>
      <p:sp>
        <p:nvSpPr>
          <p:cNvPr id="14338" name="Rectangle 2">
            <a:extLst>
              <a:ext uri="{FF2B5EF4-FFF2-40B4-BE49-F238E27FC236}">
                <a16:creationId xmlns:a16="http://schemas.microsoft.com/office/drawing/2014/main" id="{BC0214B0-D36F-42EF-A498-7C2EFA9EC189}"/>
              </a:ext>
            </a:extLst>
          </p:cNvPr>
          <p:cNvSpPr>
            <a:spLocks noGrp="1" noRot="1" noChangeArrowheads="1"/>
          </p:cNvSpPr>
          <p:nvPr>
            <p:ph type="title"/>
          </p:nvPr>
        </p:nvSpPr>
        <p:spPr/>
        <p:txBody>
          <a:bodyPr/>
          <a:lstStyle/>
          <a:p>
            <a:r>
              <a:rPr lang="en-US" altLang="en-US">
                <a:effectLst>
                  <a:outerShdw blurRad="38100" dist="38100" dir="2700000" algn="tl">
                    <a:srgbClr val="C0C0C0"/>
                  </a:outerShdw>
                </a:effectLst>
                <a:latin typeface="VNI-Times" pitchFamily="2" charset="0"/>
              </a:rPr>
              <a:t>Thieát bò ñaàu cuoái</a:t>
            </a:r>
          </a:p>
        </p:txBody>
      </p:sp>
      <p:sp>
        <p:nvSpPr>
          <p:cNvPr id="14339" name="Rectangle 3">
            <a:extLst>
              <a:ext uri="{FF2B5EF4-FFF2-40B4-BE49-F238E27FC236}">
                <a16:creationId xmlns:a16="http://schemas.microsoft.com/office/drawing/2014/main" id="{89C54FF4-64ED-4662-AE61-A62912DD942E}"/>
              </a:ext>
            </a:extLst>
          </p:cNvPr>
          <p:cNvSpPr>
            <a:spLocks noGrp="1" noRot="1" noChangeArrowheads="1"/>
          </p:cNvSpPr>
          <p:nvPr>
            <p:ph type="body" idx="1"/>
          </p:nvPr>
        </p:nvSpPr>
        <p:spPr>
          <a:xfrm>
            <a:off x="914400" y="1828800"/>
            <a:ext cx="8229600" cy="1219200"/>
          </a:xfrm>
        </p:spPr>
        <p:txBody>
          <a:bodyPr/>
          <a:lstStyle/>
          <a:p>
            <a:r>
              <a:rPr lang="en-US" altLang="en-US" b="1">
                <a:solidFill>
                  <a:srgbClr val="CC6600"/>
                </a:solidFill>
                <a:effectLst>
                  <a:outerShdw blurRad="38100" dist="38100" dir="2700000" algn="tl">
                    <a:srgbClr val="C0C0C0"/>
                  </a:outerShdw>
                </a:effectLst>
                <a:latin typeface="VNI-Times" pitchFamily="2" charset="0"/>
              </a:rPr>
              <a:t>Keyboard : Thieát bò nhaäp ñôn giaûn.  </a:t>
            </a:r>
          </a:p>
          <a:p>
            <a:pPr>
              <a:buFont typeface="Wingdings" panose="05000000000000000000" pitchFamily="2" charset="2"/>
              <a:buNone/>
            </a:pPr>
            <a:r>
              <a:rPr lang="en-US" altLang="en-US" b="1">
                <a:solidFill>
                  <a:srgbClr val="CC6600"/>
                </a:solidFill>
                <a:effectLst>
                  <a:outerShdw blurRad="38100" dist="38100" dir="2700000" algn="tl">
                    <a:srgbClr val="C0C0C0"/>
                  </a:outerShdw>
                </a:effectLst>
                <a:latin typeface="VNI-Times" pitchFamily="2" charset="0"/>
              </a:rPr>
              <a:t>taäp hôïp caùc coâng taéc boá trí thaønh 1 ma traän</a:t>
            </a:r>
            <a:r>
              <a:rPr lang="en-US" altLang="en-US" b="1">
                <a:effectLst>
                  <a:outerShdw blurRad="38100" dist="38100" dir="2700000" algn="tl">
                    <a:srgbClr val="C0C0C0"/>
                  </a:outerShdw>
                </a:effectLst>
                <a:latin typeface="VNI-Times" pitchFamily="2" charset="0"/>
              </a:rPr>
              <a:t>. </a:t>
            </a:r>
          </a:p>
        </p:txBody>
      </p:sp>
      <p:sp>
        <p:nvSpPr>
          <p:cNvPr id="14340" name="Text Box 4">
            <a:extLst>
              <a:ext uri="{FF2B5EF4-FFF2-40B4-BE49-F238E27FC236}">
                <a16:creationId xmlns:a16="http://schemas.microsoft.com/office/drawing/2014/main" id="{40C26E51-60FF-4C84-B7B7-134369850234}"/>
              </a:ext>
            </a:extLst>
          </p:cNvPr>
          <p:cNvSpPr txBox="1">
            <a:spLocks noChangeArrowheads="1"/>
          </p:cNvSpPr>
          <p:nvPr/>
        </p:nvSpPr>
        <p:spPr bwMode="auto">
          <a:xfrm>
            <a:off x="1066800" y="3048000"/>
            <a:ext cx="77724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20000"/>
              </a:spcBef>
              <a:buClr>
                <a:schemeClr val="hlink"/>
              </a:buClr>
              <a:buFont typeface="Wingdings" panose="05000000000000000000" pitchFamily="2" charset="2"/>
              <a:buNone/>
            </a:pPr>
            <a:r>
              <a:rPr lang="en-US" altLang="en-US" sz="2600" b="1">
                <a:solidFill>
                  <a:srgbClr val="0000FF"/>
                </a:solidFill>
                <a:effectLst>
                  <a:outerShdw blurRad="38100" dist="38100" dir="2700000" algn="tl">
                    <a:srgbClr val="C0C0C0"/>
                  </a:outerShdw>
                </a:effectLst>
                <a:latin typeface="VNI-Times" pitchFamily="2" charset="0"/>
              </a:rPr>
              <a:t>Tín hieäu ngoõ ra cuûa ma traän coâng taéc naøy ñöôïc ñöa vaøo maïch taïo maõ baøn phím.</a:t>
            </a:r>
          </a:p>
          <a:p>
            <a:pPr algn="just">
              <a:spcBef>
                <a:spcPct val="50000"/>
              </a:spcBef>
            </a:pPr>
            <a:endParaRPr lang="en-US" altLang="en-US" sz="2600" b="1">
              <a:solidFill>
                <a:srgbClr val="0000FF"/>
              </a:solidFill>
              <a:latin typeface="VNI-Times" pitchFamily="2" charset="0"/>
            </a:endParaRPr>
          </a:p>
        </p:txBody>
      </p:sp>
      <p:sp>
        <p:nvSpPr>
          <p:cNvPr id="14341" name="Text Box 5">
            <a:extLst>
              <a:ext uri="{FF2B5EF4-FFF2-40B4-BE49-F238E27FC236}">
                <a16:creationId xmlns:a16="http://schemas.microsoft.com/office/drawing/2014/main" id="{06CA5D69-B0AA-4B1C-9E6E-A0EC65E7395A}"/>
              </a:ext>
            </a:extLst>
          </p:cNvPr>
          <p:cNvSpPr txBox="1">
            <a:spLocks noChangeArrowheads="1"/>
          </p:cNvSpPr>
          <p:nvPr/>
        </p:nvSpPr>
        <p:spPr bwMode="auto">
          <a:xfrm>
            <a:off x="571500" y="4953000"/>
            <a:ext cx="8001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600" b="1">
                <a:solidFill>
                  <a:srgbClr val="990000"/>
                </a:solidFill>
                <a:latin typeface="VNI-Times" pitchFamily="2" charset="0"/>
              </a:rPr>
              <a:t>Moãi toå hôïp phím xaùc ñònh ñöôïc aán xuoáng maïch seõ taïo ra 1 con soá nhaän dieän cho phím ñoù, sau  ñoù con soá naøy seõ göûi cho CPU.</a:t>
            </a:r>
          </a:p>
        </p:txBody>
      </p:sp>
      <p:pic>
        <p:nvPicPr>
          <p:cNvPr id="14342" name="Picture 6">
            <a:extLst>
              <a:ext uri="{FF2B5EF4-FFF2-40B4-BE49-F238E27FC236}">
                <a16:creationId xmlns:a16="http://schemas.microsoft.com/office/drawing/2014/main" id="{8833C137-4AC1-4073-BEA4-83610BAFE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4800"/>
            <a:ext cx="2895600" cy="115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Effect transition="in" filter="box(in)">
                                      <p:cBhvr>
                                        <p:cTn id="13" dur="500"/>
                                        <p:tgtEl>
                                          <p:spTgt spid="1433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Effect transition="in" filter="box(in)">
                                      <p:cBhvr>
                                        <p:cTn id="18" dur="500"/>
                                        <p:tgtEl>
                                          <p:spTgt spid="1433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340"/>
                                        </p:tgtEl>
                                        <p:attrNameLst>
                                          <p:attrName>style.visibility</p:attrName>
                                        </p:attrNameLst>
                                      </p:cBhvr>
                                      <p:to>
                                        <p:strVal val="visible"/>
                                      </p:to>
                                    </p:set>
                                    <p:animEffect transition="in" filter="box(in)">
                                      <p:cBhvr>
                                        <p:cTn id="23" dur="500"/>
                                        <p:tgtEl>
                                          <p:spTgt spid="143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P spid="14340" grpId="0"/>
      <p:bldP spid="143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68AD679-5424-45AC-A30F-E98C63A6138D}"/>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F1A0E302-0DB7-4361-A405-154EB69DF219}"/>
              </a:ext>
            </a:extLst>
          </p:cNvPr>
          <p:cNvSpPr>
            <a:spLocks noGrp="1"/>
          </p:cNvSpPr>
          <p:nvPr>
            <p:ph type="sldNum" sz="quarter" idx="12"/>
          </p:nvPr>
        </p:nvSpPr>
        <p:spPr/>
        <p:txBody>
          <a:bodyPr/>
          <a:lstStyle/>
          <a:p>
            <a:fld id="{77E7A1EF-634B-4595-A1D7-47647ECA33AC}" type="slidenum">
              <a:rPr lang="en-US" altLang="en-US"/>
              <a:pPr/>
              <a:t>34</a:t>
            </a:fld>
            <a:endParaRPr lang="en-US" altLang="en-US"/>
          </a:p>
        </p:txBody>
      </p:sp>
      <p:sp>
        <p:nvSpPr>
          <p:cNvPr id="15362" name="Rectangle 2">
            <a:extLst>
              <a:ext uri="{FF2B5EF4-FFF2-40B4-BE49-F238E27FC236}">
                <a16:creationId xmlns:a16="http://schemas.microsoft.com/office/drawing/2014/main" id="{DFA8FF4E-B4AE-4799-9E38-2454008F5F4E}"/>
              </a:ext>
            </a:extLst>
          </p:cNvPr>
          <p:cNvSpPr>
            <a:spLocks noGrp="1" noRot="1" noChangeArrowheads="1"/>
          </p:cNvSpPr>
          <p:nvPr>
            <p:ph type="title"/>
          </p:nvPr>
        </p:nvSpPr>
        <p:spPr>
          <a:xfrm>
            <a:off x="457200" y="609600"/>
            <a:ext cx="7543800" cy="914400"/>
          </a:xfrm>
        </p:spPr>
        <p:txBody>
          <a:bodyPr/>
          <a:lstStyle/>
          <a:p>
            <a:r>
              <a:rPr lang="en-US" altLang="en-US" sz="3200">
                <a:latin typeface="VNI-Times" pitchFamily="2" charset="0"/>
              </a:rPr>
              <a:t>Scan code cuûa Baøn phím</a:t>
            </a:r>
          </a:p>
        </p:txBody>
      </p:sp>
      <p:sp>
        <p:nvSpPr>
          <p:cNvPr id="15363" name="Rectangle 3">
            <a:extLst>
              <a:ext uri="{FF2B5EF4-FFF2-40B4-BE49-F238E27FC236}">
                <a16:creationId xmlns:a16="http://schemas.microsoft.com/office/drawing/2014/main" id="{16DA0000-95BD-4364-AD52-B6392893E59E}"/>
              </a:ext>
            </a:extLst>
          </p:cNvPr>
          <p:cNvSpPr>
            <a:spLocks noGrp="1" noRot="1" noChangeArrowheads="1"/>
          </p:cNvSpPr>
          <p:nvPr>
            <p:ph type="body" idx="1"/>
          </p:nvPr>
        </p:nvSpPr>
        <p:spPr>
          <a:xfrm>
            <a:off x="762000" y="1371600"/>
            <a:ext cx="7848600" cy="1600200"/>
          </a:xfrm>
        </p:spPr>
        <p:txBody>
          <a:bodyPr/>
          <a:lstStyle/>
          <a:p>
            <a:pPr>
              <a:lnSpc>
                <a:spcPct val="90000"/>
              </a:lnSpc>
            </a:pPr>
            <a:r>
              <a:rPr lang="en-US" altLang="en-US">
                <a:latin typeface="VNI-Times" pitchFamily="2" charset="0"/>
              </a:rPr>
              <a:t>Chip 8048 xöû lyù ñieàu khieån baøn phím :</a:t>
            </a:r>
          </a:p>
          <a:p>
            <a:pPr>
              <a:lnSpc>
                <a:spcPct val="90000"/>
              </a:lnSpc>
              <a:buFont typeface="Wingdings" panose="05000000000000000000" pitchFamily="2" charset="2"/>
              <a:buNone/>
            </a:pPr>
            <a:r>
              <a:rPr lang="en-US" altLang="en-US">
                <a:latin typeface="VNI-Times" pitchFamily="2" charset="0"/>
              </a:rPr>
              <a:t>Theo doõi coù phím naøo ñöôïc aán khoâng thì baùo cho CPU thoâng qua ngaét 09h.</a:t>
            </a:r>
          </a:p>
          <a:p>
            <a:pPr>
              <a:lnSpc>
                <a:spcPct val="90000"/>
              </a:lnSpc>
            </a:pPr>
            <a:endParaRPr lang="en-US" altLang="en-US">
              <a:latin typeface="VNI-Times" pitchFamily="2" charset="0"/>
            </a:endParaRPr>
          </a:p>
        </p:txBody>
      </p:sp>
      <p:sp>
        <p:nvSpPr>
          <p:cNvPr id="15364" name="Text Box 4">
            <a:extLst>
              <a:ext uri="{FF2B5EF4-FFF2-40B4-BE49-F238E27FC236}">
                <a16:creationId xmlns:a16="http://schemas.microsoft.com/office/drawing/2014/main" id="{57B9E4AF-1228-478D-AF38-F57C1C949D09}"/>
              </a:ext>
            </a:extLst>
          </p:cNvPr>
          <p:cNvSpPr txBox="1">
            <a:spLocks noChangeArrowheads="1"/>
          </p:cNvSpPr>
          <p:nvPr/>
        </p:nvSpPr>
        <p:spPr bwMode="auto">
          <a:xfrm>
            <a:off x="533400" y="2971800"/>
            <a:ext cx="8077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3200" b="1">
                <a:solidFill>
                  <a:srgbClr val="FF0000"/>
                </a:solidFill>
                <a:latin typeface="VNI-Times" pitchFamily="2" charset="0"/>
              </a:rPr>
              <a:t>Neáu coù phím naøo bò aán quaù ½s , 8048 seõ laëp laïi phím naøy sau nhöõng khoaûng thôøi gian nhaát ñònh (typematic)</a:t>
            </a:r>
          </a:p>
        </p:txBody>
      </p:sp>
      <p:sp>
        <p:nvSpPr>
          <p:cNvPr id="15365" name="Text Box 5">
            <a:extLst>
              <a:ext uri="{FF2B5EF4-FFF2-40B4-BE49-F238E27FC236}">
                <a16:creationId xmlns:a16="http://schemas.microsoft.com/office/drawing/2014/main" id="{6B1ED782-8738-4EC6-87DA-3F3BC6C466F5}"/>
              </a:ext>
            </a:extLst>
          </p:cNvPr>
          <p:cNvSpPr txBox="1">
            <a:spLocks noChangeArrowheads="1"/>
          </p:cNvSpPr>
          <p:nvPr/>
        </p:nvSpPr>
        <p:spPr bwMode="auto">
          <a:xfrm>
            <a:off x="304800" y="47244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solidFill>
                  <a:srgbClr val="990000"/>
                </a:solidFill>
                <a:latin typeface="VNI-Times" pitchFamily="2" charset="0"/>
              </a:rPr>
              <a:t>Moãi laàn aán 1 phím, caùc maïch ñieän töû cuûa baøn phím seõ taïo ra 1 maõ daøi 1 byte goïi laø maõ scan , ñaëc tröng cho vò trí treân baøn phím cuûa phím taùc ñoäng, giaù trò naèm trong khoaûng 1 ..83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ox(in)">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 calcmode="lin" valueType="num">
                                      <p:cBhvr additive="base">
                                        <p:cTn id="17" dur="500" fill="hold"/>
                                        <p:tgtEl>
                                          <p:spTgt spid="15364"/>
                                        </p:tgtEl>
                                        <p:attrNameLst>
                                          <p:attrName>ppt_x</p:attrName>
                                        </p:attrNameLst>
                                      </p:cBhvr>
                                      <p:tavLst>
                                        <p:tav tm="0">
                                          <p:val>
                                            <p:strVal val="#ppt_x"/>
                                          </p:val>
                                        </p:tav>
                                        <p:tav tm="100000">
                                          <p:val>
                                            <p:strVal val="#ppt_x"/>
                                          </p:val>
                                        </p:tav>
                                      </p:tavLst>
                                    </p:anim>
                                    <p:anim calcmode="lin" valueType="num">
                                      <p:cBhvr additive="base">
                                        <p:cTn id="1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strVal val="#ppt_w*0.05"/>
                                          </p:val>
                                        </p:tav>
                                        <p:tav tm="100000">
                                          <p:val>
                                            <p:strVal val="#ppt_w"/>
                                          </p:val>
                                        </p:tav>
                                      </p:tavLst>
                                    </p:anim>
                                    <p:anim calcmode="lin" valueType="num">
                                      <p:cBhvr>
                                        <p:cTn id="24" dur="500" fill="hold"/>
                                        <p:tgtEl>
                                          <p:spTgt spid="15365"/>
                                        </p:tgtEl>
                                        <p:attrNameLst>
                                          <p:attrName>ppt_h</p:attrName>
                                        </p:attrNameLst>
                                      </p:cBhvr>
                                      <p:tavLst>
                                        <p:tav tm="0">
                                          <p:val>
                                            <p:strVal val="#ppt_h"/>
                                          </p:val>
                                        </p:tav>
                                        <p:tav tm="100000">
                                          <p:val>
                                            <p:strVal val="#ppt_h"/>
                                          </p:val>
                                        </p:tav>
                                      </p:tavLst>
                                    </p:anim>
                                    <p:anim calcmode="lin" valueType="num">
                                      <p:cBhvr>
                                        <p:cTn id="25" dur="500" fill="hold"/>
                                        <p:tgtEl>
                                          <p:spTgt spid="15365"/>
                                        </p:tgtEl>
                                        <p:attrNameLst>
                                          <p:attrName>ppt_x</p:attrName>
                                        </p:attrNameLst>
                                      </p:cBhvr>
                                      <p:tavLst>
                                        <p:tav tm="0">
                                          <p:val>
                                            <p:strVal val="#ppt_x-.2"/>
                                          </p:val>
                                        </p:tav>
                                        <p:tav tm="100000">
                                          <p:val>
                                            <p:strVal val="#ppt_x"/>
                                          </p:val>
                                        </p:tav>
                                      </p:tavLst>
                                    </p:anim>
                                    <p:anim calcmode="lin" valueType="num">
                                      <p:cBhvr>
                                        <p:cTn id="26" dur="500" fill="hold"/>
                                        <p:tgtEl>
                                          <p:spTgt spid="15365"/>
                                        </p:tgtEl>
                                        <p:attrNameLst>
                                          <p:attrName>ppt_y</p:attrName>
                                        </p:attrNameLst>
                                      </p:cBhvr>
                                      <p:tavLst>
                                        <p:tav tm="0">
                                          <p:val>
                                            <p:strVal val="#ppt_y"/>
                                          </p:val>
                                        </p:tav>
                                        <p:tav tm="100000">
                                          <p:val>
                                            <p:strVal val="#ppt_y"/>
                                          </p:val>
                                        </p:tav>
                                      </p:tavLst>
                                    </p:anim>
                                    <p:animEffect transition="in" filter="fade">
                                      <p:cBhvr>
                                        <p:cTn id="27"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4" grpId="0"/>
      <p:bldP spid="153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F8376BC-E36D-4906-B2A8-7F6AA2EB73D0}"/>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85B5EA42-A378-4E09-974C-21AC3AA980F8}"/>
              </a:ext>
            </a:extLst>
          </p:cNvPr>
          <p:cNvSpPr>
            <a:spLocks noGrp="1"/>
          </p:cNvSpPr>
          <p:nvPr>
            <p:ph type="sldNum" sz="quarter" idx="12"/>
          </p:nvPr>
        </p:nvSpPr>
        <p:spPr/>
        <p:txBody>
          <a:bodyPr/>
          <a:lstStyle/>
          <a:p>
            <a:fld id="{382E1270-55B2-4651-81A4-8F0B98ACE162}" type="slidenum">
              <a:rPr lang="en-US" altLang="en-US"/>
              <a:pPr/>
              <a:t>35</a:t>
            </a:fld>
            <a:endParaRPr lang="en-US" altLang="en-US"/>
          </a:p>
        </p:txBody>
      </p:sp>
      <p:sp>
        <p:nvSpPr>
          <p:cNvPr id="16386" name="Rectangle 2">
            <a:extLst>
              <a:ext uri="{FF2B5EF4-FFF2-40B4-BE49-F238E27FC236}">
                <a16:creationId xmlns:a16="http://schemas.microsoft.com/office/drawing/2014/main" id="{4B58089B-EDB0-4A72-9E61-83359B0AB3DF}"/>
              </a:ext>
            </a:extLst>
          </p:cNvPr>
          <p:cNvSpPr>
            <a:spLocks noGrp="1" noRot="1" noChangeArrowheads="1"/>
          </p:cNvSpPr>
          <p:nvPr>
            <p:ph type="title"/>
          </p:nvPr>
        </p:nvSpPr>
        <p:spPr>
          <a:xfrm>
            <a:off x="457200" y="244475"/>
            <a:ext cx="6858000" cy="593725"/>
          </a:xfrm>
        </p:spPr>
        <p:txBody>
          <a:bodyPr/>
          <a:lstStyle/>
          <a:p>
            <a:r>
              <a:rPr lang="en-US" altLang="en-US" sz="2800">
                <a:solidFill>
                  <a:schemeClr val="tx1"/>
                </a:solidFill>
                <a:latin typeface="VNI-Times" pitchFamily="2" charset="0"/>
              </a:rPr>
              <a:t>Scan code cuûa Baøn phím</a:t>
            </a:r>
          </a:p>
        </p:txBody>
      </p:sp>
      <p:sp>
        <p:nvSpPr>
          <p:cNvPr id="16387" name="Rectangle 3">
            <a:extLst>
              <a:ext uri="{FF2B5EF4-FFF2-40B4-BE49-F238E27FC236}">
                <a16:creationId xmlns:a16="http://schemas.microsoft.com/office/drawing/2014/main" id="{4C4030D9-3CAE-452A-B6F8-4F9F2D25FE69}"/>
              </a:ext>
            </a:extLst>
          </p:cNvPr>
          <p:cNvSpPr>
            <a:spLocks noGrp="1" noRot="1" noChangeArrowheads="1"/>
          </p:cNvSpPr>
          <p:nvPr>
            <p:ph type="body" idx="1"/>
          </p:nvPr>
        </p:nvSpPr>
        <p:spPr>
          <a:xfrm>
            <a:off x="609600" y="1981200"/>
            <a:ext cx="8007350" cy="2438400"/>
          </a:xfrm>
        </p:spPr>
        <p:txBody>
          <a:bodyPr/>
          <a:lstStyle/>
          <a:p>
            <a:pPr>
              <a:lnSpc>
                <a:spcPct val="90000"/>
              </a:lnSpc>
            </a:pPr>
            <a:r>
              <a:rPr lang="en-US" altLang="en-US">
                <a:latin typeface="VNI-Times" pitchFamily="2" charset="0"/>
              </a:rPr>
              <a:t>Khi nhaû phím bò aán, baøn phím taïo ra 1 maõ scan khaùc vôùi  maõ scan luùc phím bò aán, coù giaù trò baèng maõ tröôùc coäng theâm 128 (80h) , nghóa laø ñoåi bit 7 cuûa byte maõ scan tröôùc töø 0 </a:t>
            </a:r>
            <a:r>
              <a:rPr lang="en-US" altLang="en-US">
                <a:latin typeface="VNI-Times" pitchFamily="2" charset="0"/>
                <a:sym typeface="Wingdings" panose="05000000000000000000" pitchFamily="2" charset="2"/>
              </a:rPr>
              <a:t> 1 </a:t>
            </a:r>
            <a:r>
              <a:rPr lang="en-US" altLang="en-US">
                <a:latin typeface="VNI-Times" pitchFamily="2" charset="0"/>
              </a:rPr>
              <a:t> </a:t>
            </a:r>
          </a:p>
        </p:txBody>
      </p:sp>
      <p:sp>
        <p:nvSpPr>
          <p:cNvPr id="16389" name="Text Box 5">
            <a:extLst>
              <a:ext uri="{FF2B5EF4-FFF2-40B4-BE49-F238E27FC236}">
                <a16:creationId xmlns:a16="http://schemas.microsoft.com/office/drawing/2014/main" id="{7FE8B0F0-4AFF-4D71-A4F5-A9F5CD83225D}"/>
              </a:ext>
            </a:extLst>
          </p:cNvPr>
          <p:cNvSpPr txBox="1">
            <a:spLocks noChangeArrowheads="1"/>
          </p:cNvSpPr>
          <p:nvPr/>
        </p:nvSpPr>
        <p:spPr bwMode="auto">
          <a:xfrm>
            <a:off x="990600" y="441960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3200" b="1">
                <a:latin typeface="VNI-Times" pitchFamily="2" charset="0"/>
              </a:rPr>
              <a:t>Ex : khi ta aán chöõ z , scan code laø 44</a:t>
            </a:r>
          </a:p>
          <a:p>
            <a:pPr algn="just">
              <a:spcBef>
                <a:spcPct val="50000"/>
              </a:spcBef>
            </a:pPr>
            <a:r>
              <a:rPr lang="en-US" altLang="en-US" sz="3200" b="1">
                <a:latin typeface="VNI-Times" pitchFamily="2" charset="0"/>
              </a:rPr>
              <a:t>Nhaû phím naøy ra baøn phím taïo maõ scan 172 </a:t>
            </a:r>
          </a:p>
        </p:txBody>
      </p:sp>
      <p:sp>
        <p:nvSpPr>
          <p:cNvPr id="16390" name="Text Box 6">
            <a:extLst>
              <a:ext uri="{FF2B5EF4-FFF2-40B4-BE49-F238E27FC236}">
                <a16:creationId xmlns:a16="http://schemas.microsoft.com/office/drawing/2014/main" id="{E241D07D-0768-48F1-A059-6E78422B957F}"/>
              </a:ext>
            </a:extLst>
          </p:cNvPr>
          <p:cNvSpPr txBox="1">
            <a:spLocks noChangeArrowheads="1"/>
          </p:cNvSpPr>
          <p:nvPr/>
        </p:nvSpPr>
        <p:spPr bwMode="auto">
          <a:xfrm>
            <a:off x="457200" y="9144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VNI-Times" pitchFamily="2" charset="0"/>
              </a:rPr>
              <a:t>Laøm sao MT phaân bieät ñöôïc khi 1 phím ñöôïc nhaán vaø khi phím ñoù ñöôïc nhaû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 calcmode="lin" valueType="num">
                                      <p:cBhvr additive="base">
                                        <p:cTn id="13"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6389"/>
                                        </p:tgtEl>
                                        <p:attrNameLst>
                                          <p:attrName>style.visibility</p:attrName>
                                        </p:attrNameLst>
                                      </p:cBhvr>
                                      <p:to>
                                        <p:strVal val="visible"/>
                                      </p:to>
                                    </p:set>
                                    <p:animEffect transition="in" filter="box(in)">
                                      <p:cBhvr>
                                        <p:cTn id="19"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9" grpId="0"/>
      <p:bldP spid="163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4">
            <a:extLst>
              <a:ext uri="{FF2B5EF4-FFF2-40B4-BE49-F238E27FC236}">
                <a16:creationId xmlns:a16="http://schemas.microsoft.com/office/drawing/2014/main" id="{66D0C3F0-5A21-4896-A88C-2E8D0CE93510}"/>
              </a:ext>
            </a:extLst>
          </p:cNvPr>
          <p:cNvSpPr>
            <a:spLocks noGrp="1"/>
          </p:cNvSpPr>
          <p:nvPr>
            <p:ph type="ftr" sz="quarter" idx="11"/>
          </p:nvPr>
        </p:nvSpPr>
        <p:spPr/>
        <p:txBody>
          <a:bodyPr/>
          <a:lstStyle/>
          <a:p>
            <a:r>
              <a:rPr lang="en-US" altLang="en-US"/>
              <a:t>Chuong 5 : I/O Devices</a:t>
            </a:r>
          </a:p>
        </p:txBody>
      </p:sp>
      <p:sp>
        <p:nvSpPr>
          <p:cNvPr id="60" name="Slide Number Placeholder 5">
            <a:extLst>
              <a:ext uri="{FF2B5EF4-FFF2-40B4-BE49-F238E27FC236}">
                <a16:creationId xmlns:a16="http://schemas.microsoft.com/office/drawing/2014/main" id="{D9D007E0-010C-4C5F-B91E-CE0213B25D5A}"/>
              </a:ext>
            </a:extLst>
          </p:cNvPr>
          <p:cNvSpPr>
            <a:spLocks noGrp="1"/>
          </p:cNvSpPr>
          <p:nvPr>
            <p:ph type="sldNum" sz="quarter" idx="12"/>
          </p:nvPr>
        </p:nvSpPr>
        <p:spPr/>
        <p:txBody>
          <a:bodyPr/>
          <a:lstStyle/>
          <a:p>
            <a:fld id="{6AA1A639-D81B-43B4-8941-340A2CEADF10}" type="slidenum">
              <a:rPr lang="en-US" altLang="en-US"/>
              <a:pPr/>
              <a:t>36</a:t>
            </a:fld>
            <a:endParaRPr lang="en-US" altLang="en-US"/>
          </a:p>
        </p:txBody>
      </p:sp>
      <p:sp>
        <p:nvSpPr>
          <p:cNvPr id="34818" name="Rectangle 2">
            <a:extLst>
              <a:ext uri="{FF2B5EF4-FFF2-40B4-BE49-F238E27FC236}">
                <a16:creationId xmlns:a16="http://schemas.microsoft.com/office/drawing/2014/main" id="{77014A5B-6A66-4293-9F29-F3170F99363B}"/>
              </a:ext>
            </a:extLst>
          </p:cNvPr>
          <p:cNvSpPr>
            <a:spLocks noGrp="1" noRot="1" noChangeArrowheads="1"/>
          </p:cNvSpPr>
          <p:nvPr>
            <p:ph type="title"/>
          </p:nvPr>
        </p:nvSpPr>
        <p:spPr>
          <a:xfrm>
            <a:off x="457200" y="609600"/>
            <a:ext cx="8385175" cy="609600"/>
          </a:xfrm>
        </p:spPr>
        <p:txBody>
          <a:bodyPr/>
          <a:lstStyle/>
          <a:p>
            <a:r>
              <a:rPr lang="en-US" altLang="en-US" sz="3200">
                <a:latin typeface="VNI-Times" pitchFamily="2" charset="0"/>
              </a:rPr>
              <a:t>Boä maõ hoaù queùt treân ma traän</a:t>
            </a:r>
          </a:p>
        </p:txBody>
      </p:sp>
      <p:sp>
        <p:nvSpPr>
          <p:cNvPr id="34820" name="Rectangle 4">
            <a:extLst>
              <a:ext uri="{FF2B5EF4-FFF2-40B4-BE49-F238E27FC236}">
                <a16:creationId xmlns:a16="http://schemas.microsoft.com/office/drawing/2014/main" id="{6843C434-2D05-4E17-B539-574B439E4886}"/>
              </a:ext>
            </a:extLst>
          </p:cNvPr>
          <p:cNvSpPr>
            <a:spLocks noChangeArrowheads="1"/>
          </p:cNvSpPr>
          <p:nvPr/>
        </p:nvSpPr>
        <p:spPr bwMode="auto">
          <a:xfrm>
            <a:off x="1828800" y="1752600"/>
            <a:ext cx="1219200" cy="1524000"/>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4 line</a:t>
            </a:r>
          </a:p>
          <a:p>
            <a:pPr algn="ctr"/>
            <a:r>
              <a:rPr lang="en-US" altLang="en-US" b="1"/>
              <a:t>To </a:t>
            </a:r>
          </a:p>
          <a:p>
            <a:pPr algn="ctr"/>
            <a:r>
              <a:rPr lang="en-US" altLang="en-US" b="1"/>
              <a:t>1 line </a:t>
            </a:r>
          </a:p>
          <a:p>
            <a:pPr algn="ctr"/>
            <a:r>
              <a:rPr lang="en-US" altLang="en-US" b="1"/>
              <a:t>DEMUX</a:t>
            </a:r>
          </a:p>
        </p:txBody>
      </p:sp>
      <p:sp>
        <p:nvSpPr>
          <p:cNvPr id="34821" name="Rectangle 5">
            <a:extLst>
              <a:ext uri="{FF2B5EF4-FFF2-40B4-BE49-F238E27FC236}">
                <a16:creationId xmlns:a16="http://schemas.microsoft.com/office/drawing/2014/main" id="{14393270-9472-4697-A515-A0611B9DB8F0}"/>
              </a:ext>
            </a:extLst>
          </p:cNvPr>
          <p:cNvSpPr>
            <a:spLocks noChangeArrowheads="1"/>
          </p:cNvSpPr>
          <p:nvPr/>
        </p:nvSpPr>
        <p:spPr bwMode="auto">
          <a:xfrm>
            <a:off x="1828800" y="4648200"/>
            <a:ext cx="1295400" cy="1905000"/>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2 line</a:t>
            </a:r>
          </a:p>
          <a:p>
            <a:pPr algn="ctr"/>
            <a:r>
              <a:rPr lang="en-US" altLang="en-US" b="1"/>
              <a:t>To </a:t>
            </a:r>
          </a:p>
          <a:p>
            <a:pPr algn="ctr"/>
            <a:r>
              <a:rPr lang="en-US" altLang="en-US" b="1"/>
              <a:t>4 line </a:t>
            </a:r>
          </a:p>
          <a:p>
            <a:pPr algn="ctr"/>
            <a:r>
              <a:rPr lang="en-US" altLang="en-US" b="1"/>
              <a:t>DECODER</a:t>
            </a:r>
          </a:p>
        </p:txBody>
      </p:sp>
      <p:sp>
        <p:nvSpPr>
          <p:cNvPr id="34822" name="Rectangle 6">
            <a:extLst>
              <a:ext uri="{FF2B5EF4-FFF2-40B4-BE49-F238E27FC236}">
                <a16:creationId xmlns:a16="http://schemas.microsoft.com/office/drawing/2014/main" id="{066D9994-72D1-4C87-BC6B-43B93F9797A7}"/>
              </a:ext>
            </a:extLst>
          </p:cNvPr>
          <p:cNvSpPr>
            <a:spLocks noChangeArrowheads="1"/>
          </p:cNvSpPr>
          <p:nvPr/>
        </p:nvSpPr>
        <p:spPr bwMode="auto">
          <a:xfrm>
            <a:off x="5181600" y="4619625"/>
            <a:ext cx="2590800" cy="1143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FF3300"/>
                </a:solidFill>
              </a:rPr>
              <a:t>4 Bit Counter</a:t>
            </a:r>
          </a:p>
        </p:txBody>
      </p:sp>
      <p:sp>
        <p:nvSpPr>
          <p:cNvPr id="34823" name="Text Box 7">
            <a:extLst>
              <a:ext uri="{FF2B5EF4-FFF2-40B4-BE49-F238E27FC236}">
                <a16:creationId xmlns:a16="http://schemas.microsoft.com/office/drawing/2014/main" id="{4B6B47C8-EEEE-44BC-A2E4-33818D4EB023}"/>
              </a:ext>
            </a:extLst>
          </p:cNvPr>
          <p:cNvSpPr txBox="1">
            <a:spLocks noChangeArrowheads="1"/>
          </p:cNvSpPr>
          <p:nvPr/>
        </p:nvSpPr>
        <p:spPr bwMode="auto">
          <a:xfrm>
            <a:off x="5319713" y="4681538"/>
            <a:ext cx="228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660033"/>
                </a:solidFill>
              </a:rPr>
              <a:t>Q0    Q1    Q2    Q3</a:t>
            </a:r>
          </a:p>
        </p:txBody>
      </p:sp>
      <p:sp>
        <p:nvSpPr>
          <p:cNvPr id="34824" name="Line 8">
            <a:extLst>
              <a:ext uri="{FF2B5EF4-FFF2-40B4-BE49-F238E27FC236}">
                <a16:creationId xmlns:a16="http://schemas.microsoft.com/office/drawing/2014/main" id="{5BF19809-085A-4679-AF72-EFB364375859}"/>
              </a:ext>
            </a:extLst>
          </p:cNvPr>
          <p:cNvSpPr>
            <a:spLocks noChangeShapeType="1"/>
          </p:cNvSpPr>
          <p:nvPr/>
        </p:nvSpPr>
        <p:spPr bwMode="auto">
          <a:xfrm>
            <a:off x="685800" y="2290763"/>
            <a:ext cx="11430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9">
            <a:extLst>
              <a:ext uri="{FF2B5EF4-FFF2-40B4-BE49-F238E27FC236}">
                <a16:creationId xmlns:a16="http://schemas.microsoft.com/office/drawing/2014/main" id="{60794358-BA5C-437A-9800-C9106CDA69FC}"/>
              </a:ext>
            </a:extLst>
          </p:cNvPr>
          <p:cNvSpPr>
            <a:spLocks noChangeShapeType="1"/>
          </p:cNvSpPr>
          <p:nvPr/>
        </p:nvSpPr>
        <p:spPr bwMode="auto">
          <a:xfrm>
            <a:off x="685800" y="2586038"/>
            <a:ext cx="11430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10">
            <a:extLst>
              <a:ext uri="{FF2B5EF4-FFF2-40B4-BE49-F238E27FC236}">
                <a16:creationId xmlns:a16="http://schemas.microsoft.com/office/drawing/2014/main" id="{1F2D8519-5056-4084-8A76-53C902D00497}"/>
              </a:ext>
            </a:extLst>
          </p:cNvPr>
          <p:cNvSpPr>
            <a:spLocks noChangeShapeType="1"/>
          </p:cNvSpPr>
          <p:nvPr/>
        </p:nvSpPr>
        <p:spPr bwMode="auto">
          <a:xfrm>
            <a:off x="685800" y="2895600"/>
            <a:ext cx="11430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a:extLst>
              <a:ext uri="{FF2B5EF4-FFF2-40B4-BE49-F238E27FC236}">
                <a16:creationId xmlns:a16="http://schemas.microsoft.com/office/drawing/2014/main" id="{A3FA45E0-FD86-44BE-ACC7-FE1D3EFBA4DC}"/>
              </a:ext>
            </a:extLst>
          </p:cNvPr>
          <p:cNvSpPr>
            <a:spLocks noChangeShapeType="1"/>
          </p:cNvSpPr>
          <p:nvPr/>
        </p:nvSpPr>
        <p:spPr bwMode="auto">
          <a:xfrm>
            <a:off x="685800" y="3148013"/>
            <a:ext cx="11430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Text Box 12">
            <a:extLst>
              <a:ext uri="{FF2B5EF4-FFF2-40B4-BE49-F238E27FC236}">
                <a16:creationId xmlns:a16="http://schemas.microsoft.com/office/drawing/2014/main" id="{0A51FC1F-2155-4C81-A07A-E38CFDAE4C68}"/>
              </a:ext>
            </a:extLst>
          </p:cNvPr>
          <p:cNvSpPr txBox="1">
            <a:spLocks noChangeArrowheads="1"/>
          </p:cNvSpPr>
          <p:nvPr/>
        </p:nvSpPr>
        <p:spPr bwMode="auto">
          <a:xfrm>
            <a:off x="0" y="1905000"/>
            <a:ext cx="60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200"/>
          </a:p>
          <a:p>
            <a:pPr>
              <a:spcBef>
                <a:spcPct val="50000"/>
              </a:spcBef>
            </a:pPr>
            <a:r>
              <a:rPr lang="en-US" altLang="en-US" sz="1200" b="1">
                <a:solidFill>
                  <a:srgbClr val="FFFF00"/>
                </a:solidFill>
              </a:rPr>
              <a:t>COL1</a:t>
            </a:r>
          </a:p>
          <a:p>
            <a:pPr>
              <a:spcBef>
                <a:spcPct val="50000"/>
              </a:spcBef>
            </a:pPr>
            <a:r>
              <a:rPr lang="en-US" altLang="en-US" sz="1200" b="1">
                <a:solidFill>
                  <a:srgbClr val="FFFF00"/>
                </a:solidFill>
              </a:rPr>
              <a:t>COL2</a:t>
            </a:r>
          </a:p>
          <a:p>
            <a:pPr>
              <a:spcBef>
                <a:spcPct val="50000"/>
              </a:spcBef>
            </a:pPr>
            <a:r>
              <a:rPr lang="en-US" altLang="en-US" sz="1200" b="1">
                <a:solidFill>
                  <a:srgbClr val="FFFF00"/>
                </a:solidFill>
              </a:rPr>
              <a:t>COL3</a:t>
            </a:r>
          </a:p>
          <a:p>
            <a:pPr>
              <a:spcBef>
                <a:spcPct val="50000"/>
              </a:spcBef>
            </a:pPr>
            <a:r>
              <a:rPr lang="en-US" altLang="en-US" sz="1200" b="1">
                <a:solidFill>
                  <a:srgbClr val="FFFF00"/>
                </a:solidFill>
              </a:rPr>
              <a:t>COL4</a:t>
            </a:r>
          </a:p>
        </p:txBody>
      </p:sp>
      <p:sp>
        <p:nvSpPr>
          <p:cNvPr id="34829" name="Line 13">
            <a:extLst>
              <a:ext uri="{FF2B5EF4-FFF2-40B4-BE49-F238E27FC236}">
                <a16:creationId xmlns:a16="http://schemas.microsoft.com/office/drawing/2014/main" id="{1B06B114-C8C6-492F-AFC8-33C21A90CABA}"/>
              </a:ext>
            </a:extLst>
          </p:cNvPr>
          <p:cNvSpPr>
            <a:spLocks noChangeShapeType="1"/>
          </p:cNvSpPr>
          <p:nvPr/>
        </p:nvSpPr>
        <p:spPr bwMode="auto">
          <a:xfrm>
            <a:off x="3038475" y="2057400"/>
            <a:ext cx="495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14">
            <a:extLst>
              <a:ext uri="{FF2B5EF4-FFF2-40B4-BE49-F238E27FC236}">
                <a16:creationId xmlns:a16="http://schemas.microsoft.com/office/drawing/2014/main" id="{C237A7F5-73E9-42AE-8427-D3F127BB8BE2}"/>
              </a:ext>
            </a:extLst>
          </p:cNvPr>
          <p:cNvSpPr>
            <a:spLocks noChangeShapeType="1"/>
          </p:cNvSpPr>
          <p:nvPr/>
        </p:nvSpPr>
        <p:spPr bwMode="auto">
          <a:xfrm flipV="1">
            <a:off x="5619750" y="3124200"/>
            <a:ext cx="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15">
            <a:extLst>
              <a:ext uri="{FF2B5EF4-FFF2-40B4-BE49-F238E27FC236}">
                <a16:creationId xmlns:a16="http://schemas.microsoft.com/office/drawing/2014/main" id="{B8D1A430-035A-43B8-B21E-F6C9088AC0DC}"/>
              </a:ext>
            </a:extLst>
          </p:cNvPr>
          <p:cNvSpPr>
            <a:spLocks noChangeShapeType="1"/>
          </p:cNvSpPr>
          <p:nvPr/>
        </p:nvSpPr>
        <p:spPr bwMode="auto">
          <a:xfrm>
            <a:off x="5610225" y="3124200"/>
            <a:ext cx="213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19">
            <a:extLst>
              <a:ext uri="{FF2B5EF4-FFF2-40B4-BE49-F238E27FC236}">
                <a16:creationId xmlns:a16="http://schemas.microsoft.com/office/drawing/2014/main" id="{9746F53E-2A1D-416A-BBC6-95E28AF966E3}"/>
              </a:ext>
            </a:extLst>
          </p:cNvPr>
          <p:cNvSpPr>
            <a:spLocks noChangeShapeType="1"/>
          </p:cNvSpPr>
          <p:nvPr/>
        </p:nvSpPr>
        <p:spPr bwMode="auto">
          <a:xfrm>
            <a:off x="2057400" y="3886200"/>
            <a:ext cx="57721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21">
            <a:extLst>
              <a:ext uri="{FF2B5EF4-FFF2-40B4-BE49-F238E27FC236}">
                <a16:creationId xmlns:a16="http://schemas.microsoft.com/office/drawing/2014/main" id="{20722D26-3B84-4312-8D5D-538DDD8D66CA}"/>
              </a:ext>
            </a:extLst>
          </p:cNvPr>
          <p:cNvSpPr>
            <a:spLocks noChangeShapeType="1"/>
          </p:cNvSpPr>
          <p:nvPr/>
        </p:nvSpPr>
        <p:spPr bwMode="auto">
          <a:xfrm>
            <a:off x="2362200" y="3276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8" name="Line 22">
            <a:extLst>
              <a:ext uri="{FF2B5EF4-FFF2-40B4-BE49-F238E27FC236}">
                <a16:creationId xmlns:a16="http://schemas.microsoft.com/office/drawing/2014/main" id="{6BE0576C-68B8-44AD-8AB3-500D9C4E409C}"/>
              </a:ext>
            </a:extLst>
          </p:cNvPr>
          <p:cNvSpPr>
            <a:spLocks noChangeShapeType="1"/>
          </p:cNvSpPr>
          <p:nvPr/>
        </p:nvSpPr>
        <p:spPr bwMode="auto">
          <a:xfrm>
            <a:off x="2362200" y="3657600"/>
            <a:ext cx="478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23">
            <a:extLst>
              <a:ext uri="{FF2B5EF4-FFF2-40B4-BE49-F238E27FC236}">
                <a16:creationId xmlns:a16="http://schemas.microsoft.com/office/drawing/2014/main" id="{598EF5C7-4522-4016-9647-4E310319EC3C}"/>
              </a:ext>
            </a:extLst>
          </p:cNvPr>
          <p:cNvSpPr>
            <a:spLocks noChangeShapeType="1"/>
          </p:cNvSpPr>
          <p:nvPr/>
        </p:nvSpPr>
        <p:spPr bwMode="auto">
          <a:xfrm>
            <a:off x="7143750" y="3657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4">
            <a:extLst>
              <a:ext uri="{FF2B5EF4-FFF2-40B4-BE49-F238E27FC236}">
                <a16:creationId xmlns:a16="http://schemas.microsoft.com/office/drawing/2014/main" id="{D582E459-75D5-415D-BB90-3894A68AF1D3}"/>
              </a:ext>
            </a:extLst>
          </p:cNvPr>
          <p:cNvSpPr>
            <a:spLocks noChangeShapeType="1"/>
          </p:cNvSpPr>
          <p:nvPr/>
        </p:nvSpPr>
        <p:spPr bwMode="auto">
          <a:xfrm>
            <a:off x="7143750" y="4114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5">
            <a:extLst>
              <a:ext uri="{FF2B5EF4-FFF2-40B4-BE49-F238E27FC236}">
                <a16:creationId xmlns:a16="http://schemas.microsoft.com/office/drawing/2014/main" id="{1232CA4C-3807-4CD5-B18E-1DAAE0D46CF2}"/>
              </a:ext>
            </a:extLst>
          </p:cNvPr>
          <p:cNvSpPr>
            <a:spLocks noChangeShapeType="1"/>
          </p:cNvSpPr>
          <p:nvPr/>
        </p:nvSpPr>
        <p:spPr bwMode="auto">
          <a:xfrm flipV="1">
            <a:off x="2057400" y="3276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Text Box 26">
            <a:extLst>
              <a:ext uri="{FF2B5EF4-FFF2-40B4-BE49-F238E27FC236}">
                <a16:creationId xmlns:a16="http://schemas.microsoft.com/office/drawing/2014/main" id="{8613E823-2F84-42FE-BD02-476E2DB551D7}"/>
              </a:ext>
            </a:extLst>
          </p:cNvPr>
          <p:cNvSpPr txBox="1">
            <a:spLocks noChangeArrowheads="1"/>
          </p:cNvSpPr>
          <p:nvPr/>
        </p:nvSpPr>
        <p:spPr bwMode="auto">
          <a:xfrm>
            <a:off x="8001000" y="16002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KEY DOWN</a:t>
            </a:r>
          </a:p>
        </p:txBody>
      </p:sp>
      <p:sp>
        <p:nvSpPr>
          <p:cNvPr id="34843" name="Text Box 27">
            <a:extLst>
              <a:ext uri="{FF2B5EF4-FFF2-40B4-BE49-F238E27FC236}">
                <a16:creationId xmlns:a16="http://schemas.microsoft.com/office/drawing/2014/main" id="{BF5DA4E9-0B66-4711-B82F-43C7B162EBCA}"/>
              </a:ext>
            </a:extLst>
          </p:cNvPr>
          <p:cNvSpPr txBox="1">
            <a:spLocks noChangeArrowheads="1"/>
          </p:cNvSpPr>
          <p:nvPr/>
        </p:nvSpPr>
        <p:spPr bwMode="auto">
          <a:xfrm>
            <a:off x="7834313" y="291465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34844" name="Text Box 28">
            <a:extLst>
              <a:ext uri="{FF2B5EF4-FFF2-40B4-BE49-F238E27FC236}">
                <a16:creationId xmlns:a16="http://schemas.microsoft.com/office/drawing/2014/main" id="{B9007586-AD9D-48E9-BC99-10FB6A3890DB}"/>
              </a:ext>
            </a:extLst>
          </p:cNvPr>
          <p:cNvSpPr txBox="1">
            <a:spLocks noChangeArrowheads="1"/>
          </p:cNvSpPr>
          <p:nvPr/>
        </p:nvSpPr>
        <p:spPr bwMode="auto">
          <a:xfrm>
            <a:off x="7824788" y="33099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34845" name="Text Box 29">
            <a:extLst>
              <a:ext uri="{FF2B5EF4-FFF2-40B4-BE49-F238E27FC236}">
                <a16:creationId xmlns:a16="http://schemas.microsoft.com/office/drawing/2014/main" id="{4BFA6719-F549-4054-897B-8260E33D9E46}"/>
              </a:ext>
            </a:extLst>
          </p:cNvPr>
          <p:cNvSpPr txBox="1">
            <a:spLocks noChangeArrowheads="1"/>
          </p:cNvSpPr>
          <p:nvPr/>
        </p:nvSpPr>
        <p:spPr bwMode="auto">
          <a:xfrm>
            <a:off x="7824788" y="3657600"/>
            <a:ext cx="328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4846" name="Text Box 30">
            <a:extLst>
              <a:ext uri="{FF2B5EF4-FFF2-40B4-BE49-F238E27FC236}">
                <a16:creationId xmlns:a16="http://schemas.microsoft.com/office/drawing/2014/main" id="{87001F98-83F7-4399-922A-E86D3A50F1CE}"/>
              </a:ext>
            </a:extLst>
          </p:cNvPr>
          <p:cNvSpPr txBox="1">
            <a:spLocks noChangeArrowheads="1"/>
          </p:cNvSpPr>
          <p:nvPr/>
        </p:nvSpPr>
        <p:spPr bwMode="auto">
          <a:xfrm>
            <a:off x="7800975" y="3957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34848" name="Line 32">
            <a:extLst>
              <a:ext uri="{FF2B5EF4-FFF2-40B4-BE49-F238E27FC236}">
                <a16:creationId xmlns:a16="http://schemas.microsoft.com/office/drawing/2014/main" id="{D6FBCF23-2551-4603-B1DB-64DFBEF8AEFC}"/>
              </a:ext>
            </a:extLst>
          </p:cNvPr>
          <p:cNvSpPr>
            <a:spLocks noChangeShapeType="1"/>
          </p:cNvSpPr>
          <p:nvPr/>
        </p:nvSpPr>
        <p:spPr bwMode="auto">
          <a:xfrm>
            <a:off x="4481513" y="4876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33">
            <a:extLst>
              <a:ext uri="{FF2B5EF4-FFF2-40B4-BE49-F238E27FC236}">
                <a16:creationId xmlns:a16="http://schemas.microsoft.com/office/drawing/2014/main" id="{34484A70-21D2-43DB-B3F3-3BABAD53DEAC}"/>
              </a:ext>
            </a:extLst>
          </p:cNvPr>
          <p:cNvSpPr>
            <a:spLocks noChangeShapeType="1"/>
          </p:cNvSpPr>
          <p:nvPr/>
        </p:nvSpPr>
        <p:spPr bwMode="auto">
          <a:xfrm flipV="1">
            <a:off x="4481513" y="2057400"/>
            <a:ext cx="0" cy="28194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34">
            <a:extLst>
              <a:ext uri="{FF2B5EF4-FFF2-40B4-BE49-F238E27FC236}">
                <a16:creationId xmlns:a16="http://schemas.microsoft.com/office/drawing/2014/main" id="{FFD80A25-902B-4BB6-85C1-15C4E4D13E3F}"/>
              </a:ext>
            </a:extLst>
          </p:cNvPr>
          <p:cNvSpPr>
            <a:spLocks noChangeShapeType="1"/>
          </p:cNvSpPr>
          <p:nvPr/>
        </p:nvSpPr>
        <p:spPr bwMode="auto">
          <a:xfrm>
            <a:off x="4476750" y="5257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35">
            <a:extLst>
              <a:ext uri="{FF2B5EF4-FFF2-40B4-BE49-F238E27FC236}">
                <a16:creationId xmlns:a16="http://schemas.microsoft.com/office/drawing/2014/main" id="{E963246D-CD33-41A7-AF3E-00BFC48F939E}"/>
              </a:ext>
            </a:extLst>
          </p:cNvPr>
          <p:cNvSpPr>
            <a:spLocks noChangeShapeType="1"/>
          </p:cNvSpPr>
          <p:nvPr/>
        </p:nvSpPr>
        <p:spPr bwMode="auto">
          <a:xfrm>
            <a:off x="4481513"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Rectangle 36">
            <a:extLst>
              <a:ext uri="{FF2B5EF4-FFF2-40B4-BE49-F238E27FC236}">
                <a16:creationId xmlns:a16="http://schemas.microsoft.com/office/drawing/2014/main" id="{58F229B8-C03E-40DD-AC52-BB2F039AD858}"/>
              </a:ext>
            </a:extLst>
          </p:cNvPr>
          <p:cNvSpPr>
            <a:spLocks noChangeArrowheads="1"/>
          </p:cNvSpPr>
          <p:nvPr/>
        </p:nvSpPr>
        <p:spPr bwMode="auto">
          <a:xfrm>
            <a:off x="3667125" y="5638800"/>
            <a:ext cx="1295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SCAN OSC</a:t>
            </a:r>
          </a:p>
        </p:txBody>
      </p:sp>
      <p:sp>
        <p:nvSpPr>
          <p:cNvPr id="34853" name="Line 37">
            <a:extLst>
              <a:ext uri="{FF2B5EF4-FFF2-40B4-BE49-F238E27FC236}">
                <a16:creationId xmlns:a16="http://schemas.microsoft.com/office/drawing/2014/main" id="{E9609DA7-107E-4C32-974A-1181EBCE483A}"/>
              </a:ext>
            </a:extLst>
          </p:cNvPr>
          <p:cNvSpPr>
            <a:spLocks noChangeShapeType="1"/>
          </p:cNvSpPr>
          <p:nvPr/>
        </p:nvSpPr>
        <p:spPr bwMode="auto">
          <a:xfrm flipV="1">
            <a:off x="2057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38">
            <a:extLst>
              <a:ext uri="{FF2B5EF4-FFF2-40B4-BE49-F238E27FC236}">
                <a16:creationId xmlns:a16="http://schemas.microsoft.com/office/drawing/2014/main" id="{B7116313-8905-4971-916B-35D9293E14A2}"/>
              </a:ext>
            </a:extLst>
          </p:cNvPr>
          <p:cNvSpPr>
            <a:spLocks noChangeShapeType="1"/>
          </p:cNvSpPr>
          <p:nvPr/>
        </p:nvSpPr>
        <p:spPr bwMode="auto">
          <a:xfrm>
            <a:off x="2057400" y="4114800"/>
            <a:ext cx="35814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5" name="Line 39">
            <a:extLst>
              <a:ext uri="{FF2B5EF4-FFF2-40B4-BE49-F238E27FC236}">
                <a16:creationId xmlns:a16="http://schemas.microsoft.com/office/drawing/2014/main" id="{B70103F6-82CA-41F0-8AC4-5635A75BF23C}"/>
              </a:ext>
            </a:extLst>
          </p:cNvPr>
          <p:cNvSpPr>
            <a:spLocks noChangeShapeType="1"/>
          </p:cNvSpPr>
          <p:nvPr/>
        </p:nvSpPr>
        <p:spPr bwMode="auto">
          <a:xfrm flipV="1">
            <a:off x="2581275" y="4267200"/>
            <a:ext cx="9525"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40">
            <a:extLst>
              <a:ext uri="{FF2B5EF4-FFF2-40B4-BE49-F238E27FC236}">
                <a16:creationId xmlns:a16="http://schemas.microsoft.com/office/drawing/2014/main" id="{F39E54B5-23AA-4E87-BC24-29B39D5C52CD}"/>
              </a:ext>
            </a:extLst>
          </p:cNvPr>
          <p:cNvSpPr>
            <a:spLocks noChangeShapeType="1"/>
          </p:cNvSpPr>
          <p:nvPr/>
        </p:nvSpPr>
        <p:spPr bwMode="auto">
          <a:xfrm>
            <a:off x="2590800" y="4267200"/>
            <a:ext cx="3429000" cy="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41">
            <a:extLst>
              <a:ext uri="{FF2B5EF4-FFF2-40B4-BE49-F238E27FC236}">
                <a16:creationId xmlns:a16="http://schemas.microsoft.com/office/drawing/2014/main" id="{26A3457D-9AA1-4314-A300-75C64240BC9A}"/>
              </a:ext>
            </a:extLst>
          </p:cNvPr>
          <p:cNvSpPr>
            <a:spLocks noChangeShapeType="1"/>
          </p:cNvSpPr>
          <p:nvPr/>
        </p:nvSpPr>
        <p:spPr bwMode="auto">
          <a:xfrm flipH="1">
            <a:off x="762000" y="48768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Line 42">
            <a:extLst>
              <a:ext uri="{FF2B5EF4-FFF2-40B4-BE49-F238E27FC236}">
                <a16:creationId xmlns:a16="http://schemas.microsoft.com/office/drawing/2014/main" id="{42C80450-AF6A-4E0D-9AC5-D517ABE03A18}"/>
              </a:ext>
            </a:extLst>
          </p:cNvPr>
          <p:cNvSpPr>
            <a:spLocks noChangeShapeType="1"/>
          </p:cNvSpPr>
          <p:nvPr/>
        </p:nvSpPr>
        <p:spPr bwMode="auto">
          <a:xfrm flipH="1">
            <a:off x="762000" y="52578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Line 43">
            <a:extLst>
              <a:ext uri="{FF2B5EF4-FFF2-40B4-BE49-F238E27FC236}">
                <a16:creationId xmlns:a16="http://schemas.microsoft.com/office/drawing/2014/main" id="{ED0F8F80-7C12-480E-9984-42A8CE040461}"/>
              </a:ext>
            </a:extLst>
          </p:cNvPr>
          <p:cNvSpPr>
            <a:spLocks noChangeShapeType="1"/>
          </p:cNvSpPr>
          <p:nvPr/>
        </p:nvSpPr>
        <p:spPr bwMode="auto">
          <a:xfrm flipH="1">
            <a:off x="762000" y="56388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44">
            <a:extLst>
              <a:ext uri="{FF2B5EF4-FFF2-40B4-BE49-F238E27FC236}">
                <a16:creationId xmlns:a16="http://schemas.microsoft.com/office/drawing/2014/main" id="{04231B55-411D-49C4-8D4D-88BBBC8EF7DF}"/>
              </a:ext>
            </a:extLst>
          </p:cNvPr>
          <p:cNvSpPr>
            <a:spLocks noChangeShapeType="1"/>
          </p:cNvSpPr>
          <p:nvPr/>
        </p:nvSpPr>
        <p:spPr bwMode="auto">
          <a:xfrm flipH="1">
            <a:off x="766763" y="6019800"/>
            <a:ext cx="1066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Text Box 45">
            <a:extLst>
              <a:ext uri="{FF2B5EF4-FFF2-40B4-BE49-F238E27FC236}">
                <a16:creationId xmlns:a16="http://schemas.microsoft.com/office/drawing/2014/main" id="{C8AFA6C9-EB8F-47EF-81D6-E42B398226FD}"/>
              </a:ext>
            </a:extLst>
          </p:cNvPr>
          <p:cNvSpPr txBox="1">
            <a:spLocks noChangeArrowheads="1"/>
          </p:cNvSpPr>
          <p:nvPr/>
        </p:nvSpPr>
        <p:spPr bwMode="auto">
          <a:xfrm>
            <a:off x="0" y="59436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b="1">
                <a:solidFill>
                  <a:srgbClr val="660033"/>
                </a:solidFill>
              </a:rPr>
              <a:t>ROW1</a:t>
            </a:r>
          </a:p>
        </p:txBody>
      </p:sp>
      <p:sp>
        <p:nvSpPr>
          <p:cNvPr id="34862" name="Text Box 46">
            <a:extLst>
              <a:ext uri="{FF2B5EF4-FFF2-40B4-BE49-F238E27FC236}">
                <a16:creationId xmlns:a16="http://schemas.microsoft.com/office/drawing/2014/main" id="{1BFF1718-B82E-488F-ABDA-7850DB01436D}"/>
              </a:ext>
            </a:extLst>
          </p:cNvPr>
          <p:cNvSpPr txBox="1">
            <a:spLocks noChangeArrowheads="1"/>
          </p:cNvSpPr>
          <p:nvPr/>
        </p:nvSpPr>
        <p:spPr bwMode="auto">
          <a:xfrm>
            <a:off x="0" y="55626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b="1">
                <a:solidFill>
                  <a:srgbClr val="660033"/>
                </a:solidFill>
              </a:rPr>
              <a:t>ROW2</a:t>
            </a:r>
          </a:p>
        </p:txBody>
      </p:sp>
      <p:sp>
        <p:nvSpPr>
          <p:cNvPr id="34863" name="Text Box 47">
            <a:extLst>
              <a:ext uri="{FF2B5EF4-FFF2-40B4-BE49-F238E27FC236}">
                <a16:creationId xmlns:a16="http://schemas.microsoft.com/office/drawing/2014/main" id="{57EB9998-4413-4979-BCD6-F247F65CA15E}"/>
              </a:ext>
            </a:extLst>
          </p:cNvPr>
          <p:cNvSpPr txBox="1">
            <a:spLocks noChangeArrowheads="1"/>
          </p:cNvSpPr>
          <p:nvPr/>
        </p:nvSpPr>
        <p:spPr bwMode="auto">
          <a:xfrm>
            <a:off x="0" y="51816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b="1">
                <a:solidFill>
                  <a:srgbClr val="660033"/>
                </a:solidFill>
              </a:rPr>
              <a:t>ROW3</a:t>
            </a:r>
          </a:p>
        </p:txBody>
      </p:sp>
      <p:sp>
        <p:nvSpPr>
          <p:cNvPr id="34864" name="Text Box 48">
            <a:extLst>
              <a:ext uri="{FF2B5EF4-FFF2-40B4-BE49-F238E27FC236}">
                <a16:creationId xmlns:a16="http://schemas.microsoft.com/office/drawing/2014/main" id="{231DF2BE-D539-4419-9D3E-7C8594498B78}"/>
              </a:ext>
            </a:extLst>
          </p:cNvPr>
          <p:cNvSpPr txBox="1">
            <a:spLocks noChangeArrowheads="1"/>
          </p:cNvSpPr>
          <p:nvPr/>
        </p:nvSpPr>
        <p:spPr bwMode="auto">
          <a:xfrm>
            <a:off x="0" y="47244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00" b="1">
                <a:solidFill>
                  <a:srgbClr val="660033"/>
                </a:solidFill>
              </a:rPr>
              <a:t>ROW4</a:t>
            </a:r>
          </a:p>
        </p:txBody>
      </p:sp>
      <p:sp>
        <p:nvSpPr>
          <p:cNvPr id="34865" name="Text Box 49">
            <a:extLst>
              <a:ext uri="{FF2B5EF4-FFF2-40B4-BE49-F238E27FC236}">
                <a16:creationId xmlns:a16="http://schemas.microsoft.com/office/drawing/2014/main" id="{CE367CE3-48BD-4C44-B880-A6F630EE755E}"/>
              </a:ext>
            </a:extLst>
          </p:cNvPr>
          <p:cNvSpPr txBox="1">
            <a:spLocks noChangeArrowheads="1"/>
          </p:cNvSpPr>
          <p:nvPr/>
        </p:nvSpPr>
        <p:spPr bwMode="auto">
          <a:xfrm>
            <a:off x="5581650" y="42672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660033"/>
                </a:solidFill>
              </a:rPr>
              <a:t>0     1   1    0</a:t>
            </a:r>
          </a:p>
        </p:txBody>
      </p:sp>
      <p:sp>
        <p:nvSpPr>
          <p:cNvPr id="34867" name="Line 51">
            <a:extLst>
              <a:ext uri="{FF2B5EF4-FFF2-40B4-BE49-F238E27FC236}">
                <a16:creationId xmlns:a16="http://schemas.microsoft.com/office/drawing/2014/main" id="{F651DDD1-FBFC-49C2-AC21-EB6DB003D771}"/>
              </a:ext>
            </a:extLst>
          </p:cNvPr>
          <p:cNvSpPr>
            <a:spLocks noChangeShapeType="1"/>
          </p:cNvSpPr>
          <p:nvPr/>
        </p:nvSpPr>
        <p:spPr bwMode="auto">
          <a:xfrm>
            <a:off x="5214938" y="5148263"/>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Line 52">
            <a:extLst>
              <a:ext uri="{FF2B5EF4-FFF2-40B4-BE49-F238E27FC236}">
                <a16:creationId xmlns:a16="http://schemas.microsoft.com/office/drawing/2014/main" id="{460AC350-51E3-4705-BB0F-94E75836745D}"/>
              </a:ext>
            </a:extLst>
          </p:cNvPr>
          <p:cNvSpPr>
            <a:spLocks noChangeShapeType="1"/>
          </p:cNvSpPr>
          <p:nvPr/>
        </p:nvSpPr>
        <p:spPr bwMode="auto">
          <a:xfrm flipV="1">
            <a:off x="5181600" y="5329238"/>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9" name="Text Box 53">
            <a:extLst>
              <a:ext uri="{FF2B5EF4-FFF2-40B4-BE49-F238E27FC236}">
                <a16:creationId xmlns:a16="http://schemas.microsoft.com/office/drawing/2014/main" id="{89323350-EBEA-48B8-B7AA-0A674CC23DAF}"/>
              </a:ext>
            </a:extLst>
          </p:cNvPr>
          <p:cNvSpPr txBox="1">
            <a:spLocks noChangeArrowheads="1"/>
          </p:cNvSpPr>
          <p:nvPr/>
        </p:nvSpPr>
        <p:spPr bwMode="auto">
          <a:xfrm>
            <a:off x="1785938" y="4295775"/>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34870" name="Text Box 54">
            <a:extLst>
              <a:ext uri="{FF2B5EF4-FFF2-40B4-BE49-F238E27FC236}">
                <a16:creationId xmlns:a16="http://schemas.microsoft.com/office/drawing/2014/main" id="{0EB45096-67F2-4D2F-A55D-59552DBD113D}"/>
              </a:ext>
            </a:extLst>
          </p:cNvPr>
          <p:cNvSpPr txBox="1">
            <a:spLocks noChangeArrowheads="1"/>
          </p:cNvSpPr>
          <p:nvPr/>
        </p:nvSpPr>
        <p:spPr bwMode="auto">
          <a:xfrm>
            <a:off x="2209800" y="428625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34871" name="Text Box 55">
            <a:extLst>
              <a:ext uri="{FF2B5EF4-FFF2-40B4-BE49-F238E27FC236}">
                <a16:creationId xmlns:a16="http://schemas.microsoft.com/office/drawing/2014/main" id="{51AB13C1-DB46-42F0-820F-02E0BDDEAF19}"/>
              </a:ext>
            </a:extLst>
          </p:cNvPr>
          <p:cNvSpPr txBox="1">
            <a:spLocks noChangeArrowheads="1"/>
          </p:cNvSpPr>
          <p:nvPr/>
        </p:nvSpPr>
        <p:spPr bwMode="auto">
          <a:xfrm>
            <a:off x="1776413" y="33099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34872" name="Text Box 56">
            <a:extLst>
              <a:ext uri="{FF2B5EF4-FFF2-40B4-BE49-F238E27FC236}">
                <a16:creationId xmlns:a16="http://schemas.microsoft.com/office/drawing/2014/main" id="{D34F43E1-46DF-4DFF-A8EF-39BCDD7C41D3}"/>
              </a:ext>
            </a:extLst>
          </p:cNvPr>
          <p:cNvSpPr txBox="1">
            <a:spLocks noChangeArrowheads="1"/>
          </p:cNvSpPr>
          <p:nvPr/>
        </p:nvSpPr>
        <p:spPr bwMode="auto">
          <a:xfrm>
            <a:off x="8548688" y="2895600"/>
            <a:ext cx="280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rPr>
              <a:t>0</a:t>
            </a:r>
          </a:p>
        </p:txBody>
      </p:sp>
      <p:sp>
        <p:nvSpPr>
          <p:cNvPr id="34873" name="Text Box 57">
            <a:extLst>
              <a:ext uri="{FF2B5EF4-FFF2-40B4-BE49-F238E27FC236}">
                <a16:creationId xmlns:a16="http://schemas.microsoft.com/office/drawing/2014/main" id="{7EDF920E-9025-4D03-9806-C2BB6FAFC3FA}"/>
              </a:ext>
            </a:extLst>
          </p:cNvPr>
          <p:cNvSpPr txBox="1">
            <a:spLocks noChangeArrowheads="1"/>
          </p:cNvSpPr>
          <p:nvPr/>
        </p:nvSpPr>
        <p:spPr bwMode="auto">
          <a:xfrm>
            <a:off x="2386013" y="33004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34874" name="Text Box 58">
            <a:extLst>
              <a:ext uri="{FF2B5EF4-FFF2-40B4-BE49-F238E27FC236}">
                <a16:creationId xmlns:a16="http://schemas.microsoft.com/office/drawing/2014/main" id="{FA2B3FED-4428-4F47-B67A-58CCC6A1AEC9}"/>
              </a:ext>
            </a:extLst>
          </p:cNvPr>
          <p:cNvSpPr txBox="1">
            <a:spLocks noChangeArrowheads="1"/>
          </p:cNvSpPr>
          <p:nvPr/>
        </p:nvSpPr>
        <p:spPr bwMode="auto">
          <a:xfrm>
            <a:off x="8539163"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rPr>
              <a:t>1</a:t>
            </a:r>
          </a:p>
        </p:txBody>
      </p:sp>
      <p:sp>
        <p:nvSpPr>
          <p:cNvPr id="34875" name="Text Box 59">
            <a:extLst>
              <a:ext uri="{FF2B5EF4-FFF2-40B4-BE49-F238E27FC236}">
                <a16:creationId xmlns:a16="http://schemas.microsoft.com/office/drawing/2014/main" id="{1E764752-3E88-4AD2-A1D3-F9C9901D0835}"/>
              </a:ext>
            </a:extLst>
          </p:cNvPr>
          <p:cNvSpPr txBox="1">
            <a:spLocks noChangeArrowheads="1"/>
          </p:cNvSpPr>
          <p:nvPr/>
        </p:nvSpPr>
        <p:spPr bwMode="auto">
          <a:xfrm>
            <a:off x="8553450" y="353377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rPr>
              <a:t>1</a:t>
            </a:r>
          </a:p>
        </p:txBody>
      </p:sp>
      <p:sp>
        <p:nvSpPr>
          <p:cNvPr id="34876" name="Text Box 60">
            <a:extLst>
              <a:ext uri="{FF2B5EF4-FFF2-40B4-BE49-F238E27FC236}">
                <a16:creationId xmlns:a16="http://schemas.microsoft.com/office/drawing/2014/main" id="{3C76863B-B630-4DEC-8E35-F4F6CDA32243}"/>
              </a:ext>
            </a:extLst>
          </p:cNvPr>
          <p:cNvSpPr txBox="1">
            <a:spLocks noChangeArrowheads="1"/>
          </p:cNvSpPr>
          <p:nvPr/>
        </p:nvSpPr>
        <p:spPr bwMode="auto">
          <a:xfrm>
            <a:off x="8548688" y="3900488"/>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rPr>
              <a:t>0</a:t>
            </a:r>
          </a:p>
        </p:txBody>
      </p:sp>
      <p:sp>
        <p:nvSpPr>
          <p:cNvPr id="34877" name="Line 61">
            <a:extLst>
              <a:ext uri="{FF2B5EF4-FFF2-40B4-BE49-F238E27FC236}">
                <a16:creationId xmlns:a16="http://schemas.microsoft.com/office/drawing/2014/main" id="{16BF2334-67D6-4808-90B0-6EC37C0B166C}"/>
              </a:ext>
            </a:extLst>
          </p:cNvPr>
          <p:cNvSpPr>
            <a:spLocks noChangeShapeType="1"/>
          </p:cNvSpPr>
          <p:nvPr/>
        </p:nvSpPr>
        <p:spPr bwMode="auto">
          <a:xfrm flipV="1">
            <a:off x="6019800" y="3429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62">
            <a:extLst>
              <a:ext uri="{FF2B5EF4-FFF2-40B4-BE49-F238E27FC236}">
                <a16:creationId xmlns:a16="http://schemas.microsoft.com/office/drawing/2014/main" id="{6C9556B3-EA95-4E45-8B0B-7EFA1FF36F5B}"/>
              </a:ext>
            </a:extLst>
          </p:cNvPr>
          <p:cNvSpPr>
            <a:spLocks noChangeShapeType="1"/>
          </p:cNvSpPr>
          <p:nvPr/>
        </p:nvSpPr>
        <p:spPr bwMode="auto">
          <a:xfrm>
            <a:off x="6019800" y="3429000"/>
            <a:ext cx="1676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9" name="Line 63">
            <a:extLst>
              <a:ext uri="{FF2B5EF4-FFF2-40B4-BE49-F238E27FC236}">
                <a16:creationId xmlns:a16="http://schemas.microsoft.com/office/drawing/2014/main" id="{83440B86-CD6C-40C7-AAEA-78F3A5A16B3A}"/>
              </a:ext>
            </a:extLst>
          </p:cNvPr>
          <p:cNvSpPr>
            <a:spLocks noChangeShapeType="1"/>
          </p:cNvSpPr>
          <p:nvPr/>
        </p:nvSpPr>
        <p:spPr bwMode="auto">
          <a:xfrm flipV="1">
            <a:off x="6629400" y="3886200"/>
            <a:ext cx="0" cy="6858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0" name="Text Box 64">
            <a:extLst>
              <a:ext uri="{FF2B5EF4-FFF2-40B4-BE49-F238E27FC236}">
                <a16:creationId xmlns:a16="http://schemas.microsoft.com/office/drawing/2014/main" id="{7BCB1706-490E-4311-BCFD-1A5B4DF13746}"/>
              </a:ext>
            </a:extLst>
          </p:cNvPr>
          <p:cNvSpPr txBox="1">
            <a:spLocks noChangeArrowheads="1"/>
          </p:cNvSpPr>
          <p:nvPr/>
        </p:nvSpPr>
        <p:spPr bwMode="auto">
          <a:xfrm>
            <a:off x="8124825" y="2362200"/>
            <a:ext cx="6096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EN</a:t>
            </a:r>
          </a:p>
          <a:p>
            <a:pPr>
              <a:spcBef>
                <a:spcPct val="50000"/>
              </a:spcBef>
            </a:pPr>
            <a:r>
              <a:rPr lang="en-US" altLang="en-US"/>
              <a:t>CO</a:t>
            </a:r>
          </a:p>
          <a:p>
            <a:pPr>
              <a:spcBef>
                <a:spcPct val="50000"/>
              </a:spcBef>
            </a:pPr>
            <a:r>
              <a:rPr lang="en-US" altLang="en-US"/>
              <a:t>DER</a:t>
            </a:r>
          </a:p>
          <a:p>
            <a:pPr>
              <a:spcBef>
                <a:spcPct val="50000"/>
              </a:spcBef>
            </a:pPr>
            <a:r>
              <a:rPr lang="en-US" altLang="en-US"/>
              <a:t>TO </a:t>
            </a:r>
          </a:p>
          <a:p>
            <a:pPr>
              <a:spcBef>
                <a:spcPct val="50000"/>
              </a:spcBef>
            </a:pPr>
            <a:r>
              <a:rPr lang="en-US" altLang="en-US"/>
              <a:t>COM</a:t>
            </a:r>
          </a:p>
          <a:p>
            <a:pPr>
              <a:spcBef>
                <a:spcPct val="50000"/>
              </a:spcBef>
            </a:pPr>
            <a:r>
              <a:rPr lang="en-US" altLang="en-US"/>
              <a:t>PU</a:t>
            </a:r>
          </a:p>
          <a:p>
            <a:pPr>
              <a:spcBef>
                <a:spcPct val="50000"/>
              </a:spcBef>
            </a:pPr>
            <a:r>
              <a:rPr lang="en-US" altLang="en-US"/>
              <a:t>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CCD590C2-AD98-4587-8228-E3DD73C47549}"/>
              </a:ext>
            </a:extLst>
          </p:cNvPr>
          <p:cNvSpPr>
            <a:spLocks noGrp="1"/>
          </p:cNvSpPr>
          <p:nvPr>
            <p:ph type="ftr" sz="quarter" idx="11"/>
          </p:nvPr>
        </p:nvSpPr>
        <p:spPr/>
        <p:txBody>
          <a:bodyPr/>
          <a:lstStyle/>
          <a:p>
            <a:r>
              <a:rPr lang="en-US" altLang="en-US"/>
              <a:t>Chuong 5 : I/O Devices</a:t>
            </a:r>
          </a:p>
        </p:txBody>
      </p:sp>
      <p:sp>
        <p:nvSpPr>
          <p:cNvPr id="10" name="Slide Number Placeholder 5">
            <a:extLst>
              <a:ext uri="{FF2B5EF4-FFF2-40B4-BE49-F238E27FC236}">
                <a16:creationId xmlns:a16="http://schemas.microsoft.com/office/drawing/2014/main" id="{CC0DEFB1-BAAF-46BC-8FA9-994E410824D6}"/>
              </a:ext>
            </a:extLst>
          </p:cNvPr>
          <p:cNvSpPr>
            <a:spLocks noGrp="1"/>
          </p:cNvSpPr>
          <p:nvPr>
            <p:ph type="sldNum" sz="quarter" idx="12"/>
          </p:nvPr>
        </p:nvSpPr>
        <p:spPr/>
        <p:txBody>
          <a:bodyPr/>
          <a:lstStyle/>
          <a:p>
            <a:fld id="{D28534DA-785F-483F-9B48-FBC6DE796BAE}" type="slidenum">
              <a:rPr lang="en-US" altLang="en-US"/>
              <a:pPr/>
              <a:t>37</a:t>
            </a:fld>
            <a:endParaRPr lang="en-US" altLang="en-US"/>
          </a:p>
        </p:txBody>
      </p:sp>
      <p:sp>
        <p:nvSpPr>
          <p:cNvPr id="32770" name="Rectangle 2">
            <a:extLst>
              <a:ext uri="{FF2B5EF4-FFF2-40B4-BE49-F238E27FC236}">
                <a16:creationId xmlns:a16="http://schemas.microsoft.com/office/drawing/2014/main" id="{D4266951-5BDE-4D21-AED4-F1B9D3C9A7F5}"/>
              </a:ext>
            </a:extLst>
          </p:cNvPr>
          <p:cNvSpPr>
            <a:spLocks noGrp="1" noRot="1" noChangeArrowheads="1"/>
          </p:cNvSpPr>
          <p:nvPr>
            <p:ph type="title"/>
          </p:nvPr>
        </p:nvSpPr>
        <p:spPr/>
        <p:txBody>
          <a:bodyPr/>
          <a:lstStyle/>
          <a:p>
            <a:r>
              <a:rPr lang="en-US" altLang="en-US" sz="3600">
                <a:latin typeface="VNI-Times" pitchFamily="2" charset="0"/>
              </a:rPr>
              <a:t>HOAÏT ÑOÄNG NGAÉT QUAÕNG CUÛA IO</a:t>
            </a:r>
          </a:p>
        </p:txBody>
      </p:sp>
      <p:sp>
        <p:nvSpPr>
          <p:cNvPr id="32773" name="Text Box 5">
            <a:extLst>
              <a:ext uri="{FF2B5EF4-FFF2-40B4-BE49-F238E27FC236}">
                <a16:creationId xmlns:a16="http://schemas.microsoft.com/office/drawing/2014/main" id="{D0725CE6-00B2-4DF2-8EA4-6E56ECD5A3EB}"/>
              </a:ext>
            </a:extLst>
          </p:cNvPr>
          <p:cNvSpPr txBox="1">
            <a:spLocks noChangeArrowheads="1"/>
          </p:cNvSpPr>
          <p:nvPr/>
        </p:nvSpPr>
        <p:spPr bwMode="auto">
          <a:xfrm>
            <a:off x="1219200" y="1905000"/>
            <a:ext cx="708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VNI-Times" pitchFamily="2" charset="0"/>
              </a:rPr>
              <a:t>Khi 1 IO coù yeâu caàu giao tieáp vôùi CPU (xuaát nhaäp data), IO naøy seõ kích khôûi 1 ñöôøng tín hieäu IRQ cuûa mình (Interrupt request) ñeå baùo laø mình caàn phuïc vuï.</a:t>
            </a:r>
          </a:p>
        </p:txBody>
      </p:sp>
      <p:sp>
        <p:nvSpPr>
          <p:cNvPr id="32774" name="Text Box 6">
            <a:extLst>
              <a:ext uri="{FF2B5EF4-FFF2-40B4-BE49-F238E27FC236}">
                <a16:creationId xmlns:a16="http://schemas.microsoft.com/office/drawing/2014/main" id="{8D951B92-97CD-4A84-8852-6DE4E0A9CA96}"/>
              </a:ext>
            </a:extLst>
          </p:cNvPr>
          <p:cNvSpPr txBox="1">
            <a:spLocks noChangeArrowheads="1"/>
          </p:cNvSpPr>
          <p:nvPr/>
        </p:nvSpPr>
        <p:spPr bwMode="auto">
          <a:xfrm>
            <a:off x="914400" y="3352800"/>
            <a:ext cx="75438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300">
                <a:solidFill>
                  <a:srgbClr val="FFFF00"/>
                </a:solidFill>
                <a:latin typeface="VNI-Times" pitchFamily="2" charset="0"/>
              </a:rPr>
              <a:t>Caùc böôùc trong tieán trình ngaét quaõng :</a:t>
            </a:r>
          </a:p>
        </p:txBody>
      </p:sp>
      <p:sp>
        <p:nvSpPr>
          <p:cNvPr id="32775" name="Text Box 7">
            <a:extLst>
              <a:ext uri="{FF2B5EF4-FFF2-40B4-BE49-F238E27FC236}">
                <a16:creationId xmlns:a16="http://schemas.microsoft.com/office/drawing/2014/main" id="{EFDAD125-4D9D-4A2C-B072-DBCE6C43E95C}"/>
              </a:ext>
            </a:extLst>
          </p:cNvPr>
          <p:cNvSpPr txBox="1">
            <a:spLocks noChangeArrowheads="1"/>
          </p:cNvSpPr>
          <p:nvPr/>
        </p:nvSpPr>
        <p:spPr bwMode="auto">
          <a:xfrm>
            <a:off x="1219200" y="38100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200">
                <a:solidFill>
                  <a:srgbClr val="FFFF00"/>
                </a:solidFill>
                <a:latin typeface="VNI-Times" pitchFamily="2" charset="0"/>
              </a:rPr>
              <a:t> IO coù yeâu caàu CPU phuïc vuï, seõ göûi tín hieäu IRQ ñeán Interrupt controller. </a:t>
            </a:r>
          </a:p>
        </p:txBody>
      </p:sp>
      <p:sp>
        <p:nvSpPr>
          <p:cNvPr id="32776" name="Text Box 8">
            <a:extLst>
              <a:ext uri="{FF2B5EF4-FFF2-40B4-BE49-F238E27FC236}">
                <a16:creationId xmlns:a16="http://schemas.microsoft.com/office/drawing/2014/main" id="{067F0ABD-BD4F-4FEC-B228-9A27BF04BC36}"/>
              </a:ext>
            </a:extLst>
          </p:cNvPr>
          <p:cNvSpPr txBox="1">
            <a:spLocks noChangeArrowheads="1"/>
          </p:cNvSpPr>
          <p:nvPr/>
        </p:nvSpPr>
        <p:spPr bwMode="auto">
          <a:xfrm>
            <a:off x="1143000" y="4495800"/>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200">
                <a:latin typeface="VNI-Times" pitchFamily="2" charset="0"/>
              </a:rPr>
              <a:t> Neáu coù nhieàu I/O cuøng yeâu caàu ngaét , IntController seõ giaûi quyeát caùc yeâu caàu baèng cheá ñoä öu tieân.</a:t>
            </a:r>
          </a:p>
        </p:txBody>
      </p:sp>
      <p:sp>
        <p:nvSpPr>
          <p:cNvPr id="32777" name="Text Box 9">
            <a:extLst>
              <a:ext uri="{FF2B5EF4-FFF2-40B4-BE49-F238E27FC236}">
                <a16:creationId xmlns:a16="http://schemas.microsoft.com/office/drawing/2014/main" id="{7C2F06D3-28F5-4470-9B81-CFF4B6080FD3}"/>
              </a:ext>
            </a:extLst>
          </p:cNvPr>
          <p:cNvSpPr txBox="1">
            <a:spLocks noChangeArrowheads="1"/>
          </p:cNvSpPr>
          <p:nvPr/>
        </p:nvSpPr>
        <p:spPr bwMode="auto">
          <a:xfrm>
            <a:off x="1219200" y="5257800"/>
            <a:ext cx="7315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200">
                <a:latin typeface="VNI-Times" pitchFamily="2" charset="0"/>
              </a:rPr>
              <a:t>  IntController phaùt 1 tín hieäu ñeán CPU xin ngaét, CPU seõ hoaøn taát leänh ñang thöïc hieän , caát giaù trò cuûa thanh ghi IP vaø CS vaøo stack ñeå bieát ñòa chæ trôû veà sau khi phuïc vuï ngaét hoaøn taát.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2773">
                                            <p:txEl>
                                              <p:pRg st="0" end="0"/>
                                            </p:txEl>
                                          </p:spTgt>
                                        </p:tgtEl>
                                        <p:attrNameLst>
                                          <p:attrName>style.visibility</p:attrName>
                                        </p:attrNameLst>
                                      </p:cBhvr>
                                      <p:to>
                                        <p:strVal val="visible"/>
                                      </p:to>
                                    </p:set>
                                    <p:anim calcmode="lin" valueType="num">
                                      <p:cBhvr additive="base">
                                        <p:cTn id="11" dur="500" fill="hold"/>
                                        <p:tgtEl>
                                          <p:spTgt spid="3277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2775"/>
                                        </p:tgtEl>
                                        <p:attrNameLst>
                                          <p:attrName>style.visibility</p:attrName>
                                        </p:attrNameLst>
                                      </p:cBhvr>
                                      <p:to>
                                        <p:strVal val="visible"/>
                                      </p:to>
                                    </p:set>
                                    <p:anim calcmode="lin" valueType="num">
                                      <p:cBhvr additive="base">
                                        <p:cTn id="21" dur="500" fill="hold"/>
                                        <p:tgtEl>
                                          <p:spTgt spid="32775"/>
                                        </p:tgtEl>
                                        <p:attrNameLst>
                                          <p:attrName>ppt_x</p:attrName>
                                        </p:attrNameLst>
                                      </p:cBhvr>
                                      <p:tavLst>
                                        <p:tav tm="0">
                                          <p:val>
                                            <p:strVal val="#ppt_x"/>
                                          </p:val>
                                        </p:tav>
                                        <p:tav tm="100000">
                                          <p:val>
                                            <p:strVal val="#ppt_x"/>
                                          </p:val>
                                        </p:tav>
                                      </p:tavLst>
                                    </p:anim>
                                    <p:anim calcmode="lin" valueType="num">
                                      <p:cBhvr additive="base">
                                        <p:cTn id="22"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32776"/>
                                        </p:tgtEl>
                                        <p:attrNameLst>
                                          <p:attrName>style.visibility</p:attrName>
                                        </p:attrNameLst>
                                      </p:cBhvr>
                                      <p:to>
                                        <p:strVal val="visible"/>
                                      </p:to>
                                    </p:set>
                                    <p:anim calcmode="lin" valueType="num">
                                      <p:cBhvr>
                                        <p:cTn id="27" dur="500" fill="hold"/>
                                        <p:tgtEl>
                                          <p:spTgt spid="32776"/>
                                        </p:tgtEl>
                                        <p:attrNameLst>
                                          <p:attrName>ppt_w</p:attrName>
                                        </p:attrNameLst>
                                      </p:cBhvr>
                                      <p:tavLst>
                                        <p:tav tm="0">
                                          <p:val>
                                            <p:strVal val="#ppt_w*0.05"/>
                                          </p:val>
                                        </p:tav>
                                        <p:tav tm="100000">
                                          <p:val>
                                            <p:strVal val="#ppt_w"/>
                                          </p:val>
                                        </p:tav>
                                      </p:tavLst>
                                    </p:anim>
                                    <p:anim calcmode="lin" valueType="num">
                                      <p:cBhvr>
                                        <p:cTn id="28" dur="500" fill="hold"/>
                                        <p:tgtEl>
                                          <p:spTgt spid="32776"/>
                                        </p:tgtEl>
                                        <p:attrNameLst>
                                          <p:attrName>ppt_h</p:attrName>
                                        </p:attrNameLst>
                                      </p:cBhvr>
                                      <p:tavLst>
                                        <p:tav tm="0">
                                          <p:val>
                                            <p:strVal val="#ppt_h"/>
                                          </p:val>
                                        </p:tav>
                                        <p:tav tm="100000">
                                          <p:val>
                                            <p:strVal val="#ppt_h"/>
                                          </p:val>
                                        </p:tav>
                                      </p:tavLst>
                                    </p:anim>
                                    <p:anim calcmode="lin" valueType="num">
                                      <p:cBhvr>
                                        <p:cTn id="29" dur="500" fill="hold"/>
                                        <p:tgtEl>
                                          <p:spTgt spid="32776"/>
                                        </p:tgtEl>
                                        <p:attrNameLst>
                                          <p:attrName>ppt_x</p:attrName>
                                        </p:attrNameLst>
                                      </p:cBhvr>
                                      <p:tavLst>
                                        <p:tav tm="0">
                                          <p:val>
                                            <p:strVal val="#ppt_x-.2"/>
                                          </p:val>
                                        </p:tav>
                                        <p:tav tm="100000">
                                          <p:val>
                                            <p:strVal val="#ppt_x"/>
                                          </p:val>
                                        </p:tav>
                                      </p:tavLst>
                                    </p:anim>
                                    <p:anim calcmode="lin" valueType="num">
                                      <p:cBhvr>
                                        <p:cTn id="30" dur="500" fill="hold"/>
                                        <p:tgtEl>
                                          <p:spTgt spid="32776"/>
                                        </p:tgtEl>
                                        <p:attrNameLst>
                                          <p:attrName>ppt_y</p:attrName>
                                        </p:attrNameLst>
                                      </p:cBhvr>
                                      <p:tavLst>
                                        <p:tav tm="0">
                                          <p:val>
                                            <p:strVal val="#ppt_y"/>
                                          </p:val>
                                        </p:tav>
                                        <p:tav tm="100000">
                                          <p:val>
                                            <p:strVal val="#ppt_y"/>
                                          </p:val>
                                        </p:tav>
                                      </p:tavLst>
                                    </p:anim>
                                    <p:animEffect transition="in" filter="fade">
                                      <p:cBhvr>
                                        <p:cTn id="31" dur="500"/>
                                        <p:tgtEl>
                                          <p:spTgt spid="327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8" presetClass="entr" presetSubtype="0" accel="50000" fill="hold" grpId="0" nodeType="clickEffect">
                                  <p:stCondLst>
                                    <p:cond delay="0"/>
                                  </p:stCondLst>
                                  <p:childTnLst>
                                    <p:set>
                                      <p:cBhvr>
                                        <p:cTn id="35" dur="1" fill="hold">
                                          <p:stCondLst>
                                            <p:cond delay="0"/>
                                          </p:stCondLst>
                                        </p:cTn>
                                        <p:tgtEl>
                                          <p:spTgt spid="32777"/>
                                        </p:tgtEl>
                                        <p:attrNameLst>
                                          <p:attrName>style.visibility</p:attrName>
                                        </p:attrNameLst>
                                      </p:cBhvr>
                                      <p:to>
                                        <p:strVal val="visible"/>
                                      </p:to>
                                    </p:set>
                                    <p:anim calcmode="lin" valueType="num">
                                      <p:cBhvr>
                                        <p:cTn id="36" dur="1000" fill="hold"/>
                                        <p:tgtEl>
                                          <p:spTgt spid="3277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7" dur="1000" fill="hold"/>
                                        <p:tgtEl>
                                          <p:spTgt spid="32777"/>
                                        </p:tgtEl>
                                        <p:attrNameLst>
                                          <p:attrName>ppt_x</p:attrName>
                                        </p:attrNameLst>
                                      </p:cBhvr>
                                      <p:tavLst>
                                        <p:tav tm="0">
                                          <p:val>
                                            <p:fltVal val="-1"/>
                                          </p:val>
                                        </p:tav>
                                        <p:tav tm="50000">
                                          <p:val>
                                            <p:fltVal val="0.95"/>
                                          </p:val>
                                        </p:tav>
                                        <p:tav tm="100000">
                                          <p:val>
                                            <p:strVal val="#ppt_x"/>
                                          </p:val>
                                        </p:tav>
                                      </p:tavLst>
                                    </p:anim>
                                    <p:anim calcmode="lin" valueType="num">
                                      <p:cBhvr>
                                        <p:cTn id="38" dur="1000" fill="hold"/>
                                        <p:tgtEl>
                                          <p:spTgt spid="32777"/>
                                        </p:tgtEl>
                                        <p:attrNameLst>
                                          <p:attrName>ppt_y</p:attrName>
                                        </p:attrNameLst>
                                      </p:cBhvr>
                                      <p:tavLst>
                                        <p:tav tm="0">
                                          <p:val>
                                            <p:strVal val="#ppt_y"/>
                                          </p:val>
                                        </p:tav>
                                        <p:tav tm="100000">
                                          <p:val>
                                            <p:strVal val="#ppt_y"/>
                                          </p:val>
                                        </p:tav>
                                      </p:tavLst>
                                    </p:anim>
                                    <p:animEffect transition="in" filter="fade">
                                      <p:cBhvr>
                                        <p:cTn id="39" dur="10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4" grpId="0"/>
      <p:bldP spid="32775" grpId="0"/>
      <p:bldP spid="32776" grpId="0"/>
      <p:bldP spid="327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53B428B-0F87-451D-86A5-EAD96666A7B8}"/>
              </a:ext>
            </a:extLst>
          </p:cNvPr>
          <p:cNvSpPr>
            <a:spLocks noGrp="1"/>
          </p:cNvSpPr>
          <p:nvPr>
            <p:ph type="ftr" sz="quarter" idx="11"/>
          </p:nvPr>
        </p:nvSpPr>
        <p:spPr/>
        <p:txBody>
          <a:bodyPr/>
          <a:lstStyle/>
          <a:p>
            <a:r>
              <a:rPr lang="en-US" altLang="en-US"/>
              <a:t>Chuong 5 : I/O Devices</a:t>
            </a:r>
          </a:p>
        </p:txBody>
      </p:sp>
      <p:sp>
        <p:nvSpPr>
          <p:cNvPr id="10" name="Slide Number Placeholder 5">
            <a:extLst>
              <a:ext uri="{FF2B5EF4-FFF2-40B4-BE49-F238E27FC236}">
                <a16:creationId xmlns:a16="http://schemas.microsoft.com/office/drawing/2014/main" id="{69525798-B479-4272-88A3-297B216CE6D3}"/>
              </a:ext>
            </a:extLst>
          </p:cNvPr>
          <p:cNvSpPr>
            <a:spLocks noGrp="1"/>
          </p:cNvSpPr>
          <p:nvPr>
            <p:ph type="sldNum" sz="quarter" idx="12"/>
          </p:nvPr>
        </p:nvSpPr>
        <p:spPr/>
        <p:txBody>
          <a:bodyPr/>
          <a:lstStyle/>
          <a:p>
            <a:fld id="{7035128A-1297-44F1-85D3-7355226F98AF}" type="slidenum">
              <a:rPr lang="en-US" altLang="en-US"/>
              <a:pPr/>
              <a:t>38</a:t>
            </a:fld>
            <a:endParaRPr lang="en-US" altLang="en-US"/>
          </a:p>
        </p:txBody>
      </p:sp>
      <p:sp>
        <p:nvSpPr>
          <p:cNvPr id="31746" name="Rectangle 2">
            <a:extLst>
              <a:ext uri="{FF2B5EF4-FFF2-40B4-BE49-F238E27FC236}">
                <a16:creationId xmlns:a16="http://schemas.microsoft.com/office/drawing/2014/main" id="{4D2B6629-5ADC-4193-A6D6-6B4D1AA44DED}"/>
              </a:ext>
            </a:extLst>
          </p:cNvPr>
          <p:cNvSpPr>
            <a:spLocks noGrp="1" noRot="1" noChangeArrowheads="1"/>
          </p:cNvSpPr>
          <p:nvPr>
            <p:ph type="title"/>
          </p:nvPr>
        </p:nvSpPr>
        <p:spPr/>
        <p:txBody>
          <a:bodyPr/>
          <a:lstStyle/>
          <a:p>
            <a:r>
              <a:rPr lang="en-US" altLang="en-US" sz="3200">
                <a:latin typeface="VNI-Times" pitchFamily="2" charset="0"/>
              </a:rPr>
              <a:t>Lieân laïc giöõa baøn phím vaø CPU(cont)</a:t>
            </a:r>
          </a:p>
        </p:txBody>
      </p:sp>
      <p:sp>
        <p:nvSpPr>
          <p:cNvPr id="31747" name="Rectangle 3">
            <a:extLst>
              <a:ext uri="{FF2B5EF4-FFF2-40B4-BE49-F238E27FC236}">
                <a16:creationId xmlns:a16="http://schemas.microsoft.com/office/drawing/2014/main" id="{27AEC1DD-DA6E-4A65-BE50-9424251BD8A4}"/>
              </a:ext>
            </a:extLst>
          </p:cNvPr>
          <p:cNvSpPr>
            <a:spLocks noGrp="1" noRot="1" noChangeArrowheads="1"/>
          </p:cNvSpPr>
          <p:nvPr>
            <p:ph type="body" idx="1"/>
          </p:nvPr>
        </p:nvSpPr>
        <p:spPr>
          <a:xfrm>
            <a:off x="838200" y="1524000"/>
            <a:ext cx="8007350" cy="457200"/>
          </a:xfrm>
        </p:spPr>
        <p:txBody>
          <a:bodyPr/>
          <a:lstStyle/>
          <a:p>
            <a:pPr>
              <a:lnSpc>
                <a:spcPct val="80000"/>
              </a:lnSpc>
            </a:pPr>
            <a:r>
              <a:rPr lang="en-US" altLang="en-US" sz="2800" b="1">
                <a:latin typeface="VNI-Times" pitchFamily="2" charset="0"/>
              </a:rPr>
              <a:t>Cöù moãi laàn coù 1 taùc ñoäng aán phím</a:t>
            </a:r>
          </a:p>
        </p:txBody>
      </p:sp>
      <p:sp>
        <p:nvSpPr>
          <p:cNvPr id="31748" name="Text Box 4">
            <a:extLst>
              <a:ext uri="{FF2B5EF4-FFF2-40B4-BE49-F238E27FC236}">
                <a16:creationId xmlns:a16="http://schemas.microsoft.com/office/drawing/2014/main" id="{CF493C8F-758E-4E33-9EA8-AFB437BCAD21}"/>
              </a:ext>
            </a:extLst>
          </p:cNvPr>
          <p:cNvSpPr txBox="1">
            <a:spLocks noChangeArrowheads="1"/>
          </p:cNvSpPr>
          <p:nvPr/>
        </p:nvSpPr>
        <p:spPr bwMode="auto">
          <a:xfrm>
            <a:off x="533400" y="3276600"/>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3200" b="1">
                <a:solidFill>
                  <a:srgbClr val="FFFF00"/>
                </a:solidFill>
                <a:latin typeface="VNI-Times" pitchFamily="2" charset="0"/>
              </a:rPr>
              <a:t>INT 9 seõ ñoïc coång 60H ñeå bieát taùc ñoäng phím naøo ñaõ xaõy ra (ñoïc maõ scan töông öùng).</a:t>
            </a:r>
          </a:p>
        </p:txBody>
      </p:sp>
      <p:sp>
        <p:nvSpPr>
          <p:cNvPr id="31749" name="Text Box 5">
            <a:extLst>
              <a:ext uri="{FF2B5EF4-FFF2-40B4-BE49-F238E27FC236}">
                <a16:creationId xmlns:a16="http://schemas.microsoft.com/office/drawing/2014/main" id="{44238308-DAC6-4E1E-BF2F-270985E862D8}"/>
              </a:ext>
            </a:extLst>
          </p:cNvPr>
          <p:cNvSpPr txBox="1">
            <a:spLocks noChangeArrowheads="1"/>
          </p:cNvSpPr>
          <p:nvPr/>
        </p:nvSpPr>
        <p:spPr bwMode="auto">
          <a:xfrm>
            <a:off x="838200" y="4724400"/>
            <a:ext cx="7315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3200" b="1">
                <a:latin typeface="VNI-Times" pitchFamily="2" charset="0"/>
              </a:rPr>
              <a:t>INT 9h chuyeån maõ scan naøy thaønh maõ daøi 2 bytes , byte thaáp chöùa maõ ASCII cuûa phím ñoù, byte cao chöùa maõ scan.</a:t>
            </a:r>
          </a:p>
        </p:txBody>
      </p:sp>
      <p:sp>
        <p:nvSpPr>
          <p:cNvPr id="31750" name="Text Box 6">
            <a:extLst>
              <a:ext uri="{FF2B5EF4-FFF2-40B4-BE49-F238E27FC236}">
                <a16:creationId xmlns:a16="http://schemas.microsoft.com/office/drawing/2014/main" id="{0C9BBCDD-618A-461A-9A52-04F9B5633414}"/>
              </a:ext>
            </a:extLst>
          </p:cNvPr>
          <p:cNvSpPr txBox="1">
            <a:spLocks noChangeArrowheads="1"/>
          </p:cNvSpPr>
          <p:nvPr/>
        </p:nvSpPr>
        <p:spPr bwMode="auto">
          <a:xfrm>
            <a:off x="914400" y="2057400"/>
            <a:ext cx="754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Font typeface="Wingdings" panose="05000000000000000000" pitchFamily="2" charset="2"/>
              <a:buChar char="§"/>
            </a:pPr>
            <a:r>
              <a:rPr lang="en-US" altLang="en-US" sz="2800" b="1">
                <a:effectLst>
                  <a:outerShdw blurRad="38100" dist="38100" dir="2700000" algn="tl">
                    <a:srgbClr val="000000"/>
                  </a:outerShdw>
                </a:effectLst>
                <a:latin typeface="VNI-Times" pitchFamily="2" charset="0"/>
                <a:sym typeface="Wingdings" panose="05000000000000000000" pitchFamily="2" charset="2"/>
              </a:rPr>
              <a:t> maïch baøn phím gaây ra ngaét 9</a:t>
            </a:r>
            <a:endParaRPr lang="en-US" altLang="en-US" sz="2800" b="1">
              <a:effectLst>
                <a:outerShdw blurRad="38100" dist="38100" dir="2700000" algn="tl">
                  <a:srgbClr val="000000"/>
                </a:outerShdw>
              </a:effectLst>
              <a:latin typeface="VNI-Times" pitchFamily="2" charset="0"/>
            </a:endParaRPr>
          </a:p>
        </p:txBody>
      </p:sp>
      <p:sp>
        <p:nvSpPr>
          <p:cNvPr id="31751" name="Text Box 7">
            <a:extLst>
              <a:ext uri="{FF2B5EF4-FFF2-40B4-BE49-F238E27FC236}">
                <a16:creationId xmlns:a16="http://schemas.microsoft.com/office/drawing/2014/main" id="{04255E1C-13EC-4FFA-8895-85952E081DE7}"/>
              </a:ext>
            </a:extLst>
          </p:cNvPr>
          <p:cNvSpPr txBox="1">
            <a:spLocks noChangeArrowheads="1"/>
          </p:cNvSpPr>
          <p:nvPr/>
        </p:nvSpPr>
        <p:spPr bwMode="auto">
          <a:xfrm>
            <a:off x="914400" y="25146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Font typeface="Wingdings" panose="05000000000000000000" pitchFamily="2" charset="2"/>
              <a:buChar char="§"/>
            </a:pPr>
            <a:r>
              <a:rPr lang="en-US" altLang="en-US" sz="2800" b="1">
                <a:effectLst>
                  <a:outerShdw blurRad="38100" dist="38100" dir="2700000" algn="tl">
                    <a:srgbClr val="000000"/>
                  </a:outerShdw>
                </a:effectLst>
                <a:latin typeface="VNI-Times" pitchFamily="2" charset="0"/>
                <a:sym typeface="Wingdings" panose="05000000000000000000" pitchFamily="2" charset="2"/>
              </a:rPr>
              <a:t>  goïi 1 chöông trình con phuïc vuï ROM BIOS.</a:t>
            </a:r>
            <a:endParaRPr lang="en-US" altLang="en-US" sz="2800" b="1">
              <a:effectLst>
                <a:outerShdw blurRad="38100" dist="38100" dir="2700000" algn="tl">
                  <a:srgbClr val="000000"/>
                </a:outerShdw>
              </a:effectLst>
              <a:latin typeface="VNI-Times" pitchFamily="2" charset="0"/>
            </a:endParaRPr>
          </a:p>
          <a:p>
            <a:pPr eaLnBrk="1" hangingPunct="1">
              <a:lnSpc>
                <a:spcPct val="80000"/>
              </a:lnSpc>
              <a:spcBef>
                <a:spcPct val="20000"/>
              </a:spcBef>
              <a:buClr>
                <a:schemeClr val="hlink"/>
              </a:buClr>
              <a:buFont typeface="Wingdings" panose="05000000000000000000" pitchFamily="2" charset="2"/>
              <a:buChar char="§"/>
            </a:pPr>
            <a:endParaRPr lang="en-US" altLang="en-US" sz="2800" b="1">
              <a:effectLst>
                <a:outerShdw blurRad="38100" dist="38100" dir="2700000" algn="tl">
                  <a:srgbClr val="000000"/>
                </a:outerShdw>
              </a:effectLst>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ox(in)">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 calcmode="lin" valueType="num">
                                      <p:cBhvr additive="base">
                                        <p:cTn id="12" dur="500" fill="hold"/>
                                        <p:tgtEl>
                                          <p:spTgt spid="31750"/>
                                        </p:tgtEl>
                                        <p:attrNameLst>
                                          <p:attrName>ppt_x</p:attrName>
                                        </p:attrNameLst>
                                      </p:cBhvr>
                                      <p:tavLst>
                                        <p:tav tm="0">
                                          <p:val>
                                            <p:strVal val="#ppt_x"/>
                                          </p:val>
                                        </p:tav>
                                        <p:tav tm="100000">
                                          <p:val>
                                            <p:strVal val="#ppt_x"/>
                                          </p:val>
                                        </p:tav>
                                      </p:tavLst>
                                    </p:anim>
                                    <p:anim calcmode="lin" valueType="num">
                                      <p:cBhvr additive="base">
                                        <p:cTn id="13"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75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748"/>
                                        </p:tgtEl>
                                        <p:attrNameLst>
                                          <p:attrName>style.visibility</p:attrName>
                                        </p:attrNameLst>
                                      </p:cBhvr>
                                      <p:to>
                                        <p:strVal val="visible"/>
                                      </p:to>
                                    </p:set>
                                    <p:animEffect transition="in" filter="box(in)">
                                      <p:cBhvr>
                                        <p:cTn id="22" dur="500"/>
                                        <p:tgtEl>
                                          <p:spTgt spid="31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31749"/>
                                        </p:tgtEl>
                                        <p:attrNameLst>
                                          <p:attrName>style.visibility</p:attrName>
                                        </p:attrNameLst>
                                      </p:cBhvr>
                                      <p:to>
                                        <p:strVal val="visible"/>
                                      </p:to>
                                    </p:set>
                                    <p:anim calcmode="lin" valueType="num">
                                      <p:cBhvr>
                                        <p:cTn id="27" dur="500" fill="hold"/>
                                        <p:tgtEl>
                                          <p:spTgt spid="31749"/>
                                        </p:tgtEl>
                                        <p:attrNameLst>
                                          <p:attrName>ppt_w</p:attrName>
                                        </p:attrNameLst>
                                      </p:cBhvr>
                                      <p:tavLst>
                                        <p:tav tm="0">
                                          <p:val>
                                            <p:strVal val="#ppt_w*0.05"/>
                                          </p:val>
                                        </p:tav>
                                        <p:tav tm="100000">
                                          <p:val>
                                            <p:strVal val="#ppt_w"/>
                                          </p:val>
                                        </p:tav>
                                      </p:tavLst>
                                    </p:anim>
                                    <p:anim calcmode="lin" valueType="num">
                                      <p:cBhvr>
                                        <p:cTn id="28" dur="500" fill="hold"/>
                                        <p:tgtEl>
                                          <p:spTgt spid="31749"/>
                                        </p:tgtEl>
                                        <p:attrNameLst>
                                          <p:attrName>ppt_h</p:attrName>
                                        </p:attrNameLst>
                                      </p:cBhvr>
                                      <p:tavLst>
                                        <p:tav tm="0">
                                          <p:val>
                                            <p:strVal val="#ppt_h"/>
                                          </p:val>
                                        </p:tav>
                                        <p:tav tm="100000">
                                          <p:val>
                                            <p:strVal val="#ppt_h"/>
                                          </p:val>
                                        </p:tav>
                                      </p:tavLst>
                                    </p:anim>
                                    <p:anim calcmode="lin" valueType="num">
                                      <p:cBhvr>
                                        <p:cTn id="29" dur="500" fill="hold"/>
                                        <p:tgtEl>
                                          <p:spTgt spid="31749"/>
                                        </p:tgtEl>
                                        <p:attrNameLst>
                                          <p:attrName>ppt_x</p:attrName>
                                        </p:attrNameLst>
                                      </p:cBhvr>
                                      <p:tavLst>
                                        <p:tav tm="0">
                                          <p:val>
                                            <p:strVal val="#ppt_x-.2"/>
                                          </p:val>
                                        </p:tav>
                                        <p:tav tm="100000">
                                          <p:val>
                                            <p:strVal val="#ppt_x"/>
                                          </p:val>
                                        </p:tav>
                                      </p:tavLst>
                                    </p:anim>
                                    <p:anim calcmode="lin" valueType="num">
                                      <p:cBhvr>
                                        <p:cTn id="30" dur="500" fill="hold"/>
                                        <p:tgtEl>
                                          <p:spTgt spid="31749"/>
                                        </p:tgtEl>
                                        <p:attrNameLst>
                                          <p:attrName>ppt_y</p:attrName>
                                        </p:attrNameLst>
                                      </p:cBhvr>
                                      <p:tavLst>
                                        <p:tav tm="0">
                                          <p:val>
                                            <p:strVal val="#ppt_y"/>
                                          </p:val>
                                        </p:tav>
                                        <p:tav tm="100000">
                                          <p:val>
                                            <p:strVal val="#ppt_y"/>
                                          </p:val>
                                        </p:tav>
                                      </p:tavLst>
                                    </p:anim>
                                    <p:animEffect transition="in" filter="fade">
                                      <p:cBhvr>
                                        <p:cTn id="31"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48" grpId="0"/>
      <p:bldP spid="31749" grpId="0"/>
      <p:bldP spid="31750" grpId="0"/>
      <p:bldP spid="317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489EC2-7450-41CB-9D42-2D6FB8770015}"/>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560A1E50-14DA-49AA-B79D-8BD69FA765B2}"/>
              </a:ext>
            </a:extLst>
          </p:cNvPr>
          <p:cNvSpPr>
            <a:spLocks noGrp="1"/>
          </p:cNvSpPr>
          <p:nvPr>
            <p:ph type="sldNum" sz="quarter" idx="12"/>
          </p:nvPr>
        </p:nvSpPr>
        <p:spPr/>
        <p:txBody>
          <a:bodyPr/>
          <a:lstStyle/>
          <a:p>
            <a:fld id="{C4D78D28-1F7A-43D8-8853-F58AD48FE4A4}" type="slidenum">
              <a:rPr lang="en-US" altLang="en-US"/>
              <a:pPr/>
              <a:t>39</a:t>
            </a:fld>
            <a:endParaRPr lang="en-US" altLang="en-US"/>
          </a:p>
        </p:txBody>
      </p:sp>
      <p:sp>
        <p:nvSpPr>
          <p:cNvPr id="35842" name="Rectangle 2">
            <a:extLst>
              <a:ext uri="{FF2B5EF4-FFF2-40B4-BE49-F238E27FC236}">
                <a16:creationId xmlns:a16="http://schemas.microsoft.com/office/drawing/2014/main" id="{69E503AB-EE8E-4EF2-9FFA-92A945AEDB58}"/>
              </a:ext>
            </a:extLst>
          </p:cNvPr>
          <p:cNvSpPr>
            <a:spLocks noGrp="1" noRot="1" noChangeArrowheads="1"/>
          </p:cNvSpPr>
          <p:nvPr>
            <p:ph type="title"/>
          </p:nvPr>
        </p:nvSpPr>
        <p:spPr/>
        <p:txBody>
          <a:bodyPr/>
          <a:lstStyle/>
          <a:p>
            <a:r>
              <a:rPr lang="en-US" altLang="en-US" sz="3600">
                <a:latin typeface="VNI-Times" pitchFamily="2" charset="0"/>
              </a:rPr>
              <a:t>HOAÏT ÑOÄNG NGAÉT QUAÕNG CUÛA I/O</a:t>
            </a:r>
          </a:p>
        </p:txBody>
      </p:sp>
      <p:sp>
        <p:nvSpPr>
          <p:cNvPr id="35845" name="Text Box 5">
            <a:extLst>
              <a:ext uri="{FF2B5EF4-FFF2-40B4-BE49-F238E27FC236}">
                <a16:creationId xmlns:a16="http://schemas.microsoft.com/office/drawing/2014/main" id="{FE5EF3DF-7446-485E-9E78-74B028751A30}"/>
              </a:ext>
            </a:extLst>
          </p:cNvPr>
          <p:cNvSpPr txBox="1">
            <a:spLocks noChangeArrowheads="1"/>
          </p:cNvSpPr>
          <p:nvPr/>
        </p:nvSpPr>
        <p:spPr bwMode="auto">
          <a:xfrm>
            <a:off x="838200" y="1447800"/>
            <a:ext cx="74676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400">
                <a:latin typeface="VNI-Times" pitchFamily="2" charset="0"/>
              </a:rPr>
              <a:t> CPU yeâu caàu maõ nhaän daïng ñeå bieát phuïc vuï caùi gì? Nhôø maõ naøy CPU vaøo baûng Interrupt vector ñeå bieát ñòa chæ baét ñaàu cuûa chöông trình con phuïc vuï ngaét naèm ñaâu trong boä nhôù.</a:t>
            </a:r>
          </a:p>
          <a:p>
            <a:pPr>
              <a:spcBef>
                <a:spcPct val="50000"/>
              </a:spcBef>
              <a:buFontTx/>
              <a:buBlip>
                <a:blip r:embed="rId2"/>
              </a:buBlip>
            </a:pPr>
            <a:endParaRPr lang="en-US" altLang="en-US" sz="2400">
              <a:latin typeface="VNI-Times" pitchFamily="2" charset="0"/>
            </a:endParaRPr>
          </a:p>
        </p:txBody>
      </p:sp>
      <p:sp>
        <p:nvSpPr>
          <p:cNvPr id="35846" name="Text Box 6">
            <a:extLst>
              <a:ext uri="{FF2B5EF4-FFF2-40B4-BE49-F238E27FC236}">
                <a16:creationId xmlns:a16="http://schemas.microsoft.com/office/drawing/2014/main" id="{5E0EF747-1335-4AF6-B374-E503E2FBEFC5}"/>
              </a:ext>
            </a:extLst>
          </p:cNvPr>
          <p:cNvSpPr txBox="1">
            <a:spLocks noChangeArrowheads="1"/>
          </p:cNvSpPr>
          <p:nvPr/>
        </p:nvSpPr>
        <p:spPr bwMode="auto">
          <a:xfrm>
            <a:off x="914400" y="3048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400" b="1">
                <a:latin typeface="VNI-Times" pitchFamily="2" charset="0"/>
              </a:rPr>
              <a:t> CPU cheùp ñòa chæ baét ñaàu cuûa chöông trình con phuïc vuï ngaét vaøo  CS vaø thöïc thi maõ leänh cuûa chöông trình naøy.</a:t>
            </a:r>
          </a:p>
        </p:txBody>
      </p:sp>
      <p:sp>
        <p:nvSpPr>
          <p:cNvPr id="35847" name="Text Box 7">
            <a:extLst>
              <a:ext uri="{FF2B5EF4-FFF2-40B4-BE49-F238E27FC236}">
                <a16:creationId xmlns:a16="http://schemas.microsoft.com/office/drawing/2014/main" id="{4157DD4B-066F-44B0-A6BE-C4DD1FE6D478}"/>
              </a:ext>
            </a:extLst>
          </p:cNvPr>
          <p:cNvSpPr txBox="1">
            <a:spLocks noChangeArrowheads="1"/>
          </p:cNvSpPr>
          <p:nvPr/>
        </p:nvSpPr>
        <p:spPr bwMode="auto">
          <a:xfrm>
            <a:off x="1066800" y="43434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2400" b="1">
                <a:latin typeface="VNI-Times" pitchFamily="2" charset="0"/>
              </a:rPr>
              <a:t> Sau khi thöïc hieän xong taùc vuï  cuûa ngaét , leänh cuoái cuøng laø INTR,  CPU seõ laáy giaù trò cuõ cuûa CS vaø IP trong stack ra ñeå tieáp tuïc thöïc thi caùc leänh coøn laïi cuûa öùng duïng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845"/>
                                        </p:tgtEl>
                                        <p:attrNameLst>
                                          <p:attrName>style.visibility</p:attrName>
                                        </p:attrNameLst>
                                      </p:cBhvr>
                                      <p:to>
                                        <p:strVal val="visible"/>
                                      </p:to>
                                    </p:set>
                                    <p:anim calcmode="lin" valueType="num">
                                      <p:cBhvr additive="base">
                                        <p:cTn id="11" dur="500" fill="hold"/>
                                        <p:tgtEl>
                                          <p:spTgt spid="35845"/>
                                        </p:tgtEl>
                                        <p:attrNameLst>
                                          <p:attrName>ppt_x</p:attrName>
                                        </p:attrNameLst>
                                      </p:cBhvr>
                                      <p:tavLst>
                                        <p:tav tm="0">
                                          <p:val>
                                            <p:strVal val="#ppt_x"/>
                                          </p:val>
                                        </p:tav>
                                        <p:tav tm="100000">
                                          <p:val>
                                            <p:strVal val="#ppt_x"/>
                                          </p:val>
                                        </p:tav>
                                      </p:tavLst>
                                    </p:anim>
                                    <p:anim calcmode="lin" valueType="num">
                                      <p:cBhvr additive="base">
                                        <p:cTn id="12"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 calcmode="lin" valueType="num">
                                      <p:cBhvr>
                                        <p:cTn id="17" dur="500" fill="hold"/>
                                        <p:tgtEl>
                                          <p:spTgt spid="35846"/>
                                        </p:tgtEl>
                                        <p:attrNameLst>
                                          <p:attrName>ppt_w</p:attrName>
                                        </p:attrNameLst>
                                      </p:cBhvr>
                                      <p:tavLst>
                                        <p:tav tm="0">
                                          <p:val>
                                            <p:strVal val="#ppt_w*0.05"/>
                                          </p:val>
                                        </p:tav>
                                        <p:tav tm="100000">
                                          <p:val>
                                            <p:strVal val="#ppt_w"/>
                                          </p:val>
                                        </p:tav>
                                      </p:tavLst>
                                    </p:anim>
                                    <p:anim calcmode="lin" valueType="num">
                                      <p:cBhvr>
                                        <p:cTn id="18" dur="500" fill="hold"/>
                                        <p:tgtEl>
                                          <p:spTgt spid="35846"/>
                                        </p:tgtEl>
                                        <p:attrNameLst>
                                          <p:attrName>ppt_h</p:attrName>
                                        </p:attrNameLst>
                                      </p:cBhvr>
                                      <p:tavLst>
                                        <p:tav tm="0">
                                          <p:val>
                                            <p:strVal val="#ppt_h"/>
                                          </p:val>
                                        </p:tav>
                                        <p:tav tm="100000">
                                          <p:val>
                                            <p:strVal val="#ppt_h"/>
                                          </p:val>
                                        </p:tav>
                                      </p:tavLst>
                                    </p:anim>
                                    <p:anim calcmode="lin" valueType="num">
                                      <p:cBhvr>
                                        <p:cTn id="19" dur="500" fill="hold"/>
                                        <p:tgtEl>
                                          <p:spTgt spid="35846"/>
                                        </p:tgtEl>
                                        <p:attrNameLst>
                                          <p:attrName>ppt_x</p:attrName>
                                        </p:attrNameLst>
                                      </p:cBhvr>
                                      <p:tavLst>
                                        <p:tav tm="0">
                                          <p:val>
                                            <p:strVal val="#ppt_x-.2"/>
                                          </p:val>
                                        </p:tav>
                                        <p:tav tm="100000">
                                          <p:val>
                                            <p:strVal val="#ppt_x"/>
                                          </p:val>
                                        </p:tav>
                                      </p:tavLst>
                                    </p:anim>
                                    <p:anim calcmode="lin" valueType="num">
                                      <p:cBhvr>
                                        <p:cTn id="20" dur="500" fill="hold"/>
                                        <p:tgtEl>
                                          <p:spTgt spid="35846"/>
                                        </p:tgtEl>
                                        <p:attrNameLst>
                                          <p:attrName>ppt_y</p:attrName>
                                        </p:attrNameLst>
                                      </p:cBhvr>
                                      <p:tavLst>
                                        <p:tav tm="0">
                                          <p:val>
                                            <p:strVal val="#ppt_y"/>
                                          </p:val>
                                        </p:tav>
                                        <p:tav tm="100000">
                                          <p:val>
                                            <p:strVal val="#ppt_y"/>
                                          </p:val>
                                        </p:tav>
                                      </p:tavLst>
                                    </p:anim>
                                    <p:animEffect transition="in" filter="fade">
                                      <p:cBhvr>
                                        <p:cTn id="21" dur="500"/>
                                        <p:tgtEl>
                                          <p:spTgt spid="358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8" presetClass="entr" presetSubtype="0" accel="50000" fill="hold" grpId="0" nodeType="clickEffect">
                                  <p:stCondLst>
                                    <p:cond delay="0"/>
                                  </p:stCondLst>
                                  <p:childTnLst>
                                    <p:set>
                                      <p:cBhvr>
                                        <p:cTn id="25" dur="1" fill="hold">
                                          <p:stCondLst>
                                            <p:cond delay="0"/>
                                          </p:stCondLst>
                                        </p:cTn>
                                        <p:tgtEl>
                                          <p:spTgt spid="35847"/>
                                        </p:tgtEl>
                                        <p:attrNameLst>
                                          <p:attrName>style.visibility</p:attrName>
                                        </p:attrNameLst>
                                      </p:cBhvr>
                                      <p:to>
                                        <p:strVal val="visible"/>
                                      </p:to>
                                    </p:set>
                                    <p:anim calcmode="lin" valueType="num">
                                      <p:cBhvr>
                                        <p:cTn id="26" dur="1000" fill="hold"/>
                                        <p:tgtEl>
                                          <p:spTgt spid="3584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35847"/>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35847"/>
                                        </p:tgtEl>
                                        <p:attrNameLst>
                                          <p:attrName>ppt_y</p:attrName>
                                        </p:attrNameLst>
                                      </p:cBhvr>
                                      <p:tavLst>
                                        <p:tav tm="0">
                                          <p:val>
                                            <p:strVal val="#ppt_y"/>
                                          </p:val>
                                        </p:tav>
                                        <p:tav tm="100000">
                                          <p:val>
                                            <p:strVal val="#ppt_y"/>
                                          </p:val>
                                        </p:tav>
                                      </p:tavLst>
                                    </p:anim>
                                    <p:animEffect transition="in" filter="fade">
                                      <p:cBhvr>
                                        <p:cTn id="29" dur="10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5" grpId="0"/>
      <p:bldP spid="35846" grpId="0"/>
      <p:bldP spid="358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2E023E3-CD87-4A9A-8733-2F5B0EA54EB8}"/>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D921D247-4B43-493A-8FC8-8389033F504D}"/>
              </a:ext>
            </a:extLst>
          </p:cNvPr>
          <p:cNvSpPr>
            <a:spLocks noGrp="1"/>
          </p:cNvSpPr>
          <p:nvPr>
            <p:ph type="sldNum" sz="quarter" idx="12"/>
          </p:nvPr>
        </p:nvSpPr>
        <p:spPr/>
        <p:txBody>
          <a:bodyPr/>
          <a:lstStyle/>
          <a:p>
            <a:fld id="{EE0825B8-4BC3-4300-90E8-7990D860CC77}" type="slidenum">
              <a:rPr lang="en-US" altLang="en-US"/>
              <a:pPr/>
              <a:t>4</a:t>
            </a:fld>
            <a:endParaRPr lang="en-US" altLang="en-US"/>
          </a:p>
        </p:txBody>
      </p:sp>
      <p:sp>
        <p:nvSpPr>
          <p:cNvPr id="33794" name="Rectangle 2">
            <a:extLst>
              <a:ext uri="{FF2B5EF4-FFF2-40B4-BE49-F238E27FC236}">
                <a16:creationId xmlns:a16="http://schemas.microsoft.com/office/drawing/2014/main" id="{506BE448-F4CA-4A30-B9E7-0D2B3B3EA0DF}"/>
              </a:ext>
            </a:extLst>
          </p:cNvPr>
          <p:cNvSpPr>
            <a:spLocks noGrp="1" noRot="1" noChangeArrowheads="1"/>
          </p:cNvSpPr>
          <p:nvPr>
            <p:ph type="title"/>
          </p:nvPr>
        </p:nvSpPr>
        <p:spPr>
          <a:xfrm>
            <a:off x="457200" y="244475"/>
            <a:ext cx="7391400" cy="1431925"/>
          </a:xfrm>
        </p:spPr>
        <p:txBody>
          <a:bodyPr/>
          <a:lstStyle/>
          <a:p>
            <a:r>
              <a:rPr lang="en-US" altLang="en-US" sz="3600">
                <a:effectLst/>
                <a:latin typeface="VNI-Times" pitchFamily="2" charset="0"/>
              </a:rPr>
              <a:t>   Laøm sao CPU nhaän bieát moät I/O</a:t>
            </a:r>
          </a:p>
        </p:txBody>
      </p:sp>
      <p:sp>
        <p:nvSpPr>
          <p:cNvPr id="33796" name="Text Box 4">
            <a:extLst>
              <a:ext uri="{FF2B5EF4-FFF2-40B4-BE49-F238E27FC236}">
                <a16:creationId xmlns:a16="http://schemas.microsoft.com/office/drawing/2014/main" id="{8BFA525B-136E-4515-A01A-E81D80C5296E}"/>
              </a:ext>
            </a:extLst>
          </p:cNvPr>
          <p:cNvSpPr txBox="1">
            <a:spLocks noChangeArrowheads="1"/>
          </p:cNvSpPr>
          <p:nvPr>
            <p:ph type="body" idx="1"/>
          </p:nvPr>
        </p:nvSpPr>
        <p:spPr>
          <a:xfrm>
            <a:off x="339725" y="1295400"/>
            <a:ext cx="8464550" cy="1371600"/>
          </a:xfrm>
          <a:noFill/>
          <a:ln/>
        </p:spPr>
        <p:txBody>
          <a:bodyPr/>
          <a:lstStyle/>
          <a:p>
            <a:pPr>
              <a:lnSpc>
                <a:spcPct val="90000"/>
              </a:lnSpc>
              <a:buFont typeface="Wingdings" panose="05000000000000000000" pitchFamily="2" charset="2"/>
              <a:buNone/>
            </a:pPr>
            <a:endParaRPr lang="en-US" altLang="en-US" sz="2800" b="1">
              <a:effectLst/>
              <a:latin typeface="VNI-Times" pitchFamily="2" charset="0"/>
            </a:endParaRPr>
          </a:p>
          <a:p>
            <a:pPr algn="just">
              <a:lnSpc>
                <a:spcPct val="90000"/>
              </a:lnSpc>
            </a:pPr>
            <a:r>
              <a:rPr lang="en-US" altLang="en-US" sz="2800" b="1">
                <a:effectLst/>
                <a:latin typeface="VNI-Times" pitchFamily="2" charset="0"/>
              </a:rPr>
              <a:t>Moãi I/O coù 1 ñòa chæ rieâng goïi laø coång (port). Khi CPU truy xuaát I/O , CPU xuaát ra 1 ñòa chæ.</a:t>
            </a:r>
            <a:endParaRPr lang="en-US" altLang="en-US" sz="2800" b="1">
              <a:latin typeface="VNI-Times" pitchFamily="2" charset="0"/>
            </a:endParaRPr>
          </a:p>
        </p:txBody>
      </p:sp>
      <p:sp>
        <p:nvSpPr>
          <p:cNvPr id="33797" name="Text Box 5">
            <a:extLst>
              <a:ext uri="{FF2B5EF4-FFF2-40B4-BE49-F238E27FC236}">
                <a16:creationId xmlns:a16="http://schemas.microsoft.com/office/drawing/2014/main" id="{A3AE1BAC-24E6-4ECF-91FD-BAD3D1B2E461}"/>
              </a:ext>
            </a:extLst>
          </p:cNvPr>
          <p:cNvSpPr txBox="1">
            <a:spLocks noChangeArrowheads="1"/>
          </p:cNvSpPr>
          <p:nvPr/>
        </p:nvSpPr>
        <p:spPr bwMode="auto">
          <a:xfrm>
            <a:off x="495300" y="2889250"/>
            <a:ext cx="8153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90000"/>
              </a:lnSpc>
              <a:spcBef>
                <a:spcPct val="20000"/>
              </a:spcBef>
              <a:buClr>
                <a:schemeClr val="hlink"/>
              </a:buClr>
              <a:buFont typeface="Wingdings" panose="05000000000000000000" pitchFamily="2" charset="2"/>
              <a:buChar char="§"/>
            </a:pPr>
            <a:r>
              <a:rPr lang="en-US" altLang="en-US" sz="2800">
                <a:latin typeface="VNI-Times" pitchFamily="2" charset="0"/>
              </a:rPr>
              <a:t> </a:t>
            </a:r>
            <a:r>
              <a:rPr lang="en-US" altLang="en-US" sz="2800" b="1">
                <a:latin typeface="VNI-Times" pitchFamily="2" charset="0"/>
              </a:rPr>
              <a:t>Moät soá bit cao cuûa ñòa chæ ñi vaøo boä giaûi maõ, treân ñöôøng ra cuûa boä</a:t>
            </a:r>
            <a:r>
              <a:rPr lang="en-US" altLang="en-US" sz="2800" b="1">
                <a:effectLst>
                  <a:outerShdw blurRad="38100" dist="38100" dir="2700000" algn="tl">
                    <a:srgbClr val="000000"/>
                  </a:outerShdw>
                </a:effectLst>
                <a:latin typeface="VNI-Times" pitchFamily="2" charset="0"/>
              </a:rPr>
              <a:t> boä giaûi maõ seõ coù tín hieäu Chip select töông öùng vôùi I/O maø CPU muoán truy xuaát.</a:t>
            </a:r>
            <a:endParaRPr lang="en-US" altLang="en-US" sz="2800" b="1">
              <a:latin typeface="VNI-Times" pitchFamily="2" charset="0"/>
            </a:endParaRPr>
          </a:p>
        </p:txBody>
      </p:sp>
      <p:sp>
        <p:nvSpPr>
          <p:cNvPr id="33798" name="Text Box 6">
            <a:extLst>
              <a:ext uri="{FF2B5EF4-FFF2-40B4-BE49-F238E27FC236}">
                <a16:creationId xmlns:a16="http://schemas.microsoft.com/office/drawing/2014/main" id="{250CB49A-FC57-4FEC-92E6-73386F299FFD}"/>
              </a:ext>
            </a:extLst>
          </p:cNvPr>
          <p:cNvSpPr txBox="1">
            <a:spLocks noChangeArrowheads="1"/>
          </p:cNvSpPr>
          <p:nvPr/>
        </p:nvSpPr>
        <p:spPr bwMode="auto">
          <a:xfrm>
            <a:off x="685800" y="4572000"/>
            <a:ext cx="8001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90000"/>
              </a:lnSpc>
              <a:spcBef>
                <a:spcPct val="20000"/>
              </a:spcBef>
              <a:buClr>
                <a:schemeClr val="hlink"/>
              </a:buClr>
              <a:buFont typeface="Wingdings" panose="05000000000000000000" pitchFamily="2" charset="2"/>
              <a:buChar char="§"/>
            </a:pPr>
            <a:r>
              <a:rPr lang="en-US" altLang="en-US" sz="2800" b="1">
                <a:effectLst>
                  <a:outerShdw blurRad="38100" dist="38100" dir="2700000" algn="tl">
                    <a:srgbClr val="000000"/>
                  </a:outerShdw>
                </a:effectLst>
                <a:latin typeface="VNI-Times" pitchFamily="2" charset="0"/>
              </a:rPr>
              <a:t> Caùc ñòa chæ thaáp coøn laïi seõ ñi ñeán moïi I/O nhöng chæ coù I/O naøo coù ñöôøng Chip Select tích cöïc môùi ñöôïc truy xuaát.</a:t>
            </a:r>
          </a:p>
          <a:p>
            <a:pPr>
              <a:spcBef>
                <a:spcPct val="50000"/>
              </a:spcBef>
            </a:pPr>
            <a:endParaRPr lang="en-US" altLang="en-US" sz="2800">
              <a:latin typeface="VNI-Times" pitchFamily="2" charset="0"/>
            </a:endParaRPr>
          </a:p>
        </p:txBody>
      </p:sp>
      <p:sp>
        <p:nvSpPr>
          <p:cNvPr id="33800" name="WordArt 8">
            <a:extLst>
              <a:ext uri="{FF2B5EF4-FFF2-40B4-BE49-F238E27FC236}">
                <a16:creationId xmlns:a16="http://schemas.microsoft.com/office/drawing/2014/main" id="{95F2DA8F-605A-4E84-82DA-81D41B206653}"/>
              </a:ext>
            </a:extLst>
          </p:cNvPr>
          <p:cNvSpPr>
            <a:spLocks noChangeArrowheads="1" noChangeShapeType="1" noTextEdit="1"/>
          </p:cNvSpPr>
          <p:nvPr/>
        </p:nvSpPr>
        <p:spPr bwMode="auto">
          <a:xfrm>
            <a:off x="457200" y="381000"/>
            <a:ext cx="381000" cy="1200150"/>
          </a:xfrm>
          <a:prstGeom prst="rect">
            <a:avLst/>
          </a:prstGeom>
        </p:spPr>
        <p:txBody>
          <a:bodyPr wrap="none" fromWordArt="1">
            <a:prstTxWarp prst="textSlantUp">
              <a:avLst>
                <a:gd name="adj" fmla="val 32056"/>
              </a:avLst>
            </a:prstTxWarp>
          </a:bodyPr>
          <a:lstStyle/>
          <a:p>
            <a:pPr algn="ctr"/>
            <a:r>
              <a:rPr lang="en-US" sz="3600" b="1"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Georgia" panose="02040502050405020303"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1000" fill="hold"/>
                                        <p:tgtEl>
                                          <p:spTgt spid="3379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3796"/>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3796"/>
                                        </p:tgtEl>
                                        <p:attrNameLst>
                                          <p:attrName>ppt_y</p:attrName>
                                        </p:attrNameLst>
                                      </p:cBhvr>
                                      <p:tavLst>
                                        <p:tav tm="0">
                                          <p:val>
                                            <p:strVal val="#ppt_y"/>
                                          </p:val>
                                        </p:tav>
                                        <p:tav tm="100000">
                                          <p:val>
                                            <p:strVal val="#ppt_y"/>
                                          </p:val>
                                        </p:tav>
                                      </p:tavLst>
                                    </p:anim>
                                    <p:animEffect transition="in" filter="fade">
                                      <p:cBhvr>
                                        <p:cTn id="10" dur="1000"/>
                                        <p:tgtEl>
                                          <p:spTgt spid="337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p:cTn id="15" dur="1000" fill="hold"/>
                                        <p:tgtEl>
                                          <p:spTgt spid="33797"/>
                                        </p:tgtEl>
                                        <p:attrNameLst>
                                          <p:attrName>ppt_w</p:attrName>
                                        </p:attrNameLst>
                                      </p:cBhvr>
                                      <p:tavLst>
                                        <p:tav tm="0">
                                          <p:val>
                                            <p:fltVal val="0"/>
                                          </p:val>
                                        </p:tav>
                                        <p:tav tm="100000">
                                          <p:val>
                                            <p:strVal val="#ppt_w"/>
                                          </p:val>
                                        </p:tav>
                                      </p:tavLst>
                                    </p:anim>
                                    <p:anim calcmode="lin" valueType="num">
                                      <p:cBhvr>
                                        <p:cTn id="16" dur="1000" fill="hold"/>
                                        <p:tgtEl>
                                          <p:spTgt spid="33797"/>
                                        </p:tgtEl>
                                        <p:attrNameLst>
                                          <p:attrName>ppt_h</p:attrName>
                                        </p:attrNameLst>
                                      </p:cBhvr>
                                      <p:tavLst>
                                        <p:tav tm="0">
                                          <p:val>
                                            <p:fltVal val="0"/>
                                          </p:val>
                                        </p:tav>
                                        <p:tav tm="100000">
                                          <p:val>
                                            <p:strVal val="#ppt_h"/>
                                          </p:val>
                                        </p:tav>
                                      </p:tavLst>
                                    </p:anim>
                                    <p:anim calcmode="lin" valueType="num">
                                      <p:cBhvr>
                                        <p:cTn id="17" dur="1000" fill="hold"/>
                                        <p:tgtEl>
                                          <p:spTgt spid="3379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37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33798"/>
                                        </p:tgtEl>
                                        <p:attrNameLst>
                                          <p:attrName>style.visibility</p:attrName>
                                        </p:attrNameLst>
                                      </p:cBhvr>
                                      <p:to>
                                        <p:strVal val="visible"/>
                                      </p:to>
                                    </p:set>
                                    <p:set>
                                      <p:cBhvr>
                                        <p:cTn id="23" dur="228" fill="hold">
                                          <p:stCondLst>
                                            <p:cond delay="0"/>
                                          </p:stCondLst>
                                        </p:cTn>
                                        <p:tgtEl>
                                          <p:spTgt spid="33798"/>
                                        </p:tgtEl>
                                        <p:attrNameLst>
                                          <p:attrName>style.rotation</p:attrName>
                                        </p:attrNameLst>
                                      </p:cBhvr>
                                      <p:to>
                                        <p:strVal val="-45.0"/>
                                      </p:to>
                                    </p:set>
                                    <p:anim calcmode="lin" valueType="num">
                                      <p:cBhvr>
                                        <p:cTn id="24" dur="228" fill="hold">
                                          <p:stCondLst>
                                            <p:cond delay="228"/>
                                          </p:stCondLst>
                                        </p:cTn>
                                        <p:tgtEl>
                                          <p:spTgt spid="33798"/>
                                        </p:tgtEl>
                                        <p:attrNameLst>
                                          <p:attrName>style.rotation</p:attrName>
                                        </p:attrNameLst>
                                      </p:cBhvr>
                                      <p:tavLst>
                                        <p:tav tm="0">
                                          <p:val>
                                            <p:fltVal val="-45"/>
                                          </p:val>
                                        </p:tav>
                                        <p:tav tm="69900">
                                          <p:val>
                                            <p:fltVal val="45"/>
                                          </p:val>
                                        </p:tav>
                                        <p:tav tm="100000">
                                          <p:val>
                                            <p:fltVal val="0"/>
                                          </p:val>
                                        </p:tav>
                                      </p:tavLst>
                                    </p:anim>
                                    <p:anim calcmode="lin" valueType="num">
                                      <p:cBhvr>
                                        <p:cTn id="25" dur="228" fill="hold">
                                          <p:stCondLst>
                                            <p:cond delay="0"/>
                                          </p:stCondLst>
                                        </p:cTn>
                                        <p:tgtEl>
                                          <p:spTgt spid="33798"/>
                                        </p:tgtEl>
                                        <p:attrNameLst>
                                          <p:attrName>ppt_y</p:attrName>
                                        </p:attrNameLst>
                                      </p:cBhvr>
                                      <p:tavLst>
                                        <p:tav tm="0">
                                          <p:val>
                                            <p:strVal val="#ppt_y-1"/>
                                          </p:val>
                                        </p:tav>
                                        <p:tav tm="100000">
                                          <p:val>
                                            <p:strVal val="#ppt_y-(0.354*#ppt_w-0.172*#ppt_h)"/>
                                          </p:val>
                                        </p:tav>
                                      </p:tavLst>
                                    </p:anim>
                                    <p:anim calcmode="lin" valueType="num">
                                      <p:cBhvr>
                                        <p:cTn id="26" dur="78" decel="50000" autoRev="1" fill="hold">
                                          <p:stCondLst>
                                            <p:cond delay="228"/>
                                          </p:stCondLst>
                                        </p:cTn>
                                        <p:tgtEl>
                                          <p:spTgt spid="33798"/>
                                        </p:tgtEl>
                                        <p:attrNameLst>
                                          <p:attrName>ppt_y</p:attrName>
                                        </p:attrNameLst>
                                      </p:cBhvr>
                                      <p:tavLst>
                                        <p:tav tm="0">
                                          <p:val>
                                            <p:strVal val="#ppt_y-(0.354*#ppt_w-0.172*#ppt_h)"/>
                                          </p:val>
                                        </p:tav>
                                        <p:tav tm="100000">
                                          <p:val>
                                            <p:strVal val="#ppt_y-(0.354*#ppt_w-0.172*#ppt_h)-#ppt_h/2"/>
                                          </p:val>
                                        </p:tav>
                                      </p:tavLst>
                                    </p:anim>
                                    <p:anim calcmode="lin" valueType="num">
                                      <p:cBhvr>
                                        <p:cTn id="27" dur="68" fill="hold">
                                          <p:stCondLst>
                                            <p:cond delay="432"/>
                                          </p:stCondLst>
                                        </p:cTn>
                                        <p:tgtEl>
                                          <p:spTgt spid="337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P spid="337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4">
            <a:extLst>
              <a:ext uri="{FF2B5EF4-FFF2-40B4-BE49-F238E27FC236}">
                <a16:creationId xmlns:a16="http://schemas.microsoft.com/office/drawing/2014/main" id="{51BFB1B9-729F-4DA1-8F6C-7A1F8FB89971}"/>
              </a:ext>
            </a:extLst>
          </p:cNvPr>
          <p:cNvSpPr>
            <a:spLocks noGrp="1"/>
          </p:cNvSpPr>
          <p:nvPr>
            <p:ph type="ftr" sz="quarter" idx="11"/>
          </p:nvPr>
        </p:nvSpPr>
        <p:spPr/>
        <p:txBody>
          <a:bodyPr/>
          <a:lstStyle/>
          <a:p>
            <a:r>
              <a:rPr lang="en-US" altLang="en-US"/>
              <a:t>Chuong 5 : I/O Devices</a:t>
            </a:r>
          </a:p>
        </p:txBody>
      </p:sp>
      <p:sp>
        <p:nvSpPr>
          <p:cNvPr id="50" name="Slide Number Placeholder 5">
            <a:extLst>
              <a:ext uri="{FF2B5EF4-FFF2-40B4-BE49-F238E27FC236}">
                <a16:creationId xmlns:a16="http://schemas.microsoft.com/office/drawing/2014/main" id="{8B355FEB-B541-4846-9410-BDCAA31C1D23}"/>
              </a:ext>
            </a:extLst>
          </p:cNvPr>
          <p:cNvSpPr>
            <a:spLocks noGrp="1"/>
          </p:cNvSpPr>
          <p:nvPr>
            <p:ph type="sldNum" sz="quarter" idx="12"/>
          </p:nvPr>
        </p:nvSpPr>
        <p:spPr/>
        <p:txBody>
          <a:bodyPr/>
          <a:lstStyle/>
          <a:p>
            <a:fld id="{6630D06C-68B5-4720-A22D-D875B3560277}" type="slidenum">
              <a:rPr lang="en-US" altLang="en-US"/>
              <a:pPr/>
              <a:t>40</a:t>
            </a:fld>
            <a:endParaRPr lang="en-US" altLang="en-US"/>
          </a:p>
        </p:txBody>
      </p:sp>
      <p:sp>
        <p:nvSpPr>
          <p:cNvPr id="36866" name="Rectangle 2">
            <a:extLst>
              <a:ext uri="{FF2B5EF4-FFF2-40B4-BE49-F238E27FC236}">
                <a16:creationId xmlns:a16="http://schemas.microsoft.com/office/drawing/2014/main" id="{EA8F2910-B454-4724-A7A4-7CA7659DE5CD}"/>
              </a:ext>
            </a:extLst>
          </p:cNvPr>
          <p:cNvSpPr>
            <a:spLocks noGrp="1" noRot="1" noChangeArrowheads="1"/>
          </p:cNvSpPr>
          <p:nvPr>
            <p:ph type="title"/>
          </p:nvPr>
        </p:nvSpPr>
        <p:spPr>
          <a:xfrm>
            <a:off x="457200" y="244475"/>
            <a:ext cx="8385175" cy="898525"/>
          </a:xfrm>
        </p:spPr>
        <p:txBody>
          <a:bodyPr/>
          <a:lstStyle/>
          <a:p>
            <a:r>
              <a:rPr lang="en-US" altLang="en-US" sz="4000">
                <a:latin typeface="VNI-Times" pitchFamily="2" charset="0"/>
              </a:rPr>
              <a:t>Thí duï minh hoaï veà interrupt</a:t>
            </a:r>
          </a:p>
        </p:txBody>
      </p:sp>
      <p:sp>
        <p:nvSpPr>
          <p:cNvPr id="36868" name="Rectangle 4">
            <a:extLst>
              <a:ext uri="{FF2B5EF4-FFF2-40B4-BE49-F238E27FC236}">
                <a16:creationId xmlns:a16="http://schemas.microsoft.com/office/drawing/2014/main" id="{1CBB3B22-9B3F-4C42-A34B-76039E9C8D32}"/>
              </a:ext>
            </a:extLst>
          </p:cNvPr>
          <p:cNvSpPr>
            <a:spLocks noChangeArrowheads="1"/>
          </p:cNvSpPr>
          <p:nvPr/>
        </p:nvSpPr>
        <p:spPr bwMode="auto">
          <a:xfrm>
            <a:off x="838200" y="1828800"/>
            <a:ext cx="2971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ADAPTER CARD</a:t>
            </a:r>
          </a:p>
        </p:txBody>
      </p:sp>
      <p:sp>
        <p:nvSpPr>
          <p:cNvPr id="36869" name="Rectangle 5">
            <a:extLst>
              <a:ext uri="{FF2B5EF4-FFF2-40B4-BE49-F238E27FC236}">
                <a16:creationId xmlns:a16="http://schemas.microsoft.com/office/drawing/2014/main" id="{D9AA99D8-DECB-4224-BE60-9A7C583135D4}"/>
              </a:ext>
            </a:extLst>
          </p:cNvPr>
          <p:cNvSpPr>
            <a:spLocks noChangeArrowheads="1"/>
          </p:cNvSpPr>
          <p:nvPr/>
        </p:nvSpPr>
        <p:spPr bwMode="auto">
          <a:xfrm>
            <a:off x="990600" y="3429000"/>
            <a:ext cx="3962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Text Box 6">
            <a:extLst>
              <a:ext uri="{FF2B5EF4-FFF2-40B4-BE49-F238E27FC236}">
                <a16:creationId xmlns:a16="http://schemas.microsoft.com/office/drawing/2014/main" id="{5F51A3F9-663A-48AF-B705-14B56B24AD81}"/>
              </a:ext>
            </a:extLst>
          </p:cNvPr>
          <p:cNvSpPr txBox="1">
            <a:spLocks noChangeArrowheads="1"/>
          </p:cNvSpPr>
          <p:nvPr/>
        </p:nvSpPr>
        <p:spPr bwMode="auto">
          <a:xfrm>
            <a:off x="1147763" y="4038600"/>
            <a:ext cx="304800" cy="1230313"/>
          </a:xfrm>
          <a:prstGeom prst="rect">
            <a:avLst/>
          </a:prstGeom>
          <a:noFill/>
          <a:ln w="38100">
            <a:solidFill>
              <a:srgbClr val="0099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0099FF"/>
            </a:extrusionClr>
            <a:contourClr>
              <a:srgbClr val="0099FF"/>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en-US" altLang="en-US" b="1">
                <a:solidFill>
                  <a:srgbClr val="990000"/>
                </a:solidFill>
              </a:rPr>
              <a:t>I</a:t>
            </a:r>
          </a:p>
          <a:p>
            <a:pPr>
              <a:spcBef>
                <a:spcPct val="50000"/>
              </a:spcBef>
            </a:pPr>
            <a:r>
              <a:rPr lang="en-US" altLang="en-US" b="1">
                <a:solidFill>
                  <a:srgbClr val="990000"/>
                </a:solidFill>
              </a:rPr>
              <a:t>R</a:t>
            </a:r>
          </a:p>
          <a:p>
            <a:pPr>
              <a:spcBef>
                <a:spcPct val="50000"/>
              </a:spcBef>
            </a:pPr>
            <a:r>
              <a:rPr lang="en-US" altLang="en-US" b="1">
                <a:solidFill>
                  <a:srgbClr val="990000"/>
                </a:solidFill>
              </a:rPr>
              <a:t>Q</a:t>
            </a:r>
          </a:p>
        </p:txBody>
      </p:sp>
      <p:sp>
        <p:nvSpPr>
          <p:cNvPr id="36871" name="Text Box 7">
            <a:extLst>
              <a:ext uri="{FF2B5EF4-FFF2-40B4-BE49-F238E27FC236}">
                <a16:creationId xmlns:a16="http://schemas.microsoft.com/office/drawing/2014/main" id="{B13B1751-6BD4-4A66-B503-8ABCF7BBB2FC}"/>
              </a:ext>
            </a:extLst>
          </p:cNvPr>
          <p:cNvSpPr txBox="1">
            <a:spLocks noChangeArrowheads="1"/>
          </p:cNvSpPr>
          <p:nvPr/>
        </p:nvSpPr>
        <p:spPr bwMode="auto">
          <a:xfrm>
            <a:off x="1752600" y="4038600"/>
            <a:ext cx="304800" cy="1220788"/>
          </a:xfrm>
          <a:prstGeom prst="rect">
            <a:avLst/>
          </a:prstGeom>
          <a:noFill/>
          <a:ln w="28575">
            <a:solidFill>
              <a:srgbClr val="0099FF"/>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0099FF"/>
            </a:extrusionClr>
            <a:contourClr>
              <a:srgbClr val="0099FF"/>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en-US" altLang="en-US" b="1">
                <a:solidFill>
                  <a:srgbClr val="990000"/>
                </a:solidFill>
              </a:rPr>
              <a:t>I</a:t>
            </a:r>
          </a:p>
          <a:p>
            <a:pPr>
              <a:spcBef>
                <a:spcPct val="50000"/>
              </a:spcBef>
            </a:pPr>
            <a:r>
              <a:rPr lang="en-US" altLang="en-US" b="1">
                <a:solidFill>
                  <a:srgbClr val="990000"/>
                </a:solidFill>
              </a:rPr>
              <a:t>M</a:t>
            </a:r>
          </a:p>
          <a:p>
            <a:pPr>
              <a:spcBef>
                <a:spcPct val="50000"/>
              </a:spcBef>
            </a:pPr>
            <a:r>
              <a:rPr lang="en-US" altLang="en-US" b="1">
                <a:solidFill>
                  <a:srgbClr val="990000"/>
                </a:solidFill>
              </a:rPr>
              <a:t>R</a:t>
            </a:r>
          </a:p>
        </p:txBody>
      </p:sp>
      <p:sp>
        <p:nvSpPr>
          <p:cNvPr id="36872" name="Text Box 8">
            <a:extLst>
              <a:ext uri="{FF2B5EF4-FFF2-40B4-BE49-F238E27FC236}">
                <a16:creationId xmlns:a16="http://schemas.microsoft.com/office/drawing/2014/main" id="{3542E4BF-807E-4E2C-8B15-0D009FBDEE20}"/>
              </a:ext>
            </a:extLst>
          </p:cNvPr>
          <p:cNvSpPr txBox="1">
            <a:spLocks noChangeArrowheads="1"/>
          </p:cNvSpPr>
          <p:nvPr/>
        </p:nvSpPr>
        <p:spPr bwMode="auto">
          <a:xfrm>
            <a:off x="2438400" y="4267200"/>
            <a:ext cx="1676400" cy="808038"/>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990000"/>
                </a:solidFill>
              </a:rPr>
              <a:t>PREORITY</a:t>
            </a:r>
          </a:p>
          <a:p>
            <a:pPr algn="ctr">
              <a:spcBef>
                <a:spcPct val="50000"/>
              </a:spcBef>
            </a:pPr>
            <a:r>
              <a:rPr lang="en-US" altLang="en-US" b="1">
                <a:solidFill>
                  <a:srgbClr val="990000"/>
                </a:solidFill>
              </a:rPr>
              <a:t>CONTROL</a:t>
            </a:r>
          </a:p>
        </p:txBody>
      </p:sp>
      <p:sp>
        <p:nvSpPr>
          <p:cNvPr id="36873" name="Rectangle 9">
            <a:extLst>
              <a:ext uri="{FF2B5EF4-FFF2-40B4-BE49-F238E27FC236}">
                <a16:creationId xmlns:a16="http://schemas.microsoft.com/office/drawing/2014/main" id="{7ACAF129-36AD-4B57-84ED-1E8CDD9EB0B2}"/>
              </a:ext>
            </a:extLst>
          </p:cNvPr>
          <p:cNvSpPr>
            <a:spLocks noChangeArrowheads="1"/>
          </p:cNvSpPr>
          <p:nvPr/>
        </p:nvSpPr>
        <p:spPr bwMode="auto">
          <a:xfrm>
            <a:off x="1828800" y="5414963"/>
            <a:ext cx="16002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660033"/>
                </a:solidFill>
              </a:rPr>
              <a:t>CONTROL</a:t>
            </a:r>
          </a:p>
        </p:txBody>
      </p:sp>
      <p:sp>
        <p:nvSpPr>
          <p:cNvPr id="36874" name="Text Box 10">
            <a:extLst>
              <a:ext uri="{FF2B5EF4-FFF2-40B4-BE49-F238E27FC236}">
                <a16:creationId xmlns:a16="http://schemas.microsoft.com/office/drawing/2014/main" id="{258AC1BE-35C8-4455-AD8C-6E46CA0FA31C}"/>
              </a:ext>
            </a:extLst>
          </p:cNvPr>
          <p:cNvSpPr txBox="1">
            <a:spLocks noChangeArrowheads="1"/>
          </p:cNvSpPr>
          <p:nvPr/>
        </p:nvSpPr>
        <p:spPr bwMode="auto">
          <a:xfrm>
            <a:off x="4267200" y="4038600"/>
            <a:ext cx="304800" cy="1220788"/>
          </a:xfrm>
          <a:prstGeom prst="rect">
            <a:avLst/>
          </a:prstGeom>
          <a:noFill/>
          <a:ln w="28575">
            <a:solidFill>
              <a:schemeClr val="accent2"/>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en-US" altLang="en-US" b="1">
                <a:solidFill>
                  <a:srgbClr val="660033"/>
                </a:solidFill>
              </a:rPr>
              <a:t>I</a:t>
            </a:r>
          </a:p>
          <a:p>
            <a:pPr>
              <a:spcBef>
                <a:spcPct val="50000"/>
              </a:spcBef>
            </a:pPr>
            <a:r>
              <a:rPr lang="en-US" altLang="en-US" b="1">
                <a:solidFill>
                  <a:srgbClr val="660033"/>
                </a:solidFill>
              </a:rPr>
              <a:t>S</a:t>
            </a:r>
          </a:p>
          <a:p>
            <a:pPr>
              <a:spcBef>
                <a:spcPct val="50000"/>
              </a:spcBef>
            </a:pPr>
            <a:r>
              <a:rPr lang="en-US" altLang="en-US" b="1">
                <a:solidFill>
                  <a:srgbClr val="660033"/>
                </a:solidFill>
              </a:rPr>
              <a:t>R</a:t>
            </a:r>
          </a:p>
        </p:txBody>
      </p:sp>
      <p:sp>
        <p:nvSpPr>
          <p:cNvPr id="36875" name="Rectangle 11">
            <a:extLst>
              <a:ext uri="{FF2B5EF4-FFF2-40B4-BE49-F238E27FC236}">
                <a16:creationId xmlns:a16="http://schemas.microsoft.com/office/drawing/2014/main" id="{54DCD176-3C1F-4BB1-868E-961FEB23677D}"/>
              </a:ext>
            </a:extLst>
          </p:cNvPr>
          <p:cNvSpPr>
            <a:spLocks noChangeArrowheads="1"/>
          </p:cNvSpPr>
          <p:nvPr/>
        </p:nvSpPr>
        <p:spPr bwMode="auto">
          <a:xfrm>
            <a:off x="6629400" y="3276600"/>
            <a:ext cx="22860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6876" name="Text Box 12">
            <a:extLst>
              <a:ext uri="{FF2B5EF4-FFF2-40B4-BE49-F238E27FC236}">
                <a16:creationId xmlns:a16="http://schemas.microsoft.com/office/drawing/2014/main" id="{2A755AD6-B4FB-4A26-BB31-3B5690D43B03}"/>
              </a:ext>
            </a:extLst>
          </p:cNvPr>
          <p:cNvSpPr txBox="1">
            <a:spLocks noChangeArrowheads="1"/>
          </p:cNvSpPr>
          <p:nvPr/>
        </p:nvSpPr>
        <p:spPr bwMode="auto">
          <a:xfrm>
            <a:off x="6781800" y="3886200"/>
            <a:ext cx="1447800" cy="1220788"/>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rgbClr val="990000"/>
                </a:solidFill>
              </a:rPr>
              <a:t>INTERRUPT</a:t>
            </a:r>
          </a:p>
          <a:p>
            <a:r>
              <a:rPr lang="en-US" altLang="en-US" sz="1600" b="1">
                <a:solidFill>
                  <a:srgbClr val="990000"/>
                </a:solidFill>
              </a:rPr>
              <a:t>ENABLE</a:t>
            </a:r>
          </a:p>
          <a:p>
            <a:r>
              <a:rPr lang="en-US" altLang="en-US" sz="1600" b="1">
                <a:solidFill>
                  <a:srgbClr val="990000"/>
                </a:solidFill>
              </a:rPr>
              <a:t>FLAG</a:t>
            </a:r>
          </a:p>
          <a:p>
            <a:pPr>
              <a:spcBef>
                <a:spcPct val="50000"/>
              </a:spcBef>
            </a:pPr>
            <a:endParaRPr lang="en-US" altLang="en-US" sz="1600" b="1">
              <a:solidFill>
                <a:srgbClr val="990000"/>
              </a:solidFill>
            </a:endParaRPr>
          </a:p>
        </p:txBody>
      </p:sp>
      <p:sp>
        <p:nvSpPr>
          <p:cNvPr id="36877" name="Text Box 13">
            <a:extLst>
              <a:ext uri="{FF2B5EF4-FFF2-40B4-BE49-F238E27FC236}">
                <a16:creationId xmlns:a16="http://schemas.microsoft.com/office/drawing/2014/main" id="{09D241BF-4BAF-42E5-B164-ADC064BEE985}"/>
              </a:ext>
            </a:extLst>
          </p:cNvPr>
          <p:cNvSpPr txBox="1">
            <a:spLocks noChangeArrowheads="1"/>
          </p:cNvSpPr>
          <p:nvPr/>
        </p:nvSpPr>
        <p:spPr bwMode="auto">
          <a:xfrm>
            <a:off x="8305800" y="4572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990000"/>
                </a:solidFill>
              </a:rPr>
              <a:t>CLI</a:t>
            </a:r>
          </a:p>
        </p:txBody>
      </p:sp>
      <p:sp>
        <p:nvSpPr>
          <p:cNvPr id="36878" name="Text Box 14">
            <a:extLst>
              <a:ext uri="{FF2B5EF4-FFF2-40B4-BE49-F238E27FC236}">
                <a16:creationId xmlns:a16="http://schemas.microsoft.com/office/drawing/2014/main" id="{26C87811-65C7-4EA4-901D-DB584CC519D9}"/>
              </a:ext>
            </a:extLst>
          </p:cNvPr>
          <p:cNvSpPr txBox="1">
            <a:spLocks noChangeArrowheads="1"/>
          </p:cNvSpPr>
          <p:nvPr/>
        </p:nvSpPr>
        <p:spPr bwMode="auto">
          <a:xfrm>
            <a:off x="8305800" y="3962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990000"/>
                </a:solidFill>
              </a:rPr>
              <a:t>STI</a:t>
            </a:r>
          </a:p>
        </p:txBody>
      </p:sp>
      <p:sp>
        <p:nvSpPr>
          <p:cNvPr id="36879" name="Line 15">
            <a:extLst>
              <a:ext uri="{FF2B5EF4-FFF2-40B4-BE49-F238E27FC236}">
                <a16:creationId xmlns:a16="http://schemas.microsoft.com/office/drawing/2014/main" id="{AA6003D1-1480-44FE-84A9-D800C155F4F6}"/>
              </a:ext>
            </a:extLst>
          </p:cNvPr>
          <p:cNvSpPr>
            <a:spLocks noChangeShapeType="1"/>
          </p:cNvSpPr>
          <p:nvPr/>
        </p:nvSpPr>
        <p:spPr bwMode="auto">
          <a:xfrm flipH="1">
            <a:off x="8167688" y="41576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Line 16">
            <a:extLst>
              <a:ext uri="{FF2B5EF4-FFF2-40B4-BE49-F238E27FC236}">
                <a16:creationId xmlns:a16="http://schemas.microsoft.com/office/drawing/2014/main" id="{9BE3E1A0-F9CB-40F8-B7A4-5E174044538A}"/>
              </a:ext>
            </a:extLst>
          </p:cNvPr>
          <p:cNvSpPr>
            <a:spLocks noChangeShapeType="1"/>
          </p:cNvSpPr>
          <p:nvPr/>
        </p:nvSpPr>
        <p:spPr bwMode="auto">
          <a:xfrm flipH="1">
            <a:off x="8186738" y="474345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Text Box 17">
            <a:extLst>
              <a:ext uri="{FF2B5EF4-FFF2-40B4-BE49-F238E27FC236}">
                <a16:creationId xmlns:a16="http://schemas.microsoft.com/office/drawing/2014/main" id="{3B0FC87C-D362-4AFE-8A80-F567BD5DC36F}"/>
              </a:ext>
            </a:extLst>
          </p:cNvPr>
          <p:cNvSpPr txBox="1">
            <a:spLocks noChangeArrowheads="1"/>
          </p:cNvSpPr>
          <p:nvPr/>
        </p:nvSpPr>
        <p:spPr bwMode="auto">
          <a:xfrm>
            <a:off x="7010400" y="34290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CPU</a:t>
            </a:r>
          </a:p>
        </p:txBody>
      </p:sp>
      <p:sp>
        <p:nvSpPr>
          <p:cNvPr id="36882" name="Line 18">
            <a:extLst>
              <a:ext uri="{FF2B5EF4-FFF2-40B4-BE49-F238E27FC236}">
                <a16:creationId xmlns:a16="http://schemas.microsoft.com/office/drawing/2014/main" id="{4BB5056C-2AED-4EC5-9F2A-75198FF1308F}"/>
              </a:ext>
            </a:extLst>
          </p:cNvPr>
          <p:cNvSpPr>
            <a:spLocks noChangeShapeType="1"/>
          </p:cNvSpPr>
          <p:nvPr/>
        </p:nvSpPr>
        <p:spPr bwMode="auto">
          <a:xfrm>
            <a:off x="2667000" y="61722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a:extLst>
              <a:ext uri="{FF2B5EF4-FFF2-40B4-BE49-F238E27FC236}">
                <a16:creationId xmlns:a16="http://schemas.microsoft.com/office/drawing/2014/main" id="{649AB48B-5BC1-4DE8-80D0-1246FB104A76}"/>
              </a:ext>
            </a:extLst>
          </p:cNvPr>
          <p:cNvSpPr>
            <a:spLocks noChangeShapeType="1"/>
          </p:cNvSpPr>
          <p:nvPr/>
        </p:nvSpPr>
        <p:spPr bwMode="auto">
          <a:xfrm flipV="1">
            <a:off x="7620000" y="5105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Line 20">
            <a:extLst>
              <a:ext uri="{FF2B5EF4-FFF2-40B4-BE49-F238E27FC236}">
                <a16:creationId xmlns:a16="http://schemas.microsoft.com/office/drawing/2014/main" id="{C63484F6-AE7E-43BD-9CC4-F788CACCF8D7}"/>
              </a:ext>
            </a:extLst>
          </p:cNvPr>
          <p:cNvSpPr>
            <a:spLocks noChangeShapeType="1"/>
          </p:cNvSpPr>
          <p:nvPr/>
        </p:nvSpPr>
        <p:spPr bwMode="auto">
          <a:xfrm flipV="1">
            <a:off x="2667000" y="5791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Line 21">
            <a:extLst>
              <a:ext uri="{FF2B5EF4-FFF2-40B4-BE49-F238E27FC236}">
                <a16:creationId xmlns:a16="http://schemas.microsoft.com/office/drawing/2014/main" id="{2A26E12D-EFD2-45BF-ABD5-AD6DCFCA651C}"/>
              </a:ext>
            </a:extLst>
          </p:cNvPr>
          <p:cNvSpPr>
            <a:spLocks noChangeShapeType="1"/>
          </p:cNvSpPr>
          <p:nvPr/>
        </p:nvSpPr>
        <p:spPr bwMode="auto">
          <a:xfrm>
            <a:off x="3429000" y="5715000"/>
            <a:ext cx="31242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a:extLst>
              <a:ext uri="{FF2B5EF4-FFF2-40B4-BE49-F238E27FC236}">
                <a16:creationId xmlns:a16="http://schemas.microsoft.com/office/drawing/2014/main" id="{52D7E63F-94C5-4BC8-8FA0-2135425659AF}"/>
              </a:ext>
            </a:extLst>
          </p:cNvPr>
          <p:cNvSpPr>
            <a:spLocks noChangeShapeType="1"/>
          </p:cNvSpPr>
          <p:nvPr/>
        </p:nvSpPr>
        <p:spPr bwMode="auto">
          <a:xfrm>
            <a:off x="2819400" y="35814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Line 23">
            <a:extLst>
              <a:ext uri="{FF2B5EF4-FFF2-40B4-BE49-F238E27FC236}">
                <a16:creationId xmlns:a16="http://schemas.microsoft.com/office/drawing/2014/main" id="{C583BC22-A4FB-45AE-8D33-DB217BEA5E69}"/>
              </a:ext>
            </a:extLst>
          </p:cNvPr>
          <p:cNvSpPr>
            <a:spLocks noChangeShapeType="1"/>
          </p:cNvSpPr>
          <p:nvPr/>
        </p:nvSpPr>
        <p:spPr bwMode="auto">
          <a:xfrm>
            <a:off x="7162800" y="3581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8" name="Line 24">
            <a:extLst>
              <a:ext uri="{FF2B5EF4-FFF2-40B4-BE49-F238E27FC236}">
                <a16:creationId xmlns:a16="http://schemas.microsoft.com/office/drawing/2014/main" id="{F82241E3-392F-40DB-8418-4CD64562EA5E}"/>
              </a:ext>
            </a:extLst>
          </p:cNvPr>
          <p:cNvSpPr>
            <a:spLocks noChangeShapeType="1"/>
          </p:cNvSpPr>
          <p:nvPr/>
        </p:nvSpPr>
        <p:spPr bwMode="auto">
          <a:xfrm>
            <a:off x="2819400" y="3581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9" name="Line 25">
            <a:extLst>
              <a:ext uri="{FF2B5EF4-FFF2-40B4-BE49-F238E27FC236}">
                <a16:creationId xmlns:a16="http://schemas.microsoft.com/office/drawing/2014/main" id="{3890D885-3BBE-4540-B178-13D5A8F9A457}"/>
              </a:ext>
            </a:extLst>
          </p:cNvPr>
          <p:cNvSpPr>
            <a:spLocks noChangeShapeType="1"/>
          </p:cNvSpPr>
          <p:nvPr/>
        </p:nvSpPr>
        <p:spPr bwMode="auto">
          <a:xfrm>
            <a:off x="5562600" y="31242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Line 26">
            <a:extLst>
              <a:ext uri="{FF2B5EF4-FFF2-40B4-BE49-F238E27FC236}">
                <a16:creationId xmlns:a16="http://schemas.microsoft.com/office/drawing/2014/main" id="{85514BAE-3C8F-4A0E-B360-6572CC8BFCD9}"/>
              </a:ext>
            </a:extLst>
          </p:cNvPr>
          <p:cNvSpPr>
            <a:spLocks noChangeShapeType="1"/>
          </p:cNvSpPr>
          <p:nvPr/>
        </p:nvSpPr>
        <p:spPr bwMode="auto">
          <a:xfrm>
            <a:off x="5562600" y="31242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1" name="Line 27">
            <a:extLst>
              <a:ext uri="{FF2B5EF4-FFF2-40B4-BE49-F238E27FC236}">
                <a16:creationId xmlns:a16="http://schemas.microsoft.com/office/drawing/2014/main" id="{99964E0F-D5B9-468B-BEAB-D287E5CBBE07}"/>
              </a:ext>
            </a:extLst>
          </p:cNvPr>
          <p:cNvSpPr>
            <a:spLocks noChangeShapeType="1"/>
          </p:cNvSpPr>
          <p:nvPr/>
        </p:nvSpPr>
        <p:spPr bwMode="auto">
          <a:xfrm>
            <a:off x="5867400" y="3124200"/>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2" name="Line 28">
            <a:extLst>
              <a:ext uri="{FF2B5EF4-FFF2-40B4-BE49-F238E27FC236}">
                <a16:creationId xmlns:a16="http://schemas.microsoft.com/office/drawing/2014/main" id="{B6BDFBC1-5928-469F-96C2-8660B82E5A44}"/>
              </a:ext>
            </a:extLst>
          </p:cNvPr>
          <p:cNvSpPr>
            <a:spLocks noChangeShapeType="1"/>
          </p:cNvSpPr>
          <p:nvPr/>
        </p:nvSpPr>
        <p:spPr bwMode="auto">
          <a:xfrm>
            <a:off x="5334000" y="3352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Line 29">
            <a:extLst>
              <a:ext uri="{FF2B5EF4-FFF2-40B4-BE49-F238E27FC236}">
                <a16:creationId xmlns:a16="http://schemas.microsoft.com/office/drawing/2014/main" id="{64748911-CA46-45BD-9DD3-11754CCF6236}"/>
              </a:ext>
            </a:extLst>
          </p:cNvPr>
          <p:cNvSpPr>
            <a:spLocks noChangeShapeType="1"/>
          </p:cNvSpPr>
          <p:nvPr/>
        </p:nvSpPr>
        <p:spPr bwMode="auto">
          <a:xfrm>
            <a:off x="5872163" y="33528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4" name="Text Box 30">
            <a:extLst>
              <a:ext uri="{FF2B5EF4-FFF2-40B4-BE49-F238E27FC236}">
                <a16:creationId xmlns:a16="http://schemas.microsoft.com/office/drawing/2014/main" id="{A69DF32A-B679-475B-89A2-98DF273E2018}"/>
              </a:ext>
            </a:extLst>
          </p:cNvPr>
          <p:cNvSpPr txBox="1">
            <a:spLocks noChangeArrowheads="1"/>
          </p:cNvSpPr>
          <p:nvPr/>
        </p:nvSpPr>
        <p:spPr bwMode="auto">
          <a:xfrm>
            <a:off x="48006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INT</a:t>
            </a:r>
          </a:p>
        </p:txBody>
      </p:sp>
      <p:sp>
        <p:nvSpPr>
          <p:cNvPr id="36895" name="Line 31">
            <a:extLst>
              <a:ext uri="{FF2B5EF4-FFF2-40B4-BE49-F238E27FC236}">
                <a16:creationId xmlns:a16="http://schemas.microsoft.com/office/drawing/2014/main" id="{0BC0F0A7-CC5D-4BA1-B3DB-817BE70D8422}"/>
              </a:ext>
            </a:extLst>
          </p:cNvPr>
          <p:cNvSpPr>
            <a:spLocks noChangeShapeType="1"/>
          </p:cNvSpPr>
          <p:nvPr/>
        </p:nvSpPr>
        <p:spPr bwMode="auto">
          <a:xfrm>
            <a:off x="457200" y="32004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6" name="Line 32">
            <a:extLst>
              <a:ext uri="{FF2B5EF4-FFF2-40B4-BE49-F238E27FC236}">
                <a16:creationId xmlns:a16="http://schemas.microsoft.com/office/drawing/2014/main" id="{7FA64297-A9C4-42DE-9D54-15A3BC694E1C}"/>
              </a:ext>
            </a:extLst>
          </p:cNvPr>
          <p:cNvSpPr>
            <a:spLocks noChangeShapeType="1"/>
          </p:cNvSpPr>
          <p:nvPr/>
        </p:nvSpPr>
        <p:spPr bwMode="auto">
          <a:xfrm>
            <a:off x="457200" y="32004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7" name="Line 33">
            <a:extLst>
              <a:ext uri="{FF2B5EF4-FFF2-40B4-BE49-F238E27FC236}">
                <a16:creationId xmlns:a16="http://schemas.microsoft.com/office/drawing/2014/main" id="{AAF0E15C-8A39-42A3-9BDE-E8EB67D0B4F3}"/>
              </a:ext>
            </a:extLst>
          </p:cNvPr>
          <p:cNvSpPr>
            <a:spLocks noChangeShapeType="1"/>
          </p:cNvSpPr>
          <p:nvPr/>
        </p:nvSpPr>
        <p:spPr bwMode="auto">
          <a:xfrm flipV="1">
            <a:off x="3505200" y="2286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8" name="Line 34">
            <a:extLst>
              <a:ext uri="{FF2B5EF4-FFF2-40B4-BE49-F238E27FC236}">
                <a16:creationId xmlns:a16="http://schemas.microsoft.com/office/drawing/2014/main" id="{305894C1-47D2-4408-9BE9-AA81F07C2CFC}"/>
              </a:ext>
            </a:extLst>
          </p:cNvPr>
          <p:cNvSpPr>
            <a:spLocks noChangeShapeType="1"/>
          </p:cNvSpPr>
          <p:nvPr/>
        </p:nvSpPr>
        <p:spPr bwMode="auto">
          <a:xfrm>
            <a:off x="457200" y="46482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9" name="Line 35">
            <a:extLst>
              <a:ext uri="{FF2B5EF4-FFF2-40B4-BE49-F238E27FC236}">
                <a16:creationId xmlns:a16="http://schemas.microsoft.com/office/drawing/2014/main" id="{91F49426-16E6-42FB-AF08-610B0E0F80A3}"/>
              </a:ext>
            </a:extLst>
          </p:cNvPr>
          <p:cNvSpPr>
            <a:spLocks noChangeShapeType="1"/>
          </p:cNvSpPr>
          <p:nvPr/>
        </p:nvSpPr>
        <p:spPr bwMode="auto">
          <a:xfrm>
            <a:off x="228600" y="4724400"/>
            <a:ext cx="304800"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0" name="Line 36">
            <a:extLst>
              <a:ext uri="{FF2B5EF4-FFF2-40B4-BE49-F238E27FC236}">
                <a16:creationId xmlns:a16="http://schemas.microsoft.com/office/drawing/2014/main" id="{7C06F553-4406-4173-BB30-9B87DB62125B}"/>
              </a:ext>
            </a:extLst>
          </p:cNvPr>
          <p:cNvSpPr>
            <a:spLocks noChangeShapeType="1"/>
          </p:cNvSpPr>
          <p:nvPr/>
        </p:nvSpPr>
        <p:spPr bwMode="auto">
          <a:xfrm>
            <a:off x="228600" y="4724400"/>
            <a:ext cx="0" cy="228600"/>
          </a:xfrm>
          <a:prstGeom prst="line">
            <a:avLst/>
          </a:prstGeom>
          <a:noFill/>
          <a:ln w="38100">
            <a:solidFill>
              <a:srgbClr val="99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1" name="Line 37">
            <a:extLst>
              <a:ext uri="{FF2B5EF4-FFF2-40B4-BE49-F238E27FC236}">
                <a16:creationId xmlns:a16="http://schemas.microsoft.com/office/drawing/2014/main" id="{7041D8DF-8983-4F26-986A-ED224073E0A4}"/>
              </a:ext>
            </a:extLst>
          </p:cNvPr>
          <p:cNvSpPr>
            <a:spLocks noChangeShapeType="1"/>
          </p:cNvSpPr>
          <p:nvPr/>
        </p:nvSpPr>
        <p:spPr bwMode="auto">
          <a:xfrm>
            <a:off x="533400" y="4724400"/>
            <a:ext cx="0" cy="22860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2" name="Line 38">
            <a:extLst>
              <a:ext uri="{FF2B5EF4-FFF2-40B4-BE49-F238E27FC236}">
                <a16:creationId xmlns:a16="http://schemas.microsoft.com/office/drawing/2014/main" id="{96B4FB15-096C-4071-86A9-88EA6CAC3F6B}"/>
              </a:ext>
            </a:extLst>
          </p:cNvPr>
          <p:cNvSpPr>
            <a:spLocks noChangeShapeType="1"/>
          </p:cNvSpPr>
          <p:nvPr/>
        </p:nvSpPr>
        <p:spPr bwMode="auto">
          <a:xfrm>
            <a:off x="0" y="4953000"/>
            <a:ext cx="228600" cy="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3" name="Line 39">
            <a:extLst>
              <a:ext uri="{FF2B5EF4-FFF2-40B4-BE49-F238E27FC236}">
                <a16:creationId xmlns:a16="http://schemas.microsoft.com/office/drawing/2014/main" id="{4E49CCC8-D858-4551-A403-8326B7D9F983}"/>
              </a:ext>
            </a:extLst>
          </p:cNvPr>
          <p:cNvSpPr>
            <a:spLocks noChangeShapeType="1"/>
          </p:cNvSpPr>
          <p:nvPr/>
        </p:nvSpPr>
        <p:spPr bwMode="auto">
          <a:xfrm>
            <a:off x="538163" y="4953000"/>
            <a:ext cx="228600" cy="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4" name="Text Box 40">
            <a:extLst>
              <a:ext uri="{FF2B5EF4-FFF2-40B4-BE49-F238E27FC236}">
                <a16:creationId xmlns:a16="http://schemas.microsoft.com/office/drawing/2014/main" id="{BA7946B8-7AB4-41C0-9AA8-BB3783E9636F}"/>
              </a:ext>
            </a:extLst>
          </p:cNvPr>
          <p:cNvSpPr txBox="1">
            <a:spLocks noChangeArrowheads="1"/>
          </p:cNvSpPr>
          <p:nvPr/>
        </p:nvSpPr>
        <p:spPr bwMode="auto">
          <a:xfrm>
            <a:off x="0" y="51816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IRQ5</a:t>
            </a:r>
          </a:p>
        </p:txBody>
      </p:sp>
      <p:sp>
        <p:nvSpPr>
          <p:cNvPr id="36905" name="Line 41">
            <a:extLst>
              <a:ext uri="{FF2B5EF4-FFF2-40B4-BE49-F238E27FC236}">
                <a16:creationId xmlns:a16="http://schemas.microsoft.com/office/drawing/2014/main" id="{F51B6A72-B43D-4B8A-B973-3D5A9B9CAB0B}"/>
              </a:ext>
            </a:extLst>
          </p:cNvPr>
          <p:cNvSpPr>
            <a:spLocks noChangeShapeType="1"/>
          </p:cNvSpPr>
          <p:nvPr/>
        </p:nvSpPr>
        <p:spPr bwMode="auto">
          <a:xfrm>
            <a:off x="1481138" y="4648200"/>
            <a:ext cx="2714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6" name="Text Box 42">
            <a:extLst>
              <a:ext uri="{FF2B5EF4-FFF2-40B4-BE49-F238E27FC236}">
                <a16:creationId xmlns:a16="http://schemas.microsoft.com/office/drawing/2014/main" id="{41BD95CE-AA16-4E45-BE7A-AD5223866231}"/>
              </a:ext>
            </a:extLst>
          </p:cNvPr>
          <p:cNvSpPr txBox="1">
            <a:spLocks noChangeArrowheads="1"/>
          </p:cNvSpPr>
          <p:nvPr/>
        </p:nvSpPr>
        <p:spPr bwMode="auto">
          <a:xfrm>
            <a:off x="3124200" y="1905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0099FF"/>
                </a:solidFill>
              </a:rPr>
              <a:t>IRQ5</a:t>
            </a:r>
          </a:p>
        </p:txBody>
      </p:sp>
      <p:sp>
        <p:nvSpPr>
          <p:cNvPr id="36907" name="Text Box 43">
            <a:extLst>
              <a:ext uri="{FF2B5EF4-FFF2-40B4-BE49-F238E27FC236}">
                <a16:creationId xmlns:a16="http://schemas.microsoft.com/office/drawing/2014/main" id="{7714D802-88A3-4C16-A8E7-176C2E8B2E0B}"/>
              </a:ext>
            </a:extLst>
          </p:cNvPr>
          <p:cNvSpPr txBox="1">
            <a:spLocks noChangeArrowheads="1"/>
          </p:cNvSpPr>
          <p:nvPr/>
        </p:nvSpPr>
        <p:spPr bwMode="auto">
          <a:xfrm>
            <a:off x="5105400" y="5715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DATA</a:t>
            </a:r>
          </a:p>
        </p:txBody>
      </p:sp>
      <p:sp>
        <p:nvSpPr>
          <p:cNvPr id="36911" name="Line 47">
            <a:extLst>
              <a:ext uri="{FF2B5EF4-FFF2-40B4-BE49-F238E27FC236}">
                <a16:creationId xmlns:a16="http://schemas.microsoft.com/office/drawing/2014/main" id="{3F625672-0D98-478B-B835-B582BFB324CA}"/>
              </a:ext>
            </a:extLst>
          </p:cNvPr>
          <p:cNvSpPr>
            <a:spLocks noChangeShapeType="1"/>
          </p:cNvSpPr>
          <p:nvPr/>
        </p:nvSpPr>
        <p:spPr bwMode="auto">
          <a:xfrm>
            <a:off x="6705600" y="64008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2" name="Line 48">
            <a:extLst>
              <a:ext uri="{FF2B5EF4-FFF2-40B4-BE49-F238E27FC236}">
                <a16:creationId xmlns:a16="http://schemas.microsoft.com/office/drawing/2014/main" id="{AB0979E6-3011-4447-AC22-BF1839AC2743}"/>
              </a:ext>
            </a:extLst>
          </p:cNvPr>
          <p:cNvSpPr>
            <a:spLocks noChangeShapeType="1"/>
          </p:cNvSpPr>
          <p:nvPr/>
        </p:nvSpPr>
        <p:spPr bwMode="auto">
          <a:xfrm>
            <a:off x="7315200" y="64008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3" name="Line 49">
            <a:extLst>
              <a:ext uri="{FF2B5EF4-FFF2-40B4-BE49-F238E27FC236}">
                <a16:creationId xmlns:a16="http://schemas.microsoft.com/office/drawing/2014/main" id="{6E42A69B-B43E-4026-A5E1-0EC959BF4DEB}"/>
              </a:ext>
            </a:extLst>
          </p:cNvPr>
          <p:cNvSpPr>
            <a:spLocks noChangeShapeType="1"/>
          </p:cNvSpPr>
          <p:nvPr/>
        </p:nvSpPr>
        <p:spPr bwMode="auto">
          <a:xfrm>
            <a:off x="7010400" y="6400800"/>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4" name="Line 50">
            <a:extLst>
              <a:ext uri="{FF2B5EF4-FFF2-40B4-BE49-F238E27FC236}">
                <a16:creationId xmlns:a16="http://schemas.microsoft.com/office/drawing/2014/main" id="{851A7D8F-6AB5-4557-8DDE-B5934890BB05}"/>
              </a:ext>
            </a:extLst>
          </p:cNvPr>
          <p:cNvSpPr>
            <a:spLocks noChangeShapeType="1"/>
          </p:cNvSpPr>
          <p:nvPr/>
        </p:nvSpPr>
        <p:spPr bwMode="auto">
          <a:xfrm>
            <a:off x="7319963" y="6396038"/>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15" name="Line 51">
            <a:extLst>
              <a:ext uri="{FF2B5EF4-FFF2-40B4-BE49-F238E27FC236}">
                <a16:creationId xmlns:a16="http://schemas.microsoft.com/office/drawing/2014/main" id="{2E8D67EF-46B5-44AF-AED7-E02BE2DF0034}"/>
              </a:ext>
            </a:extLst>
          </p:cNvPr>
          <p:cNvSpPr>
            <a:spLocks noChangeShapeType="1"/>
          </p:cNvSpPr>
          <p:nvPr/>
        </p:nvSpPr>
        <p:spPr bwMode="auto">
          <a:xfrm>
            <a:off x="7010400" y="66294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779A437E-575C-4DB8-8FE4-FC0624E3F0FB}"/>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A284B57A-E729-4DD6-9095-FDF1B735D93D}"/>
              </a:ext>
            </a:extLst>
          </p:cNvPr>
          <p:cNvSpPr>
            <a:spLocks noGrp="1"/>
          </p:cNvSpPr>
          <p:nvPr>
            <p:ph type="sldNum" sz="quarter" idx="12"/>
          </p:nvPr>
        </p:nvSpPr>
        <p:spPr/>
        <p:txBody>
          <a:bodyPr/>
          <a:lstStyle/>
          <a:p>
            <a:fld id="{520011BA-BFCD-43A4-AFF6-B7D191EC2512}" type="slidenum">
              <a:rPr lang="en-US" altLang="en-US"/>
              <a:pPr/>
              <a:t>41</a:t>
            </a:fld>
            <a:endParaRPr lang="en-US" altLang="en-US"/>
          </a:p>
        </p:txBody>
      </p:sp>
      <p:sp>
        <p:nvSpPr>
          <p:cNvPr id="37890" name="Rectangle 2">
            <a:extLst>
              <a:ext uri="{FF2B5EF4-FFF2-40B4-BE49-F238E27FC236}">
                <a16:creationId xmlns:a16="http://schemas.microsoft.com/office/drawing/2014/main" id="{63CE1AD2-EFBD-4997-B3A5-156F777FCE9E}"/>
              </a:ext>
            </a:extLst>
          </p:cNvPr>
          <p:cNvSpPr>
            <a:spLocks noGrp="1" noRot="1" noChangeArrowheads="1"/>
          </p:cNvSpPr>
          <p:nvPr>
            <p:ph type="title"/>
          </p:nvPr>
        </p:nvSpPr>
        <p:spPr>
          <a:xfrm>
            <a:off x="457200" y="244475"/>
            <a:ext cx="3733800" cy="669925"/>
          </a:xfrm>
        </p:spPr>
        <p:txBody>
          <a:bodyPr/>
          <a:lstStyle/>
          <a:p>
            <a:r>
              <a:rPr lang="en-US" altLang="en-US" sz="4000">
                <a:latin typeface="VNI-Times" pitchFamily="2" charset="0"/>
              </a:rPr>
              <a:t>Giaûi thích</a:t>
            </a:r>
          </a:p>
        </p:txBody>
      </p:sp>
      <p:sp>
        <p:nvSpPr>
          <p:cNvPr id="37891" name="Rectangle 3">
            <a:extLst>
              <a:ext uri="{FF2B5EF4-FFF2-40B4-BE49-F238E27FC236}">
                <a16:creationId xmlns:a16="http://schemas.microsoft.com/office/drawing/2014/main" id="{9CAA8A26-10FF-425D-AAA4-B900D00FC52A}"/>
              </a:ext>
            </a:extLst>
          </p:cNvPr>
          <p:cNvSpPr>
            <a:spLocks noGrp="1" noRot="1" noChangeArrowheads="1"/>
          </p:cNvSpPr>
          <p:nvPr>
            <p:ph type="body" idx="1"/>
          </p:nvPr>
        </p:nvSpPr>
        <p:spPr>
          <a:xfrm>
            <a:off x="457200" y="1219200"/>
            <a:ext cx="8007350" cy="990600"/>
          </a:xfrm>
        </p:spPr>
        <p:txBody>
          <a:bodyPr/>
          <a:lstStyle/>
          <a:p>
            <a:pPr>
              <a:lnSpc>
                <a:spcPct val="90000"/>
              </a:lnSpc>
            </a:pPr>
            <a:r>
              <a:rPr lang="en-US" altLang="en-US" b="1">
                <a:latin typeface="VNI-Times" pitchFamily="2" charset="0"/>
              </a:rPr>
              <a:t>Card IO yeâu caàu phuïc vuï baèng caùch ñöa ñöôøng tín hieäu IRQ treân card leân möùc 1.</a:t>
            </a:r>
          </a:p>
        </p:txBody>
      </p:sp>
      <p:sp>
        <p:nvSpPr>
          <p:cNvPr id="37892" name="Text Box 4">
            <a:extLst>
              <a:ext uri="{FF2B5EF4-FFF2-40B4-BE49-F238E27FC236}">
                <a16:creationId xmlns:a16="http://schemas.microsoft.com/office/drawing/2014/main" id="{E231EE99-FC5D-4FDB-885C-5E289CD2F71A}"/>
              </a:ext>
            </a:extLst>
          </p:cNvPr>
          <p:cNvSpPr txBox="1">
            <a:spLocks noChangeArrowheads="1"/>
          </p:cNvSpPr>
          <p:nvPr/>
        </p:nvSpPr>
        <p:spPr bwMode="auto">
          <a:xfrm>
            <a:off x="838200" y="2286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Ñöôøng IRQ noái vôùi boä ñieàu khieån ngaét, yeâu caàu naøy seõ laøm baät bit 5 cuûa thanh ghi IRR.</a:t>
            </a:r>
          </a:p>
        </p:txBody>
      </p:sp>
      <p:sp>
        <p:nvSpPr>
          <p:cNvPr id="37893" name="Text Box 5">
            <a:extLst>
              <a:ext uri="{FF2B5EF4-FFF2-40B4-BE49-F238E27FC236}">
                <a16:creationId xmlns:a16="http://schemas.microsoft.com/office/drawing/2014/main" id="{CDC24951-2861-4E4A-BA3A-B4F853A51D70}"/>
              </a:ext>
            </a:extLst>
          </p:cNvPr>
          <p:cNvSpPr txBox="1">
            <a:spLocks noChangeArrowheads="1"/>
          </p:cNvSpPr>
          <p:nvPr/>
        </p:nvSpPr>
        <p:spPr bwMode="auto">
          <a:xfrm>
            <a:off x="762000" y="32766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Interrupt controller seõ so saùnh IRR vôùi thanh ghi maët naï IMR ñeå xem hieän taïi coù cho pheùp IRQ5 hay khoâng. Neáu cho pheùp thì seõ kieåm tra tieáp.</a:t>
            </a:r>
          </a:p>
        </p:txBody>
      </p:sp>
      <p:sp>
        <p:nvSpPr>
          <p:cNvPr id="37894" name="Text Box 6">
            <a:extLst>
              <a:ext uri="{FF2B5EF4-FFF2-40B4-BE49-F238E27FC236}">
                <a16:creationId xmlns:a16="http://schemas.microsoft.com/office/drawing/2014/main" id="{E8601004-0666-42DF-8DC8-1B9EDB870F55}"/>
              </a:ext>
            </a:extLst>
          </p:cNvPr>
          <p:cNvSpPr txBox="1">
            <a:spLocks noChangeArrowheads="1"/>
          </p:cNvSpPr>
          <p:nvPr/>
        </p:nvSpPr>
        <p:spPr bwMode="auto">
          <a:xfrm>
            <a:off x="990600" y="45720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FFFF00"/>
                </a:solidFill>
                <a:latin typeface="VNI-Times" pitchFamily="2" charset="0"/>
              </a:rPr>
              <a:t>Kieåm tra xem coù 1 ngaét coù öu tieân cao hôn IRQ5 hay khoâng. Neáu coù thì IRQ5 phaûi chôø cho ñeán sau khi  ngaét öu tieân thöïc hieän xong.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7891">
                                            <p:txEl>
                                              <p:pRg st="0" end="0"/>
                                            </p:txEl>
                                          </p:spTgt>
                                        </p:tgtEl>
                                        <p:attrNameLst>
                                          <p:attrName>style.visibility</p:attrName>
                                        </p:attrNameLst>
                                      </p:cBhvr>
                                      <p:to>
                                        <p:strVal val="visible"/>
                                      </p:to>
                                    </p:set>
                                    <p:anim calcmode="lin" valueType="num">
                                      <p:cBhvr additive="base">
                                        <p:cTn id="11"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8" presetClass="entr" presetSubtype="0" accel="50000"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 calcmode="lin" valueType="num">
                                      <p:cBhvr>
                                        <p:cTn id="17" dur="1000" fill="hold"/>
                                        <p:tgtEl>
                                          <p:spTgt spid="3789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37892"/>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37892"/>
                                        </p:tgtEl>
                                        <p:attrNameLst>
                                          <p:attrName>ppt_y</p:attrName>
                                        </p:attrNameLst>
                                      </p:cBhvr>
                                      <p:tavLst>
                                        <p:tav tm="0">
                                          <p:val>
                                            <p:strVal val="#ppt_y"/>
                                          </p:val>
                                        </p:tav>
                                        <p:tav tm="100000">
                                          <p:val>
                                            <p:strVal val="#ppt_y"/>
                                          </p:val>
                                        </p:tav>
                                      </p:tavLst>
                                    </p:anim>
                                    <p:animEffect transition="in" filter="fade">
                                      <p:cBhvr>
                                        <p:cTn id="20" dur="1000"/>
                                        <p:tgtEl>
                                          <p:spTgt spid="378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p:cTn id="25" dur="1000" fill="hold"/>
                                        <p:tgtEl>
                                          <p:spTgt spid="37893"/>
                                        </p:tgtEl>
                                        <p:attrNameLst>
                                          <p:attrName>ppt_w</p:attrName>
                                        </p:attrNameLst>
                                      </p:cBhvr>
                                      <p:tavLst>
                                        <p:tav tm="0">
                                          <p:val>
                                            <p:fltVal val="0"/>
                                          </p:val>
                                        </p:tav>
                                        <p:tav tm="100000">
                                          <p:val>
                                            <p:strVal val="#ppt_w"/>
                                          </p:val>
                                        </p:tav>
                                      </p:tavLst>
                                    </p:anim>
                                    <p:anim calcmode="lin" valueType="num">
                                      <p:cBhvr>
                                        <p:cTn id="26" dur="1000" fill="hold"/>
                                        <p:tgtEl>
                                          <p:spTgt spid="37893"/>
                                        </p:tgtEl>
                                        <p:attrNameLst>
                                          <p:attrName>ppt_h</p:attrName>
                                        </p:attrNameLst>
                                      </p:cBhvr>
                                      <p:tavLst>
                                        <p:tav tm="0">
                                          <p:val>
                                            <p:fltVal val="0"/>
                                          </p:val>
                                        </p:tav>
                                        <p:tav tm="100000">
                                          <p:val>
                                            <p:strVal val="#ppt_h"/>
                                          </p:val>
                                        </p:tav>
                                      </p:tavLst>
                                    </p:anim>
                                    <p:anim calcmode="lin" valueType="num">
                                      <p:cBhvr>
                                        <p:cTn id="27" dur="1000" fill="hold"/>
                                        <p:tgtEl>
                                          <p:spTgt spid="3789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78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8" presetClass="entr" presetSubtype="0" accel="50000" fill="hold" grpId="0" nodeType="clickEffect">
                                  <p:stCondLst>
                                    <p:cond delay="0"/>
                                  </p:stCondLst>
                                  <p:iterate type="lt">
                                    <p:tmPct val="50000"/>
                                  </p:iterate>
                                  <p:childTnLst>
                                    <p:set>
                                      <p:cBhvr>
                                        <p:cTn id="32" dur="1" fill="hold">
                                          <p:stCondLst>
                                            <p:cond delay="0"/>
                                          </p:stCondLst>
                                        </p:cTn>
                                        <p:tgtEl>
                                          <p:spTgt spid="37894"/>
                                        </p:tgtEl>
                                        <p:attrNameLst>
                                          <p:attrName>style.visibility</p:attrName>
                                        </p:attrNameLst>
                                      </p:cBhvr>
                                      <p:to>
                                        <p:strVal val="visible"/>
                                      </p:to>
                                    </p:set>
                                    <p:set>
                                      <p:cBhvr>
                                        <p:cTn id="33" dur="228" fill="hold">
                                          <p:stCondLst>
                                            <p:cond delay="0"/>
                                          </p:stCondLst>
                                        </p:cTn>
                                        <p:tgtEl>
                                          <p:spTgt spid="37894"/>
                                        </p:tgtEl>
                                        <p:attrNameLst>
                                          <p:attrName>style.rotation</p:attrName>
                                        </p:attrNameLst>
                                      </p:cBhvr>
                                      <p:to>
                                        <p:strVal val="-45.0"/>
                                      </p:to>
                                    </p:set>
                                    <p:anim calcmode="lin" valueType="num">
                                      <p:cBhvr>
                                        <p:cTn id="34" dur="228" fill="hold">
                                          <p:stCondLst>
                                            <p:cond delay="228"/>
                                          </p:stCondLst>
                                        </p:cTn>
                                        <p:tgtEl>
                                          <p:spTgt spid="37894"/>
                                        </p:tgtEl>
                                        <p:attrNameLst>
                                          <p:attrName>style.rotation</p:attrName>
                                        </p:attrNameLst>
                                      </p:cBhvr>
                                      <p:tavLst>
                                        <p:tav tm="0">
                                          <p:val>
                                            <p:fltVal val="-45"/>
                                          </p:val>
                                        </p:tav>
                                        <p:tav tm="69900">
                                          <p:val>
                                            <p:fltVal val="45"/>
                                          </p:val>
                                        </p:tav>
                                        <p:tav tm="100000">
                                          <p:val>
                                            <p:fltVal val="0"/>
                                          </p:val>
                                        </p:tav>
                                      </p:tavLst>
                                    </p:anim>
                                    <p:anim calcmode="lin" valueType="num">
                                      <p:cBhvr>
                                        <p:cTn id="35" dur="228" fill="hold">
                                          <p:stCondLst>
                                            <p:cond delay="0"/>
                                          </p:stCondLst>
                                        </p:cTn>
                                        <p:tgtEl>
                                          <p:spTgt spid="37894"/>
                                        </p:tgtEl>
                                        <p:attrNameLst>
                                          <p:attrName>ppt_y</p:attrName>
                                        </p:attrNameLst>
                                      </p:cBhvr>
                                      <p:tavLst>
                                        <p:tav tm="0">
                                          <p:val>
                                            <p:strVal val="#ppt_y-1"/>
                                          </p:val>
                                        </p:tav>
                                        <p:tav tm="100000">
                                          <p:val>
                                            <p:strVal val="#ppt_y-(0.354*#ppt_w-0.172*#ppt_h)"/>
                                          </p:val>
                                        </p:tav>
                                      </p:tavLst>
                                    </p:anim>
                                    <p:anim calcmode="lin" valueType="num">
                                      <p:cBhvr>
                                        <p:cTn id="36" dur="78" decel="50000" autoRev="1" fill="hold">
                                          <p:stCondLst>
                                            <p:cond delay="228"/>
                                          </p:stCondLst>
                                        </p:cTn>
                                        <p:tgtEl>
                                          <p:spTgt spid="37894"/>
                                        </p:tgtEl>
                                        <p:attrNameLst>
                                          <p:attrName>ppt_y</p:attrName>
                                        </p:attrNameLst>
                                      </p:cBhvr>
                                      <p:tavLst>
                                        <p:tav tm="0">
                                          <p:val>
                                            <p:strVal val="#ppt_y-(0.354*#ppt_w-0.172*#ppt_h)"/>
                                          </p:val>
                                        </p:tav>
                                        <p:tav tm="100000">
                                          <p:val>
                                            <p:strVal val="#ppt_y-(0.354*#ppt_w-0.172*#ppt_h)-#ppt_h/2"/>
                                          </p:val>
                                        </p:tav>
                                      </p:tavLst>
                                    </p:anim>
                                    <p:anim calcmode="lin" valueType="num">
                                      <p:cBhvr>
                                        <p:cTn id="37" dur="68" fill="hold">
                                          <p:stCondLst>
                                            <p:cond delay="432"/>
                                          </p:stCondLst>
                                        </p:cTn>
                                        <p:tgtEl>
                                          <p:spTgt spid="3789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P spid="37892" grpId="0"/>
      <p:bldP spid="37893" grpId="0"/>
      <p:bldP spid="378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9558C09-CA2D-44FD-BD75-D638A7232B74}"/>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CB22057B-5AC1-43C4-A908-8719DC3C51AF}"/>
              </a:ext>
            </a:extLst>
          </p:cNvPr>
          <p:cNvSpPr>
            <a:spLocks noGrp="1"/>
          </p:cNvSpPr>
          <p:nvPr>
            <p:ph type="sldNum" sz="quarter" idx="12"/>
          </p:nvPr>
        </p:nvSpPr>
        <p:spPr/>
        <p:txBody>
          <a:bodyPr/>
          <a:lstStyle/>
          <a:p>
            <a:fld id="{6E6B18E4-BE21-4747-8EDD-2D539872C402}" type="slidenum">
              <a:rPr lang="en-US" altLang="en-US"/>
              <a:pPr/>
              <a:t>42</a:t>
            </a:fld>
            <a:endParaRPr lang="en-US" altLang="en-US"/>
          </a:p>
        </p:txBody>
      </p:sp>
      <p:sp>
        <p:nvSpPr>
          <p:cNvPr id="45058" name="Rectangle 2">
            <a:extLst>
              <a:ext uri="{FF2B5EF4-FFF2-40B4-BE49-F238E27FC236}">
                <a16:creationId xmlns:a16="http://schemas.microsoft.com/office/drawing/2014/main" id="{7F9F3374-843E-4876-9C8B-1AC57DD47EF5}"/>
              </a:ext>
            </a:extLst>
          </p:cNvPr>
          <p:cNvSpPr>
            <a:spLocks noGrp="1" noRot="1" noChangeArrowheads="1"/>
          </p:cNvSpPr>
          <p:nvPr>
            <p:ph type="title"/>
          </p:nvPr>
        </p:nvSpPr>
        <p:spPr>
          <a:xfrm>
            <a:off x="457200" y="244475"/>
            <a:ext cx="8385175" cy="822325"/>
          </a:xfrm>
        </p:spPr>
        <p:txBody>
          <a:bodyPr/>
          <a:lstStyle/>
          <a:p>
            <a:r>
              <a:rPr lang="en-US" altLang="en-US">
                <a:latin typeface="VNI-Times" pitchFamily="2" charset="0"/>
              </a:rPr>
              <a:t>Giaûi thích (cont)</a:t>
            </a:r>
          </a:p>
        </p:txBody>
      </p:sp>
      <p:sp>
        <p:nvSpPr>
          <p:cNvPr id="45059" name="Rectangle 3">
            <a:extLst>
              <a:ext uri="{FF2B5EF4-FFF2-40B4-BE49-F238E27FC236}">
                <a16:creationId xmlns:a16="http://schemas.microsoft.com/office/drawing/2014/main" id="{98E2AD70-1A5C-4666-9077-116DC04BEE45}"/>
              </a:ext>
            </a:extLst>
          </p:cNvPr>
          <p:cNvSpPr>
            <a:spLocks noGrp="1" noRot="1" noChangeArrowheads="1"/>
          </p:cNvSpPr>
          <p:nvPr>
            <p:ph type="body" idx="1"/>
          </p:nvPr>
        </p:nvSpPr>
        <p:spPr>
          <a:xfrm>
            <a:off x="609600" y="1447800"/>
            <a:ext cx="8007350" cy="1828800"/>
          </a:xfrm>
        </p:spPr>
        <p:txBody>
          <a:bodyPr/>
          <a:lstStyle/>
          <a:p>
            <a:r>
              <a:rPr lang="en-US" altLang="en-US">
                <a:solidFill>
                  <a:srgbClr val="0000FF"/>
                </a:solidFill>
                <a:latin typeface="VNI-Times" pitchFamily="2" charset="0"/>
              </a:rPr>
              <a:t>Leänh EOI seõ xoùa bit 5 trong thanh ghi ISR ñeå IntController coù theå tieáp nhaän 1 yeâu caàu khaùc.</a:t>
            </a:r>
          </a:p>
        </p:txBody>
      </p:sp>
      <p:sp>
        <p:nvSpPr>
          <p:cNvPr id="45060" name="Text Box 4">
            <a:extLst>
              <a:ext uri="{FF2B5EF4-FFF2-40B4-BE49-F238E27FC236}">
                <a16:creationId xmlns:a16="http://schemas.microsoft.com/office/drawing/2014/main" id="{B5B724F7-1A95-4982-8F13-99CC8BEB6204}"/>
              </a:ext>
            </a:extLst>
          </p:cNvPr>
          <p:cNvSpPr txBox="1">
            <a:spLocks noChangeArrowheads="1"/>
          </p:cNvSpPr>
          <p:nvPr/>
        </p:nvSpPr>
        <p:spPr bwMode="auto">
          <a:xfrm>
            <a:off x="1066800" y="3352800"/>
            <a:ext cx="7696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FFF00"/>
                </a:solidFill>
                <a:latin typeface="VNI-Times" pitchFamily="2" charset="0"/>
              </a:rPr>
              <a:t>Chöông trình phuïc vuï ngaét phaùt leänh IRET keát thuùc. CPU phuïc hoài giaù trò CS vaø IP töø Stack ñeå coù theå tieáp tuïc thöïc hieän quaù trình tröôùc ñoù.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505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505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505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505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8" presetClass="entr" presetSubtype="0" accel="50000" fill="hold" grpId="0" nodeType="clickEffect">
                                  <p:stCondLst>
                                    <p:cond delay="0"/>
                                  </p:stCondLst>
                                  <p:childTnLst>
                                    <p:set>
                                      <p:cBhvr>
                                        <p:cTn id="15" dur="1" fill="hold">
                                          <p:stCondLst>
                                            <p:cond delay="0"/>
                                          </p:stCondLst>
                                        </p:cTn>
                                        <p:tgtEl>
                                          <p:spTgt spid="45060"/>
                                        </p:tgtEl>
                                        <p:attrNameLst>
                                          <p:attrName>style.visibility</p:attrName>
                                        </p:attrNameLst>
                                      </p:cBhvr>
                                      <p:to>
                                        <p:strVal val="visible"/>
                                      </p:to>
                                    </p:set>
                                    <p:anim calcmode="lin" valueType="num">
                                      <p:cBhvr>
                                        <p:cTn id="16" dur="1000" fill="hold"/>
                                        <p:tgtEl>
                                          <p:spTgt spid="450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45060"/>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45060"/>
                                        </p:tgtEl>
                                        <p:attrNameLst>
                                          <p:attrName>ppt_y</p:attrName>
                                        </p:attrNameLst>
                                      </p:cBhvr>
                                      <p:tavLst>
                                        <p:tav tm="0">
                                          <p:val>
                                            <p:strVal val="#ppt_y"/>
                                          </p:val>
                                        </p:tav>
                                        <p:tav tm="100000">
                                          <p:val>
                                            <p:strVal val="#ppt_y"/>
                                          </p:val>
                                        </p:tav>
                                      </p:tavLst>
                                    </p:anim>
                                    <p:animEffect transition="in" filter="fade">
                                      <p:cBhvr>
                                        <p:cTn id="19" dur="1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363B837-F42C-4F45-A388-C6A968BBCADA}"/>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F21F1355-1F71-4927-8A8C-CA7581E594A6}"/>
              </a:ext>
            </a:extLst>
          </p:cNvPr>
          <p:cNvSpPr>
            <a:spLocks noGrp="1"/>
          </p:cNvSpPr>
          <p:nvPr>
            <p:ph type="sldNum" sz="quarter" idx="12"/>
          </p:nvPr>
        </p:nvSpPr>
        <p:spPr/>
        <p:txBody>
          <a:bodyPr/>
          <a:lstStyle/>
          <a:p>
            <a:fld id="{914187A0-51B2-4DB3-B33B-AB18F726C61B}" type="slidenum">
              <a:rPr lang="en-US" altLang="en-US"/>
              <a:pPr/>
              <a:t>43</a:t>
            </a:fld>
            <a:endParaRPr lang="en-US" altLang="en-US"/>
          </a:p>
        </p:txBody>
      </p:sp>
      <p:sp>
        <p:nvSpPr>
          <p:cNvPr id="38914" name="Rectangle 2">
            <a:extLst>
              <a:ext uri="{FF2B5EF4-FFF2-40B4-BE49-F238E27FC236}">
                <a16:creationId xmlns:a16="http://schemas.microsoft.com/office/drawing/2014/main" id="{48EAC17A-88AA-48CF-848A-C52242EF8563}"/>
              </a:ext>
            </a:extLst>
          </p:cNvPr>
          <p:cNvSpPr>
            <a:spLocks noGrp="1" noRot="1" noChangeArrowheads="1"/>
          </p:cNvSpPr>
          <p:nvPr>
            <p:ph type="title"/>
          </p:nvPr>
        </p:nvSpPr>
        <p:spPr>
          <a:xfrm>
            <a:off x="457200" y="244475"/>
            <a:ext cx="7467600" cy="669925"/>
          </a:xfrm>
        </p:spPr>
        <p:txBody>
          <a:bodyPr/>
          <a:lstStyle/>
          <a:p>
            <a:r>
              <a:rPr lang="en-US" altLang="en-US" sz="4000">
                <a:latin typeface="VNI-Times" pitchFamily="2" charset="0"/>
              </a:rPr>
              <a:t>Giaûi thích (cont)</a:t>
            </a:r>
          </a:p>
        </p:txBody>
      </p:sp>
      <p:sp>
        <p:nvSpPr>
          <p:cNvPr id="38915" name="Rectangle 3">
            <a:extLst>
              <a:ext uri="{FF2B5EF4-FFF2-40B4-BE49-F238E27FC236}">
                <a16:creationId xmlns:a16="http://schemas.microsoft.com/office/drawing/2014/main" id="{1B5FCCB0-EB55-4E04-A12C-912DDA88548D}"/>
              </a:ext>
            </a:extLst>
          </p:cNvPr>
          <p:cNvSpPr>
            <a:spLocks noGrp="1" noRot="1" noChangeArrowheads="1"/>
          </p:cNvSpPr>
          <p:nvPr>
            <p:ph type="body" idx="1"/>
          </p:nvPr>
        </p:nvSpPr>
        <p:spPr>
          <a:xfrm>
            <a:off x="457200" y="1219200"/>
            <a:ext cx="8007350" cy="990600"/>
          </a:xfrm>
        </p:spPr>
        <p:txBody>
          <a:bodyPr/>
          <a:lstStyle/>
          <a:p>
            <a:pPr>
              <a:lnSpc>
                <a:spcPct val="90000"/>
              </a:lnSpc>
            </a:pPr>
            <a:r>
              <a:rPr lang="en-US" altLang="en-US" sz="2400" b="1">
                <a:latin typeface="VNI-Times" pitchFamily="2" charset="0"/>
              </a:rPr>
              <a:t>Interrupt controller ñöa ñöôøng tín hieäu INT leân möùc 1 ñeå baùo cho CPU bieát coù ngaét quaõng.</a:t>
            </a:r>
          </a:p>
        </p:txBody>
      </p:sp>
      <p:sp>
        <p:nvSpPr>
          <p:cNvPr id="38916" name="Text Box 4">
            <a:extLst>
              <a:ext uri="{FF2B5EF4-FFF2-40B4-BE49-F238E27FC236}">
                <a16:creationId xmlns:a16="http://schemas.microsoft.com/office/drawing/2014/main" id="{7CAF4DB9-FF0E-41A8-B409-4327EDEDB804}"/>
              </a:ext>
            </a:extLst>
          </p:cNvPr>
          <p:cNvSpPr txBox="1">
            <a:spLocks noChangeArrowheads="1"/>
          </p:cNvSpPr>
          <p:nvPr/>
        </p:nvSpPr>
        <p:spPr bwMode="auto">
          <a:xfrm>
            <a:off x="914400" y="24384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solidFill>
                  <a:srgbClr val="FF0000"/>
                </a:solidFill>
                <a:latin typeface="VNI-Times" pitchFamily="2" charset="0"/>
              </a:rPr>
              <a:t>CPU nhaän tín hieäu INT, seõ baùo laïi cho Interrupt controller tín hieäu ñoàng yù baèng caùch ñöa tín hieäu INTA veà möùc 0.</a:t>
            </a:r>
          </a:p>
        </p:txBody>
      </p:sp>
      <p:sp>
        <p:nvSpPr>
          <p:cNvPr id="38917" name="Text Box 5">
            <a:extLst>
              <a:ext uri="{FF2B5EF4-FFF2-40B4-BE49-F238E27FC236}">
                <a16:creationId xmlns:a16="http://schemas.microsoft.com/office/drawing/2014/main" id="{698FF6B7-2110-44FE-B8D7-21E4B2D4CA2D}"/>
              </a:ext>
            </a:extLst>
          </p:cNvPr>
          <p:cNvSpPr txBox="1">
            <a:spLocks noChangeArrowheads="1"/>
          </p:cNvSpPr>
          <p:nvPr/>
        </p:nvSpPr>
        <p:spPr bwMode="auto">
          <a:xfrm>
            <a:off x="647700" y="34290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Sau khi CPU chaáp thuaän ngaét, Interrupt controller göûi data cho CPU vôùi trò 0Dh (giaû söû IRQ5 töông öùng vôùi ngaét 0Dh).</a:t>
            </a:r>
          </a:p>
        </p:txBody>
      </p:sp>
      <p:sp>
        <p:nvSpPr>
          <p:cNvPr id="38918" name="Text Box 6">
            <a:extLst>
              <a:ext uri="{FF2B5EF4-FFF2-40B4-BE49-F238E27FC236}">
                <a16:creationId xmlns:a16="http://schemas.microsoft.com/office/drawing/2014/main" id="{D6870540-C413-4187-BB4B-F12DD9EC74B4}"/>
              </a:ext>
            </a:extLst>
          </p:cNvPr>
          <p:cNvSpPr txBox="1">
            <a:spLocks noChangeArrowheads="1"/>
          </p:cNvSpPr>
          <p:nvPr/>
        </p:nvSpPr>
        <p:spPr bwMode="auto">
          <a:xfrm>
            <a:off x="914400" y="48768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Times" pitchFamily="2" charset="0"/>
              </a:rPr>
              <a:t>Baät bit 5 cuûa thanh ghi ñang phuïc vuï ISR, xoaù bít 5 cuûa IRR vì IRQ5 ñaõ ñöôïc giaûi quyeát.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8915">
                                            <p:txEl>
                                              <p:pRg st="0" end="0"/>
                                            </p:txEl>
                                          </p:spTgt>
                                        </p:tgtEl>
                                        <p:attrNameLst>
                                          <p:attrName>style.visibility</p:attrName>
                                        </p:attrNameLst>
                                      </p:cBhvr>
                                      <p:to>
                                        <p:strVal val="visible"/>
                                      </p:to>
                                    </p:set>
                                    <p:anim calcmode="lin" valueType="num">
                                      <p:cBhvr additive="base">
                                        <p:cTn id="11"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8" presetClass="entr" presetSubtype="0" accel="50000"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 calcmode="lin" valueType="num">
                                      <p:cBhvr>
                                        <p:cTn id="17" dur="1000" fill="hold"/>
                                        <p:tgtEl>
                                          <p:spTgt spid="3891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38916"/>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38916"/>
                                        </p:tgtEl>
                                        <p:attrNameLst>
                                          <p:attrName>ppt_y</p:attrName>
                                        </p:attrNameLst>
                                      </p:cBhvr>
                                      <p:tavLst>
                                        <p:tav tm="0">
                                          <p:val>
                                            <p:strVal val="#ppt_y"/>
                                          </p:val>
                                        </p:tav>
                                        <p:tav tm="100000">
                                          <p:val>
                                            <p:strVal val="#ppt_y"/>
                                          </p:val>
                                        </p:tav>
                                      </p:tavLst>
                                    </p:anim>
                                    <p:animEffect transition="in" filter="fade">
                                      <p:cBhvr>
                                        <p:cTn id="20" dur="1000"/>
                                        <p:tgtEl>
                                          <p:spTgt spid="389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38917"/>
                                        </p:tgtEl>
                                        <p:attrNameLst>
                                          <p:attrName>style.visibility</p:attrName>
                                        </p:attrNameLst>
                                      </p:cBhvr>
                                      <p:to>
                                        <p:strVal val="visible"/>
                                      </p:to>
                                    </p:set>
                                    <p:anim calcmode="lin" valueType="num">
                                      <p:cBhvr>
                                        <p:cTn id="25" dur="1000" fill="hold"/>
                                        <p:tgtEl>
                                          <p:spTgt spid="38917"/>
                                        </p:tgtEl>
                                        <p:attrNameLst>
                                          <p:attrName>ppt_w</p:attrName>
                                        </p:attrNameLst>
                                      </p:cBhvr>
                                      <p:tavLst>
                                        <p:tav tm="0">
                                          <p:val>
                                            <p:fltVal val="0"/>
                                          </p:val>
                                        </p:tav>
                                        <p:tav tm="100000">
                                          <p:val>
                                            <p:strVal val="#ppt_w"/>
                                          </p:val>
                                        </p:tav>
                                      </p:tavLst>
                                    </p:anim>
                                    <p:anim calcmode="lin" valueType="num">
                                      <p:cBhvr>
                                        <p:cTn id="26" dur="1000" fill="hold"/>
                                        <p:tgtEl>
                                          <p:spTgt spid="38917"/>
                                        </p:tgtEl>
                                        <p:attrNameLst>
                                          <p:attrName>ppt_h</p:attrName>
                                        </p:attrNameLst>
                                      </p:cBhvr>
                                      <p:tavLst>
                                        <p:tav tm="0">
                                          <p:val>
                                            <p:fltVal val="0"/>
                                          </p:val>
                                        </p:tav>
                                        <p:tav tm="100000">
                                          <p:val>
                                            <p:strVal val="#ppt_h"/>
                                          </p:val>
                                        </p:tav>
                                      </p:tavLst>
                                    </p:anim>
                                    <p:anim calcmode="lin" valueType="num">
                                      <p:cBhvr>
                                        <p:cTn id="27" dur="1000" fill="hold"/>
                                        <p:tgtEl>
                                          <p:spTgt spid="3891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89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8" presetClass="entr" presetSubtype="0" accel="50000" fill="hold" grpId="0" nodeType="clickEffect">
                                  <p:stCondLst>
                                    <p:cond delay="0"/>
                                  </p:stCondLst>
                                  <p:iterate type="lt">
                                    <p:tmPct val="50000"/>
                                  </p:iterate>
                                  <p:childTnLst>
                                    <p:set>
                                      <p:cBhvr>
                                        <p:cTn id="32" dur="1" fill="hold">
                                          <p:stCondLst>
                                            <p:cond delay="0"/>
                                          </p:stCondLst>
                                        </p:cTn>
                                        <p:tgtEl>
                                          <p:spTgt spid="38918"/>
                                        </p:tgtEl>
                                        <p:attrNameLst>
                                          <p:attrName>style.visibility</p:attrName>
                                        </p:attrNameLst>
                                      </p:cBhvr>
                                      <p:to>
                                        <p:strVal val="visible"/>
                                      </p:to>
                                    </p:set>
                                    <p:set>
                                      <p:cBhvr>
                                        <p:cTn id="33" dur="228" fill="hold">
                                          <p:stCondLst>
                                            <p:cond delay="0"/>
                                          </p:stCondLst>
                                        </p:cTn>
                                        <p:tgtEl>
                                          <p:spTgt spid="38918"/>
                                        </p:tgtEl>
                                        <p:attrNameLst>
                                          <p:attrName>style.rotation</p:attrName>
                                        </p:attrNameLst>
                                      </p:cBhvr>
                                      <p:to>
                                        <p:strVal val="-45.0"/>
                                      </p:to>
                                    </p:set>
                                    <p:anim calcmode="lin" valueType="num">
                                      <p:cBhvr>
                                        <p:cTn id="34" dur="228" fill="hold">
                                          <p:stCondLst>
                                            <p:cond delay="228"/>
                                          </p:stCondLst>
                                        </p:cTn>
                                        <p:tgtEl>
                                          <p:spTgt spid="38918"/>
                                        </p:tgtEl>
                                        <p:attrNameLst>
                                          <p:attrName>style.rotation</p:attrName>
                                        </p:attrNameLst>
                                      </p:cBhvr>
                                      <p:tavLst>
                                        <p:tav tm="0">
                                          <p:val>
                                            <p:fltVal val="-45"/>
                                          </p:val>
                                        </p:tav>
                                        <p:tav tm="69900">
                                          <p:val>
                                            <p:fltVal val="45"/>
                                          </p:val>
                                        </p:tav>
                                        <p:tav tm="100000">
                                          <p:val>
                                            <p:fltVal val="0"/>
                                          </p:val>
                                        </p:tav>
                                      </p:tavLst>
                                    </p:anim>
                                    <p:anim calcmode="lin" valueType="num">
                                      <p:cBhvr>
                                        <p:cTn id="35" dur="228" fill="hold">
                                          <p:stCondLst>
                                            <p:cond delay="0"/>
                                          </p:stCondLst>
                                        </p:cTn>
                                        <p:tgtEl>
                                          <p:spTgt spid="38918"/>
                                        </p:tgtEl>
                                        <p:attrNameLst>
                                          <p:attrName>ppt_y</p:attrName>
                                        </p:attrNameLst>
                                      </p:cBhvr>
                                      <p:tavLst>
                                        <p:tav tm="0">
                                          <p:val>
                                            <p:strVal val="#ppt_y-1"/>
                                          </p:val>
                                        </p:tav>
                                        <p:tav tm="100000">
                                          <p:val>
                                            <p:strVal val="#ppt_y-(0.354*#ppt_w-0.172*#ppt_h)"/>
                                          </p:val>
                                        </p:tav>
                                      </p:tavLst>
                                    </p:anim>
                                    <p:anim calcmode="lin" valueType="num">
                                      <p:cBhvr>
                                        <p:cTn id="36" dur="78" decel="50000" autoRev="1" fill="hold">
                                          <p:stCondLst>
                                            <p:cond delay="228"/>
                                          </p:stCondLst>
                                        </p:cTn>
                                        <p:tgtEl>
                                          <p:spTgt spid="38918"/>
                                        </p:tgtEl>
                                        <p:attrNameLst>
                                          <p:attrName>ppt_y</p:attrName>
                                        </p:attrNameLst>
                                      </p:cBhvr>
                                      <p:tavLst>
                                        <p:tav tm="0">
                                          <p:val>
                                            <p:strVal val="#ppt_y-(0.354*#ppt_w-0.172*#ppt_h)"/>
                                          </p:val>
                                        </p:tav>
                                        <p:tav tm="100000">
                                          <p:val>
                                            <p:strVal val="#ppt_y-(0.354*#ppt_w-0.172*#ppt_h)-#ppt_h/2"/>
                                          </p:val>
                                        </p:tav>
                                      </p:tavLst>
                                    </p:anim>
                                    <p:anim calcmode="lin" valueType="num">
                                      <p:cBhvr>
                                        <p:cTn id="37" dur="68" fill="hold">
                                          <p:stCondLst>
                                            <p:cond delay="432"/>
                                          </p:stCondLst>
                                        </p:cTn>
                                        <p:tgtEl>
                                          <p:spTgt spid="3891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P spid="38916" grpId="0"/>
      <p:bldP spid="38917" grpId="0"/>
      <p:bldP spid="389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22C2FFEB-9B05-44BC-A576-F6DAEED6C92F}"/>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575F82E4-C5C5-4C71-A445-735BCBC0E7F3}"/>
              </a:ext>
            </a:extLst>
          </p:cNvPr>
          <p:cNvSpPr>
            <a:spLocks noGrp="1"/>
          </p:cNvSpPr>
          <p:nvPr>
            <p:ph type="sldNum" sz="quarter" idx="12"/>
          </p:nvPr>
        </p:nvSpPr>
        <p:spPr/>
        <p:txBody>
          <a:bodyPr/>
          <a:lstStyle/>
          <a:p>
            <a:fld id="{F574628C-5AFC-4899-BEF2-12D4E78E3D31}" type="slidenum">
              <a:rPr lang="en-US" altLang="en-US"/>
              <a:pPr/>
              <a:t>44</a:t>
            </a:fld>
            <a:endParaRPr lang="en-US" altLang="en-US"/>
          </a:p>
        </p:txBody>
      </p:sp>
      <p:sp>
        <p:nvSpPr>
          <p:cNvPr id="39938" name="Rectangle 2">
            <a:extLst>
              <a:ext uri="{FF2B5EF4-FFF2-40B4-BE49-F238E27FC236}">
                <a16:creationId xmlns:a16="http://schemas.microsoft.com/office/drawing/2014/main" id="{6BC9B19E-8B68-4D9A-B67D-399302B12F06}"/>
              </a:ext>
            </a:extLst>
          </p:cNvPr>
          <p:cNvSpPr>
            <a:spLocks noGrp="1" noRot="1" noChangeArrowheads="1"/>
          </p:cNvSpPr>
          <p:nvPr>
            <p:ph type="title"/>
          </p:nvPr>
        </p:nvSpPr>
        <p:spPr>
          <a:xfrm>
            <a:off x="457200" y="244475"/>
            <a:ext cx="8385175" cy="822325"/>
          </a:xfrm>
        </p:spPr>
        <p:txBody>
          <a:bodyPr/>
          <a:lstStyle/>
          <a:p>
            <a:r>
              <a:rPr lang="en-US" altLang="en-US">
                <a:latin typeface="VNI-Times" pitchFamily="2" charset="0"/>
              </a:rPr>
              <a:t>Giaûi thích (cont)</a:t>
            </a:r>
          </a:p>
        </p:txBody>
      </p:sp>
      <p:sp>
        <p:nvSpPr>
          <p:cNvPr id="39939" name="Rectangle 3">
            <a:extLst>
              <a:ext uri="{FF2B5EF4-FFF2-40B4-BE49-F238E27FC236}">
                <a16:creationId xmlns:a16="http://schemas.microsoft.com/office/drawing/2014/main" id="{509EF83D-9893-4D4E-B4D2-6731A279AF54}"/>
              </a:ext>
            </a:extLst>
          </p:cNvPr>
          <p:cNvSpPr>
            <a:spLocks noGrp="1" noRot="1" noChangeArrowheads="1"/>
          </p:cNvSpPr>
          <p:nvPr>
            <p:ph type="body" idx="1"/>
          </p:nvPr>
        </p:nvSpPr>
        <p:spPr>
          <a:xfrm>
            <a:off x="609600" y="1447800"/>
            <a:ext cx="8007350" cy="1828800"/>
          </a:xfrm>
        </p:spPr>
        <p:txBody>
          <a:bodyPr/>
          <a:lstStyle/>
          <a:p>
            <a:r>
              <a:rPr lang="en-US" altLang="en-US" sz="2800" b="1">
                <a:solidFill>
                  <a:srgbClr val="0000FF"/>
                </a:solidFill>
                <a:latin typeface="VNI-Times" pitchFamily="2" charset="0"/>
              </a:rPr>
              <a:t>CPU taïm döøng quaù trình hieän haønh, löu giaù trò CS vaø IP vaøo stack. Nhaûy ñeán ñòa chæ 0000:4*0Dh , laáy ñòa chæ offset cuûa chöông trình con phuïc vuï ngaét  0Dh.</a:t>
            </a:r>
          </a:p>
        </p:txBody>
      </p:sp>
      <p:sp>
        <p:nvSpPr>
          <p:cNvPr id="39940" name="Text Box 4">
            <a:extLst>
              <a:ext uri="{FF2B5EF4-FFF2-40B4-BE49-F238E27FC236}">
                <a16:creationId xmlns:a16="http://schemas.microsoft.com/office/drawing/2014/main" id="{CD00AC92-3E23-41A2-8994-067EB7F19A46}"/>
              </a:ext>
            </a:extLst>
          </p:cNvPr>
          <p:cNvSpPr txBox="1">
            <a:spLocks noChangeArrowheads="1"/>
          </p:cNvSpPr>
          <p:nvPr/>
        </p:nvSpPr>
        <p:spPr bwMode="auto">
          <a:xfrm>
            <a:off x="1066800" y="33528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VNI-Times" pitchFamily="2" charset="0"/>
              </a:rPr>
              <a:t>Nhaûy ñeán nôi chöùa caùc leänh cuûa ngaét naøy vaø thöïc thi caùc leänh töông öùng.</a:t>
            </a:r>
          </a:p>
        </p:txBody>
      </p:sp>
      <p:sp>
        <p:nvSpPr>
          <p:cNvPr id="39941" name="Text Box 5">
            <a:extLst>
              <a:ext uri="{FF2B5EF4-FFF2-40B4-BE49-F238E27FC236}">
                <a16:creationId xmlns:a16="http://schemas.microsoft.com/office/drawing/2014/main" id="{11E6FEBE-2349-49AA-AF85-5ECAFE181074}"/>
              </a:ext>
            </a:extLst>
          </p:cNvPr>
          <p:cNvSpPr txBox="1">
            <a:spLocks noChangeArrowheads="1"/>
          </p:cNvSpPr>
          <p:nvPr/>
        </p:nvSpPr>
        <p:spPr bwMode="auto">
          <a:xfrm>
            <a:off x="457200" y="44196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VNI-Times" pitchFamily="2" charset="0"/>
              </a:rPr>
              <a:t>Ôû cuoái chöong trình phuïc vuï ngaét, CPU göûi giaù trò baùo keát thuùc phuïc vuï ngaét EOI (End of Interrupt =20h) cho IntControler.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p:cTn id="7" dur="500" fill="hold"/>
                                        <p:tgtEl>
                                          <p:spTgt spid="3993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993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993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993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993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8" presetClass="entr" presetSubtype="0" accel="50000" fill="hold" grpId="0" nodeType="clickEffect">
                                  <p:stCondLst>
                                    <p:cond delay="0"/>
                                  </p:stCondLst>
                                  <p:childTnLst>
                                    <p:set>
                                      <p:cBhvr>
                                        <p:cTn id="15" dur="1" fill="hold">
                                          <p:stCondLst>
                                            <p:cond delay="0"/>
                                          </p:stCondLst>
                                        </p:cTn>
                                        <p:tgtEl>
                                          <p:spTgt spid="39940"/>
                                        </p:tgtEl>
                                        <p:attrNameLst>
                                          <p:attrName>style.visibility</p:attrName>
                                        </p:attrNameLst>
                                      </p:cBhvr>
                                      <p:to>
                                        <p:strVal val="visible"/>
                                      </p:to>
                                    </p:set>
                                    <p:anim calcmode="lin" valueType="num">
                                      <p:cBhvr>
                                        <p:cTn id="16" dur="1000" fill="hold"/>
                                        <p:tgtEl>
                                          <p:spTgt spid="399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39940"/>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39940"/>
                                        </p:tgtEl>
                                        <p:attrNameLst>
                                          <p:attrName>ppt_y</p:attrName>
                                        </p:attrNameLst>
                                      </p:cBhvr>
                                      <p:tavLst>
                                        <p:tav tm="0">
                                          <p:val>
                                            <p:strVal val="#ppt_y"/>
                                          </p:val>
                                        </p:tav>
                                        <p:tav tm="100000">
                                          <p:val>
                                            <p:strVal val="#ppt_y"/>
                                          </p:val>
                                        </p:tav>
                                      </p:tavLst>
                                    </p:anim>
                                    <p:animEffect transition="in" filter="fade">
                                      <p:cBhvr>
                                        <p:cTn id="19" dur="1000"/>
                                        <p:tgtEl>
                                          <p:spTgt spid="399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39941"/>
                                        </p:tgtEl>
                                        <p:attrNameLst>
                                          <p:attrName>style.visibility</p:attrName>
                                        </p:attrNameLst>
                                      </p:cBhvr>
                                      <p:to>
                                        <p:strVal val="visible"/>
                                      </p:to>
                                    </p:set>
                                    <p:set>
                                      <p:cBhvr>
                                        <p:cTn id="24" dur="228" fill="hold">
                                          <p:stCondLst>
                                            <p:cond delay="0"/>
                                          </p:stCondLst>
                                        </p:cTn>
                                        <p:tgtEl>
                                          <p:spTgt spid="39941"/>
                                        </p:tgtEl>
                                        <p:attrNameLst>
                                          <p:attrName>style.rotation</p:attrName>
                                        </p:attrNameLst>
                                      </p:cBhvr>
                                      <p:to>
                                        <p:strVal val="-45.0"/>
                                      </p:to>
                                    </p:set>
                                    <p:anim calcmode="lin" valueType="num">
                                      <p:cBhvr>
                                        <p:cTn id="25" dur="228" fill="hold">
                                          <p:stCondLst>
                                            <p:cond delay="228"/>
                                          </p:stCondLst>
                                        </p:cTn>
                                        <p:tgtEl>
                                          <p:spTgt spid="39941"/>
                                        </p:tgtEl>
                                        <p:attrNameLst>
                                          <p:attrName>style.rotation</p:attrName>
                                        </p:attrNameLst>
                                      </p:cBhvr>
                                      <p:tavLst>
                                        <p:tav tm="0">
                                          <p:val>
                                            <p:fltVal val="-45"/>
                                          </p:val>
                                        </p:tav>
                                        <p:tav tm="69900">
                                          <p:val>
                                            <p:fltVal val="45"/>
                                          </p:val>
                                        </p:tav>
                                        <p:tav tm="100000">
                                          <p:val>
                                            <p:fltVal val="0"/>
                                          </p:val>
                                        </p:tav>
                                      </p:tavLst>
                                    </p:anim>
                                    <p:anim calcmode="lin" valueType="num">
                                      <p:cBhvr>
                                        <p:cTn id="26" dur="228" fill="hold">
                                          <p:stCondLst>
                                            <p:cond delay="0"/>
                                          </p:stCondLst>
                                        </p:cTn>
                                        <p:tgtEl>
                                          <p:spTgt spid="39941"/>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8"/>
                                          </p:stCondLst>
                                        </p:cTn>
                                        <p:tgtEl>
                                          <p:spTgt spid="39941"/>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39941"/>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p:bldP spid="399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A7950957-BE72-4794-8B88-56E706A51481}"/>
              </a:ext>
            </a:extLst>
          </p:cNvPr>
          <p:cNvSpPr>
            <a:spLocks noGrp="1"/>
          </p:cNvSpPr>
          <p:nvPr>
            <p:ph type="ftr" sz="quarter" idx="11"/>
          </p:nvPr>
        </p:nvSpPr>
        <p:spPr/>
        <p:txBody>
          <a:bodyPr/>
          <a:lstStyle/>
          <a:p>
            <a:r>
              <a:rPr lang="en-US" altLang="en-US"/>
              <a:t>Chuong 5 : I/O Devices</a:t>
            </a:r>
          </a:p>
        </p:txBody>
      </p:sp>
      <p:sp>
        <p:nvSpPr>
          <p:cNvPr id="23" name="Slide Number Placeholder 5">
            <a:extLst>
              <a:ext uri="{FF2B5EF4-FFF2-40B4-BE49-F238E27FC236}">
                <a16:creationId xmlns:a16="http://schemas.microsoft.com/office/drawing/2014/main" id="{3B2C61D7-7461-4312-BAA9-8FD073035E3C}"/>
              </a:ext>
            </a:extLst>
          </p:cNvPr>
          <p:cNvSpPr>
            <a:spLocks noGrp="1"/>
          </p:cNvSpPr>
          <p:nvPr>
            <p:ph type="sldNum" sz="quarter" idx="12"/>
          </p:nvPr>
        </p:nvSpPr>
        <p:spPr/>
        <p:txBody>
          <a:bodyPr/>
          <a:lstStyle/>
          <a:p>
            <a:fld id="{3D799F33-5F6C-4173-B0F8-95A8E86A8708}" type="slidenum">
              <a:rPr lang="en-US" altLang="en-US"/>
              <a:pPr/>
              <a:t>45</a:t>
            </a:fld>
            <a:endParaRPr lang="en-US" altLang="en-US"/>
          </a:p>
        </p:txBody>
      </p:sp>
      <p:sp>
        <p:nvSpPr>
          <p:cNvPr id="46082" name="Rectangle 2">
            <a:extLst>
              <a:ext uri="{FF2B5EF4-FFF2-40B4-BE49-F238E27FC236}">
                <a16:creationId xmlns:a16="http://schemas.microsoft.com/office/drawing/2014/main" id="{B94A5F4D-3C81-4413-B224-DFD124AE68E9}"/>
              </a:ext>
            </a:extLst>
          </p:cNvPr>
          <p:cNvSpPr>
            <a:spLocks noGrp="1" noRot="1" noChangeArrowheads="1"/>
          </p:cNvSpPr>
          <p:nvPr>
            <p:ph type="title"/>
          </p:nvPr>
        </p:nvSpPr>
        <p:spPr>
          <a:xfrm>
            <a:off x="457200" y="244475"/>
            <a:ext cx="3581400" cy="1127125"/>
          </a:xfrm>
        </p:spPr>
        <p:txBody>
          <a:bodyPr/>
          <a:lstStyle/>
          <a:p>
            <a:r>
              <a:rPr lang="en-US" altLang="en-US"/>
              <a:t>Hard Disk </a:t>
            </a:r>
          </a:p>
        </p:txBody>
      </p:sp>
      <p:sp>
        <p:nvSpPr>
          <p:cNvPr id="46083" name="Rectangle 3">
            <a:extLst>
              <a:ext uri="{FF2B5EF4-FFF2-40B4-BE49-F238E27FC236}">
                <a16:creationId xmlns:a16="http://schemas.microsoft.com/office/drawing/2014/main" id="{AC2A406E-5DA4-48BD-9AD1-389E9022C872}"/>
              </a:ext>
            </a:extLst>
          </p:cNvPr>
          <p:cNvSpPr>
            <a:spLocks noGrp="1" noRot="1" noChangeArrowheads="1"/>
          </p:cNvSpPr>
          <p:nvPr>
            <p:ph type="body" idx="1"/>
          </p:nvPr>
        </p:nvSpPr>
        <p:spPr>
          <a:xfrm>
            <a:off x="4419600" y="381000"/>
            <a:ext cx="2209800" cy="1524000"/>
          </a:xfrm>
        </p:spPr>
        <p:txBody>
          <a:bodyPr/>
          <a:lstStyle/>
          <a:p>
            <a:pPr>
              <a:lnSpc>
                <a:spcPct val="90000"/>
              </a:lnSpc>
            </a:pPr>
            <a:r>
              <a:rPr lang="en-US" altLang="en-US" sz="2800"/>
              <a:t>Track </a:t>
            </a:r>
          </a:p>
          <a:p>
            <a:pPr>
              <a:lnSpc>
                <a:spcPct val="90000"/>
              </a:lnSpc>
            </a:pPr>
            <a:r>
              <a:rPr lang="en-US" altLang="en-US" sz="2800">
                <a:solidFill>
                  <a:srgbClr val="FF3300"/>
                </a:solidFill>
              </a:rPr>
              <a:t>Cylinder</a:t>
            </a:r>
          </a:p>
          <a:p>
            <a:pPr>
              <a:lnSpc>
                <a:spcPct val="90000"/>
              </a:lnSpc>
            </a:pPr>
            <a:r>
              <a:rPr lang="en-US" altLang="en-US" sz="2800">
                <a:solidFill>
                  <a:srgbClr val="0000FF"/>
                </a:solidFill>
              </a:rPr>
              <a:t>Sector </a:t>
            </a:r>
          </a:p>
          <a:p>
            <a:pPr>
              <a:lnSpc>
                <a:spcPct val="90000"/>
              </a:lnSpc>
            </a:pPr>
            <a:r>
              <a:rPr lang="en-US" altLang="en-US" sz="2800"/>
              <a:t>Cluster</a:t>
            </a:r>
          </a:p>
          <a:p>
            <a:pPr>
              <a:lnSpc>
                <a:spcPct val="90000"/>
              </a:lnSpc>
              <a:buFont typeface="Wingdings" panose="05000000000000000000" pitchFamily="2" charset="2"/>
              <a:buNone/>
            </a:pPr>
            <a:r>
              <a:rPr lang="en-US" altLang="en-US" sz="2800"/>
              <a:t> </a:t>
            </a:r>
          </a:p>
        </p:txBody>
      </p:sp>
      <p:sp>
        <p:nvSpPr>
          <p:cNvPr id="46084" name="Text Box 4">
            <a:extLst>
              <a:ext uri="{FF2B5EF4-FFF2-40B4-BE49-F238E27FC236}">
                <a16:creationId xmlns:a16="http://schemas.microsoft.com/office/drawing/2014/main" id="{86D36274-EE7A-41E5-9ADB-94EE6B739C39}"/>
              </a:ext>
            </a:extLst>
          </p:cNvPr>
          <p:cNvSpPr txBox="1">
            <a:spLocks noChangeArrowheads="1"/>
          </p:cNvSpPr>
          <p:nvPr/>
        </p:nvSpPr>
        <p:spPr bwMode="auto">
          <a:xfrm>
            <a:off x="2209800" y="1143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tx2"/>
                </a:solidFill>
                <a:latin typeface="VNI-Times" pitchFamily="2" charset="0"/>
              </a:rPr>
              <a:t>Caùc thuaät ngöõ</a:t>
            </a:r>
          </a:p>
        </p:txBody>
      </p:sp>
      <p:sp>
        <p:nvSpPr>
          <p:cNvPr id="46087" name="Oval 7">
            <a:extLst>
              <a:ext uri="{FF2B5EF4-FFF2-40B4-BE49-F238E27FC236}">
                <a16:creationId xmlns:a16="http://schemas.microsoft.com/office/drawing/2014/main" id="{F9ED9FDE-BC4D-4B3C-B7CC-468828172138}"/>
              </a:ext>
            </a:extLst>
          </p:cNvPr>
          <p:cNvSpPr>
            <a:spLocks noChangeArrowheads="1"/>
          </p:cNvSpPr>
          <p:nvPr/>
        </p:nvSpPr>
        <p:spPr bwMode="auto">
          <a:xfrm>
            <a:off x="4343400" y="2667000"/>
            <a:ext cx="3276600" cy="32766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Oval 8">
            <a:extLst>
              <a:ext uri="{FF2B5EF4-FFF2-40B4-BE49-F238E27FC236}">
                <a16:creationId xmlns:a16="http://schemas.microsoft.com/office/drawing/2014/main" id="{096BF218-7491-437E-A44C-B7C66366A0CE}"/>
              </a:ext>
            </a:extLst>
          </p:cNvPr>
          <p:cNvSpPr>
            <a:spLocks noChangeArrowheads="1"/>
          </p:cNvSpPr>
          <p:nvPr/>
        </p:nvSpPr>
        <p:spPr bwMode="auto">
          <a:xfrm>
            <a:off x="4495800" y="2828925"/>
            <a:ext cx="2971800" cy="29718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Oval 9">
            <a:extLst>
              <a:ext uri="{FF2B5EF4-FFF2-40B4-BE49-F238E27FC236}">
                <a16:creationId xmlns:a16="http://schemas.microsoft.com/office/drawing/2014/main" id="{22C0108B-BDF4-4FC3-BA59-0B61DC71A8FE}"/>
              </a:ext>
            </a:extLst>
          </p:cNvPr>
          <p:cNvSpPr>
            <a:spLocks noChangeArrowheads="1"/>
          </p:cNvSpPr>
          <p:nvPr/>
        </p:nvSpPr>
        <p:spPr bwMode="auto">
          <a:xfrm>
            <a:off x="4800600" y="3124200"/>
            <a:ext cx="2438400" cy="24384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a:extLst>
              <a:ext uri="{FF2B5EF4-FFF2-40B4-BE49-F238E27FC236}">
                <a16:creationId xmlns:a16="http://schemas.microsoft.com/office/drawing/2014/main" id="{BF78DD68-7A15-4EA5-A03F-0E8F0788D27F}"/>
              </a:ext>
            </a:extLst>
          </p:cNvPr>
          <p:cNvSpPr>
            <a:spLocks noChangeArrowheads="1"/>
          </p:cNvSpPr>
          <p:nvPr/>
        </p:nvSpPr>
        <p:spPr bwMode="auto">
          <a:xfrm>
            <a:off x="5119688" y="3429000"/>
            <a:ext cx="1752600" cy="19050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a:extLst>
              <a:ext uri="{FF2B5EF4-FFF2-40B4-BE49-F238E27FC236}">
                <a16:creationId xmlns:a16="http://schemas.microsoft.com/office/drawing/2014/main" id="{09677831-8ADE-4962-B69C-42AAC0FE4A98}"/>
              </a:ext>
            </a:extLst>
          </p:cNvPr>
          <p:cNvSpPr>
            <a:spLocks noChangeArrowheads="1"/>
          </p:cNvSpPr>
          <p:nvPr/>
        </p:nvSpPr>
        <p:spPr bwMode="auto">
          <a:xfrm>
            <a:off x="5405438" y="3738563"/>
            <a:ext cx="1219200" cy="12192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a:extLst>
              <a:ext uri="{FF2B5EF4-FFF2-40B4-BE49-F238E27FC236}">
                <a16:creationId xmlns:a16="http://schemas.microsoft.com/office/drawing/2014/main" id="{7D7642FA-333E-4011-A74F-E2B487BEF197}"/>
              </a:ext>
            </a:extLst>
          </p:cNvPr>
          <p:cNvSpPr>
            <a:spLocks noChangeShapeType="1"/>
          </p:cNvSpPr>
          <p:nvPr/>
        </p:nvSpPr>
        <p:spPr bwMode="auto">
          <a:xfrm flipH="1">
            <a:off x="6172200" y="2362200"/>
            <a:ext cx="990600" cy="762000"/>
          </a:xfrm>
          <a:prstGeom prst="line">
            <a:avLst/>
          </a:prstGeom>
          <a:noFill/>
          <a:ln w="2857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3">
            <a:extLst>
              <a:ext uri="{FF2B5EF4-FFF2-40B4-BE49-F238E27FC236}">
                <a16:creationId xmlns:a16="http://schemas.microsoft.com/office/drawing/2014/main" id="{3B1FE48E-EC3B-4DEB-9D3C-2EAF0F0C1CCC}"/>
              </a:ext>
            </a:extLst>
          </p:cNvPr>
          <p:cNvSpPr>
            <a:spLocks noChangeShapeType="1"/>
          </p:cNvSpPr>
          <p:nvPr/>
        </p:nvSpPr>
        <p:spPr bwMode="auto">
          <a:xfrm flipH="1">
            <a:off x="6577013" y="2362200"/>
            <a:ext cx="585787" cy="1309688"/>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Text Box 14">
            <a:extLst>
              <a:ext uri="{FF2B5EF4-FFF2-40B4-BE49-F238E27FC236}">
                <a16:creationId xmlns:a16="http://schemas.microsoft.com/office/drawing/2014/main" id="{AFB0E7E4-C3C1-48A9-B070-A7D75F757EA6}"/>
              </a:ext>
            </a:extLst>
          </p:cNvPr>
          <p:cNvSpPr txBox="1">
            <a:spLocks noChangeArrowheads="1"/>
          </p:cNvSpPr>
          <p:nvPr/>
        </p:nvSpPr>
        <p:spPr bwMode="auto">
          <a:xfrm>
            <a:off x="6858000" y="1905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track</a:t>
            </a:r>
          </a:p>
        </p:txBody>
      </p:sp>
      <p:sp>
        <p:nvSpPr>
          <p:cNvPr id="46095" name="Oval 15">
            <a:extLst>
              <a:ext uri="{FF2B5EF4-FFF2-40B4-BE49-F238E27FC236}">
                <a16:creationId xmlns:a16="http://schemas.microsoft.com/office/drawing/2014/main" id="{B58A5DDD-26E6-44D0-A8E4-1705F69C82C8}"/>
              </a:ext>
            </a:extLst>
          </p:cNvPr>
          <p:cNvSpPr>
            <a:spLocks noChangeArrowheads="1"/>
          </p:cNvSpPr>
          <p:nvPr/>
        </p:nvSpPr>
        <p:spPr bwMode="auto">
          <a:xfrm>
            <a:off x="5734050" y="4024313"/>
            <a:ext cx="609600" cy="609600"/>
          </a:xfrm>
          <a:prstGeom prst="ellipse">
            <a:avLst/>
          </a:prstGeom>
          <a:solidFill>
            <a:schemeClr val="accent1"/>
          </a:soli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6">
            <a:extLst>
              <a:ext uri="{FF2B5EF4-FFF2-40B4-BE49-F238E27FC236}">
                <a16:creationId xmlns:a16="http://schemas.microsoft.com/office/drawing/2014/main" id="{EAC25CD7-4296-4A38-87C3-7682981A0426}"/>
              </a:ext>
            </a:extLst>
          </p:cNvPr>
          <p:cNvSpPr>
            <a:spLocks noChangeShapeType="1"/>
          </p:cNvSpPr>
          <p:nvPr/>
        </p:nvSpPr>
        <p:spPr bwMode="auto">
          <a:xfrm flipV="1">
            <a:off x="3276600" y="4300538"/>
            <a:ext cx="5562600" cy="76200"/>
          </a:xfrm>
          <a:prstGeom prst="line">
            <a:avLst/>
          </a:prstGeom>
          <a:noFill/>
          <a:ln w="38100" cap="rnd">
            <a:solidFill>
              <a:srgbClr val="99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Line 17">
            <a:extLst>
              <a:ext uri="{FF2B5EF4-FFF2-40B4-BE49-F238E27FC236}">
                <a16:creationId xmlns:a16="http://schemas.microsoft.com/office/drawing/2014/main" id="{D0EB6D04-AE98-4BE1-B1D0-E6B92A6CA2E8}"/>
              </a:ext>
            </a:extLst>
          </p:cNvPr>
          <p:cNvSpPr>
            <a:spLocks noChangeShapeType="1"/>
          </p:cNvSpPr>
          <p:nvPr/>
        </p:nvSpPr>
        <p:spPr bwMode="auto">
          <a:xfrm>
            <a:off x="6038850" y="1905000"/>
            <a:ext cx="0" cy="4724400"/>
          </a:xfrm>
          <a:prstGeom prst="line">
            <a:avLst/>
          </a:prstGeom>
          <a:noFill/>
          <a:ln w="38100">
            <a:solidFill>
              <a:srgbClr val="99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a:extLst>
              <a:ext uri="{FF2B5EF4-FFF2-40B4-BE49-F238E27FC236}">
                <a16:creationId xmlns:a16="http://schemas.microsoft.com/office/drawing/2014/main" id="{E74C0E4A-63DD-4BBE-9E7C-D7D53315BA33}"/>
              </a:ext>
            </a:extLst>
          </p:cNvPr>
          <p:cNvSpPr>
            <a:spLocks noChangeShapeType="1"/>
          </p:cNvSpPr>
          <p:nvPr/>
        </p:nvSpPr>
        <p:spPr bwMode="auto">
          <a:xfrm flipV="1">
            <a:off x="3733800" y="2590800"/>
            <a:ext cx="4419600" cy="3581400"/>
          </a:xfrm>
          <a:prstGeom prst="line">
            <a:avLst/>
          </a:prstGeom>
          <a:noFill/>
          <a:ln w="38100">
            <a:solidFill>
              <a:srgbClr val="99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Line 19">
            <a:extLst>
              <a:ext uri="{FF2B5EF4-FFF2-40B4-BE49-F238E27FC236}">
                <a16:creationId xmlns:a16="http://schemas.microsoft.com/office/drawing/2014/main" id="{548FF672-E758-4F92-B2D0-FE65AED82DEE}"/>
              </a:ext>
            </a:extLst>
          </p:cNvPr>
          <p:cNvSpPr>
            <a:spLocks noChangeShapeType="1"/>
          </p:cNvSpPr>
          <p:nvPr/>
        </p:nvSpPr>
        <p:spPr bwMode="auto">
          <a:xfrm>
            <a:off x="3871913" y="2133600"/>
            <a:ext cx="4572000" cy="4572000"/>
          </a:xfrm>
          <a:prstGeom prst="line">
            <a:avLst/>
          </a:prstGeom>
          <a:noFill/>
          <a:ln w="38100">
            <a:solidFill>
              <a:srgbClr val="99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Arc 20">
            <a:extLst>
              <a:ext uri="{FF2B5EF4-FFF2-40B4-BE49-F238E27FC236}">
                <a16:creationId xmlns:a16="http://schemas.microsoft.com/office/drawing/2014/main" id="{BF981876-D277-4A15-8266-3E8A6AD9F4CA}"/>
              </a:ext>
            </a:extLst>
          </p:cNvPr>
          <p:cNvSpPr>
            <a:spLocks/>
          </p:cNvSpPr>
          <p:nvPr/>
        </p:nvSpPr>
        <p:spPr bwMode="auto">
          <a:xfrm>
            <a:off x="7597775" y="3124200"/>
            <a:ext cx="936625" cy="1079500"/>
          </a:xfrm>
          <a:custGeom>
            <a:avLst/>
            <a:gdLst>
              <a:gd name="G0" fmla="+- 4954 0 0"/>
              <a:gd name="G1" fmla="+- 21600 0 0"/>
              <a:gd name="G2" fmla="+- 21600 0 0"/>
              <a:gd name="T0" fmla="*/ 0 w 26554"/>
              <a:gd name="T1" fmla="*/ 576 h 30598"/>
              <a:gd name="T2" fmla="*/ 24591 w 26554"/>
              <a:gd name="T3" fmla="*/ 30598 h 30598"/>
              <a:gd name="T4" fmla="*/ 4954 w 26554"/>
              <a:gd name="T5" fmla="*/ 21600 h 30598"/>
            </a:gdLst>
            <a:ahLst/>
            <a:cxnLst>
              <a:cxn ang="0">
                <a:pos x="T0" y="T1"/>
              </a:cxn>
              <a:cxn ang="0">
                <a:pos x="T2" y="T3"/>
              </a:cxn>
              <a:cxn ang="0">
                <a:pos x="T4" y="T5"/>
              </a:cxn>
            </a:cxnLst>
            <a:rect l="0" t="0" r="r" b="b"/>
            <a:pathLst>
              <a:path w="26554" h="30598" fill="none" extrusionOk="0">
                <a:moveTo>
                  <a:pt x="-1" y="575"/>
                </a:moveTo>
                <a:cubicBezTo>
                  <a:pt x="1623" y="193"/>
                  <a:pt x="3285" y="0"/>
                  <a:pt x="4954" y="0"/>
                </a:cubicBezTo>
                <a:cubicBezTo>
                  <a:pt x="16883" y="0"/>
                  <a:pt x="26554" y="9670"/>
                  <a:pt x="26554" y="21600"/>
                </a:cubicBezTo>
                <a:cubicBezTo>
                  <a:pt x="26554" y="24705"/>
                  <a:pt x="25884" y="27774"/>
                  <a:pt x="24590" y="30597"/>
                </a:cubicBezTo>
              </a:path>
              <a:path w="26554" h="30598" stroke="0" extrusionOk="0">
                <a:moveTo>
                  <a:pt x="-1" y="575"/>
                </a:moveTo>
                <a:cubicBezTo>
                  <a:pt x="1623" y="193"/>
                  <a:pt x="3285" y="0"/>
                  <a:pt x="4954" y="0"/>
                </a:cubicBezTo>
                <a:cubicBezTo>
                  <a:pt x="16883" y="0"/>
                  <a:pt x="26554" y="9670"/>
                  <a:pt x="26554" y="21600"/>
                </a:cubicBezTo>
                <a:cubicBezTo>
                  <a:pt x="26554" y="24705"/>
                  <a:pt x="25884" y="27774"/>
                  <a:pt x="24590" y="30597"/>
                </a:cubicBezTo>
                <a:lnTo>
                  <a:pt x="4954" y="21600"/>
                </a:lnTo>
                <a:close/>
              </a:path>
            </a:pathLst>
          </a:custGeom>
          <a:noFill/>
          <a:ln w="38100">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Text Box 21">
            <a:extLst>
              <a:ext uri="{FF2B5EF4-FFF2-40B4-BE49-F238E27FC236}">
                <a16:creationId xmlns:a16="http://schemas.microsoft.com/office/drawing/2014/main" id="{BA4EED04-8977-4545-9601-DEC649B797B2}"/>
              </a:ext>
            </a:extLst>
          </p:cNvPr>
          <p:cNvSpPr txBox="1">
            <a:spLocks noChangeArrowheads="1"/>
          </p:cNvSpPr>
          <p:nvPr/>
        </p:nvSpPr>
        <p:spPr bwMode="auto">
          <a:xfrm>
            <a:off x="7543800" y="31242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0000FF"/>
                </a:solidFill>
              </a:rPr>
              <a:t>sector</a:t>
            </a:r>
          </a:p>
        </p:txBody>
      </p:sp>
      <p:pic>
        <p:nvPicPr>
          <p:cNvPr id="46102" name="Picture 22">
            <a:extLst>
              <a:ext uri="{FF2B5EF4-FFF2-40B4-BE49-F238E27FC236}">
                <a16:creationId xmlns:a16="http://schemas.microsoft.com/office/drawing/2014/main" id="{6ADC8C2F-EBED-4697-A476-BC1C1E92F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3581400" cy="428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D2B74D78-9FF0-4FDA-BCE3-FAEDE94D77C5}"/>
              </a:ext>
            </a:extLst>
          </p:cNvPr>
          <p:cNvSpPr>
            <a:spLocks noGrp="1"/>
          </p:cNvSpPr>
          <p:nvPr>
            <p:ph type="ftr" sz="quarter" idx="11"/>
          </p:nvPr>
        </p:nvSpPr>
        <p:spPr/>
        <p:txBody>
          <a:bodyPr/>
          <a:lstStyle/>
          <a:p>
            <a:r>
              <a:rPr lang="en-US" altLang="en-US"/>
              <a:t>Chuong 5 : I/O Devices</a:t>
            </a:r>
          </a:p>
        </p:txBody>
      </p:sp>
      <p:sp>
        <p:nvSpPr>
          <p:cNvPr id="18" name="Slide Number Placeholder 5">
            <a:extLst>
              <a:ext uri="{FF2B5EF4-FFF2-40B4-BE49-F238E27FC236}">
                <a16:creationId xmlns:a16="http://schemas.microsoft.com/office/drawing/2014/main" id="{A3DABE25-45DA-4332-A1B9-E4AAB07116F3}"/>
              </a:ext>
            </a:extLst>
          </p:cNvPr>
          <p:cNvSpPr>
            <a:spLocks noGrp="1"/>
          </p:cNvSpPr>
          <p:nvPr>
            <p:ph type="sldNum" sz="quarter" idx="12"/>
          </p:nvPr>
        </p:nvSpPr>
        <p:spPr/>
        <p:txBody>
          <a:bodyPr/>
          <a:lstStyle/>
          <a:p>
            <a:fld id="{5728022A-51A5-47FA-9D98-07CA6FF445B2}" type="slidenum">
              <a:rPr lang="en-US" altLang="en-US"/>
              <a:pPr/>
              <a:t>46</a:t>
            </a:fld>
            <a:endParaRPr lang="en-US" altLang="en-US"/>
          </a:p>
        </p:txBody>
      </p:sp>
      <p:sp>
        <p:nvSpPr>
          <p:cNvPr id="56322" name="Rectangle 2">
            <a:extLst>
              <a:ext uri="{FF2B5EF4-FFF2-40B4-BE49-F238E27FC236}">
                <a16:creationId xmlns:a16="http://schemas.microsoft.com/office/drawing/2014/main" id="{292EA295-36E4-4B05-B447-6462539EBC4D}"/>
              </a:ext>
            </a:extLst>
          </p:cNvPr>
          <p:cNvSpPr>
            <a:spLocks noGrp="1" noRot="1" noChangeArrowheads="1"/>
          </p:cNvSpPr>
          <p:nvPr>
            <p:ph type="title"/>
          </p:nvPr>
        </p:nvSpPr>
        <p:spPr>
          <a:xfrm>
            <a:off x="457200" y="244475"/>
            <a:ext cx="3581400" cy="1127125"/>
          </a:xfrm>
        </p:spPr>
        <p:txBody>
          <a:bodyPr/>
          <a:lstStyle/>
          <a:p>
            <a:r>
              <a:rPr lang="en-US" altLang="en-US"/>
              <a:t>Hard Disk </a:t>
            </a:r>
          </a:p>
        </p:txBody>
      </p:sp>
      <p:sp>
        <p:nvSpPr>
          <p:cNvPr id="56342" name="Rectangle 22">
            <a:extLst>
              <a:ext uri="{FF2B5EF4-FFF2-40B4-BE49-F238E27FC236}">
                <a16:creationId xmlns:a16="http://schemas.microsoft.com/office/drawing/2014/main" id="{036D958C-8F3B-4585-8D7B-3304C786C58E}"/>
              </a:ext>
            </a:extLst>
          </p:cNvPr>
          <p:cNvSpPr>
            <a:spLocks noChangeArrowheads="1"/>
          </p:cNvSpPr>
          <p:nvPr/>
        </p:nvSpPr>
        <p:spPr bwMode="auto">
          <a:xfrm>
            <a:off x="4424363"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6343" name="AutoShape 23">
            <a:extLst>
              <a:ext uri="{FF2B5EF4-FFF2-40B4-BE49-F238E27FC236}">
                <a16:creationId xmlns:a16="http://schemas.microsoft.com/office/drawing/2014/main" id="{1CBA373A-A6A9-4373-A281-6C19FDE00795}"/>
              </a:ext>
            </a:extLst>
          </p:cNvPr>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4" name="Rectangle 24">
            <a:extLst>
              <a:ext uri="{FF2B5EF4-FFF2-40B4-BE49-F238E27FC236}">
                <a16:creationId xmlns:a16="http://schemas.microsoft.com/office/drawing/2014/main" id="{F1B1274D-4135-4E61-BC0A-F2DBB2BEEC36}"/>
              </a:ext>
            </a:extLst>
          </p:cNvPr>
          <p:cNvSpPr>
            <a:spLocks noChangeArrowheads="1"/>
          </p:cNvSpPr>
          <p:nvPr/>
        </p:nvSpPr>
        <p:spPr bwMode="auto">
          <a:xfrm>
            <a:off x="4424363"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6345" name="AutoShape 25">
            <a:extLst>
              <a:ext uri="{FF2B5EF4-FFF2-40B4-BE49-F238E27FC236}">
                <a16:creationId xmlns:a16="http://schemas.microsoft.com/office/drawing/2014/main" id="{B98F64A2-DB29-450C-933D-818AD47E80C5}"/>
              </a:ext>
            </a:extLst>
          </p:cNvPr>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6" name="Rectangle 26">
            <a:extLst>
              <a:ext uri="{FF2B5EF4-FFF2-40B4-BE49-F238E27FC236}">
                <a16:creationId xmlns:a16="http://schemas.microsoft.com/office/drawing/2014/main" id="{1E6A3C63-0DDE-4CD9-A5A9-78A8AB8675D0}"/>
              </a:ext>
            </a:extLst>
          </p:cNvPr>
          <p:cNvSpPr>
            <a:spLocks noChangeArrowheads="1"/>
          </p:cNvSpPr>
          <p:nvPr/>
        </p:nvSpPr>
        <p:spPr bwMode="auto">
          <a:xfrm>
            <a:off x="4424363"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6347" name="AutoShape 27">
            <a:extLst>
              <a:ext uri="{FF2B5EF4-FFF2-40B4-BE49-F238E27FC236}">
                <a16:creationId xmlns:a16="http://schemas.microsoft.com/office/drawing/2014/main" id="{81CC7B8B-9E67-4218-9213-7F9364501DA2}"/>
              </a:ext>
            </a:extLst>
          </p:cNvPr>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8" name="Rectangle 28">
            <a:extLst>
              <a:ext uri="{FF2B5EF4-FFF2-40B4-BE49-F238E27FC236}">
                <a16:creationId xmlns:a16="http://schemas.microsoft.com/office/drawing/2014/main" id="{63001C7D-9E40-47F6-92E4-20156DB8D5C1}"/>
              </a:ext>
            </a:extLst>
          </p:cNvPr>
          <p:cNvSpPr>
            <a:spLocks noChangeArrowheads="1"/>
          </p:cNvSpPr>
          <p:nvPr/>
        </p:nvSpPr>
        <p:spPr bwMode="auto">
          <a:xfrm>
            <a:off x="4424363"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6349" name="AutoShape 29">
            <a:extLst>
              <a:ext uri="{FF2B5EF4-FFF2-40B4-BE49-F238E27FC236}">
                <a16:creationId xmlns:a16="http://schemas.microsoft.com/office/drawing/2014/main" id="{0C971BDC-CF0A-413A-A256-78F0FAB409E7}"/>
              </a:ext>
            </a:extLst>
          </p:cNvPr>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50" name="Rectangle 30">
            <a:extLst>
              <a:ext uri="{FF2B5EF4-FFF2-40B4-BE49-F238E27FC236}">
                <a16:creationId xmlns:a16="http://schemas.microsoft.com/office/drawing/2014/main" id="{49551DF2-A647-4F90-AA4A-0BBFF6402648}"/>
              </a:ext>
            </a:extLst>
          </p:cNvPr>
          <p:cNvSpPr>
            <a:spLocks noChangeArrowheads="1"/>
          </p:cNvSpPr>
          <p:nvPr/>
        </p:nvSpPr>
        <p:spPr bwMode="auto">
          <a:xfrm>
            <a:off x="4424363"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6351" name="AutoShape 31">
            <a:extLst>
              <a:ext uri="{FF2B5EF4-FFF2-40B4-BE49-F238E27FC236}">
                <a16:creationId xmlns:a16="http://schemas.microsoft.com/office/drawing/2014/main" id="{94A5F9F7-93F2-45EC-A5A2-8FA22DF91CDF}"/>
              </a:ext>
            </a:extLst>
          </p:cNvPr>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54" name="AutoShape 34">
            <a:extLst>
              <a:ext uri="{FF2B5EF4-FFF2-40B4-BE49-F238E27FC236}">
                <a16:creationId xmlns:a16="http://schemas.microsoft.com/office/drawing/2014/main" id="{74779927-83D4-49B4-9085-675573F3D7F0}"/>
              </a:ext>
            </a:extLst>
          </p:cNvPr>
          <p:cNvSpPr>
            <a:spLocks noChangeAspect="1" noChangeArrowheads="1"/>
          </p:cNvSpPr>
          <p:nvPr/>
        </p:nvSpPr>
        <p:spPr bwMode="auto">
          <a:xfrm>
            <a:off x="0" y="2147888"/>
            <a:ext cx="296863"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6359" name="Picture 39">
            <a:extLst>
              <a:ext uri="{FF2B5EF4-FFF2-40B4-BE49-F238E27FC236}">
                <a16:creationId xmlns:a16="http://schemas.microsoft.com/office/drawing/2014/main" id="{9A37438B-26DD-4898-82B8-872B69553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295400"/>
            <a:ext cx="44196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56360" name="Picture 40">
            <a:extLst>
              <a:ext uri="{FF2B5EF4-FFF2-40B4-BE49-F238E27FC236}">
                <a16:creationId xmlns:a16="http://schemas.microsoft.com/office/drawing/2014/main" id="{35C959C8-9E50-48DA-8B2A-A12139AD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281113"/>
            <a:ext cx="4572000" cy="4306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B63D041-C76E-4326-BD1B-C38EAF3676D1}"/>
              </a:ext>
            </a:extLst>
          </p:cNvPr>
          <p:cNvSpPr>
            <a:spLocks noGrp="1"/>
          </p:cNvSpPr>
          <p:nvPr>
            <p:ph type="ftr" sz="quarter" idx="11"/>
          </p:nvPr>
        </p:nvSpPr>
        <p:spPr/>
        <p:txBody>
          <a:bodyPr/>
          <a:lstStyle/>
          <a:p>
            <a:r>
              <a:rPr lang="en-US" altLang="en-US"/>
              <a:t>Chuong 5 : I/O Devices</a:t>
            </a:r>
          </a:p>
        </p:txBody>
      </p:sp>
      <p:sp>
        <p:nvSpPr>
          <p:cNvPr id="9" name="Slide Number Placeholder 5">
            <a:extLst>
              <a:ext uri="{FF2B5EF4-FFF2-40B4-BE49-F238E27FC236}">
                <a16:creationId xmlns:a16="http://schemas.microsoft.com/office/drawing/2014/main" id="{4F427B45-B81B-453D-96B2-0C1E89DFC73C}"/>
              </a:ext>
            </a:extLst>
          </p:cNvPr>
          <p:cNvSpPr>
            <a:spLocks noGrp="1"/>
          </p:cNvSpPr>
          <p:nvPr>
            <p:ph type="sldNum" sz="quarter" idx="12"/>
          </p:nvPr>
        </p:nvSpPr>
        <p:spPr/>
        <p:txBody>
          <a:bodyPr/>
          <a:lstStyle/>
          <a:p>
            <a:fld id="{C52FA7EA-5C2E-428C-8099-C75FA6020F13}" type="slidenum">
              <a:rPr lang="en-US" altLang="en-US"/>
              <a:pPr/>
              <a:t>47</a:t>
            </a:fld>
            <a:endParaRPr lang="en-US" altLang="en-US"/>
          </a:p>
        </p:txBody>
      </p:sp>
      <p:sp>
        <p:nvSpPr>
          <p:cNvPr id="47106" name="Rectangle 2">
            <a:extLst>
              <a:ext uri="{FF2B5EF4-FFF2-40B4-BE49-F238E27FC236}">
                <a16:creationId xmlns:a16="http://schemas.microsoft.com/office/drawing/2014/main" id="{FFBF51DD-3B62-434B-A8AF-09AC95D0EC44}"/>
              </a:ext>
            </a:extLst>
          </p:cNvPr>
          <p:cNvSpPr>
            <a:spLocks noGrp="1" noRot="1" noChangeArrowheads="1"/>
          </p:cNvSpPr>
          <p:nvPr>
            <p:ph type="title"/>
          </p:nvPr>
        </p:nvSpPr>
        <p:spPr/>
        <p:txBody>
          <a:bodyPr/>
          <a:lstStyle/>
          <a:p>
            <a:r>
              <a:rPr lang="en-US" altLang="en-US" sz="4000">
                <a:latin typeface="VNI-Times" pitchFamily="2" charset="0"/>
              </a:rPr>
              <a:t>Heä thoáng taäp tin cuûa DOS vaø ñieàu khieån ñóa</a:t>
            </a:r>
          </a:p>
        </p:txBody>
      </p:sp>
      <p:sp>
        <p:nvSpPr>
          <p:cNvPr id="47107" name="Rectangle 3">
            <a:extLst>
              <a:ext uri="{FF2B5EF4-FFF2-40B4-BE49-F238E27FC236}">
                <a16:creationId xmlns:a16="http://schemas.microsoft.com/office/drawing/2014/main" id="{C6F7512F-5F49-4054-A0D9-A79CE86A04E3}"/>
              </a:ext>
            </a:extLst>
          </p:cNvPr>
          <p:cNvSpPr>
            <a:spLocks noGrp="1" noRot="1" noChangeArrowheads="1"/>
          </p:cNvSpPr>
          <p:nvPr>
            <p:ph type="body" idx="1"/>
          </p:nvPr>
        </p:nvSpPr>
        <p:spPr>
          <a:xfrm>
            <a:off x="838200" y="1905000"/>
            <a:ext cx="8007350" cy="609600"/>
          </a:xfrm>
        </p:spPr>
        <p:txBody>
          <a:bodyPr/>
          <a:lstStyle/>
          <a:p>
            <a:r>
              <a:rPr lang="en-US" altLang="en-US" sz="2800" b="1">
                <a:latin typeface="VNI-Times" pitchFamily="2" charset="0"/>
              </a:rPr>
              <a:t>Baûng FAT : (File Allocation Table)</a:t>
            </a:r>
          </a:p>
        </p:txBody>
      </p:sp>
      <p:sp>
        <p:nvSpPr>
          <p:cNvPr id="47108" name="Text Box 4">
            <a:extLst>
              <a:ext uri="{FF2B5EF4-FFF2-40B4-BE49-F238E27FC236}">
                <a16:creationId xmlns:a16="http://schemas.microsoft.com/office/drawing/2014/main" id="{0D0C1508-E9BA-40AE-AD93-47F30B877FDD}"/>
              </a:ext>
            </a:extLst>
          </p:cNvPr>
          <p:cNvSpPr txBox="1">
            <a:spLocks noChangeArrowheads="1"/>
          </p:cNvSpPr>
          <p:nvPr/>
        </p:nvSpPr>
        <p:spPr bwMode="auto">
          <a:xfrm>
            <a:off x="785813" y="281940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b="1">
                <a:latin typeface="VNI-Times" pitchFamily="2" charset="0"/>
              </a:rPr>
              <a:t> Naèm ngay Boot Sector (sector 0).</a:t>
            </a:r>
          </a:p>
        </p:txBody>
      </p:sp>
      <p:sp>
        <p:nvSpPr>
          <p:cNvPr id="47109" name="Text Box 5">
            <a:extLst>
              <a:ext uri="{FF2B5EF4-FFF2-40B4-BE49-F238E27FC236}">
                <a16:creationId xmlns:a16="http://schemas.microsoft.com/office/drawing/2014/main" id="{75B4AF9B-E9E8-4E45-867F-3D23D5C96E7E}"/>
              </a:ext>
            </a:extLst>
          </p:cNvPr>
          <p:cNvSpPr txBox="1">
            <a:spLocks noChangeArrowheads="1"/>
          </p:cNvSpPr>
          <p:nvPr/>
        </p:nvSpPr>
        <p:spPr bwMode="auto">
          <a:xfrm>
            <a:off x="762000" y="35814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b="1">
                <a:latin typeface="VNI-Times" pitchFamily="2" charset="0"/>
              </a:rPr>
              <a:t>  Baûng FAT ñöôïc taïo ra khi ta partion ñóa cöùng</a:t>
            </a:r>
          </a:p>
        </p:txBody>
      </p:sp>
      <p:sp>
        <p:nvSpPr>
          <p:cNvPr id="47110" name="Text Box 6">
            <a:extLst>
              <a:ext uri="{FF2B5EF4-FFF2-40B4-BE49-F238E27FC236}">
                <a16:creationId xmlns:a16="http://schemas.microsoft.com/office/drawing/2014/main" id="{8BC6A5B1-7B2A-48F1-AF86-E48D4B05D6A6}"/>
              </a:ext>
            </a:extLst>
          </p:cNvPr>
          <p:cNvSpPr txBox="1">
            <a:spLocks noChangeArrowheads="1"/>
          </p:cNvSpPr>
          <p:nvPr/>
        </p:nvSpPr>
        <p:spPr bwMode="auto">
          <a:xfrm>
            <a:off x="766763" y="4572000"/>
            <a:ext cx="7772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3200" b="1">
                <a:latin typeface="VNI-Times" pitchFamily="2" charset="0"/>
              </a:rPr>
              <a:t>  Noäi dung Baûng FAT  moâ taû traïng thaùi cuûa caùc cluster  coøn toát hay ñaõ hö (vaät lyù), ñaõ duøng hay chöa duøng…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7108"/>
                                        </p:tgtEl>
                                        <p:attrNameLst>
                                          <p:attrName>style.visibility</p:attrName>
                                        </p:attrNameLst>
                                      </p:cBhvr>
                                      <p:to>
                                        <p:strVal val="visible"/>
                                      </p:to>
                                    </p:set>
                                    <p:animEffect transition="in" filter="box(in)">
                                      <p:cBhvr>
                                        <p:cTn id="13" dur="500"/>
                                        <p:tgtEl>
                                          <p:spTgt spid="471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109"/>
                                        </p:tgtEl>
                                        <p:attrNameLst>
                                          <p:attrName>style.visibility</p:attrName>
                                        </p:attrNameLst>
                                      </p:cBhvr>
                                      <p:to>
                                        <p:strVal val="visible"/>
                                      </p:to>
                                    </p:set>
                                    <p:anim calcmode="lin" valueType="num">
                                      <p:cBhvr additive="base">
                                        <p:cTn id="18" dur="500" fill="hold"/>
                                        <p:tgtEl>
                                          <p:spTgt spid="47109"/>
                                        </p:tgtEl>
                                        <p:attrNameLst>
                                          <p:attrName>ppt_x</p:attrName>
                                        </p:attrNameLst>
                                      </p:cBhvr>
                                      <p:tavLst>
                                        <p:tav tm="0">
                                          <p:val>
                                            <p:strVal val="#ppt_x"/>
                                          </p:val>
                                        </p:tav>
                                        <p:tav tm="100000">
                                          <p:val>
                                            <p:strVal val="#ppt_x"/>
                                          </p:val>
                                        </p:tav>
                                      </p:tavLst>
                                    </p:anim>
                                    <p:anim calcmode="lin" valueType="num">
                                      <p:cBhvr additive="base">
                                        <p:cTn id="19"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7110"/>
                                        </p:tgtEl>
                                        <p:attrNameLst>
                                          <p:attrName>style.visibility</p:attrName>
                                        </p:attrNameLst>
                                      </p:cBhvr>
                                      <p:to>
                                        <p:strVal val="visible"/>
                                      </p:to>
                                    </p:set>
                                    <p:anim calcmode="lin" valueType="num">
                                      <p:cBhvr additive="base">
                                        <p:cTn id="24" dur="500" fill="hold"/>
                                        <p:tgtEl>
                                          <p:spTgt spid="47110"/>
                                        </p:tgtEl>
                                        <p:attrNameLst>
                                          <p:attrName>ppt_x</p:attrName>
                                        </p:attrNameLst>
                                      </p:cBhvr>
                                      <p:tavLst>
                                        <p:tav tm="0">
                                          <p:val>
                                            <p:strVal val="#ppt_x"/>
                                          </p:val>
                                        </p:tav>
                                        <p:tav tm="100000">
                                          <p:val>
                                            <p:strVal val="#ppt_x"/>
                                          </p:val>
                                        </p:tav>
                                      </p:tavLst>
                                    </p:anim>
                                    <p:anim calcmode="lin" valueType="num">
                                      <p:cBhvr additive="base">
                                        <p:cTn id="25"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47108" grpId="0"/>
      <p:bldP spid="47109" grpId="0"/>
      <p:bldP spid="471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B20917D1-6D30-451F-A32B-A39D3D2B8E5D}"/>
              </a:ext>
            </a:extLst>
          </p:cNvPr>
          <p:cNvSpPr>
            <a:spLocks noGrp="1"/>
          </p:cNvSpPr>
          <p:nvPr>
            <p:ph type="ftr" sz="quarter" idx="11"/>
          </p:nvPr>
        </p:nvSpPr>
        <p:spPr/>
        <p:txBody>
          <a:bodyPr/>
          <a:lstStyle/>
          <a:p>
            <a:r>
              <a:rPr lang="en-US" altLang="en-US"/>
              <a:t>Chuong 5 : I/O Devices</a:t>
            </a:r>
          </a:p>
        </p:txBody>
      </p:sp>
      <p:sp>
        <p:nvSpPr>
          <p:cNvPr id="7" name="Slide Number Placeholder 3">
            <a:extLst>
              <a:ext uri="{FF2B5EF4-FFF2-40B4-BE49-F238E27FC236}">
                <a16:creationId xmlns:a16="http://schemas.microsoft.com/office/drawing/2014/main" id="{2F5B1F70-393D-4CEA-AC89-DC7534A56663}"/>
              </a:ext>
            </a:extLst>
          </p:cNvPr>
          <p:cNvSpPr>
            <a:spLocks noGrp="1"/>
          </p:cNvSpPr>
          <p:nvPr>
            <p:ph type="sldNum" sz="quarter" idx="12"/>
          </p:nvPr>
        </p:nvSpPr>
        <p:spPr/>
        <p:txBody>
          <a:bodyPr/>
          <a:lstStyle/>
          <a:p>
            <a:fld id="{16126CA1-9315-4241-9EEC-FDC5DB2277EA}" type="slidenum">
              <a:rPr lang="en-US" altLang="en-US"/>
              <a:pPr/>
              <a:t>48</a:t>
            </a:fld>
            <a:endParaRPr lang="en-US" altLang="en-US"/>
          </a:p>
        </p:txBody>
      </p:sp>
      <p:pic>
        <p:nvPicPr>
          <p:cNvPr id="59394" name="Picture 2">
            <a:extLst>
              <a:ext uri="{FF2B5EF4-FFF2-40B4-BE49-F238E27FC236}">
                <a16:creationId xmlns:a16="http://schemas.microsoft.com/office/drawing/2014/main" id="{24F856B5-EBE3-425C-9F3B-E40471EDB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59395" name="Rectangle 3">
            <a:extLst>
              <a:ext uri="{FF2B5EF4-FFF2-40B4-BE49-F238E27FC236}">
                <a16:creationId xmlns:a16="http://schemas.microsoft.com/office/drawing/2014/main" id="{C5F9214A-6AF9-4085-9F08-FFAB3F05B0D8}"/>
              </a:ext>
            </a:extLst>
          </p:cNvPr>
          <p:cNvSpPr>
            <a:spLocks noGrp="1" noRot="1" noChangeArrowheads="1"/>
          </p:cNvSpPr>
          <p:nvPr>
            <p:ph type="body" idx="4294967295"/>
          </p:nvPr>
        </p:nvSpPr>
        <p:spPr/>
        <p:txBody>
          <a:bodyPr/>
          <a:lstStyle/>
          <a:p>
            <a:pPr>
              <a:lnSpc>
                <a:spcPct val="90000"/>
              </a:lnSpc>
            </a:pPr>
            <a:r>
              <a:rPr lang="en-US" altLang="en-US" sz="3600" b="1">
                <a:solidFill>
                  <a:srgbClr val="990000"/>
                </a:solidFill>
                <a:latin typeface="VNI-Times" pitchFamily="2" charset="0"/>
              </a:rPr>
              <a:t>I/O laø gì ?</a:t>
            </a:r>
          </a:p>
          <a:p>
            <a:pPr>
              <a:lnSpc>
                <a:spcPct val="90000"/>
              </a:lnSpc>
            </a:pPr>
            <a:r>
              <a:rPr lang="en-US" altLang="en-US" sz="3600" b="1">
                <a:solidFill>
                  <a:srgbClr val="990000"/>
                </a:solidFill>
                <a:latin typeface="VNI-Times" pitchFamily="2" charset="0"/>
              </a:rPr>
              <a:t>Moâ taû tieán trình phuïc vuï ngaét quaõng.</a:t>
            </a:r>
          </a:p>
          <a:p>
            <a:pPr>
              <a:lnSpc>
                <a:spcPct val="90000"/>
              </a:lnSpc>
            </a:pPr>
            <a:r>
              <a:rPr lang="en-US" altLang="en-US" sz="3600" b="1">
                <a:solidFill>
                  <a:srgbClr val="990000"/>
                </a:solidFill>
                <a:latin typeface="VNI-Times" pitchFamily="2" charset="0"/>
              </a:rPr>
              <a:t>Tính toaùn vò trí  cuûa vector ngaét cuûa interrupt 20h.</a:t>
            </a:r>
          </a:p>
          <a:p>
            <a:pPr>
              <a:lnSpc>
                <a:spcPct val="90000"/>
              </a:lnSpc>
            </a:pPr>
            <a:r>
              <a:rPr lang="en-US" altLang="en-US" sz="3600" b="1">
                <a:solidFill>
                  <a:srgbClr val="990000"/>
                </a:solidFill>
                <a:latin typeface="VNI-Times" pitchFamily="2" charset="0"/>
              </a:rPr>
              <a:t>Vieát caùc leänh söû duïng ngaét 21h , haøm 9 ñeå hieån thò ngaøy hieän taïi.</a:t>
            </a:r>
          </a:p>
          <a:p>
            <a:pPr>
              <a:lnSpc>
                <a:spcPct val="90000"/>
              </a:lnSpc>
            </a:pPr>
            <a:r>
              <a:rPr lang="en-US" altLang="en-US" sz="3600" b="1">
                <a:solidFill>
                  <a:srgbClr val="990000"/>
                </a:solidFill>
                <a:latin typeface="VNI-Times" pitchFamily="2" charset="0"/>
              </a:rPr>
              <a:t>Baûng FAT laø gì ? </a:t>
            </a:r>
          </a:p>
        </p:txBody>
      </p:sp>
      <p:sp>
        <p:nvSpPr>
          <p:cNvPr id="59396" name="Rectangle 4">
            <a:extLst>
              <a:ext uri="{FF2B5EF4-FFF2-40B4-BE49-F238E27FC236}">
                <a16:creationId xmlns:a16="http://schemas.microsoft.com/office/drawing/2014/main" id="{5F9D4B47-6A39-48C8-A2DC-4F6DE19CC63A}"/>
              </a:ext>
            </a:extLst>
          </p:cNvPr>
          <p:cNvSpPr>
            <a:spLocks noGrp="1" noRot="1" noChangeArrowheads="1"/>
          </p:cNvSpPr>
          <p:nvPr>
            <p:ph type="title" idx="4294967295"/>
          </p:nvPr>
        </p:nvSpPr>
        <p:spPr/>
        <p:txBody>
          <a:bodyPr/>
          <a:lstStyle/>
          <a:p>
            <a:r>
              <a:rPr lang="en-US" altLang="en-US">
                <a:effectLst>
                  <a:outerShdw blurRad="38100" dist="38100" dir="2700000" algn="tl">
                    <a:srgbClr val="FFFFFF"/>
                  </a:outerShdw>
                </a:effectLst>
              </a:rPr>
              <a:t>Summary slide</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E9B5A1B-C3CA-4B0E-921B-374B9862E6A0}"/>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EF82D211-9F0A-4B18-8F15-81D20C9C7BBA}"/>
              </a:ext>
            </a:extLst>
          </p:cNvPr>
          <p:cNvSpPr>
            <a:spLocks noGrp="1"/>
          </p:cNvSpPr>
          <p:nvPr>
            <p:ph type="sldNum" sz="quarter" idx="12"/>
          </p:nvPr>
        </p:nvSpPr>
        <p:spPr/>
        <p:txBody>
          <a:bodyPr/>
          <a:lstStyle/>
          <a:p>
            <a:fld id="{3BA96D60-464A-492D-9A4B-03EDCE09742E}" type="slidenum">
              <a:rPr lang="en-US" altLang="en-US"/>
              <a:pPr/>
              <a:t>49</a:t>
            </a:fld>
            <a:endParaRPr lang="en-US" altLang="en-US"/>
          </a:p>
        </p:txBody>
      </p:sp>
      <p:sp>
        <p:nvSpPr>
          <p:cNvPr id="52226" name="Rectangle 2">
            <a:extLst>
              <a:ext uri="{FF2B5EF4-FFF2-40B4-BE49-F238E27FC236}">
                <a16:creationId xmlns:a16="http://schemas.microsoft.com/office/drawing/2014/main" id="{0F929C7E-2BBE-4D00-91C7-E83238A330D5}"/>
              </a:ext>
            </a:extLst>
          </p:cNvPr>
          <p:cNvSpPr>
            <a:spLocks noGrp="1" noRot="1" noChangeArrowheads="1"/>
          </p:cNvSpPr>
          <p:nvPr>
            <p:ph type="title"/>
          </p:nvPr>
        </p:nvSpPr>
        <p:spPr>
          <a:xfrm>
            <a:off x="457200" y="244475"/>
            <a:ext cx="8385175" cy="1050925"/>
          </a:xfrm>
        </p:spPr>
        <p:txBody>
          <a:bodyPr/>
          <a:lstStyle/>
          <a:p>
            <a:r>
              <a:rPr lang="en-US" altLang="en-US"/>
              <a:t>Summary slide</a:t>
            </a:r>
          </a:p>
        </p:txBody>
      </p:sp>
      <p:sp>
        <p:nvSpPr>
          <p:cNvPr id="52227" name="Rectangle 3">
            <a:extLst>
              <a:ext uri="{FF2B5EF4-FFF2-40B4-BE49-F238E27FC236}">
                <a16:creationId xmlns:a16="http://schemas.microsoft.com/office/drawing/2014/main" id="{7F5EC341-4CE3-4CB7-A261-32C4CB38AA8E}"/>
              </a:ext>
            </a:extLst>
          </p:cNvPr>
          <p:cNvSpPr>
            <a:spLocks noGrp="1" noRot="1" noChangeArrowheads="1"/>
          </p:cNvSpPr>
          <p:nvPr>
            <p:ph type="body" idx="1"/>
          </p:nvPr>
        </p:nvSpPr>
        <p:spPr>
          <a:xfrm>
            <a:off x="568325" y="2133600"/>
            <a:ext cx="8007350" cy="4191000"/>
          </a:xfrm>
        </p:spPr>
        <p:txBody>
          <a:bodyPr/>
          <a:lstStyle/>
          <a:p>
            <a:r>
              <a:rPr lang="en-US" altLang="en-US" sz="2800" b="1">
                <a:latin typeface="VNI-Times" pitchFamily="2" charset="0"/>
              </a:rPr>
              <a:t>Theá naøo laø ngaét noäi. Cho 1 thí duï minh hoïa.</a:t>
            </a:r>
          </a:p>
          <a:p>
            <a:r>
              <a:rPr lang="en-US" altLang="en-US" sz="2800" b="1">
                <a:latin typeface="VNI-Times" pitchFamily="2" charset="0"/>
              </a:rPr>
              <a:t>Khi laäp trình, ta thöôøng goïi 1 chöơng trình phuïc vuï xuaát nhaäp, luùc ñoù ta söû duïng loaïi ngaét naøo. Caùch goïi.</a:t>
            </a:r>
          </a:p>
          <a:p>
            <a:r>
              <a:rPr lang="en-US" altLang="en-US" sz="2800" b="1">
                <a:latin typeface="VNI-Times" pitchFamily="2" charset="0"/>
              </a:rPr>
              <a:t>Laøm sao ñeå phaân bieät ngaét cöùng vaø ngaét meàm.</a:t>
            </a:r>
          </a:p>
          <a:p>
            <a:r>
              <a:rPr lang="en-US" altLang="en-US" sz="2800" b="1">
                <a:latin typeface="VNI-Times" pitchFamily="2" charset="0"/>
              </a:rPr>
              <a:t>Khi duøng INT 21h  ñeå hieån thò 1 kyù töï ra maøn hình, thanh ghi naøo chöùa kyù töï seõ hieån thò?.</a:t>
            </a:r>
          </a:p>
        </p:txBody>
      </p:sp>
      <p:sp>
        <p:nvSpPr>
          <p:cNvPr id="52228" name="WordArt 4">
            <a:extLst>
              <a:ext uri="{FF2B5EF4-FFF2-40B4-BE49-F238E27FC236}">
                <a16:creationId xmlns:a16="http://schemas.microsoft.com/office/drawing/2014/main" id="{B062231A-1AE3-489A-8020-DF23D4D2ADAB}"/>
              </a:ext>
            </a:extLst>
          </p:cNvPr>
          <p:cNvSpPr>
            <a:spLocks noChangeArrowheads="1" noChangeShapeType="1" noTextEdit="1"/>
          </p:cNvSpPr>
          <p:nvPr/>
        </p:nvSpPr>
        <p:spPr bwMode="auto">
          <a:xfrm>
            <a:off x="685800" y="1066800"/>
            <a:ext cx="533400" cy="1066800"/>
          </a:xfrm>
          <a:prstGeom prst="rect">
            <a:avLst/>
          </a:prstGeom>
          <a:extLst>
            <a:ext uri="{AF507438-7753-43E0-B8FC-AC1667EBCBE1}">
              <a14:hiddenEffects xmlns:a14="http://schemas.microsoft.com/office/drawing/2010/main">
                <a:effectLst/>
              </a14:hiddenEffects>
            </a:ext>
          </a:extLst>
        </p:spPr>
        <p:txBody>
          <a:bodyPr wrap="none" fromWordArt="1">
            <a:prstTxWarp prst="textDeflateBottom">
              <a:avLst>
                <a:gd name="adj" fmla="val 76472"/>
              </a:avLst>
            </a:prstTxWarp>
            <a:scene3d>
              <a:camera prst="legacyPerspectiveFront">
                <a:rot lat="19799999" lon="19439998" rev="0"/>
              </a:camera>
              <a:lightRig rig="legacyNormal2" dir="t"/>
            </a:scene3d>
            <a:sp3d extrusionH="354000" prstMaterial="legacyMatte">
              <a:extrusionClr>
                <a:srgbClr val="939676"/>
              </a:extrusionClr>
              <a:contourClr>
                <a:srgbClr val="FFFFFF"/>
              </a:contourClr>
            </a:sp3d>
          </a:bodyPr>
          <a:lstStyle/>
          <a:p>
            <a:pPr algn="ctr"/>
            <a:r>
              <a:rPr lang="en-US" sz="4400" b="1" kern="10">
                <a:ln w="9525">
                  <a:round/>
                  <a:headEnd/>
                  <a:tailEnd/>
                </a:ln>
                <a:gradFill rotWithShape="0">
                  <a:gsLst>
                    <a:gs pos="0">
                      <a:srgbClr val="707070"/>
                    </a:gs>
                    <a:gs pos="50000">
                      <a:srgbClr val="FFFFFF"/>
                    </a:gs>
                    <a:gs pos="100000">
                      <a:srgbClr val="707070"/>
                    </a:gs>
                  </a:gsLst>
                  <a:lin ang="2700000" scaled="1"/>
                </a:gradFill>
                <a:latin typeface="Georgia" panose="02040502050405020303"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a:extLst>
              <a:ext uri="{FF2B5EF4-FFF2-40B4-BE49-F238E27FC236}">
                <a16:creationId xmlns:a16="http://schemas.microsoft.com/office/drawing/2014/main" id="{9E3A75A5-E8C5-41F8-9183-015F0423D5E0}"/>
              </a:ext>
            </a:extLst>
          </p:cNvPr>
          <p:cNvSpPr>
            <a:spLocks noGrp="1"/>
          </p:cNvSpPr>
          <p:nvPr>
            <p:ph type="ftr" sz="quarter" idx="11"/>
          </p:nvPr>
        </p:nvSpPr>
        <p:spPr/>
        <p:txBody>
          <a:bodyPr/>
          <a:lstStyle/>
          <a:p>
            <a:r>
              <a:rPr lang="en-US" altLang="en-US"/>
              <a:t>Chuong 5 : I/O Devices</a:t>
            </a:r>
          </a:p>
        </p:txBody>
      </p:sp>
      <p:sp>
        <p:nvSpPr>
          <p:cNvPr id="31" name="Slide Number Placeholder 5">
            <a:extLst>
              <a:ext uri="{FF2B5EF4-FFF2-40B4-BE49-F238E27FC236}">
                <a16:creationId xmlns:a16="http://schemas.microsoft.com/office/drawing/2014/main" id="{CD3062F9-069E-48D1-881F-87BD7CD8B900}"/>
              </a:ext>
            </a:extLst>
          </p:cNvPr>
          <p:cNvSpPr>
            <a:spLocks noGrp="1"/>
          </p:cNvSpPr>
          <p:nvPr>
            <p:ph type="sldNum" sz="quarter" idx="12"/>
          </p:nvPr>
        </p:nvSpPr>
        <p:spPr/>
        <p:txBody>
          <a:bodyPr/>
          <a:lstStyle/>
          <a:p>
            <a:fld id="{882FA055-E0BC-4698-B311-C9BAB9A2A5CD}" type="slidenum">
              <a:rPr lang="en-US" altLang="en-US"/>
              <a:pPr/>
              <a:t>5</a:t>
            </a:fld>
            <a:endParaRPr lang="en-US" altLang="en-US"/>
          </a:p>
        </p:txBody>
      </p:sp>
      <p:sp>
        <p:nvSpPr>
          <p:cNvPr id="19458" name="Rectangle 2">
            <a:extLst>
              <a:ext uri="{FF2B5EF4-FFF2-40B4-BE49-F238E27FC236}">
                <a16:creationId xmlns:a16="http://schemas.microsoft.com/office/drawing/2014/main" id="{21A11FDB-225A-43ED-8AC8-CF9E489E205A}"/>
              </a:ext>
            </a:extLst>
          </p:cNvPr>
          <p:cNvSpPr>
            <a:spLocks noGrp="1" noRot="1" noChangeArrowheads="1"/>
          </p:cNvSpPr>
          <p:nvPr>
            <p:ph type="title"/>
          </p:nvPr>
        </p:nvSpPr>
        <p:spPr>
          <a:xfrm>
            <a:off x="1371600" y="914400"/>
            <a:ext cx="7086600" cy="1050925"/>
          </a:xfrm>
        </p:spPr>
        <p:txBody>
          <a:bodyPr/>
          <a:lstStyle/>
          <a:p>
            <a:r>
              <a:rPr lang="en-US" altLang="en-US">
                <a:latin typeface="VNI-Times" pitchFamily="2" charset="0"/>
              </a:rPr>
              <a:t>Sô ñoà giaûi maõ ñòa chæ</a:t>
            </a:r>
          </a:p>
        </p:txBody>
      </p:sp>
      <p:sp>
        <p:nvSpPr>
          <p:cNvPr id="19460" name="Rectangle 4">
            <a:extLst>
              <a:ext uri="{FF2B5EF4-FFF2-40B4-BE49-F238E27FC236}">
                <a16:creationId xmlns:a16="http://schemas.microsoft.com/office/drawing/2014/main" id="{C28D4AE3-F556-4BBA-9A04-27326324B8B0}"/>
              </a:ext>
            </a:extLst>
          </p:cNvPr>
          <p:cNvSpPr>
            <a:spLocks noChangeArrowheads="1"/>
          </p:cNvSpPr>
          <p:nvPr/>
        </p:nvSpPr>
        <p:spPr bwMode="auto">
          <a:xfrm>
            <a:off x="1219200" y="2971800"/>
            <a:ext cx="1219200" cy="2286000"/>
          </a:xfrm>
          <a:prstGeom prst="rect">
            <a:avLst/>
          </a:prstGeom>
          <a:solidFill>
            <a:schemeClr val="accent1"/>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en-US" sz="2400" b="1">
                <a:effectLst>
                  <a:outerShdw blurRad="38100" dist="38100" dir="2700000" algn="tl">
                    <a:srgbClr val="000000"/>
                  </a:outerShdw>
                </a:effectLst>
              </a:rPr>
              <a:t>CPU</a:t>
            </a:r>
          </a:p>
        </p:txBody>
      </p:sp>
      <p:sp>
        <p:nvSpPr>
          <p:cNvPr id="19461" name="Rectangle 5">
            <a:extLst>
              <a:ext uri="{FF2B5EF4-FFF2-40B4-BE49-F238E27FC236}">
                <a16:creationId xmlns:a16="http://schemas.microsoft.com/office/drawing/2014/main" id="{22A4B194-EEA4-4D64-B4FC-9AEB3302C194}"/>
              </a:ext>
            </a:extLst>
          </p:cNvPr>
          <p:cNvSpPr>
            <a:spLocks noChangeArrowheads="1"/>
          </p:cNvSpPr>
          <p:nvPr/>
        </p:nvSpPr>
        <p:spPr bwMode="auto">
          <a:xfrm>
            <a:off x="3962400" y="3200400"/>
            <a:ext cx="1143000" cy="1219200"/>
          </a:xfrm>
          <a:prstGeom prst="rect">
            <a:avLst/>
          </a:prstGeom>
          <a:solidFill>
            <a:schemeClr val="accent1"/>
          </a:solidFill>
          <a:ln w="9525">
            <a:solidFill>
              <a:schemeClr val="tx1"/>
            </a:solidFill>
            <a:miter lim="800000"/>
            <a:headEnd/>
            <a:tailEnd/>
          </a:ln>
          <a:effectLst>
            <a:outerShdw dist="107763" dir="8100000" algn="ctr" rotWithShape="0">
              <a:schemeClr val="bg2">
                <a:alpha val="50000"/>
              </a:schemeClr>
            </a:outerShdw>
          </a:effectLst>
        </p:spPr>
        <p:txBody>
          <a:bodyPr wrap="none" anchor="ctr"/>
          <a:lstStyle/>
          <a:p>
            <a:endParaRPr lang="en-US"/>
          </a:p>
        </p:txBody>
      </p:sp>
      <p:sp>
        <p:nvSpPr>
          <p:cNvPr id="19462" name="Rectangle 6">
            <a:extLst>
              <a:ext uri="{FF2B5EF4-FFF2-40B4-BE49-F238E27FC236}">
                <a16:creationId xmlns:a16="http://schemas.microsoft.com/office/drawing/2014/main" id="{9FF1785B-9B3F-4086-9C5D-2BFD3C6E0704}"/>
              </a:ext>
            </a:extLst>
          </p:cNvPr>
          <p:cNvSpPr>
            <a:spLocks noChangeArrowheads="1"/>
          </p:cNvSpPr>
          <p:nvPr/>
        </p:nvSpPr>
        <p:spPr bwMode="auto">
          <a:xfrm>
            <a:off x="7015163" y="2438400"/>
            <a:ext cx="1143000" cy="838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9463" name="Rectangle 7">
            <a:extLst>
              <a:ext uri="{FF2B5EF4-FFF2-40B4-BE49-F238E27FC236}">
                <a16:creationId xmlns:a16="http://schemas.microsoft.com/office/drawing/2014/main" id="{B282E3D0-10CE-4970-8E4B-F1922C9625CE}"/>
              </a:ext>
            </a:extLst>
          </p:cNvPr>
          <p:cNvSpPr>
            <a:spLocks noChangeArrowheads="1"/>
          </p:cNvSpPr>
          <p:nvPr/>
        </p:nvSpPr>
        <p:spPr bwMode="auto">
          <a:xfrm>
            <a:off x="6996113" y="3614738"/>
            <a:ext cx="1143000" cy="838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9464" name="Rectangle 8">
            <a:extLst>
              <a:ext uri="{FF2B5EF4-FFF2-40B4-BE49-F238E27FC236}">
                <a16:creationId xmlns:a16="http://schemas.microsoft.com/office/drawing/2014/main" id="{974A8D2C-D5BC-40F3-8BEA-544E455BB40C}"/>
              </a:ext>
            </a:extLst>
          </p:cNvPr>
          <p:cNvSpPr>
            <a:spLocks noChangeArrowheads="1"/>
          </p:cNvSpPr>
          <p:nvPr/>
        </p:nvSpPr>
        <p:spPr bwMode="auto">
          <a:xfrm>
            <a:off x="7010400" y="4800600"/>
            <a:ext cx="1143000" cy="83820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9465" name="Line 9">
            <a:extLst>
              <a:ext uri="{FF2B5EF4-FFF2-40B4-BE49-F238E27FC236}">
                <a16:creationId xmlns:a16="http://schemas.microsoft.com/office/drawing/2014/main" id="{7686FCE9-35BC-45B2-B35E-96E5B50CE837}"/>
              </a:ext>
            </a:extLst>
          </p:cNvPr>
          <p:cNvSpPr>
            <a:spLocks noChangeShapeType="1"/>
          </p:cNvSpPr>
          <p:nvPr/>
        </p:nvSpPr>
        <p:spPr bwMode="auto">
          <a:xfrm>
            <a:off x="6143625" y="2971800"/>
            <a:ext cx="0" cy="2209800"/>
          </a:xfrm>
          <a:prstGeom prst="line">
            <a:avLst/>
          </a:prstGeom>
          <a:noFill/>
          <a:ln w="762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a:extLst>
              <a:ext uri="{FF2B5EF4-FFF2-40B4-BE49-F238E27FC236}">
                <a16:creationId xmlns:a16="http://schemas.microsoft.com/office/drawing/2014/main" id="{C6F44C26-079E-44AC-979E-DCAC577E754A}"/>
              </a:ext>
            </a:extLst>
          </p:cNvPr>
          <p:cNvSpPr>
            <a:spLocks noChangeShapeType="1"/>
          </p:cNvSpPr>
          <p:nvPr/>
        </p:nvSpPr>
        <p:spPr bwMode="auto">
          <a:xfrm>
            <a:off x="6146800" y="5168900"/>
            <a:ext cx="838200" cy="0"/>
          </a:xfrm>
          <a:prstGeom prst="line">
            <a:avLst/>
          </a:prstGeom>
          <a:noFill/>
          <a:ln w="762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Rectangle 12">
            <a:extLst>
              <a:ext uri="{FF2B5EF4-FFF2-40B4-BE49-F238E27FC236}">
                <a16:creationId xmlns:a16="http://schemas.microsoft.com/office/drawing/2014/main" id="{977A13E0-633A-4431-9221-C42FEA30C4F9}"/>
              </a:ext>
            </a:extLst>
          </p:cNvPr>
          <p:cNvSpPr>
            <a:spLocks noRot="1" noChangeArrowheads="1"/>
          </p:cNvSpPr>
          <p:nvPr/>
        </p:nvSpPr>
        <p:spPr bwMode="auto">
          <a:xfrm>
            <a:off x="838200" y="8382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endParaRPr lang="en-US" altLang="en-US"/>
          </a:p>
        </p:txBody>
      </p:sp>
      <p:sp>
        <p:nvSpPr>
          <p:cNvPr id="19469" name="Line 13">
            <a:extLst>
              <a:ext uri="{FF2B5EF4-FFF2-40B4-BE49-F238E27FC236}">
                <a16:creationId xmlns:a16="http://schemas.microsoft.com/office/drawing/2014/main" id="{DAED71F3-E5EF-40B7-ADC6-C750019E761C}"/>
              </a:ext>
            </a:extLst>
          </p:cNvPr>
          <p:cNvSpPr>
            <a:spLocks noChangeShapeType="1"/>
          </p:cNvSpPr>
          <p:nvPr/>
        </p:nvSpPr>
        <p:spPr bwMode="auto">
          <a:xfrm>
            <a:off x="6172200" y="4114800"/>
            <a:ext cx="838200" cy="0"/>
          </a:xfrm>
          <a:prstGeom prst="line">
            <a:avLst/>
          </a:prstGeom>
          <a:noFill/>
          <a:ln w="762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Rectangle 14">
            <a:extLst>
              <a:ext uri="{FF2B5EF4-FFF2-40B4-BE49-F238E27FC236}">
                <a16:creationId xmlns:a16="http://schemas.microsoft.com/office/drawing/2014/main" id="{238502CD-ACC5-4CDB-8EAB-1242904BE87E}"/>
              </a:ext>
            </a:extLst>
          </p:cNvPr>
          <p:cNvSpPr>
            <a:spLocks noRot="1" noChangeArrowheads="1"/>
          </p:cNvSpPr>
          <p:nvPr/>
        </p:nvSpPr>
        <p:spPr bwMode="auto">
          <a:xfrm>
            <a:off x="838200" y="3810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9pPr>
          </a:lstStyle>
          <a:p>
            <a:pPr eaLnBrk="1" hangingPunct="1"/>
            <a:endParaRPr lang="en-US" altLang="en-US"/>
          </a:p>
        </p:txBody>
      </p:sp>
      <p:sp>
        <p:nvSpPr>
          <p:cNvPr id="19471" name="Line 15">
            <a:extLst>
              <a:ext uri="{FF2B5EF4-FFF2-40B4-BE49-F238E27FC236}">
                <a16:creationId xmlns:a16="http://schemas.microsoft.com/office/drawing/2014/main" id="{BB64EC31-2C1C-4978-A673-4C59E7CEB9E7}"/>
              </a:ext>
            </a:extLst>
          </p:cNvPr>
          <p:cNvSpPr>
            <a:spLocks noChangeShapeType="1"/>
          </p:cNvSpPr>
          <p:nvPr/>
        </p:nvSpPr>
        <p:spPr bwMode="auto">
          <a:xfrm>
            <a:off x="6096000" y="2971800"/>
            <a:ext cx="919163" cy="0"/>
          </a:xfrm>
          <a:prstGeom prst="line">
            <a:avLst/>
          </a:prstGeom>
          <a:noFill/>
          <a:ln w="762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a:extLst>
              <a:ext uri="{FF2B5EF4-FFF2-40B4-BE49-F238E27FC236}">
                <a16:creationId xmlns:a16="http://schemas.microsoft.com/office/drawing/2014/main" id="{A2A20D0C-3EB2-453B-AC09-F70061343BA4}"/>
              </a:ext>
            </a:extLst>
          </p:cNvPr>
          <p:cNvSpPr>
            <a:spLocks noChangeShapeType="1"/>
          </p:cNvSpPr>
          <p:nvPr/>
        </p:nvSpPr>
        <p:spPr bwMode="auto">
          <a:xfrm>
            <a:off x="5105400" y="3352800"/>
            <a:ext cx="7620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a:extLst>
              <a:ext uri="{FF2B5EF4-FFF2-40B4-BE49-F238E27FC236}">
                <a16:creationId xmlns:a16="http://schemas.microsoft.com/office/drawing/2014/main" id="{F105C132-2DFE-4B12-89C4-36C8891B9809}"/>
              </a:ext>
            </a:extLst>
          </p:cNvPr>
          <p:cNvSpPr>
            <a:spLocks noChangeShapeType="1"/>
          </p:cNvSpPr>
          <p:nvPr/>
        </p:nvSpPr>
        <p:spPr bwMode="auto">
          <a:xfrm flipV="1">
            <a:off x="5867400" y="2667000"/>
            <a:ext cx="0" cy="68580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a:extLst>
              <a:ext uri="{FF2B5EF4-FFF2-40B4-BE49-F238E27FC236}">
                <a16:creationId xmlns:a16="http://schemas.microsoft.com/office/drawing/2014/main" id="{BC35DB5C-99A6-47C2-A846-DEE2202AEF78}"/>
              </a:ext>
            </a:extLst>
          </p:cNvPr>
          <p:cNvSpPr>
            <a:spLocks noChangeShapeType="1"/>
          </p:cNvSpPr>
          <p:nvPr/>
        </p:nvSpPr>
        <p:spPr bwMode="auto">
          <a:xfrm>
            <a:off x="5867400" y="2679700"/>
            <a:ext cx="11430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Text Box 19">
            <a:extLst>
              <a:ext uri="{FF2B5EF4-FFF2-40B4-BE49-F238E27FC236}">
                <a16:creationId xmlns:a16="http://schemas.microsoft.com/office/drawing/2014/main" id="{C278216B-AB5C-4195-BA39-1C0A5190125D}"/>
              </a:ext>
            </a:extLst>
          </p:cNvPr>
          <p:cNvSpPr txBox="1">
            <a:spLocks noChangeArrowheads="1"/>
          </p:cNvSpPr>
          <p:nvPr/>
        </p:nvSpPr>
        <p:spPr bwMode="auto">
          <a:xfrm>
            <a:off x="4805363" y="2743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FF00"/>
                </a:solidFill>
              </a:rPr>
              <a:t>ROMCS</a:t>
            </a:r>
          </a:p>
        </p:txBody>
      </p:sp>
      <p:sp>
        <p:nvSpPr>
          <p:cNvPr id="19476" name="Line 20">
            <a:extLst>
              <a:ext uri="{FF2B5EF4-FFF2-40B4-BE49-F238E27FC236}">
                <a16:creationId xmlns:a16="http://schemas.microsoft.com/office/drawing/2014/main" id="{BF570F3B-DAA8-4DCB-B5E0-5620A9977B19}"/>
              </a:ext>
            </a:extLst>
          </p:cNvPr>
          <p:cNvSpPr>
            <a:spLocks noChangeShapeType="1"/>
          </p:cNvSpPr>
          <p:nvPr/>
        </p:nvSpPr>
        <p:spPr bwMode="auto">
          <a:xfrm>
            <a:off x="5105400" y="4191000"/>
            <a:ext cx="7620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2">
            <a:extLst>
              <a:ext uri="{FF2B5EF4-FFF2-40B4-BE49-F238E27FC236}">
                <a16:creationId xmlns:a16="http://schemas.microsoft.com/office/drawing/2014/main" id="{5D384C86-2578-465C-BCCE-4EF71BBF640A}"/>
              </a:ext>
            </a:extLst>
          </p:cNvPr>
          <p:cNvSpPr>
            <a:spLocks noChangeShapeType="1"/>
          </p:cNvSpPr>
          <p:nvPr/>
        </p:nvSpPr>
        <p:spPr bwMode="auto">
          <a:xfrm>
            <a:off x="5867400" y="4191000"/>
            <a:ext cx="0" cy="121920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Line 23">
            <a:extLst>
              <a:ext uri="{FF2B5EF4-FFF2-40B4-BE49-F238E27FC236}">
                <a16:creationId xmlns:a16="http://schemas.microsoft.com/office/drawing/2014/main" id="{0624169F-9911-4CCC-99EE-385AE971CAB8}"/>
              </a:ext>
            </a:extLst>
          </p:cNvPr>
          <p:cNvSpPr>
            <a:spLocks noChangeShapeType="1"/>
          </p:cNvSpPr>
          <p:nvPr/>
        </p:nvSpPr>
        <p:spPr bwMode="auto">
          <a:xfrm>
            <a:off x="5867400" y="5397500"/>
            <a:ext cx="10668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0" name="Text Box 24">
            <a:extLst>
              <a:ext uri="{FF2B5EF4-FFF2-40B4-BE49-F238E27FC236}">
                <a16:creationId xmlns:a16="http://schemas.microsoft.com/office/drawing/2014/main" id="{711D993A-14CB-4D2B-B9BA-6874D0B38FF2}"/>
              </a:ext>
            </a:extLst>
          </p:cNvPr>
          <p:cNvSpPr txBox="1">
            <a:spLocks noChangeArrowheads="1"/>
          </p:cNvSpPr>
          <p:nvPr/>
        </p:nvSpPr>
        <p:spPr bwMode="auto">
          <a:xfrm>
            <a:off x="5105400" y="3381375"/>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0000FF"/>
                </a:solidFill>
              </a:rPr>
              <a:t>RAMCS</a:t>
            </a:r>
          </a:p>
        </p:txBody>
      </p:sp>
      <p:sp>
        <p:nvSpPr>
          <p:cNvPr id="19481" name="Text Box 25">
            <a:extLst>
              <a:ext uri="{FF2B5EF4-FFF2-40B4-BE49-F238E27FC236}">
                <a16:creationId xmlns:a16="http://schemas.microsoft.com/office/drawing/2014/main" id="{B829CB5E-6C37-4FD6-89CA-AD59DD1F7560}"/>
              </a:ext>
            </a:extLst>
          </p:cNvPr>
          <p:cNvSpPr txBox="1">
            <a:spLocks noChangeArrowheads="1"/>
          </p:cNvSpPr>
          <p:nvPr/>
        </p:nvSpPr>
        <p:spPr bwMode="auto">
          <a:xfrm>
            <a:off x="5105400" y="38100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0000FF"/>
                </a:solidFill>
              </a:rPr>
              <a:t> I/OCS</a:t>
            </a:r>
          </a:p>
        </p:txBody>
      </p:sp>
      <p:sp>
        <p:nvSpPr>
          <p:cNvPr id="19482" name="Line 26">
            <a:extLst>
              <a:ext uri="{FF2B5EF4-FFF2-40B4-BE49-F238E27FC236}">
                <a16:creationId xmlns:a16="http://schemas.microsoft.com/office/drawing/2014/main" id="{3C317786-17C2-41DA-AEA1-D2EBFDF9E8A2}"/>
              </a:ext>
            </a:extLst>
          </p:cNvPr>
          <p:cNvSpPr>
            <a:spLocks noChangeShapeType="1"/>
          </p:cNvSpPr>
          <p:nvPr/>
        </p:nvSpPr>
        <p:spPr bwMode="auto">
          <a:xfrm>
            <a:off x="2438400" y="3429000"/>
            <a:ext cx="1600200" cy="0"/>
          </a:xfrm>
          <a:prstGeom prst="line">
            <a:avLst/>
          </a:prstGeom>
          <a:noFill/>
          <a:ln w="57150" cmpd="thickThin">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Line 28">
            <a:extLst>
              <a:ext uri="{FF2B5EF4-FFF2-40B4-BE49-F238E27FC236}">
                <a16:creationId xmlns:a16="http://schemas.microsoft.com/office/drawing/2014/main" id="{CF129FD3-AEBD-4383-B490-8B5F845D2B1D}"/>
              </a:ext>
            </a:extLst>
          </p:cNvPr>
          <p:cNvSpPr>
            <a:spLocks noChangeShapeType="1"/>
          </p:cNvSpPr>
          <p:nvPr/>
        </p:nvSpPr>
        <p:spPr bwMode="auto">
          <a:xfrm>
            <a:off x="2438400" y="4876800"/>
            <a:ext cx="3810000" cy="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5" name="Text Box 29">
            <a:extLst>
              <a:ext uri="{FF2B5EF4-FFF2-40B4-BE49-F238E27FC236}">
                <a16:creationId xmlns:a16="http://schemas.microsoft.com/office/drawing/2014/main" id="{614B44AF-0826-4499-861A-595D782881D4}"/>
              </a:ext>
            </a:extLst>
          </p:cNvPr>
          <p:cNvSpPr txBox="1">
            <a:spLocks noChangeArrowheads="1"/>
          </p:cNvSpPr>
          <p:nvPr/>
        </p:nvSpPr>
        <p:spPr bwMode="auto">
          <a:xfrm>
            <a:off x="2362200" y="34290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0000FF"/>
                </a:solidFill>
              </a:rPr>
              <a:t>ADDRESS BUS</a:t>
            </a:r>
          </a:p>
        </p:txBody>
      </p:sp>
      <p:sp>
        <p:nvSpPr>
          <p:cNvPr id="19486" name="Text Box 30">
            <a:extLst>
              <a:ext uri="{FF2B5EF4-FFF2-40B4-BE49-F238E27FC236}">
                <a16:creationId xmlns:a16="http://schemas.microsoft.com/office/drawing/2014/main" id="{E204C51B-71EB-4AB4-9F5E-0EFF603CF285}"/>
              </a:ext>
            </a:extLst>
          </p:cNvPr>
          <p:cNvSpPr txBox="1">
            <a:spLocks noChangeArrowheads="1"/>
          </p:cNvSpPr>
          <p:nvPr/>
        </p:nvSpPr>
        <p:spPr bwMode="auto">
          <a:xfrm>
            <a:off x="2438400" y="51054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Caùc bit thaáp Address bus</a:t>
            </a:r>
          </a:p>
        </p:txBody>
      </p:sp>
      <p:sp>
        <p:nvSpPr>
          <p:cNvPr id="19487" name="Text Box 31">
            <a:extLst>
              <a:ext uri="{FF2B5EF4-FFF2-40B4-BE49-F238E27FC236}">
                <a16:creationId xmlns:a16="http://schemas.microsoft.com/office/drawing/2014/main" id="{2085EA70-750D-40A2-A125-6F844A02B3C9}"/>
              </a:ext>
            </a:extLst>
          </p:cNvPr>
          <p:cNvSpPr txBox="1">
            <a:spLocks noChangeArrowheads="1"/>
          </p:cNvSpPr>
          <p:nvPr/>
        </p:nvSpPr>
        <p:spPr bwMode="auto">
          <a:xfrm>
            <a:off x="2590800" y="2743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Bit cao</a:t>
            </a:r>
          </a:p>
        </p:txBody>
      </p:sp>
      <p:sp>
        <p:nvSpPr>
          <p:cNvPr id="19489" name="Line 33">
            <a:extLst>
              <a:ext uri="{FF2B5EF4-FFF2-40B4-BE49-F238E27FC236}">
                <a16:creationId xmlns:a16="http://schemas.microsoft.com/office/drawing/2014/main" id="{FE0D79AC-F296-46E6-BABD-68D2F72BE091}"/>
              </a:ext>
            </a:extLst>
          </p:cNvPr>
          <p:cNvSpPr>
            <a:spLocks noChangeShapeType="1"/>
          </p:cNvSpPr>
          <p:nvPr/>
        </p:nvSpPr>
        <p:spPr bwMode="auto">
          <a:xfrm>
            <a:off x="5105400" y="3733800"/>
            <a:ext cx="18288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a:extLst>
              <a:ext uri="{FF2B5EF4-FFF2-40B4-BE49-F238E27FC236}">
                <a16:creationId xmlns:a16="http://schemas.microsoft.com/office/drawing/2014/main" id="{F5F71CAF-127B-4183-AB36-322E7A122295}"/>
              </a:ext>
            </a:extLst>
          </p:cNvPr>
          <p:cNvSpPr>
            <a:spLocks noGrp="1"/>
          </p:cNvSpPr>
          <p:nvPr>
            <p:ph type="ftr" sz="quarter" idx="11"/>
          </p:nvPr>
        </p:nvSpPr>
        <p:spPr/>
        <p:txBody>
          <a:bodyPr/>
          <a:lstStyle/>
          <a:p>
            <a:r>
              <a:rPr lang="en-US" altLang="en-US"/>
              <a:t>Chuong 5 : I/O Devices</a:t>
            </a:r>
          </a:p>
        </p:txBody>
      </p:sp>
      <p:sp>
        <p:nvSpPr>
          <p:cNvPr id="31" name="Slide Number Placeholder 5">
            <a:extLst>
              <a:ext uri="{FF2B5EF4-FFF2-40B4-BE49-F238E27FC236}">
                <a16:creationId xmlns:a16="http://schemas.microsoft.com/office/drawing/2014/main" id="{7D6D7F4D-DB67-4C0C-92A1-6E2CE6A42FD2}"/>
              </a:ext>
            </a:extLst>
          </p:cNvPr>
          <p:cNvSpPr>
            <a:spLocks noGrp="1"/>
          </p:cNvSpPr>
          <p:nvPr>
            <p:ph type="sldNum" sz="quarter" idx="12"/>
          </p:nvPr>
        </p:nvSpPr>
        <p:spPr/>
        <p:txBody>
          <a:bodyPr/>
          <a:lstStyle/>
          <a:p>
            <a:fld id="{B56717B8-4D4E-4017-BD2A-0BD3FCC47C53}" type="slidenum">
              <a:rPr lang="en-US" altLang="en-US"/>
              <a:pPr/>
              <a:t>6</a:t>
            </a:fld>
            <a:endParaRPr lang="en-US" altLang="en-US"/>
          </a:p>
        </p:txBody>
      </p:sp>
      <p:sp>
        <p:nvSpPr>
          <p:cNvPr id="9218" name="Rectangle 2">
            <a:extLst>
              <a:ext uri="{FF2B5EF4-FFF2-40B4-BE49-F238E27FC236}">
                <a16:creationId xmlns:a16="http://schemas.microsoft.com/office/drawing/2014/main" id="{4BFD544E-85B5-4612-AD0E-F485F0CF7B20}"/>
              </a:ext>
            </a:extLst>
          </p:cNvPr>
          <p:cNvSpPr>
            <a:spLocks noGrp="1" noRot="1" noChangeArrowheads="1"/>
          </p:cNvSpPr>
          <p:nvPr>
            <p:ph type="title"/>
          </p:nvPr>
        </p:nvSpPr>
        <p:spPr>
          <a:xfrm>
            <a:off x="457200" y="244475"/>
            <a:ext cx="2514600" cy="1431925"/>
          </a:xfrm>
        </p:spPr>
        <p:txBody>
          <a:bodyPr/>
          <a:lstStyle/>
          <a:p>
            <a:r>
              <a:rPr lang="en-US" altLang="en-US">
                <a:latin typeface="VNI-Times" pitchFamily="2" charset="0"/>
              </a:rPr>
              <a:t>Minh hoïa</a:t>
            </a:r>
          </a:p>
        </p:txBody>
      </p:sp>
      <p:sp>
        <p:nvSpPr>
          <p:cNvPr id="9221" name="Rectangle 5">
            <a:extLst>
              <a:ext uri="{FF2B5EF4-FFF2-40B4-BE49-F238E27FC236}">
                <a16:creationId xmlns:a16="http://schemas.microsoft.com/office/drawing/2014/main" id="{6ADCA0D3-AB69-44BA-91BF-94A7A3750B14}"/>
              </a:ext>
            </a:extLst>
          </p:cNvPr>
          <p:cNvSpPr>
            <a:spLocks noChangeArrowheads="1"/>
          </p:cNvSpPr>
          <p:nvPr/>
        </p:nvSpPr>
        <p:spPr bwMode="auto">
          <a:xfrm>
            <a:off x="228600" y="45593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200" b="1">
                <a:solidFill>
                  <a:srgbClr val="CC6600"/>
                </a:solidFill>
              </a:rPr>
              <a:t>CPU</a:t>
            </a:r>
          </a:p>
        </p:txBody>
      </p:sp>
      <p:sp>
        <p:nvSpPr>
          <p:cNvPr id="9222" name="Rectangle 6">
            <a:extLst>
              <a:ext uri="{FF2B5EF4-FFF2-40B4-BE49-F238E27FC236}">
                <a16:creationId xmlns:a16="http://schemas.microsoft.com/office/drawing/2014/main" id="{90500F12-4C9D-44C5-9108-D84B6EF97D80}"/>
              </a:ext>
            </a:extLst>
          </p:cNvPr>
          <p:cNvSpPr>
            <a:spLocks noChangeArrowheads="1"/>
          </p:cNvSpPr>
          <p:nvPr/>
        </p:nvSpPr>
        <p:spPr bwMode="auto">
          <a:xfrm>
            <a:off x="1447800" y="4572000"/>
            <a:ext cx="990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CC6600"/>
                </a:solidFill>
              </a:rPr>
              <a:t>MEMORY</a:t>
            </a:r>
          </a:p>
        </p:txBody>
      </p:sp>
      <p:sp>
        <p:nvSpPr>
          <p:cNvPr id="9223" name="Rectangle 7">
            <a:extLst>
              <a:ext uri="{FF2B5EF4-FFF2-40B4-BE49-F238E27FC236}">
                <a16:creationId xmlns:a16="http://schemas.microsoft.com/office/drawing/2014/main" id="{BBDFB53D-09DE-4E68-93FC-1B25E0216185}"/>
              </a:ext>
            </a:extLst>
          </p:cNvPr>
          <p:cNvSpPr>
            <a:spLocks noChangeArrowheads="1"/>
          </p:cNvSpPr>
          <p:nvPr/>
        </p:nvSpPr>
        <p:spPr bwMode="auto">
          <a:xfrm>
            <a:off x="2719388" y="4572000"/>
            <a:ext cx="1362075"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6600"/>
                </a:solidFill>
              </a:rPr>
              <a:t>VIDEO</a:t>
            </a:r>
          </a:p>
          <a:p>
            <a:pPr algn="ctr"/>
            <a:r>
              <a:rPr lang="en-US" altLang="en-US" sz="1400" b="1">
                <a:solidFill>
                  <a:srgbClr val="CC6600"/>
                </a:solidFill>
              </a:rPr>
              <a:t>CONTROLLER</a:t>
            </a:r>
          </a:p>
        </p:txBody>
      </p:sp>
      <p:sp>
        <p:nvSpPr>
          <p:cNvPr id="9225" name="Rectangle 9">
            <a:extLst>
              <a:ext uri="{FF2B5EF4-FFF2-40B4-BE49-F238E27FC236}">
                <a16:creationId xmlns:a16="http://schemas.microsoft.com/office/drawing/2014/main" id="{CB79EDC4-CE40-4D77-881F-12F5D253509A}"/>
              </a:ext>
            </a:extLst>
          </p:cNvPr>
          <p:cNvSpPr>
            <a:spLocks noChangeArrowheads="1"/>
          </p:cNvSpPr>
          <p:nvPr/>
        </p:nvSpPr>
        <p:spPr bwMode="auto">
          <a:xfrm>
            <a:off x="4495800" y="4572000"/>
            <a:ext cx="1524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6600"/>
                </a:solidFill>
              </a:rPr>
              <a:t>KEYBOARD</a:t>
            </a:r>
          </a:p>
          <a:p>
            <a:pPr algn="ctr"/>
            <a:r>
              <a:rPr lang="en-US" altLang="en-US" sz="1400" b="1">
                <a:solidFill>
                  <a:srgbClr val="CC6600"/>
                </a:solidFill>
              </a:rPr>
              <a:t>CONTROLLER</a:t>
            </a:r>
          </a:p>
        </p:txBody>
      </p:sp>
      <p:sp>
        <p:nvSpPr>
          <p:cNvPr id="9226" name="Rectangle 10">
            <a:extLst>
              <a:ext uri="{FF2B5EF4-FFF2-40B4-BE49-F238E27FC236}">
                <a16:creationId xmlns:a16="http://schemas.microsoft.com/office/drawing/2014/main" id="{23563CB4-8380-45C5-8548-0E0CC52A1411}"/>
              </a:ext>
            </a:extLst>
          </p:cNvPr>
          <p:cNvSpPr>
            <a:spLocks noChangeArrowheads="1"/>
          </p:cNvSpPr>
          <p:nvPr/>
        </p:nvSpPr>
        <p:spPr bwMode="auto">
          <a:xfrm>
            <a:off x="6248400" y="4572000"/>
            <a:ext cx="1295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6600"/>
                </a:solidFill>
              </a:rPr>
              <a:t>HARDDISK</a:t>
            </a:r>
          </a:p>
          <a:p>
            <a:pPr algn="ctr"/>
            <a:r>
              <a:rPr lang="en-US" altLang="en-US" sz="1400" b="1">
                <a:solidFill>
                  <a:srgbClr val="CC6600"/>
                </a:solidFill>
              </a:rPr>
              <a:t>CONTROLLER</a:t>
            </a:r>
          </a:p>
        </p:txBody>
      </p:sp>
      <p:sp>
        <p:nvSpPr>
          <p:cNvPr id="9227" name="Rectangle 11">
            <a:extLst>
              <a:ext uri="{FF2B5EF4-FFF2-40B4-BE49-F238E27FC236}">
                <a16:creationId xmlns:a16="http://schemas.microsoft.com/office/drawing/2014/main" id="{A7CA2C16-EE55-4568-B93A-D7C9B90EF679}"/>
              </a:ext>
            </a:extLst>
          </p:cNvPr>
          <p:cNvSpPr>
            <a:spLocks noChangeArrowheads="1"/>
          </p:cNvSpPr>
          <p:nvPr/>
        </p:nvSpPr>
        <p:spPr bwMode="auto">
          <a:xfrm>
            <a:off x="7734300" y="4608513"/>
            <a:ext cx="1295400" cy="9286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FLOPPYDISK</a:t>
            </a:r>
          </a:p>
          <a:p>
            <a:pPr algn="ctr"/>
            <a:r>
              <a:rPr lang="en-US" altLang="en-US" sz="1400" b="1">
                <a:solidFill>
                  <a:srgbClr val="CC6600"/>
                </a:solidFill>
              </a:rPr>
              <a:t>CONTROLLER</a:t>
            </a:r>
          </a:p>
        </p:txBody>
      </p:sp>
      <p:sp>
        <p:nvSpPr>
          <p:cNvPr id="9228" name="Line 12">
            <a:extLst>
              <a:ext uri="{FF2B5EF4-FFF2-40B4-BE49-F238E27FC236}">
                <a16:creationId xmlns:a16="http://schemas.microsoft.com/office/drawing/2014/main" id="{4DC02A55-25FD-410B-80CC-FEB312AFCDA5}"/>
              </a:ext>
            </a:extLst>
          </p:cNvPr>
          <p:cNvSpPr>
            <a:spLocks noChangeShapeType="1"/>
          </p:cNvSpPr>
          <p:nvPr/>
        </p:nvSpPr>
        <p:spPr bwMode="auto">
          <a:xfrm>
            <a:off x="457200" y="6096000"/>
            <a:ext cx="81534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3">
            <a:extLst>
              <a:ext uri="{FF2B5EF4-FFF2-40B4-BE49-F238E27FC236}">
                <a16:creationId xmlns:a16="http://schemas.microsoft.com/office/drawing/2014/main" id="{49675D13-D198-4B06-984D-A676416742A8}"/>
              </a:ext>
            </a:extLst>
          </p:cNvPr>
          <p:cNvSpPr>
            <a:spLocks noChangeShapeType="1"/>
          </p:cNvSpPr>
          <p:nvPr/>
        </p:nvSpPr>
        <p:spPr bwMode="auto">
          <a:xfrm>
            <a:off x="457200" y="54864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Rectangle 14">
            <a:extLst>
              <a:ext uri="{FF2B5EF4-FFF2-40B4-BE49-F238E27FC236}">
                <a16:creationId xmlns:a16="http://schemas.microsoft.com/office/drawing/2014/main" id="{07B6121C-E852-4BBC-8A9F-687C775BDED6}"/>
              </a:ext>
            </a:extLst>
          </p:cNvPr>
          <p:cNvSpPr>
            <a:spLocks noRot="1" noChangeArrowheads="1"/>
          </p:cNvSpPr>
          <p:nvPr/>
        </p:nvSpPr>
        <p:spPr bwMode="auto">
          <a:xfrm>
            <a:off x="298450" y="2209800"/>
            <a:ext cx="88455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9pPr>
          </a:lstStyle>
          <a:p>
            <a:pPr algn="just" eaLnBrk="1" hangingPunct="1"/>
            <a:endParaRPr lang="en-US" altLang="en-US"/>
          </a:p>
        </p:txBody>
      </p:sp>
      <p:sp>
        <p:nvSpPr>
          <p:cNvPr id="9231" name="Line 15">
            <a:extLst>
              <a:ext uri="{FF2B5EF4-FFF2-40B4-BE49-F238E27FC236}">
                <a16:creationId xmlns:a16="http://schemas.microsoft.com/office/drawing/2014/main" id="{BC1DE6D1-2BDD-4CF4-9964-026FC55F3101}"/>
              </a:ext>
            </a:extLst>
          </p:cNvPr>
          <p:cNvSpPr>
            <a:spLocks noChangeShapeType="1"/>
          </p:cNvSpPr>
          <p:nvPr/>
        </p:nvSpPr>
        <p:spPr bwMode="auto">
          <a:xfrm>
            <a:off x="1905000" y="54864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a:extLst>
              <a:ext uri="{FF2B5EF4-FFF2-40B4-BE49-F238E27FC236}">
                <a16:creationId xmlns:a16="http://schemas.microsoft.com/office/drawing/2014/main" id="{6F7BD96E-D96D-4730-8EF0-C8799F9AA853}"/>
              </a:ext>
            </a:extLst>
          </p:cNvPr>
          <p:cNvSpPr>
            <a:spLocks noChangeShapeType="1"/>
          </p:cNvSpPr>
          <p:nvPr/>
        </p:nvSpPr>
        <p:spPr bwMode="auto">
          <a:xfrm>
            <a:off x="3429000" y="54864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17">
            <a:extLst>
              <a:ext uri="{FF2B5EF4-FFF2-40B4-BE49-F238E27FC236}">
                <a16:creationId xmlns:a16="http://schemas.microsoft.com/office/drawing/2014/main" id="{487BC729-227E-4841-8C30-C06C527A2E32}"/>
              </a:ext>
            </a:extLst>
          </p:cNvPr>
          <p:cNvSpPr>
            <a:spLocks noChangeShapeType="1"/>
          </p:cNvSpPr>
          <p:nvPr/>
        </p:nvSpPr>
        <p:spPr bwMode="auto">
          <a:xfrm>
            <a:off x="5257800" y="54864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18">
            <a:extLst>
              <a:ext uri="{FF2B5EF4-FFF2-40B4-BE49-F238E27FC236}">
                <a16:creationId xmlns:a16="http://schemas.microsoft.com/office/drawing/2014/main" id="{041BB1C4-B72B-4258-89DB-4144BA40BCD3}"/>
              </a:ext>
            </a:extLst>
          </p:cNvPr>
          <p:cNvSpPr>
            <a:spLocks noChangeShapeType="1"/>
          </p:cNvSpPr>
          <p:nvPr/>
        </p:nvSpPr>
        <p:spPr bwMode="auto">
          <a:xfrm>
            <a:off x="6858000" y="54864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19">
            <a:extLst>
              <a:ext uri="{FF2B5EF4-FFF2-40B4-BE49-F238E27FC236}">
                <a16:creationId xmlns:a16="http://schemas.microsoft.com/office/drawing/2014/main" id="{61FC4CBD-FA8C-47B9-A0EE-0B569989E454}"/>
              </a:ext>
            </a:extLst>
          </p:cNvPr>
          <p:cNvSpPr>
            <a:spLocks noChangeShapeType="1"/>
          </p:cNvSpPr>
          <p:nvPr/>
        </p:nvSpPr>
        <p:spPr bwMode="auto">
          <a:xfrm>
            <a:off x="8597900" y="551180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AutoShape 21">
            <a:extLst>
              <a:ext uri="{FF2B5EF4-FFF2-40B4-BE49-F238E27FC236}">
                <a16:creationId xmlns:a16="http://schemas.microsoft.com/office/drawing/2014/main" id="{10DE6DC2-5E76-4975-8278-5007B3C985BF}"/>
              </a:ext>
            </a:extLst>
          </p:cNvPr>
          <p:cNvSpPr>
            <a:spLocks noChangeArrowheads="1"/>
          </p:cNvSpPr>
          <p:nvPr/>
        </p:nvSpPr>
        <p:spPr bwMode="auto">
          <a:xfrm>
            <a:off x="2590800" y="3276600"/>
            <a:ext cx="1524000" cy="762000"/>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CC6600"/>
                </a:solidFill>
              </a:rPr>
              <a:t>MONITOR</a:t>
            </a:r>
          </a:p>
        </p:txBody>
      </p:sp>
      <p:sp>
        <p:nvSpPr>
          <p:cNvPr id="9238" name="AutoShape 22">
            <a:extLst>
              <a:ext uri="{FF2B5EF4-FFF2-40B4-BE49-F238E27FC236}">
                <a16:creationId xmlns:a16="http://schemas.microsoft.com/office/drawing/2014/main" id="{CFC99342-5DC2-4919-AD00-D88D60A63024}"/>
              </a:ext>
            </a:extLst>
          </p:cNvPr>
          <p:cNvSpPr>
            <a:spLocks noChangeArrowheads="1"/>
          </p:cNvSpPr>
          <p:nvPr/>
        </p:nvSpPr>
        <p:spPr bwMode="auto">
          <a:xfrm>
            <a:off x="4495800" y="3276600"/>
            <a:ext cx="1524000" cy="457200"/>
          </a:xfrm>
          <a:prstGeom prst="parallelogram">
            <a:avLst>
              <a:gd name="adj"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6600"/>
                </a:solidFill>
              </a:rPr>
              <a:t>KEYBOARD</a:t>
            </a:r>
          </a:p>
        </p:txBody>
      </p:sp>
      <p:sp>
        <p:nvSpPr>
          <p:cNvPr id="9239" name="Rectangle 23">
            <a:extLst>
              <a:ext uri="{FF2B5EF4-FFF2-40B4-BE49-F238E27FC236}">
                <a16:creationId xmlns:a16="http://schemas.microsoft.com/office/drawing/2014/main" id="{DC62B938-54AF-4C5B-B9BF-ABB3FDF6275E}"/>
              </a:ext>
            </a:extLst>
          </p:cNvPr>
          <p:cNvSpPr>
            <a:spLocks noChangeArrowheads="1"/>
          </p:cNvSpPr>
          <p:nvPr/>
        </p:nvSpPr>
        <p:spPr bwMode="auto">
          <a:xfrm>
            <a:off x="6400800" y="33528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Line 24">
            <a:extLst>
              <a:ext uri="{FF2B5EF4-FFF2-40B4-BE49-F238E27FC236}">
                <a16:creationId xmlns:a16="http://schemas.microsoft.com/office/drawing/2014/main" id="{E28B25B6-0E8F-42EF-8896-AE98C0BC27A3}"/>
              </a:ext>
            </a:extLst>
          </p:cNvPr>
          <p:cNvSpPr>
            <a:spLocks noChangeShapeType="1"/>
          </p:cNvSpPr>
          <p:nvPr/>
        </p:nvSpPr>
        <p:spPr bwMode="auto">
          <a:xfrm>
            <a:off x="6553200" y="3581400"/>
            <a:ext cx="7620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Rectangle 25">
            <a:extLst>
              <a:ext uri="{FF2B5EF4-FFF2-40B4-BE49-F238E27FC236}">
                <a16:creationId xmlns:a16="http://schemas.microsoft.com/office/drawing/2014/main" id="{6B07AB3B-ED38-470A-8024-5F0E0C841301}"/>
              </a:ext>
            </a:extLst>
          </p:cNvPr>
          <p:cNvSpPr>
            <a:spLocks noChangeArrowheads="1"/>
          </p:cNvSpPr>
          <p:nvPr/>
        </p:nvSpPr>
        <p:spPr bwMode="auto">
          <a:xfrm>
            <a:off x="7696200" y="33528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Line 26">
            <a:extLst>
              <a:ext uri="{FF2B5EF4-FFF2-40B4-BE49-F238E27FC236}">
                <a16:creationId xmlns:a16="http://schemas.microsoft.com/office/drawing/2014/main" id="{992A003A-D21C-4597-B3BC-A7647E0227B2}"/>
              </a:ext>
            </a:extLst>
          </p:cNvPr>
          <p:cNvSpPr>
            <a:spLocks noChangeShapeType="1"/>
          </p:cNvSpPr>
          <p:nvPr/>
        </p:nvSpPr>
        <p:spPr bwMode="auto">
          <a:xfrm>
            <a:off x="3352800" y="39624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Line 27">
            <a:extLst>
              <a:ext uri="{FF2B5EF4-FFF2-40B4-BE49-F238E27FC236}">
                <a16:creationId xmlns:a16="http://schemas.microsoft.com/office/drawing/2014/main" id="{F570DB2D-2728-4FF8-9497-971CA8840B04}"/>
              </a:ext>
            </a:extLst>
          </p:cNvPr>
          <p:cNvSpPr>
            <a:spLocks noChangeShapeType="1"/>
          </p:cNvSpPr>
          <p:nvPr/>
        </p:nvSpPr>
        <p:spPr bwMode="auto">
          <a:xfrm>
            <a:off x="5257800" y="3733800"/>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29">
            <a:extLst>
              <a:ext uri="{FF2B5EF4-FFF2-40B4-BE49-F238E27FC236}">
                <a16:creationId xmlns:a16="http://schemas.microsoft.com/office/drawing/2014/main" id="{057F493E-6C79-4551-BEA6-8F6F9BB23EB9}"/>
              </a:ext>
            </a:extLst>
          </p:cNvPr>
          <p:cNvSpPr>
            <a:spLocks noChangeShapeType="1"/>
          </p:cNvSpPr>
          <p:nvPr/>
        </p:nvSpPr>
        <p:spPr bwMode="auto">
          <a:xfrm>
            <a:off x="8305800" y="38862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Line 30">
            <a:extLst>
              <a:ext uri="{FF2B5EF4-FFF2-40B4-BE49-F238E27FC236}">
                <a16:creationId xmlns:a16="http://schemas.microsoft.com/office/drawing/2014/main" id="{4E5B3979-BFEF-484A-8767-71AB9886458D}"/>
              </a:ext>
            </a:extLst>
          </p:cNvPr>
          <p:cNvSpPr>
            <a:spLocks noChangeShapeType="1"/>
          </p:cNvSpPr>
          <p:nvPr/>
        </p:nvSpPr>
        <p:spPr bwMode="auto">
          <a:xfrm>
            <a:off x="6934200" y="3886200"/>
            <a:ext cx="0" cy="685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Text Box 31">
            <a:extLst>
              <a:ext uri="{FF2B5EF4-FFF2-40B4-BE49-F238E27FC236}">
                <a16:creationId xmlns:a16="http://schemas.microsoft.com/office/drawing/2014/main" id="{4E2F5958-90B1-4830-AD54-FAE96092BF31}"/>
              </a:ext>
            </a:extLst>
          </p:cNvPr>
          <p:cNvSpPr txBox="1">
            <a:spLocks noChangeArrowheads="1"/>
          </p:cNvSpPr>
          <p:nvPr/>
        </p:nvSpPr>
        <p:spPr bwMode="auto">
          <a:xfrm>
            <a:off x="6096000" y="2743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0033"/>
                </a:solidFill>
              </a:rPr>
              <a:t>HARD DISK</a:t>
            </a:r>
          </a:p>
        </p:txBody>
      </p:sp>
      <p:sp>
        <p:nvSpPr>
          <p:cNvPr id="9248" name="Text Box 32">
            <a:extLst>
              <a:ext uri="{FF2B5EF4-FFF2-40B4-BE49-F238E27FC236}">
                <a16:creationId xmlns:a16="http://schemas.microsoft.com/office/drawing/2014/main" id="{46F8443B-E39C-4890-8F1F-B2D3D1A1AC3B}"/>
              </a:ext>
            </a:extLst>
          </p:cNvPr>
          <p:cNvSpPr txBox="1">
            <a:spLocks noChangeArrowheads="1"/>
          </p:cNvSpPr>
          <p:nvPr/>
        </p:nvSpPr>
        <p:spPr bwMode="auto">
          <a:xfrm>
            <a:off x="7696200" y="26416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0033"/>
                </a:solidFill>
              </a:rPr>
              <a:t>FLOPPY DISK</a:t>
            </a:r>
          </a:p>
        </p:txBody>
      </p:sp>
      <p:sp>
        <p:nvSpPr>
          <p:cNvPr id="9249" name="Text Box 33">
            <a:extLst>
              <a:ext uri="{FF2B5EF4-FFF2-40B4-BE49-F238E27FC236}">
                <a16:creationId xmlns:a16="http://schemas.microsoft.com/office/drawing/2014/main" id="{693B8F2B-2D80-4626-A3E9-C632A49E2CFB}"/>
              </a:ext>
            </a:extLst>
          </p:cNvPr>
          <p:cNvSpPr txBox="1">
            <a:spLocks noChangeArrowheads="1"/>
          </p:cNvSpPr>
          <p:nvPr/>
        </p:nvSpPr>
        <p:spPr bwMode="auto">
          <a:xfrm>
            <a:off x="3886200" y="5638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FF0000"/>
                </a:solidFill>
                <a:effectLst>
                  <a:outerShdw blurRad="38100" dist="38100" dir="2700000" algn="tl">
                    <a:srgbClr val="000000"/>
                  </a:outerShdw>
                </a:effectLst>
              </a:rPr>
              <a:t>BUS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CDF67CF-7D41-46DA-B750-5DC70D1B6056}"/>
              </a:ext>
            </a:extLst>
          </p:cNvPr>
          <p:cNvSpPr>
            <a:spLocks noGrp="1"/>
          </p:cNvSpPr>
          <p:nvPr>
            <p:ph type="ftr" sz="quarter" idx="11"/>
          </p:nvPr>
        </p:nvSpPr>
        <p:spPr/>
        <p:txBody>
          <a:bodyPr/>
          <a:lstStyle/>
          <a:p>
            <a:r>
              <a:rPr lang="en-US" altLang="en-US"/>
              <a:t>Chuong 5 : I/O Devices</a:t>
            </a:r>
          </a:p>
        </p:txBody>
      </p:sp>
      <p:sp>
        <p:nvSpPr>
          <p:cNvPr id="8" name="Slide Number Placeholder 5">
            <a:extLst>
              <a:ext uri="{FF2B5EF4-FFF2-40B4-BE49-F238E27FC236}">
                <a16:creationId xmlns:a16="http://schemas.microsoft.com/office/drawing/2014/main" id="{6BD7BD8B-B400-4455-B44E-E91EEC70654F}"/>
              </a:ext>
            </a:extLst>
          </p:cNvPr>
          <p:cNvSpPr>
            <a:spLocks noGrp="1"/>
          </p:cNvSpPr>
          <p:nvPr>
            <p:ph type="sldNum" sz="quarter" idx="12"/>
          </p:nvPr>
        </p:nvSpPr>
        <p:spPr/>
        <p:txBody>
          <a:bodyPr/>
          <a:lstStyle/>
          <a:p>
            <a:fld id="{4A2E638D-B3F9-476B-A469-CD9EEF4AF459}" type="slidenum">
              <a:rPr lang="en-US" altLang="en-US"/>
              <a:pPr/>
              <a:t>7</a:t>
            </a:fld>
            <a:endParaRPr lang="en-US" altLang="en-US"/>
          </a:p>
        </p:txBody>
      </p:sp>
      <p:sp>
        <p:nvSpPr>
          <p:cNvPr id="10242" name="Rectangle 2">
            <a:extLst>
              <a:ext uri="{FF2B5EF4-FFF2-40B4-BE49-F238E27FC236}">
                <a16:creationId xmlns:a16="http://schemas.microsoft.com/office/drawing/2014/main" id="{1ACC7457-425D-49AA-B9E5-79111D364069}"/>
              </a:ext>
            </a:extLst>
          </p:cNvPr>
          <p:cNvSpPr>
            <a:spLocks noGrp="1" noRot="1" noChangeArrowheads="1"/>
          </p:cNvSpPr>
          <p:nvPr>
            <p:ph type="title"/>
          </p:nvPr>
        </p:nvSpPr>
        <p:spPr/>
        <p:txBody>
          <a:bodyPr/>
          <a:lstStyle/>
          <a:p>
            <a:r>
              <a:rPr lang="en-US" altLang="en-US">
                <a:latin typeface="VNI-Times" pitchFamily="2" charset="0"/>
              </a:rPr>
              <a:t>CPU lieân laïc vôùi thieát bò I/O</a:t>
            </a:r>
          </a:p>
        </p:txBody>
      </p:sp>
      <p:sp>
        <p:nvSpPr>
          <p:cNvPr id="10243" name="Rectangle 3">
            <a:extLst>
              <a:ext uri="{FF2B5EF4-FFF2-40B4-BE49-F238E27FC236}">
                <a16:creationId xmlns:a16="http://schemas.microsoft.com/office/drawing/2014/main" id="{3F7BAE56-CCD4-4E8F-91E6-1A955EE86DF8}"/>
              </a:ext>
            </a:extLst>
          </p:cNvPr>
          <p:cNvSpPr>
            <a:spLocks noGrp="1" noRot="1" noChangeArrowheads="1"/>
          </p:cNvSpPr>
          <p:nvPr>
            <p:ph type="body" idx="1"/>
          </p:nvPr>
        </p:nvSpPr>
        <p:spPr>
          <a:xfrm>
            <a:off x="838200" y="1905000"/>
            <a:ext cx="8007350" cy="1219200"/>
          </a:xfrm>
        </p:spPr>
        <p:txBody>
          <a:bodyPr/>
          <a:lstStyle/>
          <a:p>
            <a:pPr algn="just"/>
            <a:r>
              <a:rPr lang="en-US" altLang="en-US">
                <a:latin typeface="VNI-Times" pitchFamily="2" charset="0"/>
              </a:rPr>
              <a:t>Thieát bò ngoaïi vi lieân laïc vôùi CPU thoâng qua caùc coång I/O .</a:t>
            </a:r>
          </a:p>
        </p:txBody>
      </p:sp>
      <p:sp>
        <p:nvSpPr>
          <p:cNvPr id="10245" name="Text Box 5">
            <a:extLst>
              <a:ext uri="{FF2B5EF4-FFF2-40B4-BE49-F238E27FC236}">
                <a16:creationId xmlns:a16="http://schemas.microsoft.com/office/drawing/2014/main" id="{450E0A28-3B91-480F-855F-77C38D6EB52C}"/>
              </a:ext>
            </a:extLst>
          </p:cNvPr>
          <p:cNvSpPr txBox="1">
            <a:spLocks noChangeArrowheads="1"/>
          </p:cNvSpPr>
          <p:nvPr/>
        </p:nvSpPr>
        <p:spPr bwMode="auto">
          <a:xfrm>
            <a:off x="685800" y="32004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b="1">
                <a:solidFill>
                  <a:schemeClr val="tx2"/>
                </a:solidFill>
                <a:effectLst>
                  <a:outerShdw blurRad="38100" dist="38100" dir="2700000" algn="tl">
                    <a:srgbClr val="000000"/>
                  </a:outerShdw>
                </a:effectLst>
                <a:latin typeface="VNI-Times" pitchFamily="2" charset="0"/>
              </a:rPr>
              <a:t>Caùc thieát bò I/O coù toác ñoä laøm vieäc chaäm hôn toác ñoä cuûa CPU raát nhieàu </a:t>
            </a:r>
            <a:r>
              <a:rPr lang="en-US" altLang="en-US" sz="2400" b="1">
                <a:solidFill>
                  <a:schemeClr val="tx2"/>
                </a:solidFill>
                <a:effectLst>
                  <a:outerShdw blurRad="38100" dist="38100" dir="2700000" algn="tl">
                    <a:srgbClr val="000000"/>
                  </a:outerShdw>
                </a:effectLst>
                <a:latin typeface="VNI-Times" pitchFamily="2" charset="0"/>
                <a:sym typeface="Wingdings" panose="05000000000000000000" pitchFamily="2" charset="2"/>
              </a:rPr>
              <a:t> ñeå khaéc phuïc nhöôïc ñieåm naøy  ngöôøi ta duøng vuøng nhôù ñeäm.</a:t>
            </a:r>
          </a:p>
          <a:p>
            <a:pPr>
              <a:spcBef>
                <a:spcPct val="50000"/>
              </a:spcBef>
            </a:pPr>
            <a:endParaRPr lang="en-US" altLang="en-US" sz="2400" b="1">
              <a:solidFill>
                <a:srgbClr val="CC6600"/>
              </a:solidFill>
              <a:latin typeface="VNI-Times" pitchFamily="2" charset="0"/>
            </a:endParaRPr>
          </a:p>
        </p:txBody>
      </p:sp>
      <p:sp>
        <p:nvSpPr>
          <p:cNvPr id="10247" name="Text Box 7">
            <a:extLst>
              <a:ext uri="{FF2B5EF4-FFF2-40B4-BE49-F238E27FC236}">
                <a16:creationId xmlns:a16="http://schemas.microsoft.com/office/drawing/2014/main" id="{366DD96C-265C-4F88-A59C-E292DE086D1D}"/>
              </a:ext>
            </a:extLst>
          </p:cNvPr>
          <p:cNvSpPr txBox="1">
            <a:spLocks noChangeArrowheads="1"/>
          </p:cNvSpPr>
          <p:nvPr/>
        </p:nvSpPr>
        <p:spPr bwMode="auto">
          <a:xfrm>
            <a:off x="838200" y="4648200"/>
            <a:ext cx="7620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b="1">
                <a:solidFill>
                  <a:schemeClr val="tx2"/>
                </a:solidFill>
                <a:effectLst>
                  <a:outerShdw blurRad="38100" dist="38100" dir="2700000" algn="tl">
                    <a:srgbClr val="000000"/>
                  </a:outerShdw>
                </a:effectLst>
                <a:latin typeface="VNI-Times" pitchFamily="2" charset="0"/>
                <a:sym typeface="Wingdings" panose="05000000000000000000" pitchFamily="2" charset="2"/>
              </a:rPr>
              <a:t>Söï truyeàn thoâng tin giöõa thieát bò I/O vaø CPU ñöôïc thöïc hieän theo 2 böôùc : </a:t>
            </a:r>
            <a:endParaRPr lang="en-US" altLang="en-US" sz="2400" b="1">
              <a:solidFill>
                <a:schemeClr val="tx2"/>
              </a:solidFill>
              <a:effectLst>
                <a:outerShdw blurRad="38100" dist="38100" dir="2700000" algn="tl">
                  <a:srgbClr val="000000"/>
                </a:outerShdw>
              </a:effectLst>
              <a:latin typeface="VNI-Times" pitchFamily="2" charset="0"/>
            </a:endParaRPr>
          </a:p>
          <a:p>
            <a:pPr>
              <a:spcBef>
                <a:spcPct val="50000"/>
              </a:spcBef>
            </a:pPr>
            <a:endParaRPr lang="en-US" altLang="en-US" sz="2400" b="1">
              <a:solidFill>
                <a:schemeClr val="tx2"/>
              </a:solidFill>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8" presetClass="entr" presetSubtype="0" accel="50000" fill="hold" nodeType="clickEffect">
                                  <p:stCondLst>
                                    <p:cond delay="0"/>
                                  </p:stCondLst>
                                  <p:childTnLst>
                                    <p:set>
                                      <p:cBhvr>
                                        <p:cTn id="12" dur="1" fill="hold">
                                          <p:stCondLst>
                                            <p:cond delay="0"/>
                                          </p:stCondLst>
                                        </p:cTn>
                                        <p:tgtEl>
                                          <p:spTgt spid="10245">
                                            <p:txEl>
                                              <p:pRg st="0" end="0"/>
                                            </p:txEl>
                                          </p:spTgt>
                                        </p:tgtEl>
                                        <p:attrNameLst>
                                          <p:attrName>style.visibility</p:attrName>
                                        </p:attrNameLst>
                                      </p:cBhvr>
                                      <p:to>
                                        <p:strVal val="visible"/>
                                      </p:to>
                                    </p:set>
                                    <p:anim calcmode="lin" valueType="num">
                                      <p:cBhvr>
                                        <p:cTn id="13" dur="1000" fill="hold"/>
                                        <p:tgtEl>
                                          <p:spTgt spid="10245">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10245">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10245">
                                            <p:txEl>
                                              <p:pRg st="0" end="0"/>
                                            </p:txEl>
                                          </p:spTgt>
                                        </p:tgtEl>
                                        <p:attrNameLst>
                                          <p:attrName>ppt_y</p:attrName>
                                        </p:attrNameLst>
                                      </p:cBhvr>
                                      <p:tavLst>
                                        <p:tav tm="0">
                                          <p:val>
                                            <p:strVal val="#ppt_y"/>
                                          </p:val>
                                        </p:tav>
                                        <p:tav tm="100000">
                                          <p:val>
                                            <p:strVal val="#ppt_y"/>
                                          </p:val>
                                        </p:tav>
                                      </p:tavLst>
                                    </p:anim>
                                    <p:animEffect transition="in" filter="fade">
                                      <p:cBhvr>
                                        <p:cTn id="16" dur="1000"/>
                                        <p:tgtEl>
                                          <p:spTgt spid="1024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box(in)">
                                      <p:cBhvr>
                                        <p:cTn id="21"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7298A45-C68F-49D5-94FE-8D2A49CF192E}"/>
              </a:ext>
            </a:extLst>
          </p:cNvPr>
          <p:cNvSpPr>
            <a:spLocks noGrp="1"/>
          </p:cNvSpPr>
          <p:nvPr>
            <p:ph type="ftr" sz="quarter" idx="11"/>
          </p:nvPr>
        </p:nvSpPr>
        <p:spPr/>
        <p:txBody>
          <a:bodyPr/>
          <a:lstStyle/>
          <a:p>
            <a:r>
              <a:rPr lang="en-US" altLang="en-US"/>
              <a:t>Chuong 5 : I/O Devices</a:t>
            </a:r>
          </a:p>
        </p:txBody>
      </p:sp>
      <p:sp>
        <p:nvSpPr>
          <p:cNvPr id="7" name="Slide Number Placeholder 5">
            <a:extLst>
              <a:ext uri="{FF2B5EF4-FFF2-40B4-BE49-F238E27FC236}">
                <a16:creationId xmlns:a16="http://schemas.microsoft.com/office/drawing/2014/main" id="{9A5A4A05-04F8-4455-A877-B68FABFB85AC}"/>
              </a:ext>
            </a:extLst>
          </p:cNvPr>
          <p:cNvSpPr>
            <a:spLocks noGrp="1"/>
          </p:cNvSpPr>
          <p:nvPr>
            <p:ph type="sldNum" sz="quarter" idx="12"/>
          </p:nvPr>
        </p:nvSpPr>
        <p:spPr/>
        <p:txBody>
          <a:bodyPr/>
          <a:lstStyle/>
          <a:p>
            <a:fld id="{5C764BA9-F4F2-4572-A84C-6913802270E3}" type="slidenum">
              <a:rPr lang="en-US" altLang="en-US"/>
              <a:pPr/>
              <a:t>8</a:t>
            </a:fld>
            <a:endParaRPr lang="en-US" altLang="en-US"/>
          </a:p>
        </p:txBody>
      </p:sp>
      <p:sp>
        <p:nvSpPr>
          <p:cNvPr id="12290" name="Rectangle 2">
            <a:extLst>
              <a:ext uri="{FF2B5EF4-FFF2-40B4-BE49-F238E27FC236}">
                <a16:creationId xmlns:a16="http://schemas.microsoft.com/office/drawing/2014/main" id="{0CC0EC90-052A-4FF1-AD17-5BC82B500F4F}"/>
              </a:ext>
            </a:extLst>
          </p:cNvPr>
          <p:cNvSpPr>
            <a:spLocks noGrp="1" noRot="1" noChangeArrowheads="1"/>
          </p:cNvSpPr>
          <p:nvPr>
            <p:ph type="title"/>
          </p:nvPr>
        </p:nvSpPr>
        <p:spPr/>
        <p:txBody>
          <a:bodyPr/>
          <a:lstStyle/>
          <a:p>
            <a:r>
              <a:rPr lang="en-US" altLang="en-US">
                <a:latin typeface="VNI-Times" pitchFamily="2" charset="0"/>
              </a:rPr>
              <a:t>CPU lieân laïc vôùi thieát bò I/O</a:t>
            </a:r>
          </a:p>
        </p:txBody>
      </p:sp>
      <p:sp>
        <p:nvSpPr>
          <p:cNvPr id="12291" name="Rectangle 3">
            <a:extLst>
              <a:ext uri="{FF2B5EF4-FFF2-40B4-BE49-F238E27FC236}">
                <a16:creationId xmlns:a16="http://schemas.microsoft.com/office/drawing/2014/main" id="{9CD25594-91E3-4F64-B301-C695F5937935}"/>
              </a:ext>
            </a:extLst>
          </p:cNvPr>
          <p:cNvSpPr>
            <a:spLocks noGrp="1" noRot="1" noChangeArrowheads="1"/>
          </p:cNvSpPr>
          <p:nvPr>
            <p:ph type="body" idx="1"/>
          </p:nvPr>
        </p:nvSpPr>
        <p:spPr>
          <a:xfrm>
            <a:off x="838200" y="1905000"/>
            <a:ext cx="8007350" cy="1143000"/>
          </a:xfrm>
        </p:spPr>
        <p:txBody>
          <a:bodyPr/>
          <a:lstStyle/>
          <a:p>
            <a:pPr algn="just">
              <a:buFont typeface="Wingdings" panose="05000000000000000000" pitchFamily="2" charset="2"/>
              <a:buNone/>
            </a:pPr>
            <a:r>
              <a:rPr lang="en-US" altLang="en-US" b="1">
                <a:solidFill>
                  <a:srgbClr val="FF3300"/>
                </a:solidFill>
                <a:latin typeface="VNI-Times" pitchFamily="2" charset="0"/>
              </a:rPr>
              <a:t>Böôùc 1</a:t>
            </a:r>
            <a:r>
              <a:rPr lang="en-US" altLang="en-US" b="1">
                <a:latin typeface="VNI-Times" pitchFamily="2" charset="0"/>
              </a:rPr>
              <a:t> : truyeàn thoâng tin giöõa boä nhôù trong vaø boä nhôù ñeäm.</a:t>
            </a:r>
          </a:p>
        </p:txBody>
      </p:sp>
      <p:sp>
        <p:nvSpPr>
          <p:cNvPr id="12292" name="Rectangle 4">
            <a:extLst>
              <a:ext uri="{FF2B5EF4-FFF2-40B4-BE49-F238E27FC236}">
                <a16:creationId xmlns:a16="http://schemas.microsoft.com/office/drawing/2014/main" id="{1C5493A2-9AB0-4F27-861A-B77F43D66722}"/>
              </a:ext>
            </a:extLst>
          </p:cNvPr>
          <p:cNvSpPr>
            <a:spLocks noChangeArrowheads="1"/>
          </p:cNvSpPr>
          <p:nvPr/>
        </p:nvSpPr>
        <p:spPr bwMode="auto">
          <a:xfrm>
            <a:off x="685800" y="40386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a:solidFill>
                  <a:srgbClr val="FF3300"/>
                </a:solidFill>
                <a:effectLst>
                  <a:outerShdw blurRad="38100" dist="38100" dir="2700000" algn="tl">
                    <a:srgbClr val="000000"/>
                  </a:outerShdw>
                </a:effectLst>
                <a:latin typeface="VNI-Times" pitchFamily="2" charset="0"/>
              </a:rPr>
              <a:t>Böôùc 2</a:t>
            </a:r>
            <a:r>
              <a:rPr lang="en-US" altLang="en-US" sz="3200" b="1">
                <a:effectLst>
                  <a:outerShdw blurRad="38100" dist="38100" dir="2700000" algn="tl">
                    <a:srgbClr val="000000"/>
                  </a:outerShdw>
                </a:effectLst>
                <a:latin typeface="VNI-Times" pitchFamily="2" charset="0"/>
              </a:rPr>
              <a:t> : truyeàn thoâng tin giöõa boä nhôù ñeäm vaø thieát bò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p:cTn id="7" dur="1000" fill="hold"/>
                                        <p:tgtEl>
                                          <p:spTgt spid="1229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29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29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2292"/>
                                        </p:tgtEl>
                                        <p:attrNameLst>
                                          <p:attrName>style.visibility</p:attrName>
                                        </p:attrNameLst>
                                      </p:cBhvr>
                                      <p:to>
                                        <p:strVal val="visible"/>
                                      </p:to>
                                    </p:set>
                                    <p:animEffect transition="in" filter="wheel(4)">
                                      <p:cBhvr>
                                        <p:cTn id="15" dur="2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1F5B650F-D3BF-4833-B8E0-5EAB4382D7CA}"/>
              </a:ext>
            </a:extLst>
          </p:cNvPr>
          <p:cNvSpPr>
            <a:spLocks noGrp="1"/>
          </p:cNvSpPr>
          <p:nvPr>
            <p:ph type="ftr" sz="quarter" idx="11"/>
          </p:nvPr>
        </p:nvSpPr>
        <p:spPr/>
        <p:txBody>
          <a:bodyPr/>
          <a:lstStyle/>
          <a:p>
            <a:r>
              <a:rPr lang="en-US" altLang="en-US"/>
              <a:t>Chuong 5 : I/O Devices</a:t>
            </a:r>
          </a:p>
        </p:txBody>
      </p:sp>
      <p:sp>
        <p:nvSpPr>
          <p:cNvPr id="15" name="Slide Number Placeholder 5">
            <a:extLst>
              <a:ext uri="{FF2B5EF4-FFF2-40B4-BE49-F238E27FC236}">
                <a16:creationId xmlns:a16="http://schemas.microsoft.com/office/drawing/2014/main" id="{131620D4-FBCF-4C92-A0E4-E99C9FBCC09C}"/>
              </a:ext>
            </a:extLst>
          </p:cNvPr>
          <p:cNvSpPr>
            <a:spLocks noGrp="1"/>
          </p:cNvSpPr>
          <p:nvPr>
            <p:ph type="sldNum" sz="quarter" idx="12"/>
          </p:nvPr>
        </p:nvSpPr>
        <p:spPr/>
        <p:txBody>
          <a:bodyPr/>
          <a:lstStyle/>
          <a:p>
            <a:fld id="{536AD7A9-5F49-4837-8FDE-15F95127AA92}" type="slidenum">
              <a:rPr lang="en-US" altLang="en-US"/>
              <a:pPr/>
              <a:t>9</a:t>
            </a:fld>
            <a:endParaRPr lang="en-US" altLang="en-US"/>
          </a:p>
        </p:txBody>
      </p:sp>
      <p:sp>
        <p:nvSpPr>
          <p:cNvPr id="13314" name="Rectangle 2">
            <a:extLst>
              <a:ext uri="{FF2B5EF4-FFF2-40B4-BE49-F238E27FC236}">
                <a16:creationId xmlns:a16="http://schemas.microsoft.com/office/drawing/2014/main" id="{0B2CBC05-20B9-4F11-968B-F682804AF71E}"/>
              </a:ext>
            </a:extLst>
          </p:cNvPr>
          <p:cNvSpPr>
            <a:spLocks noGrp="1" noRot="1" noChangeArrowheads="1"/>
          </p:cNvSpPr>
          <p:nvPr>
            <p:ph type="title"/>
          </p:nvPr>
        </p:nvSpPr>
        <p:spPr/>
        <p:txBody>
          <a:bodyPr/>
          <a:lstStyle/>
          <a:p>
            <a:r>
              <a:rPr lang="en-US" altLang="en-US">
                <a:latin typeface="VNI-Times" pitchFamily="2" charset="0"/>
              </a:rPr>
              <a:t>CPU lieân laïc vôùi thieát bò I/O</a:t>
            </a:r>
          </a:p>
        </p:txBody>
      </p:sp>
      <p:sp>
        <p:nvSpPr>
          <p:cNvPr id="13315" name="Rectangle 3">
            <a:extLst>
              <a:ext uri="{FF2B5EF4-FFF2-40B4-BE49-F238E27FC236}">
                <a16:creationId xmlns:a16="http://schemas.microsoft.com/office/drawing/2014/main" id="{72DC3303-FC86-4828-8C4C-A7E7870AA693}"/>
              </a:ext>
            </a:extLst>
          </p:cNvPr>
          <p:cNvSpPr>
            <a:spLocks noGrp="1" noRot="1" noChangeArrowheads="1"/>
          </p:cNvSpPr>
          <p:nvPr>
            <p:ph type="body" idx="1"/>
          </p:nvPr>
        </p:nvSpPr>
        <p:spPr/>
        <p:txBody>
          <a:bodyPr/>
          <a:lstStyle/>
          <a:p>
            <a:pPr algn="just"/>
            <a:r>
              <a:rPr lang="en-US" altLang="en-US">
                <a:latin typeface="VNI-Times" pitchFamily="2" charset="0"/>
              </a:rPr>
              <a:t>Coù theå toå chöùc ñeå 1 CPU laøm vieäc ñoàng thôøi vôùi nhieàu thieát bò ngoaïi vi baèng caùch phaân chia thôøi gian.  </a:t>
            </a:r>
          </a:p>
        </p:txBody>
      </p:sp>
      <p:sp>
        <p:nvSpPr>
          <p:cNvPr id="13316" name="Rectangle 4">
            <a:extLst>
              <a:ext uri="{FF2B5EF4-FFF2-40B4-BE49-F238E27FC236}">
                <a16:creationId xmlns:a16="http://schemas.microsoft.com/office/drawing/2014/main" id="{CF3EFBD9-4F39-445F-868D-2EBFC69C48E1}"/>
              </a:ext>
            </a:extLst>
          </p:cNvPr>
          <p:cNvSpPr>
            <a:spLocks noChangeArrowheads="1"/>
          </p:cNvSpPr>
          <p:nvPr/>
        </p:nvSpPr>
        <p:spPr bwMode="auto">
          <a:xfrm>
            <a:off x="609600" y="4724400"/>
            <a:ext cx="1905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Thieát bò I/O</a:t>
            </a:r>
          </a:p>
        </p:txBody>
      </p:sp>
      <p:sp>
        <p:nvSpPr>
          <p:cNvPr id="13317" name="Rectangle 5">
            <a:extLst>
              <a:ext uri="{FF2B5EF4-FFF2-40B4-BE49-F238E27FC236}">
                <a16:creationId xmlns:a16="http://schemas.microsoft.com/office/drawing/2014/main" id="{2F33E68A-52F9-41DB-BD18-C08FCC8E2AEE}"/>
              </a:ext>
            </a:extLst>
          </p:cNvPr>
          <p:cNvSpPr>
            <a:spLocks noChangeArrowheads="1"/>
          </p:cNvSpPr>
          <p:nvPr/>
        </p:nvSpPr>
        <p:spPr bwMode="auto">
          <a:xfrm>
            <a:off x="3381375" y="4700588"/>
            <a:ext cx="1952625" cy="838200"/>
          </a:xfrm>
          <a:prstGeom prst="rect">
            <a:avLst/>
          </a:pr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8100000" algn="ctr" rotWithShape="0">
                    <a:schemeClr val="bg2">
                      <a:alpha val="50000"/>
                    </a:schemeClr>
                  </a:outerShdw>
                </a:effectLst>
              </a14:hiddenEffects>
            </a:ext>
          </a:extLst>
        </p:spPr>
        <p:txBody>
          <a:bodyPr wrap="none" anchor="ctr">
            <a:flatTx/>
          </a:bodyPr>
          <a:lstStyle/>
          <a:p>
            <a:pPr algn="ctr"/>
            <a:r>
              <a:rPr lang="en-US" altLang="en-US" sz="2000" b="1"/>
              <a:t>Buffer</a:t>
            </a:r>
          </a:p>
        </p:txBody>
      </p:sp>
      <p:sp>
        <p:nvSpPr>
          <p:cNvPr id="13318" name="Rectangle 6">
            <a:extLst>
              <a:ext uri="{FF2B5EF4-FFF2-40B4-BE49-F238E27FC236}">
                <a16:creationId xmlns:a16="http://schemas.microsoft.com/office/drawing/2014/main" id="{05E230F7-6BF7-4A6A-8BF6-4CBEAC7E1E67}"/>
              </a:ext>
            </a:extLst>
          </p:cNvPr>
          <p:cNvSpPr>
            <a:spLocks noChangeArrowheads="1"/>
          </p:cNvSpPr>
          <p:nvPr/>
        </p:nvSpPr>
        <p:spPr bwMode="auto">
          <a:xfrm>
            <a:off x="6248400" y="4724400"/>
            <a:ext cx="2438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Boä nhôù trong</a:t>
            </a:r>
          </a:p>
        </p:txBody>
      </p:sp>
      <p:sp>
        <p:nvSpPr>
          <p:cNvPr id="13319" name="Line 7">
            <a:extLst>
              <a:ext uri="{FF2B5EF4-FFF2-40B4-BE49-F238E27FC236}">
                <a16:creationId xmlns:a16="http://schemas.microsoft.com/office/drawing/2014/main" id="{27C4759C-0D75-49C7-AEC0-3C495D919EAA}"/>
              </a:ext>
            </a:extLst>
          </p:cNvPr>
          <p:cNvSpPr>
            <a:spLocks noChangeShapeType="1"/>
          </p:cNvSpPr>
          <p:nvPr/>
        </p:nvSpPr>
        <p:spPr bwMode="auto">
          <a:xfrm>
            <a:off x="2514600" y="5105400"/>
            <a:ext cx="914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a:extLst>
              <a:ext uri="{FF2B5EF4-FFF2-40B4-BE49-F238E27FC236}">
                <a16:creationId xmlns:a16="http://schemas.microsoft.com/office/drawing/2014/main" id="{46439216-AFD4-4FBF-8DF2-9887F0422DFF}"/>
              </a:ext>
            </a:extLst>
          </p:cNvPr>
          <p:cNvSpPr>
            <a:spLocks noChangeShapeType="1"/>
          </p:cNvSpPr>
          <p:nvPr/>
        </p:nvSpPr>
        <p:spPr bwMode="auto">
          <a:xfrm>
            <a:off x="5314950" y="5105400"/>
            <a:ext cx="914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a:extLst>
              <a:ext uri="{FF2B5EF4-FFF2-40B4-BE49-F238E27FC236}">
                <a16:creationId xmlns:a16="http://schemas.microsoft.com/office/drawing/2014/main" id="{2134488A-0AE5-4FB1-8D88-A3D22036220C}"/>
              </a:ext>
            </a:extLst>
          </p:cNvPr>
          <p:cNvSpPr>
            <a:spLocks noChangeShapeType="1"/>
          </p:cNvSpPr>
          <p:nvPr/>
        </p:nvSpPr>
        <p:spPr bwMode="auto">
          <a:xfrm flipV="1">
            <a:off x="2971800" y="5181600"/>
            <a:ext cx="0" cy="9906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a:extLst>
              <a:ext uri="{FF2B5EF4-FFF2-40B4-BE49-F238E27FC236}">
                <a16:creationId xmlns:a16="http://schemas.microsoft.com/office/drawing/2014/main" id="{616FB668-8FFC-43D5-9118-1E9947BD2D80}"/>
              </a:ext>
            </a:extLst>
          </p:cNvPr>
          <p:cNvSpPr>
            <a:spLocks noChangeShapeType="1"/>
          </p:cNvSpPr>
          <p:nvPr/>
        </p:nvSpPr>
        <p:spPr bwMode="auto">
          <a:xfrm flipV="1">
            <a:off x="5715000" y="5105400"/>
            <a:ext cx="0" cy="990600"/>
          </a:xfrm>
          <a:prstGeom prst="line">
            <a:avLst/>
          </a:prstGeom>
          <a:noFill/>
          <a:ln w="762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11">
            <a:extLst>
              <a:ext uri="{FF2B5EF4-FFF2-40B4-BE49-F238E27FC236}">
                <a16:creationId xmlns:a16="http://schemas.microsoft.com/office/drawing/2014/main" id="{F3DA6C65-B9BE-49F5-9F77-39C3A0C1B451}"/>
              </a:ext>
            </a:extLst>
          </p:cNvPr>
          <p:cNvSpPr txBox="1">
            <a:spLocks noChangeArrowheads="1"/>
          </p:cNvSpPr>
          <p:nvPr/>
        </p:nvSpPr>
        <p:spPr bwMode="auto">
          <a:xfrm>
            <a:off x="304800" y="58674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Tín hieäu ñieàu khieån cuûa boä nhôù ñeäm</a:t>
            </a:r>
          </a:p>
        </p:txBody>
      </p:sp>
      <p:sp>
        <p:nvSpPr>
          <p:cNvPr id="13324" name="Text Box 12">
            <a:extLst>
              <a:ext uri="{FF2B5EF4-FFF2-40B4-BE49-F238E27FC236}">
                <a16:creationId xmlns:a16="http://schemas.microsoft.com/office/drawing/2014/main" id="{ACEC51C8-C910-4278-A202-C477F9A91E31}"/>
              </a:ext>
            </a:extLst>
          </p:cNvPr>
          <p:cNvSpPr txBox="1">
            <a:spLocks noChangeArrowheads="1"/>
          </p:cNvSpPr>
          <p:nvPr/>
        </p:nvSpPr>
        <p:spPr bwMode="auto">
          <a:xfrm>
            <a:off x="6019800" y="56388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Tín hieäu ñieàu khieån töø CPU</a:t>
            </a:r>
          </a:p>
        </p:txBody>
      </p:sp>
    </p:spTree>
  </p:cSld>
  <p:clrMapOvr>
    <a:masterClrMapping/>
  </p:clrMapOvr>
</p:sld>
</file>

<file path=ppt/theme/theme1.xml><?xml version="1.0" encoding="utf-8"?>
<a:theme xmlns:a="http://schemas.openxmlformats.org/drawingml/2006/main" name="Glass Layers">
  <a:themeElements>
    <a:clrScheme name="">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5">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6">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7">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lass Layers 4">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themeOverride>
</file>

<file path=docProps/app.xml><?xml version="1.0" encoding="utf-8"?>
<Properties xmlns="http://schemas.openxmlformats.org/officeDocument/2006/extended-properties" xmlns:vt="http://schemas.openxmlformats.org/officeDocument/2006/docPropsVTypes">
  <Template>Glass Layers</Template>
  <TotalTime>1377</TotalTime>
  <Words>3909</Words>
  <Application>Microsoft Office PowerPoint</Application>
  <PresentationFormat>On-screen Show (4:3)</PresentationFormat>
  <Paragraphs>510</Paragraphs>
  <Slides>49</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Arial</vt:lpstr>
      <vt:lpstr>Arial Black</vt:lpstr>
      <vt:lpstr>Times New Roman</vt:lpstr>
      <vt:lpstr>Wingdings</vt:lpstr>
      <vt:lpstr>VNI-US</vt:lpstr>
      <vt:lpstr>VNI-Times</vt:lpstr>
      <vt:lpstr>VNI-Arial Rounded</vt:lpstr>
      <vt:lpstr>VNI-Timfani-Heavy</vt:lpstr>
      <vt:lpstr>VNI-Aptima</vt:lpstr>
      <vt:lpstr>Glass Layers</vt:lpstr>
      <vt:lpstr>Bitmap Image</vt:lpstr>
      <vt:lpstr>Input /Output Devices</vt:lpstr>
      <vt:lpstr>Noäi dung</vt:lpstr>
      <vt:lpstr>Thieát bò I/O :</vt:lpstr>
      <vt:lpstr>   Laøm sao CPU nhaän bieát moät I/O</vt:lpstr>
      <vt:lpstr>Sô ñoà giaûi maõ ñòa chæ</vt:lpstr>
      <vt:lpstr>Minh hoïa</vt:lpstr>
      <vt:lpstr>CPU lieân laïc vôùi thieát bò I/O</vt:lpstr>
      <vt:lpstr>CPU lieân laïc vôùi thieát bò I/O</vt:lpstr>
      <vt:lpstr>CPU lieân laïc vôùi thieát bò I/O</vt:lpstr>
      <vt:lpstr>Ngaét quaõng (Interrupt)</vt:lpstr>
      <vt:lpstr>Ngaét quaõng (Interrupt)</vt:lpstr>
      <vt:lpstr>Software Interrupt</vt:lpstr>
      <vt:lpstr>Software Interrupt</vt:lpstr>
      <vt:lpstr>Thí duï minh hoïa goïi ngaét meàm</vt:lpstr>
      <vt:lpstr>PowerPoint Presentation</vt:lpstr>
      <vt:lpstr>Hệ thống ngắt IBM PC/XT</vt:lpstr>
      <vt:lpstr>Hệ thống ngắt IBM PC/XT</vt:lpstr>
      <vt:lpstr>Hệ thống ngắt IBM PC/XT</vt:lpstr>
      <vt:lpstr>Một số ví dụ minh họa</vt:lpstr>
      <vt:lpstr>PowerPoint Presentation</vt:lpstr>
      <vt:lpstr>PowerPoint Presentation</vt:lpstr>
      <vt:lpstr>Interrupt noäi</vt:lpstr>
      <vt:lpstr>Hardware Interrupt </vt:lpstr>
      <vt:lpstr>Hardware Interrupt </vt:lpstr>
      <vt:lpstr>Baûng vector Interrupt </vt:lpstr>
      <vt:lpstr>Baûng Interrupt vector (cont) </vt:lpstr>
      <vt:lpstr>PowerPoint Presentation</vt:lpstr>
      <vt:lpstr>Caùc vector ngaét troû ñeán caùc thuû tuïc coù saün trong ROM BIOS </vt:lpstr>
      <vt:lpstr>Thí duï minh hoïa Interrupt</vt:lpstr>
      <vt:lpstr>Caùc loaïi coång vaøo ra</vt:lpstr>
      <vt:lpstr>Caùc loaïi coång vaøo ra</vt:lpstr>
      <vt:lpstr>DMA (Direct Memory Access) </vt:lpstr>
      <vt:lpstr>Thieát bò ñaàu cuoái</vt:lpstr>
      <vt:lpstr>Scan code cuûa Baøn phím</vt:lpstr>
      <vt:lpstr>Scan code cuûa Baøn phím</vt:lpstr>
      <vt:lpstr>Boä maõ hoaù queùt treân ma traän</vt:lpstr>
      <vt:lpstr>HOAÏT ÑOÄNG NGAÉT QUAÕNG CUÛA IO</vt:lpstr>
      <vt:lpstr>Lieân laïc giöõa baøn phím vaø CPU(cont)</vt:lpstr>
      <vt:lpstr>HOAÏT ÑOÄNG NGAÉT QUAÕNG CUÛA I/O</vt:lpstr>
      <vt:lpstr>Thí duï minh hoaï veà interrupt</vt:lpstr>
      <vt:lpstr>Giaûi thích</vt:lpstr>
      <vt:lpstr>Giaûi thích (cont)</vt:lpstr>
      <vt:lpstr>Giaûi thích (cont)</vt:lpstr>
      <vt:lpstr>Giaûi thích (cont)</vt:lpstr>
      <vt:lpstr>Hard Disk </vt:lpstr>
      <vt:lpstr>Hard Disk </vt:lpstr>
      <vt:lpstr>Heä thoáng taäp tin cuûa DOS vaø ñieàu khieån ñóa</vt:lpstr>
      <vt:lpstr>Summary slide</vt:lpstr>
      <vt:lpstr>Summary slide</vt:lpstr>
    </vt:vector>
  </TitlesOfParts>
  <Company>Thanh Nhan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Devices</dc:title>
  <dc:creator>huh</dc:creator>
  <cp:lastModifiedBy>Keios Starqua</cp:lastModifiedBy>
  <cp:revision>287</cp:revision>
  <dcterms:created xsi:type="dcterms:W3CDTF">2004-09-26T07:44:38Z</dcterms:created>
  <dcterms:modified xsi:type="dcterms:W3CDTF">2021-10-08T04:10:53Z</dcterms:modified>
</cp:coreProperties>
</file>