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4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  <p:sldId id="269" r:id="rId15"/>
    <p:sldId id="277" r:id="rId16"/>
    <p:sldId id="281" r:id="rId17"/>
    <p:sldId id="284" r:id="rId18"/>
    <p:sldId id="278" r:id="rId19"/>
    <p:sldId id="282" r:id="rId20"/>
    <p:sldId id="283" r:id="rId21"/>
    <p:sldId id="279" r:id="rId22"/>
    <p:sldId id="271" r:id="rId23"/>
    <p:sldId id="272" r:id="rId24"/>
    <p:sldId id="273" r:id="rId25"/>
    <p:sldId id="274" r:id="rId26"/>
    <p:sldId id="286" r:id="rId27"/>
    <p:sldId id="291" r:id="rId28"/>
    <p:sldId id="275" r:id="rId29"/>
    <p:sldId id="292" r:id="rId30"/>
    <p:sldId id="276" r:id="rId31"/>
    <p:sldId id="280" r:id="rId32"/>
    <p:sldId id="285" r:id="rId33"/>
    <p:sldId id="293" r:id="rId34"/>
    <p:sldId id="287" r:id="rId35"/>
    <p:sldId id="289" r:id="rId36"/>
    <p:sldId id="290" r:id="rId37"/>
    <p:sldId id="294" r:id="rId38"/>
    <p:sldId id="288" r:id="rId3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VNI-US" pitchFamily="2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VNI-US" pitchFamily="2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VNI-US" pitchFamily="2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VNI-US" pitchFamily="2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VNI-US" pitchFamily="2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VNI-US" pitchFamily="2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VNI-US" pitchFamily="2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VNI-US" pitchFamily="2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VNI-US" pitchFamily="2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uh" initials="h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99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90000"/>
    <a:srgbClr val="FF9900"/>
    <a:srgbClr val="99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70" autoAdjust="0"/>
    <p:restoredTop sz="94417" autoAdjust="0"/>
  </p:normalViewPr>
  <p:slideViewPr>
    <p:cSldViewPr>
      <p:cViewPr varScale="1">
        <p:scale>
          <a:sx n="46" d="100"/>
          <a:sy n="46" d="100"/>
        </p:scale>
        <p:origin x="-114" y="-17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04-10-13T17:56:26.934" idx="1">
    <p:pos x="2" y="-7"/>
    <p:text>shjsahjsa</p:text>
  </p:cm>
  <p:cm authorId="1" dt="2004-10-13T17:56:35.407" idx="2">
    <p:pos x="10" y="10"/>
    <p:text>ssasasasas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ED4BD775-3650-43FF-A1AF-206244F88DD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46B67D40-6EDB-4DB0-94FD-1D3C2C6D0DE3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12292" name="Rectangle 4">
            <a:extLst>
              <a:ext uri="{FF2B5EF4-FFF2-40B4-BE49-F238E27FC236}">
                <a16:creationId xmlns:a16="http://schemas.microsoft.com/office/drawing/2014/main" id="{5AAFB50F-754A-46EA-8DE2-55AB46455DF9}"/>
              </a:ext>
            </a:extLst>
          </p:cNvPr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2293" name="Rectangle 5">
            <a:extLst>
              <a:ext uri="{FF2B5EF4-FFF2-40B4-BE49-F238E27FC236}">
                <a16:creationId xmlns:a16="http://schemas.microsoft.com/office/drawing/2014/main" id="{27C43096-0128-4BAA-BE06-4283BE2247FE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2294" name="Rectangle 6">
            <a:extLst>
              <a:ext uri="{FF2B5EF4-FFF2-40B4-BE49-F238E27FC236}">
                <a16:creationId xmlns:a16="http://schemas.microsoft.com/office/drawing/2014/main" id="{3F40D2BC-056C-496B-90D7-C9975612FD1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12295" name="Rectangle 7">
            <a:extLst>
              <a:ext uri="{FF2B5EF4-FFF2-40B4-BE49-F238E27FC236}">
                <a16:creationId xmlns:a16="http://schemas.microsoft.com/office/drawing/2014/main" id="{06C4BD62-832A-48F8-8046-14BDBCD879A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fld id="{DA6E2FDB-0282-4447-A3C6-4852DEDCECB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CBB9A8DC-D206-45B4-98F9-C8F96008B7E6}"/>
              </a:ext>
            </a:extLst>
          </p:cNvPr>
          <p:cNvSpPr>
            <a:spLocks noGrp="1" noRot="1" noChangeArrowheads="1"/>
          </p:cNvSpPr>
          <p:nvPr>
            <p:ph type="ctrTitle"/>
          </p:nvPr>
        </p:nvSpPr>
        <p:spPr>
          <a:xfrm>
            <a:off x="685800" y="1981200"/>
            <a:ext cx="7772400" cy="16002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F09203F4-97E9-4F25-AF5B-FAABFDF5F54D}"/>
              </a:ext>
            </a:extLst>
          </p:cNvPr>
          <p:cNvSpPr>
            <a:spLocks noGrp="1" noRot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978C09E6-0E02-4F99-B6A9-7B3ACDC6A387}"/>
              </a:ext>
            </a:extLst>
          </p:cNvPr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fld id="{38DDF4D2-1A7C-499B-9C2B-E0E49A30E013}" type="datetime1">
              <a:rPr lang="en-US" altLang="en-US"/>
              <a:pPr/>
              <a:t>10/7/2021</a:t>
            </a:fld>
            <a:endParaRPr lang="en-US" altLang="en-US"/>
          </a:p>
        </p:txBody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69FABBC0-65F0-402E-9B48-9CC0831D5B78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Chuong 5 Nhap mon ASM</a:t>
            </a:r>
          </a:p>
        </p:txBody>
      </p:sp>
      <p:sp>
        <p:nvSpPr>
          <p:cNvPr id="5126" name="Rectangle 6">
            <a:extLst>
              <a:ext uri="{FF2B5EF4-FFF2-40B4-BE49-F238E27FC236}">
                <a16:creationId xmlns:a16="http://schemas.microsoft.com/office/drawing/2014/main" id="{6BB7CE55-5D30-4F50-89D8-6F5F68238C7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48896526-5D26-4F28-BA8B-5161A272ECA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FAB35-F8B2-44F5-A492-CCF12CBB3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2AC0ED-4BCA-4609-93FE-97B52B0535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829A77-BED7-4413-92A9-BFD828313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422729E-EB5E-4DD1-B084-30632D386F43}" type="datetime1">
              <a:rPr lang="en-US" altLang="en-US"/>
              <a:pPr/>
              <a:t>10/7/2021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D956F9-3CA5-43B7-9A0B-D5E04D72C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Chuong 5 Nhap mon ASM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0AAC27-BC60-4DC2-AB37-9125E1B43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4ECB7A-7A6D-4224-A1B4-18CC235A0BC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40302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130C8E-7A96-471D-A269-E4AF13587C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707188" y="228600"/>
            <a:ext cx="2135187" cy="58705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C0013E-ECBE-4C4E-A7D3-CDDD8CB3F1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01625" y="228600"/>
            <a:ext cx="6253163" cy="58705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7FDC79-7E04-418F-B0CB-57537A1AA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363C1BE-380C-483E-A24A-5B9B3B993ADA}" type="datetime1">
              <a:rPr lang="en-US" altLang="en-US"/>
              <a:pPr/>
              <a:t>10/7/2021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2854F-78D6-4FFE-A013-A1A2BDA80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Chuong 5 Nhap mon ASM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1330B4-972B-4E50-8719-F35C2E16F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01B2A1-ECE4-4CF7-8CD5-198C75A6A54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20809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57EFA-1C6D-457E-ABCE-8434FF151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625" y="228600"/>
            <a:ext cx="8510588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901D7648-60EF-4505-A8E1-8552AF16E2D0}"/>
              </a:ext>
            </a:extLst>
          </p:cNvPr>
          <p:cNvSpPr>
            <a:spLocks noGrp="1"/>
          </p:cNvSpPr>
          <p:nvPr>
            <p:ph type="tbl" idx="1"/>
          </p:nvPr>
        </p:nvSpPr>
        <p:spPr>
          <a:xfrm>
            <a:off x="301625" y="1676400"/>
            <a:ext cx="8540750" cy="4422775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8809B-2B3F-4A9B-AD92-CBF709F72CF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4800" y="6245225"/>
            <a:ext cx="2286000" cy="476250"/>
          </a:xfrm>
        </p:spPr>
        <p:txBody>
          <a:bodyPr/>
          <a:lstStyle>
            <a:lvl1pPr>
              <a:defRPr/>
            </a:lvl1pPr>
          </a:lstStyle>
          <a:p>
            <a:fld id="{896C38F4-E5D0-4D13-88FB-3D9EFE6EAEA5}" type="datetime1">
              <a:rPr lang="en-US" altLang="en-US"/>
              <a:pPr/>
              <a:t>10/7/2021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693732-1DE4-412E-806C-1F3D113EE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Chuong 5 Nhap mon ASM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1ECFD1-C374-4F2B-8209-F170F4F06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286000" cy="476250"/>
          </a:xfrm>
        </p:spPr>
        <p:txBody>
          <a:bodyPr/>
          <a:lstStyle>
            <a:lvl1pPr>
              <a:defRPr/>
            </a:lvl1pPr>
          </a:lstStyle>
          <a:p>
            <a:fld id="{FE70AE6C-43F3-49BA-A608-D1DAA0D8F9C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08691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BA296-B7D6-4FDB-BF01-D85EB5FAA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4EC70-1111-4A8B-8E5B-254B324179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FDA321-7577-4B15-8D94-914623798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E1DCE94-8818-4957-A6AF-A411733F5E12}" type="datetime1">
              <a:rPr lang="en-US" altLang="en-US"/>
              <a:pPr/>
              <a:t>10/7/2021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D72589-B81E-4484-AECA-356620F5A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Chuong 5 Nhap mon ASM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6B1B49-967F-4ACA-8C37-E28B178D0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89A325-E8BB-4C78-B1FE-1AFE8CB8D3C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86101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E7FEF-61AC-47FC-B4CC-33762899E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2F4276-2D50-4020-A52A-BE18DB950E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2A3056-D5C9-4D69-8C5B-E4CDC8AC7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72C5DFF-7D0F-4CCF-9F67-AE8A59D5402F}" type="datetime1">
              <a:rPr lang="en-US" altLang="en-US"/>
              <a:pPr/>
              <a:t>10/7/2021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DCAAB8-C618-4922-96D4-D45555B5B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Chuong 5 Nhap mon ASM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F2242-1343-4309-9AC0-E2ED4CBB5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43855D-FC2B-4AED-866F-4F7503FCB88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16305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7B5CA-D785-4CE7-ACF2-7D9039776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A9D09-2976-42E4-936E-DB418C1873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01625" y="1676400"/>
            <a:ext cx="4194175" cy="44227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660567-F9E3-4FF6-B4FA-519002F298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4194175" cy="44227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1E3437-4716-4D95-BC93-DB56DD117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035612B-129D-4F9B-88AB-2E287B7CD204}" type="datetime1">
              <a:rPr lang="en-US" altLang="en-US"/>
              <a:pPr/>
              <a:t>10/7/2021</a:t>
            </a:fld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198F0D-24D9-4B1E-8FA3-E8FACA23A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Chuong 5 Nhap mon ASM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FF9E8D-B1D2-4A59-9B2B-18DE1E613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26A190-296E-4E3D-AC9A-68D264C14DA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00951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A08E0-E47D-4247-8D54-47CD0D96D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0AB355-820F-4B66-AF0E-A952023DB0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DF7706-C41C-49B2-9C8B-829B01C68C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0D8CFB-28BA-49C5-A959-EFE39D1070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DEA669-577A-47B8-A948-06CC114B03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2E3BDF-6849-4F1B-9D82-F6B0F2E3C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E41D7A8-F5CF-475E-A9CA-268A378D5E31}" type="datetime1">
              <a:rPr lang="en-US" altLang="en-US"/>
              <a:pPr/>
              <a:t>10/7/2021</a:t>
            </a:fld>
            <a:endParaRPr lang="en-US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A1B566-5865-4DDE-9D51-58A1E7121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Chuong 5 Nhap mon ASM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F400C5-3A77-4FF6-ADC0-3C3F7DC90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728C73-CB39-43B2-8B38-52D83C2C567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392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54870-8909-44D8-9B0D-7AA2B2CF5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DA5347-5677-4DE7-82B2-51F4D7153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59D5B8B-BE19-4B38-8BC3-D1953BDBF3FF}" type="datetime1">
              <a:rPr lang="en-US" altLang="en-US"/>
              <a:pPr/>
              <a:t>10/7/2021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41406-30E7-4328-AA9E-9D4CB7229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Chuong 5 Nhap mon ASM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EA7247-296F-4083-9AC7-F7AAF1C9D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A2A5E5-4886-44A5-97CD-CFBF1647F80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07442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BDDABB-EA22-4832-94F4-1FCB1F2DA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7732093-EEA4-4CDA-A785-29674C1AA93A}" type="datetime1">
              <a:rPr lang="en-US" altLang="en-US"/>
              <a:pPr/>
              <a:t>10/7/2021</a:t>
            </a:fld>
            <a:endParaRPr lang="en-US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6B7B4A-7012-4308-9155-A08B6CC5A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Chuong 5 Nhap mon ASM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235A68-E84A-44A2-8608-96AB8F19E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F92CB6-8BBE-4BEB-9191-9164D3E79FD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26486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EA395-7ABC-4C9D-84A9-B173F11EA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D1E68-854E-4111-BA7E-D6492667DE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50FC0E-F2D6-4789-AF48-0E9B109B15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CBF50D-B8E5-4731-8307-3979C4124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63C68F7-1AE6-492C-B40E-CD8FD9349C70}" type="datetime1">
              <a:rPr lang="en-US" altLang="en-US"/>
              <a:pPr/>
              <a:t>10/7/2021</a:t>
            </a:fld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0CCE36-0182-4D06-BEE9-BF91985B3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Chuong 5 Nhap mon ASM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27557D-B9AC-4DC8-9C6D-60D66A309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4B9572-C3B9-40B9-B9A9-B622E3F6869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6120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4E1C9-8368-482A-B1D5-63364710C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78FEA6-6AF4-4DD4-9E24-209254240B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FFB0D5-AE86-4CDD-B02C-91CA6274EF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9B4550-6B9F-49F9-808E-5246BB6FE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EEABCFE-9433-403D-B9B0-F1BF79397130}" type="datetime1">
              <a:rPr lang="en-US" altLang="en-US"/>
              <a:pPr/>
              <a:t>10/7/2021</a:t>
            </a:fld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AFD777-8C1D-4C3A-804B-95F5FF184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Chuong 5 Nhap mon ASM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891753-EB42-4D79-845B-4013FE884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1C2BCC-B686-48C3-827D-0CB1B358B91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0874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>
            <a:duotone>
              <a:schemeClr val="bg1"/>
              <a:srgbClr val="FFFFFF"/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FDB2CAFB-AB96-4F5C-A359-4993BE87617F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1625" y="228600"/>
            <a:ext cx="8510588" cy="1325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99BC5DED-9FB4-4CE7-B017-6E71A115C634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1625" y="1676400"/>
            <a:ext cx="8540750" cy="4422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23CA8303-BF20-4424-ADF6-93110B201924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4800" y="6245225"/>
            <a:ext cx="22860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1pPr>
          </a:lstStyle>
          <a:p>
            <a:fld id="{2AFFEBDB-BDF7-4C20-9975-6D359A729FB9}" type="datetime1">
              <a:rPr lang="en-US" altLang="en-US"/>
              <a:pPr/>
              <a:t>10/7/2021</a:t>
            </a:fld>
            <a:endParaRPr lang="en-US" altLang="en-US"/>
          </a:p>
        </p:txBody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73B19CDE-981A-4D1A-AA8B-D09985EBD76B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1pPr>
          </a:lstStyle>
          <a:p>
            <a:r>
              <a:rPr lang="en-US" altLang="en-US"/>
              <a:t>Chuong 5 Nhap mon ASM</a:t>
            </a:r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79BE3E88-DC55-4D90-870F-5C6843B7A87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2860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1pPr>
          </a:lstStyle>
          <a:p>
            <a:fld id="{911A2769-B29E-45AC-9946-F1B9884FCCD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hf hdr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§"/>
        <a:defRPr sz="32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F854FE1-A6B0-453E-98BE-9157ABA8B575}"/>
              </a:ext>
            </a:extLst>
          </p:cNvPr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/>
          <a:p>
            <a:fld id="{CD2FC784-E647-4917-9E83-B1012D3A145F}" type="datetime1">
              <a:rPr lang="en-US" altLang="en-US"/>
              <a:pPr/>
              <a:t>10/7/2021</a:t>
            </a:fld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4071BBC-EE93-48CC-A417-38CE7ABB80A7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en-US"/>
              <a:t>Chuong 5 Nhap mon ASM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4B35DEB-B398-478B-BEC0-22B591A475E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0068DD04-D576-40E6-8E87-D55262F6B84E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2050" name="Rectangle 2">
            <a:extLst>
              <a:ext uri="{FF2B5EF4-FFF2-40B4-BE49-F238E27FC236}">
                <a16:creationId xmlns:a16="http://schemas.microsoft.com/office/drawing/2014/main" id="{2EB0A7AD-7065-4694-ABC7-4BA853772797}"/>
              </a:ext>
            </a:extLst>
          </p:cNvPr>
          <p:cNvSpPr>
            <a:spLocks noGrp="1" noRot="1" noChangeArrowheads="1"/>
          </p:cNvSpPr>
          <p:nvPr>
            <p:ph type="ctrTitle"/>
          </p:nvPr>
        </p:nvSpPr>
        <p:spPr>
          <a:xfrm>
            <a:off x="304800" y="152400"/>
            <a:ext cx="8382000" cy="1066800"/>
          </a:xfrm>
        </p:spPr>
        <p:txBody>
          <a:bodyPr/>
          <a:lstStyle/>
          <a:p>
            <a:r>
              <a:rPr lang="en-US" altLang="en-US" sz="3600">
                <a:latin typeface="VNI-Times" pitchFamily="2" charset="0"/>
              </a:rPr>
              <a:t>Chöông 5 : Nhaäp moân Assembly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2A3DBE7A-ADE4-4F62-877B-4DCAA1A73B24}"/>
              </a:ext>
            </a:extLst>
          </p:cNvPr>
          <p:cNvSpPr>
            <a:spLocks noGrp="1" noRot="1" noChangeArrowheads="1"/>
          </p:cNvSpPr>
          <p:nvPr>
            <p:ph type="subTitle" idx="1"/>
          </p:nvPr>
        </p:nvSpPr>
        <p:spPr>
          <a:xfrm>
            <a:off x="457200" y="2362200"/>
            <a:ext cx="8458200" cy="1752600"/>
          </a:xfrm>
        </p:spPr>
        <p:txBody>
          <a:bodyPr/>
          <a:lstStyle/>
          <a:p>
            <a:pPr algn="l">
              <a:lnSpc>
                <a:spcPct val="80000"/>
              </a:lnSpc>
              <a:buFont typeface="Wingdings" panose="05000000000000000000" pitchFamily="2" charset="2"/>
              <a:buBlip>
                <a:blip r:embed="rId2"/>
              </a:buBlip>
            </a:pPr>
            <a:r>
              <a:rPr lang="en-US" altLang="en-US" sz="2800" b="1">
                <a:latin typeface="VNI-Times" pitchFamily="2" charset="0"/>
              </a:rPr>
              <a:t> Hieåu ngoân ngöõ maùy vaø ngoân ngöõ Assembly.</a:t>
            </a:r>
          </a:p>
          <a:p>
            <a:pPr algn="l">
              <a:lnSpc>
                <a:spcPct val="80000"/>
              </a:lnSpc>
              <a:buFont typeface="Wingdings" panose="05000000000000000000" pitchFamily="2" charset="2"/>
              <a:buBlip>
                <a:blip r:embed="rId2"/>
              </a:buBlip>
            </a:pPr>
            <a:r>
              <a:rPr lang="en-US" altLang="en-US" sz="2800" b="1">
                <a:latin typeface="VNI-Times" pitchFamily="2" charset="0"/>
              </a:rPr>
              <a:t> Trình hôïp dòch Assembler.</a:t>
            </a:r>
          </a:p>
          <a:p>
            <a:pPr algn="l">
              <a:lnSpc>
                <a:spcPct val="80000"/>
              </a:lnSpc>
              <a:buFont typeface="Wingdings" panose="05000000000000000000" pitchFamily="2" charset="2"/>
              <a:buBlip>
                <a:blip r:embed="rId2"/>
              </a:buBlip>
            </a:pPr>
            <a:r>
              <a:rPr lang="en-US" altLang="en-US" sz="2800" b="1">
                <a:latin typeface="VNI-Times" pitchFamily="2" charset="0"/>
              </a:rPr>
              <a:t> Lyù do nghieân cöùu Assembly.</a:t>
            </a:r>
          </a:p>
          <a:p>
            <a:pPr algn="l">
              <a:lnSpc>
                <a:spcPct val="80000"/>
              </a:lnSpc>
              <a:buFont typeface="Wingdings" panose="05000000000000000000" pitchFamily="2" charset="2"/>
              <a:buBlip>
                <a:blip r:embed="rId2"/>
              </a:buBlip>
            </a:pPr>
            <a:r>
              <a:rPr lang="en-US" altLang="en-US" sz="2800" b="1">
                <a:latin typeface="VNI-Times" pitchFamily="2" charset="0"/>
              </a:rPr>
              <a:t> Hieåu caùc thaønh phaàn cô baûn cuûa Assembly</a:t>
            </a:r>
          </a:p>
          <a:p>
            <a:pPr algn="l">
              <a:lnSpc>
                <a:spcPct val="80000"/>
              </a:lnSpc>
              <a:buFont typeface="Wingdings" panose="05000000000000000000" pitchFamily="2" charset="2"/>
              <a:buBlip>
                <a:blip r:embed="rId2"/>
              </a:buBlip>
            </a:pPr>
            <a:r>
              <a:rPr lang="en-US" altLang="en-US" sz="2800" b="1">
                <a:latin typeface="VNI-Times" pitchFamily="2" charset="0"/>
              </a:rPr>
              <a:t> Naém ñöôïc caáu truùc cuûa 1 CT Assembly.  </a:t>
            </a:r>
          </a:p>
          <a:p>
            <a:pPr algn="l">
              <a:lnSpc>
                <a:spcPct val="80000"/>
              </a:lnSpc>
              <a:buFont typeface="Wingdings" panose="05000000000000000000" pitchFamily="2" charset="2"/>
              <a:buBlip>
                <a:blip r:embed="rId2"/>
              </a:buBlip>
            </a:pPr>
            <a:r>
              <a:rPr lang="en-US" altLang="en-US" sz="2800" b="1">
                <a:latin typeface="VNI-Times" pitchFamily="2" charset="0"/>
              </a:rPr>
              <a:t> Bieát vieát 1 chöông trình Assembly.</a:t>
            </a:r>
          </a:p>
          <a:p>
            <a:pPr algn="l">
              <a:lnSpc>
                <a:spcPct val="80000"/>
              </a:lnSpc>
              <a:buFont typeface="Wingdings" panose="05000000000000000000" pitchFamily="2" charset="2"/>
              <a:buBlip>
                <a:blip r:embed="rId2"/>
              </a:buBlip>
            </a:pPr>
            <a:r>
              <a:rPr lang="en-US" altLang="en-US" sz="2800" b="1">
                <a:latin typeface="VNI-Times" pitchFamily="2" charset="0"/>
              </a:rPr>
              <a:t> Bieát caùch dòch, lieân keát vaø thöïc thi 1 chöông trình Assembly. </a:t>
            </a:r>
          </a:p>
          <a:p>
            <a:pPr algn="l">
              <a:lnSpc>
                <a:spcPct val="80000"/>
              </a:lnSpc>
            </a:pPr>
            <a:endParaRPr lang="en-US" altLang="en-US" sz="2800" b="1">
              <a:latin typeface="VNI-Times" pitchFamily="2" charset="0"/>
            </a:endParaRPr>
          </a:p>
          <a:p>
            <a:pPr algn="l">
              <a:lnSpc>
                <a:spcPct val="80000"/>
              </a:lnSpc>
            </a:pPr>
            <a:endParaRPr lang="en-US" altLang="en-US" sz="2800" b="1">
              <a:latin typeface="VNI-Times" pitchFamily="2" charset="0"/>
            </a:endParaRPr>
          </a:p>
        </p:txBody>
      </p:sp>
      <p:sp>
        <p:nvSpPr>
          <p:cNvPr id="2052" name="Oval 4">
            <a:extLst>
              <a:ext uri="{FF2B5EF4-FFF2-40B4-BE49-F238E27FC236}">
                <a16:creationId xmlns:a16="http://schemas.microsoft.com/office/drawing/2014/main" id="{E1FFF579-C98D-4DFB-A139-65EEBC8626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1295400"/>
            <a:ext cx="2286000" cy="685800"/>
          </a:xfrm>
          <a:prstGeom prst="ellipse">
            <a:avLst/>
          </a:prstGeom>
          <a:solidFill>
            <a:schemeClr val="accent1"/>
          </a:solidFill>
          <a:ln w="9525">
            <a:round/>
            <a:headEnd/>
            <a:tailEnd/>
          </a:ln>
          <a:effectLst/>
          <a:scene3d>
            <a:camera prst="legacyPerspectiveFront">
              <a:rot lat="20099999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  <a:contourClr>
              <a:schemeClr val="accent1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/>
            <a:r>
              <a:rPr lang="en-US" altLang="en-US" sz="2000" b="1">
                <a:solidFill>
                  <a:schemeClr val="hlink"/>
                </a:solidFill>
                <a:latin typeface="VNI-Times" pitchFamily="2" charset="0"/>
              </a:rPr>
              <a:t>Muïc tieâu</a:t>
            </a:r>
          </a:p>
        </p:txBody>
      </p:sp>
    </p:spTree>
  </p:cSld>
  <p:clrMapOvr>
    <a:masterClrMapping/>
  </p:clrMapOvr>
  <p:transition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30000">
                                          <p:val>
                                            <p:strVal val="#ppt_h/2"/>
                                          </p:val>
                                        </p:tav>
                                        <p:tav tm="40000">
                                          <p:val>
                                            <p:strVal val="#ppt_h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"/>
                                          </p:val>
                                        </p:tav>
                                        <p:tav tm="60000">
                                          <p:val>
                                            <p:strVal val="#ppt_h"/>
                                          </p:val>
                                        </p:tav>
                                        <p:tav tm="69900">
                                          <p:val>
                                            <p:strVal val="#ppt_h/2"/>
                                          </p:val>
                                        </p:tav>
                                        <p:tav tm="8000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5"/>
                                          </p:val>
                                        </p:tav>
                                        <p:tav tm="20000">
                                          <p:val>
                                            <p:strVal val="#ppt_y-.2"/>
                                          </p:val>
                                        </p:tav>
                                        <p:tav tm="30000">
                                          <p:val>
                                            <p:strVal val="#ppt_y"/>
                                          </p:val>
                                        </p:tav>
                                        <p:tav tm="40000">
                                          <p:val>
                                            <p:strVal val="#ppt_y-.15"/>
                                          </p:val>
                                        </p:tav>
                                        <p:tav tm="50000">
                                          <p:val>
                                            <p:strVal val="#ppt_y"/>
                                          </p:val>
                                        </p:tav>
                                        <p:tav tm="60000">
                                          <p:val>
                                            <p:strVal val="#ppt_y-.1"/>
                                          </p:val>
                                        </p:tav>
                                        <p:tav tm="69900">
                                          <p:val>
                                            <p:strVal val="#ppt_y"/>
                                          </p:val>
                                        </p:tav>
                                        <p:tav tm="80000">
                                          <p:val>
                                            <p:strVal val="#ppt_y-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/>
      <p:bldP spid="2051" grpId="0" uiExpand="1" build="p"/>
      <p:bldP spid="205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583EBB-7F3A-40A3-BFCF-6BBB33376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3A7E6-9C6E-4FCF-ACE4-141AB4582E3B}" type="datetime1">
              <a:rPr lang="en-US" altLang="en-US"/>
              <a:pPr/>
              <a:t>10/7/2021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EF34B9-0CD4-495D-B041-C0DF2AD47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Chuong 5 Nhap mon ASM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0CEB73-DBC5-4528-8B89-CED68FD6E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82F57-DECF-4FF2-8888-6D79625D0090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15362" name="Rectangle 2">
            <a:extLst>
              <a:ext uri="{FF2B5EF4-FFF2-40B4-BE49-F238E27FC236}">
                <a16:creationId xmlns:a16="http://schemas.microsoft.com/office/drawing/2014/main" id="{205BEDBF-8C08-44BE-B82F-EC8438E60106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1588" y="228600"/>
            <a:ext cx="8810625" cy="1325563"/>
          </a:xfrm>
        </p:spPr>
        <p:txBody>
          <a:bodyPr/>
          <a:lstStyle/>
          <a:p>
            <a:r>
              <a:rPr lang="en-US" altLang="en-US" sz="3600">
                <a:latin typeface="VNI-Times" pitchFamily="2" charset="0"/>
              </a:rPr>
              <a:t>Caùc file ñöôïc taïo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F13C76F6-2354-41A4-B379-658EF475D9C2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0" y="1676400"/>
            <a:ext cx="8842375" cy="4422775"/>
          </a:xfrm>
        </p:spPr>
        <p:txBody>
          <a:bodyPr/>
          <a:lstStyle/>
          <a:p>
            <a:r>
              <a:rPr lang="en-US" altLang="en-US" sz="2800">
                <a:latin typeface="VNI-Times" pitchFamily="2" charset="0"/>
              </a:rPr>
              <a:t>Sau khi dòch thaønh coâng file nguoàn.ASM, ta coù caùc file :</a:t>
            </a:r>
          </a:p>
          <a:p>
            <a:r>
              <a:rPr lang="en-US" altLang="en-US" sz="2800">
                <a:latin typeface="VNI-Times" pitchFamily="2" charset="0"/>
              </a:rPr>
              <a:t>File listing : file VB , caùc doøng coù ñaùnh soá thöù töï maõ.</a:t>
            </a:r>
          </a:p>
          <a:p>
            <a:r>
              <a:rPr lang="en-US" altLang="en-US" sz="2800">
                <a:latin typeface="VNI-Times" pitchFamily="2" charset="0"/>
              </a:rPr>
              <a:t>File Cross reference</a:t>
            </a:r>
          </a:p>
          <a:p>
            <a:r>
              <a:rPr lang="en-US" altLang="en-US" sz="2800">
                <a:latin typeface="VNI-Times" pitchFamily="2" charset="0"/>
              </a:rPr>
              <a:t>File Map</a:t>
            </a:r>
          </a:p>
          <a:p>
            <a:r>
              <a:rPr lang="en-US" altLang="en-US" sz="2800">
                <a:latin typeface="VNI-Times" pitchFamily="2" charset="0"/>
              </a:rPr>
              <a:t>File Obj</a:t>
            </a:r>
          </a:p>
          <a:p>
            <a:r>
              <a:rPr lang="en-US" altLang="en-US" sz="2800">
                <a:latin typeface="VNI-Times" pitchFamily="2" charset="0"/>
              </a:rPr>
              <a:t>File EXE</a:t>
            </a:r>
          </a:p>
          <a:p>
            <a:endParaRPr lang="en-US" altLang="en-US" sz="2800">
              <a:latin typeface="VNI-Times" pitchFamily="2" charset="0"/>
            </a:endParaRPr>
          </a:p>
        </p:txBody>
      </p:sp>
    </p:spTree>
  </p:cSld>
  <p:clrMapOvr>
    <a:masterClrMapping/>
  </p:clrMapOvr>
  <p:transition spd="slow">
    <p:diamond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102167-91B4-4B85-B377-A851349BE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C47B7-B24F-4E74-8115-D0CE92730A1C}" type="datetime1">
              <a:rPr lang="en-US" altLang="en-US"/>
              <a:pPr/>
              <a:t>10/7/2021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1CEDF6-E07B-4B6C-AD85-48DEE885C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Chuong 5 Nhap mon ASM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41035F-5F09-4A89-AD3C-F67559FA7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F3D90-972D-49C2-B6FE-7E23196C4D8F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6BAD3E8A-7FC2-4A98-A906-52D5A1084E6B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301625" y="228600"/>
            <a:ext cx="8510588" cy="609600"/>
          </a:xfrm>
        </p:spPr>
        <p:txBody>
          <a:bodyPr/>
          <a:lstStyle/>
          <a:p>
            <a:r>
              <a:rPr lang="en-US" altLang="en-US" sz="4000"/>
              <a:t>File Listing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45556D62-D673-4170-B7DF-FCAF2156A1C3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381000" y="685800"/>
            <a:ext cx="8540750" cy="5486400"/>
          </a:xfrm>
        </p:spPr>
        <p:txBody>
          <a:bodyPr/>
          <a:lstStyle/>
          <a:p>
            <a:pPr>
              <a:lnSpc>
                <a:spcPct val="80000"/>
              </a:lnSpc>
            </a:pPr>
            <a:endParaRPr lang="en-US" altLang="en-US" sz="1600" b="1"/>
          </a:p>
          <a:p>
            <a:pPr>
              <a:lnSpc>
                <a:spcPct val="80000"/>
              </a:lnSpc>
            </a:pPr>
            <a:r>
              <a:rPr lang="en-US" altLang="en-US" sz="1600" b="1"/>
              <a:t>Microsoft (R) Macro Assembler Version 5.10                  10/11/4</a:t>
            </a:r>
          </a:p>
          <a:p>
            <a:pPr>
              <a:lnSpc>
                <a:spcPct val="80000"/>
              </a:lnSpc>
            </a:pPr>
            <a:r>
              <a:rPr lang="en-US" altLang="en-US" sz="1600" b="1"/>
              <a:t>                                                             Page     1-1</a:t>
            </a:r>
          </a:p>
          <a:p>
            <a:pPr>
              <a:lnSpc>
                <a:spcPct val="80000"/>
              </a:lnSpc>
            </a:pPr>
            <a:endParaRPr lang="en-US" altLang="en-US" sz="1600" b="1"/>
          </a:p>
          <a:p>
            <a:pPr>
              <a:lnSpc>
                <a:spcPct val="80000"/>
              </a:lnSpc>
            </a:pPr>
            <a:endParaRPr lang="en-US" altLang="en-US" sz="1600" b="1"/>
          </a:p>
          <a:p>
            <a:pPr>
              <a:lnSpc>
                <a:spcPct val="80000"/>
              </a:lnSpc>
            </a:pPr>
            <a:r>
              <a:rPr lang="en-US" altLang="en-US" sz="1600" b="1"/>
              <a:t>       1                                DOSSEG</a:t>
            </a:r>
          </a:p>
          <a:p>
            <a:pPr>
              <a:lnSpc>
                <a:spcPct val="80000"/>
              </a:lnSpc>
            </a:pPr>
            <a:r>
              <a:rPr lang="en-US" altLang="en-US" sz="1600" b="1"/>
              <a:t>       2                                .MODEL SMALL</a:t>
            </a:r>
          </a:p>
          <a:p>
            <a:pPr>
              <a:lnSpc>
                <a:spcPct val="80000"/>
              </a:lnSpc>
            </a:pPr>
            <a:r>
              <a:rPr lang="en-US" altLang="en-US" sz="1600" b="1"/>
              <a:t>       3                                .STACK 100H</a:t>
            </a:r>
          </a:p>
          <a:p>
            <a:pPr>
              <a:lnSpc>
                <a:spcPct val="80000"/>
              </a:lnSpc>
            </a:pPr>
            <a:r>
              <a:rPr lang="en-US" altLang="en-US" sz="1600" b="1"/>
              <a:t>       4                                .DATA</a:t>
            </a:r>
          </a:p>
          <a:p>
            <a:pPr>
              <a:lnSpc>
                <a:spcPct val="80000"/>
              </a:lnSpc>
            </a:pPr>
            <a:r>
              <a:rPr lang="en-US" altLang="en-US" sz="1600" b="1"/>
              <a:t>       5 0000  48 45 4C 4C 4F 20          MES DB "HELLO WORD$"</a:t>
            </a:r>
          </a:p>
          <a:p>
            <a:pPr>
              <a:lnSpc>
                <a:spcPct val="80000"/>
              </a:lnSpc>
            </a:pPr>
            <a:r>
              <a:rPr lang="en-US" altLang="en-US" sz="1600" b="1"/>
              <a:t>       6       57 4F 52 44 24</a:t>
            </a:r>
          </a:p>
          <a:p>
            <a:pPr>
              <a:lnSpc>
                <a:spcPct val="80000"/>
              </a:lnSpc>
            </a:pPr>
            <a:r>
              <a:rPr lang="en-US" altLang="en-US" sz="1600" b="1"/>
              <a:t>       7                                .CODE</a:t>
            </a:r>
          </a:p>
          <a:p>
            <a:pPr>
              <a:lnSpc>
                <a:spcPct val="80000"/>
              </a:lnSpc>
            </a:pPr>
            <a:r>
              <a:rPr lang="en-US" altLang="en-US" sz="1600" b="1"/>
              <a:t>       8 0000                             MAIN PROC</a:t>
            </a:r>
          </a:p>
          <a:p>
            <a:pPr>
              <a:lnSpc>
                <a:spcPct val="80000"/>
              </a:lnSpc>
            </a:pPr>
            <a:r>
              <a:rPr lang="en-US" altLang="en-US" sz="1600" b="1"/>
              <a:t>       9 0000  B8 ---- R                   MOV AX,@DATA</a:t>
            </a:r>
          </a:p>
          <a:p>
            <a:pPr>
              <a:lnSpc>
                <a:spcPct val="80000"/>
              </a:lnSpc>
            </a:pPr>
            <a:r>
              <a:rPr lang="en-US" altLang="en-US" sz="1600" b="1"/>
              <a:t>      10 0003  8E D8                       MOV DS, AX</a:t>
            </a:r>
          </a:p>
          <a:p>
            <a:pPr>
              <a:lnSpc>
                <a:spcPct val="80000"/>
              </a:lnSpc>
            </a:pPr>
            <a:r>
              <a:rPr lang="en-US" altLang="en-US" sz="1600" b="1"/>
              <a:t>      11 0005  B4 09                       MOV AH,9</a:t>
            </a:r>
          </a:p>
          <a:p>
            <a:pPr>
              <a:lnSpc>
                <a:spcPct val="80000"/>
              </a:lnSpc>
            </a:pPr>
            <a:r>
              <a:rPr lang="en-US" altLang="en-US" sz="1600" b="1"/>
              <a:t>      12 0007  BA 0000 R                   MOV DX, OFFSET MES</a:t>
            </a:r>
          </a:p>
          <a:p>
            <a:pPr>
              <a:lnSpc>
                <a:spcPct val="80000"/>
              </a:lnSpc>
            </a:pPr>
            <a:r>
              <a:rPr lang="en-US" altLang="en-US" sz="1600" b="1"/>
              <a:t>      13 000A  CD 21                       INT 21H</a:t>
            </a:r>
          </a:p>
          <a:p>
            <a:pPr>
              <a:lnSpc>
                <a:spcPct val="80000"/>
              </a:lnSpc>
            </a:pPr>
            <a:r>
              <a:rPr lang="en-US" altLang="en-US" sz="1600" b="1"/>
              <a:t>      14 000C  B4 4C                       MOV AH,4CH</a:t>
            </a:r>
          </a:p>
          <a:p>
            <a:pPr>
              <a:lnSpc>
                <a:spcPct val="80000"/>
              </a:lnSpc>
            </a:pPr>
            <a:r>
              <a:rPr lang="en-US" altLang="en-US" sz="1600" b="1"/>
              <a:t>      15 000E  CD 21                      INT 21H</a:t>
            </a:r>
          </a:p>
          <a:p>
            <a:pPr>
              <a:lnSpc>
                <a:spcPct val="80000"/>
              </a:lnSpc>
            </a:pPr>
            <a:r>
              <a:rPr lang="en-US" altLang="en-US" sz="1600" b="1"/>
              <a:t>      16 0010                           MAIN ENDP</a:t>
            </a:r>
          </a:p>
          <a:p>
            <a:pPr>
              <a:lnSpc>
                <a:spcPct val="80000"/>
              </a:lnSpc>
            </a:pPr>
            <a:r>
              <a:rPr lang="en-US" altLang="en-US" sz="1600" b="1"/>
              <a:t>      17                                END MAIN</a:t>
            </a:r>
          </a:p>
          <a:p>
            <a:pPr>
              <a:lnSpc>
                <a:spcPct val="80000"/>
              </a:lnSpc>
            </a:pPr>
            <a:r>
              <a:rPr lang="en-US" altLang="en-US" sz="1600" b="1"/>
              <a:t>♀◘Microsoft (R) Macro Assembler Version 5.10                  10/11/4</a:t>
            </a:r>
          </a:p>
        </p:txBody>
      </p:sp>
    </p:spTree>
  </p:cSld>
  <p:clrMapOvr>
    <a:masterClrMapping/>
  </p:clrMapOvr>
  <p:transition spd="slow"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79CE6A-E619-479B-B3DA-F956E875A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634DE-31F5-4EBA-B115-5E11584F7DB9}" type="datetime1">
              <a:rPr lang="en-US" altLang="en-US"/>
              <a:pPr/>
              <a:t>10/7/2021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94B846-A362-4337-9334-E9144A3C0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Chuong 5 Nhap mon ASM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8D0CFB-67EF-4D7D-8496-F72950636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EE9B8-3F7A-4A39-B7E0-8347410ECDC0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16386" name="Rectangle 2">
            <a:extLst>
              <a:ext uri="{FF2B5EF4-FFF2-40B4-BE49-F238E27FC236}">
                <a16:creationId xmlns:a16="http://schemas.microsoft.com/office/drawing/2014/main" id="{313AE37E-13CE-42A6-9AAE-7ABAF29EA806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Map File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EDF516BE-8F51-4D4F-9D47-7D7B4A1868D0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400" b="1"/>
              <a:t> Start  Stop   Length Name                   Class</a:t>
            </a:r>
          </a:p>
          <a:p>
            <a:pPr>
              <a:lnSpc>
                <a:spcPct val="80000"/>
              </a:lnSpc>
            </a:pPr>
            <a:r>
              <a:rPr lang="en-US" altLang="en-US" sz="2400" b="1"/>
              <a:t> 00000H 0001FH 00020H _TEXT                  CODE</a:t>
            </a:r>
          </a:p>
          <a:p>
            <a:pPr>
              <a:lnSpc>
                <a:spcPct val="80000"/>
              </a:lnSpc>
            </a:pPr>
            <a:r>
              <a:rPr lang="en-US" altLang="en-US" sz="2400" b="1"/>
              <a:t> 00020H 0002AH 0000BH _DATA                  DATA</a:t>
            </a:r>
          </a:p>
          <a:p>
            <a:pPr>
              <a:lnSpc>
                <a:spcPct val="80000"/>
              </a:lnSpc>
            </a:pPr>
            <a:r>
              <a:rPr lang="en-US" altLang="en-US" sz="2400" b="1"/>
              <a:t> 00030H 0012FH 00100H STACK                  STACK</a:t>
            </a:r>
          </a:p>
          <a:p>
            <a:pPr>
              <a:lnSpc>
                <a:spcPct val="80000"/>
              </a:lnSpc>
            </a:pPr>
            <a:endParaRPr lang="en-US" altLang="en-US" sz="2400" b="1"/>
          </a:p>
          <a:p>
            <a:pPr>
              <a:lnSpc>
                <a:spcPct val="80000"/>
              </a:lnSpc>
            </a:pPr>
            <a:r>
              <a:rPr lang="en-US" altLang="en-US" sz="2400" b="1"/>
              <a:t> Origin   Group</a:t>
            </a:r>
          </a:p>
          <a:p>
            <a:pPr>
              <a:lnSpc>
                <a:spcPct val="80000"/>
              </a:lnSpc>
            </a:pPr>
            <a:r>
              <a:rPr lang="en-US" altLang="en-US" sz="2400" b="1"/>
              <a:t> 0002:0   DGROUP</a:t>
            </a:r>
          </a:p>
          <a:p>
            <a:pPr>
              <a:lnSpc>
                <a:spcPct val="80000"/>
              </a:lnSpc>
            </a:pPr>
            <a:endParaRPr lang="en-US" altLang="en-US" sz="2400" b="1"/>
          </a:p>
          <a:p>
            <a:pPr>
              <a:lnSpc>
                <a:spcPct val="80000"/>
              </a:lnSpc>
            </a:pPr>
            <a:r>
              <a:rPr lang="en-US" altLang="en-US" sz="2400" b="1"/>
              <a:t>Program entry point at 0000:0010</a:t>
            </a:r>
          </a:p>
          <a:p>
            <a:pPr>
              <a:lnSpc>
                <a:spcPct val="80000"/>
              </a:lnSpc>
            </a:pPr>
            <a:endParaRPr lang="en-US" altLang="en-US" sz="2400"/>
          </a:p>
        </p:txBody>
      </p:sp>
    </p:spTree>
  </p:cSld>
  <p:clrMapOvr>
    <a:masterClrMapping/>
  </p:clrMapOvr>
  <p:transition spd="slow">
    <p:whee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6585EE-9020-4FA0-8ECD-E2FB8ABF1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B7173-F533-4965-B347-431234D70EF9}" type="datetime1">
              <a:rPr lang="en-US" altLang="en-US"/>
              <a:pPr/>
              <a:t>10/7/2021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E6982B-0305-4328-A046-BF26931FB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Chuong 5 Nhap mon ASM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A4F7B8-381E-41B3-BBDD-DA38749D2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D2685-FB11-4C4B-94C4-E2319ADA7997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18434" name="Rectangle 2">
            <a:extLst>
              <a:ext uri="{FF2B5EF4-FFF2-40B4-BE49-F238E27FC236}">
                <a16:creationId xmlns:a16="http://schemas.microsoft.com/office/drawing/2014/main" id="{67CE30D8-6396-4927-A334-8634B36C9B0C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301625" y="228600"/>
            <a:ext cx="8510588" cy="609600"/>
          </a:xfrm>
        </p:spPr>
        <p:txBody>
          <a:bodyPr/>
          <a:lstStyle/>
          <a:p>
            <a:r>
              <a:rPr lang="en-US" altLang="en-US" sz="4000">
                <a:latin typeface="VNI-Times" pitchFamily="2" charset="0"/>
              </a:rPr>
              <a:t>Giaûi thích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84C974B0-4C73-4A7C-BC1D-DB936458D92B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603250" y="990600"/>
            <a:ext cx="8540750" cy="44227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>
                <a:latin typeface="VNI-Times" pitchFamily="2" charset="0"/>
              </a:rPr>
              <a:t>.model small : duøng kieåu caáu truùc &lt;= 64 K boä nhôù cho maõ , 64K cho döõ lieäu.</a:t>
            </a:r>
          </a:p>
          <a:p>
            <a:pPr>
              <a:lnSpc>
                <a:spcPct val="90000"/>
              </a:lnSpc>
            </a:pPr>
            <a:r>
              <a:rPr lang="en-US" altLang="en-US" sz="2800">
                <a:latin typeface="VNI-Times" pitchFamily="2" charset="0"/>
              </a:rPr>
              <a:t>.Stack 100h : daønh 256 bytes cho stack cuûa chöông trình .</a:t>
            </a:r>
          </a:p>
          <a:p>
            <a:pPr>
              <a:lnSpc>
                <a:spcPct val="90000"/>
              </a:lnSpc>
            </a:pPr>
            <a:r>
              <a:rPr lang="en-US" altLang="en-US" sz="2800">
                <a:latin typeface="VNI-Times" pitchFamily="2" charset="0"/>
              </a:rPr>
              <a:t>.Data : ñaùnh daáu phaân ñoaïn döõ lieäu ôû ñoù caùc bieán ñöôïc löu tröõ.</a:t>
            </a:r>
          </a:p>
          <a:p>
            <a:pPr>
              <a:lnSpc>
                <a:spcPct val="90000"/>
              </a:lnSpc>
            </a:pPr>
            <a:r>
              <a:rPr lang="en-US" altLang="en-US" sz="2800">
                <a:latin typeface="VNI-Times" pitchFamily="2" charset="0"/>
              </a:rPr>
              <a:t> .Code : ñaùnh daáu phaân ñoaïn maõ chöùa caùc leänh phaûi thi haønh. </a:t>
            </a:r>
          </a:p>
          <a:p>
            <a:pPr>
              <a:lnSpc>
                <a:spcPct val="90000"/>
              </a:lnSpc>
            </a:pPr>
            <a:r>
              <a:rPr lang="en-US" altLang="en-US" sz="2800">
                <a:latin typeface="VNI-Times" pitchFamily="2" charset="0"/>
              </a:rPr>
              <a:t>Proc : khai baùo ñaàu 1 thuû tuïc, trong Ex naøy ta chæ coù 1 thuû tuïc Main.</a:t>
            </a:r>
          </a:p>
          <a:p>
            <a:pPr>
              <a:lnSpc>
                <a:spcPct val="90000"/>
              </a:lnSpc>
            </a:pPr>
            <a:endParaRPr lang="en-US" altLang="en-US" sz="2800">
              <a:latin typeface="VNI-Times" pitchFamily="2" charset="0"/>
            </a:endParaRPr>
          </a:p>
        </p:txBody>
      </p:sp>
    </p:spTree>
  </p:cSld>
  <p:clrMapOvr>
    <a:masterClrMapping/>
  </p:clrMapOvr>
  <p:transition spd="slow">
    <p:newsflash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EE1D30-0EA1-496A-BDD6-6E301B17D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E87FE-269C-4027-B651-5FE3017C1BD0}" type="datetime1">
              <a:rPr lang="en-US" altLang="en-US"/>
              <a:pPr/>
              <a:t>10/7/2021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523873-F05F-44D0-88C8-76E6CF341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Chuong 5 Nhap mon ASM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C286CB-730E-48FC-ACD3-4900A3205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F929F-EC31-4A28-AF86-B8055573FA42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19458" name="Rectangle 2">
            <a:extLst>
              <a:ext uri="{FF2B5EF4-FFF2-40B4-BE49-F238E27FC236}">
                <a16:creationId xmlns:a16="http://schemas.microsoft.com/office/drawing/2014/main" id="{971EEB43-4119-475E-9B42-989A8DFAB0E8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301625" y="228600"/>
            <a:ext cx="8510588" cy="609600"/>
          </a:xfrm>
        </p:spPr>
        <p:txBody>
          <a:bodyPr/>
          <a:lstStyle/>
          <a:p>
            <a:r>
              <a:rPr lang="en-US" altLang="en-US" sz="4000">
                <a:latin typeface="VNI-Times" pitchFamily="2" charset="0"/>
              </a:rPr>
              <a:t>Giaûi thích (cont)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23FDEDFF-45C3-4345-91CE-A9BBCE82590B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301625" y="1217613"/>
            <a:ext cx="8540750" cy="4422775"/>
          </a:xfrm>
        </p:spPr>
        <p:txBody>
          <a:bodyPr/>
          <a:lstStyle/>
          <a:p>
            <a:r>
              <a:rPr lang="en-US" altLang="en-US" b="1">
                <a:latin typeface="VNI-Times" pitchFamily="2" charset="0"/>
              </a:rPr>
              <a:t>Cheùp ñòa chæ ñoaïn döõ lieäu vaøo thanh ghi AX.</a:t>
            </a:r>
          </a:p>
          <a:p>
            <a:r>
              <a:rPr lang="en-US" altLang="en-US" b="1">
                <a:latin typeface="VNI-Times" pitchFamily="2" charset="0"/>
              </a:rPr>
              <a:t>Sau ñoù cheùp vaøo thanh ghi DS</a:t>
            </a:r>
          </a:p>
          <a:p>
            <a:r>
              <a:rPr lang="en-US" altLang="en-US" b="1">
                <a:latin typeface="VNI-Times" pitchFamily="2" charset="0"/>
              </a:rPr>
              <a:t>Goïi haøm soá 9 cuûa Int 21h cuûa Dos ñeå xuaát chuoåi kyù töï ra maøn hình.</a:t>
            </a:r>
          </a:p>
          <a:p>
            <a:r>
              <a:rPr lang="en-US" altLang="en-US" b="1">
                <a:latin typeface="VNI-Times" pitchFamily="2" charset="0"/>
              </a:rPr>
              <a:t>Thoaùt khoûi CT .</a:t>
            </a:r>
          </a:p>
          <a:p>
            <a:r>
              <a:rPr lang="en-US" altLang="en-US" b="1">
                <a:latin typeface="VNI-Times" pitchFamily="2" charset="0"/>
              </a:rPr>
              <a:t>Main endp : ñaùnh daáu keát thuùc thuû tuïc</a:t>
            </a:r>
          </a:p>
          <a:p>
            <a:r>
              <a:rPr lang="en-US" altLang="en-US" b="1">
                <a:latin typeface="VNI-Times" pitchFamily="2" charset="0"/>
              </a:rPr>
              <a:t>End main : chaám döùt chöông trình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6C3518-3F19-4BDA-A83D-6FACA568D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92BAE-952B-4784-B42D-A67EFE98A418}" type="datetime1">
              <a:rPr lang="en-US" altLang="en-US"/>
              <a:pPr/>
              <a:t>10/7/2021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4AF30-1F39-45B0-A89B-2B8AE9237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Chuong 5 Nhap mon ASM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72111D-4F3E-460E-9C11-3A36A5742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F9A1A-9D1E-409C-A049-3AE62202BB43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28674" name="Rectangle 2">
            <a:extLst>
              <a:ext uri="{FF2B5EF4-FFF2-40B4-BE49-F238E27FC236}">
                <a16:creationId xmlns:a16="http://schemas.microsoft.com/office/drawing/2014/main" id="{A155404D-8747-4F72-AD8F-B51EA41BBA2F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228600" y="0"/>
            <a:ext cx="8510588" cy="838200"/>
          </a:xfrm>
        </p:spPr>
        <p:txBody>
          <a:bodyPr/>
          <a:lstStyle/>
          <a:p>
            <a:r>
              <a:rPr lang="en-US" altLang="en-US" sz="3600" b="1">
                <a:latin typeface="VNI-Times" pitchFamily="2" charset="0"/>
              </a:rPr>
              <a:t>Caáu truùc cuûa 1 CT ASM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1D1AEAE3-DFC8-407C-9A19-FFBF546265F4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685800" y="914400"/>
            <a:ext cx="7696200" cy="5486400"/>
          </a:xfrm>
          <a:solidFill>
            <a:srgbClr val="993300"/>
          </a:solidFill>
        </p:spPr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b="1"/>
              <a:t>DOSSEG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b="1"/>
              <a:t>.MODEL  </a:t>
            </a:r>
            <a:r>
              <a:rPr lang="en-US" altLang="en-US" sz="2400" b="1">
                <a:latin typeface="VNI-Times" pitchFamily="2" charset="0"/>
              </a:rPr>
              <a:t>kieåu boä nhôù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b="1">
                <a:latin typeface="VNI-Times" pitchFamily="2" charset="0"/>
              </a:rPr>
              <a:t>.STACK  kích thöôùc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b="1">
                <a:latin typeface="VNI-Times" pitchFamily="2" charset="0"/>
              </a:rPr>
              <a:t>.DATA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b="1">
                <a:latin typeface="VNI-Times" pitchFamily="2" charset="0"/>
              </a:rPr>
              <a:t>         khai baùo bieán, haèng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b="1">
                <a:latin typeface="VNI-Times" pitchFamily="2" charset="0"/>
              </a:rPr>
              <a:t>.CODE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b="1">
                <a:latin typeface="VNI-Times" pitchFamily="2" charset="0"/>
              </a:rPr>
              <a:t>   MAIN PROC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b="1">
                <a:latin typeface="VNI-Times" pitchFamily="2" charset="0"/>
              </a:rPr>
              <a:t>        MOV  AX, @DATA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b="1">
                <a:latin typeface="VNI-Times" pitchFamily="2" charset="0"/>
              </a:rPr>
              <a:t>        MOV  DS,AX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b="1">
                <a:latin typeface="VNI-Times" pitchFamily="2" charset="0"/>
              </a:rPr>
              <a:t>              caùc leänh cuûa chöông trình chính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b="1">
                <a:latin typeface="VNI-Times" pitchFamily="2" charset="0"/>
              </a:rPr>
              <a:t>       MOV AH,4CH  ; Thoaùt khoûi chöông trình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b="1">
                <a:latin typeface="VNI-Times" pitchFamily="2" charset="0"/>
              </a:rPr>
              <a:t>       INT 21H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b="1">
                <a:latin typeface="VNI-Times" pitchFamily="2" charset="0"/>
              </a:rPr>
              <a:t>  MAIN ENDP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b="1">
                <a:latin typeface="VNI-Times" pitchFamily="2" charset="0"/>
              </a:rPr>
              <a:t>       caùc chöông trình con khaùc neáu coù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b="1">
                <a:latin typeface="VNI-Times" pitchFamily="2" charset="0"/>
              </a:rPr>
              <a:t>END MAIN</a:t>
            </a:r>
          </a:p>
        </p:txBody>
      </p:sp>
    </p:spTree>
  </p:cSld>
  <p:clrMapOvr>
    <a:masterClrMapping/>
  </p:clrMapOvr>
  <p:transition spd="slow">
    <p:wedg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Date Placeholder 3">
            <a:extLst>
              <a:ext uri="{FF2B5EF4-FFF2-40B4-BE49-F238E27FC236}">
                <a16:creationId xmlns:a16="http://schemas.microsoft.com/office/drawing/2014/main" id="{938E9161-89FA-4483-A25C-BA088CAFE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BC62F-406E-43F0-903C-F5F08C900F6A}" type="datetime1">
              <a:rPr lang="en-US" altLang="en-US"/>
              <a:pPr/>
              <a:t>10/7/2021</a:t>
            </a:fld>
            <a:endParaRPr lang="en-US" altLang="en-US"/>
          </a:p>
        </p:txBody>
      </p: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DAD0A20E-8056-4D1E-BF2E-06FEA3151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Chuong 5 Nhap mon ASM</a:t>
            </a:r>
          </a:p>
        </p:txBody>
      </p:sp>
      <p:sp>
        <p:nvSpPr>
          <p:cNvPr id="28" name="Slide Number Placeholder 5">
            <a:extLst>
              <a:ext uri="{FF2B5EF4-FFF2-40B4-BE49-F238E27FC236}">
                <a16:creationId xmlns:a16="http://schemas.microsoft.com/office/drawing/2014/main" id="{29358EAA-3339-4E38-A469-69D4213B3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E237F-CCC0-4DA7-B448-04E443966E54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33794" name="Rectangle 2">
            <a:extLst>
              <a:ext uri="{FF2B5EF4-FFF2-40B4-BE49-F238E27FC236}">
                <a16:creationId xmlns:a16="http://schemas.microsoft.com/office/drawing/2014/main" id="{B3C2E72C-F315-42E1-8BC5-2EF7E902BE78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381000" y="0"/>
            <a:ext cx="8510588" cy="762000"/>
          </a:xfrm>
        </p:spPr>
        <p:txBody>
          <a:bodyPr/>
          <a:lstStyle/>
          <a:p>
            <a:r>
              <a:rPr lang="en-US" altLang="en-US" sz="3200" b="1">
                <a:latin typeface="VNI-Times" pitchFamily="2" charset="0"/>
              </a:rPr>
              <a:t>Caùc cheá ñoä boä nhôù</a:t>
            </a:r>
          </a:p>
        </p:txBody>
      </p:sp>
      <p:graphicFrame>
        <p:nvGraphicFramePr>
          <p:cNvPr id="33858" name="Group 66">
            <a:extLst>
              <a:ext uri="{FF2B5EF4-FFF2-40B4-BE49-F238E27FC236}">
                <a16:creationId xmlns:a16="http://schemas.microsoft.com/office/drawing/2014/main" id="{43B8296A-5B16-44F4-A8BE-0EE989E9C56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27013" y="685800"/>
          <a:ext cx="8689975" cy="4456113"/>
        </p:xfrm>
        <a:graphic>
          <a:graphicData uri="http://schemas.openxmlformats.org/drawingml/2006/table">
            <a:tbl>
              <a:tblPr/>
              <a:tblGrid>
                <a:gridCol w="1785937">
                  <a:extLst>
                    <a:ext uri="{9D8B030D-6E8A-4147-A177-3AD203B41FA5}">
                      <a16:colId xmlns:a16="http://schemas.microsoft.com/office/drawing/2014/main" val="998919111"/>
                    </a:ext>
                  </a:extLst>
                </a:gridCol>
                <a:gridCol w="6904038">
                  <a:extLst>
                    <a:ext uri="{9D8B030D-6E8A-4147-A177-3AD203B41FA5}">
                      <a16:colId xmlns:a16="http://schemas.microsoft.com/office/drawing/2014/main" val="4276925155"/>
                    </a:ext>
                  </a:extLst>
                </a:gridCol>
              </a:tblGrid>
              <a:tr h="692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har char="–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har char="–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NI-Times" pitchFamily="2" charset="0"/>
                        </a:rPr>
                        <a:t>Kieåu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har char="–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har char="–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NI-Times" pitchFamily="2" charset="0"/>
                        </a:rPr>
                        <a:t>Moâ taû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5661197"/>
                  </a:ext>
                </a:extLst>
              </a:tr>
              <a:tr h="3746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har char="–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har char="–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NI-Times" pitchFamily="2" charset="0"/>
                        </a:rPr>
                        <a:t>SMALL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har char="–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har char="–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NI-Times" pitchFamily="2" charset="0"/>
                        </a:rPr>
                        <a:t>Maõ leänh trong 1 ñoaïn.Döõ lieäu trong 1 ñoaïn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8714805"/>
                  </a:ext>
                </a:extLst>
              </a:tr>
              <a:tr h="528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har char="–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har char="–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NI-Times" pitchFamily="2" charset="0"/>
                        </a:rPr>
                        <a:t>MEDIUM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har char="–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har char="–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NI-Times" pitchFamily="2" charset="0"/>
                        </a:rPr>
                        <a:t>Maõ leänh nhieàu hôn 1 ñoaïn.Döõ lieäu trong 1 ñoaïn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4688088"/>
                  </a:ext>
                </a:extLst>
              </a:tr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har char="–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har char="–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NI-Times" pitchFamily="2" charset="0"/>
                        </a:rPr>
                        <a:t>COMPACT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har char="–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har char="–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NI-Times" pitchFamily="2" charset="0"/>
                        </a:rPr>
                        <a:t>Maõ leänh trong 1 ñoaïn. Döõ lieäu nhieàu hôn 1 ñoaïn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434171"/>
                  </a:ext>
                </a:extLst>
              </a:tr>
              <a:tr h="990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har char="–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har char="–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NI-Times" pitchFamily="2" charset="0"/>
                        </a:rPr>
                        <a:t>LARGE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har char="–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har char="–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NI-Times" pitchFamily="2" charset="0"/>
                        </a:rPr>
                        <a:t>Maõ leänh nhieàu hôn  1 ñoaïn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NI-Times" pitchFamily="2" charset="0"/>
                        </a:rPr>
                        <a:t>Döõ lieäu nhieàu hôn 1 ñoaïn,khoâng coù maûng naøo &gt; 64K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6251830"/>
                  </a:ext>
                </a:extLst>
              </a:tr>
              <a:tr h="914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har char="–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har char="–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NI-Times" pitchFamily="2" charset="0"/>
                        </a:rPr>
                        <a:t>HUGE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har char="–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har char="–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NI-Times" pitchFamily="2" charset="0"/>
                        </a:rPr>
                        <a:t>Maõ leänh nhieàu hôn  1 ñoaïn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NI-Times" pitchFamily="2" charset="0"/>
                        </a:rPr>
                        <a:t>Döõ lieäu nhieàu hôn 1 ñoaïn, maûng coù theå  &gt; 64K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NI-Times" pitchFamily="2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1470748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newsflash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85334B0F-F0C8-4730-A877-67D0318D1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366B5-CCB0-44EB-ACD4-75E9863640D0}" type="datetime1">
              <a:rPr lang="en-US" altLang="en-US"/>
              <a:pPr/>
              <a:t>10/7/2021</a:t>
            </a:fld>
            <a:endParaRPr lang="en-US" altLang="en-US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FBC230C7-2BF5-4A26-8EE9-0E8FB494C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Chuong 5 Nhap mon ASM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BABB8495-4AC8-4828-AA4E-A65208912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9B56F-B2B4-458B-8973-79F4B5D98969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37890" name="Rectangle 2">
            <a:extLst>
              <a:ext uri="{FF2B5EF4-FFF2-40B4-BE49-F238E27FC236}">
                <a16:creationId xmlns:a16="http://schemas.microsoft.com/office/drawing/2014/main" id="{00B78F44-B4AC-4A87-B8FB-175A39190418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301625" y="228600"/>
            <a:ext cx="4346575" cy="685800"/>
          </a:xfrm>
        </p:spPr>
        <p:txBody>
          <a:bodyPr/>
          <a:lstStyle/>
          <a:p>
            <a:r>
              <a:rPr lang="en-US" altLang="en-US" sz="4000">
                <a:latin typeface="VNI-Times" pitchFamily="2" charset="0"/>
              </a:rPr>
              <a:t>Daïng leänh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E578FB5A-2F5D-4EE3-97E9-7552304C21B6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[name]   [operator] [ operand] [comment] </a:t>
            </a:r>
          </a:p>
        </p:txBody>
      </p:sp>
      <p:sp>
        <p:nvSpPr>
          <p:cNvPr id="37892" name="Oval 4">
            <a:extLst>
              <a:ext uri="{FF2B5EF4-FFF2-40B4-BE49-F238E27FC236}">
                <a16:creationId xmlns:a16="http://schemas.microsoft.com/office/drawing/2014/main" id="{79B730A5-4035-475D-AED8-580B0D67F6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971800"/>
            <a:ext cx="2438400" cy="1066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en-US" altLang="en-US" sz="2000" b="1">
                <a:latin typeface="VNI-Times" pitchFamily="2" charset="0"/>
              </a:rPr>
              <a:t>Nhaõn, teân bieán</a:t>
            </a:r>
          </a:p>
          <a:p>
            <a:pPr algn="ctr"/>
            <a:r>
              <a:rPr lang="en-US" altLang="en-US" sz="2000" b="1">
                <a:latin typeface="VNI-Times" pitchFamily="2" charset="0"/>
              </a:rPr>
              <a:t>Teân thuû tuïc</a:t>
            </a:r>
          </a:p>
        </p:txBody>
      </p:sp>
      <p:sp>
        <p:nvSpPr>
          <p:cNvPr id="37893" name="Line 5">
            <a:extLst>
              <a:ext uri="{FF2B5EF4-FFF2-40B4-BE49-F238E27FC236}">
                <a16:creationId xmlns:a16="http://schemas.microsoft.com/office/drawing/2014/main" id="{237B4824-E08B-4FDA-A399-15C0552EE193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2286000"/>
            <a:ext cx="0" cy="609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894" name="Oval 6">
            <a:extLst>
              <a:ext uri="{FF2B5EF4-FFF2-40B4-BE49-F238E27FC236}">
                <a16:creationId xmlns:a16="http://schemas.microsoft.com/office/drawing/2014/main" id="{8F4C189A-3E82-4BCD-8044-0B83B42C50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2895600"/>
            <a:ext cx="2667000" cy="9144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en-US" altLang="en-US" sz="2000" b="1">
                <a:latin typeface="VNI-Times" pitchFamily="2" charset="0"/>
              </a:rPr>
              <a:t>Maõ leänh daïng</a:t>
            </a:r>
          </a:p>
          <a:p>
            <a:pPr algn="ctr"/>
            <a:r>
              <a:rPr lang="en-US" altLang="en-US" sz="2000" b="1">
                <a:latin typeface="VNI-Times" pitchFamily="2" charset="0"/>
              </a:rPr>
              <a:t>gôïi nhôù</a:t>
            </a:r>
          </a:p>
        </p:txBody>
      </p:sp>
      <p:sp>
        <p:nvSpPr>
          <p:cNvPr id="37895" name="Line 7">
            <a:extLst>
              <a:ext uri="{FF2B5EF4-FFF2-40B4-BE49-F238E27FC236}">
                <a16:creationId xmlns:a16="http://schemas.microsoft.com/office/drawing/2014/main" id="{ECF31EFE-B3C4-4874-9464-EDB332392F23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2219325"/>
            <a:ext cx="0" cy="609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896" name="Oval 8">
            <a:extLst>
              <a:ext uri="{FF2B5EF4-FFF2-40B4-BE49-F238E27FC236}">
                <a16:creationId xmlns:a16="http://schemas.microsoft.com/office/drawing/2014/main" id="{74002213-65E6-45ED-8B89-500CB94D5F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2971800"/>
            <a:ext cx="2667000" cy="9144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en-US" altLang="en-US" sz="2000" b="1">
                <a:latin typeface="VNI-Times" pitchFamily="2" charset="0"/>
              </a:rPr>
              <a:t>Register, oâ nhôù</a:t>
            </a:r>
          </a:p>
          <a:p>
            <a:pPr algn="ctr"/>
            <a:r>
              <a:rPr lang="en-US" altLang="en-US" sz="2000" b="1">
                <a:latin typeface="VNI-Times" pitchFamily="2" charset="0"/>
              </a:rPr>
              <a:t>Trò, haèng</a:t>
            </a:r>
          </a:p>
        </p:txBody>
      </p:sp>
      <p:sp>
        <p:nvSpPr>
          <p:cNvPr id="37897" name="Line 9">
            <a:extLst>
              <a:ext uri="{FF2B5EF4-FFF2-40B4-BE49-F238E27FC236}">
                <a16:creationId xmlns:a16="http://schemas.microsoft.com/office/drawing/2014/main" id="{2849AD96-EA31-4CD8-A2A2-C346EFA42A32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1600" y="2362200"/>
            <a:ext cx="914400" cy="609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898" name="Oval 10">
            <a:extLst>
              <a:ext uri="{FF2B5EF4-FFF2-40B4-BE49-F238E27FC236}">
                <a16:creationId xmlns:a16="http://schemas.microsoft.com/office/drawing/2014/main" id="{2C5EDF18-1FC9-4988-9FCD-3B7F266872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381000"/>
            <a:ext cx="2667000" cy="9144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en-US" altLang="en-US" sz="1800" b="1"/>
              <a:t>Chuù thích</a:t>
            </a:r>
          </a:p>
        </p:txBody>
      </p:sp>
      <p:sp>
        <p:nvSpPr>
          <p:cNvPr id="37900" name="Line 12">
            <a:extLst>
              <a:ext uri="{FF2B5EF4-FFF2-40B4-BE49-F238E27FC236}">
                <a16:creationId xmlns:a16="http://schemas.microsoft.com/office/drawing/2014/main" id="{97167565-EF2F-419B-B592-11FCF699B6ED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5200" y="1295400"/>
            <a:ext cx="0" cy="5334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1" name="Text Box 13">
            <a:extLst>
              <a:ext uri="{FF2B5EF4-FFF2-40B4-BE49-F238E27FC236}">
                <a16:creationId xmlns:a16="http://schemas.microsoft.com/office/drawing/2014/main" id="{10E7CA01-AF44-45E7-B199-89760123FC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4419600"/>
            <a:ext cx="3124200" cy="106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/>
              <a:t>Ex :  MOV CX , 0</a:t>
            </a:r>
          </a:p>
          <a:p>
            <a:pPr>
              <a:spcBef>
                <a:spcPct val="50000"/>
              </a:spcBef>
            </a:pPr>
            <a:r>
              <a:rPr lang="en-US" altLang="en-US" b="1"/>
              <a:t>         LAP  :  MOV  CX, 4</a:t>
            </a:r>
          </a:p>
          <a:p>
            <a:pPr>
              <a:spcBef>
                <a:spcPct val="50000"/>
              </a:spcBef>
            </a:pPr>
            <a:r>
              <a:rPr lang="en-US" altLang="en-US" b="1"/>
              <a:t>        LIST  DB  1,2,3,4</a:t>
            </a:r>
          </a:p>
        </p:txBody>
      </p:sp>
      <p:sp>
        <p:nvSpPr>
          <p:cNvPr id="37902" name="Text Box 14">
            <a:extLst>
              <a:ext uri="{FF2B5EF4-FFF2-40B4-BE49-F238E27FC236}">
                <a16:creationId xmlns:a16="http://schemas.microsoft.com/office/drawing/2014/main" id="{55550BC8-9721-4336-9AEF-532E7CA8D1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4495800"/>
            <a:ext cx="48006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 b="1">
                <a:latin typeface="VNI-Times" pitchFamily="2" charset="0"/>
              </a:rPr>
              <a:t>Moãi doøng chæ chöùa 1 leänh vaø moãi leänh phaûi naèm treân 1 doøng</a:t>
            </a:r>
          </a:p>
        </p:txBody>
      </p:sp>
    </p:spTree>
  </p:cSld>
  <p:clrMapOvr>
    <a:masterClrMapping/>
  </p:clrMapOvr>
  <p:transition spd="slow">
    <p:newsflash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8DCE78DA-775A-43C2-802E-E65FE61B4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89C50-7686-4EED-AA0C-BC6525C26C5E}" type="datetime1">
              <a:rPr lang="en-US" altLang="en-US"/>
              <a:pPr/>
              <a:t>10/7/2021</a:t>
            </a:fld>
            <a:endParaRPr lang="en-US" alt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1BD013C0-016F-4E46-AD66-195F21EB8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Chuong 5 Nhap mon ASM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09EC749D-19AC-45EA-BD65-2BC8AE5AF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5EFA8-78D0-40C9-8EBC-9CA1E42EC866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30722" name="Rectangle 2">
            <a:extLst>
              <a:ext uri="{FF2B5EF4-FFF2-40B4-BE49-F238E27FC236}">
                <a16:creationId xmlns:a16="http://schemas.microsoft.com/office/drawing/2014/main" id="{A6E19460-C299-4C33-BC49-319D51523164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301625" y="228600"/>
            <a:ext cx="8510588" cy="609600"/>
          </a:xfrm>
        </p:spPr>
        <p:txBody>
          <a:bodyPr/>
          <a:lstStyle/>
          <a:p>
            <a:r>
              <a:rPr lang="en-US" altLang="en-US" sz="4000">
                <a:latin typeface="VNI-Cooper" pitchFamily="2" charset="0"/>
              </a:rPr>
              <a:t>INT 21H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AE96511D-E7FD-4D47-85BA-02B7A762BF1C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301625" y="1066800"/>
            <a:ext cx="8540750" cy="1143000"/>
          </a:xfrm>
        </p:spPr>
        <p:txBody>
          <a:bodyPr/>
          <a:lstStyle/>
          <a:p>
            <a:pPr algn="just"/>
            <a:r>
              <a:rPr lang="en-US" altLang="en-US">
                <a:latin typeface="VNI-Times" pitchFamily="2" charset="0"/>
              </a:rPr>
              <a:t>Leänh INT soá hieäu ngaét ñöôïc duøng ñeå goïi chöông trình ngaét cuûa DOS vaø BIOS.</a:t>
            </a:r>
          </a:p>
          <a:p>
            <a:pPr algn="just"/>
            <a:endParaRPr lang="en-US" altLang="en-US">
              <a:latin typeface="VNI-Times" pitchFamily="2" charset="0"/>
            </a:endParaRPr>
          </a:p>
        </p:txBody>
      </p:sp>
      <p:sp>
        <p:nvSpPr>
          <p:cNvPr id="30724" name="Rectangle 4">
            <a:extLst>
              <a:ext uri="{FF2B5EF4-FFF2-40B4-BE49-F238E27FC236}">
                <a16:creationId xmlns:a16="http://schemas.microsoft.com/office/drawing/2014/main" id="{26393E13-16B5-45E6-BE4B-6934D9471A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514600"/>
            <a:ext cx="8458200" cy="1371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800" b="1">
                <a:solidFill>
                  <a:srgbClr val="990000"/>
                </a:solidFill>
                <a:latin typeface="VNI-Times" pitchFamily="2" charset="0"/>
              </a:rPr>
              <a:t>Ngaét 21h</a:t>
            </a:r>
          </a:p>
          <a:p>
            <a:pPr algn="ctr"/>
            <a:r>
              <a:rPr lang="en-US" altLang="en-US" sz="2800" b="1">
                <a:latin typeface="VNI-Times" pitchFamily="2" charset="0"/>
              </a:rPr>
              <a:t>Muoán söû duïng haøm naøo cuûa INT 21h ta ñaët </a:t>
            </a:r>
          </a:p>
          <a:p>
            <a:pPr algn="ctr"/>
            <a:r>
              <a:rPr lang="en-US" altLang="en-US" sz="2800" b="1">
                <a:latin typeface="VNI-Times" pitchFamily="2" charset="0"/>
              </a:rPr>
              <a:t>function_number vaøo thanh ghi AH, sau ñoù goïi INT 21h</a:t>
            </a:r>
          </a:p>
        </p:txBody>
      </p:sp>
      <p:sp>
        <p:nvSpPr>
          <p:cNvPr id="30725" name="Text Box 5">
            <a:extLst>
              <a:ext uri="{FF2B5EF4-FFF2-40B4-BE49-F238E27FC236}">
                <a16:creationId xmlns:a16="http://schemas.microsoft.com/office/drawing/2014/main" id="{B6A7A2AA-A229-4069-975B-2BA8651817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4114800"/>
            <a:ext cx="8534400" cy="210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 b="1">
                <a:latin typeface="VNI-Times" pitchFamily="2" charset="0"/>
              </a:rPr>
              <a:t>Function_number				chöùc naêng</a:t>
            </a:r>
          </a:p>
          <a:p>
            <a:pPr algn="ctr">
              <a:spcBef>
                <a:spcPct val="50000"/>
              </a:spcBef>
              <a:buFontTx/>
              <a:buAutoNum type="arabicPlain"/>
            </a:pPr>
            <a:r>
              <a:rPr lang="en-US" altLang="en-US" sz="2400" b="1">
                <a:latin typeface="VNI-Times" pitchFamily="2" charset="0"/>
              </a:rPr>
              <a:t>                                            nhaäp 1 kyù töï töø baøn phím</a:t>
            </a:r>
          </a:p>
          <a:p>
            <a:pPr algn="ctr">
              <a:spcBef>
                <a:spcPct val="50000"/>
              </a:spcBef>
              <a:buFontTx/>
              <a:buAutoNum type="arabicPlain"/>
            </a:pPr>
            <a:r>
              <a:rPr lang="en-US" altLang="en-US" sz="2400" b="1">
                <a:latin typeface="VNI-Times" pitchFamily="2" charset="0"/>
              </a:rPr>
              <a:t>                                           Xuaát 1 kyù töï ra maø hình.</a:t>
            </a:r>
          </a:p>
          <a:p>
            <a:pPr algn="ctr">
              <a:spcBef>
                <a:spcPct val="50000"/>
              </a:spcBef>
            </a:pPr>
            <a:r>
              <a:rPr lang="en-US" altLang="en-US" sz="2400" b="1">
                <a:latin typeface="VNI-Times" pitchFamily="2" charset="0"/>
              </a:rPr>
              <a:t>          9                                              Xuaát 1 chuoåi kyù töï ra maøn hình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33B5AA3-9455-4781-99EE-26DE69CFA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4456C-0EFB-4BB6-AA65-0DD26FC17FA9}" type="datetime1">
              <a:rPr lang="en-US" altLang="en-US"/>
              <a:pPr/>
              <a:t>10/7/2021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C835E4F-5269-461F-8075-2C8EA956E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Chuong 5 Nhap mon ASM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599CE66-EAB1-4327-B7DB-19F5CE382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6C81B-BFF7-4754-9B20-C6B822880926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35842" name="Rectangle 2">
            <a:extLst>
              <a:ext uri="{FF2B5EF4-FFF2-40B4-BE49-F238E27FC236}">
                <a16:creationId xmlns:a16="http://schemas.microsoft.com/office/drawing/2014/main" id="{56E89586-5720-43AD-83A9-0D53E0B230C0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2438400" y="228600"/>
            <a:ext cx="4572000" cy="1325563"/>
          </a:xfrm>
        </p:spPr>
        <p:txBody>
          <a:bodyPr/>
          <a:lstStyle/>
          <a:p>
            <a:r>
              <a:rPr lang="en-US" altLang="en-US" b="1"/>
              <a:t>INT 21h (cont)</a:t>
            </a:r>
          </a:p>
        </p:txBody>
      </p:sp>
      <p:sp>
        <p:nvSpPr>
          <p:cNvPr id="35844" name="Rectangle 4">
            <a:extLst>
              <a:ext uri="{FF2B5EF4-FFF2-40B4-BE49-F238E27FC236}">
                <a16:creationId xmlns:a16="http://schemas.microsoft.com/office/drawing/2014/main" id="{1A472F3A-6F57-45F4-A7AC-2FB1ECE5A1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057400"/>
            <a:ext cx="7848600" cy="1371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2400" b="1">
                <a:latin typeface="VNI-Times" pitchFamily="2" charset="0"/>
              </a:rPr>
              <a:t>Haøm 1 : Nhaäp 1 kyù töï</a:t>
            </a:r>
          </a:p>
          <a:p>
            <a:endParaRPr lang="en-US" altLang="en-US" sz="2400" b="1">
              <a:latin typeface="VNI-Times" pitchFamily="2" charset="0"/>
            </a:endParaRPr>
          </a:p>
          <a:p>
            <a:r>
              <a:rPr lang="en-US" altLang="en-US" sz="2400" b="1">
                <a:latin typeface="VNI-Times" pitchFamily="2" charset="0"/>
              </a:rPr>
              <a:t>Input : AH =1</a:t>
            </a:r>
          </a:p>
          <a:p>
            <a:r>
              <a:rPr lang="en-US" altLang="en-US" sz="2400" b="1">
                <a:latin typeface="VNI-Times" pitchFamily="2" charset="0"/>
              </a:rPr>
              <a:t>Output : AL = maõ ASCCI cuûa phím aán</a:t>
            </a:r>
          </a:p>
          <a:p>
            <a:r>
              <a:rPr lang="en-US" altLang="en-US" sz="2400" b="1">
                <a:latin typeface="VNI-Times" pitchFamily="2" charset="0"/>
              </a:rPr>
              <a:t>                   = 0 neáu 1 phím ñieàu khieåân ñöôïc aán</a:t>
            </a:r>
          </a:p>
          <a:p>
            <a:endParaRPr lang="en-US" altLang="en-US" sz="2400" b="1">
              <a:latin typeface="VNI-Times" pitchFamily="2" charset="0"/>
            </a:endParaRPr>
          </a:p>
          <a:p>
            <a:endParaRPr lang="en-US" altLang="en-US" sz="2400" b="1">
              <a:latin typeface="VNI-Times" pitchFamily="2" charset="0"/>
            </a:endParaRPr>
          </a:p>
        </p:txBody>
      </p:sp>
      <p:sp>
        <p:nvSpPr>
          <p:cNvPr id="35845" name="Rectangle 5">
            <a:extLst>
              <a:ext uri="{FF2B5EF4-FFF2-40B4-BE49-F238E27FC236}">
                <a16:creationId xmlns:a16="http://schemas.microsoft.com/office/drawing/2014/main" id="{6226173A-9AFF-4F53-84C2-34754C5C8A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3810000"/>
            <a:ext cx="7315200" cy="2438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z="2400" b="1">
              <a:latin typeface="VNI-Times" pitchFamily="2" charset="0"/>
            </a:endParaRPr>
          </a:p>
          <a:p>
            <a:r>
              <a:rPr lang="en-US" altLang="en-US" sz="2400" b="1">
                <a:latin typeface="VNI-Times" pitchFamily="2" charset="0"/>
              </a:rPr>
              <a:t>Haøm 2 : Hieån thò 1 kyù töï ra maøn hình</a:t>
            </a:r>
          </a:p>
          <a:p>
            <a:endParaRPr lang="en-US" altLang="en-US" sz="2400" b="1">
              <a:latin typeface="VNI-Times" pitchFamily="2" charset="0"/>
            </a:endParaRPr>
          </a:p>
          <a:p>
            <a:r>
              <a:rPr lang="en-US" altLang="en-US" sz="2400" b="1">
                <a:latin typeface="VNI-Times" pitchFamily="2" charset="0"/>
              </a:rPr>
              <a:t>Input : AH =2</a:t>
            </a:r>
          </a:p>
          <a:p>
            <a:r>
              <a:rPr lang="en-US" altLang="en-US" sz="2400" b="1">
                <a:latin typeface="VNI-Times" pitchFamily="2" charset="0"/>
              </a:rPr>
              <a:t>DL = Maõ ASCII cuûa kyù töï hieån thò hay kyù töï ñieàu khieån</a:t>
            </a:r>
          </a:p>
          <a:p>
            <a:endParaRPr lang="en-US" altLang="en-US" sz="2400" b="1">
              <a:latin typeface="VNI-Times" pitchFamily="2" charset="0"/>
            </a:endParaRPr>
          </a:p>
          <a:p>
            <a:endParaRPr lang="en-US" altLang="en-US" sz="2400" b="1">
              <a:latin typeface="VNI-Times" pitchFamily="2" charset="0"/>
            </a:endParaRPr>
          </a:p>
        </p:txBody>
      </p:sp>
    </p:spTree>
  </p:cSld>
  <p:clrMapOvr>
    <a:masterClrMapping/>
  </p:clrMapOvr>
  <p:transition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8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8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58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20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2" grpId="0"/>
      <p:bldP spid="35844" grpId="0" animBg="1"/>
      <p:bldP spid="3584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AA6B43F8-6F2F-4E34-BB39-62F1821F4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91450-D0CD-4EB2-B3EA-B83C9B0C37A7}" type="datetime1">
              <a:rPr lang="en-US" altLang="en-US"/>
              <a:pPr/>
              <a:t>10/7/2021</a:t>
            </a:fld>
            <a:endParaRPr lang="en-US" alt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005E1BDB-810D-4518-8D78-CF64C8B67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Chuong 5 Nhap mon ASM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FB90C95-26CF-432E-B680-A9CDB85B2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76659-95D5-4E77-A82C-579B2FEF5C4C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FC453273-1401-4BA5-8CCC-A4A375163905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301625" y="228600"/>
            <a:ext cx="8510588" cy="838200"/>
          </a:xfrm>
        </p:spPr>
        <p:txBody>
          <a:bodyPr/>
          <a:lstStyle/>
          <a:p>
            <a:r>
              <a:rPr lang="en-US" altLang="en-US" sz="3200" b="1">
                <a:latin typeface="VNI-Times" pitchFamily="2" charset="0"/>
              </a:rPr>
              <a:t>Giôùi thieäu ngoân ngöõ Assembly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64963606-2BC8-4E54-B9DA-2F1F3BEE39FE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304800" y="1371600"/>
            <a:ext cx="8540750" cy="3276600"/>
          </a:xfrm>
        </p:spPr>
        <p:txBody>
          <a:bodyPr/>
          <a:lstStyle/>
          <a:p>
            <a:r>
              <a:rPr lang="en-US" altLang="en-US" sz="2800" b="1">
                <a:latin typeface="VNI-Times" pitchFamily="2" charset="0"/>
              </a:rPr>
              <a:t>Giuùp khaùm phaù bí maät phaàn cöùng cuõng nhö phaàn meàm  maùy tính.</a:t>
            </a:r>
          </a:p>
        </p:txBody>
      </p:sp>
      <p:sp>
        <p:nvSpPr>
          <p:cNvPr id="6149" name="Text Box 5">
            <a:extLst>
              <a:ext uri="{FF2B5EF4-FFF2-40B4-BE49-F238E27FC236}">
                <a16:creationId xmlns:a16="http://schemas.microsoft.com/office/drawing/2014/main" id="{D9EBA4DC-9A28-4EB1-A672-C1A1EDE316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514600"/>
            <a:ext cx="8229600" cy="204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</a:pPr>
            <a:r>
              <a:rPr lang="en-US" altLang="en-US" sz="2800" b="1">
                <a:effectLst>
                  <a:outerShdw blurRad="38100" dist="38100" dir="2700000" algn="tl">
                    <a:srgbClr val="000000"/>
                  </a:outerShdw>
                </a:effectLst>
                <a:latin typeface="VNI-Times" pitchFamily="2" charset="0"/>
              </a:rPr>
              <a:t>Naém ñöôïc caùch phaàn cöùng MT laøm vieäc vôùi heä ñieàu haønh vaø hieåu ñöôïc baèng caùch naøo 1 trình öùng duïng  giao tieáp vôùi heä ñieàu haønh.</a:t>
            </a:r>
          </a:p>
        </p:txBody>
      </p:sp>
      <p:sp>
        <p:nvSpPr>
          <p:cNvPr id="6150" name="Text Box 6">
            <a:extLst>
              <a:ext uri="{FF2B5EF4-FFF2-40B4-BE49-F238E27FC236}">
                <a16:creationId xmlns:a16="http://schemas.microsoft.com/office/drawing/2014/main" id="{E9BF6951-9B10-4042-9103-3678A2428A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267200"/>
            <a:ext cx="8305800" cy="155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</a:pPr>
            <a:r>
              <a:rPr lang="en-US" altLang="en-US" sz="2800" b="1">
                <a:effectLst>
                  <a:outerShdw blurRad="38100" dist="38100" dir="2700000" algn="tl">
                    <a:srgbClr val="000000"/>
                  </a:outerShdw>
                </a:effectLst>
                <a:latin typeface="VNI-Times" pitchFamily="2" charset="0"/>
              </a:rPr>
              <a:t>Moät MT hay moät hoï MT söû duïng 1 taäp leänh maõ maùy rieâng cuõng nhö 1 ngoân ngöõ Assembly rieâng.</a:t>
            </a:r>
          </a:p>
        </p:txBody>
      </p:sp>
    </p:spTree>
  </p:cSld>
  <p:clrMapOvr>
    <a:masterClrMapping/>
  </p:clrMapOvr>
  <p:transition spd="slow"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/>
      <p:bldP spid="6147" grpId="0" build="p"/>
      <p:bldP spid="6149" grpId="0"/>
      <p:bldP spid="615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271EF9ED-A0A2-46C9-AFA1-64ED42B28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428BD-2F5F-453E-90D6-2BCF7220B8A4}" type="datetime1">
              <a:rPr lang="en-US" altLang="en-US"/>
              <a:pPr/>
              <a:t>10/7/2021</a:t>
            </a:fld>
            <a:endParaRPr lang="en-US" alt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5F77A416-3545-4790-8BAB-929E9A3C9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Chuong 5 Nhap mon ASM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EE6B433-3951-4BA8-9D76-66B92DC60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D4DAE-7EBD-4B20-8781-0DF8CA0BDE04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36866" name="Rectangle 2">
            <a:extLst>
              <a:ext uri="{FF2B5EF4-FFF2-40B4-BE49-F238E27FC236}">
                <a16:creationId xmlns:a16="http://schemas.microsoft.com/office/drawing/2014/main" id="{1AAFF73A-6D45-40C0-978C-79B8DB58919E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301625" y="228600"/>
            <a:ext cx="8510588" cy="533400"/>
          </a:xfrm>
        </p:spPr>
        <p:txBody>
          <a:bodyPr/>
          <a:lstStyle/>
          <a:p>
            <a:r>
              <a:rPr lang="en-US" altLang="en-US" sz="3200" b="1">
                <a:latin typeface="VNI-Times" pitchFamily="2" charset="0"/>
              </a:rPr>
              <a:t>Thí duï minh hoïa</a:t>
            </a:r>
          </a:p>
        </p:txBody>
      </p:sp>
      <p:sp>
        <p:nvSpPr>
          <p:cNvPr id="36868" name="Rectangle 4">
            <a:extLst>
              <a:ext uri="{FF2B5EF4-FFF2-40B4-BE49-F238E27FC236}">
                <a16:creationId xmlns:a16="http://schemas.microsoft.com/office/drawing/2014/main" id="{6B39633A-C988-4340-86B7-6DDF0BC91F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066800"/>
            <a:ext cx="3581400" cy="441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2000" b="1"/>
              <a:t>DOSSEG</a:t>
            </a:r>
          </a:p>
          <a:p>
            <a:r>
              <a:rPr lang="en-US" altLang="en-US" sz="2000" b="1"/>
              <a:t>.MODEL SMALL</a:t>
            </a:r>
          </a:p>
          <a:p>
            <a:r>
              <a:rPr lang="en-US" altLang="en-US" sz="2000" b="1"/>
              <a:t>.STACK 100H</a:t>
            </a:r>
          </a:p>
          <a:p>
            <a:r>
              <a:rPr lang="en-US" altLang="en-US" sz="2000" b="1"/>
              <a:t>.CODE</a:t>
            </a:r>
          </a:p>
          <a:p>
            <a:r>
              <a:rPr lang="en-US" altLang="en-US" sz="2000" b="1"/>
              <a:t>  MAIN PROC</a:t>
            </a:r>
          </a:p>
          <a:p>
            <a:r>
              <a:rPr lang="en-US" altLang="en-US" sz="2000" b="1"/>
              <a:t>     MOV AH , 2</a:t>
            </a:r>
          </a:p>
          <a:p>
            <a:r>
              <a:rPr lang="en-US" altLang="en-US" sz="2000" b="1"/>
              <a:t>     MOV DL , ‘?’</a:t>
            </a:r>
          </a:p>
          <a:p>
            <a:r>
              <a:rPr lang="en-US" altLang="en-US" sz="2000" b="1"/>
              <a:t>     INT 21H</a:t>
            </a:r>
          </a:p>
          <a:p>
            <a:r>
              <a:rPr lang="en-US" altLang="en-US" sz="2000" b="1"/>
              <a:t>     MOV AH ,1</a:t>
            </a:r>
          </a:p>
          <a:p>
            <a:r>
              <a:rPr lang="en-US" altLang="en-US" sz="2000" b="1"/>
              <a:t>     INT 21H</a:t>
            </a:r>
          </a:p>
          <a:p>
            <a:r>
              <a:rPr lang="en-US" altLang="en-US" sz="2000" b="1"/>
              <a:t>     MOV BL,AL</a:t>
            </a:r>
          </a:p>
          <a:p>
            <a:endParaRPr lang="en-US" altLang="en-US" sz="2000" b="1"/>
          </a:p>
        </p:txBody>
      </p:sp>
      <p:sp>
        <p:nvSpPr>
          <p:cNvPr id="36869" name="Rectangle 5">
            <a:extLst>
              <a:ext uri="{FF2B5EF4-FFF2-40B4-BE49-F238E27FC236}">
                <a16:creationId xmlns:a16="http://schemas.microsoft.com/office/drawing/2014/main" id="{9CBA96B1-80B6-4F2B-80F6-C8BDBB329F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1066800"/>
            <a:ext cx="3810000" cy="441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2000" b="1"/>
              <a:t>   MOV  AH,2</a:t>
            </a:r>
          </a:p>
          <a:p>
            <a:r>
              <a:rPr lang="en-US" altLang="en-US" sz="2000" b="1"/>
              <a:t>   MOV DL, 0DH</a:t>
            </a:r>
          </a:p>
          <a:p>
            <a:r>
              <a:rPr lang="en-US" altLang="en-US" sz="2000" b="1"/>
              <a:t>   INT 21H</a:t>
            </a:r>
          </a:p>
          <a:p>
            <a:r>
              <a:rPr lang="en-US" altLang="en-US" sz="2000" b="1"/>
              <a:t>   MOV DL , 0AH</a:t>
            </a:r>
          </a:p>
          <a:p>
            <a:r>
              <a:rPr lang="en-US" altLang="en-US" sz="2000" b="1"/>
              <a:t>   INT 21H</a:t>
            </a:r>
          </a:p>
          <a:p>
            <a:r>
              <a:rPr lang="en-US" altLang="en-US" sz="2000" b="1"/>
              <a:t>   MOV DL , BL</a:t>
            </a:r>
          </a:p>
          <a:p>
            <a:r>
              <a:rPr lang="en-US" altLang="en-US" sz="2000" b="1"/>
              <a:t>   INT 21H</a:t>
            </a:r>
          </a:p>
          <a:p>
            <a:r>
              <a:rPr lang="en-US" altLang="en-US" sz="2000" b="1"/>
              <a:t>   MOV AX , 4C00H</a:t>
            </a:r>
          </a:p>
          <a:p>
            <a:r>
              <a:rPr lang="en-US" altLang="en-US" sz="2000" b="1"/>
              <a:t>   INT 21H</a:t>
            </a:r>
          </a:p>
          <a:p>
            <a:r>
              <a:rPr lang="en-US" altLang="en-US" sz="2000" b="1"/>
              <a:t>   MAIN ENDP</a:t>
            </a:r>
          </a:p>
          <a:p>
            <a:r>
              <a:rPr lang="en-US" altLang="en-US" sz="2000" b="1"/>
              <a:t>END MAIN</a:t>
            </a:r>
          </a:p>
          <a:p>
            <a:endParaRPr lang="en-US" altLang="en-US" sz="2000" b="1"/>
          </a:p>
        </p:txBody>
      </p:sp>
      <p:sp>
        <p:nvSpPr>
          <p:cNvPr id="36870" name="Rectangle 6">
            <a:extLst>
              <a:ext uri="{FF2B5EF4-FFF2-40B4-BE49-F238E27FC236}">
                <a16:creationId xmlns:a16="http://schemas.microsoft.com/office/drawing/2014/main" id="{B3FDF149-F240-4E28-8B84-E14098B02A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5715000"/>
            <a:ext cx="12192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 b="1"/>
              <a:t>? N</a:t>
            </a:r>
          </a:p>
          <a:p>
            <a:pPr algn="ctr"/>
            <a:r>
              <a:rPr lang="en-US" altLang="en-US" sz="2000" b="1"/>
              <a:t>N</a:t>
            </a:r>
          </a:p>
        </p:txBody>
      </p:sp>
      <p:sp>
        <p:nvSpPr>
          <p:cNvPr id="36871" name="Rectangle 7">
            <a:extLst>
              <a:ext uri="{FF2B5EF4-FFF2-40B4-BE49-F238E27FC236}">
                <a16:creationId xmlns:a16="http://schemas.microsoft.com/office/drawing/2014/main" id="{53C30B87-3F1A-416B-92DA-39CEB9D65F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5791200"/>
            <a:ext cx="22860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1">
                <a:latin typeface="VNI-Times" pitchFamily="2" charset="0"/>
              </a:rPr>
              <a:t>KEÁT QUAÛ</a:t>
            </a:r>
          </a:p>
        </p:txBody>
      </p:sp>
    </p:spTree>
  </p:cSld>
  <p:clrMapOvr>
    <a:masterClrMapping/>
  </p:clrMapOvr>
  <p:transition spd="slow">
    <p:whee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0" fill="hold"/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368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0" fill="hold"/>
                                        <p:tgtEl>
                                          <p:spTgt spid="368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0"/>
                                        <p:tgtEl>
                                          <p:spTgt spid="36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0" fill="hold"/>
                                        <p:tgtEl>
                                          <p:spTgt spid="3686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0" fill="hold"/>
                                        <p:tgtEl>
                                          <p:spTgt spid="368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0" fill="hold"/>
                                        <p:tgtEl>
                                          <p:spTgt spid="368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0"/>
                                        <p:tgtEl>
                                          <p:spTgt spid="36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68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68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2000"/>
                                        <p:tgtEl>
                                          <p:spTgt spid="36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8" grpId="0" animBg="1"/>
      <p:bldP spid="36869" grpId="0" animBg="1"/>
      <p:bldP spid="36870" grpId="0" animBg="1"/>
      <p:bldP spid="3687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1F1C9C2-7BBC-4B3C-AE38-715941E3B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B7CF6-B83E-4B53-8B98-910676967A1A}" type="datetime1">
              <a:rPr lang="en-US" altLang="en-US"/>
              <a:pPr/>
              <a:t>10/7/2021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08B4910-F46A-40BC-91D6-DD01AD219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Chuong 5 Nhap mon ASM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B705356-0A50-462F-AB1B-0C50A828E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71FF-3A09-4A0D-80B6-82B4F7A411D1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31746" name="Rectangle 2">
            <a:extLst>
              <a:ext uri="{FF2B5EF4-FFF2-40B4-BE49-F238E27FC236}">
                <a16:creationId xmlns:a16="http://schemas.microsoft.com/office/drawing/2014/main" id="{4F457D08-3179-41D8-A482-18DCE3CEF143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0" y="304800"/>
            <a:ext cx="8510588" cy="1325563"/>
          </a:xfrm>
        </p:spPr>
        <p:txBody>
          <a:bodyPr/>
          <a:lstStyle/>
          <a:p>
            <a:r>
              <a:rPr lang="en-US" altLang="en-US" sz="4000">
                <a:latin typeface="VNI-Times" pitchFamily="2" charset="0"/>
              </a:rPr>
              <a:t>Thí duï minh hoïa caùc haøm cuûa INT 21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ACEE63F4-AACC-430B-92F5-CCB7C01B6347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304800" y="1524000"/>
            <a:ext cx="8540750" cy="2362200"/>
          </a:xfrm>
        </p:spPr>
        <p:txBody>
          <a:bodyPr/>
          <a:lstStyle/>
          <a:p>
            <a:r>
              <a:rPr lang="en-US" altLang="en-US" b="1">
                <a:latin typeface="VNI-Times" pitchFamily="2" charset="0"/>
              </a:rPr>
              <a:t>In daáu ? ra maøn hình 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>
                <a:latin typeface="VNI-Times" pitchFamily="2" charset="0"/>
              </a:rPr>
              <a:t>      MOV AH, 2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>
                <a:latin typeface="VNI-Times" pitchFamily="2" charset="0"/>
              </a:rPr>
              <a:t>      MOV DL, ‘?’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>
                <a:latin typeface="VNI-Times" pitchFamily="2" charset="0"/>
              </a:rPr>
              <a:t>      INT 21H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b="1">
              <a:latin typeface="VNI-Times" pitchFamily="2" charset="0"/>
            </a:endParaRPr>
          </a:p>
        </p:txBody>
      </p:sp>
      <p:sp>
        <p:nvSpPr>
          <p:cNvPr id="31748" name="Rectangle 4">
            <a:extLst>
              <a:ext uri="{FF2B5EF4-FFF2-40B4-BE49-F238E27FC236}">
                <a16:creationId xmlns:a16="http://schemas.microsoft.com/office/drawing/2014/main" id="{8F2BFF74-CD0C-4D65-8A06-356A885A2D65}"/>
              </a:ext>
            </a:extLst>
          </p:cNvPr>
          <p:cNvSpPr>
            <a:spLocks noRot="1" noChangeArrowheads="1"/>
          </p:cNvSpPr>
          <p:nvPr/>
        </p:nvSpPr>
        <p:spPr bwMode="auto">
          <a:xfrm>
            <a:off x="304800" y="4038600"/>
            <a:ext cx="8540750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>
                <a:latin typeface="VNI-Times" pitchFamily="2" charset="0"/>
              </a:rPr>
              <a:t>Nhaäp 1 kyù töï töø baøn phím 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b="1">
                <a:latin typeface="VNI-Times" pitchFamily="2" charset="0"/>
              </a:rPr>
              <a:t>      MOV AH, 1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b="1">
                <a:latin typeface="VNI-Times" pitchFamily="2" charset="0"/>
              </a:rPr>
              <a:t>      INT 21H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b="1">
              <a:latin typeface="VNI-Times" pitchFamily="2" charset="0"/>
            </a:endParaRPr>
          </a:p>
        </p:txBody>
      </p:sp>
    </p:spTree>
  </p:cSld>
  <p:clrMapOvr>
    <a:masterClrMapping/>
  </p:clrMapOvr>
  <p:transition spd="slow">
    <p:zo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85807C-6DD2-4BAF-9F1A-AF8941D7B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6AEC4-11FF-47FB-A96D-B7B11E61D5EF}" type="datetime1">
              <a:rPr lang="en-US" altLang="en-US"/>
              <a:pPr/>
              <a:t>10/7/2021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6E2C5D-097A-4C03-B6F5-9E691263D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Chuong 5 Nhap mon ASM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4F6911-49FB-481D-901C-237E8BE7F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7271B-CA9C-4A5E-998C-51D3A5CD9F1A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21506" name="Rectangle 2">
            <a:extLst>
              <a:ext uri="{FF2B5EF4-FFF2-40B4-BE49-F238E27FC236}">
                <a16:creationId xmlns:a16="http://schemas.microsoft.com/office/drawing/2014/main" id="{50F43EBA-8A2C-4555-B470-5A44A0E0729F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0" y="228600"/>
            <a:ext cx="8510588" cy="1096963"/>
          </a:xfrm>
        </p:spPr>
        <p:txBody>
          <a:bodyPr/>
          <a:lstStyle/>
          <a:p>
            <a:r>
              <a:rPr lang="en-US" altLang="en-US" b="1">
                <a:latin typeface="VNI-Times" pitchFamily="2" charset="0"/>
              </a:rPr>
              <a:t>Bieán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73ECFE2C-5FEA-4A0A-A60A-D60EC97A8F33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603250" y="1219200"/>
            <a:ext cx="8540750" cy="4422775"/>
          </a:xfrm>
        </p:spPr>
        <p:txBody>
          <a:bodyPr/>
          <a:lstStyle/>
          <a:p>
            <a:r>
              <a:rPr lang="en-US" altLang="en-US" sz="2800" b="1">
                <a:latin typeface="VNI-Times" pitchFamily="2" charset="0"/>
              </a:rPr>
              <a:t>Cuù phaùp :  </a:t>
            </a:r>
            <a:r>
              <a:rPr lang="en-US" altLang="en-US" sz="2800" b="1">
                <a:solidFill>
                  <a:schemeClr val="folHlink"/>
                </a:solidFill>
                <a:latin typeface="VNI-Times" pitchFamily="2" charset="0"/>
              </a:rPr>
              <a:t>[teân bieán] DB | DW |....   [trò khôûi taïo]</a:t>
            </a:r>
            <a:r>
              <a:rPr lang="en-US" altLang="en-US" sz="2800" b="1">
                <a:latin typeface="VNI-Times" pitchFamily="2" charset="0"/>
              </a:rPr>
              <a:t>   </a:t>
            </a:r>
          </a:p>
          <a:p>
            <a:r>
              <a:rPr lang="en-US" altLang="en-US" sz="2800" b="1">
                <a:latin typeface="VNI-Times" pitchFamily="2" charset="0"/>
              </a:rPr>
              <a:t>Laø moät teân kyù hieäu daønh rieâng cho 1 vò trí trong boä nhôù nôi löu tröõ döõ lieäu.</a:t>
            </a:r>
          </a:p>
          <a:p>
            <a:r>
              <a:rPr lang="en-US" altLang="en-US" sz="2800" b="1">
                <a:latin typeface="VNI-Times" pitchFamily="2" charset="0"/>
              </a:rPr>
              <a:t>Offset cuûa bieán laø khoaûng caùch töø ñaàu phaân ñoaïn ñeán bieán ñoù.</a:t>
            </a:r>
          </a:p>
          <a:p>
            <a:r>
              <a:rPr lang="en-US" altLang="en-US" sz="2800" b="1">
                <a:latin typeface="VNI-Times" pitchFamily="2" charset="0"/>
              </a:rPr>
              <a:t>Ex : khai baùo 1 danh saùch aList ôû ñòa chæ 100 vôùi noäi dung sau 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 b="1">
                <a:latin typeface="VNI-Times" pitchFamily="2" charset="0"/>
              </a:rPr>
              <a:t>  .data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 b="1">
                <a:latin typeface="VNI-Times" pitchFamily="2" charset="0"/>
              </a:rPr>
              <a:t>      aList  db “ABCD”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2800" b="1">
              <a:latin typeface="VNI-Times" pitchFamily="2" charset="0"/>
            </a:endParaRPr>
          </a:p>
        </p:txBody>
      </p:sp>
    </p:spTree>
  </p:cSld>
  <p:clrMapOvr>
    <a:masterClrMapping/>
  </p:clrMapOvr>
  <p:transition spd="slow">
    <p:plus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AB31A4-1BF2-4C44-8036-86FC63147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6ED41-78B3-47B6-A3AA-71E4491FDECF}" type="datetime1">
              <a:rPr lang="en-US" altLang="en-US"/>
              <a:pPr/>
              <a:t>10/7/2021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F1936A-1B09-4CD0-AFF7-E65DB39BA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Chuong 5 Nhap mon ASM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97AE61-428C-4C08-B12C-5FC8308A8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C5F9F-2711-48F2-AF6B-98E109822970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5060AA2F-CEC4-4303-B812-E5805D4A8A03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315913" y="228600"/>
            <a:ext cx="8510587" cy="982663"/>
          </a:xfrm>
        </p:spPr>
        <p:txBody>
          <a:bodyPr/>
          <a:lstStyle/>
          <a:p>
            <a:r>
              <a:rPr lang="en-US" altLang="en-US" sz="4000" b="1">
                <a:latin typeface="VNI-Times" pitchFamily="2" charset="0"/>
              </a:rPr>
              <a:t>Bieán (cont)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C01FB7E7-747F-4403-9424-23C60FDA01B2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603250" y="1219200"/>
            <a:ext cx="8540750" cy="39624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3600" b="1">
                <a:latin typeface="VNI-Times" pitchFamily="2" charset="0"/>
              </a:rPr>
              <a:t>Luùc ñoù 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3600" b="1">
                <a:latin typeface="VNI-Times" pitchFamily="2" charset="0"/>
              </a:rPr>
              <a:t>Offset		Bieán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3600" b="1">
                <a:latin typeface="VNI-Times" pitchFamily="2" charset="0"/>
              </a:rPr>
              <a:t>0000			A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3600" b="1">
                <a:latin typeface="VNI-Times" pitchFamily="2" charset="0"/>
              </a:rPr>
              <a:t>0001			B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3600" b="1">
                <a:latin typeface="VNI-Times" pitchFamily="2" charset="0"/>
              </a:rPr>
              <a:t>0002			C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3600" b="1">
                <a:latin typeface="VNI-Times" pitchFamily="2" charset="0"/>
              </a:rPr>
              <a:t>0003			D</a:t>
            </a:r>
          </a:p>
        </p:txBody>
      </p:sp>
    </p:spTree>
  </p:cSld>
  <p:clrMapOvr>
    <a:masterClrMapping/>
  </p:clrMapOvr>
  <p:transition spd="slow">
    <p:newsflash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Date Placeholder 3">
            <a:extLst>
              <a:ext uri="{FF2B5EF4-FFF2-40B4-BE49-F238E27FC236}">
                <a16:creationId xmlns:a16="http://schemas.microsoft.com/office/drawing/2014/main" id="{6B4C7D10-FB1A-44C2-84A9-FE6A9F717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16140-5080-4F2F-989A-44B3A75C071F}" type="datetime1">
              <a:rPr lang="en-US" altLang="en-US"/>
              <a:pPr/>
              <a:t>10/7/2021</a:t>
            </a:fld>
            <a:endParaRPr lang="en-US" altLang="en-US"/>
          </a:p>
        </p:txBody>
      </p:sp>
      <p:sp>
        <p:nvSpPr>
          <p:cNvPr id="41" name="Footer Placeholder 4">
            <a:extLst>
              <a:ext uri="{FF2B5EF4-FFF2-40B4-BE49-F238E27FC236}">
                <a16:creationId xmlns:a16="http://schemas.microsoft.com/office/drawing/2014/main" id="{31FD9522-A70A-492E-A964-C29632F30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Chuong 5 Nhap mon ASM</a:t>
            </a:r>
          </a:p>
        </p:txBody>
      </p:sp>
      <p:sp>
        <p:nvSpPr>
          <p:cNvPr id="42" name="Slide Number Placeholder 5">
            <a:extLst>
              <a:ext uri="{FF2B5EF4-FFF2-40B4-BE49-F238E27FC236}">
                <a16:creationId xmlns:a16="http://schemas.microsoft.com/office/drawing/2014/main" id="{B44F40C9-05AF-4511-839F-558619EDD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D2313-4295-4251-BDB5-48FB3F57EA09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23554" name="Rectangle 2">
            <a:extLst>
              <a:ext uri="{FF2B5EF4-FFF2-40B4-BE49-F238E27FC236}">
                <a16:creationId xmlns:a16="http://schemas.microsoft.com/office/drawing/2014/main" id="{29FB15A5-0E62-49D6-B380-79C858DBE678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VNI-Times" pitchFamily="2" charset="0"/>
              </a:rPr>
              <a:t>Khai baùo bieán</a:t>
            </a:r>
          </a:p>
        </p:txBody>
      </p:sp>
      <p:graphicFrame>
        <p:nvGraphicFramePr>
          <p:cNvPr id="23618" name="Group 66">
            <a:extLst>
              <a:ext uri="{FF2B5EF4-FFF2-40B4-BE49-F238E27FC236}">
                <a16:creationId xmlns:a16="http://schemas.microsoft.com/office/drawing/2014/main" id="{FE7D68B8-3F46-45EC-9FBF-754BFD7929C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01625" y="1676400"/>
          <a:ext cx="8689975" cy="4114800"/>
        </p:xfrm>
        <a:graphic>
          <a:graphicData uri="http://schemas.openxmlformats.org/drawingml/2006/table">
            <a:tbl>
              <a:tblPr/>
              <a:tblGrid>
                <a:gridCol w="2311400">
                  <a:extLst>
                    <a:ext uri="{9D8B030D-6E8A-4147-A177-3AD203B41FA5}">
                      <a16:colId xmlns:a16="http://schemas.microsoft.com/office/drawing/2014/main" val="3827132846"/>
                    </a:ext>
                  </a:extLst>
                </a:gridCol>
                <a:gridCol w="2311400">
                  <a:extLst>
                    <a:ext uri="{9D8B030D-6E8A-4147-A177-3AD203B41FA5}">
                      <a16:colId xmlns:a16="http://schemas.microsoft.com/office/drawing/2014/main" val="667139700"/>
                    </a:ext>
                  </a:extLst>
                </a:gridCol>
                <a:gridCol w="1754188">
                  <a:extLst>
                    <a:ext uri="{9D8B030D-6E8A-4147-A177-3AD203B41FA5}">
                      <a16:colId xmlns:a16="http://schemas.microsoft.com/office/drawing/2014/main" val="3423066127"/>
                    </a:ext>
                  </a:extLst>
                </a:gridCol>
                <a:gridCol w="2312987">
                  <a:extLst>
                    <a:ext uri="{9D8B030D-6E8A-4147-A177-3AD203B41FA5}">
                      <a16:colId xmlns:a16="http://schemas.microsoft.com/office/drawing/2014/main" val="4053087901"/>
                    </a:ext>
                  </a:extLst>
                </a:gridCol>
              </a:tblGrid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har char="–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har char="–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NI-Times" pitchFamily="2" charset="0"/>
                        </a:rPr>
                        <a:t>Töø gôïi nhôù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har char="–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har char="–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NI-Times" pitchFamily="2" charset="0"/>
                        </a:rPr>
                        <a:t>Moâ taû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har char="–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har char="–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NI-Times" pitchFamily="2" charset="0"/>
                        </a:rPr>
                        <a:t>Soá byte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har char="–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har char="–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NI-Times" pitchFamily="2" charset="0"/>
                        </a:rPr>
                        <a:t>Thuoäc tính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6323205"/>
                  </a:ext>
                </a:extLst>
              </a:tr>
              <a:tr h="9302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har char="–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har char="–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NI-Times" pitchFamily="2" charset="0"/>
                        </a:rPr>
                        <a:t>DB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har char="–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har char="–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NI-Times" pitchFamily="2" charset="0"/>
                        </a:rPr>
                        <a:t>Ñònh nghóa byte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har char="–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har char="–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NI-Times" pitchFamily="2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har char="–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har char="–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NI-Times" pitchFamily="2" charset="0"/>
                        </a:rPr>
                        <a:t>Byte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0565066"/>
                  </a:ext>
                </a:extLst>
              </a:tr>
              <a:tr h="6715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har char="–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har char="–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NI-Times" pitchFamily="2" charset="0"/>
                        </a:rPr>
                        <a:t>DW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har char="–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har char="–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NI-Times" pitchFamily="2" charset="0"/>
                        </a:rPr>
                        <a:t>Töø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har char="–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har char="–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NI-Times" pitchFamily="2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har char="–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har char="–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NI-Times" pitchFamily="2" charset="0"/>
                        </a:rPr>
                        <a:t>Word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4621695"/>
                  </a:ext>
                </a:extLst>
              </a:tr>
              <a:tr h="533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har char="–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har char="–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NI-Times" pitchFamily="2" charset="0"/>
                        </a:rPr>
                        <a:t>DD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har char="–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har char="–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NI-Times" pitchFamily="2" charset="0"/>
                        </a:rPr>
                        <a:t>Töø keùp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har char="–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har char="–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NI-Times" pitchFamily="2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har char="–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har char="–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NI-Times" pitchFamily="2" charset="0"/>
                        </a:rPr>
                        <a:t>Doubleword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5681925"/>
                  </a:ext>
                </a:extLst>
              </a:tr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har char="–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har char="–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NI-Times" pitchFamily="2" charset="0"/>
                        </a:rPr>
                        <a:t>DQ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har char="–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har char="–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NI-Times" pitchFamily="2" charset="0"/>
                        </a:rPr>
                        <a:t>Töø töù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har char="–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har char="–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NI-Times" pitchFamily="2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har char="–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har char="–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NI-Times" pitchFamily="2" charset="0"/>
                        </a:rPr>
                        <a:t>Quardword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725819"/>
                  </a:ext>
                </a:extLst>
              </a:tr>
              <a:tr h="9302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har char="–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har char="–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NI-Times" pitchFamily="2" charset="0"/>
                        </a:rPr>
                        <a:t>DT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har char="–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har char="–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NI-Times" pitchFamily="2" charset="0"/>
                        </a:rPr>
                        <a:t>10 bytes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har char="–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har char="–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NI-Times" pitchFamily="2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har char="–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har char="–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NI-Times" pitchFamily="2" charset="0"/>
                        </a:rPr>
                        <a:t>tenbyte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7611907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circl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7FA306E-5F9F-480D-AF9C-88075EF2C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4AA0B-A7B1-4565-8F88-6C3FBD56D7A4}" type="datetime1">
              <a:rPr lang="en-US" altLang="en-US"/>
              <a:pPr/>
              <a:t>10/7/2021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738DC665-DD46-4638-8253-93B8E37B1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Chuong 5 Nhap mon ASM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BA8D9BE-6D64-4ECF-88AA-8A119F160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20C05-E724-44F2-8304-1AB9358ADEBB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25602" name="Rectangle 2">
            <a:extLst>
              <a:ext uri="{FF2B5EF4-FFF2-40B4-BE49-F238E27FC236}">
                <a16:creationId xmlns:a16="http://schemas.microsoft.com/office/drawing/2014/main" id="{4E08F691-CDE5-4872-8EBD-808271ADB22C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301625" y="228600"/>
            <a:ext cx="8510588" cy="914400"/>
          </a:xfrm>
        </p:spPr>
        <p:txBody>
          <a:bodyPr/>
          <a:lstStyle/>
          <a:p>
            <a:r>
              <a:rPr lang="en-US" altLang="en-US" sz="3600">
                <a:latin typeface="VNI-Times" pitchFamily="2" charset="0"/>
              </a:rPr>
              <a:t>Minh hoïa khai baùo bieán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A1160491-9726-4288-9A37-2FA96B8D2166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b="1">
                <a:latin typeface="VNI-Times" pitchFamily="2" charset="0"/>
              </a:rPr>
              <a:t>Char  db  ‘A’</a:t>
            </a:r>
          </a:p>
          <a:p>
            <a:pPr>
              <a:lnSpc>
                <a:spcPct val="90000"/>
              </a:lnSpc>
            </a:pPr>
            <a:r>
              <a:rPr lang="en-US" altLang="en-US" b="1">
                <a:latin typeface="VNI-Times" pitchFamily="2" charset="0"/>
              </a:rPr>
              <a:t>Num db 41h</a:t>
            </a:r>
          </a:p>
          <a:p>
            <a:pPr>
              <a:lnSpc>
                <a:spcPct val="90000"/>
              </a:lnSpc>
            </a:pPr>
            <a:r>
              <a:rPr lang="en-US" altLang="en-US" b="1">
                <a:latin typeface="VNI-Times" pitchFamily="2" charset="0"/>
              </a:rPr>
              <a:t>Mes db  “Hello Word”,’$’</a:t>
            </a:r>
          </a:p>
          <a:p>
            <a:pPr>
              <a:lnSpc>
                <a:spcPct val="90000"/>
              </a:lnSpc>
            </a:pPr>
            <a:r>
              <a:rPr lang="en-US" altLang="en-US" b="1">
                <a:latin typeface="VNI-Times" pitchFamily="2" charset="0"/>
              </a:rPr>
              <a:t>Array_1 db   10, 32, 41h, 00100101b</a:t>
            </a:r>
          </a:p>
          <a:p>
            <a:pPr>
              <a:lnSpc>
                <a:spcPct val="90000"/>
              </a:lnSpc>
            </a:pPr>
            <a:r>
              <a:rPr lang="en-US" altLang="en-US" b="1">
                <a:latin typeface="VNI-Times" pitchFamily="2" charset="0"/>
              </a:rPr>
              <a:t>Array_2  db   2,3,4,6,9</a:t>
            </a:r>
          </a:p>
          <a:p>
            <a:pPr>
              <a:lnSpc>
                <a:spcPct val="90000"/>
              </a:lnSpc>
            </a:pPr>
            <a:r>
              <a:rPr lang="en-US" altLang="en-US" b="1">
                <a:latin typeface="VNI-Times" pitchFamily="2" charset="0"/>
              </a:rPr>
              <a:t>Myvar  db  ?    ; bieán khoâng khôûi taïo</a:t>
            </a:r>
          </a:p>
          <a:p>
            <a:pPr>
              <a:lnSpc>
                <a:spcPct val="90000"/>
              </a:lnSpc>
            </a:pPr>
            <a:r>
              <a:rPr lang="en-US" altLang="en-US" b="1">
                <a:latin typeface="VNI-Times" pitchFamily="2" charset="0"/>
              </a:rPr>
              <a:t> Btable  db 1,2,3,4,5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b="1">
                <a:latin typeface="VNI-Times" pitchFamily="2" charset="0"/>
              </a:rPr>
              <a:t>                db 6,7,8,9,10   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b="1">
              <a:latin typeface="VNI-Times" pitchFamily="2" charset="0"/>
            </a:endParaRPr>
          </a:p>
        </p:txBody>
      </p:sp>
      <p:sp>
        <p:nvSpPr>
          <p:cNvPr id="25604" name="Oval 4">
            <a:extLst>
              <a:ext uri="{FF2B5EF4-FFF2-40B4-BE49-F238E27FC236}">
                <a16:creationId xmlns:a16="http://schemas.microsoft.com/office/drawing/2014/main" id="{32D49F41-5434-405D-81E1-0D03A07DEC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762000"/>
            <a:ext cx="16764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1">
                <a:latin typeface="VNI-Times" pitchFamily="2" charset="0"/>
              </a:rPr>
              <a:t>KIEÅU  BYTE</a:t>
            </a: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68" decel="100000"/>
                                        <p:tgtEl>
                                          <p:spTgt spid="2560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" dur="768" decel="100000"/>
                                        <p:tgtEl>
                                          <p:spTgt spid="25602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9" dur="1230" accel="100000" fill="hold">
                                          <p:stCondLst>
                                            <p:cond delay="768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0" dur="768" fill="hold"/>
                                        <p:tgtEl>
                                          <p:spTgt spid="256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1" dur="1230" accel="100000" fill="hold">
                                          <p:stCondLst>
                                            <p:cond delay="768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768" fill="hold"/>
                                        <p:tgtEl>
                                          <p:spTgt spid="256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3" dur="1230" accel="100000" fill="hold">
                                          <p:stCondLst>
                                            <p:cond delay="768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2" grpId="0"/>
      <p:bldP spid="2560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E11CBEE5-8C00-4AF0-8ECB-A4C922FD9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6AF00-E93B-437D-832C-3A45CBBD1929}" type="datetime1">
              <a:rPr lang="en-US" altLang="en-US"/>
              <a:pPr/>
              <a:t>10/7/2021</a:t>
            </a:fld>
            <a:endParaRPr lang="en-US" alt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69CDB1D2-F64A-4A14-88AA-015A4079C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Chuong 5 Nhap mon ASM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0C47FE96-B02B-4C08-8541-46CE188D2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A9517-8DFA-438E-A59A-D0A42FB46529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7660C0F4-2411-4C8A-8C82-6C48AFD8827F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315913" y="0"/>
            <a:ext cx="8510587" cy="914400"/>
          </a:xfrm>
        </p:spPr>
        <p:txBody>
          <a:bodyPr/>
          <a:lstStyle/>
          <a:p>
            <a:r>
              <a:rPr lang="en-US" altLang="en-US" sz="3600">
                <a:latin typeface="VNI-Times" pitchFamily="2" charset="0"/>
              </a:rPr>
              <a:t>Minh hoïa khai baùo bieán</a:t>
            </a: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3F1F779E-4620-4F35-B77D-35192541857F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914400" y="1447800"/>
            <a:ext cx="8540750" cy="4422775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>
                <a:latin typeface="VNI-US" pitchFamily="2" charset="0"/>
              </a:rPr>
              <a:t>  DW  3  DUP (?)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>
                <a:latin typeface="VNI-US" pitchFamily="2" charset="0"/>
              </a:rPr>
              <a:t>  DW 1000h, ‘AB’, 1024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>
                <a:latin typeface="VNI-US" pitchFamily="2" charset="0"/>
              </a:rPr>
              <a:t>  DW  ?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>
                <a:latin typeface="VNI-US" pitchFamily="2" charset="0"/>
              </a:rPr>
              <a:t>  DW  5  DUP (1000h)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>
                <a:latin typeface="VNI-US" pitchFamily="2" charset="0"/>
              </a:rPr>
              <a:t>  DW  256*2 </a:t>
            </a:r>
          </a:p>
        </p:txBody>
      </p:sp>
      <p:sp>
        <p:nvSpPr>
          <p:cNvPr id="39940" name="Oval 4">
            <a:extLst>
              <a:ext uri="{FF2B5EF4-FFF2-40B4-BE49-F238E27FC236}">
                <a16:creationId xmlns:a16="http://schemas.microsoft.com/office/drawing/2014/main" id="{424B6B5C-E52E-42C7-A77E-0CAC7556E9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762000"/>
            <a:ext cx="2133600" cy="762000"/>
          </a:xfrm>
          <a:prstGeom prst="ellipse">
            <a:avLst/>
          </a:prstGeom>
          <a:solidFill>
            <a:schemeClr val="accent1"/>
          </a:solidFill>
          <a:ln w="9525">
            <a:round/>
            <a:headEnd/>
            <a:tailEnd/>
          </a:ln>
          <a:effectLst/>
          <a:scene3d>
            <a:camera prst="legacyPerspectiveFront">
              <a:rot lat="20099999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  <a:contourClr>
              <a:schemeClr val="accent1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/>
            <a:r>
              <a:rPr lang="en-US" altLang="en-US" b="1">
                <a:latin typeface="VNI-Times" pitchFamily="2" charset="0"/>
              </a:rPr>
              <a:t>KIEÅU  WORD</a:t>
            </a:r>
          </a:p>
        </p:txBody>
      </p:sp>
      <p:sp>
        <p:nvSpPr>
          <p:cNvPr id="39941" name="Text Box 5">
            <a:extLst>
              <a:ext uri="{FF2B5EF4-FFF2-40B4-BE49-F238E27FC236}">
                <a16:creationId xmlns:a16="http://schemas.microsoft.com/office/drawing/2014/main" id="{72D2A885-1F24-4FE3-94B5-DB7874510D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4419600"/>
            <a:ext cx="8686800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b="1">
                <a:latin typeface="VNI-Times" pitchFamily="2" charset="0"/>
              </a:rPr>
              <a:t>DAÏNG LÖU TRÖÕ DÖÕ LIEÄU KIEÅU WORD :</a:t>
            </a:r>
          </a:p>
          <a:p>
            <a:pPr>
              <a:spcBef>
                <a:spcPct val="50000"/>
              </a:spcBef>
            </a:pPr>
            <a:r>
              <a:rPr lang="en-US" altLang="en-US" sz="2400" b="1">
                <a:latin typeface="VNI-Times" pitchFamily="2" charset="0"/>
              </a:rPr>
              <a:t>Trình hôïp dòch ñaûo ngöôïc caùc byte trong 1 giaù trò kieåu WORD khi löu tröõ trong boä nhôù :</a:t>
            </a:r>
          </a:p>
          <a:p>
            <a:pPr>
              <a:spcBef>
                <a:spcPct val="50000"/>
              </a:spcBef>
            </a:pPr>
            <a:r>
              <a:rPr lang="en-US" altLang="en-US" sz="2400" b="1">
                <a:latin typeface="VNI-Times" pitchFamily="2" charset="0"/>
              </a:rPr>
              <a:t>Byte thaáp löu ôû ñòa chæ thaáp   Byte cao löu ôû ñòa chæ cao</a:t>
            </a:r>
          </a:p>
        </p:txBody>
      </p:sp>
    </p:spTree>
  </p:cSld>
  <p:clrMapOvr>
    <a:masterClrMapping/>
  </p:clrMapOvr>
  <p:transition spd="slow">
    <p:whee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68" decel="100000"/>
                                        <p:tgtEl>
                                          <p:spTgt spid="3993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" dur="768" decel="100000"/>
                                        <p:tgtEl>
                                          <p:spTgt spid="39938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9" dur="1230" accel="100000" fill="hold">
                                          <p:stCondLst>
                                            <p:cond delay="768"/>
                                          </p:stCondLst>
                                        </p:cTn>
                                        <p:tgtEl>
                                          <p:spTgt spid="39938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0" dur="768" fill="hold"/>
                                        <p:tgtEl>
                                          <p:spTgt spid="399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1" dur="1230" accel="100000" fill="hold">
                                          <p:stCondLst>
                                            <p:cond delay="768"/>
                                          </p:stCondLst>
                                        </p:cTn>
                                        <p:tgtEl>
                                          <p:spTgt spid="399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768" fill="hold"/>
                                        <p:tgtEl>
                                          <p:spTgt spid="399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3" dur="1230" accel="100000" fill="hold">
                                          <p:stCondLst>
                                            <p:cond delay="768"/>
                                          </p:stCondLst>
                                        </p:cTn>
                                        <p:tgtEl>
                                          <p:spTgt spid="399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0" fill="hold"/>
                                        <p:tgtEl>
                                          <p:spTgt spid="399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0" fill="hold"/>
                                        <p:tgtEl>
                                          <p:spTgt spid="399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8" grpId="0"/>
      <p:bldP spid="39939" grpId="0" build="p"/>
      <p:bldP spid="3994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Date Placeholder 3">
            <a:extLst>
              <a:ext uri="{FF2B5EF4-FFF2-40B4-BE49-F238E27FC236}">
                <a16:creationId xmlns:a16="http://schemas.microsoft.com/office/drawing/2014/main" id="{7446A872-AACB-4B66-BD79-51FCC0AA1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5D666-E8DB-4809-B974-2FD8167B3701}" type="datetime1">
              <a:rPr lang="en-US" altLang="en-US"/>
              <a:pPr/>
              <a:t>10/7/2021</a:t>
            </a:fld>
            <a:endParaRPr lang="en-US" altLang="en-US"/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269555EB-5865-44BC-B936-DA623BFEF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Chuong 5 Nhap mon ASM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F5110957-884C-47D6-821E-DDCB4E514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7959-A2C2-4D0E-85D5-7158423E5774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46082" name="Rectangle 2">
            <a:extLst>
              <a:ext uri="{FF2B5EF4-FFF2-40B4-BE49-F238E27FC236}">
                <a16:creationId xmlns:a16="http://schemas.microsoft.com/office/drawing/2014/main" id="{0059F009-1D2F-4D56-8A08-D6BE0F5292C4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301625" y="228600"/>
            <a:ext cx="8510588" cy="914400"/>
          </a:xfrm>
        </p:spPr>
        <p:txBody>
          <a:bodyPr/>
          <a:lstStyle/>
          <a:p>
            <a:r>
              <a:rPr lang="en-US" altLang="en-US" sz="3600">
                <a:latin typeface="VNI-Times" pitchFamily="2" charset="0"/>
              </a:rPr>
              <a:t>Minh hoïa khai baùo bieán</a:t>
            </a:r>
          </a:p>
        </p:txBody>
      </p:sp>
      <p:sp>
        <p:nvSpPr>
          <p:cNvPr id="46084" name="Oval 4">
            <a:extLst>
              <a:ext uri="{FF2B5EF4-FFF2-40B4-BE49-F238E27FC236}">
                <a16:creationId xmlns:a16="http://schemas.microsoft.com/office/drawing/2014/main" id="{3B57E7E0-9D0B-4241-87BE-6B9D450687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762000"/>
            <a:ext cx="2133600" cy="762000"/>
          </a:xfrm>
          <a:prstGeom prst="ellipse">
            <a:avLst/>
          </a:prstGeom>
          <a:solidFill>
            <a:schemeClr val="accent1"/>
          </a:solidFill>
          <a:ln w="9525">
            <a:round/>
            <a:headEnd/>
            <a:tailEnd/>
          </a:ln>
          <a:effectLst/>
          <a:scene3d>
            <a:camera prst="legacyPerspectiveFront">
              <a:rot lat="20099999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  <a:contourClr>
              <a:schemeClr val="accent1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/>
            <a:r>
              <a:rPr lang="en-US" altLang="en-US" b="1">
                <a:latin typeface="VNI-Times" pitchFamily="2" charset="0"/>
              </a:rPr>
              <a:t>KIEÅU  WORD</a:t>
            </a:r>
          </a:p>
        </p:txBody>
      </p:sp>
      <p:sp>
        <p:nvSpPr>
          <p:cNvPr id="46085" name="Text Box 5">
            <a:extLst>
              <a:ext uri="{FF2B5EF4-FFF2-40B4-BE49-F238E27FC236}">
                <a16:creationId xmlns:a16="http://schemas.microsoft.com/office/drawing/2014/main" id="{058F2FE1-143E-4CB0-BD31-44604D63C1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738" y="1905000"/>
            <a:ext cx="86868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 b="1">
                <a:latin typeface="VNI-Times" pitchFamily="2" charset="0"/>
              </a:rPr>
              <a:t>Ex : 1234h ñöôïc löu tröõ trong boä nhôù nhö sau :</a:t>
            </a:r>
          </a:p>
          <a:p>
            <a:pPr>
              <a:spcBef>
                <a:spcPct val="50000"/>
              </a:spcBef>
            </a:pPr>
            <a:endParaRPr lang="en-US" altLang="en-US" sz="2000" b="1">
              <a:latin typeface="VNI-Times" pitchFamily="2" charset="0"/>
            </a:endParaRPr>
          </a:p>
          <a:p>
            <a:pPr>
              <a:spcBef>
                <a:spcPct val="50000"/>
              </a:spcBef>
            </a:pPr>
            <a:endParaRPr lang="en-US" altLang="en-US" sz="2000" b="1">
              <a:latin typeface="VNI-Times" pitchFamily="2" charset="0"/>
            </a:endParaRPr>
          </a:p>
        </p:txBody>
      </p:sp>
      <p:sp>
        <p:nvSpPr>
          <p:cNvPr id="46087" name="Text Box 7">
            <a:extLst>
              <a:ext uri="{FF2B5EF4-FFF2-40B4-BE49-F238E27FC236}">
                <a16:creationId xmlns:a16="http://schemas.microsoft.com/office/drawing/2014/main" id="{C95FE43A-D4B5-4423-8ACB-089D7BC92C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5925" y="3633788"/>
            <a:ext cx="25304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altLang="en-US"/>
          </a:p>
        </p:txBody>
      </p:sp>
      <p:sp>
        <p:nvSpPr>
          <p:cNvPr id="46088" name="Rectangle 8">
            <a:extLst>
              <a:ext uri="{FF2B5EF4-FFF2-40B4-BE49-F238E27FC236}">
                <a16:creationId xmlns:a16="http://schemas.microsoft.com/office/drawing/2014/main" id="{E28DBF52-0199-44E8-AC78-CB125D65F2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3352800"/>
            <a:ext cx="1752600" cy="914400"/>
          </a:xfrm>
          <a:prstGeom prst="rect">
            <a:avLst/>
          </a:prstGeom>
          <a:solidFill>
            <a:schemeClr val="accent1"/>
          </a:solidFill>
          <a:ln w="9525" algn="ctr">
            <a:miter lim="800000"/>
            <a:headEnd/>
            <a:tailEnd/>
          </a:ln>
          <a:effectLst/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chemeClr val="accent1"/>
            </a:extrusionClr>
            <a:contourClr>
              <a:schemeClr val="accent1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/>
            <a:r>
              <a:rPr lang="en-US" altLang="en-US" sz="3600" b="1"/>
              <a:t>34</a:t>
            </a:r>
          </a:p>
        </p:txBody>
      </p:sp>
      <p:sp>
        <p:nvSpPr>
          <p:cNvPr id="46089" name="Rectangle 9">
            <a:extLst>
              <a:ext uri="{FF2B5EF4-FFF2-40B4-BE49-F238E27FC236}">
                <a16:creationId xmlns:a16="http://schemas.microsoft.com/office/drawing/2014/main" id="{B87D79A2-C024-404E-96D8-1B2DA5AF9F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5225" y="3352800"/>
            <a:ext cx="1628775" cy="89535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chemeClr val="accent1"/>
            </a:extrusionClr>
            <a:contourClr>
              <a:schemeClr val="accent1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/>
            <a:r>
              <a:rPr lang="en-US" altLang="en-US" sz="3600" b="1"/>
              <a:t>12</a:t>
            </a:r>
          </a:p>
        </p:txBody>
      </p:sp>
      <p:sp>
        <p:nvSpPr>
          <p:cNvPr id="46090" name="Text Box 10">
            <a:extLst>
              <a:ext uri="{FF2B5EF4-FFF2-40B4-BE49-F238E27FC236}">
                <a16:creationId xmlns:a16="http://schemas.microsoft.com/office/drawing/2014/main" id="{4CCB89B5-9E9E-437E-AE75-808AD926C7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2819400"/>
            <a:ext cx="1447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 b="1"/>
              <a:t>1000h</a:t>
            </a:r>
          </a:p>
        </p:txBody>
      </p:sp>
      <p:sp>
        <p:nvSpPr>
          <p:cNvPr id="46091" name="Text Box 11">
            <a:extLst>
              <a:ext uri="{FF2B5EF4-FFF2-40B4-BE49-F238E27FC236}">
                <a16:creationId xmlns:a16="http://schemas.microsoft.com/office/drawing/2014/main" id="{CF8739EF-5E22-47D8-808D-6AE06D0B7C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28194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 b="1"/>
              <a:t>1001h</a:t>
            </a:r>
          </a:p>
        </p:txBody>
      </p:sp>
      <p:sp>
        <p:nvSpPr>
          <p:cNvPr id="46092" name="Text Box 12">
            <a:extLst>
              <a:ext uri="{FF2B5EF4-FFF2-40B4-BE49-F238E27FC236}">
                <a16:creationId xmlns:a16="http://schemas.microsoft.com/office/drawing/2014/main" id="{58CB1808-793E-4241-AF41-151524EF68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3429000"/>
            <a:ext cx="762000" cy="703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latin typeface="VNI-Times" pitchFamily="2" charset="0"/>
              </a:rPr>
              <a:t>BOÄ</a:t>
            </a:r>
          </a:p>
          <a:p>
            <a:pPr>
              <a:spcBef>
                <a:spcPct val="50000"/>
              </a:spcBef>
            </a:pPr>
            <a:r>
              <a:rPr lang="en-US" altLang="en-US" b="1">
                <a:latin typeface="VNI-Times" pitchFamily="2" charset="0"/>
              </a:rPr>
              <a:t>NHÔÙ</a:t>
            </a:r>
          </a:p>
        </p:txBody>
      </p:sp>
      <p:sp>
        <p:nvSpPr>
          <p:cNvPr id="46093" name="Line 13">
            <a:extLst>
              <a:ext uri="{FF2B5EF4-FFF2-40B4-BE49-F238E27FC236}">
                <a16:creationId xmlns:a16="http://schemas.microsoft.com/office/drawing/2014/main" id="{BEEB37C3-CA4E-477A-8942-8C29069FAAE0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3048000"/>
            <a:ext cx="19812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94" name="Text Box 14">
            <a:extLst>
              <a:ext uri="{FF2B5EF4-FFF2-40B4-BE49-F238E27FC236}">
                <a16:creationId xmlns:a16="http://schemas.microsoft.com/office/drawing/2014/main" id="{C8002843-9C2D-47A8-B2A1-0C077AB2B4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2590800"/>
            <a:ext cx="1981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latin typeface="VNI-Times" pitchFamily="2" charset="0"/>
              </a:rPr>
              <a:t>ÑÒA  CHÆ</a:t>
            </a:r>
          </a:p>
        </p:txBody>
      </p:sp>
      <p:sp>
        <p:nvSpPr>
          <p:cNvPr id="46095" name="Text Box 15">
            <a:extLst>
              <a:ext uri="{FF2B5EF4-FFF2-40B4-BE49-F238E27FC236}">
                <a16:creationId xmlns:a16="http://schemas.microsoft.com/office/drawing/2014/main" id="{9DD181C6-7ACD-45BD-84B3-F11D657C2A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5229225"/>
            <a:ext cx="152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 b="1">
                <a:latin typeface="VNI-Times" pitchFamily="2" charset="0"/>
              </a:rPr>
              <a:t>DÖÕ</a:t>
            </a:r>
            <a:r>
              <a:rPr lang="en-US" altLang="en-US" sz="2000" b="1"/>
              <a:t> </a:t>
            </a:r>
            <a:r>
              <a:rPr lang="en-US" altLang="en-US" sz="2000" b="1">
                <a:latin typeface="VNI-Times" pitchFamily="2" charset="0"/>
              </a:rPr>
              <a:t>LIEÄU</a:t>
            </a:r>
          </a:p>
        </p:txBody>
      </p:sp>
      <p:sp>
        <p:nvSpPr>
          <p:cNvPr id="46096" name="Text Box 16">
            <a:extLst>
              <a:ext uri="{FF2B5EF4-FFF2-40B4-BE49-F238E27FC236}">
                <a16:creationId xmlns:a16="http://schemas.microsoft.com/office/drawing/2014/main" id="{3C90D306-0B20-4BAE-9AEA-65F557E5D9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5233988"/>
            <a:ext cx="1447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 b="1">
                <a:solidFill>
                  <a:srgbClr val="990000"/>
                </a:solidFill>
              </a:rPr>
              <a:t> 1234H</a:t>
            </a:r>
          </a:p>
        </p:txBody>
      </p:sp>
      <p:sp>
        <p:nvSpPr>
          <p:cNvPr id="46097" name="Line 17">
            <a:extLst>
              <a:ext uri="{FF2B5EF4-FFF2-40B4-BE49-F238E27FC236}">
                <a16:creationId xmlns:a16="http://schemas.microsoft.com/office/drawing/2014/main" id="{D962C6F0-E019-4323-AFBC-379333D2D12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48013" y="4143375"/>
            <a:ext cx="1371600" cy="1033463"/>
          </a:xfrm>
          <a:prstGeom prst="line">
            <a:avLst/>
          </a:prstGeom>
          <a:noFill/>
          <a:ln w="57150">
            <a:solidFill>
              <a:srgbClr val="FF99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03" name="Line 23">
            <a:extLst>
              <a:ext uri="{FF2B5EF4-FFF2-40B4-BE49-F238E27FC236}">
                <a16:creationId xmlns:a16="http://schemas.microsoft.com/office/drawing/2014/main" id="{9435E1EF-EC55-46E6-BC14-BD25EB48C890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4638" y="4152900"/>
            <a:ext cx="762000" cy="1066800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04" name="Line 24">
            <a:extLst>
              <a:ext uri="{FF2B5EF4-FFF2-40B4-BE49-F238E27FC236}">
                <a16:creationId xmlns:a16="http://schemas.microsoft.com/office/drawing/2014/main" id="{1AD58ACC-016D-4F65-A68B-3E3AC1FFFEB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71800" y="5238750"/>
            <a:ext cx="371475" cy="19050"/>
          </a:xfrm>
          <a:prstGeom prst="line">
            <a:avLst/>
          </a:prstGeom>
          <a:noFill/>
          <a:ln w="5715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05" name="Line 25">
            <a:extLst>
              <a:ext uri="{FF2B5EF4-FFF2-40B4-BE49-F238E27FC236}">
                <a16:creationId xmlns:a16="http://schemas.microsoft.com/office/drawing/2014/main" id="{15F7C350-EA93-4AA9-ABEB-1A15CDF0297A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4238" y="5229225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slow">
    <p:whee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68" decel="100000"/>
                                        <p:tgtEl>
                                          <p:spTgt spid="4608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" dur="768" decel="100000"/>
                                        <p:tgtEl>
                                          <p:spTgt spid="46082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9" dur="1230" accel="100000" fill="hold">
                                          <p:stCondLst>
                                            <p:cond delay="768"/>
                                          </p:stCondLst>
                                        </p:cTn>
                                        <p:tgtEl>
                                          <p:spTgt spid="46082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0" dur="768" fill="hold"/>
                                        <p:tgtEl>
                                          <p:spTgt spid="460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1" dur="1230" accel="100000" fill="hold">
                                          <p:stCondLst>
                                            <p:cond delay="768"/>
                                          </p:stCondLst>
                                        </p:cTn>
                                        <p:tgtEl>
                                          <p:spTgt spid="460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768" fill="hold"/>
                                        <p:tgtEl>
                                          <p:spTgt spid="460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3" dur="1230" accel="100000" fill="hold">
                                          <p:stCondLst>
                                            <p:cond delay="768"/>
                                          </p:stCondLst>
                                        </p:cTn>
                                        <p:tgtEl>
                                          <p:spTgt spid="460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0" fill="hold"/>
                                        <p:tgtEl>
                                          <p:spTgt spid="460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0" fill="hold"/>
                                        <p:tgtEl>
                                          <p:spTgt spid="460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2" grpId="0"/>
      <p:bldP spid="4608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54F15F-F0C8-4156-9392-2D0D19CA5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15C40-85E2-4896-A87B-D310030924C4}" type="datetime1">
              <a:rPr lang="en-US" altLang="en-US"/>
              <a:pPr/>
              <a:t>10/7/2021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95D085-400D-4D30-9291-3F33BAF86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Chuong 5 Nhap mon ASM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E17F7A-5F0E-49C8-A5AE-CF2048D1B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17658-C3E7-4DCE-89BA-42AF979CC173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26626" name="Rectangle 2">
            <a:extLst>
              <a:ext uri="{FF2B5EF4-FFF2-40B4-BE49-F238E27FC236}">
                <a16:creationId xmlns:a16="http://schemas.microsoft.com/office/drawing/2014/main" id="{E9A19339-36AF-4C93-91B9-06B07C86E3E6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b="1">
                <a:latin typeface="VNI-Times" pitchFamily="2" charset="0"/>
              </a:rPr>
              <a:t>Toaùn töû DUP</a:t>
            </a:r>
          </a:p>
        </p:txBody>
      </p:sp>
      <p:sp>
        <p:nvSpPr>
          <p:cNvPr id="26628" name="Rectangle 4">
            <a:extLst>
              <a:ext uri="{FF2B5EF4-FFF2-40B4-BE49-F238E27FC236}">
                <a16:creationId xmlns:a16="http://schemas.microsoft.com/office/drawing/2014/main" id="{9EAA8B07-C32C-4A9A-8007-F05127178EE9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301625" y="1485900"/>
            <a:ext cx="8540750" cy="3886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>
                <a:latin typeface="VNI-Times" pitchFamily="2" charset="0"/>
              </a:rPr>
              <a:t>Laëp laïi 1 hay nhieàu giaù trò khôûi taïo.</a:t>
            </a:r>
          </a:p>
          <a:p>
            <a:pPr>
              <a:lnSpc>
                <a:spcPct val="90000"/>
              </a:lnSpc>
            </a:pPr>
            <a:r>
              <a:rPr lang="en-US" altLang="en-US" sz="2800">
                <a:latin typeface="VNI-Times" pitchFamily="2" charset="0"/>
              </a:rPr>
              <a:t>Ex :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>
                <a:latin typeface="VNI-Times" pitchFamily="2" charset="0"/>
              </a:rPr>
              <a:t>Bmem   DB  50 Dup(?)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>
                <a:latin typeface="VNI-Times" pitchFamily="2" charset="0"/>
              </a:rPr>
              <a:t>; khai baùo vuøng nhôù goàm 50 bytes.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>
                <a:latin typeface="VNI-Times" pitchFamily="2" charset="0"/>
              </a:rPr>
              <a:t>  db  4 dup (“ABC”) 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>
                <a:latin typeface="VNI-Times" pitchFamily="2" charset="0"/>
              </a:rPr>
              <a:t>;12 bytes “ABCABCABCABC”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>
                <a:latin typeface="VNI-Times" pitchFamily="2" charset="0"/>
              </a:rPr>
              <a:t>  db 4096 dup (0)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>
                <a:latin typeface="VNI-Times" pitchFamily="2" charset="0"/>
              </a:rPr>
              <a:t>; Vuøng ñeäm 4096 bytes taát caû baèng 0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800">
              <a:latin typeface="VNI-Times" pitchFamily="2" charset="0"/>
            </a:endParaRPr>
          </a:p>
        </p:txBody>
      </p:sp>
    </p:spTree>
  </p:cSld>
  <p:clrMapOvr>
    <a:masterClrMapping/>
  </p:clrMapOvr>
  <p:transition spd="slow">
    <p:diamond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968196-5667-43BA-96CA-FB900A6C7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60B04-B0D4-445D-A68F-69CFCA5B9094}" type="datetime1">
              <a:rPr lang="en-US" altLang="en-US"/>
              <a:pPr/>
              <a:t>10/7/2021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810418-F467-433C-A3C4-E338CD0C3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Chuong 5 Nhap mon ASM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841726-2B40-4402-9494-A2E5A09D2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F3787-E690-4391-A50E-55879C9B764F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47106" name="Rectangle 2">
            <a:extLst>
              <a:ext uri="{FF2B5EF4-FFF2-40B4-BE49-F238E27FC236}">
                <a16:creationId xmlns:a16="http://schemas.microsoft.com/office/drawing/2014/main" id="{F8628185-1BFF-4423-A0E4-303E5D8196F1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301625" y="228600"/>
            <a:ext cx="8510588" cy="762000"/>
          </a:xfrm>
        </p:spPr>
        <p:txBody>
          <a:bodyPr/>
          <a:lstStyle/>
          <a:p>
            <a:r>
              <a:rPr lang="en-US" altLang="en-US">
                <a:latin typeface="VNI-Times" pitchFamily="2" charset="0"/>
              </a:rPr>
              <a:t>Khôûi taïo bieán </a:t>
            </a:r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08F0C9F5-D3E5-4802-9DEA-A512A8914EF3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/>
            <a:r>
              <a:rPr lang="en-US" altLang="en-US">
                <a:latin typeface="VNI-Times" pitchFamily="2" charset="0"/>
              </a:rPr>
              <a:t>Löu yù :</a:t>
            </a:r>
          </a:p>
          <a:p>
            <a:pPr marL="609600" indent="-609600" algn="just">
              <a:buFont typeface="Wingdings" panose="05000000000000000000" pitchFamily="2" charset="2"/>
              <a:buNone/>
            </a:pPr>
            <a:r>
              <a:rPr lang="en-US" altLang="en-US">
                <a:latin typeface="VNI-Times" pitchFamily="2" charset="0"/>
              </a:rPr>
              <a:t>Khi khôûi taïo trò laø 1 soá hex thì giaù trò soá luoân luoân baét ñaàu baèng 1 kyù soá töø 0 ñeán 9. Neáu kyù soá baét ñaàu laø A.. F thì phaûi theâm soá 0 ôû ñaàu.</a:t>
            </a:r>
          </a:p>
          <a:p>
            <a:pPr marL="609600" indent="-609600"/>
            <a:r>
              <a:rPr lang="en-US" altLang="en-US">
                <a:latin typeface="VNI-Times" pitchFamily="2" charset="0"/>
              </a:rPr>
              <a:t> Ex :</a:t>
            </a:r>
          </a:p>
          <a:p>
            <a:pPr marL="609600" indent="-609600">
              <a:buFont typeface="Wingdings" panose="05000000000000000000" pitchFamily="2" charset="2"/>
              <a:buNone/>
            </a:pPr>
            <a:r>
              <a:rPr lang="en-US" altLang="en-US">
                <a:latin typeface="VNI-Times" pitchFamily="2" charset="0"/>
              </a:rPr>
              <a:t> Db  A6H   ; sai</a:t>
            </a:r>
          </a:p>
          <a:p>
            <a:pPr marL="609600" indent="-609600">
              <a:buFont typeface="Wingdings" panose="05000000000000000000" pitchFamily="2" charset="2"/>
              <a:buNone/>
            </a:pPr>
            <a:r>
              <a:rPr lang="en-US" altLang="en-US">
                <a:latin typeface="VNI-Times" pitchFamily="2" charset="0"/>
              </a:rPr>
              <a:t>Db  0A6h  ; ñuùng</a:t>
            </a:r>
          </a:p>
        </p:txBody>
      </p:sp>
    </p:spTree>
  </p:cSld>
  <p:clrMapOvr>
    <a:masterClrMapping/>
  </p:clrMapOvr>
  <p:transition spd="slow">
    <p:checker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4A65456B-9213-4DEB-9142-ADA0244B9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644D6-8DD3-4BD0-94F4-562256653CDF}" type="datetime1">
              <a:rPr lang="en-US" altLang="en-US"/>
              <a:pPr/>
              <a:t>10/7/2021</a:t>
            </a:fld>
            <a:endParaRPr lang="en-US" alt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26EB8E62-DB6E-4CD2-89CA-038538B42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Chuong 5 Nhap mon ASM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717216B8-0C1D-475E-8EB4-4F5249543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AEB42-AF20-4087-A6FB-3298B86BA8DE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7170" name="Rectangle 2">
            <a:extLst>
              <a:ext uri="{FF2B5EF4-FFF2-40B4-BE49-F238E27FC236}">
                <a16:creationId xmlns:a16="http://schemas.microsoft.com/office/drawing/2014/main" id="{B217F177-6E96-439D-951C-24AA2CF36AFF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Assembler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0A0A4984-9C9F-4DE2-8B10-5BDC48BB6291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304800" y="1219200"/>
            <a:ext cx="8540750" cy="1371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b="1">
                <a:latin typeface="VNI-Times" pitchFamily="2" charset="0"/>
              </a:rPr>
              <a:t>Moät chöông trình vieát baèng ngoân ngöõ Assembly muoán MT thöïc hieän ñöôïc ta phaûi chuyeån thaønh ngoân</a:t>
            </a:r>
            <a:r>
              <a:rPr lang="en-US" altLang="en-US" sz="2800">
                <a:latin typeface="VNI-Times" pitchFamily="2" charset="0"/>
              </a:rPr>
              <a:t> </a:t>
            </a:r>
            <a:r>
              <a:rPr lang="en-US" altLang="en-US" sz="2800" b="1">
                <a:latin typeface="VNI-Times" pitchFamily="2" charset="0"/>
              </a:rPr>
              <a:t>ngöõ maùy. </a:t>
            </a:r>
          </a:p>
        </p:txBody>
      </p:sp>
      <p:sp>
        <p:nvSpPr>
          <p:cNvPr id="7172" name="Text Box 4">
            <a:extLst>
              <a:ext uri="{FF2B5EF4-FFF2-40B4-BE49-F238E27FC236}">
                <a16:creationId xmlns:a16="http://schemas.microsoft.com/office/drawing/2014/main" id="{593DC150-328F-4249-A9A5-4985AC5D9C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3124200"/>
            <a:ext cx="8686800" cy="150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</a:pPr>
            <a:r>
              <a:rPr lang="en-US" altLang="en-US" sz="28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NI-Times" pitchFamily="2" charset="0"/>
              </a:rPr>
              <a:t> Chöông trình duøng ñeå dòch 1 file vieát baèng Assembly </a:t>
            </a:r>
            <a:r>
              <a:rPr lang="en-US" altLang="en-US" sz="28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NI-Times" pitchFamily="2" charset="0"/>
                <a:sym typeface="Wingdings" panose="05000000000000000000" pitchFamily="2" charset="2"/>
              </a:rPr>
              <a:t> ngoân ngöõ maùy , goïi laø Assembler</a:t>
            </a:r>
            <a:r>
              <a:rPr lang="en-US" altLang="en-US" sz="2800">
                <a:effectLst>
                  <a:outerShdw blurRad="38100" dist="38100" dir="2700000" algn="tl">
                    <a:srgbClr val="000000"/>
                  </a:outerShdw>
                </a:effectLst>
                <a:latin typeface="VNI-Times" pitchFamily="2" charset="0"/>
                <a:sym typeface="Wingdings" panose="05000000000000000000" pitchFamily="2" charset="2"/>
              </a:rPr>
              <a:t>.</a:t>
            </a:r>
            <a:endParaRPr lang="en-US" altLang="en-US" sz="2800">
              <a:effectLst>
                <a:outerShdw blurRad="38100" dist="38100" dir="2700000" algn="tl">
                  <a:srgbClr val="000000"/>
                </a:outerShdw>
              </a:effectLst>
              <a:latin typeface="VNI-Times" pitchFamily="2" charset="0"/>
            </a:endParaRPr>
          </a:p>
          <a:p>
            <a:pPr>
              <a:spcBef>
                <a:spcPct val="50000"/>
              </a:spcBef>
            </a:pPr>
            <a:endParaRPr lang="en-US" altLang="en-US" sz="2800">
              <a:latin typeface="VNI-Times" pitchFamily="2" charset="0"/>
            </a:endParaRPr>
          </a:p>
        </p:txBody>
      </p:sp>
      <p:sp>
        <p:nvSpPr>
          <p:cNvPr id="7173" name="Text Box 5">
            <a:extLst>
              <a:ext uri="{FF2B5EF4-FFF2-40B4-BE49-F238E27FC236}">
                <a16:creationId xmlns:a16="http://schemas.microsoft.com/office/drawing/2014/main" id="{91FF47D9-B5A0-41E6-B02C-B03EDBFF87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4343400"/>
            <a:ext cx="8686800" cy="1160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 b="1">
                <a:latin typeface="VNI-Times" pitchFamily="2" charset="0"/>
              </a:rPr>
              <a:t>Coù 2 chöông trình dòch: </a:t>
            </a:r>
          </a:p>
          <a:p>
            <a:pPr algn="ctr">
              <a:spcBef>
                <a:spcPct val="50000"/>
              </a:spcBef>
            </a:pPr>
            <a:r>
              <a:rPr lang="en-US" altLang="en-US" sz="2800" b="1">
                <a:latin typeface="VNI-Times" pitchFamily="2" charset="0"/>
              </a:rPr>
              <a:t>MASM  vaø  TASM</a:t>
            </a:r>
          </a:p>
        </p:txBody>
      </p:sp>
    </p:spTree>
  </p:cSld>
  <p:clrMapOvr>
    <a:masterClrMapping/>
  </p:clrMapOvr>
  <p:transition spd="slow">
    <p:wedg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7C563A38-D056-48E4-AB2D-346614FE6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5D0AF-D7F0-4BAB-AE1A-B6EF942561C8}" type="datetime1">
              <a:rPr lang="en-US" altLang="en-US"/>
              <a:pPr/>
              <a:t>10/7/2021</a:t>
            </a:fld>
            <a:endParaRPr lang="en-US" alt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C88C80DB-48CD-4344-8ACF-B0A0FDCAC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Chuong 5 Nhap mon ASM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ED5CA8AD-5AA5-470C-B674-F5CFBB5EA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CEC05-E8E0-41A5-BE1B-DC6AD4FA2A60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27650" name="Rectangle 2">
            <a:extLst>
              <a:ext uri="{FF2B5EF4-FFF2-40B4-BE49-F238E27FC236}">
                <a16:creationId xmlns:a16="http://schemas.microsoft.com/office/drawing/2014/main" id="{F8511BC0-AA3E-44A7-BA0D-72A667A45615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301625" y="228600"/>
            <a:ext cx="8510588" cy="914400"/>
          </a:xfrm>
        </p:spPr>
        <p:txBody>
          <a:bodyPr/>
          <a:lstStyle/>
          <a:p>
            <a:r>
              <a:rPr lang="en-US" altLang="en-US" sz="3600">
                <a:latin typeface="VNI-Times" pitchFamily="2" charset="0"/>
              </a:rPr>
              <a:t>Toaùn töû  DUP (cont)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C9D1358E-8A1F-4A8D-833A-CAC262D33F2A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301625" y="1676400"/>
            <a:ext cx="8540750" cy="6096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>
                <a:latin typeface="VNI-US" pitchFamily="2" charset="0"/>
              </a:rPr>
              <a:t>Amtrix  dw  3 dup (4 dup (0) )</a:t>
            </a:r>
          </a:p>
        </p:txBody>
      </p:sp>
      <p:sp>
        <p:nvSpPr>
          <p:cNvPr id="27652" name="Text Box 4">
            <a:extLst>
              <a:ext uri="{FF2B5EF4-FFF2-40B4-BE49-F238E27FC236}">
                <a16:creationId xmlns:a16="http://schemas.microsoft.com/office/drawing/2014/main" id="{F8B0BD35-F9DE-4878-897D-B531162866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2286000"/>
            <a:ext cx="2971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 b="1"/>
              <a:t>Taïo 1 ma traän 3x4</a:t>
            </a:r>
          </a:p>
        </p:txBody>
      </p:sp>
      <p:sp>
        <p:nvSpPr>
          <p:cNvPr id="27653" name="Text Box 5">
            <a:extLst>
              <a:ext uri="{FF2B5EF4-FFF2-40B4-BE49-F238E27FC236}">
                <a16:creationId xmlns:a16="http://schemas.microsoft.com/office/drawing/2014/main" id="{C32E1C9A-15DD-4F73-8C41-3E050EF3C0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429000"/>
            <a:ext cx="8001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 b="1"/>
              <a:t>Atable  db  4 dup (3 dup (0), 2 dup (‘X’))</a:t>
            </a:r>
          </a:p>
        </p:txBody>
      </p:sp>
      <p:sp>
        <p:nvSpPr>
          <p:cNvPr id="27654" name="Rectangle 6">
            <a:extLst>
              <a:ext uri="{FF2B5EF4-FFF2-40B4-BE49-F238E27FC236}">
                <a16:creationId xmlns:a16="http://schemas.microsoft.com/office/drawing/2014/main" id="{59116CF1-90ED-4F75-BB19-D7F1AB08B478}"/>
              </a:ext>
            </a:extLst>
          </p:cNvPr>
          <p:cNvSpPr>
            <a:spLocks noChangeArrowheads="1"/>
          </p:cNvSpPr>
          <p:nvPr/>
        </p:nvSpPr>
        <p:spPr bwMode="auto">
          <a:xfrm rot="-330592">
            <a:off x="609600" y="4343400"/>
            <a:ext cx="7315200" cy="99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 b="1">
                <a:latin typeface="VNI-Times" pitchFamily="2" charset="0"/>
              </a:rPr>
              <a:t>Taïo 1 vuøng nhôù chöùa 000XX 000XX 000XX 000XX</a:t>
            </a:r>
          </a:p>
        </p:txBody>
      </p:sp>
    </p:spTree>
  </p:cSld>
  <p:clrMapOvr>
    <a:masterClrMapping/>
  </p:clrMapOvr>
  <p:transition spd="slow"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6" dur="1" fill="hold"/>
                                        <p:tgtEl>
                                          <p:spTgt spid="2765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21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22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0"/>
                                        <p:tgtEl>
                                          <p:spTgt spid="27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build="p"/>
      <p:bldP spid="27652" grpId="0"/>
      <p:bldP spid="27653" grpId="0"/>
      <p:bldP spid="2765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27C28D-7876-4E13-95DE-1916EE4AB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1A826-170F-48AA-8D67-3C81D8DA7383}" type="datetime1">
              <a:rPr lang="en-US" altLang="en-US"/>
              <a:pPr/>
              <a:t>10/7/2021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F90195-FE11-4348-923B-952D0E6DA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Chuong 5 Nhap mon ASM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38F84C-0491-4657-9AE9-D9F2B5F57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80C2D-034F-4F29-AF7D-DCCC5ECC071C}" type="slidenum">
              <a:rPr lang="en-US" altLang="en-US"/>
              <a:pPr/>
              <a:t>31</a:t>
            </a:fld>
            <a:endParaRPr lang="en-US" altLang="en-US"/>
          </a:p>
        </p:txBody>
      </p:sp>
      <p:sp>
        <p:nvSpPr>
          <p:cNvPr id="32770" name="Rectangle 2">
            <a:extLst>
              <a:ext uri="{FF2B5EF4-FFF2-40B4-BE49-F238E27FC236}">
                <a16:creationId xmlns:a16="http://schemas.microsoft.com/office/drawing/2014/main" id="{A7627A86-FCF9-4A52-B7C1-F48F2E276259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VNI-Times" pitchFamily="2" charset="0"/>
              </a:rPr>
              <a:t>Toaùn töû DUP</a:t>
            </a: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DACAD604-D196-4E69-AA20-06BC712A7341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b="1">
                <a:latin typeface="VNI-Times" pitchFamily="2" charset="0"/>
              </a:rPr>
              <a:t>Chæ xuaát hieän sau 1 chæ thò DB hay DW</a:t>
            </a:r>
          </a:p>
          <a:p>
            <a:r>
              <a:rPr lang="en-US" altLang="en-US" b="1">
                <a:latin typeface="VNI-Times" pitchFamily="2" charset="0"/>
              </a:rPr>
              <a:t>Vôùi DUP ta coù theå laëp laïi 1 hay nhieàu trò cho vuøng nhôù.</a:t>
            </a:r>
          </a:p>
          <a:p>
            <a:r>
              <a:rPr lang="en-US" altLang="en-US" b="1">
                <a:latin typeface="VNI-Times" pitchFamily="2" charset="0"/>
              </a:rPr>
              <a:t>Raát coù ích khi laøm vieäc vôùi maûng hay chuoåi. </a:t>
            </a:r>
          </a:p>
        </p:txBody>
      </p:sp>
    </p:spTree>
  </p:cSld>
  <p:clrMapOvr>
    <a:masterClrMapping/>
  </p:clrMapOvr>
  <p:transition spd="slow">
    <p:wheel spokes="3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2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0" grpId="0"/>
      <p:bldP spid="32771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F845EEF-5B5E-4557-ABEF-0D1AEC6D7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A1903-5B19-464B-9A1E-1F4D36C39814}" type="datetime1">
              <a:rPr lang="en-US" altLang="en-US"/>
              <a:pPr/>
              <a:t>10/7/2021</a:t>
            </a:fld>
            <a:endParaRPr lang="en-US" alt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ACE8E1BC-776F-43DC-9612-6D4835691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Chuong 5 Nhap mon ASM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8BF6F38D-D50F-426D-8D48-22777BF13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6612A-63E8-436E-9EE4-BFDC98A73A38}" type="slidenum">
              <a:rPr lang="en-US" altLang="en-US"/>
              <a:pPr/>
              <a:t>32</a:t>
            </a:fld>
            <a:endParaRPr lang="en-US" altLang="en-US"/>
          </a:p>
        </p:txBody>
      </p:sp>
      <p:sp>
        <p:nvSpPr>
          <p:cNvPr id="38914" name="Rectangle 2">
            <a:extLst>
              <a:ext uri="{FF2B5EF4-FFF2-40B4-BE49-F238E27FC236}">
                <a16:creationId xmlns:a16="http://schemas.microsoft.com/office/drawing/2014/main" id="{9C58E258-15E1-4774-B115-425591226D7C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>
                <a:latin typeface="VNI-Times" pitchFamily="2" charset="0"/>
              </a:rPr>
              <a:t>Toaùn töû ?</a:t>
            </a:r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EED0017E-F8A6-49B1-AA6F-0C8BD3C6C27B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301625" y="1676400"/>
            <a:ext cx="8540750" cy="1143000"/>
          </a:xfrm>
        </p:spPr>
        <p:txBody>
          <a:bodyPr/>
          <a:lstStyle/>
          <a:p>
            <a:r>
              <a:rPr lang="en-US" altLang="en-US">
                <a:latin typeface="VNI-Times" pitchFamily="2" charset="0"/>
              </a:rPr>
              <a:t>Muoán khai baùo 1 bieán hay 1 maûng maø khoâng caàn khôûi taïo trò ta duøng toaùn töû ?</a:t>
            </a:r>
          </a:p>
        </p:txBody>
      </p:sp>
      <p:sp>
        <p:nvSpPr>
          <p:cNvPr id="38916" name="Text Box 4">
            <a:extLst>
              <a:ext uri="{FF2B5EF4-FFF2-40B4-BE49-F238E27FC236}">
                <a16:creationId xmlns:a16="http://schemas.microsoft.com/office/drawing/2014/main" id="{D707C995-49E8-47D8-9DCB-65F26854F4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124200"/>
            <a:ext cx="830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b="1">
                <a:latin typeface="VNI-Times" pitchFamily="2" charset="0"/>
              </a:rPr>
              <a:t>Ex :  MEM8   DB  ?     ; khai baùo 1 byte troáng trong boä nhôù</a:t>
            </a:r>
          </a:p>
        </p:txBody>
      </p:sp>
      <p:sp>
        <p:nvSpPr>
          <p:cNvPr id="38917" name="Text Box 5">
            <a:extLst>
              <a:ext uri="{FF2B5EF4-FFF2-40B4-BE49-F238E27FC236}">
                <a16:creationId xmlns:a16="http://schemas.microsoft.com/office/drawing/2014/main" id="{6C0443D9-4275-4309-9D60-5B256525E8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810000"/>
            <a:ext cx="853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b="1">
                <a:latin typeface="VNI-Times" pitchFamily="2" charset="0"/>
              </a:rPr>
              <a:t>         MEM16   DW  ?     ; khai baùo 2 byte troáng trong boä nhôù</a:t>
            </a:r>
          </a:p>
        </p:txBody>
      </p:sp>
      <p:sp>
        <p:nvSpPr>
          <p:cNvPr id="38918" name="Text Box 6">
            <a:extLst>
              <a:ext uri="{FF2B5EF4-FFF2-40B4-BE49-F238E27FC236}">
                <a16:creationId xmlns:a16="http://schemas.microsoft.com/office/drawing/2014/main" id="{4CD8F221-2261-47AD-88C8-E73A08CE1C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4495800"/>
            <a:ext cx="6400800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 b="1">
                <a:latin typeface="VNI-Times" pitchFamily="2" charset="0"/>
              </a:rPr>
              <a:t>         BMEM   DB 50 DUP(?)    </a:t>
            </a:r>
          </a:p>
          <a:p>
            <a:pPr>
              <a:spcBef>
                <a:spcPct val="50000"/>
              </a:spcBef>
            </a:pPr>
            <a:r>
              <a:rPr lang="en-US" altLang="en-US" sz="2000" b="1">
                <a:latin typeface="VNI-Times" pitchFamily="2" charset="0"/>
              </a:rPr>
              <a:t>       ; khai baùo 50 byte troáng trong boä nhôù</a:t>
            </a:r>
          </a:p>
        </p:txBody>
      </p:sp>
    </p:spTree>
  </p:cSld>
  <p:clrMapOvr>
    <a:masterClrMapping/>
  </p:clrMapOvr>
  <p:transition spd="slow">
    <p:plus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269D22-7015-49C4-B74D-E3A29ADDC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F4ED3-F07D-4B78-A434-27E8804A341B}" type="datetime1">
              <a:rPr lang="en-US" altLang="en-US"/>
              <a:pPr/>
              <a:t>10/7/2021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ED28F8-C54F-4279-BEE5-C1B786AB6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Chuong 5 Nhap mon ASM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F9335-E38D-4B51-8E1A-552CD21C9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777C1-E471-4466-AA12-3E78F6C30DA8}" type="slidenum">
              <a:rPr lang="en-US" altLang="en-US"/>
              <a:pPr/>
              <a:t>33</a:t>
            </a:fld>
            <a:endParaRPr lang="en-US" altLang="en-US"/>
          </a:p>
        </p:txBody>
      </p:sp>
      <p:sp>
        <p:nvSpPr>
          <p:cNvPr id="49154" name="Rectangle 2">
            <a:extLst>
              <a:ext uri="{FF2B5EF4-FFF2-40B4-BE49-F238E27FC236}">
                <a16:creationId xmlns:a16="http://schemas.microsoft.com/office/drawing/2014/main" id="{03630FEC-4AF9-470C-9D95-4EC9CE9B0DC7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301625" y="228600"/>
            <a:ext cx="8510588" cy="533400"/>
          </a:xfrm>
        </p:spPr>
        <p:txBody>
          <a:bodyPr/>
          <a:lstStyle/>
          <a:p>
            <a:r>
              <a:rPr lang="en-US" altLang="en-US" sz="3600">
                <a:latin typeface="VNI-Times" pitchFamily="2" charset="0"/>
              </a:rPr>
              <a:t>Chöông trình daïng .COM</a:t>
            </a:r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E0D52B45-D010-41F9-A1D3-DA1838933CA7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301625" y="990600"/>
            <a:ext cx="8540750" cy="5108575"/>
          </a:xfrm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>
                <a:latin typeface="VNI-Times" pitchFamily="2" charset="0"/>
              </a:rPr>
              <a:t>CODE SEGMENT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>
                <a:latin typeface="VNI-Times" pitchFamily="2" charset="0"/>
              </a:rPr>
              <a:t>  ASSUME  CS:CODE , DS:CODE, SS:CODE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>
                <a:latin typeface="VNI-Times" pitchFamily="2" charset="0"/>
              </a:rPr>
              <a:t>; toaøn boä chöông trình chæ naèm trong 1 segment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>
                <a:latin typeface="VNI-Times" pitchFamily="2" charset="0"/>
              </a:rPr>
              <a:t>Org  100h ;; chæ thò naïp thanh ghi leänh IP=100h khi CT ñöôïc naïp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>
                <a:latin typeface="VNI-Times" pitchFamily="2" charset="0"/>
              </a:rPr>
              <a:t>Main proc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>
                <a:latin typeface="VNI-Times" pitchFamily="2" charset="0"/>
              </a:rPr>
              <a:t>   mov ax,bx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>
                <a:latin typeface="VNI-Times" pitchFamily="2" charset="0"/>
              </a:rPr>
              <a:t> …………….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>
                <a:latin typeface="VNI-Times" pitchFamily="2" charset="0"/>
              </a:rPr>
              <a:t>Main endp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>
                <a:latin typeface="VNI-Times" pitchFamily="2" charset="0"/>
              </a:rPr>
              <a:t>Count db  10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>
                <a:latin typeface="VNI-Times" pitchFamily="2" charset="0"/>
              </a:rPr>
              <a:t>………………………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>
                <a:latin typeface="VNI-Times" pitchFamily="2" charset="0"/>
              </a:rPr>
              <a:t>Code ends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>
                <a:latin typeface="VNI-Times" pitchFamily="2" charset="0"/>
              </a:rPr>
              <a:t>End main</a:t>
            </a:r>
          </a:p>
        </p:txBody>
      </p:sp>
    </p:spTree>
  </p:cSld>
  <p:clrMapOvr>
    <a:masterClrMapping/>
  </p:clrMapOvr>
  <p:transition spd="slow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0" fill="hold"/>
                                        <p:tgtEl>
                                          <p:spTgt spid="491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491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0" fill="hold"/>
                                        <p:tgtEl>
                                          <p:spTgt spid="49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0" fill="hold"/>
                                        <p:tgtEl>
                                          <p:spTgt spid="49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0"/>
                                        <p:tgtEl>
                                          <p:spTgt spid="49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1D84CD-2082-407E-A618-AF279EBA9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26D61-3782-47F4-9CF4-B7BE5CD069A3}" type="datetime1">
              <a:rPr lang="en-US" altLang="en-US"/>
              <a:pPr/>
              <a:t>10/7/2021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54C7D5-1B2E-4203-87C2-F83057C30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Chuong 5 Nhap mon ASM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FE6C0-636E-4839-B951-FECA81071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921C3-877C-4554-B332-9774BA0D42B1}" type="slidenum">
              <a:rPr lang="en-US" altLang="en-US"/>
              <a:pPr/>
              <a:t>34</a:t>
            </a:fld>
            <a:endParaRPr lang="en-US" altLang="en-US"/>
          </a:p>
        </p:txBody>
      </p:sp>
      <p:sp>
        <p:nvSpPr>
          <p:cNvPr id="40962" name="Rectangle 2">
            <a:extLst>
              <a:ext uri="{FF2B5EF4-FFF2-40B4-BE49-F238E27FC236}">
                <a16:creationId xmlns:a16="http://schemas.microsoft.com/office/drawing/2014/main" id="{3B162293-B77B-46D8-9BC2-9BD45AE39F2F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SUMMARY</a:t>
            </a:r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5A43FF5F-F37D-4628-A1F6-75C44771F86E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>
                <a:latin typeface="VNI-Times" pitchFamily="2" charset="0"/>
              </a:rPr>
              <a:t>chöông trình Assembly goàm nhieàu doøng leänh.</a:t>
            </a:r>
          </a:p>
          <a:p>
            <a:r>
              <a:rPr lang="en-US" altLang="en-US" sz="2800">
                <a:latin typeface="VNI-Times" pitchFamily="2" charset="0"/>
              </a:rPr>
              <a:t>Moãi leänh phaûi vieát treân 1 doøng</a:t>
            </a:r>
          </a:p>
          <a:p>
            <a:r>
              <a:rPr lang="en-US" altLang="en-US" sz="2800">
                <a:latin typeface="VNI-Times" pitchFamily="2" charset="0"/>
              </a:rPr>
              <a:t>Leänh coù theå goàm [teân] [toaùn töû] [toaùn haïng] </a:t>
            </a:r>
          </a:p>
          <a:p>
            <a:r>
              <a:rPr lang="en-US" altLang="en-US" sz="2800">
                <a:latin typeface="VNI-Times" pitchFamily="2" charset="0"/>
              </a:rPr>
              <a:t>Caùc kyù töï phaûi ñaët trong daáu ‘ ‘ hay “ “</a:t>
            </a:r>
          </a:p>
          <a:p>
            <a:r>
              <a:rPr lang="en-US" altLang="en-US" sz="2800">
                <a:latin typeface="VNI-Times" pitchFamily="2" charset="0"/>
              </a:rPr>
              <a:t>DB duøng ñeå ñònh nghóa bieán kieåu BYTE</a:t>
            </a:r>
          </a:p>
          <a:p>
            <a:r>
              <a:rPr lang="en-US" altLang="en-US" sz="2800">
                <a:latin typeface="VNI-Times" pitchFamily="2" charset="0"/>
              </a:rPr>
              <a:t>DW duøng ñeå ñònh nghóa bieán kieåu WORD.</a:t>
            </a:r>
          </a:p>
          <a:p>
            <a:r>
              <a:rPr lang="en-US" altLang="en-US" sz="2800">
                <a:latin typeface="VNI-Times" pitchFamily="2" charset="0"/>
              </a:rPr>
              <a:t>Coù 2 caùch xuaát nhaäp döõ lieäu : lieân laïc tröïc tieáp qua coång hay duøng caùc phuïc vuï ngaét cuûa DOS vaø BIOS.</a:t>
            </a:r>
          </a:p>
        </p:txBody>
      </p:sp>
    </p:spTree>
  </p:cSld>
  <p:clrMapOvr>
    <a:masterClrMapping/>
  </p:clrMapOvr>
  <p:transition spd="slow">
    <p:newsflash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71874B4-882D-44F2-9FBC-AA4B027F8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8DF3B-1EA3-472D-AEC0-C23DAF601157}" type="datetime1">
              <a:rPr lang="en-US" altLang="en-US"/>
              <a:pPr/>
              <a:t>10/7/2021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C6A8EC5-0343-4065-93D2-4B391C2AD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Chuong 5 Nhap mon ASM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DECB6F2-823D-447F-B0E2-51844B488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79BDF-AEDF-42B2-B6EE-632887E19D5B}" type="slidenum">
              <a:rPr lang="en-US" altLang="en-US"/>
              <a:pPr/>
              <a:t>35</a:t>
            </a:fld>
            <a:endParaRPr lang="en-US" altLang="en-US"/>
          </a:p>
        </p:txBody>
      </p:sp>
      <p:sp>
        <p:nvSpPr>
          <p:cNvPr id="43010" name="Rectangle 2">
            <a:extLst>
              <a:ext uri="{FF2B5EF4-FFF2-40B4-BE49-F238E27FC236}">
                <a16:creationId xmlns:a16="http://schemas.microsoft.com/office/drawing/2014/main" id="{88B4A776-F069-4FA3-B52B-B30FA194D2F2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301625" y="228600"/>
            <a:ext cx="8510588" cy="381000"/>
          </a:xfrm>
        </p:spPr>
        <p:txBody>
          <a:bodyPr/>
          <a:lstStyle/>
          <a:p>
            <a:r>
              <a:rPr lang="en-US" altLang="en-US" sz="4000">
                <a:latin typeface="VNI-Times" pitchFamily="2" charset="0"/>
              </a:rPr>
              <a:t>Caâu hoûi oân taäp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920A428E-96C3-4C0A-984F-4FB920AAF38F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304800" y="838200"/>
            <a:ext cx="8540750" cy="1676400"/>
          </a:xfrm>
        </p:spPr>
        <p:txBody>
          <a:bodyPr/>
          <a:lstStyle/>
          <a:p>
            <a:r>
              <a:rPr lang="en-US" altLang="en-US">
                <a:latin typeface="VNI-Times" pitchFamily="2" charset="0"/>
              </a:rPr>
              <a:t>Trong maõ maùy döôùi ñaây ñöôïc laáy töø taäp tin lieät keâ, haõy neâu yù nghóa cuûa R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>
                <a:latin typeface="VNI-Times" pitchFamily="2" charset="0"/>
              </a:rPr>
              <a:t>  5B 0021   R              ADD BX, VAL1 </a:t>
            </a:r>
          </a:p>
        </p:txBody>
      </p:sp>
      <p:sp>
        <p:nvSpPr>
          <p:cNvPr id="43012" name="Rectangle 4">
            <a:extLst>
              <a:ext uri="{FF2B5EF4-FFF2-40B4-BE49-F238E27FC236}">
                <a16:creationId xmlns:a16="http://schemas.microsoft.com/office/drawing/2014/main" id="{69F39792-F340-4F33-BCC0-E2902D583170}"/>
              </a:ext>
            </a:extLst>
          </p:cNvPr>
          <p:cNvSpPr>
            <a:spLocks noRot="1" noChangeArrowheads="1"/>
          </p:cNvSpPr>
          <p:nvPr/>
        </p:nvSpPr>
        <p:spPr bwMode="auto">
          <a:xfrm>
            <a:off x="381000" y="2514600"/>
            <a:ext cx="8540750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VNI-Times" pitchFamily="2" charset="0"/>
              </a:rPr>
              <a:t>Neâu yù nghóa cuûa kyù hieäu ñòa chæ cuûa bieán döôùi ñaây trong 1 taäp tin lieät keâ.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>
                <a:latin typeface="VNI-Times" pitchFamily="2" charset="0"/>
              </a:rPr>
              <a:t>  5B 0021   R              ADD BX, VAL1 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EB2BBF4-60A6-4E46-A20A-3D03F21F1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F1993-6F3A-467B-8F28-52518E3E436A}" type="datetime1">
              <a:rPr lang="en-US" altLang="en-US"/>
              <a:pPr/>
              <a:t>10/7/2021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8AC79BA-7919-45FA-BC8D-9588AF0AD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Chuong 5 Nhap mon ASM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823AA5C-F939-487B-81AD-A0CED7749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3345F-0D4F-40AF-A058-4AFB3948B75C}" type="slidenum">
              <a:rPr lang="en-US" altLang="en-US"/>
              <a:pPr/>
              <a:t>36</a:t>
            </a:fld>
            <a:endParaRPr lang="en-US" altLang="en-US"/>
          </a:p>
        </p:txBody>
      </p:sp>
      <p:sp>
        <p:nvSpPr>
          <p:cNvPr id="44034" name="Rectangle 2">
            <a:extLst>
              <a:ext uri="{FF2B5EF4-FFF2-40B4-BE49-F238E27FC236}">
                <a16:creationId xmlns:a16="http://schemas.microsoft.com/office/drawing/2014/main" id="{6FE9E4DA-937A-415F-B299-E9CA41F3E91B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301625" y="228600"/>
            <a:ext cx="8510588" cy="381000"/>
          </a:xfrm>
        </p:spPr>
        <p:txBody>
          <a:bodyPr/>
          <a:lstStyle/>
          <a:p>
            <a:r>
              <a:rPr lang="en-US" altLang="en-US" sz="4000">
                <a:latin typeface="VNI-Times" pitchFamily="2" charset="0"/>
              </a:rPr>
              <a:t>Caâu hoûi oân taäp</a:t>
            </a:r>
          </a:p>
        </p:txBody>
      </p:sp>
      <p:sp>
        <p:nvSpPr>
          <p:cNvPr id="44038" name="Rectangle 6">
            <a:extLst>
              <a:ext uri="{FF2B5EF4-FFF2-40B4-BE49-F238E27FC236}">
                <a16:creationId xmlns:a16="http://schemas.microsoft.com/office/drawing/2014/main" id="{45F30F1D-7505-480B-9E4B-454C711C76B3}"/>
              </a:ext>
            </a:extLst>
          </p:cNvPr>
          <p:cNvSpPr>
            <a:spLocks noRot="1" noChangeArrowheads="1"/>
          </p:cNvSpPr>
          <p:nvPr/>
        </p:nvSpPr>
        <p:spPr bwMode="auto">
          <a:xfrm>
            <a:off x="304800" y="685800"/>
            <a:ext cx="8540750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latin typeface="VNI-Times" pitchFamily="2" charset="0"/>
              </a:rPr>
              <a:t>Chöông trình sau coù loãi. Haõy tìm caâu leänh naøo gaây ra loãi, giaûi thích vaø söûa laïi cho ñuùng.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>
                <a:latin typeface="VNI-Times" pitchFamily="2" charset="0"/>
              </a:rPr>
              <a:t> .</a:t>
            </a:r>
            <a:r>
              <a:rPr lang="en-US" altLang="en-US" sz="2000" b="1">
                <a:latin typeface="VNI-Times" pitchFamily="2" charset="0"/>
              </a:rPr>
              <a:t>MODEL SMALL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b="1">
                <a:latin typeface="VNI-Times" pitchFamily="2" charset="0"/>
              </a:rPr>
              <a:t> .STACK 100H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b="1">
                <a:latin typeface="VNI-Times" pitchFamily="2" charset="0"/>
              </a:rPr>
              <a:t>.DATA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b="1">
                <a:latin typeface="VNI-Times" pitchFamily="2" charset="0"/>
              </a:rPr>
              <a:t>   MOV AX, VALUE1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b="1">
                <a:latin typeface="VNI-Times" pitchFamily="2" charset="0"/>
              </a:rPr>
              <a:t>   MOV BX, VALUE2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b="1">
                <a:latin typeface="VNI-Times" pitchFamily="2" charset="0"/>
              </a:rPr>
              <a:t>   INC BX, 1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b="1">
                <a:latin typeface="VNI-Times" pitchFamily="2" charset="0"/>
              </a:rPr>
              <a:t>   INT 21H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b="1">
                <a:latin typeface="VNI-Times" pitchFamily="2" charset="0"/>
              </a:rPr>
              <a:t>   MOV 4C00H, AX</a:t>
            </a:r>
          </a:p>
        </p:txBody>
      </p:sp>
      <p:sp>
        <p:nvSpPr>
          <p:cNvPr id="44039" name="Text Box 7">
            <a:extLst>
              <a:ext uri="{FF2B5EF4-FFF2-40B4-BE49-F238E27FC236}">
                <a16:creationId xmlns:a16="http://schemas.microsoft.com/office/drawing/2014/main" id="{3E79FCF4-836A-41E0-9D4C-D2ACABB073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648200"/>
            <a:ext cx="3581400" cy="176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 b="1">
                <a:latin typeface="VNI-Times" pitchFamily="2" charset="0"/>
              </a:rPr>
              <a:t>MAIN ENDP </a:t>
            </a:r>
          </a:p>
          <a:p>
            <a:pPr>
              <a:spcBef>
                <a:spcPct val="50000"/>
              </a:spcBef>
            </a:pPr>
            <a:r>
              <a:rPr lang="en-US" altLang="en-US" sz="2000" b="1">
                <a:latin typeface="VNI-Times" pitchFamily="2" charset="0"/>
              </a:rPr>
              <a:t>VALUE1      0AH</a:t>
            </a:r>
          </a:p>
          <a:p>
            <a:pPr>
              <a:spcBef>
                <a:spcPct val="50000"/>
              </a:spcBef>
            </a:pPr>
            <a:r>
              <a:rPr lang="en-US" altLang="en-US" sz="2000" b="1">
                <a:latin typeface="VNI-Times" pitchFamily="2" charset="0"/>
              </a:rPr>
              <a:t>VALUE2     1000H</a:t>
            </a:r>
          </a:p>
          <a:p>
            <a:pPr>
              <a:spcBef>
                <a:spcPct val="50000"/>
              </a:spcBef>
            </a:pPr>
            <a:r>
              <a:rPr lang="en-US" altLang="en-US" sz="2000" b="1">
                <a:latin typeface="VNI-Times" pitchFamily="2" charset="0"/>
              </a:rPr>
              <a:t>END MAIN</a:t>
            </a:r>
          </a:p>
        </p:txBody>
      </p:sp>
    </p:spTree>
  </p:cSld>
  <p:clrMapOvr>
    <a:masterClrMapping/>
  </p:clrMapOvr>
  <p:transition spd="slow">
    <p:newsflash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276A4496-5C10-42B3-994A-92C1505D8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8C288-FCD1-4937-9C31-60755AD0C77D}" type="datetime1">
              <a:rPr lang="en-US" altLang="en-US"/>
              <a:pPr/>
              <a:t>10/7/2021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8F490E6-4C43-4D10-8722-D23E265B9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Chuong 5 Nhap mon ASM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68AFB4F-81FE-4E66-84CC-C1E0E206E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2CEC1-4498-4287-8DEE-EAAAD6FDF28E}" type="slidenum">
              <a:rPr lang="en-US" altLang="en-US"/>
              <a:pPr/>
              <a:t>37</a:t>
            </a:fld>
            <a:endParaRPr lang="en-US" altLang="en-US"/>
          </a:p>
        </p:txBody>
      </p:sp>
      <p:sp>
        <p:nvSpPr>
          <p:cNvPr id="50178" name="Rectangle 2">
            <a:extLst>
              <a:ext uri="{FF2B5EF4-FFF2-40B4-BE49-F238E27FC236}">
                <a16:creationId xmlns:a16="http://schemas.microsoft.com/office/drawing/2014/main" id="{693DD722-7145-476B-9B43-093517DD8AE6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3074988" y="1143000"/>
            <a:ext cx="6069012" cy="381000"/>
          </a:xfrm>
        </p:spPr>
        <p:txBody>
          <a:bodyPr/>
          <a:lstStyle/>
          <a:p>
            <a:r>
              <a:rPr lang="en-US" altLang="en-US" sz="4000">
                <a:latin typeface="VNI-Times" pitchFamily="2" charset="0"/>
              </a:rPr>
              <a:t>Caâu hoûi oân taäp</a:t>
            </a:r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748F4623-A790-4C3D-8058-D4DC9AF776BC}"/>
              </a:ext>
            </a:extLst>
          </p:cNvPr>
          <p:cNvSpPr>
            <a:spLocks noRot="1" noChangeArrowheads="1"/>
          </p:cNvSpPr>
          <p:nvPr/>
        </p:nvSpPr>
        <p:spPr bwMode="auto">
          <a:xfrm>
            <a:off x="228600" y="304800"/>
            <a:ext cx="8540750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latin typeface="VNI-Times" pitchFamily="2" charset="0"/>
              </a:rPr>
              <a:t>Chöông trình sau coù loãi. Haõy tìm caâu leänh naøo gaây ra loãi, giaûi thích vaø söûa laïi cho ñuùng.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>
                <a:latin typeface="VNI-Times" pitchFamily="2" charset="0"/>
              </a:rPr>
              <a:t> .</a:t>
            </a:r>
            <a:r>
              <a:rPr lang="en-US" altLang="en-US" sz="2000" b="1">
                <a:latin typeface="VNI-Times" pitchFamily="2" charset="0"/>
              </a:rPr>
              <a:t>MODEL SMALL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b="1">
                <a:latin typeface="VNI-Times" pitchFamily="2" charset="0"/>
              </a:rPr>
              <a:t> .STACK 100H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b="1">
                <a:latin typeface="VNI-Times" pitchFamily="2" charset="0"/>
              </a:rPr>
              <a:t>.CODE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b="1">
                <a:latin typeface="VNI-Times" pitchFamily="2" charset="0"/>
              </a:rPr>
              <a:t>MAIN PROC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b="1">
                <a:latin typeface="VNI-Times" pitchFamily="2" charset="0"/>
              </a:rPr>
              <a:t>   MOV AX, @DATA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b="1">
                <a:latin typeface="VNI-Times" pitchFamily="2" charset="0"/>
              </a:rPr>
              <a:t>   MOV DS , AX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b="1">
                <a:latin typeface="VNI-Times" pitchFamily="2" charset="0"/>
              </a:rPr>
              <a:t>   MOV AX, VALUE1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b="1">
                <a:latin typeface="VNI-Times" pitchFamily="2" charset="0"/>
              </a:rPr>
              <a:t>    MOV AX, VALUE2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b="1">
                <a:latin typeface="VNI-Times" pitchFamily="2" charset="0"/>
              </a:rPr>
              <a:t>   MOV AX, 4C00H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b="1">
                <a:latin typeface="VNI-Times" pitchFamily="2" charset="0"/>
              </a:rPr>
              <a:t> INT 21H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000" b="1">
              <a:latin typeface="VNI-Times" pitchFamily="2" charset="0"/>
            </a:endParaRPr>
          </a:p>
        </p:txBody>
      </p:sp>
      <p:sp>
        <p:nvSpPr>
          <p:cNvPr id="50180" name="Text Box 4">
            <a:extLst>
              <a:ext uri="{FF2B5EF4-FFF2-40B4-BE49-F238E27FC236}">
                <a16:creationId xmlns:a16="http://schemas.microsoft.com/office/drawing/2014/main" id="{D53C773C-1AC1-4745-BE1C-E97E0EE906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876800"/>
            <a:ext cx="3048000" cy="176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 b="1">
                <a:latin typeface="VNI-Times" pitchFamily="2" charset="0"/>
              </a:rPr>
              <a:t>MAIN ENDP </a:t>
            </a:r>
          </a:p>
          <a:p>
            <a:pPr>
              <a:spcBef>
                <a:spcPct val="50000"/>
              </a:spcBef>
            </a:pPr>
            <a:r>
              <a:rPr lang="en-US" altLang="en-US" sz="2000" b="1">
                <a:latin typeface="VNI-Times" pitchFamily="2" charset="0"/>
              </a:rPr>
              <a:t>VALUE1 DB  0AH</a:t>
            </a:r>
          </a:p>
          <a:p>
            <a:pPr>
              <a:spcBef>
                <a:spcPct val="50000"/>
              </a:spcBef>
            </a:pPr>
            <a:r>
              <a:rPr lang="en-US" altLang="en-US" sz="2000" b="1">
                <a:latin typeface="VNI-Times" pitchFamily="2" charset="0"/>
              </a:rPr>
              <a:t>VALUE2 DB 1000H</a:t>
            </a:r>
          </a:p>
          <a:p>
            <a:pPr>
              <a:spcBef>
                <a:spcPct val="50000"/>
              </a:spcBef>
            </a:pPr>
            <a:r>
              <a:rPr lang="en-US" altLang="en-US" sz="2000" b="1">
                <a:latin typeface="VNI-Times" pitchFamily="2" charset="0"/>
              </a:rPr>
              <a:t>END MAIN</a:t>
            </a:r>
          </a:p>
        </p:txBody>
      </p:sp>
    </p:spTree>
  </p:cSld>
  <p:clrMapOvr>
    <a:masterClrMapping/>
  </p:clrMapOvr>
  <p:transition spd="slow">
    <p:newsflash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EEEC1F-DF9A-4A3B-9EFF-383045849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EA951-ADD2-4899-9778-F1D1EABBDD70}" type="datetime1">
              <a:rPr lang="en-US" altLang="en-US"/>
              <a:pPr/>
              <a:t>10/7/2021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981999-0B9B-4A51-B0D8-8767740F8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Chuong 5 Nhap mon ASM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242150-4290-4649-B0E4-72FA640C7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1D54F-A76F-41E3-AFD8-329ED5DF5D5B}" type="slidenum">
              <a:rPr lang="en-US" altLang="en-US"/>
              <a:pPr/>
              <a:t>38</a:t>
            </a:fld>
            <a:endParaRPr lang="en-US" altLang="en-US"/>
          </a:p>
        </p:txBody>
      </p:sp>
      <p:sp>
        <p:nvSpPr>
          <p:cNvPr id="41986" name="Rectangle 2">
            <a:extLst>
              <a:ext uri="{FF2B5EF4-FFF2-40B4-BE49-F238E27FC236}">
                <a16:creationId xmlns:a16="http://schemas.microsoft.com/office/drawing/2014/main" id="{549A6C45-3922-400D-9534-C170508FCE0C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VNI-Times" pitchFamily="2" charset="0"/>
              </a:rPr>
              <a:t>Baøi taäp laäp trình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1BDECDBC-C896-45C5-8739-77812A5731B0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603250" y="1447800"/>
            <a:ext cx="8540750" cy="4422775"/>
          </a:xfrm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>
                <a:latin typeface="VNI-Times" pitchFamily="2" charset="0"/>
              </a:rPr>
              <a:t>Baøi 1 : Vieát chöông trình nhaäp 1 kyù töï thöôøng , in ra kyù töï hoa töông öùng.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>
                <a:latin typeface="VNI-Times" pitchFamily="2" charset="0"/>
              </a:rPr>
              <a:t>Baøi 2 : Vieát chöông trình hoaùn vò 2 bieán kieåu byte ñöôïc gaùn saün trò.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>
                <a:latin typeface="VNI-Times" pitchFamily="2" charset="0"/>
              </a:rPr>
              <a:t>Baøi 3 : Vieát chöông trình taïo 1 array coù caùc phaàn töû 31h,32h,33h,34h.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>
                <a:latin typeface="VNI-Times" pitchFamily="2" charset="0"/>
              </a:rPr>
              <a:t>Naïp töøng phaàn töû vaøo thanh ghi DL vaø xuaát noù ra maøn hình. Giaûi thích taïi sao keát xuaát treân maøn hình laø 1234. </a:t>
            </a:r>
          </a:p>
        </p:txBody>
      </p:sp>
    </p:spTree>
  </p:cSld>
  <p:clrMapOvr>
    <a:masterClrMapping/>
  </p:clrMapOvr>
  <p:transition spd="slow">
    <p:wheel spokes="8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B467F4D3-DC0A-44CB-8DF5-EA42A2A00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D4EB9-37EF-408C-A1A8-D600E1BC9268}" type="datetime1">
              <a:rPr lang="en-US" altLang="en-US"/>
              <a:pPr/>
              <a:t>10/7/2021</a:t>
            </a:fld>
            <a:endParaRPr lang="en-US" alt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C792E5C3-D13F-4596-B545-A2EE068C0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Chuong 5 Nhap mon ASM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2730D567-08F1-4DCE-9942-8B53C551F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E3DD1-CF33-4A99-B3B3-84919DCAAB91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8194" name="Rectangle 2">
            <a:extLst>
              <a:ext uri="{FF2B5EF4-FFF2-40B4-BE49-F238E27FC236}">
                <a16:creationId xmlns:a16="http://schemas.microsoft.com/office/drawing/2014/main" id="{C74A0AE4-0C5F-471F-A94D-84F2F2F0FD61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301625" y="609600"/>
            <a:ext cx="8510588" cy="533400"/>
          </a:xfrm>
        </p:spPr>
        <p:txBody>
          <a:bodyPr/>
          <a:lstStyle/>
          <a:p>
            <a:r>
              <a:rPr lang="en-US" altLang="en-US" sz="3200" b="1">
                <a:latin typeface="VNI-Times" pitchFamily="2" charset="0"/>
              </a:rPr>
              <a:t>Lyù do nghieân cöùu Assembly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0E1FE5DB-3E35-405B-A214-2CA1BAE38789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301625" y="1676400"/>
            <a:ext cx="8540750" cy="1066800"/>
          </a:xfrm>
        </p:spPr>
        <p:txBody>
          <a:bodyPr/>
          <a:lstStyle/>
          <a:p>
            <a:r>
              <a:rPr lang="en-US" altLang="en-US" b="1">
                <a:latin typeface="VNI-Times" pitchFamily="2" charset="0"/>
              </a:rPr>
              <a:t>Ñoù  laø caùch toát nhaát ñeå hoïc phaàn cöùng MT vaø heä ñieàu haønh.</a:t>
            </a:r>
          </a:p>
        </p:txBody>
      </p:sp>
      <p:sp>
        <p:nvSpPr>
          <p:cNvPr id="8196" name="Rectangle 4">
            <a:extLst>
              <a:ext uri="{FF2B5EF4-FFF2-40B4-BE49-F238E27FC236}">
                <a16:creationId xmlns:a16="http://schemas.microsoft.com/office/drawing/2014/main" id="{2F172B45-1D77-4E62-82F0-84B9E87E93C3}"/>
              </a:ext>
            </a:extLst>
          </p:cNvPr>
          <p:cNvSpPr>
            <a:spLocks noRot="1" noChangeArrowheads="1"/>
          </p:cNvSpPr>
          <p:nvPr/>
        </p:nvSpPr>
        <p:spPr bwMode="auto">
          <a:xfrm>
            <a:off x="228600" y="2971800"/>
            <a:ext cx="854075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>
                <a:latin typeface="VNI-Times" pitchFamily="2" charset="0"/>
              </a:rPr>
              <a:t>Vì caùc tieän ích cuûa noù .</a:t>
            </a:r>
          </a:p>
        </p:txBody>
      </p:sp>
      <p:sp>
        <p:nvSpPr>
          <p:cNvPr id="8197" name="Rectangle 5">
            <a:extLst>
              <a:ext uri="{FF2B5EF4-FFF2-40B4-BE49-F238E27FC236}">
                <a16:creationId xmlns:a16="http://schemas.microsoft.com/office/drawing/2014/main" id="{AD009500-5972-4936-BD5C-26A41445ACB1}"/>
              </a:ext>
            </a:extLst>
          </p:cNvPr>
          <p:cNvSpPr>
            <a:spLocks noRot="1" noChangeArrowheads="1"/>
          </p:cNvSpPr>
          <p:nvPr/>
        </p:nvSpPr>
        <p:spPr bwMode="auto">
          <a:xfrm>
            <a:off x="304800" y="4191000"/>
            <a:ext cx="854075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>
                <a:latin typeface="VNI-Times" pitchFamily="2" charset="0"/>
              </a:rPr>
              <a:t>Coù theå nhuùng caùc chöông trình con vieát baèng ASM vaøo trong caùcchöông trình vieát baèng ngoân ngöõ caáp cao .</a:t>
            </a:r>
          </a:p>
        </p:txBody>
      </p:sp>
    </p:spTree>
  </p:cSld>
  <p:clrMapOvr>
    <a:masterClrMapping/>
  </p:clrMapOvr>
  <p:transition spd="slow">
    <p:circl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4DD1E744-FCE7-4EBB-8CB8-B24CFADF9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85B8D-C4C5-4EAB-B9BD-FEAD300F61B7}" type="datetime1">
              <a:rPr lang="en-US" altLang="en-US"/>
              <a:pPr/>
              <a:t>10/7/2021</a:t>
            </a:fld>
            <a:endParaRPr lang="en-US" alt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B4391DEE-F6F7-413B-9A32-94306220D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Chuong 5 Nhap mon ASM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13ED25EA-236C-4A87-AEF0-636C1857F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7F785-BD35-46DE-9301-DA37F19DB0E0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9218" name="Rectangle 2">
            <a:extLst>
              <a:ext uri="{FF2B5EF4-FFF2-40B4-BE49-F238E27FC236}">
                <a16:creationId xmlns:a16="http://schemas.microsoft.com/office/drawing/2014/main" id="{E40CFFDD-17CC-415D-84E8-57DDD7828AB6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>
                <a:latin typeface="VNI-Times" pitchFamily="2" charset="0"/>
              </a:rPr>
              <a:t>Leänh maùy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BC120CEF-B801-42D7-9947-E2E2C11B2E7E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0" y="1295400"/>
            <a:ext cx="9144000" cy="1066800"/>
          </a:xfrm>
        </p:spPr>
        <p:txBody>
          <a:bodyPr/>
          <a:lstStyle/>
          <a:p>
            <a:r>
              <a:rPr lang="en-US" altLang="en-US" b="1">
                <a:latin typeface="VNI-Times" pitchFamily="2" charset="0"/>
              </a:rPr>
              <a:t>Laø 1 chuoåi nhò phaân coù yù nghóa ñaëc bieät  – noù ra leänh cho CPU thöïc hieän taùc vuï.</a:t>
            </a:r>
          </a:p>
        </p:txBody>
      </p:sp>
      <p:sp>
        <p:nvSpPr>
          <p:cNvPr id="9220" name="Rectangle 4">
            <a:extLst>
              <a:ext uri="{FF2B5EF4-FFF2-40B4-BE49-F238E27FC236}">
                <a16:creationId xmlns:a16="http://schemas.microsoft.com/office/drawing/2014/main" id="{30177464-8698-44EC-9160-41CA328675ED}"/>
              </a:ext>
            </a:extLst>
          </p:cNvPr>
          <p:cNvSpPr>
            <a:spLocks noRot="1" noChangeArrowheads="1"/>
          </p:cNvSpPr>
          <p:nvPr/>
        </p:nvSpPr>
        <p:spPr bwMode="auto">
          <a:xfrm>
            <a:off x="228600" y="2286000"/>
            <a:ext cx="91440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 b="1">
                <a:latin typeface="VNI-Times" pitchFamily="2" charset="0"/>
              </a:rPr>
              <a:t>Taùc vuï ñoù coù theå laø :</a:t>
            </a:r>
            <a:br>
              <a:rPr lang="en-US" altLang="en-US" sz="2800" b="1">
                <a:latin typeface="VNI-Times" pitchFamily="2" charset="0"/>
              </a:rPr>
            </a:br>
            <a:r>
              <a:rPr lang="en-US" altLang="en-US" sz="2800" b="1">
                <a:latin typeface="VNI-Times" pitchFamily="2" charset="0"/>
              </a:rPr>
              <a:t>di chuyeån 1 soá töø vò trí nhôù naøy sang vò trí nhôù khaùc.</a:t>
            </a:r>
            <a:br>
              <a:rPr lang="en-US" altLang="en-US" sz="2800" b="1">
                <a:latin typeface="VNI-Times" pitchFamily="2" charset="0"/>
              </a:rPr>
            </a:br>
            <a:r>
              <a:rPr lang="en-US" altLang="en-US" sz="2800" b="1">
                <a:latin typeface="VNI-Times" pitchFamily="2" charset="0"/>
              </a:rPr>
              <a:t>Coäng 2 soá hay so saùnh 2 soá.</a:t>
            </a:r>
          </a:p>
        </p:txBody>
      </p:sp>
      <p:sp>
        <p:nvSpPr>
          <p:cNvPr id="9221" name="Text Box 5">
            <a:extLst>
              <a:ext uri="{FF2B5EF4-FFF2-40B4-BE49-F238E27FC236}">
                <a16:creationId xmlns:a16="http://schemas.microsoft.com/office/drawing/2014/main" id="{D8063B97-D595-41AA-B550-3B2C611554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191000"/>
            <a:ext cx="868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b="1">
                <a:solidFill>
                  <a:srgbClr val="993300"/>
                </a:solidFill>
              </a:rPr>
              <a:t>0 0 0 0 0 1 0 0</a:t>
            </a:r>
            <a:r>
              <a:rPr lang="en-US" altLang="en-US" sz="2400" b="1">
                <a:solidFill>
                  <a:schemeClr val="hlink"/>
                </a:solidFill>
              </a:rPr>
              <a:t>	Add a number to the AL register</a:t>
            </a:r>
          </a:p>
        </p:txBody>
      </p:sp>
      <p:sp>
        <p:nvSpPr>
          <p:cNvPr id="9222" name="Text Box 6">
            <a:extLst>
              <a:ext uri="{FF2B5EF4-FFF2-40B4-BE49-F238E27FC236}">
                <a16:creationId xmlns:a16="http://schemas.microsoft.com/office/drawing/2014/main" id="{60CD5AD1-3472-4949-8DB2-7A2F1A52D2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648200"/>
            <a:ext cx="868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b="1">
                <a:solidFill>
                  <a:srgbClr val="993300"/>
                </a:solidFill>
              </a:rPr>
              <a:t>1 0 0 0 0 1 0 1</a:t>
            </a:r>
            <a:r>
              <a:rPr lang="en-US" altLang="en-US" sz="2400" b="1">
                <a:solidFill>
                  <a:schemeClr val="hlink"/>
                </a:solidFill>
              </a:rPr>
              <a:t>	Add a number to a variable</a:t>
            </a:r>
          </a:p>
        </p:txBody>
      </p:sp>
      <p:sp>
        <p:nvSpPr>
          <p:cNvPr id="9223" name="Text Box 7">
            <a:extLst>
              <a:ext uri="{FF2B5EF4-FFF2-40B4-BE49-F238E27FC236}">
                <a16:creationId xmlns:a16="http://schemas.microsoft.com/office/drawing/2014/main" id="{394BAE33-805A-4674-8F34-115385B552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257800"/>
            <a:ext cx="868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b="1">
                <a:solidFill>
                  <a:srgbClr val="993300"/>
                </a:solidFill>
              </a:rPr>
              <a:t>1 0 1 0 0 0 1 1</a:t>
            </a:r>
            <a:r>
              <a:rPr lang="en-US" altLang="en-US" sz="2400" b="1">
                <a:solidFill>
                  <a:schemeClr val="hlink"/>
                </a:solidFill>
              </a:rPr>
              <a:t>	Move the AX reg to another reg</a:t>
            </a:r>
          </a:p>
        </p:txBody>
      </p:sp>
    </p:spTree>
  </p:cSld>
  <p:clrMapOvr>
    <a:masterClrMapping/>
  </p:clrMapOvr>
  <p:transition spd="slow">
    <p:wheel spokes="3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F719AB2A-4789-4F1B-8F39-33F7E369D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1B67E-5909-4BF4-B0C6-E14D46AF2F56}" type="datetime1">
              <a:rPr lang="en-US" altLang="en-US"/>
              <a:pPr/>
              <a:t>10/7/2021</a:t>
            </a:fld>
            <a:endParaRPr lang="en-US" alt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D9F4F39-4F6E-44FF-9907-A4B9CD81D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Chuong 5 Nhap mon ASM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055C5ED-21F2-4ABB-813D-93867E8D7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97EE6-76C2-4B21-A07A-8E99233BDA0A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10242" name="Rectangle 2">
            <a:extLst>
              <a:ext uri="{FF2B5EF4-FFF2-40B4-BE49-F238E27FC236}">
                <a16:creationId xmlns:a16="http://schemas.microsoft.com/office/drawing/2014/main" id="{EC17AC28-2E9A-44DC-BEB9-49BCECAA4E48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>
                <a:latin typeface="VNI-Times" pitchFamily="2" charset="0"/>
              </a:rPr>
              <a:t>Leänh maùy (cont)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D90DD21C-1366-4C1C-AA9C-0C36D0F0E86D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0" y="1676400"/>
            <a:ext cx="9144000" cy="1066800"/>
          </a:xfrm>
        </p:spPr>
        <p:txBody>
          <a:bodyPr/>
          <a:lstStyle/>
          <a:p>
            <a:r>
              <a:rPr lang="en-US" altLang="en-US" sz="2800" b="1">
                <a:latin typeface="VNI-Times" pitchFamily="2" charset="0"/>
              </a:rPr>
              <a:t>Taäp leänh maùy ñöôïc ñònh nghóa tröôùc, khi CPU ñöôïc saûn xuaát vaø noù ñaëc tröng cho kieåu CPU .</a:t>
            </a:r>
          </a:p>
        </p:txBody>
      </p:sp>
      <p:sp>
        <p:nvSpPr>
          <p:cNvPr id="10244" name="Rectangle 4">
            <a:extLst>
              <a:ext uri="{FF2B5EF4-FFF2-40B4-BE49-F238E27FC236}">
                <a16:creationId xmlns:a16="http://schemas.microsoft.com/office/drawing/2014/main" id="{EB71EFE4-966F-41AB-877C-26226CDB69A3}"/>
              </a:ext>
            </a:extLst>
          </p:cNvPr>
          <p:cNvSpPr>
            <a:spLocks noRot="1" noChangeArrowheads="1"/>
          </p:cNvSpPr>
          <p:nvPr/>
        </p:nvSpPr>
        <p:spPr bwMode="auto">
          <a:xfrm>
            <a:off x="228600" y="2819400"/>
            <a:ext cx="91440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 b="1">
                <a:latin typeface="VNI-Times" pitchFamily="2" charset="0"/>
              </a:rPr>
              <a:t>Ex : B5 05 laø 1 leänh maùy vieát daïng soá hex, daøi 2 byte.</a:t>
            </a:r>
          </a:p>
          <a:p>
            <a:pPr eaLnBrk="1" hangingPunct="1"/>
            <a:r>
              <a:rPr lang="en-US" altLang="en-US" sz="2800" b="1">
                <a:latin typeface="VNI-Times" pitchFamily="2" charset="0"/>
              </a:rPr>
              <a:t>Byte ñaàu B5  goïi laø Opcode </a:t>
            </a:r>
          </a:p>
          <a:p>
            <a:pPr eaLnBrk="1" hangingPunct="1"/>
            <a:r>
              <a:rPr lang="en-US" altLang="en-US" sz="2800" b="1">
                <a:latin typeface="VNI-Times" pitchFamily="2" charset="0"/>
              </a:rPr>
              <a:t>Byte sau 05 goïi laø toaùn haïng Operand</a:t>
            </a:r>
          </a:p>
        </p:txBody>
      </p:sp>
      <p:sp>
        <p:nvSpPr>
          <p:cNvPr id="10248" name="Rectangle 8">
            <a:extLst>
              <a:ext uri="{FF2B5EF4-FFF2-40B4-BE49-F238E27FC236}">
                <a16:creationId xmlns:a16="http://schemas.microsoft.com/office/drawing/2014/main" id="{B7D03526-D2FF-4E96-8AC7-9BAEEFEC18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876800"/>
            <a:ext cx="8382000" cy="99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en-US" altLang="en-US" sz="2400" b="1">
                <a:latin typeface="VNI-Times" pitchFamily="2" charset="0"/>
              </a:rPr>
              <a:t>YÙù nghóa cuûa leänh B5  05 : cheùp giaù trò 5 vaøo reg AL</a:t>
            </a:r>
          </a:p>
        </p:txBody>
      </p:sp>
    </p:spTree>
  </p:cSld>
  <p:clrMapOvr>
    <a:masterClrMapping/>
  </p:clrMapOvr>
  <p:transition spd="slow">
    <p:wheel spokes="8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4F112644-23AD-43CE-BE5B-7A391B923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1EE0-C35C-4AB8-9628-54318C9DAB28}" type="datetime1">
              <a:rPr lang="en-US" altLang="en-US"/>
              <a:pPr/>
              <a:t>10/7/2021</a:t>
            </a:fld>
            <a:endParaRPr lang="en-US" altLang="en-US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07463F4A-7BA1-4C0E-AA57-DF61AEF3A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Chuong 5 Nhap mon ASM</a:t>
            </a: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DB05A650-AD09-4EF8-8998-41D80BFB9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1A17D-CC3F-479D-9EE3-458394A1D6BB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11266" name="Rectangle 2">
            <a:extLst>
              <a:ext uri="{FF2B5EF4-FFF2-40B4-BE49-F238E27FC236}">
                <a16:creationId xmlns:a16="http://schemas.microsoft.com/office/drawing/2014/main" id="{7DA212D0-1A91-4893-99E2-48848C82A4D3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b="1">
                <a:latin typeface="VNI-Times" pitchFamily="2" charset="0"/>
              </a:rPr>
              <a:t>Caùch vieát 1 chöông trình Assembly</a:t>
            </a:r>
          </a:p>
        </p:txBody>
      </p:sp>
      <p:sp>
        <p:nvSpPr>
          <p:cNvPr id="11269" name="Rectangle 5">
            <a:extLst>
              <a:ext uri="{FF2B5EF4-FFF2-40B4-BE49-F238E27FC236}">
                <a16:creationId xmlns:a16="http://schemas.microsoft.com/office/drawing/2014/main" id="{3BE763F8-2BD6-4708-83EA-E35A006EC2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600200"/>
            <a:ext cx="21336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 b="1">
                <a:latin typeface="VNI-Times" pitchFamily="2" charset="0"/>
              </a:rPr>
              <a:t>Soaïn CT</a:t>
            </a:r>
          </a:p>
          <a:p>
            <a:pPr algn="ctr"/>
            <a:r>
              <a:rPr lang="en-US" altLang="en-US" sz="2000" b="1">
                <a:latin typeface="VNI-Times" pitchFamily="2" charset="0"/>
              </a:rPr>
              <a:t>TenCT.ASM</a:t>
            </a:r>
          </a:p>
        </p:txBody>
      </p:sp>
      <p:sp>
        <p:nvSpPr>
          <p:cNvPr id="11270" name="Rectangle 6">
            <a:extLst>
              <a:ext uri="{FF2B5EF4-FFF2-40B4-BE49-F238E27FC236}">
                <a16:creationId xmlns:a16="http://schemas.microsoft.com/office/drawing/2014/main" id="{A076DE26-25C5-4B93-B8A5-6642F423CE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667000"/>
            <a:ext cx="21336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 b="1">
                <a:latin typeface="VNI-Times" pitchFamily="2" charset="0"/>
              </a:rPr>
              <a:t>Dòch</a:t>
            </a:r>
            <a:r>
              <a:rPr lang="en-US" altLang="en-US" sz="2000" b="1">
                <a:solidFill>
                  <a:schemeClr val="folHlink"/>
                </a:solidFill>
                <a:latin typeface="VNI-Times" pitchFamily="2" charset="0"/>
              </a:rPr>
              <a:t>  </a:t>
            </a:r>
            <a:r>
              <a:rPr lang="en-US" altLang="en-US" sz="2000" b="1">
                <a:latin typeface="VNI-Times" pitchFamily="2" charset="0"/>
              </a:rPr>
              <a:t>CT</a:t>
            </a:r>
          </a:p>
        </p:txBody>
      </p:sp>
      <p:sp>
        <p:nvSpPr>
          <p:cNvPr id="11271" name="Line 7">
            <a:extLst>
              <a:ext uri="{FF2B5EF4-FFF2-40B4-BE49-F238E27FC236}">
                <a16:creationId xmlns:a16="http://schemas.microsoft.com/office/drawing/2014/main" id="{40EB96F9-B9D1-46FC-A523-565ADE27062B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0200" y="2362200"/>
            <a:ext cx="0" cy="457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2" name="Rectangle 8">
            <a:extLst>
              <a:ext uri="{FF2B5EF4-FFF2-40B4-BE49-F238E27FC236}">
                <a16:creationId xmlns:a16="http://schemas.microsoft.com/office/drawing/2014/main" id="{CCC039A5-FD97-4BEB-AFB9-02BE16228F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4038600"/>
            <a:ext cx="21336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 b="1">
                <a:latin typeface="VNI-Times" pitchFamily="2" charset="0"/>
              </a:rPr>
              <a:t>Lieân keát  CT</a:t>
            </a:r>
          </a:p>
        </p:txBody>
      </p:sp>
      <p:sp>
        <p:nvSpPr>
          <p:cNvPr id="11273" name="Rectangle 9">
            <a:extLst>
              <a:ext uri="{FF2B5EF4-FFF2-40B4-BE49-F238E27FC236}">
                <a16:creationId xmlns:a16="http://schemas.microsoft.com/office/drawing/2014/main" id="{E6D6F35F-FCBD-4C56-92E2-D3544FEF99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5410200"/>
            <a:ext cx="21336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 b="1">
                <a:latin typeface="VNI-Times" pitchFamily="2" charset="0"/>
              </a:rPr>
              <a:t>Chaïy  CT</a:t>
            </a:r>
          </a:p>
        </p:txBody>
      </p:sp>
      <p:sp>
        <p:nvSpPr>
          <p:cNvPr id="11274" name="Line 10">
            <a:extLst>
              <a:ext uri="{FF2B5EF4-FFF2-40B4-BE49-F238E27FC236}">
                <a16:creationId xmlns:a16="http://schemas.microsoft.com/office/drawing/2014/main" id="{738D3699-7401-474A-B06F-9033B67D6BE3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0200" y="3581400"/>
            <a:ext cx="0" cy="5334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5" name="Line 11">
            <a:extLst>
              <a:ext uri="{FF2B5EF4-FFF2-40B4-BE49-F238E27FC236}">
                <a16:creationId xmlns:a16="http://schemas.microsoft.com/office/drawing/2014/main" id="{FAD8C497-AD7C-44DC-B9A4-C2E904193FF5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0200" y="4876800"/>
            <a:ext cx="0" cy="5334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6" name="Text Box 12">
            <a:extLst>
              <a:ext uri="{FF2B5EF4-FFF2-40B4-BE49-F238E27FC236}">
                <a16:creationId xmlns:a16="http://schemas.microsoft.com/office/drawing/2014/main" id="{D196A80E-8447-4B79-950E-109E2D4434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1600200"/>
            <a:ext cx="55626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 b="1">
                <a:latin typeface="VNI-Times" pitchFamily="2" charset="0"/>
              </a:rPr>
              <a:t>Duøng 1 phaàn meàm soaïn thaûo VB baát kyø ñeå soan CT Assembly nhö : NotePad, NC, maøn hình C, Pascal ...</a:t>
            </a:r>
          </a:p>
        </p:txBody>
      </p:sp>
      <p:sp>
        <p:nvSpPr>
          <p:cNvPr id="11277" name="Text Box 13">
            <a:extLst>
              <a:ext uri="{FF2B5EF4-FFF2-40B4-BE49-F238E27FC236}">
                <a16:creationId xmlns:a16="http://schemas.microsoft.com/office/drawing/2014/main" id="{1F8A2529-157E-4B50-92F5-C310A4555C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2514600"/>
            <a:ext cx="5562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 b="1">
                <a:latin typeface="VNI-Times" pitchFamily="2" charset="0"/>
              </a:rPr>
              <a:t> CT coù phaàn môû roäng laø .ASM</a:t>
            </a:r>
          </a:p>
        </p:txBody>
      </p:sp>
      <p:sp>
        <p:nvSpPr>
          <p:cNvPr id="11278" name="Text Box 14">
            <a:extLst>
              <a:ext uri="{FF2B5EF4-FFF2-40B4-BE49-F238E27FC236}">
                <a16:creationId xmlns:a16="http://schemas.microsoft.com/office/drawing/2014/main" id="{B6B56452-7A19-4E48-87D7-6E70384745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2895600"/>
            <a:ext cx="55626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 b="1">
                <a:latin typeface="VNI-Times" pitchFamily="2" charset="0"/>
              </a:rPr>
              <a:t> duøng MASM ñeå dòch chöông trình nguoàn .ASM </a:t>
            </a:r>
            <a:r>
              <a:rPr lang="en-US" altLang="en-US" sz="2000" b="1">
                <a:latin typeface="VNI-Times" pitchFamily="2" charset="0"/>
                <a:sym typeface="Wingdings" panose="05000000000000000000" pitchFamily="2" charset="2"/>
              </a:rPr>
              <a:t> File Object.</a:t>
            </a:r>
            <a:endParaRPr lang="en-US" altLang="en-US" sz="2000" b="1">
              <a:latin typeface="VNI-Times" pitchFamily="2" charset="0"/>
            </a:endParaRPr>
          </a:p>
        </p:txBody>
      </p:sp>
      <p:sp>
        <p:nvSpPr>
          <p:cNvPr id="11279" name="Text Box 15">
            <a:extLst>
              <a:ext uri="{FF2B5EF4-FFF2-40B4-BE49-F238E27FC236}">
                <a16:creationId xmlns:a16="http://schemas.microsoft.com/office/drawing/2014/main" id="{A9345939-AA76-4171-90BD-4DAA803533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4114800"/>
            <a:ext cx="55626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 b="1">
                <a:latin typeface="VNI-Times" pitchFamily="2" charset="0"/>
              </a:rPr>
              <a:t> duøng LINK ñeå lieân keát Object  taïo taäp tin thöïc hieän .EXE  </a:t>
            </a:r>
          </a:p>
        </p:txBody>
      </p:sp>
      <p:sp>
        <p:nvSpPr>
          <p:cNvPr id="11280" name="Text Box 16">
            <a:extLst>
              <a:ext uri="{FF2B5EF4-FFF2-40B4-BE49-F238E27FC236}">
                <a16:creationId xmlns:a16="http://schemas.microsoft.com/office/drawing/2014/main" id="{05EB3BA2-0377-40B5-9D5F-08B4A76F69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5486400"/>
            <a:ext cx="55626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 b="1">
                <a:latin typeface="VNI-Times" pitchFamily="2" charset="0"/>
              </a:rPr>
              <a:t> Goû teân taäp  tin thöïc hieän .EXE  töø daáu nhaéc DOS ñeå chaïy</a:t>
            </a:r>
          </a:p>
        </p:txBody>
      </p:sp>
    </p:spTree>
  </p:cSld>
  <p:clrMapOvr>
    <a:masterClrMapping/>
  </p:clrMapOvr>
  <p:transition spd="slow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Date Placeholder 3">
            <a:extLst>
              <a:ext uri="{FF2B5EF4-FFF2-40B4-BE49-F238E27FC236}">
                <a16:creationId xmlns:a16="http://schemas.microsoft.com/office/drawing/2014/main" id="{2885F4CA-286C-4634-9FFD-50438E5C6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979E1-EA95-43DD-9777-0A3D478ADA56}" type="datetime1">
              <a:rPr lang="en-US" altLang="en-US"/>
              <a:pPr/>
              <a:t>10/7/2021</a:t>
            </a:fld>
            <a:endParaRPr lang="en-US" altLang="en-US"/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1CF6A774-642C-4AD9-9E9D-0B12C5DAA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Chuong 5 Nhap mon ASM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3B5699E1-F006-4C34-8825-EBDE42346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BF056-FB7D-473B-AA64-951F3757B464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13314" name="Rectangle 2">
            <a:extLst>
              <a:ext uri="{FF2B5EF4-FFF2-40B4-BE49-F238E27FC236}">
                <a16:creationId xmlns:a16="http://schemas.microsoft.com/office/drawing/2014/main" id="{78194392-2892-4347-9418-CE13FEB1988B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301625" y="228600"/>
            <a:ext cx="8510588" cy="685800"/>
          </a:xfrm>
        </p:spPr>
        <p:txBody>
          <a:bodyPr/>
          <a:lstStyle/>
          <a:p>
            <a:r>
              <a:rPr lang="en-US" altLang="en-US" sz="3600">
                <a:latin typeface="VNI-Times" pitchFamily="2" charset="0"/>
              </a:rPr>
              <a:t>Dòch vaø noái keát chöông trình</a:t>
            </a:r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1A7EFF34-2665-4558-AFC5-86EE4FE41B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286000"/>
            <a:ext cx="2590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800" b="1"/>
              <a:t>TenCT .ASM</a:t>
            </a:r>
          </a:p>
        </p:txBody>
      </p:sp>
      <p:sp>
        <p:nvSpPr>
          <p:cNvPr id="13317" name="Line 5">
            <a:extLst>
              <a:ext uri="{FF2B5EF4-FFF2-40B4-BE49-F238E27FC236}">
                <a16:creationId xmlns:a16="http://schemas.microsoft.com/office/drawing/2014/main" id="{3D912EDC-0CE9-4326-A639-6EC0AB193E20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5200" y="2514600"/>
            <a:ext cx="2057400" cy="0"/>
          </a:xfrm>
          <a:prstGeom prst="line">
            <a:avLst/>
          </a:prstGeom>
          <a:noFill/>
          <a:ln w="57150">
            <a:solidFill>
              <a:srgbClr val="99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18" name="Rectangle 6">
            <a:extLst>
              <a:ext uri="{FF2B5EF4-FFF2-40B4-BE49-F238E27FC236}">
                <a16:creationId xmlns:a16="http://schemas.microsoft.com/office/drawing/2014/main" id="{9E29C5DE-2A36-4F70-851F-EF98739E24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2286000"/>
            <a:ext cx="2590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800" b="1"/>
              <a:t>TenCT .OBJ</a:t>
            </a:r>
          </a:p>
        </p:txBody>
      </p:sp>
      <p:sp>
        <p:nvSpPr>
          <p:cNvPr id="13319" name="Oval 7">
            <a:extLst>
              <a:ext uri="{FF2B5EF4-FFF2-40B4-BE49-F238E27FC236}">
                <a16:creationId xmlns:a16="http://schemas.microsoft.com/office/drawing/2014/main" id="{ABC2B566-7E55-47D4-B0AE-C787011B62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1600200"/>
            <a:ext cx="1828800" cy="762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en-US" altLang="en-US" sz="1800" b="1"/>
              <a:t>MASM.EXE</a:t>
            </a:r>
          </a:p>
        </p:txBody>
      </p:sp>
      <p:sp>
        <p:nvSpPr>
          <p:cNvPr id="13320" name="Rectangle 8">
            <a:extLst>
              <a:ext uri="{FF2B5EF4-FFF2-40B4-BE49-F238E27FC236}">
                <a16:creationId xmlns:a16="http://schemas.microsoft.com/office/drawing/2014/main" id="{D956DD42-B3F8-438A-8979-8A94AF88F9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4876800"/>
            <a:ext cx="1905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en-US" altLang="en-US" sz="1800" b="1"/>
              <a:t>TenCT .EXE</a:t>
            </a:r>
          </a:p>
        </p:txBody>
      </p:sp>
      <p:sp>
        <p:nvSpPr>
          <p:cNvPr id="13321" name="Rectangle 9">
            <a:extLst>
              <a:ext uri="{FF2B5EF4-FFF2-40B4-BE49-F238E27FC236}">
                <a16:creationId xmlns:a16="http://schemas.microsoft.com/office/drawing/2014/main" id="{D9C385B5-E9B6-4DC5-B494-323405AEEB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" y="4057650"/>
            <a:ext cx="2057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800" b="1"/>
              <a:t>TenCT .MAP</a:t>
            </a:r>
          </a:p>
        </p:txBody>
      </p:sp>
      <p:sp>
        <p:nvSpPr>
          <p:cNvPr id="13322" name="Rectangle 10">
            <a:extLst>
              <a:ext uri="{FF2B5EF4-FFF2-40B4-BE49-F238E27FC236}">
                <a16:creationId xmlns:a16="http://schemas.microsoft.com/office/drawing/2014/main" id="{AF279084-D740-4126-8190-2E994CA527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9900" y="4057650"/>
            <a:ext cx="2057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800" b="1"/>
              <a:t>TenCT .LIST</a:t>
            </a:r>
          </a:p>
        </p:txBody>
      </p:sp>
      <p:sp>
        <p:nvSpPr>
          <p:cNvPr id="13323" name="Rectangle 11">
            <a:extLst>
              <a:ext uri="{FF2B5EF4-FFF2-40B4-BE49-F238E27FC236}">
                <a16:creationId xmlns:a16="http://schemas.microsoft.com/office/drawing/2014/main" id="{D266A5C1-A30C-41B1-BAD8-04DEC947BC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4038600"/>
            <a:ext cx="2057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800" b="1"/>
              <a:t>TenCT .CRF</a:t>
            </a:r>
          </a:p>
        </p:txBody>
      </p:sp>
      <p:sp>
        <p:nvSpPr>
          <p:cNvPr id="13325" name="Line 13">
            <a:extLst>
              <a:ext uri="{FF2B5EF4-FFF2-40B4-BE49-F238E27FC236}">
                <a16:creationId xmlns:a16="http://schemas.microsoft.com/office/drawing/2014/main" id="{05901AA6-D9F3-48E2-B4C6-4532C54AE763}"/>
              </a:ext>
            </a:extLst>
          </p:cNvPr>
          <p:cNvSpPr>
            <a:spLocks noChangeShapeType="1"/>
          </p:cNvSpPr>
          <p:nvPr/>
        </p:nvSpPr>
        <p:spPr bwMode="auto">
          <a:xfrm>
            <a:off x="1447800" y="3505200"/>
            <a:ext cx="548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6" name="Line 14">
            <a:extLst>
              <a:ext uri="{FF2B5EF4-FFF2-40B4-BE49-F238E27FC236}">
                <a16:creationId xmlns:a16="http://schemas.microsoft.com/office/drawing/2014/main" id="{CDC5D44D-528E-4BB3-AD63-0B0C25D0AFEF}"/>
              </a:ext>
            </a:extLst>
          </p:cNvPr>
          <p:cNvSpPr>
            <a:spLocks noChangeShapeType="1"/>
          </p:cNvSpPr>
          <p:nvPr/>
        </p:nvSpPr>
        <p:spPr bwMode="auto">
          <a:xfrm>
            <a:off x="1414463" y="3490913"/>
            <a:ext cx="0" cy="609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7" name="Line 15">
            <a:extLst>
              <a:ext uri="{FF2B5EF4-FFF2-40B4-BE49-F238E27FC236}">
                <a16:creationId xmlns:a16="http://schemas.microsoft.com/office/drawing/2014/main" id="{DC6EA3C4-B7DB-40EE-957E-4C511D9483DA}"/>
              </a:ext>
            </a:extLst>
          </p:cNvPr>
          <p:cNvSpPr>
            <a:spLocks noChangeShapeType="1"/>
          </p:cNvSpPr>
          <p:nvPr/>
        </p:nvSpPr>
        <p:spPr bwMode="auto">
          <a:xfrm>
            <a:off x="4095750" y="3490913"/>
            <a:ext cx="0" cy="609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8" name="Line 16">
            <a:extLst>
              <a:ext uri="{FF2B5EF4-FFF2-40B4-BE49-F238E27FC236}">
                <a16:creationId xmlns:a16="http://schemas.microsoft.com/office/drawing/2014/main" id="{315B7F82-E70E-4030-92A9-6435684578A5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3490913"/>
            <a:ext cx="0" cy="609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9" name="Line 17">
            <a:extLst>
              <a:ext uri="{FF2B5EF4-FFF2-40B4-BE49-F238E27FC236}">
                <a16:creationId xmlns:a16="http://schemas.microsoft.com/office/drawing/2014/main" id="{58BB86E5-8EC8-44C5-B2D3-AAE9E37D84F9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2743200"/>
            <a:ext cx="0" cy="762000"/>
          </a:xfrm>
          <a:prstGeom prst="line">
            <a:avLst/>
          </a:prstGeom>
          <a:noFill/>
          <a:ln w="762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0" name="Line 18">
            <a:extLst>
              <a:ext uri="{FF2B5EF4-FFF2-40B4-BE49-F238E27FC236}">
                <a16:creationId xmlns:a16="http://schemas.microsoft.com/office/drawing/2014/main" id="{1768A294-E3B1-490F-A025-D8F77025E7DC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0" y="35052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1" name="Line 19">
            <a:extLst>
              <a:ext uri="{FF2B5EF4-FFF2-40B4-BE49-F238E27FC236}">
                <a16:creationId xmlns:a16="http://schemas.microsoft.com/office/drawing/2014/main" id="{DA4807AF-E18B-46DC-9BCD-FAC2DD1454BA}"/>
              </a:ext>
            </a:extLst>
          </p:cNvPr>
          <p:cNvSpPr>
            <a:spLocks noChangeShapeType="1"/>
          </p:cNvSpPr>
          <p:nvPr/>
        </p:nvSpPr>
        <p:spPr bwMode="auto">
          <a:xfrm>
            <a:off x="7962900" y="3505200"/>
            <a:ext cx="0" cy="1371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2" name="Oval 20">
            <a:extLst>
              <a:ext uri="{FF2B5EF4-FFF2-40B4-BE49-F238E27FC236}">
                <a16:creationId xmlns:a16="http://schemas.microsoft.com/office/drawing/2014/main" id="{0792DBCF-A9B0-41B7-A1DB-406C1D6719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2819400"/>
            <a:ext cx="16764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en-US" altLang="en-US" sz="1800" b="1"/>
              <a:t>LINK.EXE</a:t>
            </a:r>
          </a:p>
        </p:txBody>
      </p:sp>
    </p:spTree>
  </p:cSld>
  <p:clrMapOvr>
    <a:masterClrMapping/>
  </p:clrMapOvr>
  <p:transition spd="slow">
    <p:zo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2EBC23A-BF6E-4855-8DCE-1BE1B8999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AB6E3-F4A2-4926-81F3-2C2C7823F630}" type="datetime1">
              <a:rPr lang="en-US" altLang="en-US"/>
              <a:pPr/>
              <a:t>10/7/2021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34A0496-8CA4-49A2-8B63-D2E12820A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Chuong 5 Nhap mon ASM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D1F86F4-0DB0-4D5E-9914-96F36E55D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94CD1-8D46-4B22-A737-1F886EF4CCE0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14338" name="Rectangle 2">
            <a:extLst>
              <a:ext uri="{FF2B5EF4-FFF2-40B4-BE49-F238E27FC236}">
                <a16:creationId xmlns:a16="http://schemas.microsoft.com/office/drawing/2014/main" id="{197B2A29-1DD6-44D3-A7D1-A922F3C2C957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b="1">
                <a:latin typeface="VNI-Times" pitchFamily="2" charset="0"/>
              </a:rPr>
              <a:t>Moät chöông trình minh hoaï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5559966B-E605-4A1E-90EC-7BD9276C3E68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301625" y="1676400"/>
            <a:ext cx="4270375" cy="38100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/>
              <a:t>DOSSEG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/>
              <a:t>.MODEL SMALL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/>
              <a:t>.STACK 100h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/>
              <a:t>.DATA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/>
              <a:t>MES DB “HELLO WORD”,’$’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/>
              <a:t>.CODE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/>
              <a:t>MAIN PROC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/>
              <a:t>   MOV AX, @DATA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/>
              <a:t>   MOV DS, AX</a:t>
            </a:r>
          </a:p>
        </p:txBody>
      </p:sp>
      <p:sp>
        <p:nvSpPr>
          <p:cNvPr id="14341" name="Text Box 5">
            <a:extLst>
              <a:ext uri="{FF2B5EF4-FFF2-40B4-BE49-F238E27FC236}">
                <a16:creationId xmlns:a16="http://schemas.microsoft.com/office/drawing/2014/main" id="{DAE353D6-F38C-46E3-B7E7-CD54805B31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1676400"/>
            <a:ext cx="4267200" cy="374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b="1"/>
              <a:t>MOV DX, OFFSET MES</a:t>
            </a:r>
          </a:p>
          <a:p>
            <a:pPr>
              <a:spcBef>
                <a:spcPct val="50000"/>
              </a:spcBef>
            </a:pPr>
            <a:r>
              <a:rPr lang="en-US" altLang="en-US" sz="2400" b="1"/>
              <a:t>MOV AH, 9</a:t>
            </a:r>
          </a:p>
          <a:p>
            <a:pPr>
              <a:spcBef>
                <a:spcPct val="50000"/>
              </a:spcBef>
            </a:pPr>
            <a:r>
              <a:rPr lang="en-US" altLang="en-US" sz="2400" b="1"/>
              <a:t>INT 21</a:t>
            </a:r>
          </a:p>
          <a:p>
            <a:pPr>
              <a:spcBef>
                <a:spcPct val="50000"/>
              </a:spcBef>
            </a:pPr>
            <a:r>
              <a:rPr lang="en-US" altLang="en-US" sz="2400" b="1"/>
              <a:t>MOV AH,4CH</a:t>
            </a:r>
          </a:p>
          <a:p>
            <a:pPr>
              <a:spcBef>
                <a:spcPct val="50000"/>
              </a:spcBef>
            </a:pPr>
            <a:r>
              <a:rPr lang="en-US" altLang="en-US" sz="2400" b="1"/>
              <a:t>INT 21</a:t>
            </a:r>
          </a:p>
          <a:p>
            <a:pPr>
              <a:spcBef>
                <a:spcPct val="50000"/>
              </a:spcBef>
            </a:pPr>
            <a:r>
              <a:rPr lang="en-US" altLang="en-US" sz="2400" b="1"/>
              <a:t>MAIN ENDP</a:t>
            </a:r>
          </a:p>
          <a:p>
            <a:pPr>
              <a:spcBef>
                <a:spcPct val="50000"/>
              </a:spcBef>
            </a:pPr>
            <a:r>
              <a:rPr lang="en-US" altLang="en-US" sz="2400" b="1"/>
              <a:t>END MAIN</a:t>
            </a:r>
          </a:p>
        </p:txBody>
      </p:sp>
    </p:spTree>
  </p:cSld>
  <p:clrMapOvr>
    <a:masterClrMapping/>
  </p:clrMapOvr>
  <p:transition spd="slow">
    <p:zoom/>
  </p:transition>
</p:sld>
</file>

<file path=ppt/theme/theme1.xml><?xml version="1.0" encoding="utf-8"?>
<a:theme xmlns:a="http://schemas.openxmlformats.org/drawingml/2006/main" name="Clouds">
  <a:themeElements>
    <a:clrScheme name="Clouds 1">
      <a:dk1>
        <a:srgbClr val="4D4D4D"/>
      </a:dk1>
      <a:lt1>
        <a:srgbClr val="FFFFFF"/>
      </a:lt1>
      <a:dk2>
        <a:srgbClr val="0000A4"/>
      </a:dk2>
      <a:lt2>
        <a:srgbClr val="B7E7FF"/>
      </a:lt2>
      <a:accent1>
        <a:srgbClr val="0099CC"/>
      </a:accent1>
      <a:accent2>
        <a:srgbClr val="00CC99"/>
      </a:accent2>
      <a:accent3>
        <a:srgbClr val="AAAACF"/>
      </a:accent3>
      <a:accent4>
        <a:srgbClr val="DADADA"/>
      </a:accent4>
      <a:accent5>
        <a:srgbClr val="AACAE2"/>
      </a:accent5>
      <a:accent6>
        <a:srgbClr val="00B98A"/>
      </a:accent6>
      <a:hlink>
        <a:srgbClr val="FFCC00"/>
      </a:hlink>
      <a:folHlink>
        <a:srgbClr val="EE941C"/>
      </a:folHlink>
    </a:clrScheme>
    <a:fontScheme name="Clou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NI-US" pitchFamily="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NI-US" pitchFamily="2" charset="0"/>
          </a:defRPr>
        </a:defPPr>
      </a:lstStyle>
    </a:lnDef>
  </a:objectDefaults>
  <a:extraClrSchemeLst>
    <a:extraClrScheme>
      <a:clrScheme name="Clouds 1">
        <a:dk1>
          <a:srgbClr val="4D4D4D"/>
        </a:dk1>
        <a:lt1>
          <a:srgbClr val="FFFFFF"/>
        </a:lt1>
        <a:dk2>
          <a:srgbClr val="0000A4"/>
        </a:dk2>
        <a:lt2>
          <a:srgbClr val="B7E7FF"/>
        </a:lt2>
        <a:accent1>
          <a:srgbClr val="0099CC"/>
        </a:accent1>
        <a:accent2>
          <a:srgbClr val="00CC99"/>
        </a:accent2>
        <a:accent3>
          <a:srgbClr val="AAAACF"/>
        </a:accent3>
        <a:accent4>
          <a:srgbClr val="DADADA"/>
        </a:accent4>
        <a:accent5>
          <a:srgbClr val="AACAE2"/>
        </a:accent5>
        <a:accent6>
          <a:srgbClr val="00B98A"/>
        </a:accent6>
        <a:hlink>
          <a:srgbClr val="FFCC00"/>
        </a:hlink>
        <a:folHlink>
          <a:srgbClr val="EE941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ouds 2">
        <a:dk1>
          <a:srgbClr val="000066"/>
        </a:dk1>
        <a:lt1>
          <a:srgbClr val="FFFFFF"/>
        </a:lt1>
        <a:dk2>
          <a:srgbClr val="00A2DC"/>
        </a:dk2>
        <a:lt2>
          <a:srgbClr val="FFFFFF"/>
        </a:lt2>
        <a:accent1>
          <a:srgbClr val="0079A4"/>
        </a:accent1>
        <a:accent2>
          <a:srgbClr val="33CCCC"/>
        </a:accent2>
        <a:accent3>
          <a:srgbClr val="AACEEB"/>
        </a:accent3>
        <a:accent4>
          <a:srgbClr val="DADADA"/>
        </a:accent4>
        <a:accent5>
          <a:srgbClr val="AABECF"/>
        </a:accent5>
        <a:accent6>
          <a:srgbClr val="2DB9B9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ouds 3">
        <a:dk1>
          <a:srgbClr val="010199"/>
        </a:dk1>
        <a:lt1>
          <a:srgbClr val="FFFFFF"/>
        </a:lt1>
        <a:dk2>
          <a:srgbClr val="000092"/>
        </a:dk2>
        <a:lt2>
          <a:srgbClr val="CCFFFF"/>
        </a:lt2>
        <a:accent1>
          <a:srgbClr val="66CCFF"/>
        </a:accent1>
        <a:accent2>
          <a:srgbClr val="2EBDBA"/>
        </a:accent2>
        <a:accent3>
          <a:srgbClr val="AAAAC7"/>
        </a:accent3>
        <a:accent4>
          <a:srgbClr val="DADADA"/>
        </a:accent4>
        <a:accent5>
          <a:srgbClr val="B8E2FF"/>
        </a:accent5>
        <a:accent6>
          <a:srgbClr val="29ABA8"/>
        </a:accent6>
        <a:hlink>
          <a:srgbClr val="66FFFF"/>
        </a:hlink>
        <a:folHlink>
          <a:srgbClr val="CC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ouds 4">
        <a:dk1>
          <a:srgbClr val="000000"/>
        </a:dk1>
        <a:lt1>
          <a:srgbClr val="FFFFFF"/>
        </a:lt1>
        <a:dk2>
          <a:srgbClr val="006A67"/>
        </a:dk2>
        <a:lt2>
          <a:srgbClr val="FFFFCC"/>
        </a:lt2>
        <a:accent1>
          <a:srgbClr val="33CCCC"/>
        </a:accent1>
        <a:accent2>
          <a:srgbClr val="6D6FC7"/>
        </a:accent2>
        <a:accent3>
          <a:srgbClr val="AAB9B8"/>
        </a:accent3>
        <a:accent4>
          <a:srgbClr val="DADADA"/>
        </a:accent4>
        <a:accent5>
          <a:srgbClr val="ADE2E2"/>
        </a:accent5>
        <a:accent6>
          <a:srgbClr val="6264B4"/>
        </a:accent6>
        <a:hlink>
          <a:srgbClr val="00FFFF"/>
        </a:hlink>
        <a:folHlink>
          <a:srgbClr val="00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ouds 5">
        <a:dk1>
          <a:srgbClr val="4D4D4D"/>
        </a:dk1>
        <a:lt1>
          <a:srgbClr val="FFFFFF"/>
        </a:lt1>
        <a:dk2>
          <a:srgbClr val="650BB7"/>
        </a:dk2>
        <a:lt2>
          <a:srgbClr val="FFFFFF"/>
        </a:lt2>
        <a:accent1>
          <a:srgbClr val="FF66FF"/>
        </a:accent1>
        <a:accent2>
          <a:srgbClr val="666699"/>
        </a:accent2>
        <a:accent3>
          <a:srgbClr val="B8AAD8"/>
        </a:accent3>
        <a:accent4>
          <a:srgbClr val="DADADA"/>
        </a:accent4>
        <a:accent5>
          <a:srgbClr val="FFB8FF"/>
        </a:accent5>
        <a:accent6>
          <a:srgbClr val="5C5C8A"/>
        </a:accent6>
        <a:hlink>
          <a:srgbClr val="E9E9FF"/>
        </a:hlink>
        <a:folHlink>
          <a:srgbClr val="CCE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ouds 6">
        <a:dk1>
          <a:srgbClr val="FFFFFF"/>
        </a:dk1>
        <a:lt1>
          <a:srgbClr val="FFFFFF"/>
        </a:lt1>
        <a:dk2>
          <a:srgbClr val="005000"/>
        </a:dk2>
        <a:lt2>
          <a:srgbClr val="DCEAAE"/>
        </a:lt2>
        <a:accent1>
          <a:srgbClr val="99CC00"/>
        </a:accent1>
        <a:accent2>
          <a:srgbClr val="6F801A"/>
        </a:accent2>
        <a:accent3>
          <a:srgbClr val="AAB3AA"/>
        </a:accent3>
        <a:accent4>
          <a:srgbClr val="DADADA"/>
        </a:accent4>
        <a:accent5>
          <a:srgbClr val="CAE2AA"/>
        </a:accent5>
        <a:accent6>
          <a:srgbClr val="647316"/>
        </a:accent6>
        <a:hlink>
          <a:srgbClr val="FFFFCC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ouds 7">
        <a:dk1>
          <a:srgbClr val="4F4F77"/>
        </a:dk1>
        <a:lt1>
          <a:srgbClr val="FFFFFF"/>
        </a:lt1>
        <a:dk2>
          <a:srgbClr val="7979A5"/>
        </a:dk2>
        <a:lt2>
          <a:srgbClr val="F3F3FF"/>
        </a:lt2>
        <a:accent1>
          <a:srgbClr val="5D5D8B"/>
        </a:accent1>
        <a:accent2>
          <a:srgbClr val="66CCFF"/>
        </a:accent2>
        <a:accent3>
          <a:srgbClr val="BEBECF"/>
        </a:accent3>
        <a:accent4>
          <a:srgbClr val="DADADA"/>
        </a:accent4>
        <a:accent5>
          <a:srgbClr val="B6B6C4"/>
        </a:accent5>
        <a:accent6>
          <a:srgbClr val="5CB9E7"/>
        </a:accent6>
        <a:hlink>
          <a:srgbClr val="CCECFF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ouds 8">
        <a:dk1>
          <a:srgbClr val="000000"/>
        </a:dk1>
        <a:lt1>
          <a:srgbClr val="B9B9B9"/>
        </a:lt1>
        <a:dk2>
          <a:srgbClr val="8A8472"/>
        </a:dk2>
        <a:lt2>
          <a:srgbClr val="4D4D4D"/>
        </a:lt2>
        <a:accent1>
          <a:srgbClr val="EDEEE2"/>
        </a:accent1>
        <a:accent2>
          <a:srgbClr val="7FAA7E"/>
        </a:accent2>
        <a:accent3>
          <a:srgbClr val="D9D9D9"/>
        </a:accent3>
        <a:accent4>
          <a:srgbClr val="000000"/>
        </a:accent4>
        <a:accent5>
          <a:srgbClr val="F4F5EE"/>
        </a:accent5>
        <a:accent6>
          <a:srgbClr val="729A72"/>
        </a:accent6>
        <a:hlink>
          <a:srgbClr val="008000"/>
        </a:hlink>
        <a:folHlink>
          <a:srgbClr val="9894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ouds 9">
        <a:dk1>
          <a:srgbClr val="000000"/>
        </a:dk1>
        <a:lt1>
          <a:srgbClr val="FEA24E"/>
        </a:lt1>
        <a:dk2>
          <a:srgbClr val="CC6600"/>
        </a:dk2>
        <a:lt2>
          <a:srgbClr val="808080"/>
        </a:lt2>
        <a:accent1>
          <a:srgbClr val="FBEECD"/>
        </a:accent1>
        <a:accent2>
          <a:srgbClr val="ECD044"/>
        </a:accent2>
        <a:accent3>
          <a:srgbClr val="FECEB2"/>
        </a:accent3>
        <a:accent4>
          <a:srgbClr val="000000"/>
        </a:accent4>
        <a:accent5>
          <a:srgbClr val="FDF5E3"/>
        </a:accent5>
        <a:accent6>
          <a:srgbClr val="D6BC3D"/>
        </a:accent6>
        <a:hlink>
          <a:srgbClr val="E42B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Clouds</Template>
  <TotalTime>810</TotalTime>
  <Words>2000</Words>
  <Application>Microsoft Office PowerPoint</Application>
  <PresentationFormat>On-screen Show (4:3)</PresentationFormat>
  <Paragraphs>385</Paragraphs>
  <Slides>38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Clouds</vt:lpstr>
      <vt:lpstr>Chöông 5 : Nhaäp moân Assembly</vt:lpstr>
      <vt:lpstr>Giôùi thieäu ngoân ngöõ Assembly</vt:lpstr>
      <vt:lpstr>Assembler</vt:lpstr>
      <vt:lpstr>Lyù do nghieân cöùu Assembly</vt:lpstr>
      <vt:lpstr>Leänh maùy</vt:lpstr>
      <vt:lpstr>Leänh maùy (cont)</vt:lpstr>
      <vt:lpstr>Caùch vieát 1 chöông trình Assembly</vt:lpstr>
      <vt:lpstr>Dòch vaø noái keát chöông trình</vt:lpstr>
      <vt:lpstr>Moät chöông trình minh hoaï</vt:lpstr>
      <vt:lpstr>Caùc file ñöôïc taïo</vt:lpstr>
      <vt:lpstr>File Listing</vt:lpstr>
      <vt:lpstr>Map File</vt:lpstr>
      <vt:lpstr>Giaûi thích</vt:lpstr>
      <vt:lpstr>Giaûi thích (cont)</vt:lpstr>
      <vt:lpstr>Caáu truùc cuûa 1 CT ASM</vt:lpstr>
      <vt:lpstr>Caùc cheá ñoä boä nhôù</vt:lpstr>
      <vt:lpstr>Daïng leänh</vt:lpstr>
      <vt:lpstr>INT 21H</vt:lpstr>
      <vt:lpstr>INT 21h (cont)</vt:lpstr>
      <vt:lpstr>Thí duï minh hoïa</vt:lpstr>
      <vt:lpstr>Thí duï minh hoïa caùc haøm cuûa INT 21</vt:lpstr>
      <vt:lpstr>Bieán</vt:lpstr>
      <vt:lpstr>Bieán (cont)</vt:lpstr>
      <vt:lpstr>Khai baùo bieán</vt:lpstr>
      <vt:lpstr>Minh hoïa khai baùo bieán</vt:lpstr>
      <vt:lpstr>Minh hoïa khai baùo bieán</vt:lpstr>
      <vt:lpstr>Minh hoïa khai baùo bieán</vt:lpstr>
      <vt:lpstr>Toaùn töû DUP</vt:lpstr>
      <vt:lpstr>Khôûi taïo bieán </vt:lpstr>
      <vt:lpstr>Toaùn töû  DUP (cont)</vt:lpstr>
      <vt:lpstr>Toaùn töû DUP</vt:lpstr>
      <vt:lpstr>Toaùn töû ?</vt:lpstr>
      <vt:lpstr>Chöông trình daïng .COM</vt:lpstr>
      <vt:lpstr>SUMMARY</vt:lpstr>
      <vt:lpstr>Caâu hoûi oân taäp</vt:lpstr>
      <vt:lpstr>Caâu hoûi oân taäp</vt:lpstr>
      <vt:lpstr>Caâu hoûi oân taäp</vt:lpstr>
      <vt:lpstr>Baøi taäp laäp trình</vt:lpstr>
    </vt:vector>
  </TitlesOfParts>
  <Company>Thanh Nhan Computer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Chöông 5 : Nhaäp moân Assembly</dc:title>
  <dc:creator>huh</dc:creator>
  <cp:lastModifiedBy>Trickyboy</cp:lastModifiedBy>
  <cp:revision>141</cp:revision>
  <dcterms:created xsi:type="dcterms:W3CDTF">2004-10-11T15:11:29Z</dcterms:created>
  <dcterms:modified xsi:type="dcterms:W3CDTF">2021-10-08T04:19:27Z</dcterms:modified>
</cp:coreProperties>
</file>