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6" r:id="rId11"/>
    <p:sldId id="265" r:id="rId12"/>
    <p:sldId id="286" r:id="rId13"/>
    <p:sldId id="267" r:id="rId14"/>
    <p:sldId id="268" r:id="rId15"/>
    <p:sldId id="269" r:id="rId16"/>
    <p:sldId id="287" r:id="rId17"/>
    <p:sldId id="270" r:id="rId18"/>
    <p:sldId id="271" r:id="rId19"/>
    <p:sldId id="277" r:id="rId20"/>
    <p:sldId id="272" r:id="rId21"/>
    <p:sldId id="273" r:id="rId22"/>
    <p:sldId id="274" r:id="rId23"/>
    <p:sldId id="275" r:id="rId24"/>
    <p:sldId id="276" r:id="rId25"/>
    <p:sldId id="279" r:id="rId26"/>
    <p:sldId id="288" r:id="rId27"/>
    <p:sldId id="289" r:id="rId28"/>
    <p:sldId id="303" r:id="rId29"/>
    <p:sldId id="304" r:id="rId30"/>
    <p:sldId id="305" r:id="rId31"/>
    <p:sldId id="306" r:id="rId32"/>
    <p:sldId id="307" r:id="rId33"/>
    <p:sldId id="284" r:id="rId34"/>
    <p:sldId id="290" r:id="rId35"/>
    <p:sldId id="291" r:id="rId36"/>
    <p:sldId id="292" r:id="rId37"/>
    <p:sldId id="293" r:id="rId38"/>
    <p:sldId id="294" r:id="rId39"/>
    <p:sldId id="295" r:id="rId40"/>
    <p:sldId id="296" r:id="rId41"/>
    <p:sldId id="297" r:id="rId42"/>
    <p:sldId id="298" r:id="rId43"/>
    <p:sldId id="299" r:id="rId44"/>
    <p:sldId id="300" r:id="rId45"/>
    <p:sldId id="285" r:id="rId46"/>
    <p:sldId id="301" r:id="rId47"/>
    <p:sldId id="302" r:id="rId48"/>
    <p:sldId id="280" r:id="rId49"/>
    <p:sldId id="278" r:id="rId50"/>
    <p:sldId id="281" r:id="rId51"/>
    <p:sldId id="282" r:id="rId52"/>
    <p:sldId id="283" r:id="rId53"/>
  </p:sldIdLst>
  <p:sldSz cx="9906000" cy="6858000" type="A4"/>
  <p:notesSz cx="6858000" cy="9144000"/>
  <p:defaultTextStyle>
    <a:defPPr>
      <a:defRPr lang="en-US"/>
    </a:defPPr>
    <a:lvl1pPr algn="l" rtl="0" eaLnBrk="0" fontAlgn="base" hangingPunct="0">
      <a:spcBef>
        <a:spcPct val="0"/>
      </a:spcBef>
      <a:spcAft>
        <a:spcPct val="0"/>
      </a:spcAft>
      <a:defRPr sz="2000" kern="1200">
        <a:solidFill>
          <a:schemeClr val="tx1"/>
        </a:solidFill>
        <a:latin typeface="VNI-Times" pitchFamily="2" charset="0"/>
        <a:ea typeface="+mn-ea"/>
        <a:cs typeface="+mn-cs"/>
      </a:defRPr>
    </a:lvl1pPr>
    <a:lvl2pPr marL="457200" algn="l" rtl="0" eaLnBrk="0" fontAlgn="base" hangingPunct="0">
      <a:spcBef>
        <a:spcPct val="0"/>
      </a:spcBef>
      <a:spcAft>
        <a:spcPct val="0"/>
      </a:spcAft>
      <a:defRPr sz="2000" kern="1200">
        <a:solidFill>
          <a:schemeClr val="tx1"/>
        </a:solidFill>
        <a:latin typeface="VNI-Times" pitchFamily="2" charset="0"/>
        <a:ea typeface="+mn-ea"/>
        <a:cs typeface="+mn-cs"/>
      </a:defRPr>
    </a:lvl2pPr>
    <a:lvl3pPr marL="914400" algn="l" rtl="0" eaLnBrk="0" fontAlgn="base" hangingPunct="0">
      <a:spcBef>
        <a:spcPct val="0"/>
      </a:spcBef>
      <a:spcAft>
        <a:spcPct val="0"/>
      </a:spcAft>
      <a:defRPr sz="2000" kern="1200">
        <a:solidFill>
          <a:schemeClr val="tx1"/>
        </a:solidFill>
        <a:latin typeface="VNI-Times" pitchFamily="2" charset="0"/>
        <a:ea typeface="+mn-ea"/>
        <a:cs typeface="+mn-cs"/>
      </a:defRPr>
    </a:lvl3pPr>
    <a:lvl4pPr marL="1371600" algn="l" rtl="0" eaLnBrk="0" fontAlgn="base" hangingPunct="0">
      <a:spcBef>
        <a:spcPct val="0"/>
      </a:spcBef>
      <a:spcAft>
        <a:spcPct val="0"/>
      </a:spcAft>
      <a:defRPr sz="2000" kern="1200">
        <a:solidFill>
          <a:schemeClr val="tx1"/>
        </a:solidFill>
        <a:latin typeface="VNI-Times" pitchFamily="2" charset="0"/>
        <a:ea typeface="+mn-ea"/>
        <a:cs typeface="+mn-cs"/>
      </a:defRPr>
    </a:lvl4pPr>
    <a:lvl5pPr marL="1828800" algn="l" rtl="0" eaLnBrk="0" fontAlgn="base" hangingPunct="0">
      <a:spcBef>
        <a:spcPct val="0"/>
      </a:spcBef>
      <a:spcAft>
        <a:spcPct val="0"/>
      </a:spcAft>
      <a:defRPr sz="2000" kern="1200">
        <a:solidFill>
          <a:schemeClr val="tx1"/>
        </a:solidFill>
        <a:latin typeface="VNI-Times" pitchFamily="2" charset="0"/>
        <a:ea typeface="+mn-ea"/>
        <a:cs typeface="+mn-cs"/>
      </a:defRPr>
    </a:lvl5pPr>
    <a:lvl6pPr marL="2286000" algn="l" defTabSz="914400" rtl="0" eaLnBrk="1" latinLnBrk="0" hangingPunct="1">
      <a:defRPr sz="2000" kern="1200">
        <a:solidFill>
          <a:schemeClr val="tx1"/>
        </a:solidFill>
        <a:latin typeface="VNI-Times" pitchFamily="2" charset="0"/>
        <a:ea typeface="+mn-ea"/>
        <a:cs typeface="+mn-cs"/>
      </a:defRPr>
    </a:lvl6pPr>
    <a:lvl7pPr marL="2743200" algn="l" defTabSz="914400" rtl="0" eaLnBrk="1" latinLnBrk="0" hangingPunct="1">
      <a:defRPr sz="2000" kern="1200">
        <a:solidFill>
          <a:schemeClr val="tx1"/>
        </a:solidFill>
        <a:latin typeface="VNI-Times" pitchFamily="2" charset="0"/>
        <a:ea typeface="+mn-ea"/>
        <a:cs typeface="+mn-cs"/>
      </a:defRPr>
    </a:lvl7pPr>
    <a:lvl8pPr marL="3200400" algn="l" defTabSz="914400" rtl="0" eaLnBrk="1" latinLnBrk="0" hangingPunct="1">
      <a:defRPr sz="2000" kern="1200">
        <a:solidFill>
          <a:schemeClr val="tx1"/>
        </a:solidFill>
        <a:latin typeface="VNI-Times" pitchFamily="2" charset="0"/>
        <a:ea typeface="+mn-ea"/>
        <a:cs typeface="+mn-cs"/>
      </a:defRPr>
    </a:lvl8pPr>
    <a:lvl9pPr marL="3657600" algn="l" defTabSz="914400" rtl="0" eaLnBrk="1" latinLnBrk="0" hangingPunct="1">
      <a:defRPr sz="2000" kern="1200">
        <a:solidFill>
          <a:schemeClr val="tx1"/>
        </a:solidFill>
        <a:latin typeface="VNI-Time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52"/>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FF9900"/>
    <a:srgbClr val="FF33CC"/>
    <a:srgbClr val="800000"/>
    <a:srgbClr val="66FF33"/>
    <a:srgbClr val="0000FF"/>
    <a:srgbClr val="FFFF00"/>
    <a:srgbClr val="030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4" autoAdjust="0"/>
  </p:normalViewPr>
  <p:slideViewPr>
    <p:cSldViewPr>
      <p:cViewPr varScale="1">
        <p:scale>
          <a:sx n="80" d="100"/>
          <a:sy n="80" d="100"/>
        </p:scale>
        <p:origin x="1330"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16BAEAF-4A34-46CD-ABAB-E72C3D869F2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5" name="Rectangle 3">
            <a:extLst>
              <a:ext uri="{FF2B5EF4-FFF2-40B4-BE49-F238E27FC236}">
                <a16:creationId xmlns:a16="http://schemas.microsoft.com/office/drawing/2014/main" id="{296BD9BA-EFC8-471F-8937-8E833D0D0A1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en-US"/>
          </a:p>
        </p:txBody>
      </p:sp>
      <p:sp>
        <p:nvSpPr>
          <p:cNvPr id="8196" name="Rectangle 4">
            <a:extLst>
              <a:ext uri="{FF2B5EF4-FFF2-40B4-BE49-F238E27FC236}">
                <a16:creationId xmlns:a16="http://schemas.microsoft.com/office/drawing/2014/main" id="{5B8B482F-026C-4043-9BD2-45275528F331}"/>
              </a:ext>
            </a:extLst>
          </p:cNvPr>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02CEBC20-936F-4D55-A283-369279248FD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a:extLst>
              <a:ext uri="{FF2B5EF4-FFF2-40B4-BE49-F238E27FC236}">
                <a16:creationId xmlns:a16="http://schemas.microsoft.com/office/drawing/2014/main" id="{259C1E28-B161-4908-9D4E-C33F5227499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en-US"/>
          </a:p>
        </p:txBody>
      </p:sp>
      <p:sp>
        <p:nvSpPr>
          <p:cNvPr id="8199" name="Rectangle 7">
            <a:extLst>
              <a:ext uri="{FF2B5EF4-FFF2-40B4-BE49-F238E27FC236}">
                <a16:creationId xmlns:a16="http://schemas.microsoft.com/office/drawing/2014/main" id="{F9C83229-C1A3-4336-8255-49DCDB18AF9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CB998159-5962-423E-A1CB-F24DEB59790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78A07E84-4D5F-480A-92CD-758166D72652}"/>
              </a:ext>
            </a:extLst>
          </p:cNvPr>
          <p:cNvGrpSpPr>
            <a:grpSpLocks/>
          </p:cNvGrpSpPr>
          <p:nvPr/>
        </p:nvGrpSpPr>
        <p:grpSpPr bwMode="auto">
          <a:xfrm>
            <a:off x="0" y="0"/>
            <a:ext cx="9906000" cy="6856413"/>
            <a:chOff x="0" y="0"/>
            <a:chExt cx="5760" cy="4319"/>
          </a:xfrm>
        </p:grpSpPr>
        <p:sp>
          <p:nvSpPr>
            <p:cNvPr id="38915" name="Freeform 3">
              <a:extLst>
                <a:ext uri="{FF2B5EF4-FFF2-40B4-BE49-F238E27FC236}">
                  <a16:creationId xmlns:a16="http://schemas.microsoft.com/office/drawing/2014/main" id="{A6EB8EEE-4A81-4DCC-B5CB-6A8E55BA3DB6}"/>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6" name="Freeform 4">
              <a:extLst>
                <a:ext uri="{FF2B5EF4-FFF2-40B4-BE49-F238E27FC236}">
                  <a16:creationId xmlns:a16="http://schemas.microsoft.com/office/drawing/2014/main" id="{52B0E4EA-E791-4C3D-A464-FCE914382868}"/>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7" name="Freeform 5">
              <a:extLst>
                <a:ext uri="{FF2B5EF4-FFF2-40B4-BE49-F238E27FC236}">
                  <a16:creationId xmlns:a16="http://schemas.microsoft.com/office/drawing/2014/main" id="{B2464E22-5EE0-4F80-A7FA-80450E7007C9}"/>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8" name="Freeform 6">
              <a:extLst>
                <a:ext uri="{FF2B5EF4-FFF2-40B4-BE49-F238E27FC236}">
                  <a16:creationId xmlns:a16="http://schemas.microsoft.com/office/drawing/2014/main" id="{088349C0-4ECB-4DE3-A2CD-C1782DBB9CCC}"/>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9" name="Freeform 7">
              <a:extLst>
                <a:ext uri="{FF2B5EF4-FFF2-40B4-BE49-F238E27FC236}">
                  <a16:creationId xmlns:a16="http://schemas.microsoft.com/office/drawing/2014/main" id="{D112CD36-0865-44C6-BF70-F4954C93F36C}"/>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20" name="Freeform 8">
              <a:extLst>
                <a:ext uri="{FF2B5EF4-FFF2-40B4-BE49-F238E27FC236}">
                  <a16:creationId xmlns:a16="http://schemas.microsoft.com/office/drawing/2014/main" id="{F09D696D-94D1-46A3-BA7C-A1CE7B1F3C87}"/>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1" name="Freeform 9">
              <a:extLst>
                <a:ext uri="{FF2B5EF4-FFF2-40B4-BE49-F238E27FC236}">
                  <a16:creationId xmlns:a16="http://schemas.microsoft.com/office/drawing/2014/main" id="{201358FA-BFE8-487A-8D33-75028F2C047A}"/>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2" name="Freeform 10">
              <a:extLst>
                <a:ext uri="{FF2B5EF4-FFF2-40B4-BE49-F238E27FC236}">
                  <a16:creationId xmlns:a16="http://schemas.microsoft.com/office/drawing/2014/main" id="{09135AE9-E59F-4E86-89A7-6ADBB63AA232}"/>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3" name="Freeform 11">
              <a:extLst>
                <a:ext uri="{FF2B5EF4-FFF2-40B4-BE49-F238E27FC236}">
                  <a16:creationId xmlns:a16="http://schemas.microsoft.com/office/drawing/2014/main" id="{E107B2D3-CDA4-4F06-8486-17C8788BD60F}"/>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4" name="Freeform 12">
              <a:extLst>
                <a:ext uri="{FF2B5EF4-FFF2-40B4-BE49-F238E27FC236}">
                  <a16:creationId xmlns:a16="http://schemas.microsoft.com/office/drawing/2014/main" id="{A3A59020-8CB2-4CBB-88EB-0A5BF304321D}"/>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5" name="Freeform 13">
              <a:extLst>
                <a:ext uri="{FF2B5EF4-FFF2-40B4-BE49-F238E27FC236}">
                  <a16:creationId xmlns:a16="http://schemas.microsoft.com/office/drawing/2014/main" id="{6FE76ADA-7D9C-42F4-A169-A6D08D4AF766}"/>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6" name="Freeform 14">
              <a:extLst>
                <a:ext uri="{FF2B5EF4-FFF2-40B4-BE49-F238E27FC236}">
                  <a16:creationId xmlns:a16="http://schemas.microsoft.com/office/drawing/2014/main" id="{D12679CB-ECC6-4B93-9084-B8524CD0A992}"/>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7" name="Freeform 15">
              <a:extLst>
                <a:ext uri="{FF2B5EF4-FFF2-40B4-BE49-F238E27FC236}">
                  <a16:creationId xmlns:a16="http://schemas.microsoft.com/office/drawing/2014/main" id="{5D5E8C66-6A12-4F47-9C4B-5FC1B9A67B6C}"/>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8" name="Freeform 16">
              <a:extLst>
                <a:ext uri="{FF2B5EF4-FFF2-40B4-BE49-F238E27FC236}">
                  <a16:creationId xmlns:a16="http://schemas.microsoft.com/office/drawing/2014/main" id="{4AB03BAA-E5B8-4A0C-9291-ABDAAFD2576F}"/>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29" name="Freeform 17">
              <a:extLst>
                <a:ext uri="{FF2B5EF4-FFF2-40B4-BE49-F238E27FC236}">
                  <a16:creationId xmlns:a16="http://schemas.microsoft.com/office/drawing/2014/main" id="{E5604D31-6B79-42D6-BB32-0E25ECD0E15F}"/>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0" name="Freeform 18">
              <a:extLst>
                <a:ext uri="{FF2B5EF4-FFF2-40B4-BE49-F238E27FC236}">
                  <a16:creationId xmlns:a16="http://schemas.microsoft.com/office/drawing/2014/main" id="{6CD43F27-4F2F-4F2C-928B-B92361E0A6D7}"/>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1" name="Freeform 19">
              <a:extLst>
                <a:ext uri="{FF2B5EF4-FFF2-40B4-BE49-F238E27FC236}">
                  <a16:creationId xmlns:a16="http://schemas.microsoft.com/office/drawing/2014/main" id="{6E335FE9-BCEF-4204-90FA-057F61606FA1}"/>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2" name="Freeform 20">
              <a:extLst>
                <a:ext uri="{FF2B5EF4-FFF2-40B4-BE49-F238E27FC236}">
                  <a16:creationId xmlns:a16="http://schemas.microsoft.com/office/drawing/2014/main" id="{CFF0F647-5A51-4418-B6D3-B3BC6F7156CE}"/>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3" name="Freeform 21">
              <a:extLst>
                <a:ext uri="{FF2B5EF4-FFF2-40B4-BE49-F238E27FC236}">
                  <a16:creationId xmlns:a16="http://schemas.microsoft.com/office/drawing/2014/main" id="{2C60A7D2-4E19-4E4E-B63A-13E685EBFCDF}"/>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4" name="Freeform 22">
              <a:extLst>
                <a:ext uri="{FF2B5EF4-FFF2-40B4-BE49-F238E27FC236}">
                  <a16:creationId xmlns:a16="http://schemas.microsoft.com/office/drawing/2014/main" id="{1BC7C7D4-F1BB-4600-8650-F0537818791E}"/>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5" name="Freeform 23">
              <a:extLst>
                <a:ext uri="{FF2B5EF4-FFF2-40B4-BE49-F238E27FC236}">
                  <a16:creationId xmlns:a16="http://schemas.microsoft.com/office/drawing/2014/main" id="{8AD8BEA5-D9D2-4A4F-81EA-B275A5AA0EEB}"/>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36" name="Freeform 24">
              <a:extLst>
                <a:ext uri="{FF2B5EF4-FFF2-40B4-BE49-F238E27FC236}">
                  <a16:creationId xmlns:a16="http://schemas.microsoft.com/office/drawing/2014/main" id="{96BA6DC3-954F-49D3-8391-04437248E78A}"/>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7" name="Freeform 25">
              <a:extLst>
                <a:ext uri="{FF2B5EF4-FFF2-40B4-BE49-F238E27FC236}">
                  <a16:creationId xmlns:a16="http://schemas.microsoft.com/office/drawing/2014/main" id="{D7428122-C60D-4CEE-9194-AEE6CF47E833}"/>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8" name="Freeform 26">
              <a:extLst>
                <a:ext uri="{FF2B5EF4-FFF2-40B4-BE49-F238E27FC236}">
                  <a16:creationId xmlns:a16="http://schemas.microsoft.com/office/drawing/2014/main" id="{010765D5-F102-40CC-8F5F-71C696D42618}"/>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39" name="Freeform 27">
              <a:extLst>
                <a:ext uri="{FF2B5EF4-FFF2-40B4-BE49-F238E27FC236}">
                  <a16:creationId xmlns:a16="http://schemas.microsoft.com/office/drawing/2014/main" id="{94E8963D-DB94-4ED6-B711-192649B18C12}"/>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0" name="Freeform 28">
              <a:extLst>
                <a:ext uri="{FF2B5EF4-FFF2-40B4-BE49-F238E27FC236}">
                  <a16:creationId xmlns:a16="http://schemas.microsoft.com/office/drawing/2014/main" id="{C7437882-9BD5-44D6-9DB9-860C6E7C4913}"/>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1" name="Freeform 29">
              <a:extLst>
                <a:ext uri="{FF2B5EF4-FFF2-40B4-BE49-F238E27FC236}">
                  <a16:creationId xmlns:a16="http://schemas.microsoft.com/office/drawing/2014/main" id="{8E8936FA-5D54-4C78-9ADF-13D3F23D7EC2}"/>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2" name="Freeform 30">
              <a:extLst>
                <a:ext uri="{FF2B5EF4-FFF2-40B4-BE49-F238E27FC236}">
                  <a16:creationId xmlns:a16="http://schemas.microsoft.com/office/drawing/2014/main" id="{E41522FC-F269-42CB-AECE-A58180A716C0}"/>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3" name="Freeform 31">
              <a:extLst>
                <a:ext uri="{FF2B5EF4-FFF2-40B4-BE49-F238E27FC236}">
                  <a16:creationId xmlns:a16="http://schemas.microsoft.com/office/drawing/2014/main" id="{F80B0BE1-43E5-41D8-8EC3-42C4B64C1D08}"/>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4" name="Freeform 32">
              <a:extLst>
                <a:ext uri="{FF2B5EF4-FFF2-40B4-BE49-F238E27FC236}">
                  <a16:creationId xmlns:a16="http://schemas.microsoft.com/office/drawing/2014/main" id="{1D8BA812-78EE-467B-BC82-A29741F3B398}"/>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5" name="Freeform 33">
              <a:extLst>
                <a:ext uri="{FF2B5EF4-FFF2-40B4-BE49-F238E27FC236}">
                  <a16:creationId xmlns:a16="http://schemas.microsoft.com/office/drawing/2014/main" id="{B42D128E-F733-4BD3-834E-66D4A8FB074B}"/>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6" name="Freeform 34">
              <a:extLst>
                <a:ext uri="{FF2B5EF4-FFF2-40B4-BE49-F238E27FC236}">
                  <a16:creationId xmlns:a16="http://schemas.microsoft.com/office/drawing/2014/main" id="{877EB892-0A14-4B88-8C7F-E862EBE3D0BC}"/>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7" name="Freeform 35">
              <a:extLst>
                <a:ext uri="{FF2B5EF4-FFF2-40B4-BE49-F238E27FC236}">
                  <a16:creationId xmlns:a16="http://schemas.microsoft.com/office/drawing/2014/main" id="{FD941CF9-EFA0-4733-8042-A13E235355EA}"/>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8" name="Freeform 36">
              <a:extLst>
                <a:ext uri="{FF2B5EF4-FFF2-40B4-BE49-F238E27FC236}">
                  <a16:creationId xmlns:a16="http://schemas.microsoft.com/office/drawing/2014/main" id="{340B654C-001B-41E8-9881-1FF7F49DA276}"/>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49" name="Freeform 37">
              <a:extLst>
                <a:ext uri="{FF2B5EF4-FFF2-40B4-BE49-F238E27FC236}">
                  <a16:creationId xmlns:a16="http://schemas.microsoft.com/office/drawing/2014/main" id="{BEBBD06A-5A3C-4AD0-9C77-37EBA94212D6}"/>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0" name="Freeform 38">
              <a:extLst>
                <a:ext uri="{FF2B5EF4-FFF2-40B4-BE49-F238E27FC236}">
                  <a16:creationId xmlns:a16="http://schemas.microsoft.com/office/drawing/2014/main" id="{C7B5109F-3E6B-4EEE-9747-541E0C9ADF63}"/>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8951" name="Group 39">
              <a:extLst>
                <a:ext uri="{FF2B5EF4-FFF2-40B4-BE49-F238E27FC236}">
                  <a16:creationId xmlns:a16="http://schemas.microsoft.com/office/drawing/2014/main" id="{55007266-9EA5-4D40-8859-C67F30A64ED1}"/>
                </a:ext>
              </a:extLst>
            </p:cNvPr>
            <p:cNvGrpSpPr>
              <a:grpSpLocks/>
            </p:cNvGrpSpPr>
            <p:nvPr userDrawn="1"/>
          </p:nvGrpSpPr>
          <p:grpSpPr bwMode="auto">
            <a:xfrm>
              <a:off x="0" y="1632"/>
              <a:ext cx="5758" cy="1858"/>
              <a:chOff x="0" y="1632"/>
              <a:chExt cx="5758" cy="1858"/>
            </a:xfrm>
          </p:grpSpPr>
          <p:sp>
            <p:nvSpPr>
              <p:cNvPr id="38952" name="Freeform 40">
                <a:extLst>
                  <a:ext uri="{FF2B5EF4-FFF2-40B4-BE49-F238E27FC236}">
                    <a16:creationId xmlns:a16="http://schemas.microsoft.com/office/drawing/2014/main" id="{EA0D416E-F00A-4568-967B-E25075E2282A}"/>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3" name="Freeform 41">
                <a:extLst>
                  <a:ext uri="{FF2B5EF4-FFF2-40B4-BE49-F238E27FC236}">
                    <a16:creationId xmlns:a16="http://schemas.microsoft.com/office/drawing/2014/main" id="{CF191E2C-26EB-4489-938C-3D0D87190167}"/>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8954" name="Rectangle 42">
            <a:extLst>
              <a:ext uri="{FF2B5EF4-FFF2-40B4-BE49-F238E27FC236}">
                <a16:creationId xmlns:a16="http://schemas.microsoft.com/office/drawing/2014/main" id="{77009297-21D1-4651-8C9A-C0B59894D17A}"/>
              </a:ext>
            </a:extLst>
          </p:cNvPr>
          <p:cNvSpPr>
            <a:spLocks noGrp="1" noChangeArrowheads="1"/>
          </p:cNvSpPr>
          <p:nvPr>
            <p:ph type="ctrTitle" sz="quarter"/>
          </p:nvPr>
        </p:nvSpPr>
        <p:spPr>
          <a:xfrm>
            <a:off x="495300" y="1600200"/>
            <a:ext cx="8915400" cy="1828800"/>
          </a:xfrm>
        </p:spPr>
        <p:txBody>
          <a:bodyPr/>
          <a:lstStyle>
            <a:lvl1pPr>
              <a:defRPr sz="4800"/>
            </a:lvl1pPr>
          </a:lstStyle>
          <a:p>
            <a:pPr lvl="0"/>
            <a:r>
              <a:rPr lang="en-US" altLang="en-US" noProof="0"/>
              <a:t>Click to edit Master title style</a:t>
            </a:r>
          </a:p>
        </p:txBody>
      </p:sp>
      <p:sp>
        <p:nvSpPr>
          <p:cNvPr id="38955" name="Rectangle 43">
            <a:extLst>
              <a:ext uri="{FF2B5EF4-FFF2-40B4-BE49-F238E27FC236}">
                <a16:creationId xmlns:a16="http://schemas.microsoft.com/office/drawing/2014/main" id="{2581BDEF-3AC6-49ED-BD4F-C8B48BE9ADD4}"/>
              </a:ext>
            </a:extLst>
          </p:cNvPr>
          <p:cNvSpPr>
            <a:spLocks noGrp="1" noChangeArrowheads="1"/>
          </p:cNvSpPr>
          <p:nvPr>
            <p:ph type="subTitle" sz="quarter" idx="1"/>
          </p:nvPr>
        </p:nvSpPr>
        <p:spPr>
          <a:xfrm>
            <a:off x="1485900" y="3886200"/>
            <a:ext cx="6934200" cy="1752600"/>
          </a:xfrm>
        </p:spPr>
        <p:txBody>
          <a:bodyPr/>
          <a:lstStyle>
            <a:lvl1pPr marL="0" indent="0" algn="ctr">
              <a:buFont typeface="Wingdings" panose="05000000000000000000" pitchFamily="2" charset="2"/>
              <a:buNone/>
              <a:defRPr sz="3600"/>
            </a:lvl1pPr>
          </a:lstStyle>
          <a:p>
            <a:pPr lvl="0"/>
            <a:r>
              <a:rPr lang="en-US" altLang="en-US" noProof="0"/>
              <a:t>Click to edit Master subtitle style</a:t>
            </a:r>
          </a:p>
        </p:txBody>
      </p:sp>
      <p:sp>
        <p:nvSpPr>
          <p:cNvPr id="38956" name="Rectangle 44">
            <a:extLst>
              <a:ext uri="{FF2B5EF4-FFF2-40B4-BE49-F238E27FC236}">
                <a16:creationId xmlns:a16="http://schemas.microsoft.com/office/drawing/2014/main" id="{51E437B7-E3E3-43B0-9327-F672AA94DA99}"/>
              </a:ext>
            </a:extLst>
          </p:cNvPr>
          <p:cNvSpPr>
            <a:spLocks noGrp="1" noChangeArrowheads="1"/>
          </p:cNvSpPr>
          <p:nvPr>
            <p:ph type="dt" sz="quarter" idx="2"/>
          </p:nvPr>
        </p:nvSpPr>
        <p:spPr/>
        <p:txBody>
          <a:bodyPr/>
          <a:lstStyle>
            <a:lvl1pPr>
              <a:defRPr/>
            </a:lvl1pPr>
          </a:lstStyle>
          <a:p>
            <a:endParaRPr lang="en-US" altLang="en-US"/>
          </a:p>
        </p:txBody>
      </p:sp>
      <p:sp>
        <p:nvSpPr>
          <p:cNvPr id="38957" name="Rectangle 45">
            <a:extLst>
              <a:ext uri="{FF2B5EF4-FFF2-40B4-BE49-F238E27FC236}">
                <a16:creationId xmlns:a16="http://schemas.microsoft.com/office/drawing/2014/main" id="{F0877FDA-E9CF-43DA-B9F7-AC3A39924CBE}"/>
              </a:ext>
            </a:extLst>
          </p:cNvPr>
          <p:cNvSpPr>
            <a:spLocks noGrp="1" noChangeArrowheads="1"/>
          </p:cNvSpPr>
          <p:nvPr>
            <p:ph type="ftr" sz="quarter" idx="3"/>
          </p:nvPr>
        </p:nvSpPr>
        <p:spPr/>
        <p:txBody>
          <a:bodyPr/>
          <a:lstStyle>
            <a:lvl1pPr>
              <a:defRPr/>
            </a:lvl1pPr>
          </a:lstStyle>
          <a:p>
            <a:r>
              <a:rPr lang="en-US" altLang="en-US"/>
              <a:t>Chuong 8 : Cau truc DK va Vong lap</a:t>
            </a:r>
          </a:p>
        </p:txBody>
      </p:sp>
      <p:sp>
        <p:nvSpPr>
          <p:cNvPr id="38958" name="Rectangle 46">
            <a:extLst>
              <a:ext uri="{FF2B5EF4-FFF2-40B4-BE49-F238E27FC236}">
                <a16:creationId xmlns:a16="http://schemas.microsoft.com/office/drawing/2014/main" id="{D2C22948-8CF3-4657-8749-B96355253DDC}"/>
              </a:ext>
            </a:extLst>
          </p:cNvPr>
          <p:cNvSpPr>
            <a:spLocks noGrp="1" noChangeArrowheads="1"/>
          </p:cNvSpPr>
          <p:nvPr>
            <p:ph type="sldNum" sz="quarter" idx="4"/>
          </p:nvPr>
        </p:nvSpPr>
        <p:spPr/>
        <p:txBody>
          <a:bodyPr/>
          <a:lstStyle>
            <a:lvl1pPr>
              <a:defRPr/>
            </a:lvl1pPr>
          </a:lstStyle>
          <a:p>
            <a:fld id="{E7B373D4-3A3A-4C40-BB69-B5211061B6B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D808-641C-48C6-90F6-4230AD1956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958CE-2842-4E43-A06A-B57C96B54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88F0-2970-4580-B09B-174A52DA5C5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2B9F50E-996F-4BE2-83CE-1B7AF7FBF229}"/>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6" name="Slide Number Placeholder 5">
            <a:extLst>
              <a:ext uri="{FF2B5EF4-FFF2-40B4-BE49-F238E27FC236}">
                <a16:creationId xmlns:a16="http://schemas.microsoft.com/office/drawing/2014/main" id="{0FC6877F-AC1D-4A62-9BBB-97B690DDC60F}"/>
              </a:ext>
            </a:extLst>
          </p:cNvPr>
          <p:cNvSpPr>
            <a:spLocks noGrp="1"/>
          </p:cNvSpPr>
          <p:nvPr>
            <p:ph type="sldNum" sz="quarter" idx="12"/>
          </p:nvPr>
        </p:nvSpPr>
        <p:spPr/>
        <p:txBody>
          <a:bodyPr/>
          <a:lstStyle>
            <a:lvl1pPr>
              <a:defRPr/>
            </a:lvl1pPr>
          </a:lstStyle>
          <a:p>
            <a:fld id="{6F0F30BD-3FE6-4A2D-B36D-38AA762003FF}" type="slidenum">
              <a:rPr lang="en-US" altLang="en-US"/>
              <a:pPr/>
              <a:t>‹#›</a:t>
            </a:fld>
            <a:endParaRPr lang="en-US" altLang="en-US"/>
          </a:p>
        </p:txBody>
      </p:sp>
    </p:spTree>
    <p:extLst>
      <p:ext uri="{BB962C8B-B14F-4D97-AF65-F5344CB8AC3E}">
        <p14:creationId xmlns:p14="http://schemas.microsoft.com/office/powerpoint/2010/main" val="63421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0DDD5-AF26-4946-B9B6-D3A0B31E43E4}"/>
              </a:ext>
            </a:extLst>
          </p:cNvPr>
          <p:cNvSpPr>
            <a:spLocks noGrp="1"/>
          </p:cNvSpPr>
          <p:nvPr>
            <p:ph type="title" orient="vert"/>
          </p:nvPr>
        </p:nvSpPr>
        <p:spPr>
          <a:xfrm>
            <a:off x="7181850" y="277813"/>
            <a:ext cx="2228850"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1AAB7-02D4-4C12-890E-1962A5140B97}"/>
              </a:ext>
            </a:extLst>
          </p:cNvPr>
          <p:cNvSpPr>
            <a:spLocks noGrp="1"/>
          </p:cNvSpPr>
          <p:nvPr>
            <p:ph type="body" orient="vert" idx="1"/>
          </p:nvPr>
        </p:nvSpPr>
        <p:spPr>
          <a:xfrm>
            <a:off x="495300" y="277813"/>
            <a:ext cx="653415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CBA9-3C2D-4681-8893-682DBD5BB91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1F75558-EDE6-45F5-AA6C-906E28C33431}"/>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6" name="Slide Number Placeholder 5">
            <a:extLst>
              <a:ext uri="{FF2B5EF4-FFF2-40B4-BE49-F238E27FC236}">
                <a16:creationId xmlns:a16="http://schemas.microsoft.com/office/drawing/2014/main" id="{82741BED-0035-4CF0-8359-323611C9920C}"/>
              </a:ext>
            </a:extLst>
          </p:cNvPr>
          <p:cNvSpPr>
            <a:spLocks noGrp="1"/>
          </p:cNvSpPr>
          <p:nvPr>
            <p:ph type="sldNum" sz="quarter" idx="12"/>
          </p:nvPr>
        </p:nvSpPr>
        <p:spPr/>
        <p:txBody>
          <a:bodyPr/>
          <a:lstStyle>
            <a:lvl1pPr>
              <a:defRPr/>
            </a:lvl1pPr>
          </a:lstStyle>
          <a:p>
            <a:fld id="{41316399-5359-44F2-9364-20E038C2F57B}" type="slidenum">
              <a:rPr lang="en-US" altLang="en-US"/>
              <a:pPr/>
              <a:t>‹#›</a:t>
            </a:fld>
            <a:endParaRPr lang="en-US" altLang="en-US"/>
          </a:p>
        </p:txBody>
      </p:sp>
    </p:spTree>
    <p:extLst>
      <p:ext uri="{BB962C8B-B14F-4D97-AF65-F5344CB8AC3E}">
        <p14:creationId xmlns:p14="http://schemas.microsoft.com/office/powerpoint/2010/main" val="222556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7272-7C16-45C1-9E4F-9ACED138D606}"/>
              </a:ext>
            </a:extLst>
          </p:cNvPr>
          <p:cNvSpPr>
            <a:spLocks noGrp="1"/>
          </p:cNvSpPr>
          <p:nvPr>
            <p:ph type="title"/>
          </p:nvPr>
        </p:nvSpPr>
        <p:spPr>
          <a:xfrm>
            <a:off x="495300" y="277813"/>
            <a:ext cx="8915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FC66B9CF-1E81-4B84-A768-AC98D828F903}"/>
              </a:ext>
            </a:extLst>
          </p:cNvPr>
          <p:cNvSpPr>
            <a:spLocks noGrp="1"/>
          </p:cNvSpPr>
          <p:nvPr>
            <p:ph type="tbl" idx="1"/>
          </p:nvPr>
        </p:nvSpPr>
        <p:spPr>
          <a:xfrm>
            <a:off x="495300" y="1600200"/>
            <a:ext cx="8915400" cy="4530725"/>
          </a:xfrm>
        </p:spPr>
        <p:txBody>
          <a:bodyPr/>
          <a:lstStyle/>
          <a:p>
            <a:endParaRPr lang="en-US"/>
          </a:p>
        </p:txBody>
      </p:sp>
      <p:sp>
        <p:nvSpPr>
          <p:cNvPr id="4" name="Date Placeholder 3">
            <a:extLst>
              <a:ext uri="{FF2B5EF4-FFF2-40B4-BE49-F238E27FC236}">
                <a16:creationId xmlns:a16="http://schemas.microsoft.com/office/drawing/2014/main" id="{10F7DFE4-34B1-484E-83CA-490E2BB833DB}"/>
              </a:ext>
            </a:extLst>
          </p:cNvPr>
          <p:cNvSpPr>
            <a:spLocks noGrp="1"/>
          </p:cNvSpPr>
          <p:nvPr>
            <p:ph type="dt" sz="half" idx="10"/>
          </p:nvPr>
        </p:nvSpPr>
        <p:spPr>
          <a:xfrm>
            <a:off x="495300" y="6243638"/>
            <a:ext cx="23114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A997970-9A54-414A-B5CD-F8E04F3A0EBC}"/>
              </a:ext>
            </a:extLst>
          </p:cNvPr>
          <p:cNvSpPr>
            <a:spLocks noGrp="1"/>
          </p:cNvSpPr>
          <p:nvPr>
            <p:ph type="ftr" sz="quarter" idx="11"/>
          </p:nvPr>
        </p:nvSpPr>
        <p:spPr>
          <a:xfrm>
            <a:off x="3384550" y="6248400"/>
            <a:ext cx="3136900" cy="457200"/>
          </a:xfrm>
        </p:spPr>
        <p:txBody>
          <a:bodyPr/>
          <a:lstStyle>
            <a:lvl1pPr>
              <a:defRPr/>
            </a:lvl1pPr>
          </a:lstStyle>
          <a:p>
            <a:r>
              <a:rPr lang="en-US" altLang="en-US"/>
              <a:t>Chuong 8 : Cau truc DK va Vong lap</a:t>
            </a:r>
          </a:p>
        </p:txBody>
      </p:sp>
      <p:sp>
        <p:nvSpPr>
          <p:cNvPr id="6" name="Slide Number Placeholder 5">
            <a:extLst>
              <a:ext uri="{FF2B5EF4-FFF2-40B4-BE49-F238E27FC236}">
                <a16:creationId xmlns:a16="http://schemas.microsoft.com/office/drawing/2014/main" id="{0C9E30E7-9068-43F8-ACA5-533268AA1DD3}"/>
              </a:ext>
            </a:extLst>
          </p:cNvPr>
          <p:cNvSpPr>
            <a:spLocks noGrp="1"/>
          </p:cNvSpPr>
          <p:nvPr>
            <p:ph type="sldNum" sz="quarter" idx="12"/>
          </p:nvPr>
        </p:nvSpPr>
        <p:spPr>
          <a:xfrm>
            <a:off x="7099300" y="6243638"/>
            <a:ext cx="2311400" cy="457200"/>
          </a:xfrm>
        </p:spPr>
        <p:txBody>
          <a:bodyPr/>
          <a:lstStyle>
            <a:lvl1pPr>
              <a:defRPr/>
            </a:lvl1pPr>
          </a:lstStyle>
          <a:p>
            <a:fld id="{2C004E0A-E9B8-42BF-B814-E144039459DB}" type="slidenum">
              <a:rPr lang="en-US" altLang="en-US"/>
              <a:pPr/>
              <a:t>‹#›</a:t>
            </a:fld>
            <a:endParaRPr lang="en-US" altLang="en-US"/>
          </a:p>
        </p:txBody>
      </p:sp>
    </p:spTree>
    <p:extLst>
      <p:ext uri="{BB962C8B-B14F-4D97-AF65-F5344CB8AC3E}">
        <p14:creationId xmlns:p14="http://schemas.microsoft.com/office/powerpoint/2010/main" val="327411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DFFBE-58A0-491C-BA2E-31633A080D04}"/>
              </a:ext>
            </a:extLst>
          </p:cNvPr>
          <p:cNvSpPr>
            <a:spLocks noGrp="1"/>
          </p:cNvSpPr>
          <p:nvPr>
            <p:ph/>
          </p:nvPr>
        </p:nvSpPr>
        <p:spPr>
          <a:xfrm>
            <a:off x="495300" y="277813"/>
            <a:ext cx="89154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25656780-E433-43E3-BADB-EFD07E1D8B56}"/>
              </a:ext>
            </a:extLst>
          </p:cNvPr>
          <p:cNvSpPr>
            <a:spLocks noGrp="1"/>
          </p:cNvSpPr>
          <p:nvPr>
            <p:ph type="dt" sz="half" idx="10"/>
          </p:nvPr>
        </p:nvSpPr>
        <p:spPr>
          <a:xfrm>
            <a:off x="495300" y="6243638"/>
            <a:ext cx="2311400" cy="45720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0262430-AFD8-4E68-A9FA-1985E1F7B81E}"/>
              </a:ext>
            </a:extLst>
          </p:cNvPr>
          <p:cNvSpPr>
            <a:spLocks noGrp="1"/>
          </p:cNvSpPr>
          <p:nvPr>
            <p:ph type="ftr" sz="quarter" idx="11"/>
          </p:nvPr>
        </p:nvSpPr>
        <p:spPr>
          <a:xfrm>
            <a:off x="3384550" y="6248400"/>
            <a:ext cx="3136900" cy="457200"/>
          </a:xfrm>
        </p:spPr>
        <p:txBody>
          <a:bodyPr/>
          <a:lstStyle>
            <a:lvl1pPr>
              <a:defRPr/>
            </a:lvl1pPr>
          </a:lstStyle>
          <a:p>
            <a:r>
              <a:rPr lang="en-US" altLang="en-US"/>
              <a:t>Chuong 8 : Cau truc DK va Vong lap</a:t>
            </a:r>
          </a:p>
        </p:txBody>
      </p:sp>
      <p:sp>
        <p:nvSpPr>
          <p:cNvPr id="5" name="Slide Number Placeholder 4">
            <a:extLst>
              <a:ext uri="{FF2B5EF4-FFF2-40B4-BE49-F238E27FC236}">
                <a16:creationId xmlns:a16="http://schemas.microsoft.com/office/drawing/2014/main" id="{F649B0D6-071B-4103-8AB0-5D656F8676F1}"/>
              </a:ext>
            </a:extLst>
          </p:cNvPr>
          <p:cNvSpPr>
            <a:spLocks noGrp="1"/>
          </p:cNvSpPr>
          <p:nvPr>
            <p:ph type="sldNum" sz="quarter" idx="12"/>
          </p:nvPr>
        </p:nvSpPr>
        <p:spPr>
          <a:xfrm>
            <a:off x="7099300" y="6243638"/>
            <a:ext cx="2311400" cy="457200"/>
          </a:xfrm>
        </p:spPr>
        <p:txBody>
          <a:bodyPr/>
          <a:lstStyle>
            <a:lvl1pPr>
              <a:defRPr/>
            </a:lvl1pPr>
          </a:lstStyle>
          <a:p>
            <a:fld id="{CD1D94FD-F7D2-4144-9CCA-7015E187EFED}" type="slidenum">
              <a:rPr lang="en-US" altLang="en-US"/>
              <a:pPr/>
              <a:t>‹#›</a:t>
            </a:fld>
            <a:endParaRPr lang="en-US" altLang="en-US"/>
          </a:p>
        </p:txBody>
      </p:sp>
    </p:spTree>
    <p:extLst>
      <p:ext uri="{BB962C8B-B14F-4D97-AF65-F5344CB8AC3E}">
        <p14:creationId xmlns:p14="http://schemas.microsoft.com/office/powerpoint/2010/main" val="4260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4D99-2786-46DE-A05B-8F5DD7EDE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3018D-8563-45D3-95D8-45A35F7D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1558D-D800-4B21-9032-981006B3959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1348B1E-0C9C-4CF6-9372-55E8C55A0BEA}"/>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6" name="Slide Number Placeholder 5">
            <a:extLst>
              <a:ext uri="{FF2B5EF4-FFF2-40B4-BE49-F238E27FC236}">
                <a16:creationId xmlns:a16="http://schemas.microsoft.com/office/drawing/2014/main" id="{34A25D9F-ECB6-4461-98FE-027418ADBD58}"/>
              </a:ext>
            </a:extLst>
          </p:cNvPr>
          <p:cNvSpPr>
            <a:spLocks noGrp="1"/>
          </p:cNvSpPr>
          <p:nvPr>
            <p:ph type="sldNum" sz="quarter" idx="12"/>
          </p:nvPr>
        </p:nvSpPr>
        <p:spPr/>
        <p:txBody>
          <a:bodyPr/>
          <a:lstStyle>
            <a:lvl1pPr>
              <a:defRPr/>
            </a:lvl1pPr>
          </a:lstStyle>
          <a:p>
            <a:fld id="{553CDCEB-2F21-4E5B-A6AE-CB4CED51234A}" type="slidenum">
              <a:rPr lang="en-US" altLang="en-US"/>
              <a:pPr/>
              <a:t>‹#›</a:t>
            </a:fld>
            <a:endParaRPr lang="en-US" altLang="en-US"/>
          </a:p>
        </p:txBody>
      </p:sp>
    </p:spTree>
    <p:extLst>
      <p:ext uri="{BB962C8B-B14F-4D97-AF65-F5344CB8AC3E}">
        <p14:creationId xmlns:p14="http://schemas.microsoft.com/office/powerpoint/2010/main" val="217526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3B04-6BB6-404B-83C5-46D05AD5AD83}"/>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E0352-F4E5-4707-ABD1-F9C1DCD9F3F2}"/>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EA9685A-A7E4-4B45-978A-A57983DF071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F01FA01-A3FD-4921-89CE-53266E676613}"/>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6" name="Slide Number Placeholder 5">
            <a:extLst>
              <a:ext uri="{FF2B5EF4-FFF2-40B4-BE49-F238E27FC236}">
                <a16:creationId xmlns:a16="http://schemas.microsoft.com/office/drawing/2014/main" id="{0B33D278-6A1E-4594-A54A-2779314B650E}"/>
              </a:ext>
            </a:extLst>
          </p:cNvPr>
          <p:cNvSpPr>
            <a:spLocks noGrp="1"/>
          </p:cNvSpPr>
          <p:nvPr>
            <p:ph type="sldNum" sz="quarter" idx="12"/>
          </p:nvPr>
        </p:nvSpPr>
        <p:spPr/>
        <p:txBody>
          <a:bodyPr/>
          <a:lstStyle>
            <a:lvl1pPr>
              <a:defRPr/>
            </a:lvl1pPr>
          </a:lstStyle>
          <a:p>
            <a:fld id="{6A1AB91D-BDB1-4402-9645-ADC13E059E00}" type="slidenum">
              <a:rPr lang="en-US" altLang="en-US"/>
              <a:pPr/>
              <a:t>‹#›</a:t>
            </a:fld>
            <a:endParaRPr lang="en-US" altLang="en-US"/>
          </a:p>
        </p:txBody>
      </p:sp>
    </p:spTree>
    <p:extLst>
      <p:ext uri="{BB962C8B-B14F-4D97-AF65-F5344CB8AC3E}">
        <p14:creationId xmlns:p14="http://schemas.microsoft.com/office/powerpoint/2010/main" val="415323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82BC-0623-4F4C-807B-335D2BEEC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93E4B-A37B-4608-9267-B110F6F4C9A9}"/>
              </a:ext>
            </a:extLst>
          </p:cNvPr>
          <p:cNvSpPr>
            <a:spLocks noGrp="1"/>
          </p:cNvSpPr>
          <p:nvPr>
            <p:ph sz="half" idx="1"/>
          </p:nvPr>
        </p:nvSpPr>
        <p:spPr>
          <a:xfrm>
            <a:off x="495300" y="1600200"/>
            <a:ext cx="43815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85595-F2F3-4CA7-9DDA-0F04B28D6580}"/>
              </a:ext>
            </a:extLst>
          </p:cNvPr>
          <p:cNvSpPr>
            <a:spLocks noGrp="1"/>
          </p:cNvSpPr>
          <p:nvPr>
            <p:ph sz="half" idx="2"/>
          </p:nvPr>
        </p:nvSpPr>
        <p:spPr>
          <a:xfrm>
            <a:off x="5029200" y="1600200"/>
            <a:ext cx="43815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826E9-8F0E-4173-A50E-C17EA298829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EA89CF2-5F9E-43CF-9812-0F242ABC5D23}"/>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7" name="Slide Number Placeholder 6">
            <a:extLst>
              <a:ext uri="{FF2B5EF4-FFF2-40B4-BE49-F238E27FC236}">
                <a16:creationId xmlns:a16="http://schemas.microsoft.com/office/drawing/2014/main" id="{03BDB5C3-14D1-4EF1-A80D-E891B00ACCB6}"/>
              </a:ext>
            </a:extLst>
          </p:cNvPr>
          <p:cNvSpPr>
            <a:spLocks noGrp="1"/>
          </p:cNvSpPr>
          <p:nvPr>
            <p:ph type="sldNum" sz="quarter" idx="12"/>
          </p:nvPr>
        </p:nvSpPr>
        <p:spPr/>
        <p:txBody>
          <a:bodyPr/>
          <a:lstStyle>
            <a:lvl1pPr>
              <a:defRPr/>
            </a:lvl1pPr>
          </a:lstStyle>
          <a:p>
            <a:fld id="{0162B939-E88A-4A88-B799-801D851F5291}" type="slidenum">
              <a:rPr lang="en-US" altLang="en-US"/>
              <a:pPr/>
              <a:t>‹#›</a:t>
            </a:fld>
            <a:endParaRPr lang="en-US" altLang="en-US"/>
          </a:p>
        </p:txBody>
      </p:sp>
    </p:spTree>
    <p:extLst>
      <p:ext uri="{BB962C8B-B14F-4D97-AF65-F5344CB8AC3E}">
        <p14:creationId xmlns:p14="http://schemas.microsoft.com/office/powerpoint/2010/main" val="2032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823-2377-41F3-BDED-79A99D9913BF}"/>
              </a:ext>
            </a:extLst>
          </p:cNvPr>
          <p:cNvSpPr>
            <a:spLocks noGrp="1"/>
          </p:cNvSpPr>
          <p:nvPr>
            <p:ph type="title"/>
          </p:nvPr>
        </p:nvSpPr>
        <p:spPr>
          <a:xfrm>
            <a:off x="682625" y="365125"/>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F2530-4553-4A40-A009-C88CB67E7191}"/>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110B2-12C1-4C8C-9AF4-9BE495CC6700}"/>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A5E665-7639-4702-9A7E-C7B54D5EE193}"/>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8C1FA-E53F-4FC8-BCDE-13B3F89809E2}"/>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7558BC-8404-43DA-8C68-D41FE848F88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0CE2D11-4A3B-42A2-8039-6C34300239AE}"/>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9" name="Slide Number Placeholder 8">
            <a:extLst>
              <a:ext uri="{FF2B5EF4-FFF2-40B4-BE49-F238E27FC236}">
                <a16:creationId xmlns:a16="http://schemas.microsoft.com/office/drawing/2014/main" id="{F11850FD-3627-4564-B74F-049CF6171545}"/>
              </a:ext>
            </a:extLst>
          </p:cNvPr>
          <p:cNvSpPr>
            <a:spLocks noGrp="1"/>
          </p:cNvSpPr>
          <p:nvPr>
            <p:ph type="sldNum" sz="quarter" idx="12"/>
          </p:nvPr>
        </p:nvSpPr>
        <p:spPr/>
        <p:txBody>
          <a:bodyPr/>
          <a:lstStyle>
            <a:lvl1pPr>
              <a:defRPr/>
            </a:lvl1pPr>
          </a:lstStyle>
          <a:p>
            <a:fld id="{E177F310-C2A3-4845-AFCF-47D84062BFEB}" type="slidenum">
              <a:rPr lang="en-US" altLang="en-US"/>
              <a:pPr/>
              <a:t>‹#›</a:t>
            </a:fld>
            <a:endParaRPr lang="en-US" altLang="en-US"/>
          </a:p>
        </p:txBody>
      </p:sp>
    </p:spTree>
    <p:extLst>
      <p:ext uri="{BB962C8B-B14F-4D97-AF65-F5344CB8AC3E}">
        <p14:creationId xmlns:p14="http://schemas.microsoft.com/office/powerpoint/2010/main" val="365466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D91E-9D66-413A-BA7D-9F874E5BB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58999-6904-4C3A-9DDB-172BEBA0039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AAB2B7B-1369-4B3F-9574-A3416E3C13F6}"/>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5" name="Slide Number Placeholder 4">
            <a:extLst>
              <a:ext uri="{FF2B5EF4-FFF2-40B4-BE49-F238E27FC236}">
                <a16:creationId xmlns:a16="http://schemas.microsoft.com/office/drawing/2014/main" id="{9EAA45EA-6B2C-4F5E-B42B-E27466B1DBDC}"/>
              </a:ext>
            </a:extLst>
          </p:cNvPr>
          <p:cNvSpPr>
            <a:spLocks noGrp="1"/>
          </p:cNvSpPr>
          <p:nvPr>
            <p:ph type="sldNum" sz="quarter" idx="12"/>
          </p:nvPr>
        </p:nvSpPr>
        <p:spPr/>
        <p:txBody>
          <a:bodyPr/>
          <a:lstStyle>
            <a:lvl1pPr>
              <a:defRPr/>
            </a:lvl1pPr>
          </a:lstStyle>
          <a:p>
            <a:fld id="{69EF2954-36DF-4D24-B009-A7FF58F743F6}" type="slidenum">
              <a:rPr lang="en-US" altLang="en-US"/>
              <a:pPr/>
              <a:t>‹#›</a:t>
            </a:fld>
            <a:endParaRPr lang="en-US" altLang="en-US"/>
          </a:p>
        </p:txBody>
      </p:sp>
    </p:spTree>
    <p:extLst>
      <p:ext uri="{BB962C8B-B14F-4D97-AF65-F5344CB8AC3E}">
        <p14:creationId xmlns:p14="http://schemas.microsoft.com/office/powerpoint/2010/main" val="383124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B505D-76C1-4D7E-A9F9-BA95E1EB884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793ED9A-F652-43A7-8569-6B670AC25E3A}"/>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4" name="Slide Number Placeholder 3">
            <a:extLst>
              <a:ext uri="{FF2B5EF4-FFF2-40B4-BE49-F238E27FC236}">
                <a16:creationId xmlns:a16="http://schemas.microsoft.com/office/drawing/2014/main" id="{89406BE9-E829-4866-9C79-8F123AAFFA73}"/>
              </a:ext>
            </a:extLst>
          </p:cNvPr>
          <p:cNvSpPr>
            <a:spLocks noGrp="1"/>
          </p:cNvSpPr>
          <p:nvPr>
            <p:ph type="sldNum" sz="quarter" idx="12"/>
          </p:nvPr>
        </p:nvSpPr>
        <p:spPr/>
        <p:txBody>
          <a:bodyPr/>
          <a:lstStyle>
            <a:lvl1pPr>
              <a:defRPr/>
            </a:lvl1pPr>
          </a:lstStyle>
          <a:p>
            <a:fld id="{266DB13C-77E6-4D85-BEE0-86D023BA0E71}" type="slidenum">
              <a:rPr lang="en-US" altLang="en-US"/>
              <a:pPr/>
              <a:t>‹#›</a:t>
            </a:fld>
            <a:endParaRPr lang="en-US" altLang="en-US"/>
          </a:p>
        </p:txBody>
      </p:sp>
    </p:spTree>
    <p:extLst>
      <p:ext uri="{BB962C8B-B14F-4D97-AF65-F5344CB8AC3E}">
        <p14:creationId xmlns:p14="http://schemas.microsoft.com/office/powerpoint/2010/main" val="330059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34F-8F58-4AA6-A577-B9403349BB76}"/>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93ACA-C926-46F4-9840-708FC782CFD2}"/>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0F92FD-E6DA-421A-82D6-1A15C4638DF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0D225-49C6-4111-BA4C-7A38BB1522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2E53A60-4B6E-47AB-B97D-648D2BED010D}"/>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7" name="Slide Number Placeholder 6">
            <a:extLst>
              <a:ext uri="{FF2B5EF4-FFF2-40B4-BE49-F238E27FC236}">
                <a16:creationId xmlns:a16="http://schemas.microsoft.com/office/drawing/2014/main" id="{053FB6D5-AD62-4CC3-A608-FB6A1E8A638A}"/>
              </a:ext>
            </a:extLst>
          </p:cNvPr>
          <p:cNvSpPr>
            <a:spLocks noGrp="1"/>
          </p:cNvSpPr>
          <p:nvPr>
            <p:ph type="sldNum" sz="quarter" idx="12"/>
          </p:nvPr>
        </p:nvSpPr>
        <p:spPr/>
        <p:txBody>
          <a:bodyPr/>
          <a:lstStyle>
            <a:lvl1pPr>
              <a:defRPr/>
            </a:lvl1pPr>
          </a:lstStyle>
          <a:p>
            <a:fld id="{9AD298F8-58DF-4E4C-A5A6-F9900D32B6B2}" type="slidenum">
              <a:rPr lang="en-US" altLang="en-US"/>
              <a:pPr/>
              <a:t>‹#›</a:t>
            </a:fld>
            <a:endParaRPr lang="en-US" altLang="en-US"/>
          </a:p>
        </p:txBody>
      </p:sp>
    </p:spTree>
    <p:extLst>
      <p:ext uri="{BB962C8B-B14F-4D97-AF65-F5344CB8AC3E}">
        <p14:creationId xmlns:p14="http://schemas.microsoft.com/office/powerpoint/2010/main" val="46984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3633-F6DA-49E6-B8B5-7A83B4208BF1}"/>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C610C-83ED-4103-898E-B77D4F63095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C3989-175B-4DA9-9EFE-0982299F139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31FB0-E1E9-402D-9556-C3E8F231B57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D866ED2-D26D-4E61-B78E-1DD4B7B35705}"/>
              </a:ext>
            </a:extLst>
          </p:cNvPr>
          <p:cNvSpPr>
            <a:spLocks noGrp="1"/>
          </p:cNvSpPr>
          <p:nvPr>
            <p:ph type="ftr" sz="quarter" idx="11"/>
          </p:nvPr>
        </p:nvSpPr>
        <p:spPr/>
        <p:txBody>
          <a:bodyPr/>
          <a:lstStyle>
            <a:lvl1pPr>
              <a:defRPr/>
            </a:lvl1pPr>
          </a:lstStyle>
          <a:p>
            <a:r>
              <a:rPr lang="en-US" altLang="en-US"/>
              <a:t>Chuong 8 : Cau truc DK va Vong lap</a:t>
            </a:r>
          </a:p>
        </p:txBody>
      </p:sp>
      <p:sp>
        <p:nvSpPr>
          <p:cNvPr id="7" name="Slide Number Placeholder 6">
            <a:extLst>
              <a:ext uri="{FF2B5EF4-FFF2-40B4-BE49-F238E27FC236}">
                <a16:creationId xmlns:a16="http://schemas.microsoft.com/office/drawing/2014/main" id="{08435BBE-75D1-417A-B633-ED1AF6B2F104}"/>
              </a:ext>
            </a:extLst>
          </p:cNvPr>
          <p:cNvSpPr>
            <a:spLocks noGrp="1"/>
          </p:cNvSpPr>
          <p:nvPr>
            <p:ph type="sldNum" sz="quarter" idx="12"/>
          </p:nvPr>
        </p:nvSpPr>
        <p:spPr/>
        <p:txBody>
          <a:bodyPr/>
          <a:lstStyle>
            <a:lvl1pPr>
              <a:defRPr/>
            </a:lvl1pPr>
          </a:lstStyle>
          <a:p>
            <a:fld id="{18B7E90C-76F6-474D-9CE0-B5583DFD9227}" type="slidenum">
              <a:rPr lang="en-US" altLang="en-US"/>
              <a:pPr/>
              <a:t>‹#›</a:t>
            </a:fld>
            <a:endParaRPr lang="en-US" altLang="en-US"/>
          </a:p>
        </p:txBody>
      </p:sp>
    </p:spTree>
    <p:extLst>
      <p:ext uri="{BB962C8B-B14F-4D97-AF65-F5344CB8AC3E}">
        <p14:creationId xmlns:p14="http://schemas.microsoft.com/office/powerpoint/2010/main" val="301613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4BD3B2E7-8BB3-4E63-B113-E910260C9AD6}"/>
              </a:ext>
            </a:extLst>
          </p:cNvPr>
          <p:cNvGrpSpPr>
            <a:grpSpLocks/>
          </p:cNvGrpSpPr>
          <p:nvPr/>
        </p:nvGrpSpPr>
        <p:grpSpPr bwMode="auto">
          <a:xfrm>
            <a:off x="0" y="0"/>
            <a:ext cx="9906000" cy="6856413"/>
            <a:chOff x="0" y="0"/>
            <a:chExt cx="5760" cy="4319"/>
          </a:xfrm>
        </p:grpSpPr>
        <p:sp>
          <p:nvSpPr>
            <p:cNvPr id="37891" name="Freeform 3">
              <a:extLst>
                <a:ext uri="{FF2B5EF4-FFF2-40B4-BE49-F238E27FC236}">
                  <a16:creationId xmlns:a16="http://schemas.microsoft.com/office/drawing/2014/main" id="{CCFA7687-7095-4EB2-8EEA-7EE5ED98BAFA}"/>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2" name="Freeform 4">
              <a:extLst>
                <a:ext uri="{FF2B5EF4-FFF2-40B4-BE49-F238E27FC236}">
                  <a16:creationId xmlns:a16="http://schemas.microsoft.com/office/drawing/2014/main" id="{8F8B38A8-3A8B-4BC2-A55A-AFA71E7662B9}"/>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3" name="Freeform 5">
              <a:extLst>
                <a:ext uri="{FF2B5EF4-FFF2-40B4-BE49-F238E27FC236}">
                  <a16:creationId xmlns:a16="http://schemas.microsoft.com/office/drawing/2014/main" id="{840BD014-41E2-4680-85F9-C8DA0E6F5EEF}"/>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4" name="Freeform 6">
              <a:extLst>
                <a:ext uri="{FF2B5EF4-FFF2-40B4-BE49-F238E27FC236}">
                  <a16:creationId xmlns:a16="http://schemas.microsoft.com/office/drawing/2014/main" id="{4DD863F1-D5F7-484B-A4EB-9C6861D169E2}"/>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5" name="Freeform 7">
              <a:extLst>
                <a:ext uri="{FF2B5EF4-FFF2-40B4-BE49-F238E27FC236}">
                  <a16:creationId xmlns:a16="http://schemas.microsoft.com/office/drawing/2014/main" id="{1E4BCA1A-7FF2-44B5-B925-AAE7351EA03A}"/>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6" name="Freeform 8">
              <a:extLst>
                <a:ext uri="{FF2B5EF4-FFF2-40B4-BE49-F238E27FC236}">
                  <a16:creationId xmlns:a16="http://schemas.microsoft.com/office/drawing/2014/main" id="{592C1372-385D-45AC-BBA9-EF66419123EA}"/>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7" name="Freeform 9">
              <a:extLst>
                <a:ext uri="{FF2B5EF4-FFF2-40B4-BE49-F238E27FC236}">
                  <a16:creationId xmlns:a16="http://schemas.microsoft.com/office/drawing/2014/main" id="{ED782FFC-C034-43F0-AAD4-79FA33D46A40}"/>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8" name="Freeform 10">
              <a:extLst>
                <a:ext uri="{FF2B5EF4-FFF2-40B4-BE49-F238E27FC236}">
                  <a16:creationId xmlns:a16="http://schemas.microsoft.com/office/drawing/2014/main" id="{479BF073-2446-433D-8268-2DDFE8CBA9F9}"/>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99" name="Freeform 11">
              <a:extLst>
                <a:ext uri="{FF2B5EF4-FFF2-40B4-BE49-F238E27FC236}">
                  <a16:creationId xmlns:a16="http://schemas.microsoft.com/office/drawing/2014/main" id="{209BBA6F-71BA-4739-96D9-EFB2C7FFD496}"/>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0" name="Freeform 12">
              <a:extLst>
                <a:ext uri="{FF2B5EF4-FFF2-40B4-BE49-F238E27FC236}">
                  <a16:creationId xmlns:a16="http://schemas.microsoft.com/office/drawing/2014/main" id="{792A092B-2F97-406B-BC9F-F5344925D456}"/>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1" name="Freeform 13">
              <a:extLst>
                <a:ext uri="{FF2B5EF4-FFF2-40B4-BE49-F238E27FC236}">
                  <a16:creationId xmlns:a16="http://schemas.microsoft.com/office/drawing/2014/main" id="{4883228A-E6C8-4E70-8814-EE7DBBA5F16B}"/>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2" name="Freeform 14">
              <a:extLst>
                <a:ext uri="{FF2B5EF4-FFF2-40B4-BE49-F238E27FC236}">
                  <a16:creationId xmlns:a16="http://schemas.microsoft.com/office/drawing/2014/main" id="{0BFD1A95-FD69-4D41-B356-B6359A601780}"/>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3" name="Freeform 15">
              <a:extLst>
                <a:ext uri="{FF2B5EF4-FFF2-40B4-BE49-F238E27FC236}">
                  <a16:creationId xmlns:a16="http://schemas.microsoft.com/office/drawing/2014/main" id="{840AC7AC-3BD4-4DCE-B996-95768A89BEBB}"/>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4" name="Freeform 16">
              <a:extLst>
                <a:ext uri="{FF2B5EF4-FFF2-40B4-BE49-F238E27FC236}">
                  <a16:creationId xmlns:a16="http://schemas.microsoft.com/office/drawing/2014/main" id="{28456E59-50DD-472C-917A-D148F4B802F7}"/>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5" name="Freeform 17">
              <a:extLst>
                <a:ext uri="{FF2B5EF4-FFF2-40B4-BE49-F238E27FC236}">
                  <a16:creationId xmlns:a16="http://schemas.microsoft.com/office/drawing/2014/main" id="{5C8EB72E-B4EE-426B-B6AD-80A867D62224}"/>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6" name="Freeform 18">
              <a:extLst>
                <a:ext uri="{FF2B5EF4-FFF2-40B4-BE49-F238E27FC236}">
                  <a16:creationId xmlns:a16="http://schemas.microsoft.com/office/drawing/2014/main" id="{516B48CD-7C82-41C6-818D-047C91179D54}"/>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7" name="Freeform 19">
              <a:extLst>
                <a:ext uri="{FF2B5EF4-FFF2-40B4-BE49-F238E27FC236}">
                  <a16:creationId xmlns:a16="http://schemas.microsoft.com/office/drawing/2014/main" id="{D92FC355-D344-4C10-B927-74560270DF07}"/>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8" name="Freeform 20">
              <a:extLst>
                <a:ext uri="{FF2B5EF4-FFF2-40B4-BE49-F238E27FC236}">
                  <a16:creationId xmlns:a16="http://schemas.microsoft.com/office/drawing/2014/main" id="{1E4FBE89-E090-4153-A8A0-DC0744A9A24A}"/>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9" name="Freeform 21">
              <a:extLst>
                <a:ext uri="{FF2B5EF4-FFF2-40B4-BE49-F238E27FC236}">
                  <a16:creationId xmlns:a16="http://schemas.microsoft.com/office/drawing/2014/main" id="{22795305-9F37-46FB-9302-13A8BE6CD60C}"/>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0" name="Freeform 22">
              <a:extLst>
                <a:ext uri="{FF2B5EF4-FFF2-40B4-BE49-F238E27FC236}">
                  <a16:creationId xmlns:a16="http://schemas.microsoft.com/office/drawing/2014/main" id="{25F37DA9-97ED-4042-B4BC-DDBE3861D58C}"/>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1" name="Freeform 23">
              <a:extLst>
                <a:ext uri="{FF2B5EF4-FFF2-40B4-BE49-F238E27FC236}">
                  <a16:creationId xmlns:a16="http://schemas.microsoft.com/office/drawing/2014/main" id="{6D7E4801-F9E7-4C31-B97D-22465273A184}"/>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2" name="Freeform 24">
              <a:extLst>
                <a:ext uri="{FF2B5EF4-FFF2-40B4-BE49-F238E27FC236}">
                  <a16:creationId xmlns:a16="http://schemas.microsoft.com/office/drawing/2014/main" id="{3778AF88-F859-44A3-AF4F-5FE5846F4EC6}"/>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3" name="Freeform 25">
              <a:extLst>
                <a:ext uri="{FF2B5EF4-FFF2-40B4-BE49-F238E27FC236}">
                  <a16:creationId xmlns:a16="http://schemas.microsoft.com/office/drawing/2014/main" id="{CBB8FA9D-20B4-42B4-9BBA-EF198A6E162B}"/>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4" name="Freeform 26">
              <a:extLst>
                <a:ext uri="{FF2B5EF4-FFF2-40B4-BE49-F238E27FC236}">
                  <a16:creationId xmlns:a16="http://schemas.microsoft.com/office/drawing/2014/main" id="{352FB140-E54C-4FB6-83AC-219E4C792658}"/>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5" name="Freeform 27">
              <a:extLst>
                <a:ext uri="{FF2B5EF4-FFF2-40B4-BE49-F238E27FC236}">
                  <a16:creationId xmlns:a16="http://schemas.microsoft.com/office/drawing/2014/main" id="{4727D024-542D-4483-B734-F9523F3584B8}"/>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6" name="Freeform 28">
              <a:extLst>
                <a:ext uri="{FF2B5EF4-FFF2-40B4-BE49-F238E27FC236}">
                  <a16:creationId xmlns:a16="http://schemas.microsoft.com/office/drawing/2014/main" id="{1FCE5691-0478-4277-A9E4-3D7BD82DC4EF}"/>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7" name="Freeform 29">
              <a:extLst>
                <a:ext uri="{FF2B5EF4-FFF2-40B4-BE49-F238E27FC236}">
                  <a16:creationId xmlns:a16="http://schemas.microsoft.com/office/drawing/2014/main" id="{DC332180-649B-4246-B57C-77C93ABE4C42}"/>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8" name="Freeform 30">
              <a:extLst>
                <a:ext uri="{FF2B5EF4-FFF2-40B4-BE49-F238E27FC236}">
                  <a16:creationId xmlns:a16="http://schemas.microsoft.com/office/drawing/2014/main" id="{B6B85807-301D-404F-BF1B-02F8AC4B6496}"/>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9" name="Freeform 31">
              <a:extLst>
                <a:ext uri="{FF2B5EF4-FFF2-40B4-BE49-F238E27FC236}">
                  <a16:creationId xmlns:a16="http://schemas.microsoft.com/office/drawing/2014/main" id="{B27933D1-B7BA-4198-BD6E-4D23DB73DB02}"/>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0" name="Freeform 32">
              <a:extLst>
                <a:ext uri="{FF2B5EF4-FFF2-40B4-BE49-F238E27FC236}">
                  <a16:creationId xmlns:a16="http://schemas.microsoft.com/office/drawing/2014/main" id="{409C3D46-E64B-4A77-9DC1-B18B4460D523}"/>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1" name="Freeform 33">
              <a:extLst>
                <a:ext uri="{FF2B5EF4-FFF2-40B4-BE49-F238E27FC236}">
                  <a16:creationId xmlns:a16="http://schemas.microsoft.com/office/drawing/2014/main" id="{707CB4E5-4512-4EAD-9F1D-66871F7E63F0}"/>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2" name="Freeform 34">
              <a:extLst>
                <a:ext uri="{FF2B5EF4-FFF2-40B4-BE49-F238E27FC236}">
                  <a16:creationId xmlns:a16="http://schemas.microsoft.com/office/drawing/2014/main" id="{8539F697-510F-4354-8F1F-3712207B8CF0}"/>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3" name="Freeform 35">
              <a:extLst>
                <a:ext uri="{FF2B5EF4-FFF2-40B4-BE49-F238E27FC236}">
                  <a16:creationId xmlns:a16="http://schemas.microsoft.com/office/drawing/2014/main" id="{626D3590-3695-4BB9-A3C6-E58675B997A8}"/>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4" name="Freeform 36">
              <a:extLst>
                <a:ext uri="{FF2B5EF4-FFF2-40B4-BE49-F238E27FC236}">
                  <a16:creationId xmlns:a16="http://schemas.microsoft.com/office/drawing/2014/main" id="{DBCF11BC-F711-457E-9C31-597E99BCECF7}"/>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5" name="Freeform 37">
              <a:extLst>
                <a:ext uri="{FF2B5EF4-FFF2-40B4-BE49-F238E27FC236}">
                  <a16:creationId xmlns:a16="http://schemas.microsoft.com/office/drawing/2014/main" id="{B8A205C2-E756-4DDD-AF46-76EE9E1D7437}"/>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6" name="Freeform 38">
              <a:extLst>
                <a:ext uri="{FF2B5EF4-FFF2-40B4-BE49-F238E27FC236}">
                  <a16:creationId xmlns:a16="http://schemas.microsoft.com/office/drawing/2014/main" id="{B888056F-6A24-4D5A-8EE1-94C092CE4AD2}"/>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7927" name="Group 39">
              <a:extLst>
                <a:ext uri="{FF2B5EF4-FFF2-40B4-BE49-F238E27FC236}">
                  <a16:creationId xmlns:a16="http://schemas.microsoft.com/office/drawing/2014/main" id="{5E6C2AF3-6443-4762-BE19-C4F263AD1E2F}"/>
                </a:ext>
              </a:extLst>
            </p:cNvPr>
            <p:cNvGrpSpPr>
              <a:grpSpLocks/>
            </p:cNvGrpSpPr>
            <p:nvPr userDrawn="1"/>
          </p:nvGrpSpPr>
          <p:grpSpPr bwMode="auto">
            <a:xfrm>
              <a:off x="0" y="1632"/>
              <a:ext cx="5758" cy="1858"/>
              <a:chOff x="0" y="1632"/>
              <a:chExt cx="5758" cy="1858"/>
            </a:xfrm>
          </p:grpSpPr>
          <p:sp>
            <p:nvSpPr>
              <p:cNvPr id="37928" name="Freeform 40">
                <a:extLst>
                  <a:ext uri="{FF2B5EF4-FFF2-40B4-BE49-F238E27FC236}">
                    <a16:creationId xmlns:a16="http://schemas.microsoft.com/office/drawing/2014/main" id="{B161685B-560C-44C2-89FE-6387B0E7B1E4}"/>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9" name="Freeform 41">
                <a:extLst>
                  <a:ext uri="{FF2B5EF4-FFF2-40B4-BE49-F238E27FC236}">
                    <a16:creationId xmlns:a16="http://schemas.microsoft.com/office/drawing/2014/main" id="{7A494E80-8FC1-4F1D-BD01-40D431D3F7DD}"/>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7930" name="Rectangle 42">
            <a:extLst>
              <a:ext uri="{FF2B5EF4-FFF2-40B4-BE49-F238E27FC236}">
                <a16:creationId xmlns:a16="http://schemas.microsoft.com/office/drawing/2014/main" id="{EC21C843-EB8A-47E5-8672-E95D832FC83F}"/>
              </a:ext>
            </a:extLst>
          </p:cNvPr>
          <p:cNvSpPr>
            <a:spLocks noGrp="1" noChangeArrowheads="1"/>
          </p:cNvSpPr>
          <p:nvPr>
            <p:ph type="title"/>
          </p:nvPr>
        </p:nvSpPr>
        <p:spPr bwMode="auto">
          <a:xfrm>
            <a:off x="495300" y="277813"/>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931" name="Rectangle 43">
            <a:extLst>
              <a:ext uri="{FF2B5EF4-FFF2-40B4-BE49-F238E27FC236}">
                <a16:creationId xmlns:a16="http://schemas.microsoft.com/office/drawing/2014/main" id="{F91D189A-0CDC-4C2B-A2CB-A83A186EE1B5}"/>
              </a:ext>
            </a:extLst>
          </p:cNvPr>
          <p:cNvSpPr>
            <a:spLocks noGrp="1" noChangeArrowheads="1"/>
          </p:cNvSpPr>
          <p:nvPr>
            <p:ph type="body" idx="1"/>
          </p:nvPr>
        </p:nvSpPr>
        <p:spPr bwMode="auto">
          <a:xfrm>
            <a:off x="495300" y="1600200"/>
            <a:ext cx="8915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7932" name="Rectangle 44">
            <a:extLst>
              <a:ext uri="{FF2B5EF4-FFF2-40B4-BE49-F238E27FC236}">
                <a16:creationId xmlns:a16="http://schemas.microsoft.com/office/drawing/2014/main" id="{03AAAB2F-47A6-4D7F-88C5-6CECC2C3F009}"/>
              </a:ext>
            </a:extLst>
          </p:cNvPr>
          <p:cNvSpPr>
            <a:spLocks noGrp="1" noChangeArrowheads="1"/>
          </p:cNvSpPr>
          <p:nvPr>
            <p:ph type="dt" sz="half" idx="2"/>
          </p:nvPr>
        </p:nvSpPr>
        <p:spPr bwMode="auto">
          <a:xfrm>
            <a:off x="495300" y="6243638"/>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mn-lt"/>
              </a:defRPr>
            </a:lvl1pPr>
          </a:lstStyle>
          <a:p>
            <a:endParaRPr lang="en-US" altLang="en-US"/>
          </a:p>
        </p:txBody>
      </p:sp>
      <p:sp>
        <p:nvSpPr>
          <p:cNvPr id="37933" name="Rectangle 45">
            <a:extLst>
              <a:ext uri="{FF2B5EF4-FFF2-40B4-BE49-F238E27FC236}">
                <a16:creationId xmlns:a16="http://schemas.microsoft.com/office/drawing/2014/main" id="{7624D64D-5E73-4419-828E-24EDE25ED10B}"/>
              </a:ext>
            </a:extLst>
          </p:cNvPr>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mn-lt"/>
              </a:defRPr>
            </a:lvl1pPr>
          </a:lstStyle>
          <a:p>
            <a:r>
              <a:rPr lang="en-US" altLang="en-US"/>
              <a:t>Chuong 8 : Cau truc DK va Vong lap</a:t>
            </a:r>
          </a:p>
        </p:txBody>
      </p:sp>
      <p:sp>
        <p:nvSpPr>
          <p:cNvPr id="37934" name="Rectangle 46">
            <a:extLst>
              <a:ext uri="{FF2B5EF4-FFF2-40B4-BE49-F238E27FC236}">
                <a16:creationId xmlns:a16="http://schemas.microsoft.com/office/drawing/2014/main" id="{C461933E-2FBE-4713-916B-168D6F80D2EB}"/>
              </a:ext>
            </a:extLst>
          </p:cNvPr>
          <p:cNvSpPr>
            <a:spLocks noGrp="1" noChangeArrowheads="1"/>
          </p:cNvSpPr>
          <p:nvPr>
            <p:ph type="sldNum" sz="quarter" idx="4"/>
          </p:nvPr>
        </p:nvSpPr>
        <p:spPr bwMode="auto">
          <a:xfrm>
            <a:off x="7099300" y="6243638"/>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latin typeface="+mn-lt"/>
              </a:defRPr>
            </a:lvl1pPr>
          </a:lstStyle>
          <a:p>
            <a:fld id="{C5D36C07-04BF-4D18-ADC5-DC2B6EDE3EBD}"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dt="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6"/>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7"/>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EBA0C649-AB01-44E5-81B3-220DBD6A6C00}"/>
              </a:ext>
            </a:extLst>
          </p:cNvPr>
          <p:cNvSpPr>
            <a:spLocks noGrp="1"/>
          </p:cNvSpPr>
          <p:nvPr>
            <p:ph type="ftr" sz="quarter" idx="11"/>
          </p:nvPr>
        </p:nvSpPr>
        <p:spPr/>
        <p:txBody>
          <a:bodyPr/>
          <a:lstStyle/>
          <a:p>
            <a:r>
              <a:rPr lang="en-US" altLang="en-US"/>
              <a:t>Chuong 8 : Cau truc DK va Vong lap</a:t>
            </a:r>
          </a:p>
        </p:txBody>
      </p:sp>
      <p:sp>
        <p:nvSpPr>
          <p:cNvPr id="9" name="Slide Number Placeholder 3">
            <a:extLst>
              <a:ext uri="{FF2B5EF4-FFF2-40B4-BE49-F238E27FC236}">
                <a16:creationId xmlns:a16="http://schemas.microsoft.com/office/drawing/2014/main" id="{5C7FCA5F-4EC6-481F-9239-0DAE5C1FB566}"/>
              </a:ext>
            </a:extLst>
          </p:cNvPr>
          <p:cNvSpPr>
            <a:spLocks noGrp="1"/>
          </p:cNvSpPr>
          <p:nvPr>
            <p:ph type="sldNum" sz="quarter" idx="12"/>
          </p:nvPr>
        </p:nvSpPr>
        <p:spPr/>
        <p:txBody>
          <a:bodyPr/>
          <a:lstStyle/>
          <a:p>
            <a:fld id="{586590F4-B390-499E-8DC8-CF5ED66C4463}" type="slidenum">
              <a:rPr lang="en-US" altLang="en-US"/>
              <a:pPr/>
              <a:t>1</a:t>
            </a:fld>
            <a:endParaRPr lang="en-US" altLang="en-US"/>
          </a:p>
        </p:txBody>
      </p:sp>
      <p:sp>
        <p:nvSpPr>
          <p:cNvPr id="2050" name="Rectangle 2">
            <a:extLst>
              <a:ext uri="{FF2B5EF4-FFF2-40B4-BE49-F238E27FC236}">
                <a16:creationId xmlns:a16="http://schemas.microsoft.com/office/drawing/2014/main" id="{A490BF07-5582-4C7F-A1D6-586B23739F34}"/>
              </a:ext>
            </a:extLst>
          </p:cNvPr>
          <p:cNvSpPr>
            <a:spLocks noGrp="1" noChangeArrowheads="1"/>
          </p:cNvSpPr>
          <p:nvPr>
            <p:ph type="ctrTitle" idx="4294967295"/>
          </p:nvPr>
        </p:nvSpPr>
        <p:spPr>
          <a:xfrm>
            <a:off x="330200" y="609600"/>
            <a:ext cx="8997950" cy="517525"/>
          </a:xfrm>
        </p:spPr>
        <p:txBody>
          <a:bodyPr/>
          <a:lstStyle/>
          <a:p>
            <a:r>
              <a:rPr lang="en-US" altLang="en-US" sz="2400">
                <a:solidFill>
                  <a:schemeClr val="hlink"/>
                </a:solidFill>
                <a:latin typeface="VNI-Times" pitchFamily="2" charset="0"/>
              </a:rPr>
              <a:t>Chöông 8 : Caáu truùc ñieàu khieån vaø Voøng laëp</a:t>
            </a:r>
          </a:p>
        </p:txBody>
      </p:sp>
      <p:sp>
        <p:nvSpPr>
          <p:cNvPr id="2052" name="Oval 4">
            <a:extLst>
              <a:ext uri="{FF2B5EF4-FFF2-40B4-BE49-F238E27FC236}">
                <a16:creationId xmlns:a16="http://schemas.microsoft.com/office/drawing/2014/main" id="{E8010B4E-9B18-41D6-B3CF-6A6BEBD5D609}"/>
              </a:ext>
            </a:extLst>
          </p:cNvPr>
          <p:cNvSpPr>
            <a:spLocks noChangeArrowheads="1"/>
          </p:cNvSpPr>
          <p:nvPr/>
        </p:nvSpPr>
        <p:spPr bwMode="auto">
          <a:xfrm>
            <a:off x="577850" y="1219200"/>
            <a:ext cx="2228850" cy="9906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b="1"/>
              <a:t>Muïc tieâu</a:t>
            </a:r>
          </a:p>
        </p:txBody>
      </p:sp>
      <p:sp>
        <p:nvSpPr>
          <p:cNvPr id="2053" name="Text Box 5">
            <a:extLst>
              <a:ext uri="{FF2B5EF4-FFF2-40B4-BE49-F238E27FC236}">
                <a16:creationId xmlns:a16="http://schemas.microsoft.com/office/drawing/2014/main" id="{B423D357-36CA-4654-B14C-417BDAEF052B}"/>
              </a:ext>
            </a:extLst>
          </p:cNvPr>
          <p:cNvSpPr txBox="1">
            <a:spLocks noChangeArrowheads="1"/>
          </p:cNvSpPr>
          <p:nvPr/>
        </p:nvSpPr>
        <p:spPr bwMode="auto">
          <a:xfrm>
            <a:off x="330200" y="2286000"/>
            <a:ext cx="8337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t> Bieát caùch moâ phoûng caáu truùc ñieàu khieån vaø voøng laëp nhö ôû ngoân ngöõ laäp trình caáp cao.</a:t>
            </a:r>
          </a:p>
        </p:txBody>
      </p:sp>
      <p:sp>
        <p:nvSpPr>
          <p:cNvPr id="2054" name="Text Box 6">
            <a:extLst>
              <a:ext uri="{FF2B5EF4-FFF2-40B4-BE49-F238E27FC236}">
                <a16:creationId xmlns:a16="http://schemas.microsoft.com/office/drawing/2014/main" id="{8DD45000-9EA1-41D3-B410-A31C7C3DC8BB}"/>
              </a:ext>
            </a:extLst>
          </p:cNvPr>
          <p:cNvSpPr txBox="1">
            <a:spLocks noChangeArrowheads="1"/>
          </p:cNvSpPr>
          <p:nvPr/>
        </p:nvSpPr>
        <p:spPr bwMode="auto">
          <a:xfrm>
            <a:off x="247650" y="3200400"/>
            <a:ext cx="833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t> Naém ñöôïc caùc leänh nhaûy trong laäp trình Assembly.</a:t>
            </a:r>
          </a:p>
        </p:txBody>
      </p:sp>
      <p:sp>
        <p:nvSpPr>
          <p:cNvPr id="2055" name="Text Box 7">
            <a:extLst>
              <a:ext uri="{FF2B5EF4-FFF2-40B4-BE49-F238E27FC236}">
                <a16:creationId xmlns:a16="http://schemas.microsoft.com/office/drawing/2014/main" id="{18B8DA40-BF69-4B7C-A08B-DC5E7C4C1257}"/>
              </a:ext>
            </a:extLst>
          </p:cNvPr>
          <p:cNvSpPr txBox="1">
            <a:spLocks noChangeArrowheads="1"/>
          </p:cNvSpPr>
          <p:nvPr/>
        </p:nvSpPr>
        <p:spPr bwMode="auto">
          <a:xfrm>
            <a:off x="330200" y="3962400"/>
            <a:ext cx="833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t>Treân cô sôû ñoù, vaän duïng ñeå laäp trình  giaûi quyeát 1 soá baøi toaùn.</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3000" fill="hold"/>
                                        <p:tgtEl>
                                          <p:spTgt spid="2052"/>
                                        </p:tgtEl>
                                        <p:attrNameLst>
                                          <p:attrName>ppt_x</p:attrName>
                                        </p:attrNameLst>
                                      </p:cBhvr>
                                      <p:tavLst>
                                        <p:tav tm="0">
                                          <p:val>
                                            <p:strVal val="#ppt_x"/>
                                          </p:val>
                                        </p:tav>
                                        <p:tav tm="100000">
                                          <p:val>
                                            <p:strVal val="#ppt_x"/>
                                          </p:val>
                                        </p:tav>
                                      </p:tavLst>
                                    </p:anim>
                                    <p:anim calcmode="lin" valueType="num">
                                      <p:cBhvr additive="base">
                                        <p:cTn id="8" dur="30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gtEl>
                                        <p:attrNameLst>
                                          <p:attrName>style.visibility</p:attrName>
                                        </p:attrNameLst>
                                      </p:cBhvr>
                                      <p:to>
                                        <p:strVal val="visible"/>
                                      </p:to>
                                    </p:set>
                                    <p:anim calcmode="lin" valueType="num">
                                      <p:cBhvr additive="base">
                                        <p:cTn id="13" dur="5000" fill="hold"/>
                                        <p:tgtEl>
                                          <p:spTgt spid="2053"/>
                                        </p:tgtEl>
                                        <p:attrNameLst>
                                          <p:attrName>ppt_x</p:attrName>
                                        </p:attrNameLst>
                                      </p:cBhvr>
                                      <p:tavLst>
                                        <p:tav tm="0">
                                          <p:val>
                                            <p:strVal val="#ppt_x"/>
                                          </p:val>
                                        </p:tav>
                                        <p:tav tm="100000">
                                          <p:val>
                                            <p:strVal val="#ppt_x"/>
                                          </p:val>
                                        </p:tav>
                                      </p:tavLst>
                                    </p:anim>
                                    <p:anim calcmode="lin" valueType="num">
                                      <p:cBhvr additive="base">
                                        <p:cTn id="14" dur="50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4"/>
                                        </p:tgtEl>
                                        <p:attrNameLst>
                                          <p:attrName>style.visibility</p:attrName>
                                        </p:attrNameLst>
                                      </p:cBhvr>
                                      <p:to>
                                        <p:strVal val="visible"/>
                                      </p:to>
                                    </p:set>
                                    <p:anim calcmode="lin" valueType="num">
                                      <p:cBhvr additive="base">
                                        <p:cTn id="19" dur="5000" fill="hold"/>
                                        <p:tgtEl>
                                          <p:spTgt spid="2054"/>
                                        </p:tgtEl>
                                        <p:attrNameLst>
                                          <p:attrName>ppt_x</p:attrName>
                                        </p:attrNameLst>
                                      </p:cBhvr>
                                      <p:tavLst>
                                        <p:tav tm="0">
                                          <p:val>
                                            <p:strVal val="#ppt_x"/>
                                          </p:val>
                                        </p:tav>
                                        <p:tav tm="100000">
                                          <p:val>
                                            <p:strVal val="#ppt_x"/>
                                          </p:val>
                                        </p:tav>
                                      </p:tavLst>
                                    </p:anim>
                                    <p:anim calcmode="lin" valueType="num">
                                      <p:cBhvr additive="base">
                                        <p:cTn id="20" dur="50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0" fill="hold"/>
                                        <p:tgtEl>
                                          <p:spTgt spid="2055"/>
                                        </p:tgtEl>
                                        <p:attrNameLst>
                                          <p:attrName>ppt_x</p:attrName>
                                        </p:attrNameLst>
                                      </p:cBhvr>
                                      <p:tavLst>
                                        <p:tav tm="0">
                                          <p:val>
                                            <p:strVal val="#ppt_x"/>
                                          </p:val>
                                        </p:tav>
                                        <p:tav tm="100000">
                                          <p:val>
                                            <p:strVal val="#ppt_x"/>
                                          </p:val>
                                        </p:tav>
                                      </p:tavLst>
                                    </p:anim>
                                    <p:anim calcmode="lin" valueType="num">
                                      <p:cBhvr additive="base">
                                        <p:cTn id="26" dur="50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3" grpId="0"/>
      <p:bldP spid="2054" grpId="0"/>
      <p:bldP spid="20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86DF1659-4419-4C21-93C4-B2A27A229F70}"/>
              </a:ext>
            </a:extLst>
          </p:cNvPr>
          <p:cNvSpPr>
            <a:spLocks noGrp="1"/>
          </p:cNvSpPr>
          <p:nvPr>
            <p:ph type="ftr" sz="quarter" idx="11"/>
          </p:nvPr>
        </p:nvSpPr>
        <p:spPr/>
        <p:txBody>
          <a:bodyPr/>
          <a:lstStyle/>
          <a:p>
            <a:r>
              <a:rPr lang="en-US" altLang="en-US"/>
              <a:t>Chuong 8 : Cau truc DK va Vong lap</a:t>
            </a:r>
          </a:p>
        </p:txBody>
      </p:sp>
      <p:sp>
        <p:nvSpPr>
          <p:cNvPr id="14" name="Slide Number Placeholder 5">
            <a:extLst>
              <a:ext uri="{FF2B5EF4-FFF2-40B4-BE49-F238E27FC236}">
                <a16:creationId xmlns:a16="http://schemas.microsoft.com/office/drawing/2014/main" id="{8896898F-D154-452A-901A-B38E6A0B0701}"/>
              </a:ext>
            </a:extLst>
          </p:cNvPr>
          <p:cNvSpPr>
            <a:spLocks noGrp="1"/>
          </p:cNvSpPr>
          <p:nvPr>
            <p:ph type="sldNum" sz="quarter" idx="12"/>
          </p:nvPr>
        </p:nvSpPr>
        <p:spPr/>
        <p:txBody>
          <a:bodyPr/>
          <a:lstStyle/>
          <a:p>
            <a:fld id="{76F39FC7-716D-48AF-BE76-8ED4CE79B2DA}" type="slidenum">
              <a:rPr lang="en-US" altLang="en-US"/>
              <a:pPr/>
              <a:t>10</a:t>
            </a:fld>
            <a:endParaRPr lang="en-US" altLang="en-US"/>
          </a:p>
        </p:txBody>
      </p:sp>
      <p:sp>
        <p:nvSpPr>
          <p:cNvPr id="16386" name="Rectangle 2">
            <a:extLst>
              <a:ext uri="{FF2B5EF4-FFF2-40B4-BE49-F238E27FC236}">
                <a16:creationId xmlns:a16="http://schemas.microsoft.com/office/drawing/2014/main" id="{EB70832F-2C49-49E9-A1C4-8E29E39B3AD8}"/>
              </a:ext>
            </a:extLst>
          </p:cNvPr>
          <p:cNvSpPr>
            <a:spLocks noGrp="1" noChangeArrowheads="1"/>
          </p:cNvSpPr>
          <p:nvPr>
            <p:ph type="title"/>
          </p:nvPr>
        </p:nvSpPr>
        <p:spPr>
          <a:xfrm>
            <a:off x="660400" y="228600"/>
            <a:ext cx="3797300" cy="609600"/>
          </a:xfrm>
        </p:spPr>
        <p:txBody>
          <a:bodyPr/>
          <a:lstStyle/>
          <a:p>
            <a:r>
              <a:rPr lang="en-US" altLang="en-US" sz="3200">
                <a:latin typeface="VNI-Times" pitchFamily="2" charset="0"/>
              </a:rPr>
              <a:t>Leänh AND</a:t>
            </a:r>
          </a:p>
        </p:txBody>
      </p:sp>
      <p:sp>
        <p:nvSpPr>
          <p:cNvPr id="16390" name="Text Box 6">
            <a:extLst>
              <a:ext uri="{FF2B5EF4-FFF2-40B4-BE49-F238E27FC236}">
                <a16:creationId xmlns:a16="http://schemas.microsoft.com/office/drawing/2014/main" id="{9EA62B9A-2B8D-412E-9A8F-DC8A03D74CD8}"/>
              </a:ext>
            </a:extLst>
          </p:cNvPr>
          <p:cNvSpPr txBox="1">
            <a:spLocks noChangeArrowheads="1"/>
          </p:cNvSpPr>
          <p:nvPr/>
        </p:nvSpPr>
        <p:spPr bwMode="auto">
          <a:xfrm>
            <a:off x="330200" y="1219200"/>
            <a:ext cx="7346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Ex1 : xoaù bit daáu cuûa AL, giöõ nguyeân caùc bit coøn laïi :</a:t>
            </a:r>
            <a:br>
              <a:rPr lang="en-US" altLang="en-US" sz="1800"/>
            </a:br>
            <a:r>
              <a:rPr lang="en-US" altLang="en-US" sz="1800"/>
              <a:t>duøng AND vôùi </a:t>
            </a:r>
            <a:r>
              <a:rPr lang="en-US" altLang="en-US" sz="1800">
                <a:solidFill>
                  <a:srgbClr val="FFFF00"/>
                </a:solidFill>
              </a:rPr>
              <a:t>01111111b </a:t>
            </a:r>
            <a:r>
              <a:rPr lang="en-US" altLang="en-US" sz="1800"/>
              <a:t>laøm maët naï</a:t>
            </a:r>
            <a:br>
              <a:rPr lang="en-US" altLang="en-US" sz="1800"/>
            </a:br>
            <a:r>
              <a:rPr lang="en-US" altLang="en-US" sz="1800"/>
              <a:t> AND  AL, 7FH</a:t>
            </a:r>
          </a:p>
        </p:txBody>
      </p:sp>
      <p:sp>
        <p:nvSpPr>
          <p:cNvPr id="16391" name="Text Box 7">
            <a:extLst>
              <a:ext uri="{FF2B5EF4-FFF2-40B4-BE49-F238E27FC236}">
                <a16:creationId xmlns:a16="http://schemas.microsoft.com/office/drawing/2014/main" id="{CDD227DF-007F-46E8-B823-C487B565619C}"/>
              </a:ext>
            </a:extLst>
          </p:cNvPr>
          <p:cNvSpPr txBox="1">
            <a:spLocks noChangeArrowheads="1"/>
          </p:cNvSpPr>
          <p:nvPr/>
        </p:nvSpPr>
        <p:spPr bwMode="auto">
          <a:xfrm>
            <a:off x="247650" y="2743200"/>
            <a:ext cx="73469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Ex2 : </a:t>
            </a:r>
            <a:br>
              <a:rPr lang="en-US" altLang="en-US" sz="1800"/>
            </a:br>
            <a:r>
              <a:rPr lang="en-US" altLang="en-US" sz="1800"/>
              <a:t>MOV AL, ‘5’   ; Ñoåi maõ ASCII cuûa soá </a:t>
            </a:r>
          </a:p>
          <a:p>
            <a:pPr>
              <a:spcBef>
                <a:spcPct val="50000"/>
              </a:spcBef>
            </a:pPr>
            <a:r>
              <a:rPr lang="en-US" altLang="en-US" sz="1800"/>
              <a:t>AND AL, 0FH ; thaønh soá töông öùng.</a:t>
            </a:r>
          </a:p>
        </p:txBody>
      </p:sp>
      <p:sp>
        <p:nvSpPr>
          <p:cNvPr id="16392" name="Text Box 8">
            <a:extLst>
              <a:ext uri="{FF2B5EF4-FFF2-40B4-BE49-F238E27FC236}">
                <a16:creationId xmlns:a16="http://schemas.microsoft.com/office/drawing/2014/main" id="{8D9E334C-6861-463F-B99C-D8B61FAAF283}"/>
              </a:ext>
            </a:extLst>
          </p:cNvPr>
          <p:cNvSpPr txBox="1">
            <a:spLocks noChangeArrowheads="1"/>
          </p:cNvSpPr>
          <p:nvPr/>
        </p:nvSpPr>
        <p:spPr bwMode="auto">
          <a:xfrm>
            <a:off x="247650" y="3962400"/>
            <a:ext cx="73469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Ex3 : </a:t>
            </a:r>
            <a:br>
              <a:rPr lang="en-US" altLang="en-US" sz="1800"/>
            </a:br>
            <a:r>
              <a:rPr lang="en-US" altLang="en-US" sz="1800"/>
              <a:t>MOV DL, ‘a’   ; Ñoåi chöõ thöôøng thaønh chöõ hoa.  </a:t>
            </a:r>
          </a:p>
          <a:p>
            <a:pPr>
              <a:spcBef>
                <a:spcPct val="50000"/>
              </a:spcBef>
            </a:pPr>
            <a:r>
              <a:rPr lang="en-US" altLang="en-US" sz="1800"/>
              <a:t>AND DL, 0DFH ; thaønh soá töông öùng.</a:t>
            </a:r>
          </a:p>
        </p:txBody>
      </p:sp>
      <p:sp>
        <p:nvSpPr>
          <p:cNvPr id="16393" name="Oval 9">
            <a:extLst>
              <a:ext uri="{FF2B5EF4-FFF2-40B4-BE49-F238E27FC236}">
                <a16:creationId xmlns:a16="http://schemas.microsoft.com/office/drawing/2014/main" id="{7E8B6A82-3F55-490D-A9B1-B0AAB0F66169}"/>
              </a:ext>
            </a:extLst>
          </p:cNvPr>
          <p:cNvSpPr>
            <a:spLocks noChangeArrowheads="1"/>
          </p:cNvSpPr>
          <p:nvPr/>
        </p:nvSpPr>
        <p:spPr bwMode="auto">
          <a:xfrm>
            <a:off x="2559050" y="3810000"/>
            <a:ext cx="156845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Mask bits</a:t>
            </a:r>
          </a:p>
        </p:txBody>
      </p:sp>
      <p:sp>
        <p:nvSpPr>
          <p:cNvPr id="16394" name="Line 10">
            <a:extLst>
              <a:ext uri="{FF2B5EF4-FFF2-40B4-BE49-F238E27FC236}">
                <a16:creationId xmlns:a16="http://schemas.microsoft.com/office/drawing/2014/main" id="{EEC522A9-1299-4FCB-93EA-C8F0FDE82715}"/>
              </a:ext>
            </a:extLst>
          </p:cNvPr>
          <p:cNvSpPr>
            <a:spLocks noChangeShapeType="1"/>
          </p:cNvSpPr>
          <p:nvPr/>
        </p:nvSpPr>
        <p:spPr bwMode="auto">
          <a:xfrm>
            <a:off x="1992313" y="3838575"/>
            <a:ext cx="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a:extLst>
              <a:ext uri="{FF2B5EF4-FFF2-40B4-BE49-F238E27FC236}">
                <a16:creationId xmlns:a16="http://schemas.microsoft.com/office/drawing/2014/main" id="{C0E40D63-0072-4136-9034-48E1C05CF0DF}"/>
              </a:ext>
            </a:extLst>
          </p:cNvPr>
          <p:cNvSpPr>
            <a:spLocks noChangeShapeType="1"/>
          </p:cNvSpPr>
          <p:nvPr/>
        </p:nvSpPr>
        <p:spPr bwMode="auto">
          <a:xfrm flipV="1">
            <a:off x="1981200" y="4057650"/>
            <a:ext cx="577850" cy="76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Oval 12">
            <a:extLst>
              <a:ext uri="{FF2B5EF4-FFF2-40B4-BE49-F238E27FC236}">
                <a16:creationId xmlns:a16="http://schemas.microsoft.com/office/drawing/2014/main" id="{8ABFE36A-1E64-4094-9E7D-B2742EAFFDA0}"/>
              </a:ext>
            </a:extLst>
          </p:cNvPr>
          <p:cNvSpPr>
            <a:spLocks noChangeArrowheads="1"/>
          </p:cNvSpPr>
          <p:nvPr/>
        </p:nvSpPr>
        <p:spPr bwMode="auto">
          <a:xfrm>
            <a:off x="2559050" y="4953000"/>
            <a:ext cx="156845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latin typeface="Arial" panose="020B0604020202020204" pitchFamily="34" charset="0"/>
              </a:rPr>
              <a:t>Mask bits</a:t>
            </a:r>
          </a:p>
        </p:txBody>
      </p:sp>
      <p:sp>
        <p:nvSpPr>
          <p:cNvPr id="16397" name="Line 13">
            <a:extLst>
              <a:ext uri="{FF2B5EF4-FFF2-40B4-BE49-F238E27FC236}">
                <a16:creationId xmlns:a16="http://schemas.microsoft.com/office/drawing/2014/main" id="{5BD04E9F-A4DC-4CAE-9281-1CCEF8257B36}"/>
              </a:ext>
            </a:extLst>
          </p:cNvPr>
          <p:cNvSpPr>
            <a:spLocks noChangeShapeType="1"/>
          </p:cNvSpPr>
          <p:nvPr/>
        </p:nvSpPr>
        <p:spPr bwMode="auto">
          <a:xfrm>
            <a:off x="2063750" y="4962525"/>
            <a:ext cx="0" cy="30480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a:extLst>
              <a:ext uri="{FF2B5EF4-FFF2-40B4-BE49-F238E27FC236}">
                <a16:creationId xmlns:a16="http://schemas.microsoft.com/office/drawing/2014/main" id="{8B58FDDF-92EE-40A3-B1D3-27432825DDFE}"/>
              </a:ext>
            </a:extLst>
          </p:cNvPr>
          <p:cNvSpPr>
            <a:spLocks noChangeShapeType="1"/>
          </p:cNvSpPr>
          <p:nvPr/>
        </p:nvSpPr>
        <p:spPr bwMode="auto">
          <a:xfrm flipV="1">
            <a:off x="2054225" y="5181600"/>
            <a:ext cx="577850" cy="76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4893B79B-CC4D-4A93-A29E-E8C5256B1624}"/>
              </a:ext>
            </a:extLst>
          </p:cNvPr>
          <p:cNvSpPr>
            <a:spLocks noGrp="1"/>
          </p:cNvSpPr>
          <p:nvPr>
            <p:ph type="ftr" sz="quarter" idx="11"/>
          </p:nvPr>
        </p:nvSpPr>
        <p:spPr/>
        <p:txBody>
          <a:bodyPr/>
          <a:lstStyle/>
          <a:p>
            <a:r>
              <a:rPr lang="en-US" altLang="en-US"/>
              <a:t>Chuong 8 : Cau truc DK va Vong lap</a:t>
            </a:r>
          </a:p>
        </p:txBody>
      </p:sp>
      <p:sp>
        <p:nvSpPr>
          <p:cNvPr id="11" name="Slide Number Placeholder 5">
            <a:extLst>
              <a:ext uri="{FF2B5EF4-FFF2-40B4-BE49-F238E27FC236}">
                <a16:creationId xmlns:a16="http://schemas.microsoft.com/office/drawing/2014/main" id="{49F7193A-A956-42F7-A9A0-44F45ED6657C}"/>
              </a:ext>
            </a:extLst>
          </p:cNvPr>
          <p:cNvSpPr>
            <a:spLocks noGrp="1"/>
          </p:cNvSpPr>
          <p:nvPr>
            <p:ph type="sldNum" sz="quarter" idx="12"/>
          </p:nvPr>
        </p:nvSpPr>
        <p:spPr/>
        <p:txBody>
          <a:bodyPr/>
          <a:lstStyle/>
          <a:p>
            <a:fld id="{19A67DEE-67F6-4B68-A50F-6912AF8C5F85}" type="slidenum">
              <a:rPr lang="en-US" altLang="en-US"/>
              <a:pPr/>
              <a:t>11</a:t>
            </a:fld>
            <a:endParaRPr lang="en-US" altLang="en-US"/>
          </a:p>
        </p:txBody>
      </p:sp>
      <p:sp>
        <p:nvSpPr>
          <p:cNvPr id="15362" name="Rectangle 2">
            <a:extLst>
              <a:ext uri="{FF2B5EF4-FFF2-40B4-BE49-F238E27FC236}">
                <a16:creationId xmlns:a16="http://schemas.microsoft.com/office/drawing/2014/main" id="{5CA4848D-F344-4EF9-9B40-522F3F79314A}"/>
              </a:ext>
            </a:extLst>
          </p:cNvPr>
          <p:cNvSpPr>
            <a:spLocks noGrp="1" noChangeArrowheads="1"/>
          </p:cNvSpPr>
          <p:nvPr>
            <p:ph type="title"/>
          </p:nvPr>
        </p:nvSpPr>
        <p:spPr>
          <a:xfrm>
            <a:off x="1403350" y="152400"/>
            <a:ext cx="3797300" cy="609600"/>
          </a:xfrm>
        </p:spPr>
        <p:txBody>
          <a:bodyPr/>
          <a:lstStyle/>
          <a:p>
            <a:r>
              <a:rPr lang="en-US" altLang="en-US" sz="3200">
                <a:latin typeface="VNI-Times" pitchFamily="2" charset="0"/>
              </a:rPr>
              <a:t>LEÄNH OR</a:t>
            </a:r>
          </a:p>
        </p:txBody>
      </p:sp>
      <p:sp>
        <p:nvSpPr>
          <p:cNvPr id="15363" name="Text Box 3">
            <a:extLst>
              <a:ext uri="{FF2B5EF4-FFF2-40B4-BE49-F238E27FC236}">
                <a16:creationId xmlns:a16="http://schemas.microsoft.com/office/drawing/2014/main" id="{DB0CB93F-2591-4196-A989-9FED702BC15F}"/>
              </a:ext>
            </a:extLst>
          </p:cNvPr>
          <p:cNvSpPr txBox="1">
            <a:spLocks noChangeArrowheads="1"/>
          </p:cNvSpPr>
          <p:nvPr/>
        </p:nvSpPr>
        <p:spPr bwMode="auto">
          <a:xfrm>
            <a:off x="412750" y="838200"/>
            <a:ext cx="742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Coâng duïng : duøng ñeå baät leân 1 soá bit vaø giöõ nguyeân caùc bit khaùc.</a:t>
            </a:r>
          </a:p>
        </p:txBody>
      </p:sp>
      <p:sp>
        <p:nvSpPr>
          <p:cNvPr id="15365" name="Text Box 5">
            <a:extLst>
              <a:ext uri="{FF2B5EF4-FFF2-40B4-BE49-F238E27FC236}">
                <a16:creationId xmlns:a16="http://schemas.microsoft.com/office/drawing/2014/main" id="{2E7E0831-EFD8-411B-8460-254D5A90B892}"/>
              </a:ext>
            </a:extLst>
          </p:cNvPr>
          <p:cNvSpPr txBox="1">
            <a:spLocks noChangeArrowheads="1"/>
          </p:cNvSpPr>
          <p:nvPr/>
        </p:nvSpPr>
        <p:spPr bwMode="auto">
          <a:xfrm>
            <a:off x="412750" y="1524000"/>
            <a:ext cx="619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9900"/>
                </a:solidFill>
              </a:rPr>
              <a:t>Cuù phaùp : OR   destination, source</a:t>
            </a:r>
          </a:p>
        </p:txBody>
      </p:sp>
      <p:sp>
        <p:nvSpPr>
          <p:cNvPr id="15366" name="Text Box 6">
            <a:extLst>
              <a:ext uri="{FF2B5EF4-FFF2-40B4-BE49-F238E27FC236}">
                <a16:creationId xmlns:a16="http://schemas.microsoft.com/office/drawing/2014/main" id="{BD2ECA8E-6DF2-4750-B76D-9FB744FBF01F}"/>
              </a:ext>
            </a:extLst>
          </p:cNvPr>
          <p:cNvSpPr txBox="1">
            <a:spLocks noChangeArrowheads="1"/>
          </p:cNvSpPr>
          <p:nvPr/>
        </p:nvSpPr>
        <p:spPr bwMode="auto">
          <a:xfrm>
            <a:off x="165100" y="1905000"/>
            <a:ext cx="94107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rPr>
              <a:t>Ex1 :</a:t>
            </a:r>
          </a:p>
          <a:p>
            <a:pPr>
              <a:spcBef>
                <a:spcPct val="50000"/>
              </a:spcBef>
            </a:pPr>
            <a:r>
              <a:rPr lang="en-US" altLang="en-US" sz="1800">
                <a:solidFill>
                  <a:srgbClr val="FFFF00"/>
                </a:solidFill>
              </a:rPr>
              <a:t>OR AL , 10000001b ; baät bit cao nhaát vaø bit thaáp nhaát trong thanh ghi AL leân 1 </a:t>
            </a:r>
          </a:p>
        </p:txBody>
      </p:sp>
      <p:sp>
        <p:nvSpPr>
          <p:cNvPr id="15367" name="Text Box 7">
            <a:extLst>
              <a:ext uri="{FF2B5EF4-FFF2-40B4-BE49-F238E27FC236}">
                <a16:creationId xmlns:a16="http://schemas.microsoft.com/office/drawing/2014/main" id="{36B27E85-B26F-462A-906C-B267D0536C9D}"/>
              </a:ext>
            </a:extLst>
          </p:cNvPr>
          <p:cNvSpPr txBox="1">
            <a:spLocks noChangeArrowheads="1"/>
          </p:cNvSpPr>
          <p:nvPr/>
        </p:nvSpPr>
        <p:spPr bwMode="auto">
          <a:xfrm>
            <a:off x="1320800" y="2971800"/>
            <a:ext cx="52006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9900"/>
                </a:solidFill>
              </a:rPr>
              <a:t>Ex 2:</a:t>
            </a:r>
          </a:p>
          <a:p>
            <a:pPr>
              <a:spcBef>
                <a:spcPct val="50000"/>
              </a:spcBef>
            </a:pPr>
            <a:r>
              <a:rPr lang="en-US" altLang="en-US" sz="1800">
                <a:solidFill>
                  <a:srgbClr val="FF9900"/>
                </a:solidFill>
              </a:rPr>
              <a:t>MOV AL , 5 ; ñoåi 0..9 thaønh kyù soá</a:t>
            </a:r>
          </a:p>
          <a:p>
            <a:pPr>
              <a:spcBef>
                <a:spcPct val="50000"/>
              </a:spcBef>
            </a:pPr>
            <a:r>
              <a:rPr lang="en-US" altLang="en-US" sz="1800">
                <a:solidFill>
                  <a:srgbClr val="FF9900"/>
                </a:solidFill>
              </a:rPr>
              <a:t>OR AL , 30h ; ASCII töông öùng.</a:t>
            </a:r>
          </a:p>
        </p:txBody>
      </p:sp>
      <p:sp>
        <p:nvSpPr>
          <p:cNvPr id="15368" name="Text Box 8">
            <a:extLst>
              <a:ext uri="{FF2B5EF4-FFF2-40B4-BE49-F238E27FC236}">
                <a16:creationId xmlns:a16="http://schemas.microsoft.com/office/drawing/2014/main" id="{92CD4B94-1CA9-42E4-8D16-DD15FB6B9749}"/>
              </a:ext>
            </a:extLst>
          </p:cNvPr>
          <p:cNvSpPr txBox="1">
            <a:spLocks noChangeArrowheads="1"/>
          </p:cNvSpPr>
          <p:nvPr/>
        </p:nvSpPr>
        <p:spPr bwMode="auto">
          <a:xfrm>
            <a:off x="247650" y="3962400"/>
            <a:ext cx="6934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 3:</a:t>
            </a:r>
          </a:p>
          <a:p>
            <a:pPr>
              <a:spcBef>
                <a:spcPct val="50000"/>
              </a:spcBef>
            </a:pPr>
            <a:r>
              <a:rPr lang="en-US" altLang="en-US" sz="1800"/>
              <a:t>OR AL , AL ; kieåm tra  moät thanh ghi coù = 0.</a:t>
            </a:r>
          </a:p>
        </p:txBody>
      </p:sp>
      <p:sp>
        <p:nvSpPr>
          <p:cNvPr id="15369" name="Text Box 9">
            <a:extLst>
              <a:ext uri="{FF2B5EF4-FFF2-40B4-BE49-F238E27FC236}">
                <a16:creationId xmlns:a16="http://schemas.microsoft.com/office/drawing/2014/main" id="{081F93B3-20B9-4E0F-AF0F-8FABAE01FA2E}"/>
              </a:ext>
            </a:extLst>
          </p:cNvPr>
          <p:cNvSpPr txBox="1">
            <a:spLocks noChangeArrowheads="1"/>
          </p:cNvSpPr>
          <p:nvPr/>
        </p:nvSpPr>
        <p:spPr bwMode="auto">
          <a:xfrm>
            <a:off x="412750" y="4800600"/>
            <a:ext cx="652145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Neáu : côø ZF ñöôïc laäp </a:t>
            </a:r>
            <a:r>
              <a:rPr lang="en-US" altLang="en-US" sz="1600">
                <a:sym typeface="Wingdings" panose="05000000000000000000" pitchFamily="2" charset="2"/>
              </a:rPr>
              <a:t> AL =0</a:t>
            </a:r>
          </a:p>
          <a:p>
            <a:pPr>
              <a:spcBef>
                <a:spcPct val="50000"/>
              </a:spcBef>
            </a:pPr>
            <a:r>
              <a:rPr lang="en-US" altLang="en-US" sz="1600"/>
              <a:t>         côø SIGN ñöôïc laäp </a:t>
            </a:r>
            <a:r>
              <a:rPr lang="en-US" altLang="en-US" sz="1600">
                <a:sym typeface="Wingdings" panose="05000000000000000000" pitchFamily="2" charset="2"/>
              </a:rPr>
              <a:t> AL &lt;0</a:t>
            </a:r>
          </a:p>
          <a:p>
            <a:pPr>
              <a:spcBef>
                <a:spcPct val="50000"/>
              </a:spcBef>
            </a:pPr>
            <a:r>
              <a:rPr lang="en-US" altLang="en-US" sz="1600"/>
              <a:t>        côø ZR vaø côø SIGN khoâng ñöôïc laäp </a:t>
            </a:r>
            <a:r>
              <a:rPr lang="en-US" altLang="en-US" sz="1600">
                <a:sym typeface="Wingdings" panose="05000000000000000000" pitchFamily="2" charset="2"/>
              </a:rPr>
              <a:t> AL &gt;0</a:t>
            </a:r>
          </a:p>
          <a:p>
            <a:pPr>
              <a:spcBef>
                <a:spcPct val="50000"/>
              </a:spcBef>
            </a:pPr>
            <a:endParaRPr lang="en-US" altLang="en-US" sz="1600"/>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Horizontal)">
                                      <p:cBhvr>
                                        <p:cTn id="7" dur="50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1"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plus(in)">
                                      <p:cBhvr>
                                        <p:cTn id="12" dur="20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 calcmode="lin" valueType="num">
                                      <p:cBhvr additive="base">
                                        <p:cTn id="17" dur="3000" fill="hold"/>
                                        <p:tgtEl>
                                          <p:spTgt spid="15365"/>
                                        </p:tgtEl>
                                        <p:attrNameLst>
                                          <p:attrName>ppt_x</p:attrName>
                                        </p:attrNameLst>
                                      </p:cBhvr>
                                      <p:tavLst>
                                        <p:tav tm="0">
                                          <p:val>
                                            <p:strVal val="#ppt_x"/>
                                          </p:val>
                                        </p:tav>
                                        <p:tav tm="100000">
                                          <p:val>
                                            <p:strVal val="#ppt_x"/>
                                          </p:val>
                                        </p:tav>
                                      </p:tavLst>
                                    </p:anim>
                                    <p:anim calcmode="lin" valueType="num">
                                      <p:cBhvr additive="base">
                                        <p:cTn id="18" dur="30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3" presetClass="entr" presetSubtype="0" fill="hold" grpId="0" nodeType="clickEffect">
                                  <p:stCondLst>
                                    <p:cond delay="0"/>
                                  </p:stCondLst>
                                  <p:childTnLst>
                                    <p:set>
                                      <p:cBhvr>
                                        <p:cTn id="22" dur="1" fill="hold">
                                          <p:stCondLst>
                                            <p:cond delay="0"/>
                                          </p:stCondLst>
                                        </p:cTn>
                                        <p:tgtEl>
                                          <p:spTgt spid="15366"/>
                                        </p:tgtEl>
                                        <p:attrNameLst>
                                          <p:attrName>style.visibility</p:attrName>
                                        </p:attrNameLst>
                                      </p:cBhvr>
                                      <p:to>
                                        <p:strVal val="visible"/>
                                      </p:to>
                                    </p:set>
                                    <p:animEffect transition="in" filter="fade">
                                      <p:cBhvr>
                                        <p:cTn id="23" dur="300"/>
                                        <p:tgtEl>
                                          <p:spTgt spid="15366"/>
                                        </p:tgtEl>
                                      </p:cBhvr>
                                    </p:animEffect>
                                    <p:anim calcmode="lin" valueType="num">
                                      <p:cBhvr>
                                        <p:cTn id="24" dur="1200" fill="hold"/>
                                        <p:tgtEl>
                                          <p:spTgt spid="15366"/>
                                        </p:tgtEl>
                                        <p:attrNameLst>
                                          <p:attrName>ppt_x</p:attrName>
                                        </p:attrNameLst>
                                      </p:cBhvr>
                                      <p:tavLst>
                                        <p:tav tm="0">
                                          <p:val>
                                            <p:strVal val="#ppt_x"/>
                                          </p:val>
                                        </p:tav>
                                        <p:tav tm="100000">
                                          <p:val>
                                            <p:strVal val="#ppt_x"/>
                                          </p:val>
                                        </p:tav>
                                      </p:tavLst>
                                    </p:anim>
                                    <p:anim calcmode="lin" valueType="num">
                                      <p:cBhvr>
                                        <p:cTn id="25" dur="1200" fill="hold"/>
                                        <p:tgtEl>
                                          <p:spTgt spid="15366"/>
                                        </p:tgtEl>
                                        <p:attrNameLst>
                                          <p:attrName>ppt_y</p:attrName>
                                        </p:attrNameLst>
                                      </p:cBhvr>
                                      <p:tavLst>
                                        <p:tav tm="0">
                                          <p:val>
                                            <p:strVal val="#ppt_y+0.31"/>
                                          </p:val>
                                        </p:tav>
                                        <p:tav tm="100000">
                                          <p:val>
                                            <p:strVal val="#ppt_y+0.31"/>
                                          </p:val>
                                        </p:tav>
                                      </p:tavLst>
                                    </p:anim>
                                    <p:anim calcmode="lin" valueType="num">
                                      <p:cBhvr>
                                        <p:cTn id="26" dur="1800" decel="50000" fill="hold">
                                          <p:stCondLst>
                                            <p:cond delay="1200"/>
                                          </p:stCondLst>
                                        </p:cTn>
                                        <p:tgtEl>
                                          <p:spTgt spid="153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1800" decel="50000" fill="hold">
                                          <p:stCondLst>
                                            <p:cond delay="1200"/>
                                          </p:stCondLst>
                                        </p:cTn>
                                        <p:tgtEl>
                                          <p:spTgt spid="153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15367"/>
                                        </p:tgtEl>
                                        <p:attrNameLst>
                                          <p:attrName>style.visibility</p:attrName>
                                        </p:attrNameLst>
                                      </p:cBhvr>
                                      <p:to>
                                        <p:strVal val="visible"/>
                                      </p:to>
                                    </p:set>
                                    <p:animEffect transition="in" filter="fade">
                                      <p:cBhvr>
                                        <p:cTn id="32" dur="3000"/>
                                        <p:tgtEl>
                                          <p:spTgt spid="15367"/>
                                        </p:tgtEl>
                                      </p:cBhvr>
                                    </p:animEffect>
                                    <p:anim calcmode="lin" valueType="num">
                                      <p:cBhvr>
                                        <p:cTn id="33" dur="3000" fill="hold"/>
                                        <p:tgtEl>
                                          <p:spTgt spid="15367"/>
                                        </p:tgtEl>
                                        <p:attrNameLst>
                                          <p:attrName>ppt_x</p:attrName>
                                        </p:attrNameLst>
                                      </p:cBhvr>
                                      <p:tavLst>
                                        <p:tav tm="0">
                                          <p:val>
                                            <p:strVal val="#ppt_x"/>
                                          </p:val>
                                        </p:tav>
                                        <p:tav tm="100000">
                                          <p:val>
                                            <p:strVal val="#ppt_x"/>
                                          </p:val>
                                        </p:tav>
                                      </p:tavLst>
                                    </p:anim>
                                    <p:anim calcmode="lin" valueType="num">
                                      <p:cBhvr>
                                        <p:cTn id="34" dur="2700" decel="100000" fill="hold"/>
                                        <p:tgtEl>
                                          <p:spTgt spid="15367"/>
                                        </p:tgtEl>
                                        <p:attrNameLst>
                                          <p:attrName>ppt_y</p:attrName>
                                        </p:attrNameLst>
                                      </p:cBhvr>
                                      <p:tavLst>
                                        <p:tav tm="0">
                                          <p:val>
                                            <p:strVal val="#ppt_y+1"/>
                                          </p:val>
                                        </p:tav>
                                        <p:tav tm="100000">
                                          <p:val>
                                            <p:strVal val="#ppt_y-.03"/>
                                          </p:val>
                                        </p:tav>
                                      </p:tavLst>
                                    </p:anim>
                                    <p:anim calcmode="lin" valueType="num">
                                      <p:cBhvr>
                                        <p:cTn id="35" dur="300" accel="100000" fill="hold">
                                          <p:stCondLst>
                                            <p:cond delay="2700"/>
                                          </p:stCondLst>
                                        </p:cTn>
                                        <p:tgtEl>
                                          <p:spTgt spid="15367"/>
                                        </p:tgtEl>
                                        <p:attrNameLst>
                                          <p:attrName>ppt_y</p:attrName>
                                        </p:attrNameLst>
                                      </p:cBhvr>
                                      <p:tavLst>
                                        <p:tav tm="0">
                                          <p:val>
                                            <p:strVal val="#ppt_y-.03"/>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15368"/>
                                        </p:tgtEl>
                                        <p:attrNameLst>
                                          <p:attrName>style.visibility</p:attrName>
                                        </p:attrNameLst>
                                      </p:cBhvr>
                                      <p:to>
                                        <p:strVal val="visible"/>
                                      </p:to>
                                    </p:set>
                                    <p:anim calcmode="discrete" valueType="clr">
                                      <p:cBhvr override="childStyle">
                                        <p:cTn id="40" dur="80"/>
                                        <p:tgtEl>
                                          <p:spTgt spid="15368"/>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5368"/>
                                        </p:tgtEl>
                                        <p:attrNameLst>
                                          <p:attrName>fillcolor</p:attrName>
                                        </p:attrNameLst>
                                      </p:cBhvr>
                                      <p:tavLst>
                                        <p:tav tm="0">
                                          <p:val>
                                            <p:clrVal>
                                              <a:schemeClr val="accent2"/>
                                            </p:clrVal>
                                          </p:val>
                                        </p:tav>
                                        <p:tav tm="50000">
                                          <p:val>
                                            <p:clrVal>
                                              <a:schemeClr val="hlink"/>
                                            </p:clrVal>
                                          </p:val>
                                        </p:tav>
                                      </p:tavLst>
                                    </p:anim>
                                    <p:set>
                                      <p:cBhvr>
                                        <p:cTn id="42" dur="80"/>
                                        <p:tgtEl>
                                          <p:spTgt spid="15368"/>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369"/>
                                        </p:tgtEl>
                                        <p:attrNameLst>
                                          <p:attrName>style.visibility</p:attrName>
                                        </p:attrNameLst>
                                      </p:cBhvr>
                                      <p:to>
                                        <p:strVal val="visible"/>
                                      </p:to>
                                    </p:set>
                                    <p:anim calcmode="lin" valueType="num">
                                      <p:cBhvr additive="base">
                                        <p:cTn id="47" dur="3000" fill="hold"/>
                                        <p:tgtEl>
                                          <p:spTgt spid="15369"/>
                                        </p:tgtEl>
                                        <p:attrNameLst>
                                          <p:attrName>ppt_x</p:attrName>
                                        </p:attrNameLst>
                                      </p:cBhvr>
                                      <p:tavLst>
                                        <p:tav tm="0">
                                          <p:val>
                                            <p:strVal val="#ppt_x"/>
                                          </p:val>
                                        </p:tav>
                                        <p:tav tm="100000">
                                          <p:val>
                                            <p:strVal val="#ppt_x"/>
                                          </p:val>
                                        </p:tav>
                                      </p:tavLst>
                                    </p:anim>
                                    <p:anim calcmode="lin" valueType="num">
                                      <p:cBhvr additive="base">
                                        <p:cTn id="48" dur="3000" fill="hold"/>
                                        <p:tgtEl>
                                          <p:spTgt spid="153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3" grpId="1"/>
      <p:bldP spid="15365" grpId="0"/>
      <p:bldP spid="15366" grpId="0"/>
      <p:bldP spid="15367" grpId="0"/>
      <p:bldP spid="15368" grpId="0"/>
      <p:bldP spid="153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730AC810-DA10-48D5-BB3A-C3BEBAB1FCAC}"/>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9B130C7A-50B2-48BC-B8A1-3D5B1B8C30BA}"/>
              </a:ext>
            </a:extLst>
          </p:cNvPr>
          <p:cNvSpPr>
            <a:spLocks noGrp="1"/>
          </p:cNvSpPr>
          <p:nvPr>
            <p:ph type="sldNum" sz="quarter" idx="12"/>
          </p:nvPr>
        </p:nvSpPr>
        <p:spPr/>
        <p:txBody>
          <a:bodyPr/>
          <a:lstStyle/>
          <a:p>
            <a:fld id="{9529CB1B-7F20-4412-9568-40C4A699AC58}" type="slidenum">
              <a:rPr lang="en-US" altLang="en-US"/>
              <a:pPr/>
              <a:t>12</a:t>
            </a:fld>
            <a:endParaRPr lang="en-US" altLang="en-US"/>
          </a:p>
        </p:txBody>
      </p:sp>
      <p:sp>
        <p:nvSpPr>
          <p:cNvPr id="43010" name="Rectangle 2">
            <a:extLst>
              <a:ext uri="{FF2B5EF4-FFF2-40B4-BE49-F238E27FC236}">
                <a16:creationId xmlns:a16="http://schemas.microsoft.com/office/drawing/2014/main" id="{5D41679D-B212-4B1A-8B01-3B2A9C926EBB}"/>
              </a:ext>
            </a:extLst>
          </p:cNvPr>
          <p:cNvSpPr>
            <a:spLocks noGrp="1" noChangeArrowheads="1"/>
          </p:cNvSpPr>
          <p:nvPr>
            <p:ph type="title"/>
          </p:nvPr>
        </p:nvSpPr>
        <p:spPr>
          <a:xfrm>
            <a:off x="330200" y="228600"/>
            <a:ext cx="3054350" cy="484188"/>
          </a:xfrm>
          <a:ln>
            <a:solidFill>
              <a:srgbClr val="FF9900"/>
            </a:solidFill>
            <a:miter lim="800000"/>
            <a:headEnd/>
            <a:tailEnd/>
          </a:ln>
        </p:spPr>
        <p:txBody>
          <a:bodyPr/>
          <a:lstStyle/>
          <a:p>
            <a:r>
              <a:rPr lang="en-US" altLang="en-US" sz="2400">
                <a:latin typeface="VNI-Times" pitchFamily="2" charset="0"/>
              </a:rPr>
              <a:t>Vieäc xoaù 1 thanh ghi</a:t>
            </a:r>
          </a:p>
        </p:txBody>
      </p:sp>
      <p:sp>
        <p:nvSpPr>
          <p:cNvPr id="43012" name="Rectangle 4">
            <a:extLst>
              <a:ext uri="{FF2B5EF4-FFF2-40B4-BE49-F238E27FC236}">
                <a16:creationId xmlns:a16="http://schemas.microsoft.com/office/drawing/2014/main" id="{C016C5C8-FC4E-460F-BE79-B58DF23336A8}"/>
              </a:ext>
            </a:extLst>
          </p:cNvPr>
          <p:cNvSpPr>
            <a:spLocks noChangeArrowheads="1"/>
          </p:cNvSpPr>
          <p:nvPr/>
        </p:nvSpPr>
        <p:spPr bwMode="auto">
          <a:xfrm>
            <a:off x="412750" y="990600"/>
            <a:ext cx="41275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Ta coù 3 caùch ñeå xoaù 1 thanh ghi :</a:t>
            </a:r>
          </a:p>
          <a:p>
            <a:r>
              <a:rPr lang="en-US" altLang="en-US" sz="1800"/>
              <a:t>C1: MOV AX , 0</a:t>
            </a:r>
          </a:p>
          <a:p>
            <a:r>
              <a:rPr lang="en-US" altLang="en-US" sz="1800"/>
              <a:t>C2 : SUB AX, AX</a:t>
            </a:r>
          </a:p>
          <a:p>
            <a:r>
              <a:rPr lang="en-US" altLang="en-US" sz="1800"/>
              <a:t>C3 : XOR AX, AX  </a:t>
            </a:r>
          </a:p>
        </p:txBody>
      </p:sp>
      <p:sp>
        <p:nvSpPr>
          <p:cNvPr id="43013" name="Text Box 5">
            <a:extLst>
              <a:ext uri="{FF2B5EF4-FFF2-40B4-BE49-F238E27FC236}">
                <a16:creationId xmlns:a16="http://schemas.microsoft.com/office/drawing/2014/main" id="{8941AED9-ECAF-4510-B12F-C6E0FFD97015}"/>
              </a:ext>
            </a:extLst>
          </p:cNvPr>
          <p:cNvSpPr txBox="1">
            <a:spLocks noChangeArrowheads="1"/>
          </p:cNvSpPr>
          <p:nvPr/>
        </p:nvSpPr>
        <p:spPr bwMode="auto">
          <a:xfrm>
            <a:off x="660400" y="2895600"/>
            <a:ext cx="387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Maõ leänh 2 vaø 3  daøi  2 bytes</a:t>
            </a:r>
          </a:p>
        </p:txBody>
      </p:sp>
      <p:sp>
        <p:nvSpPr>
          <p:cNvPr id="43014" name="Text Box 6">
            <a:extLst>
              <a:ext uri="{FF2B5EF4-FFF2-40B4-BE49-F238E27FC236}">
                <a16:creationId xmlns:a16="http://schemas.microsoft.com/office/drawing/2014/main" id="{34C3BC06-8A46-401B-A61F-22767F785FB2}"/>
              </a:ext>
            </a:extLst>
          </p:cNvPr>
          <p:cNvSpPr txBox="1">
            <a:spLocks noChangeArrowheads="1"/>
          </p:cNvSpPr>
          <p:nvPr/>
        </p:nvSpPr>
        <p:spPr bwMode="auto">
          <a:xfrm>
            <a:off x="577850" y="2438400"/>
            <a:ext cx="387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Maõ leänh 1 daøi 3 bytes</a:t>
            </a:r>
          </a:p>
        </p:txBody>
      </p:sp>
      <p:sp>
        <p:nvSpPr>
          <p:cNvPr id="43015" name="Text Box 7">
            <a:extLst>
              <a:ext uri="{FF2B5EF4-FFF2-40B4-BE49-F238E27FC236}">
                <a16:creationId xmlns:a16="http://schemas.microsoft.com/office/drawing/2014/main" id="{0AE47C96-CC39-4B04-8C56-5B8C251CBFD6}"/>
              </a:ext>
            </a:extLst>
          </p:cNvPr>
          <p:cNvSpPr txBox="1">
            <a:spLocks noChangeArrowheads="1"/>
          </p:cNvSpPr>
          <p:nvPr/>
        </p:nvSpPr>
        <p:spPr bwMode="auto">
          <a:xfrm>
            <a:off x="3962400" y="2743200"/>
            <a:ext cx="1485900" cy="925513"/>
          </a:xfrm>
          <a:prstGeom prst="rect">
            <a:avLst/>
          </a:prstGeom>
          <a:solidFill>
            <a:srgbClr val="8000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sym typeface="Wingdings" panose="05000000000000000000" pitchFamily="2" charset="2"/>
              </a:rPr>
              <a:t> Leänh 2,3 hieäu quaû hôn</a:t>
            </a:r>
            <a:endParaRPr lang="en-US" altLang="en-US" sz="1800">
              <a:solidFill>
                <a:srgbClr val="FFFF00"/>
              </a:solidFill>
            </a:endParaRPr>
          </a:p>
        </p:txBody>
      </p:sp>
      <p:sp>
        <p:nvSpPr>
          <p:cNvPr id="43016" name="Text Box 8">
            <a:extLst>
              <a:ext uri="{FF2B5EF4-FFF2-40B4-BE49-F238E27FC236}">
                <a16:creationId xmlns:a16="http://schemas.microsoft.com/office/drawing/2014/main" id="{10D82D83-CA83-4C26-B63D-22BC7DE12933}"/>
              </a:ext>
            </a:extLst>
          </p:cNvPr>
          <p:cNvSpPr txBox="1">
            <a:spLocks noChangeArrowheads="1"/>
          </p:cNvSpPr>
          <p:nvPr/>
        </p:nvSpPr>
        <p:spPr bwMode="auto">
          <a:xfrm>
            <a:off x="330200" y="3581400"/>
            <a:ext cx="32194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t>Tuy nhieân caùc thao taùc giöõa oâ nhôù vaø oâ nhôù laø khoâng hôïp leä neân khi caàn xoaù 1 oâ nhôù ta phaûi duøng leänh 1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 calcmode="lin" valueType="num">
                                      <p:cBhvr additive="base">
                                        <p:cTn id="7" dur="2000" fill="hold"/>
                                        <p:tgtEl>
                                          <p:spTgt spid="43014"/>
                                        </p:tgtEl>
                                        <p:attrNameLst>
                                          <p:attrName>ppt_x</p:attrName>
                                        </p:attrNameLst>
                                      </p:cBhvr>
                                      <p:tavLst>
                                        <p:tav tm="0">
                                          <p:val>
                                            <p:strVal val="#ppt_x"/>
                                          </p:val>
                                        </p:tav>
                                        <p:tav tm="100000">
                                          <p:val>
                                            <p:strVal val="#ppt_x"/>
                                          </p:val>
                                        </p:tav>
                                      </p:tavLst>
                                    </p:anim>
                                    <p:anim calcmode="lin" valueType="num">
                                      <p:cBhvr additive="base">
                                        <p:cTn id="8" dur="20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3013"/>
                                        </p:tgtEl>
                                        <p:attrNameLst>
                                          <p:attrName>style.visibility</p:attrName>
                                        </p:attrNameLst>
                                      </p:cBhvr>
                                      <p:to>
                                        <p:strVal val="visible"/>
                                      </p:to>
                                    </p:set>
                                    <p:animEffect transition="in" filter="diamond(in)">
                                      <p:cBhvr>
                                        <p:cTn id="13" dur="2000"/>
                                        <p:tgtEl>
                                          <p:spTgt spid="430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015"/>
                                        </p:tgtEl>
                                        <p:attrNameLst>
                                          <p:attrName>style.visibility</p:attrName>
                                        </p:attrNameLst>
                                      </p:cBhvr>
                                      <p:to>
                                        <p:strVal val="visible"/>
                                      </p:to>
                                    </p:set>
                                    <p:anim calcmode="lin" valueType="num">
                                      <p:cBhvr additive="base">
                                        <p:cTn id="18" dur="3000" fill="hold"/>
                                        <p:tgtEl>
                                          <p:spTgt spid="43015"/>
                                        </p:tgtEl>
                                        <p:attrNameLst>
                                          <p:attrName>ppt_x</p:attrName>
                                        </p:attrNameLst>
                                      </p:cBhvr>
                                      <p:tavLst>
                                        <p:tav tm="0">
                                          <p:val>
                                            <p:strVal val="#ppt_x"/>
                                          </p:val>
                                        </p:tav>
                                        <p:tav tm="100000">
                                          <p:val>
                                            <p:strVal val="#ppt_x"/>
                                          </p:val>
                                        </p:tav>
                                      </p:tavLst>
                                    </p:anim>
                                    <p:anim calcmode="lin" valueType="num">
                                      <p:cBhvr additive="base">
                                        <p:cTn id="19" dur="3000" fill="hold"/>
                                        <p:tgtEl>
                                          <p:spTgt spid="430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1" presetClass="entr" presetSubtype="0" fill="hold" grpId="0" nodeType="clickEffect">
                                  <p:stCondLst>
                                    <p:cond delay="0"/>
                                  </p:stCondLst>
                                  <p:childTnLst>
                                    <p:set>
                                      <p:cBhvr>
                                        <p:cTn id="23" dur="1" fill="hold">
                                          <p:stCondLst>
                                            <p:cond delay="0"/>
                                          </p:stCondLst>
                                        </p:cTn>
                                        <p:tgtEl>
                                          <p:spTgt spid="43016"/>
                                        </p:tgtEl>
                                        <p:attrNameLst>
                                          <p:attrName>style.visibility</p:attrName>
                                        </p:attrNameLst>
                                      </p:cBhvr>
                                      <p:to>
                                        <p:strVal val="visible"/>
                                      </p:to>
                                    </p:set>
                                    <p:animEffect transition="in" filter="fade">
                                      <p:cBhvr>
                                        <p:cTn id="24" dur="770" decel="100000"/>
                                        <p:tgtEl>
                                          <p:spTgt spid="43016"/>
                                        </p:tgtEl>
                                      </p:cBhvr>
                                    </p:animEffect>
                                    <p:animScale>
                                      <p:cBhvr>
                                        <p:cTn id="25" dur="770" decel="100000"/>
                                        <p:tgtEl>
                                          <p:spTgt spid="43016"/>
                                        </p:tgtEl>
                                      </p:cBhvr>
                                      <p:from x="10000" y="10000"/>
                                      <p:to x="200000" y="450000"/>
                                    </p:animScale>
                                    <p:animScale>
                                      <p:cBhvr>
                                        <p:cTn id="26" dur="1230" accel="100000" fill="hold">
                                          <p:stCondLst>
                                            <p:cond delay="770"/>
                                          </p:stCondLst>
                                        </p:cTn>
                                        <p:tgtEl>
                                          <p:spTgt spid="43016"/>
                                        </p:tgtEl>
                                      </p:cBhvr>
                                      <p:from x="200000" y="450000"/>
                                      <p:to x="100000" y="100000"/>
                                    </p:animScale>
                                    <p:set>
                                      <p:cBhvr>
                                        <p:cTn id="27" dur="770" fill="hold"/>
                                        <p:tgtEl>
                                          <p:spTgt spid="43016"/>
                                        </p:tgtEl>
                                        <p:attrNameLst>
                                          <p:attrName>ppt_x</p:attrName>
                                        </p:attrNameLst>
                                      </p:cBhvr>
                                      <p:to>
                                        <p:strVal val="(0.5)"/>
                                      </p:to>
                                    </p:set>
                                    <p:anim from="(0.5)" to="(#ppt_x)" calcmode="lin" valueType="num">
                                      <p:cBhvr>
                                        <p:cTn id="28" dur="1230" accel="100000" fill="hold">
                                          <p:stCondLst>
                                            <p:cond delay="770"/>
                                          </p:stCondLst>
                                        </p:cTn>
                                        <p:tgtEl>
                                          <p:spTgt spid="43016"/>
                                        </p:tgtEl>
                                        <p:attrNameLst>
                                          <p:attrName>ppt_x</p:attrName>
                                        </p:attrNameLst>
                                      </p:cBhvr>
                                    </p:anim>
                                    <p:set>
                                      <p:cBhvr>
                                        <p:cTn id="29" dur="770" fill="hold"/>
                                        <p:tgtEl>
                                          <p:spTgt spid="43016"/>
                                        </p:tgtEl>
                                        <p:attrNameLst>
                                          <p:attrName>ppt_y</p:attrName>
                                        </p:attrNameLst>
                                      </p:cBhvr>
                                      <p:to>
                                        <p:strVal val="(#ppt_y+0.4)"/>
                                      </p:to>
                                    </p:set>
                                    <p:anim from="(#ppt_y+0.4)" to="(#ppt_y)" calcmode="lin" valueType="num">
                                      <p:cBhvr>
                                        <p:cTn id="30" dur="1230" accel="100000" fill="hold">
                                          <p:stCondLst>
                                            <p:cond delay="770"/>
                                          </p:stCondLst>
                                        </p:cTn>
                                        <p:tgtEl>
                                          <p:spTgt spid="4301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P spid="43014" grpId="0"/>
      <p:bldP spid="43015" grpId="0" animBg="1"/>
      <p:bldP spid="430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6E14004-7A24-4824-A72A-1EAE7D502748}"/>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58E20323-1BCD-4A81-ABE3-5636E689EA8A}"/>
              </a:ext>
            </a:extLst>
          </p:cNvPr>
          <p:cNvSpPr>
            <a:spLocks noGrp="1"/>
          </p:cNvSpPr>
          <p:nvPr>
            <p:ph type="sldNum" sz="quarter" idx="12"/>
          </p:nvPr>
        </p:nvSpPr>
        <p:spPr/>
        <p:txBody>
          <a:bodyPr/>
          <a:lstStyle/>
          <a:p>
            <a:fld id="{979866C9-B10A-4D08-A6A2-31E000BBB341}" type="slidenum">
              <a:rPr lang="en-US" altLang="en-US"/>
              <a:pPr/>
              <a:t>13</a:t>
            </a:fld>
            <a:endParaRPr lang="en-US" altLang="en-US"/>
          </a:p>
        </p:txBody>
      </p:sp>
      <p:sp>
        <p:nvSpPr>
          <p:cNvPr id="18434" name="Rectangle 2">
            <a:extLst>
              <a:ext uri="{FF2B5EF4-FFF2-40B4-BE49-F238E27FC236}">
                <a16:creationId xmlns:a16="http://schemas.microsoft.com/office/drawing/2014/main" id="{93A8805E-3195-4008-AFA2-8EE38465409E}"/>
              </a:ext>
            </a:extLst>
          </p:cNvPr>
          <p:cNvSpPr>
            <a:spLocks noGrp="1" noChangeArrowheads="1"/>
          </p:cNvSpPr>
          <p:nvPr>
            <p:ph type="title"/>
          </p:nvPr>
        </p:nvSpPr>
        <p:spPr>
          <a:xfrm>
            <a:off x="1320800" y="0"/>
            <a:ext cx="3797300" cy="609600"/>
          </a:xfrm>
        </p:spPr>
        <p:txBody>
          <a:bodyPr/>
          <a:lstStyle/>
          <a:p>
            <a:r>
              <a:rPr lang="en-US" altLang="en-US" sz="3200">
                <a:latin typeface="VNI-Times" pitchFamily="2" charset="0"/>
              </a:rPr>
              <a:t>LEÄNH XOR</a:t>
            </a:r>
          </a:p>
        </p:txBody>
      </p:sp>
      <p:sp>
        <p:nvSpPr>
          <p:cNvPr id="18435" name="Text Box 3">
            <a:extLst>
              <a:ext uri="{FF2B5EF4-FFF2-40B4-BE49-F238E27FC236}">
                <a16:creationId xmlns:a16="http://schemas.microsoft.com/office/drawing/2014/main" id="{F2434E45-6DF7-4998-9BCE-E472B360F75F}"/>
              </a:ext>
            </a:extLst>
          </p:cNvPr>
          <p:cNvSpPr txBox="1">
            <a:spLocks noChangeArrowheads="1"/>
          </p:cNvSpPr>
          <p:nvPr/>
        </p:nvSpPr>
        <p:spPr bwMode="auto">
          <a:xfrm>
            <a:off x="165100" y="838200"/>
            <a:ext cx="742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Coâng duïng : duøng ñeå taïo ñoà hoïa maøu toác ñoä cao.</a:t>
            </a:r>
          </a:p>
        </p:txBody>
      </p:sp>
      <p:sp>
        <p:nvSpPr>
          <p:cNvPr id="18436" name="Text Box 4">
            <a:extLst>
              <a:ext uri="{FF2B5EF4-FFF2-40B4-BE49-F238E27FC236}">
                <a16:creationId xmlns:a16="http://schemas.microsoft.com/office/drawing/2014/main" id="{88D2F4A6-F309-49DE-AB48-86424F17D622}"/>
              </a:ext>
            </a:extLst>
          </p:cNvPr>
          <p:cNvSpPr txBox="1">
            <a:spLocks noChangeArrowheads="1"/>
          </p:cNvSpPr>
          <p:nvPr/>
        </p:nvSpPr>
        <p:spPr bwMode="auto">
          <a:xfrm>
            <a:off x="330200" y="1447800"/>
            <a:ext cx="6191250" cy="366713"/>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rPr>
              <a:t>Cuù phaùp : XOR   destination, source</a:t>
            </a:r>
          </a:p>
        </p:txBody>
      </p:sp>
      <p:sp>
        <p:nvSpPr>
          <p:cNvPr id="18437" name="Text Box 5">
            <a:extLst>
              <a:ext uri="{FF2B5EF4-FFF2-40B4-BE49-F238E27FC236}">
                <a16:creationId xmlns:a16="http://schemas.microsoft.com/office/drawing/2014/main" id="{028F8553-498F-4888-AE8B-49FEC191F2E3}"/>
              </a:ext>
            </a:extLst>
          </p:cNvPr>
          <p:cNvSpPr txBox="1">
            <a:spLocks noChangeArrowheads="1"/>
          </p:cNvSpPr>
          <p:nvPr/>
        </p:nvSpPr>
        <p:spPr bwMode="auto">
          <a:xfrm>
            <a:off x="165100" y="2286000"/>
            <a:ext cx="635635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Ex : laät bit cao cuûa AL 2 laàn</a:t>
            </a:r>
          </a:p>
          <a:p>
            <a:pPr>
              <a:spcBef>
                <a:spcPct val="50000"/>
              </a:spcBef>
            </a:pPr>
            <a:r>
              <a:rPr lang="en-US" altLang="en-US" sz="1600"/>
              <a:t>MOV AL , 00111011b ; </a:t>
            </a:r>
          </a:p>
          <a:p>
            <a:pPr>
              <a:spcBef>
                <a:spcPct val="50000"/>
              </a:spcBef>
            </a:pPr>
            <a:r>
              <a:rPr lang="en-US" altLang="en-US" sz="1600"/>
              <a:t>XOR AL, 11111111b ; AL = </a:t>
            </a:r>
            <a:r>
              <a:rPr lang="en-US" altLang="en-US" sz="1600" b="1">
                <a:solidFill>
                  <a:srgbClr val="FF33CC"/>
                </a:solidFill>
              </a:rPr>
              <a:t>1</a:t>
            </a:r>
            <a:r>
              <a:rPr lang="en-US" altLang="en-US" sz="1600"/>
              <a:t>1000100b</a:t>
            </a:r>
          </a:p>
          <a:p>
            <a:pPr>
              <a:spcBef>
                <a:spcPct val="50000"/>
              </a:spcBef>
            </a:pPr>
            <a:r>
              <a:rPr lang="en-US" altLang="en-US" sz="1600"/>
              <a:t>XOR AL, 11111111b ; AL = </a:t>
            </a:r>
            <a:r>
              <a:rPr lang="en-US" altLang="en-US" sz="1600" b="1">
                <a:solidFill>
                  <a:srgbClr val="FF33CC"/>
                </a:solidFill>
              </a:rPr>
              <a:t>0</a:t>
            </a:r>
            <a:r>
              <a:rPr lang="en-US" altLang="en-US" sz="1600"/>
              <a:t>0111011b</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arn(inHorizontal)">
                                      <p:cBhvr>
                                        <p:cTn id="7" dur="5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CC6538A-7DCF-4368-AD0B-526B9412959B}"/>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7F84C918-3C5B-459B-9B7E-834BD61BE2BC}"/>
              </a:ext>
            </a:extLst>
          </p:cNvPr>
          <p:cNvSpPr>
            <a:spLocks noGrp="1"/>
          </p:cNvSpPr>
          <p:nvPr>
            <p:ph type="sldNum" sz="quarter" idx="12"/>
          </p:nvPr>
        </p:nvSpPr>
        <p:spPr/>
        <p:txBody>
          <a:bodyPr/>
          <a:lstStyle/>
          <a:p>
            <a:fld id="{9FFCE0A1-EBBA-44DB-9613-2DD64DB431CC}" type="slidenum">
              <a:rPr lang="en-US" altLang="en-US"/>
              <a:pPr/>
              <a:t>14</a:t>
            </a:fld>
            <a:endParaRPr lang="en-US" altLang="en-US"/>
          </a:p>
        </p:txBody>
      </p:sp>
      <p:sp>
        <p:nvSpPr>
          <p:cNvPr id="19458" name="Rectangle 2">
            <a:extLst>
              <a:ext uri="{FF2B5EF4-FFF2-40B4-BE49-F238E27FC236}">
                <a16:creationId xmlns:a16="http://schemas.microsoft.com/office/drawing/2014/main" id="{03C2A74E-C509-481A-A108-835743D8FE77}"/>
              </a:ext>
            </a:extLst>
          </p:cNvPr>
          <p:cNvSpPr>
            <a:spLocks noGrp="1" noChangeArrowheads="1"/>
          </p:cNvSpPr>
          <p:nvPr>
            <p:ph type="title"/>
          </p:nvPr>
        </p:nvSpPr>
        <p:spPr>
          <a:xfrm>
            <a:off x="1320800" y="0"/>
            <a:ext cx="3797300" cy="609600"/>
          </a:xfrm>
        </p:spPr>
        <p:txBody>
          <a:bodyPr/>
          <a:lstStyle/>
          <a:p>
            <a:r>
              <a:rPr lang="en-US" altLang="en-US" sz="3200">
                <a:latin typeface="VNI-Times" pitchFamily="2" charset="0"/>
              </a:rPr>
              <a:t>LEÄNH TEST</a:t>
            </a:r>
          </a:p>
        </p:txBody>
      </p:sp>
      <p:sp>
        <p:nvSpPr>
          <p:cNvPr id="19460" name="Text Box 4">
            <a:extLst>
              <a:ext uri="{FF2B5EF4-FFF2-40B4-BE49-F238E27FC236}">
                <a16:creationId xmlns:a16="http://schemas.microsoft.com/office/drawing/2014/main" id="{F699F46C-CA16-440C-AF1E-C4A8D6C55B41}"/>
              </a:ext>
            </a:extLst>
          </p:cNvPr>
          <p:cNvSpPr txBox="1">
            <a:spLocks noChangeArrowheads="1"/>
          </p:cNvSpPr>
          <p:nvPr/>
        </p:nvSpPr>
        <p:spPr bwMode="auto">
          <a:xfrm>
            <a:off x="247650" y="685800"/>
            <a:ext cx="6191250" cy="274638"/>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rPr>
              <a:t>Cuù phaùp : TEST   destination, source</a:t>
            </a:r>
          </a:p>
        </p:txBody>
      </p:sp>
      <p:sp>
        <p:nvSpPr>
          <p:cNvPr id="19461" name="Text Box 5">
            <a:extLst>
              <a:ext uri="{FF2B5EF4-FFF2-40B4-BE49-F238E27FC236}">
                <a16:creationId xmlns:a16="http://schemas.microsoft.com/office/drawing/2014/main" id="{665697A6-6D51-4A4E-A9F5-D0EEA459A18F}"/>
              </a:ext>
            </a:extLst>
          </p:cNvPr>
          <p:cNvSpPr txBox="1">
            <a:spLocks noChangeArrowheads="1"/>
          </p:cNvSpPr>
          <p:nvPr/>
        </p:nvSpPr>
        <p:spPr bwMode="auto">
          <a:xfrm>
            <a:off x="165100" y="2743200"/>
            <a:ext cx="6218238"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 : kieåm tra bit 13 trong DX laø 0 hay 1</a:t>
            </a:r>
          </a:p>
          <a:p>
            <a:pPr>
              <a:spcBef>
                <a:spcPct val="50000"/>
              </a:spcBef>
            </a:pPr>
            <a:r>
              <a:rPr lang="en-US" altLang="en-US" sz="1800"/>
              <a:t>TEST DX, 2000h</a:t>
            </a:r>
          </a:p>
          <a:p>
            <a:pPr>
              <a:spcBef>
                <a:spcPct val="50000"/>
              </a:spcBef>
            </a:pPr>
            <a:r>
              <a:rPr lang="en-US" altLang="en-US" sz="1800"/>
              <a:t>JZ BitIs0 </a:t>
            </a:r>
          </a:p>
          <a:p>
            <a:pPr>
              <a:spcBef>
                <a:spcPct val="50000"/>
              </a:spcBef>
            </a:pPr>
            <a:r>
              <a:rPr lang="en-US" altLang="en-US" sz="1800"/>
              <a:t>BitIs1 :  bit 13 is 1</a:t>
            </a:r>
          </a:p>
          <a:p>
            <a:pPr>
              <a:spcBef>
                <a:spcPct val="50000"/>
              </a:spcBef>
            </a:pPr>
            <a:r>
              <a:rPr lang="en-US" altLang="en-US" sz="1800"/>
              <a:t>BitIs0 :  bit 13 is 0</a:t>
            </a:r>
          </a:p>
        </p:txBody>
      </p:sp>
      <p:sp>
        <p:nvSpPr>
          <p:cNvPr id="19462" name="Text Box 6">
            <a:extLst>
              <a:ext uri="{FF2B5EF4-FFF2-40B4-BE49-F238E27FC236}">
                <a16:creationId xmlns:a16="http://schemas.microsoft.com/office/drawing/2014/main" id="{63369B29-A2A9-464E-911E-003507D83454}"/>
              </a:ext>
            </a:extLst>
          </p:cNvPr>
          <p:cNvSpPr txBox="1">
            <a:spLocks noChangeArrowheads="1"/>
          </p:cNvSpPr>
          <p:nvPr/>
        </p:nvSpPr>
        <p:spPr bwMode="auto">
          <a:xfrm>
            <a:off x="2971800" y="3429000"/>
            <a:ext cx="330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Ñeå kieåm tra 1 bit naøo ñoù chæ caàn ñaët bit 1 vaøo ñuùng vò trí bit caàn kieåm tra vaø khaûo saùt côø ZF. (neáu bit kieåm laø 1 thì ZF seõ xoaù, ngöôïc laïi ZF ñöôïc laäp.</a:t>
            </a:r>
          </a:p>
        </p:txBody>
      </p:sp>
      <p:sp>
        <p:nvSpPr>
          <p:cNvPr id="19463" name="Text Box 7">
            <a:extLst>
              <a:ext uri="{FF2B5EF4-FFF2-40B4-BE49-F238E27FC236}">
                <a16:creationId xmlns:a16="http://schemas.microsoft.com/office/drawing/2014/main" id="{CC3CB08A-A6EF-4ACD-8A1E-B9BF7F5360D5}"/>
              </a:ext>
            </a:extLst>
          </p:cNvPr>
          <p:cNvSpPr txBox="1">
            <a:spLocks noChangeArrowheads="1"/>
          </p:cNvSpPr>
          <p:nvPr/>
        </p:nvSpPr>
        <p:spPr bwMode="auto">
          <a:xfrm>
            <a:off x="439738" y="1657350"/>
            <a:ext cx="80899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Coâng duïng : duøng ñeå khaûo saùt trò cuûa töøng bit hay nhoùm bit.</a:t>
            </a:r>
          </a:p>
          <a:p>
            <a:pPr>
              <a:spcBef>
                <a:spcPct val="50000"/>
              </a:spcBef>
            </a:pPr>
            <a:r>
              <a:rPr lang="en-US" altLang="en-US" sz="1600"/>
              <a:t>Test thöïc hieän gioáng leänh AND nhöng khoâng laøm thay ñoåi toaùn haïng ñích.</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barn(inHorizontal)">
                                      <p:cBhvr>
                                        <p:cTn id="7" dur="50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 calcmode="lin" valueType="num">
                                      <p:cBhvr additive="base">
                                        <p:cTn id="12" dur="500" fill="hold"/>
                                        <p:tgtEl>
                                          <p:spTgt spid="19462"/>
                                        </p:tgtEl>
                                        <p:attrNameLst>
                                          <p:attrName>ppt_x</p:attrName>
                                        </p:attrNameLst>
                                      </p:cBhvr>
                                      <p:tavLst>
                                        <p:tav tm="0">
                                          <p:val>
                                            <p:strVal val="#ppt_x"/>
                                          </p:val>
                                        </p:tav>
                                        <p:tav tm="100000">
                                          <p:val>
                                            <p:strVal val="#ppt_x"/>
                                          </p:val>
                                        </p:tav>
                                      </p:tavLst>
                                    </p:anim>
                                    <p:anim calcmode="lin" valueType="num">
                                      <p:cBhvr additive="base">
                                        <p:cTn id="13"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grpId="0" nodeType="clickEffect">
                                  <p:stCondLst>
                                    <p:cond delay="0"/>
                                  </p:stCondLst>
                                  <p:iterate type="lt">
                                    <p:tmPct val="10000"/>
                                  </p:iterate>
                                  <p:childTnLst>
                                    <p:set>
                                      <p:cBhvr>
                                        <p:cTn id="17" dur="1" fill="hold">
                                          <p:stCondLst>
                                            <p:cond delay="0"/>
                                          </p:stCondLst>
                                        </p:cTn>
                                        <p:tgtEl>
                                          <p:spTgt spid="19461"/>
                                        </p:tgtEl>
                                        <p:attrNameLst>
                                          <p:attrName>style.visibility</p:attrName>
                                        </p:attrNameLst>
                                      </p:cBhvr>
                                      <p:to>
                                        <p:strVal val="visible"/>
                                      </p:to>
                                    </p:set>
                                    <p:animEffect transition="in" filter="fade">
                                      <p:cBhvr>
                                        <p:cTn id="18" dur="1000"/>
                                        <p:tgtEl>
                                          <p:spTgt spid="19461"/>
                                        </p:tgtEl>
                                      </p:cBhvr>
                                    </p:animEffect>
                                    <p:anim calcmode="lin" valueType="num">
                                      <p:cBhvr>
                                        <p:cTn id="19" dur="1000" fill="hold"/>
                                        <p:tgtEl>
                                          <p:spTgt spid="19461"/>
                                        </p:tgtEl>
                                        <p:attrNameLst>
                                          <p:attrName>ppt_w</p:attrName>
                                        </p:attrNameLst>
                                      </p:cBhvr>
                                      <p:tavLst>
                                        <p:tav tm="0" fmla="#ppt_w*sin(2.5*pi*$)">
                                          <p:val>
                                            <p:fltVal val="0"/>
                                          </p:val>
                                        </p:tav>
                                        <p:tav tm="100000">
                                          <p:val>
                                            <p:fltVal val="1"/>
                                          </p:val>
                                        </p:tav>
                                      </p:tavLst>
                                    </p:anim>
                                    <p:anim calcmode="lin" valueType="num">
                                      <p:cBhvr>
                                        <p:cTn id="20" dur="1000" fill="hold"/>
                                        <p:tgtEl>
                                          <p:spTgt spid="194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ACC59B3-F10D-4E56-82FC-980B964F076E}"/>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C215409A-7028-4BFA-89ED-81B9A8D0D2CB}"/>
              </a:ext>
            </a:extLst>
          </p:cNvPr>
          <p:cNvSpPr>
            <a:spLocks noGrp="1"/>
          </p:cNvSpPr>
          <p:nvPr>
            <p:ph type="sldNum" sz="quarter" idx="12"/>
          </p:nvPr>
        </p:nvSpPr>
        <p:spPr/>
        <p:txBody>
          <a:bodyPr/>
          <a:lstStyle/>
          <a:p>
            <a:fld id="{C292810E-10A1-485C-BA21-3E0A40FE8ECB}" type="slidenum">
              <a:rPr lang="en-US" altLang="en-US"/>
              <a:pPr/>
              <a:t>15</a:t>
            </a:fld>
            <a:endParaRPr lang="en-US" altLang="en-US"/>
          </a:p>
        </p:txBody>
      </p:sp>
      <p:sp>
        <p:nvSpPr>
          <p:cNvPr id="20482" name="Rectangle 2">
            <a:extLst>
              <a:ext uri="{FF2B5EF4-FFF2-40B4-BE49-F238E27FC236}">
                <a16:creationId xmlns:a16="http://schemas.microsoft.com/office/drawing/2014/main" id="{775AACD2-E009-49C7-BD49-92054209600C}"/>
              </a:ext>
            </a:extLst>
          </p:cNvPr>
          <p:cNvSpPr>
            <a:spLocks noGrp="1" noChangeArrowheads="1"/>
          </p:cNvSpPr>
          <p:nvPr>
            <p:ph type="title"/>
          </p:nvPr>
        </p:nvSpPr>
        <p:spPr>
          <a:xfrm>
            <a:off x="495300" y="228600"/>
            <a:ext cx="5613400" cy="609600"/>
          </a:xfrm>
        </p:spPr>
        <p:txBody>
          <a:bodyPr/>
          <a:lstStyle/>
          <a:p>
            <a:r>
              <a:rPr lang="en-US" altLang="en-US" sz="3200">
                <a:latin typeface="VNI-Times" pitchFamily="2" charset="0"/>
              </a:rPr>
              <a:t>MINH HOÏA LEÄNH TEST</a:t>
            </a:r>
          </a:p>
        </p:txBody>
      </p:sp>
      <p:sp>
        <p:nvSpPr>
          <p:cNvPr id="20484" name="Text Box 4">
            <a:extLst>
              <a:ext uri="{FF2B5EF4-FFF2-40B4-BE49-F238E27FC236}">
                <a16:creationId xmlns:a16="http://schemas.microsoft.com/office/drawing/2014/main" id="{5B685D6B-388E-4A92-A6EB-24E7F9957538}"/>
              </a:ext>
            </a:extLst>
          </p:cNvPr>
          <p:cNvSpPr txBox="1">
            <a:spLocks noChangeArrowheads="1"/>
          </p:cNvSpPr>
          <p:nvPr/>
        </p:nvSpPr>
        <p:spPr bwMode="auto">
          <a:xfrm>
            <a:off x="439738" y="2800350"/>
            <a:ext cx="73469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rPr>
              <a:t>MOV AH, 2</a:t>
            </a:r>
          </a:p>
          <a:p>
            <a:pPr>
              <a:spcBef>
                <a:spcPct val="50000"/>
              </a:spcBef>
            </a:pPr>
            <a:r>
              <a:rPr lang="en-US" altLang="en-US" sz="1800">
                <a:solidFill>
                  <a:srgbClr val="FFFF00"/>
                </a:solidFill>
              </a:rPr>
              <a:t>INT 17h</a:t>
            </a:r>
          </a:p>
          <a:p>
            <a:pPr>
              <a:spcBef>
                <a:spcPct val="50000"/>
              </a:spcBef>
            </a:pPr>
            <a:r>
              <a:rPr lang="en-US" altLang="en-US" sz="1800">
                <a:solidFill>
                  <a:srgbClr val="FFFF00"/>
                </a:solidFill>
              </a:rPr>
              <a:t>TEST AL ,  00100000b ; Test bit 5, neáu bit 5 = 1</a:t>
            </a:r>
            <a:r>
              <a:rPr lang="en-US" altLang="en-US" sz="1800">
                <a:solidFill>
                  <a:srgbClr val="FFFF00"/>
                </a:solidFill>
                <a:sym typeface="Wingdings" panose="05000000000000000000" pitchFamily="2" charset="2"/>
              </a:rPr>
              <a:t> maùy in heát giaáy.</a:t>
            </a:r>
            <a:endParaRPr lang="en-US" altLang="en-US" sz="1800">
              <a:solidFill>
                <a:srgbClr val="FFFF00"/>
              </a:solidFill>
            </a:endParaRPr>
          </a:p>
        </p:txBody>
      </p:sp>
      <p:sp>
        <p:nvSpPr>
          <p:cNvPr id="20486" name="Text Box 6">
            <a:extLst>
              <a:ext uri="{FF2B5EF4-FFF2-40B4-BE49-F238E27FC236}">
                <a16:creationId xmlns:a16="http://schemas.microsoft.com/office/drawing/2014/main" id="{73688E57-A323-4612-B967-9F3FA21D2894}"/>
              </a:ext>
            </a:extLst>
          </p:cNvPr>
          <p:cNvSpPr txBox="1">
            <a:spLocks noChangeArrowheads="1"/>
          </p:cNvSpPr>
          <p:nvPr/>
        </p:nvSpPr>
        <p:spPr bwMode="auto">
          <a:xfrm>
            <a:off x="0" y="1295400"/>
            <a:ext cx="8089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 : kieåm tra traïng thaùi maùy in. Interrupt 17H trong BIOS seõ kieåm tra traïng thaùi maùy in, sau khi kieåm tra AL seõ chöùa traïng thaùi maùy in. Khi bit 5 cuûa AL laø 1 thì maùy in heát giaáy.</a:t>
            </a:r>
          </a:p>
        </p:txBody>
      </p:sp>
      <p:sp>
        <p:nvSpPr>
          <p:cNvPr id="20487" name="Rectangle 7">
            <a:extLst>
              <a:ext uri="{FF2B5EF4-FFF2-40B4-BE49-F238E27FC236}">
                <a16:creationId xmlns:a16="http://schemas.microsoft.com/office/drawing/2014/main" id="{A9943428-EAD7-400F-BECA-A55149B04AFB}"/>
              </a:ext>
            </a:extLst>
          </p:cNvPr>
          <p:cNvSpPr>
            <a:spLocks noChangeArrowheads="1"/>
          </p:cNvSpPr>
          <p:nvPr/>
        </p:nvSpPr>
        <p:spPr bwMode="auto">
          <a:xfrm>
            <a:off x="247650" y="4495800"/>
            <a:ext cx="6769100" cy="7620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Leänh TEST cho pheùp test nhieàu bit 1 löôït.</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arn(inHorizontal)">
                                      <p:cBhvr>
                                        <p:cTn id="7" dur="5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BAE187AC-970E-4B02-A765-ADDEA826F3CC}"/>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BB3A68CF-90CD-4918-BBFD-DAE57FAE1BA6}"/>
              </a:ext>
            </a:extLst>
          </p:cNvPr>
          <p:cNvSpPr>
            <a:spLocks noGrp="1"/>
          </p:cNvSpPr>
          <p:nvPr>
            <p:ph type="sldNum" sz="quarter" idx="12"/>
          </p:nvPr>
        </p:nvSpPr>
        <p:spPr/>
        <p:txBody>
          <a:bodyPr/>
          <a:lstStyle/>
          <a:p>
            <a:fld id="{1A3AF821-018F-49FA-AF6D-E34C53E9B89E}" type="slidenum">
              <a:rPr lang="en-US" altLang="en-US"/>
              <a:pPr/>
              <a:t>16</a:t>
            </a:fld>
            <a:endParaRPr lang="en-US" altLang="en-US"/>
          </a:p>
        </p:txBody>
      </p:sp>
      <p:sp>
        <p:nvSpPr>
          <p:cNvPr id="44034" name="Rectangle 2">
            <a:extLst>
              <a:ext uri="{FF2B5EF4-FFF2-40B4-BE49-F238E27FC236}">
                <a16:creationId xmlns:a16="http://schemas.microsoft.com/office/drawing/2014/main" id="{CA6CAE84-FF5F-498A-957D-27630F6A7B54}"/>
              </a:ext>
            </a:extLst>
          </p:cNvPr>
          <p:cNvSpPr>
            <a:spLocks noGrp="1" noChangeArrowheads="1"/>
          </p:cNvSpPr>
          <p:nvPr>
            <p:ph type="title"/>
          </p:nvPr>
        </p:nvSpPr>
        <p:spPr>
          <a:xfrm>
            <a:off x="495300" y="228600"/>
            <a:ext cx="5613400" cy="609600"/>
          </a:xfrm>
        </p:spPr>
        <p:txBody>
          <a:bodyPr/>
          <a:lstStyle/>
          <a:p>
            <a:r>
              <a:rPr lang="en-US" altLang="en-US" sz="3200">
                <a:latin typeface="VNI-Times" pitchFamily="2" charset="0"/>
              </a:rPr>
              <a:t>MINH HOÏA LEÄNH TEST(tt)</a:t>
            </a:r>
          </a:p>
        </p:txBody>
      </p:sp>
      <p:sp>
        <p:nvSpPr>
          <p:cNvPr id="44035" name="Text Box 3">
            <a:extLst>
              <a:ext uri="{FF2B5EF4-FFF2-40B4-BE49-F238E27FC236}">
                <a16:creationId xmlns:a16="http://schemas.microsoft.com/office/drawing/2014/main" id="{C7C38FC1-5C5C-4817-AC3C-D7750234D258}"/>
              </a:ext>
            </a:extLst>
          </p:cNvPr>
          <p:cNvSpPr txBox="1">
            <a:spLocks noChangeArrowheads="1"/>
          </p:cNvSpPr>
          <p:nvPr/>
        </p:nvSpPr>
        <p:spPr bwMode="auto">
          <a:xfrm>
            <a:off x="330200" y="2133600"/>
            <a:ext cx="73469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FF00"/>
                </a:solidFill>
              </a:rPr>
              <a:t>TEST  AL, 1 ; AL chöùa soá chaún ?</a:t>
            </a:r>
          </a:p>
          <a:p>
            <a:pPr>
              <a:spcBef>
                <a:spcPct val="50000"/>
              </a:spcBef>
            </a:pPr>
            <a:r>
              <a:rPr lang="en-US" altLang="en-US" sz="1800">
                <a:solidFill>
                  <a:srgbClr val="FFFF00"/>
                </a:solidFill>
              </a:rPr>
              <a:t>JZ  A1 ; neáu ñuùng nhaûy ñeán A1.</a:t>
            </a:r>
          </a:p>
        </p:txBody>
      </p:sp>
      <p:sp>
        <p:nvSpPr>
          <p:cNvPr id="44036" name="Text Box 4">
            <a:extLst>
              <a:ext uri="{FF2B5EF4-FFF2-40B4-BE49-F238E27FC236}">
                <a16:creationId xmlns:a16="http://schemas.microsoft.com/office/drawing/2014/main" id="{51A64880-7068-4FD4-9A8C-C91A5BF2B2DD}"/>
              </a:ext>
            </a:extLst>
          </p:cNvPr>
          <p:cNvSpPr txBox="1">
            <a:spLocks noChangeArrowheads="1"/>
          </p:cNvSpPr>
          <p:nvPr/>
        </p:nvSpPr>
        <p:spPr bwMode="auto">
          <a:xfrm>
            <a:off x="330200" y="1295400"/>
            <a:ext cx="8089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 :vieát ñoaïn leänh thöïc hieän leänh nhaûy ñeán nhaõn A1 neáu AL chöùa soá chaün.</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arn(inHorizontal)">
                                      <p:cBhvr>
                                        <p:cTn id="7" dur="50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fade">
                                      <p:cBhvr>
                                        <p:cTn id="12" dur="1000"/>
                                        <p:tgtEl>
                                          <p:spTgt spid="44035"/>
                                        </p:tgtEl>
                                      </p:cBhvr>
                                    </p:animEffect>
                                    <p:anim calcmode="lin" valueType="num">
                                      <p:cBhvr>
                                        <p:cTn id="13" dur="1000" fill="hold"/>
                                        <p:tgtEl>
                                          <p:spTgt spid="44035"/>
                                        </p:tgtEl>
                                        <p:attrNameLst>
                                          <p:attrName>ppt_x</p:attrName>
                                        </p:attrNameLst>
                                      </p:cBhvr>
                                      <p:tavLst>
                                        <p:tav tm="0">
                                          <p:val>
                                            <p:strVal val="#ppt_x"/>
                                          </p:val>
                                        </p:tav>
                                        <p:tav tm="100000">
                                          <p:val>
                                            <p:strVal val="#ppt_x"/>
                                          </p:val>
                                        </p:tav>
                                      </p:tavLst>
                                    </p:anim>
                                    <p:anim calcmode="lin" valueType="num">
                                      <p:cBhvr>
                                        <p:cTn id="14" dur="900" decel="100000" fill="hold"/>
                                        <p:tgtEl>
                                          <p:spTgt spid="4403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40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DB77A7BD-1EAF-40D4-91D1-D32A82141109}"/>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A11EEC90-147E-43FC-B186-ADA46CE98C0E}"/>
              </a:ext>
            </a:extLst>
          </p:cNvPr>
          <p:cNvSpPr>
            <a:spLocks noGrp="1"/>
          </p:cNvSpPr>
          <p:nvPr>
            <p:ph type="sldNum" sz="quarter" idx="12"/>
          </p:nvPr>
        </p:nvSpPr>
        <p:spPr/>
        <p:txBody>
          <a:bodyPr/>
          <a:lstStyle/>
          <a:p>
            <a:fld id="{E96DE9BE-47A7-4F01-A18E-295003825919}" type="slidenum">
              <a:rPr lang="en-US" altLang="en-US"/>
              <a:pPr/>
              <a:t>17</a:t>
            </a:fld>
            <a:endParaRPr lang="en-US" altLang="en-US"/>
          </a:p>
        </p:txBody>
      </p:sp>
      <p:sp>
        <p:nvSpPr>
          <p:cNvPr id="21506" name="Rectangle 2">
            <a:extLst>
              <a:ext uri="{FF2B5EF4-FFF2-40B4-BE49-F238E27FC236}">
                <a16:creationId xmlns:a16="http://schemas.microsoft.com/office/drawing/2014/main" id="{89F6E6E1-5EA6-4E2C-A812-A3476BE709B1}"/>
              </a:ext>
            </a:extLst>
          </p:cNvPr>
          <p:cNvSpPr>
            <a:spLocks noGrp="1" noChangeArrowheads="1"/>
          </p:cNvSpPr>
          <p:nvPr>
            <p:ph type="title"/>
          </p:nvPr>
        </p:nvSpPr>
        <p:spPr>
          <a:xfrm>
            <a:off x="247650" y="304800"/>
            <a:ext cx="4540250" cy="563563"/>
          </a:xfrm>
        </p:spPr>
        <p:txBody>
          <a:bodyPr/>
          <a:lstStyle/>
          <a:p>
            <a:r>
              <a:rPr lang="en-US" altLang="en-US" sz="2400">
                <a:latin typeface="VNI-Times" pitchFamily="2" charset="0"/>
              </a:rPr>
              <a:t>Leänh CMP</a:t>
            </a:r>
          </a:p>
        </p:txBody>
      </p:sp>
      <p:sp>
        <p:nvSpPr>
          <p:cNvPr id="21508" name="Text Box 4">
            <a:extLst>
              <a:ext uri="{FF2B5EF4-FFF2-40B4-BE49-F238E27FC236}">
                <a16:creationId xmlns:a16="http://schemas.microsoft.com/office/drawing/2014/main" id="{3895AC30-A081-41FF-97C7-F758637C262B}"/>
              </a:ext>
            </a:extLst>
          </p:cNvPr>
          <p:cNvSpPr txBox="1">
            <a:spLocks noChangeArrowheads="1"/>
          </p:cNvSpPr>
          <p:nvPr/>
        </p:nvSpPr>
        <p:spPr bwMode="auto">
          <a:xfrm>
            <a:off x="165100" y="990600"/>
            <a:ext cx="627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00"/>
                </a:solidFill>
              </a:rPr>
              <a:t>Cuù phaùp : CMP  destination , source</a:t>
            </a:r>
          </a:p>
        </p:txBody>
      </p:sp>
      <p:sp>
        <p:nvSpPr>
          <p:cNvPr id="21509" name="Text Box 5">
            <a:extLst>
              <a:ext uri="{FF2B5EF4-FFF2-40B4-BE49-F238E27FC236}">
                <a16:creationId xmlns:a16="http://schemas.microsoft.com/office/drawing/2014/main" id="{1B50B799-D522-4328-A39C-B163D66F3837}"/>
              </a:ext>
            </a:extLst>
          </p:cNvPr>
          <p:cNvSpPr txBox="1">
            <a:spLocks noChangeArrowheads="1"/>
          </p:cNvSpPr>
          <p:nvPr/>
        </p:nvSpPr>
        <p:spPr bwMode="auto">
          <a:xfrm>
            <a:off x="165100" y="1524000"/>
            <a:ext cx="6540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FF33"/>
                </a:solidFill>
              </a:rPr>
              <a:t>Coâng duïng : so saùnh toaùn haïng ñích vôùi toaùn haïng nguoàn baèng caùch laáy toaùn haïng ñích – toaùn haïng nguoàn.</a:t>
            </a:r>
          </a:p>
        </p:txBody>
      </p:sp>
      <p:sp>
        <p:nvSpPr>
          <p:cNvPr id="21510" name="Text Box 6">
            <a:extLst>
              <a:ext uri="{FF2B5EF4-FFF2-40B4-BE49-F238E27FC236}">
                <a16:creationId xmlns:a16="http://schemas.microsoft.com/office/drawing/2014/main" id="{8B0A611F-F333-4CCA-9564-91499614BC2F}"/>
              </a:ext>
            </a:extLst>
          </p:cNvPr>
          <p:cNvSpPr txBox="1">
            <a:spLocks noChangeArrowheads="1"/>
          </p:cNvSpPr>
          <p:nvPr/>
        </p:nvSpPr>
        <p:spPr bwMode="auto">
          <a:xfrm>
            <a:off x="165100" y="2514600"/>
            <a:ext cx="6388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Hoaït ñoäng : duøng pheùp tröø nhöng khoâng coù  toaùn haïng ñích naøo bò thay ñoåi.</a:t>
            </a:r>
          </a:p>
        </p:txBody>
      </p:sp>
      <p:sp>
        <p:nvSpPr>
          <p:cNvPr id="21511" name="Text Box 7">
            <a:extLst>
              <a:ext uri="{FF2B5EF4-FFF2-40B4-BE49-F238E27FC236}">
                <a16:creationId xmlns:a16="http://schemas.microsoft.com/office/drawing/2014/main" id="{7FE315FA-58A2-481E-B638-78AB14DF5E3B}"/>
              </a:ext>
            </a:extLst>
          </p:cNvPr>
          <p:cNvSpPr txBox="1">
            <a:spLocks noChangeArrowheads="1"/>
          </p:cNvSpPr>
          <p:nvPr/>
        </p:nvSpPr>
        <p:spPr bwMode="auto">
          <a:xfrm>
            <a:off x="330200" y="3352800"/>
            <a:ext cx="808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Caùc toaùn haïng cuûa leänh CMP khoâng theå cuøng laø caùc oâ nhôù.</a:t>
            </a:r>
          </a:p>
        </p:txBody>
      </p:sp>
      <p:sp>
        <p:nvSpPr>
          <p:cNvPr id="21512" name="Text Box 8">
            <a:extLst>
              <a:ext uri="{FF2B5EF4-FFF2-40B4-BE49-F238E27FC236}">
                <a16:creationId xmlns:a16="http://schemas.microsoft.com/office/drawing/2014/main" id="{AE476D18-6B29-47BD-AB06-FD311D0BCACC}"/>
              </a:ext>
            </a:extLst>
          </p:cNvPr>
          <p:cNvSpPr txBox="1">
            <a:spLocks noChangeArrowheads="1"/>
          </p:cNvSpPr>
          <p:nvPr/>
        </p:nvSpPr>
        <p:spPr bwMode="auto">
          <a:xfrm>
            <a:off x="247650" y="4267200"/>
            <a:ext cx="8089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leänh CMP gioáng heät leänh SUB tröø vieäc toaùn haïng ñích khoâng thay ñoåi.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E0945E0-5945-421F-89EF-3480F0AF9AB3}"/>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62ED6E13-0CCB-40AA-89EB-29E23CDAA413}"/>
              </a:ext>
            </a:extLst>
          </p:cNvPr>
          <p:cNvSpPr>
            <a:spLocks noGrp="1"/>
          </p:cNvSpPr>
          <p:nvPr>
            <p:ph type="sldNum" sz="quarter" idx="12"/>
          </p:nvPr>
        </p:nvSpPr>
        <p:spPr/>
        <p:txBody>
          <a:bodyPr/>
          <a:lstStyle/>
          <a:p>
            <a:fld id="{078D40B8-81AA-4319-88D6-45DA5FD94C99}" type="slidenum">
              <a:rPr lang="en-US" altLang="en-US"/>
              <a:pPr/>
              <a:t>18</a:t>
            </a:fld>
            <a:endParaRPr lang="en-US" altLang="en-US"/>
          </a:p>
        </p:txBody>
      </p:sp>
      <p:sp>
        <p:nvSpPr>
          <p:cNvPr id="22530" name="Rectangle 2">
            <a:extLst>
              <a:ext uri="{FF2B5EF4-FFF2-40B4-BE49-F238E27FC236}">
                <a16:creationId xmlns:a16="http://schemas.microsoft.com/office/drawing/2014/main" id="{FC5CEAAF-DEC7-473E-8663-BF4A5570354D}"/>
              </a:ext>
            </a:extLst>
          </p:cNvPr>
          <p:cNvSpPr>
            <a:spLocks noGrp="1" noChangeArrowheads="1"/>
          </p:cNvSpPr>
          <p:nvPr>
            <p:ph type="title"/>
          </p:nvPr>
        </p:nvSpPr>
        <p:spPr>
          <a:xfrm>
            <a:off x="1403350" y="152400"/>
            <a:ext cx="5365750" cy="563563"/>
          </a:xfrm>
        </p:spPr>
        <p:txBody>
          <a:bodyPr/>
          <a:lstStyle/>
          <a:p>
            <a:r>
              <a:rPr lang="en-US" altLang="en-US" sz="2400">
                <a:latin typeface="VNI-Times" pitchFamily="2" charset="0"/>
              </a:rPr>
              <a:t>LEÄNH NHAÛY COÙ ÑIEÀU KIEÄN </a:t>
            </a:r>
          </a:p>
        </p:txBody>
      </p:sp>
      <p:sp>
        <p:nvSpPr>
          <p:cNvPr id="22531" name="Text Box 3">
            <a:extLst>
              <a:ext uri="{FF2B5EF4-FFF2-40B4-BE49-F238E27FC236}">
                <a16:creationId xmlns:a16="http://schemas.microsoft.com/office/drawing/2014/main" id="{579C87B9-3B8F-4828-AB7E-90E67DE4803E}"/>
              </a:ext>
            </a:extLst>
          </p:cNvPr>
          <p:cNvSpPr txBox="1">
            <a:spLocks noChangeArrowheads="1"/>
          </p:cNvSpPr>
          <p:nvPr/>
        </p:nvSpPr>
        <p:spPr bwMode="auto">
          <a:xfrm>
            <a:off x="495300" y="990600"/>
            <a:ext cx="6934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solidFill>
                  <a:srgbClr val="FFFF00"/>
                </a:solidFill>
              </a:rPr>
              <a:t>Cuù phaùp : </a:t>
            </a:r>
            <a:r>
              <a:rPr lang="en-US" altLang="en-US" sz="2200">
                <a:solidFill>
                  <a:srgbClr val="FF9900"/>
                </a:solidFill>
              </a:rPr>
              <a:t>Jconditional</a:t>
            </a:r>
            <a:r>
              <a:rPr lang="en-US" altLang="en-US" sz="2200">
                <a:solidFill>
                  <a:srgbClr val="FFFF00"/>
                </a:solidFill>
              </a:rPr>
              <a:t>  destination</a:t>
            </a:r>
          </a:p>
        </p:txBody>
      </p:sp>
      <p:sp>
        <p:nvSpPr>
          <p:cNvPr id="22532" name="Text Box 4">
            <a:extLst>
              <a:ext uri="{FF2B5EF4-FFF2-40B4-BE49-F238E27FC236}">
                <a16:creationId xmlns:a16="http://schemas.microsoft.com/office/drawing/2014/main" id="{9FA7993E-9993-4D39-85F9-8D7F7DD5BC79}"/>
              </a:ext>
            </a:extLst>
          </p:cNvPr>
          <p:cNvSpPr txBox="1">
            <a:spLocks noChangeArrowheads="1"/>
          </p:cNvSpPr>
          <p:nvPr/>
        </p:nvSpPr>
        <p:spPr bwMode="auto">
          <a:xfrm>
            <a:off x="0" y="1600200"/>
            <a:ext cx="9080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solidFill>
                  <a:srgbClr val="66FF33"/>
                </a:solidFill>
              </a:rPr>
              <a:t>Coâng duïng : nhôø caùc leänh nhaûy coù ñieàu kieän, ta môùi moâ phoûng ñöôïc caùc phaùt bieåu coù caáu truùc cuûa ngoân ngöõ caáp cao baèng Assembly. </a:t>
            </a:r>
          </a:p>
        </p:txBody>
      </p:sp>
      <p:sp>
        <p:nvSpPr>
          <p:cNvPr id="22536" name="Oval 8">
            <a:extLst>
              <a:ext uri="{FF2B5EF4-FFF2-40B4-BE49-F238E27FC236}">
                <a16:creationId xmlns:a16="http://schemas.microsoft.com/office/drawing/2014/main" id="{1109957D-803D-4F49-9AD1-059DF8A2A5A4}"/>
              </a:ext>
            </a:extLst>
          </p:cNvPr>
          <p:cNvSpPr>
            <a:spLocks noChangeArrowheads="1"/>
          </p:cNvSpPr>
          <p:nvPr/>
        </p:nvSpPr>
        <p:spPr bwMode="auto">
          <a:xfrm>
            <a:off x="0" y="2667000"/>
            <a:ext cx="1733550" cy="7620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a:t>Phaïm vi</a:t>
            </a:r>
          </a:p>
        </p:txBody>
      </p:sp>
      <p:sp>
        <p:nvSpPr>
          <p:cNvPr id="22537" name="Rectangle 9">
            <a:extLst>
              <a:ext uri="{FF2B5EF4-FFF2-40B4-BE49-F238E27FC236}">
                <a16:creationId xmlns:a16="http://schemas.microsoft.com/office/drawing/2014/main" id="{CB4BF380-0739-4E3E-9876-E01DEB261A25}"/>
              </a:ext>
            </a:extLst>
          </p:cNvPr>
          <p:cNvSpPr>
            <a:spLocks noChangeArrowheads="1"/>
          </p:cNvSpPr>
          <p:nvPr/>
        </p:nvSpPr>
        <p:spPr bwMode="auto">
          <a:xfrm>
            <a:off x="412750" y="3733800"/>
            <a:ext cx="8667750" cy="1066800"/>
          </a:xfrm>
          <a:prstGeom prst="rect">
            <a:avLst/>
          </a:prstGeom>
          <a:solidFill>
            <a:srgbClr val="FF9900"/>
          </a:solidFill>
          <a:ln w="9525">
            <a:solidFill>
              <a:schemeClr val="tx1"/>
            </a:solidFill>
            <a:miter lim="800000"/>
            <a:headEnd/>
            <a:tailEnd/>
          </a:ln>
          <a:effectLst>
            <a:outerShdw dist="107763" dir="13500000" sx="75000" sy="75000" algn="tl" rotWithShape="0">
              <a:schemeClr val="bg2">
                <a:alpha val="50000"/>
              </a:schemeClr>
            </a:outerShdw>
          </a:effectLst>
        </p:spPr>
        <p:txBody>
          <a:bodyPr wrap="none" anchor="ctr"/>
          <a:lstStyle/>
          <a:p>
            <a:pPr>
              <a:buFontTx/>
              <a:buBlip>
                <a:blip r:embed="rId2"/>
              </a:buBlip>
            </a:pPr>
            <a:r>
              <a:rPr lang="en-US" altLang="en-US" sz="1600"/>
              <a:t> Chæ nhaûy ñeán nhaõn coù khoaûng caùch töø -128 ñeán +127 byte so vôùi </a:t>
            </a:r>
            <a:br>
              <a:rPr lang="en-US" altLang="en-US" sz="1600"/>
            </a:br>
            <a:r>
              <a:rPr lang="en-US" altLang="en-US" sz="1600"/>
              <a:t>vò trí hieän haønh.</a:t>
            </a:r>
          </a:p>
          <a:p>
            <a:pPr>
              <a:buFontTx/>
              <a:buBlip>
                <a:blip r:embed="rId2"/>
              </a:buBlip>
            </a:pPr>
            <a:r>
              <a:rPr lang="en-US" altLang="en-US" sz="1600"/>
              <a:t> Duøng caùc traïng thaùi côø ñeå quyeát ñònh coù nhaûy hay khoâng?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heel(4)">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 calcmode="lin" valueType="num">
                                      <p:cBhvr additive="base">
                                        <p:cTn id="12" dur="3000" fill="hold"/>
                                        <p:tgtEl>
                                          <p:spTgt spid="22532"/>
                                        </p:tgtEl>
                                        <p:attrNameLst>
                                          <p:attrName>ppt_x</p:attrName>
                                        </p:attrNameLst>
                                      </p:cBhvr>
                                      <p:tavLst>
                                        <p:tav tm="0">
                                          <p:val>
                                            <p:strVal val="#ppt_x"/>
                                          </p:val>
                                        </p:tav>
                                        <p:tav tm="100000">
                                          <p:val>
                                            <p:strVal val="#ppt_x"/>
                                          </p:val>
                                        </p:tav>
                                      </p:tavLst>
                                    </p:anim>
                                    <p:anim calcmode="lin" valueType="num">
                                      <p:cBhvr additive="base">
                                        <p:cTn id="13" dur="30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grpId="0" nodeType="clickEffect">
                                  <p:stCondLst>
                                    <p:cond delay="0"/>
                                  </p:stCondLst>
                                  <p:iterate type="lt">
                                    <p:tmPct val="10000"/>
                                  </p:iterate>
                                  <p:childTnLst>
                                    <p:set>
                                      <p:cBhvr>
                                        <p:cTn id="17" dur="1" fill="hold">
                                          <p:stCondLst>
                                            <p:cond delay="0"/>
                                          </p:stCondLst>
                                        </p:cTn>
                                        <p:tgtEl>
                                          <p:spTgt spid="22536"/>
                                        </p:tgtEl>
                                        <p:attrNameLst>
                                          <p:attrName>style.visibility</p:attrName>
                                        </p:attrNameLst>
                                      </p:cBhvr>
                                      <p:to>
                                        <p:strVal val="visible"/>
                                      </p:to>
                                    </p:set>
                                    <p:animEffect transition="in" filter="fade">
                                      <p:cBhvr>
                                        <p:cTn id="18" dur="2000"/>
                                        <p:tgtEl>
                                          <p:spTgt spid="22536"/>
                                        </p:tgtEl>
                                      </p:cBhvr>
                                    </p:animEffect>
                                    <p:anim calcmode="lin" valueType="num">
                                      <p:cBhvr>
                                        <p:cTn id="19" dur="2000" fill="hold"/>
                                        <p:tgtEl>
                                          <p:spTgt spid="22536"/>
                                        </p:tgtEl>
                                        <p:attrNameLst>
                                          <p:attrName>ppt_w</p:attrName>
                                        </p:attrNameLst>
                                      </p:cBhvr>
                                      <p:tavLst>
                                        <p:tav tm="0" fmla="#ppt_w*sin(2.5*pi*$)">
                                          <p:val>
                                            <p:fltVal val="0"/>
                                          </p:val>
                                        </p:tav>
                                        <p:tav tm="100000">
                                          <p:val>
                                            <p:fltVal val="1"/>
                                          </p:val>
                                        </p:tav>
                                      </p:tavLst>
                                    </p:anim>
                                    <p:anim calcmode="lin" valueType="num">
                                      <p:cBhvr>
                                        <p:cTn id="20" dur="2000" fill="hold"/>
                                        <p:tgtEl>
                                          <p:spTgt spid="2253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7"/>
                                        </p:tgtEl>
                                        <p:attrNameLst>
                                          <p:attrName>style.visibility</p:attrName>
                                        </p:attrNameLst>
                                      </p:cBhvr>
                                      <p:to>
                                        <p:strVal val="visible"/>
                                      </p:to>
                                    </p:set>
                                    <p:anim calcmode="lin" valueType="num">
                                      <p:cBhvr additive="base">
                                        <p:cTn id="25" dur="3000" fill="hold"/>
                                        <p:tgtEl>
                                          <p:spTgt spid="22537"/>
                                        </p:tgtEl>
                                        <p:attrNameLst>
                                          <p:attrName>ppt_x</p:attrName>
                                        </p:attrNameLst>
                                      </p:cBhvr>
                                      <p:tavLst>
                                        <p:tav tm="0">
                                          <p:val>
                                            <p:strVal val="#ppt_x"/>
                                          </p:val>
                                        </p:tav>
                                        <p:tav tm="100000">
                                          <p:val>
                                            <p:strVal val="#ppt_x"/>
                                          </p:val>
                                        </p:tav>
                                      </p:tavLst>
                                    </p:anim>
                                    <p:anim calcmode="lin" valueType="num">
                                      <p:cBhvr additive="base">
                                        <p:cTn id="26" dur="30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2" grpId="0"/>
      <p:bldP spid="22536" grpId="0" animBg="1"/>
      <p:bldP spid="225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1850385-1BEC-4157-B450-B8C3D09574E2}"/>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1EE86A4D-A507-4A41-BB71-2C3DC9FDBCEC}"/>
              </a:ext>
            </a:extLst>
          </p:cNvPr>
          <p:cNvSpPr>
            <a:spLocks noGrp="1"/>
          </p:cNvSpPr>
          <p:nvPr>
            <p:ph type="sldNum" sz="quarter" idx="12"/>
          </p:nvPr>
        </p:nvSpPr>
        <p:spPr/>
        <p:txBody>
          <a:bodyPr/>
          <a:lstStyle/>
          <a:p>
            <a:fld id="{31505FF6-5D8E-497B-BC08-A3132030FD43}" type="slidenum">
              <a:rPr lang="en-US" altLang="en-US"/>
              <a:pPr/>
              <a:t>19</a:t>
            </a:fld>
            <a:endParaRPr lang="en-US" altLang="en-US"/>
          </a:p>
        </p:txBody>
      </p:sp>
      <p:sp>
        <p:nvSpPr>
          <p:cNvPr id="29698" name="Rectangle 2">
            <a:extLst>
              <a:ext uri="{FF2B5EF4-FFF2-40B4-BE49-F238E27FC236}">
                <a16:creationId xmlns:a16="http://schemas.microsoft.com/office/drawing/2014/main" id="{E1EAC859-7042-451A-B810-B14633D6E789}"/>
              </a:ext>
            </a:extLst>
          </p:cNvPr>
          <p:cNvSpPr>
            <a:spLocks noGrp="1" noChangeArrowheads="1"/>
          </p:cNvSpPr>
          <p:nvPr>
            <p:ph type="title"/>
          </p:nvPr>
        </p:nvSpPr>
        <p:spPr>
          <a:xfrm>
            <a:off x="1403350" y="152400"/>
            <a:ext cx="5365750" cy="563563"/>
          </a:xfrm>
        </p:spPr>
        <p:txBody>
          <a:bodyPr/>
          <a:lstStyle/>
          <a:p>
            <a:r>
              <a:rPr lang="en-US" altLang="en-US" sz="2400">
                <a:latin typeface="VNI-Times" pitchFamily="2" charset="0"/>
              </a:rPr>
              <a:t>LEÄNH NHAÛY COÙ ÑIEÀU KIEÄN </a:t>
            </a:r>
          </a:p>
        </p:txBody>
      </p:sp>
      <p:sp>
        <p:nvSpPr>
          <p:cNvPr id="29701" name="Oval 5">
            <a:extLst>
              <a:ext uri="{FF2B5EF4-FFF2-40B4-BE49-F238E27FC236}">
                <a16:creationId xmlns:a16="http://schemas.microsoft.com/office/drawing/2014/main" id="{A3BF69F2-0873-423F-80CA-8F713281F430}"/>
              </a:ext>
            </a:extLst>
          </p:cNvPr>
          <p:cNvSpPr>
            <a:spLocks noChangeArrowheads="1"/>
          </p:cNvSpPr>
          <p:nvPr/>
        </p:nvSpPr>
        <p:spPr bwMode="auto">
          <a:xfrm>
            <a:off x="0" y="990600"/>
            <a:ext cx="1733550" cy="7620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a:t>Hoaït ñoäng</a:t>
            </a:r>
          </a:p>
        </p:txBody>
      </p:sp>
      <p:sp>
        <p:nvSpPr>
          <p:cNvPr id="29702" name="Rectangle 6">
            <a:extLst>
              <a:ext uri="{FF2B5EF4-FFF2-40B4-BE49-F238E27FC236}">
                <a16:creationId xmlns:a16="http://schemas.microsoft.com/office/drawing/2014/main" id="{4CEB5098-EEE4-47E2-B60C-6CAFF13ABD44}"/>
              </a:ext>
            </a:extLst>
          </p:cNvPr>
          <p:cNvSpPr>
            <a:spLocks noChangeArrowheads="1"/>
          </p:cNvSpPr>
          <p:nvPr/>
        </p:nvSpPr>
        <p:spPr bwMode="auto">
          <a:xfrm>
            <a:off x="165100" y="2133600"/>
            <a:ext cx="8667750" cy="1066800"/>
          </a:xfrm>
          <a:prstGeom prst="rect">
            <a:avLst/>
          </a:prstGeom>
          <a:solidFill>
            <a:srgbClr val="FF9900"/>
          </a:solidFill>
          <a:ln w="9525">
            <a:solidFill>
              <a:schemeClr val="tx1"/>
            </a:solidFill>
            <a:miter lim="800000"/>
            <a:headEnd/>
            <a:tailEnd/>
          </a:ln>
          <a:effectLst>
            <a:outerShdw dist="107763" dir="13500000" sx="75000" sy="75000" algn="tl" rotWithShape="0">
              <a:schemeClr val="bg2">
                <a:alpha val="50000"/>
              </a:schemeClr>
            </a:outerShdw>
          </a:effectLst>
        </p:spPr>
        <p:txBody>
          <a:bodyPr wrap="none" anchor="ctr"/>
          <a:lstStyle/>
          <a:p>
            <a:pPr>
              <a:buFontTx/>
              <a:buBlip>
                <a:blip r:embed="rId2"/>
              </a:buBlip>
            </a:pPr>
            <a:r>
              <a:rPr lang="en-US" altLang="en-US" sz="1600"/>
              <a:t> ñeå thöïc hieän 1 leänh nhaûy CPU nhìn vaøo caùc thanh ghi côø.</a:t>
            </a:r>
          </a:p>
          <a:p>
            <a:pPr>
              <a:buFontTx/>
              <a:buBlip>
                <a:blip r:embed="rId2"/>
              </a:buBlip>
            </a:pPr>
            <a:r>
              <a:rPr lang="en-US" altLang="en-US" sz="1600"/>
              <a:t> neáu ñieàu kieän cuûa leänh nhaûy thoûa, CPU seõ ñieàu chænh IP troû ñeán </a:t>
            </a:r>
            <a:br>
              <a:rPr lang="en-US" altLang="en-US" sz="1600"/>
            </a:br>
            <a:r>
              <a:rPr lang="en-US" altLang="en-US" sz="1600"/>
              <a:t>nhaõn ñích caùc leänh sau nhaõn naøy seõ ñöôïc thöïc hieän.</a:t>
            </a:r>
          </a:p>
          <a:p>
            <a:pPr>
              <a:buFontTx/>
              <a:buBlip>
                <a:blip r:embed="rId2"/>
              </a:buBlip>
            </a:pPr>
            <a:endParaRPr lang="en-US" altLang="en-US" sz="1600"/>
          </a:p>
        </p:txBody>
      </p:sp>
      <p:sp>
        <p:nvSpPr>
          <p:cNvPr id="29703" name="Text Box 7">
            <a:extLst>
              <a:ext uri="{FF2B5EF4-FFF2-40B4-BE49-F238E27FC236}">
                <a16:creationId xmlns:a16="http://schemas.microsoft.com/office/drawing/2014/main" id="{480C4779-B702-4BA0-BADD-59BD70463BD2}"/>
              </a:ext>
            </a:extLst>
          </p:cNvPr>
          <p:cNvSpPr txBox="1">
            <a:spLocks noChangeArrowheads="1"/>
          </p:cNvSpPr>
          <p:nvPr/>
        </p:nvSpPr>
        <p:spPr bwMode="auto">
          <a:xfrm>
            <a:off x="165100" y="3352800"/>
            <a:ext cx="239395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VNI-Timfani-Heavy" pitchFamily="2" charset="0"/>
              </a:rPr>
              <a:t>……………</a:t>
            </a:r>
          </a:p>
          <a:p>
            <a:pPr>
              <a:spcBef>
                <a:spcPct val="50000"/>
              </a:spcBef>
            </a:pPr>
            <a:r>
              <a:rPr lang="en-US" altLang="en-US" sz="1600">
                <a:latin typeface="VNI-Timfani-Heavy" pitchFamily="2" charset="0"/>
              </a:rPr>
              <a:t>MOV AH, 2</a:t>
            </a:r>
          </a:p>
          <a:p>
            <a:pPr>
              <a:spcBef>
                <a:spcPct val="50000"/>
              </a:spcBef>
            </a:pPr>
            <a:r>
              <a:rPr lang="en-US" altLang="en-US" sz="1600">
                <a:latin typeface="VNI-Timfani-Heavy" pitchFamily="2" charset="0"/>
              </a:rPr>
              <a:t>MOV CX, 26</a:t>
            </a:r>
          </a:p>
          <a:p>
            <a:pPr>
              <a:spcBef>
                <a:spcPct val="50000"/>
              </a:spcBef>
            </a:pPr>
            <a:r>
              <a:rPr lang="en-US" altLang="en-US" sz="1600">
                <a:latin typeface="VNI-Timfani-Heavy" pitchFamily="2" charset="0"/>
              </a:rPr>
              <a:t>MOV DL, 41H</a:t>
            </a:r>
          </a:p>
        </p:txBody>
      </p:sp>
      <p:sp>
        <p:nvSpPr>
          <p:cNvPr id="29704" name="Text Box 8">
            <a:extLst>
              <a:ext uri="{FF2B5EF4-FFF2-40B4-BE49-F238E27FC236}">
                <a16:creationId xmlns:a16="http://schemas.microsoft.com/office/drawing/2014/main" id="{160C303C-923E-400B-8981-5BA4C2C311E3}"/>
              </a:ext>
            </a:extLst>
          </p:cNvPr>
          <p:cNvSpPr txBox="1">
            <a:spLocks noChangeArrowheads="1"/>
          </p:cNvSpPr>
          <p:nvPr/>
        </p:nvSpPr>
        <p:spPr bwMode="auto">
          <a:xfrm>
            <a:off x="2971800" y="3352800"/>
            <a:ext cx="26416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VNI-Timfani-Heavy" pitchFamily="2" charset="0"/>
              </a:rPr>
              <a:t>PRINT_LOOP :</a:t>
            </a:r>
          </a:p>
          <a:p>
            <a:pPr>
              <a:spcBef>
                <a:spcPct val="50000"/>
              </a:spcBef>
            </a:pPr>
            <a:r>
              <a:rPr lang="en-US" altLang="en-US" sz="1600">
                <a:latin typeface="VNI-Timfani-Heavy" pitchFamily="2" charset="0"/>
              </a:rPr>
              <a:t>  INT 21H</a:t>
            </a:r>
          </a:p>
          <a:p>
            <a:pPr>
              <a:spcBef>
                <a:spcPct val="50000"/>
              </a:spcBef>
            </a:pPr>
            <a:r>
              <a:rPr lang="en-US" altLang="en-US" sz="1600">
                <a:latin typeface="VNI-Timfani-Heavy" pitchFamily="2" charset="0"/>
              </a:rPr>
              <a:t>  INC DL</a:t>
            </a:r>
          </a:p>
          <a:p>
            <a:pPr>
              <a:spcBef>
                <a:spcPct val="50000"/>
              </a:spcBef>
            </a:pPr>
            <a:r>
              <a:rPr lang="en-US" altLang="en-US" sz="1600">
                <a:latin typeface="VNI-Timfani-Heavy" pitchFamily="2" charset="0"/>
              </a:rPr>
              <a:t>  DEC CX</a:t>
            </a:r>
          </a:p>
          <a:p>
            <a:pPr>
              <a:spcBef>
                <a:spcPct val="50000"/>
              </a:spcBef>
            </a:pPr>
            <a:r>
              <a:rPr lang="en-US" altLang="en-US" sz="1600">
                <a:latin typeface="VNI-Timfani-Heavy" pitchFamily="2" charset="0"/>
              </a:rPr>
              <a:t>JNZ PRINT_LOOP</a:t>
            </a:r>
          </a:p>
          <a:p>
            <a:pPr>
              <a:spcBef>
                <a:spcPct val="50000"/>
              </a:spcBef>
            </a:pPr>
            <a:r>
              <a:rPr lang="en-US" altLang="en-US" sz="1600">
                <a:latin typeface="VNI-Timfani-Heavy" pitchFamily="2" charset="0"/>
              </a:rPr>
              <a:t>MOV AX, 4C00H</a:t>
            </a:r>
          </a:p>
          <a:p>
            <a:pPr>
              <a:spcBef>
                <a:spcPct val="50000"/>
              </a:spcBef>
            </a:pPr>
            <a:r>
              <a:rPr lang="en-US" altLang="en-US" sz="1600">
                <a:latin typeface="VNI-Timfani-Heavy" pitchFamily="2" charset="0"/>
              </a:rPr>
              <a:t>INT 21H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9701"/>
                                        </p:tgtEl>
                                        <p:attrNameLst>
                                          <p:attrName>style.visibility</p:attrName>
                                        </p:attrNameLst>
                                      </p:cBhvr>
                                      <p:to>
                                        <p:strVal val="visible"/>
                                      </p:to>
                                    </p:set>
                                    <p:animEffect transition="in" filter="fade">
                                      <p:cBhvr>
                                        <p:cTn id="7" dur="2000"/>
                                        <p:tgtEl>
                                          <p:spTgt spid="29701"/>
                                        </p:tgtEl>
                                      </p:cBhvr>
                                    </p:animEffect>
                                    <p:anim calcmode="lin" valueType="num">
                                      <p:cBhvr>
                                        <p:cTn id="8" dur="2000" fill="hold"/>
                                        <p:tgtEl>
                                          <p:spTgt spid="29701"/>
                                        </p:tgtEl>
                                        <p:attrNameLst>
                                          <p:attrName>ppt_w</p:attrName>
                                        </p:attrNameLst>
                                      </p:cBhvr>
                                      <p:tavLst>
                                        <p:tav tm="0" fmla="#ppt_w*sin(2.5*pi*$)">
                                          <p:val>
                                            <p:fltVal val="0"/>
                                          </p:val>
                                        </p:tav>
                                        <p:tav tm="100000">
                                          <p:val>
                                            <p:fltVal val="1"/>
                                          </p:val>
                                        </p:tav>
                                      </p:tavLst>
                                    </p:anim>
                                    <p:anim calcmode="lin" valueType="num">
                                      <p:cBhvr>
                                        <p:cTn id="9" dur="2000" fill="hold"/>
                                        <p:tgtEl>
                                          <p:spTgt spid="29701"/>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9702"/>
                                        </p:tgtEl>
                                        <p:attrNameLst>
                                          <p:attrName>style.visibility</p:attrName>
                                        </p:attrNameLst>
                                      </p:cBhvr>
                                      <p:to>
                                        <p:strVal val="visible"/>
                                      </p:to>
                                    </p:set>
                                    <p:anim calcmode="lin" valueType="num">
                                      <p:cBhvr additive="base">
                                        <p:cTn id="14" dur="3000" fill="hold"/>
                                        <p:tgtEl>
                                          <p:spTgt spid="29702"/>
                                        </p:tgtEl>
                                        <p:attrNameLst>
                                          <p:attrName>ppt_x</p:attrName>
                                        </p:attrNameLst>
                                      </p:cBhvr>
                                      <p:tavLst>
                                        <p:tav tm="0">
                                          <p:val>
                                            <p:strVal val="#ppt_x"/>
                                          </p:val>
                                        </p:tav>
                                        <p:tav tm="100000">
                                          <p:val>
                                            <p:strVal val="#ppt_x"/>
                                          </p:val>
                                        </p:tav>
                                      </p:tavLst>
                                    </p:anim>
                                    <p:anim calcmode="lin" valueType="num">
                                      <p:cBhvr additive="base">
                                        <p:cTn id="15" dur="3000" fill="hold"/>
                                        <p:tgtEl>
                                          <p:spTgt spid="29702"/>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29703"/>
                                        </p:tgtEl>
                                        <p:attrNameLst>
                                          <p:attrName>style.visibility</p:attrName>
                                        </p:attrNameLst>
                                      </p:cBhvr>
                                      <p:to>
                                        <p:strVal val="visible"/>
                                      </p:to>
                                    </p:set>
                                    <p:animEffect transition="in" filter="fade">
                                      <p:cBhvr>
                                        <p:cTn id="20" dur="1000"/>
                                        <p:tgtEl>
                                          <p:spTgt spid="29703"/>
                                        </p:tgtEl>
                                      </p:cBhvr>
                                    </p:animEffect>
                                    <p:anim calcmode="lin" valueType="num">
                                      <p:cBhvr>
                                        <p:cTn id="21" dur="1000" fill="hold"/>
                                        <p:tgtEl>
                                          <p:spTgt spid="29703"/>
                                        </p:tgtEl>
                                        <p:attrNameLst>
                                          <p:attrName>ppt_x</p:attrName>
                                        </p:attrNameLst>
                                      </p:cBhvr>
                                      <p:tavLst>
                                        <p:tav tm="0">
                                          <p:val>
                                            <p:strVal val="#ppt_x"/>
                                          </p:val>
                                        </p:tav>
                                        <p:tav tm="100000">
                                          <p:val>
                                            <p:strVal val="#ppt_x"/>
                                          </p:val>
                                        </p:tav>
                                      </p:tavLst>
                                    </p:anim>
                                    <p:anim calcmode="lin" valueType="num">
                                      <p:cBhvr>
                                        <p:cTn id="22" dur="900" decel="100000" fill="hold"/>
                                        <p:tgtEl>
                                          <p:spTgt spid="29703"/>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703"/>
                                        </p:tgtEl>
                                        <p:attrNameLst>
                                          <p:attrName>ppt_y</p:attrName>
                                        </p:attrNameLst>
                                      </p:cBhvr>
                                      <p:tavLst>
                                        <p:tav tm="0">
                                          <p:val>
                                            <p:strVal val="#ppt_y-.03"/>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7" presetClass="entr" presetSubtype="0" fill="hold" grpId="0" nodeType="clickEffect">
                                  <p:stCondLst>
                                    <p:cond delay="0"/>
                                  </p:stCondLst>
                                  <p:childTnLst>
                                    <p:set>
                                      <p:cBhvr>
                                        <p:cTn id="27" dur="1" fill="hold">
                                          <p:stCondLst>
                                            <p:cond delay="0"/>
                                          </p:stCondLst>
                                        </p:cTn>
                                        <p:tgtEl>
                                          <p:spTgt spid="29704"/>
                                        </p:tgtEl>
                                        <p:attrNameLst>
                                          <p:attrName>style.visibility</p:attrName>
                                        </p:attrNameLst>
                                      </p:cBhvr>
                                      <p:to>
                                        <p:strVal val="visible"/>
                                      </p:to>
                                    </p:set>
                                    <p:animEffect transition="in" filter="fade">
                                      <p:cBhvr>
                                        <p:cTn id="28" dur="3000"/>
                                        <p:tgtEl>
                                          <p:spTgt spid="29704"/>
                                        </p:tgtEl>
                                      </p:cBhvr>
                                    </p:animEffect>
                                    <p:anim calcmode="lin" valueType="num">
                                      <p:cBhvr>
                                        <p:cTn id="29" dur="3000" fill="hold"/>
                                        <p:tgtEl>
                                          <p:spTgt spid="29704"/>
                                        </p:tgtEl>
                                        <p:attrNameLst>
                                          <p:attrName>ppt_x</p:attrName>
                                        </p:attrNameLst>
                                      </p:cBhvr>
                                      <p:tavLst>
                                        <p:tav tm="0">
                                          <p:val>
                                            <p:strVal val="#ppt_x"/>
                                          </p:val>
                                        </p:tav>
                                        <p:tav tm="100000">
                                          <p:val>
                                            <p:strVal val="#ppt_x"/>
                                          </p:val>
                                        </p:tav>
                                      </p:tavLst>
                                    </p:anim>
                                    <p:anim calcmode="lin" valueType="num">
                                      <p:cBhvr>
                                        <p:cTn id="30" dur="2700" decel="100000" fill="hold"/>
                                        <p:tgtEl>
                                          <p:spTgt spid="29704"/>
                                        </p:tgtEl>
                                        <p:attrNameLst>
                                          <p:attrName>ppt_y</p:attrName>
                                        </p:attrNameLst>
                                      </p:cBhvr>
                                      <p:tavLst>
                                        <p:tav tm="0">
                                          <p:val>
                                            <p:strVal val="#ppt_y+1"/>
                                          </p:val>
                                        </p:tav>
                                        <p:tav tm="100000">
                                          <p:val>
                                            <p:strVal val="#ppt_y-.03"/>
                                          </p:val>
                                        </p:tav>
                                      </p:tavLst>
                                    </p:anim>
                                    <p:anim calcmode="lin" valueType="num">
                                      <p:cBhvr>
                                        <p:cTn id="31" dur="300" accel="100000" fill="hold">
                                          <p:stCondLst>
                                            <p:cond delay="2700"/>
                                          </p:stCondLst>
                                        </p:cTn>
                                        <p:tgtEl>
                                          <p:spTgt spid="2970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02" grpId="0" animBg="1"/>
      <p:bldP spid="29703" grpId="0"/>
      <p:bldP spid="297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13BBA1-A8EE-41F7-8D6A-60E24D990EB5}"/>
              </a:ext>
            </a:extLst>
          </p:cNvPr>
          <p:cNvSpPr>
            <a:spLocks noGrp="1"/>
          </p:cNvSpPr>
          <p:nvPr>
            <p:ph type="ftr" sz="quarter" idx="11"/>
          </p:nvPr>
        </p:nvSpPr>
        <p:spPr/>
        <p:txBody>
          <a:bodyPr/>
          <a:lstStyle/>
          <a:p>
            <a:r>
              <a:rPr lang="en-US" altLang="en-US"/>
              <a:t>Chuong 8 : Cau truc DK va Vong lap</a:t>
            </a:r>
          </a:p>
        </p:txBody>
      </p:sp>
      <p:sp>
        <p:nvSpPr>
          <p:cNvPr id="6" name="Slide Number Placeholder 5">
            <a:extLst>
              <a:ext uri="{FF2B5EF4-FFF2-40B4-BE49-F238E27FC236}">
                <a16:creationId xmlns:a16="http://schemas.microsoft.com/office/drawing/2014/main" id="{65CF3040-3973-44C4-B106-4EFA8AADC88E}"/>
              </a:ext>
            </a:extLst>
          </p:cNvPr>
          <p:cNvSpPr>
            <a:spLocks noGrp="1"/>
          </p:cNvSpPr>
          <p:nvPr>
            <p:ph type="sldNum" sz="quarter" idx="12"/>
          </p:nvPr>
        </p:nvSpPr>
        <p:spPr/>
        <p:txBody>
          <a:bodyPr/>
          <a:lstStyle/>
          <a:p>
            <a:fld id="{CF27643B-8ED0-469C-AC9B-5EC2A3D87B31}" type="slidenum">
              <a:rPr lang="en-US" altLang="en-US"/>
              <a:pPr/>
              <a:t>2</a:t>
            </a:fld>
            <a:endParaRPr lang="en-US" altLang="en-US"/>
          </a:p>
        </p:txBody>
      </p:sp>
      <p:sp>
        <p:nvSpPr>
          <p:cNvPr id="6146" name="Rectangle 2">
            <a:extLst>
              <a:ext uri="{FF2B5EF4-FFF2-40B4-BE49-F238E27FC236}">
                <a16:creationId xmlns:a16="http://schemas.microsoft.com/office/drawing/2014/main" id="{903DD8E7-06BD-47D0-8F0D-90F233CAB6D3}"/>
              </a:ext>
            </a:extLst>
          </p:cNvPr>
          <p:cNvSpPr>
            <a:spLocks noGrp="1" noChangeArrowheads="1"/>
          </p:cNvSpPr>
          <p:nvPr>
            <p:ph type="title"/>
          </p:nvPr>
        </p:nvSpPr>
        <p:spPr>
          <a:xfrm>
            <a:off x="2228850" y="277813"/>
            <a:ext cx="4540250" cy="792162"/>
          </a:xfrm>
        </p:spPr>
        <p:txBody>
          <a:bodyPr/>
          <a:lstStyle/>
          <a:p>
            <a:r>
              <a:rPr lang="en-US" altLang="en-US" sz="3200">
                <a:latin typeface="VNI-Times" pitchFamily="2" charset="0"/>
              </a:rPr>
              <a:t>Noäi</a:t>
            </a:r>
            <a:r>
              <a:rPr lang="en-US" altLang="en-US" sz="3200">
                <a:latin typeface="VNI-Timfani-Heavy" pitchFamily="2" charset="0"/>
              </a:rPr>
              <a:t> </a:t>
            </a:r>
            <a:r>
              <a:rPr lang="en-US" altLang="en-US" sz="3200">
                <a:latin typeface="VNI-Times" pitchFamily="2" charset="0"/>
              </a:rPr>
              <a:t>dung</a:t>
            </a:r>
          </a:p>
        </p:txBody>
      </p:sp>
      <p:sp>
        <p:nvSpPr>
          <p:cNvPr id="6149" name="Rectangle 5">
            <a:extLst>
              <a:ext uri="{FF2B5EF4-FFF2-40B4-BE49-F238E27FC236}">
                <a16:creationId xmlns:a16="http://schemas.microsoft.com/office/drawing/2014/main" id="{36FFB13B-2585-4555-8906-1A2F117D6A37}"/>
              </a:ext>
            </a:extLst>
          </p:cNvPr>
          <p:cNvSpPr>
            <a:spLocks noGrp="1" noChangeArrowheads="1"/>
          </p:cNvSpPr>
          <p:nvPr>
            <p:ph type="body" idx="1"/>
          </p:nvPr>
        </p:nvSpPr>
        <p:spPr>
          <a:xfrm>
            <a:off x="247650" y="990600"/>
            <a:ext cx="8915400" cy="3657600"/>
          </a:xfrm>
          <a:noFill/>
          <a:ln/>
        </p:spPr>
        <p:txBody>
          <a:bodyPr/>
          <a:lstStyle/>
          <a:p>
            <a:pPr>
              <a:lnSpc>
                <a:spcPct val="90000"/>
              </a:lnSpc>
              <a:buFont typeface="Wingdings" panose="05000000000000000000" pitchFamily="2" charset="2"/>
              <a:buChar char="ü"/>
            </a:pPr>
            <a:r>
              <a:rPr lang="en-US" altLang="en-US" sz="2500">
                <a:latin typeface="VNI-Times" pitchFamily="2" charset="0"/>
              </a:rPr>
              <a:t>Söï caàn thieát cuûa leänh nhaûy trong laäp trình ASM.</a:t>
            </a:r>
          </a:p>
          <a:p>
            <a:pPr>
              <a:lnSpc>
                <a:spcPct val="90000"/>
              </a:lnSpc>
              <a:buFont typeface="Wingdings" panose="05000000000000000000" pitchFamily="2" charset="2"/>
              <a:buChar char="ü"/>
            </a:pPr>
            <a:r>
              <a:rPr lang="en-US" altLang="en-US" sz="2500">
                <a:latin typeface="VNI-Times" pitchFamily="2" charset="0"/>
              </a:rPr>
              <a:t>Leänh JMP (Jump) : nhaûy khoâng ñieàu kieän.</a:t>
            </a:r>
          </a:p>
          <a:p>
            <a:pPr>
              <a:lnSpc>
                <a:spcPct val="90000"/>
              </a:lnSpc>
              <a:buFont typeface="Wingdings" panose="05000000000000000000" pitchFamily="2" charset="2"/>
              <a:buChar char="ü"/>
            </a:pPr>
            <a:r>
              <a:rPr lang="en-US" altLang="en-US" sz="2500">
                <a:latin typeface="VNI-Times" pitchFamily="2" charset="0"/>
              </a:rPr>
              <a:t>Leänh LOOP : cho pheùp laëp 1 coâng vieäc vôùi 1 soá laàn naøo ñoù.</a:t>
            </a:r>
          </a:p>
          <a:p>
            <a:pPr>
              <a:lnSpc>
                <a:spcPct val="90000"/>
              </a:lnSpc>
              <a:buFont typeface="Wingdings" panose="05000000000000000000" pitchFamily="2" charset="2"/>
              <a:buChar char="ü"/>
            </a:pPr>
            <a:r>
              <a:rPr lang="en-US" altLang="en-US" sz="2500">
                <a:latin typeface="VNI-Times" pitchFamily="2" charset="0"/>
              </a:rPr>
              <a:t>Caùc leänh so saùnh vaø luaän lyù.</a:t>
            </a:r>
          </a:p>
          <a:p>
            <a:pPr>
              <a:lnSpc>
                <a:spcPct val="90000"/>
              </a:lnSpc>
              <a:buFont typeface="Wingdings" panose="05000000000000000000" pitchFamily="2" charset="2"/>
              <a:buChar char="ü"/>
            </a:pPr>
            <a:r>
              <a:rPr lang="en-US" altLang="en-US" sz="2500">
                <a:latin typeface="VNI-Times" pitchFamily="2" charset="0"/>
              </a:rPr>
              <a:t>Leänh laëp coù ñieàu kieän.</a:t>
            </a:r>
          </a:p>
          <a:p>
            <a:pPr>
              <a:lnSpc>
                <a:spcPct val="90000"/>
              </a:lnSpc>
              <a:buFont typeface="Wingdings" panose="05000000000000000000" pitchFamily="2" charset="2"/>
              <a:buChar char="ü"/>
            </a:pPr>
            <a:r>
              <a:rPr lang="en-US" altLang="en-US" sz="2500">
                <a:latin typeface="VNI-Times" pitchFamily="2" charset="0"/>
              </a:rPr>
              <a:t>Leänh nhaûy coù ñieàu kieän.</a:t>
            </a:r>
          </a:p>
          <a:p>
            <a:pPr>
              <a:lnSpc>
                <a:spcPct val="90000"/>
              </a:lnSpc>
              <a:buFont typeface="Wingdings" panose="05000000000000000000" pitchFamily="2" charset="2"/>
              <a:buChar char="ü"/>
            </a:pPr>
            <a:r>
              <a:rPr lang="en-US" altLang="en-US" sz="2500">
                <a:latin typeface="VNI-Times" pitchFamily="2" charset="0"/>
              </a:rPr>
              <a:t>Bieåu dieãn moâ phoûng caáu truùc luaän lyù möùc cao.</a:t>
            </a:r>
          </a:p>
          <a:p>
            <a:pPr>
              <a:lnSpc>
                <a:spcPct val="90000"/>
              </a:lnSpc>
              <a:buFont typeface="Wingdings" panose="05000000000000000000" pitchFamily="2" charset="2"/>
              <a:buChar char="ü"/>
            </a:pPr>
            <a:r>
              <a:rPr lang="en-US" altLang="en-US" sz="2500">
                <a:latin typeface="VNI-Times" pitchFamily="2" charset="0"/>
              </a:rPr>
              <a:t>Chöông trình con.</a:t>
            </a:r>
          </a:p>
          <a:p>
            <a:pPr>
              <a:lnSpc>
                <a:spcPct val="90000"/>
              </a:lnSpc>
              <a:buFont typeface="Wingdings" panose="05000000000000000000" pitchFamily="2" charset="2"/>
              <a:buChar char="ü"/>
            </a:pPr>
            <a:r>
              <a:rPr lang="en-US" altLang="en-US" sz="2500">
                <a:latin typeface="VNI-Times" pitchFamily="2" charset="0"/>
              </a:rPr>
              <a:t>Moät soá chöông trình minh hoïa.</a:t>
            </a:r>
          </a:p>
        </p:txBody>
      </p:sp>
    </p:spTree>
  </p:cSld>
  <p:clrMapOvr>
    <a:masterClrMapping/>
  </p:clrMapOvr>
  <p:transition spd="slow">
    <p:wheel spokes="2"/>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Footer Placeholder 4">
            <a:extLst>
              <a:ext uri="{FF2B5EF4-FFF2-40B4-BE49-F238E27FC236}">
                <a16:creationId xmlns:a16="http://schemas.microsoft.com/office/drawing/2014/main" id="{9D082658-08B4-4C97-B116-BF293EE719B9}"/>
              </a:ext>
            </a:extLst>
          </p:cNvPr>
          <p:cNvSpPr>
            <a:spLocks noGrp="1"/>
          </p:cNvSpPr>
          <p:nvPr>
            <p:ph type="ftr" sz="quarter" idx="11"/>
          </p:nvPr>
        </p:nvSpPr>
        <p:spPr/>
        <p:txBody>
          <a:bodyPr/>
          <a:lstStyle/>
          <a:p>
            <a:r>
              <a:rPr lang="en-US" altLang="en-US"/>
              <a:t>Chuong 8 : Cau truc DK va Vong lap</a:t>
            </a:r>
          </a:p>
        </p:txBody>
      </p:sp>
      <p:sp>
        <p:nvSpPr>
          <p:cNvPr id="35" name="Slide Number Placeholder 5">
            <a:extLst>
              <a:ext uri="{FF2B5EF4-FFF2-40B4-BE49-F238E27FC236}">
                <a16:creationId xmlns:a16="http://schemas.microsoft.com/office/drawing/2014/main" id="{8D47AC69-DD7B-41EA-87A6-2D57C7949324}"/>
              </a:ext>
            </a:extLst>
          </p:cNvPr>
          <p:cNvSpPr>
            <a:spLocks noGrp="1"/>
          </p:cNvSpPr>
          <p:nvPr>
            <p:ph type="sldNum" sz="quarter" idx="12"/>
          </p:nvPr>
        </p:nvSpPr>
        <p:spPr/>
        <p:txBody>
          <a:bodyPr/>
          <a:lstStyle/>
          <a:p>
            <a:fld id="{CE54DE31-054E-42C3-844E-D9A2ECFA0689}" type="slidenum">
              <a:rPr lang="en-US" altLang="en-US"/>
              <a:pPr/>
              <a:t>20</a:t>
            </a:fld>
            <a:endParaRPr lang="en-US" altLang="en-US"/>
          </a:p>
        </p:txBody>
      </p:sp>
      <p:sp>
        <p:nvSpPr>
          <p:cNvPr id="23554" name="Rectangle 2">
            <a:extLst>
              <a:ext uri="{FF2B5EF4-FFF2-40B4-BE49-F238E27FC236}">
                <a16:creationId xmlns:a16="http://schemas.microsoft.com/office/drawing/2014/main" id="{AA553E56-B01C-4270-8A06-C73FA8958D70}"/>
              </a:ext>
            </a:extLst>
          </p:cNvPr>
          <p:cNvSpPr>
            <a:spLocks noGrp="1" noChangeArrowheads="1"/>
          </p:cNvSpPr>
          <p:nvPr>
            <p:ph type="title"/>
          </p:nvPr>
        </p:nvSpPr>
        <p:spPr/>
        <p:txBody>
          <a:bodyPr/>
          <a:lstStyle/>
          <a:p>
            <a:pPr algn="l"/>
            <a:r>
              <a:rPr lang="en-US" altLang="en-US" sz="2000">
                <a:latin typeface="VNI-Times" pitchFamily="2" charset="0"/>
              </a:rPr>
              <a:t>LEÄNH NHAÛY DÖÏA TREÂN KEÁT QUAÛ SO SAÙNH </a:t>
            </a:r>
            <a:br>
              <a:rPr lang="en-US" altLang="en-US" sz="2000">
                <a:latin typeface="VNI-Times" pitchFamily="2" charset="0"/>
              </a:rPr>
            </a:br>
            <a:r>
              <a:rPr lang="en-US" altLang="en-US" sz="2000">
                <a:latin typeface="VNI-Times" pitchFamily="2" charset="0"/>
              </a:rPr>
              <a:t>CAÙC TOAÙN HAÏNG KHOÂNG DAÁU.</a:t>
            </a:r>
          </a:p>
        </p:txBody>
      </p:sp>
      <p:sp>
        <p:nvSpPr>
          <p:cNvPr id="23559" name="Text Box 7">
            <a:extLst>
              <a:ext uri="{FF2B5EF4-FFF2-40B4-BE49-F238E27FC236}">
                <a16:creationId xmlns:a16="http://schemas.microsoft.com/office/drawing/2014/main" id="{8A9B05E9-C571-4797-A447-1AC302F59E55}"/>
              </a:ext>
            </a:extLst>
          </p:cNvPr>
          <p:cNvSpPr txBox="1">
            <a:spLocks noChangeArrowheads="1"/>
          </p:cNvSpPr>
          <p:nvPr/>
        </p:nvSpPr>
        <p:spPr bwMode="auto">
          <a:xfrm>
            <a:off x="1568450" y="1371600"/>
            <a:ext cx="726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a:t>Thöôøng duøng leänh CMP Opt1 , Opt2 ñeå xeùt ñieàu kieän nhaûy  hoaëc döïa treân caùc côø.</a:t>
            </a:r>
          </a:p>
        </p:txBody>
      </p:sp>
      <p:graphicFrame>
        <p:nvGraphicFramePr>
          <p:cNvPr id="23623" name="Group 71">
            <a:extLst>
              <a:ext uri="{FF2B5EF4-FFF2-40B4-BE49-F238E27FC236}">
                <a16:creationId xmlns:a16="http://schemas.microsoft.com/office/drawing/2014/main" id="{56FAF6DC-689B-43A4-B886-F46FA6A63F54}"/>
              </a:ext>
            </a:extLst>
          </p:cNvPr>
          <p:cNvGraphicFramePr>
            <a:graphicFrameLocks noGrp="1"/>
          </p:cNvGraphicFramePr>
          <p:nvPr>
            <p:ph idx="1"/>
          </p:nvPr>
        </p:nvGraphicFramePr>
        <p:xfrm>
          <a:off x="1485900" y="2209800"/>
          <a:ext cx="7737475" cy="5156200"/>
        </p:xfrm>
        <a:graphic>
          <a:graphicData uri="http://schemas.openxmlformats.org/drawingml/2006/table">
            <a:tbl>
              <a:tblPr/>
              <a:tblGrid>
                <a:gridCol w="1133475">
                  <a:extLst>
                    <a:ext uri="{9D8B030D-6E8A-4147-A177-3AD203B41FA5}">
                      <a16:colId xmlns:a16="http://schemas.microsoft.com/office/drawing/2014/main" val="2780582554"/>
                    </a:ext>
                  </a:extLst>
                </a:gridCol>
                <a:gridCol w="6604000">
                  <a:extLst>
                    <a:ext uri="{9D8B030D-6E8A-4147-A177-3AD203B41FA5}">
                      <a16:colId xmlns:a16="http://schemas.microsoft.com/office/drawing/2014/main" val="3489232316"/>
                    </a:ext>
                  </a:extLst>
                </a:gridCol>
              </a:tblGrid>
              <a:tr h="5175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keát quaû so saùnh =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5676846"/>
                  </a:ext>
                </a:extLst>
              </a:tr>
              <a:tr h="7096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2 toaùn haïng baèng nhau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9318757"/>
                  </a:ext>
                </a:extLst>
              </a:tr>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keát quaû so saùnh laø khaùc nhau.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3031798787"/>
                  </a:ext>
                </a:extLst>
              </a:tr>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2 toaùn haïng khaùc nhau.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19680"/>
                  </a:ext>
                </a:extLst>
              </a:tr>
              <a:tr h="3889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5713874"/>
                  </a:ext>
                </a:extLst>
              </a:tr>
              <a:tr h="5794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2240245391"/>
                  </a:ext>
                </a:extLst>
              </a:tr>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096699"/>
                  </a:ext>
                </a:extLst>
              </a:tr>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(Opt1&lt;Opt2)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535077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 calcmode="lin" valueType="num">
                                      <p:cBhvr additive="base">
                                        <p:cTn id="7" dur="500" fill="hold"/>
                                        <p:tgtEl>
                                          <p:spTgt spid="23559"/>
                                        </p:tgtEl>
                                        <p:attrNameLst>
                                          <p:attrName>ppt_x</p:attrName>
                                        </p:attrNameLst>
                                      </p:cBhvr>
                                      <p:tavLst>
                                        <p:tav tm="0">
                                          <p:val>
                                            <p:strVal val="#ppt_x"/>
                                          </p:val>
                                        </p:tav>
                                        <p:tav tm="100000">
                                          <p:val>
                                            <p:strVal val="#ppt_x"/>
                                          </p:val>
                                        </p:tav>
                                      </p:tavLst>
                                    </p:anim>
                                    <p:anim calcmode="lin" valueType="num">
                                      <p:cBhvr additive="base">
                                        <p:cTn id="8"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23623"/>
                                        </p:tgtEl>
                                        <p:attrNameLst>
                                          <p:attrName>style.visibility</p:attrName>
                                        </p:attrNameLst>
                                      </p:cBhvr>
                                      <p:to>
                                        <p:strVal val="visible"/>
                                      </p:to>
                                    </p:set>
                                    <p:anim calcmode="lin" valueType="num">
                                      <p:cBhvr additive="base">
                                        <p:cTn id="13" dur="5000" fill="hold"/>
                                        <p:tgtEl>
                                          <p:spTgt spid="23623"/>
                                        </p:tgtEl>
                                        <p:attrNameLst>
                                          <p:attrName>ppt_x</p:attrName>
                                        </p:attrNameLst>
                                      </p:cBhvr>
                                      <p:tavLst>
                                        <p:tav tm="0">
                                          <p:val>
                                            <p:strVal val="#ppt_x"/>
                                          </p:val>
                                        </p:tav>
                                        <p:tav tm="100000">
                                          <p:val>
                                            <p:strVal val="#ppt_x"/>
                                          </p:val>
                                        </p:tav>
                                      </p:tavLst>
                                    </p:anim>
                                    <p:anim calcmode="lin" valueType="num">
                                      <p:cBhvr additive="base">
                                        <p:cTn id="14" dur="5000" fill="hold"/>
                                        <p:tgtEl>
                                          <p:spTgt spid="23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4">
            <a:extLst>
              <a:ext uri="{FF2B5EF4-FFF2-40B4-BE49-F238E27FC236}">
                <a16:creationId xmlns:a16="http://schemas.microsoft.com/office/drawing/2014/main" id="{E31F71E0-30A0-41E2-ADDB-1DD749B946AC}"/>
              </a:ext>
            </a:extLst>
          </p:cNvPr>
          <p:cNvSpPr>
            <a:spLocks noGrp="1"/>
          </p:cNvSpPr>
          <p:nvPr>
            <p:ph type="ftr" sz="quarter" idx="11"/>
          </p:nvPr>
        </p:nvSpPr>
        <p:spPr/>
        <p:txBody>
          <a:bodyPr/>
          <a:lstStyle/>
          <a:p>
            <a:r>
              <a:rPr lang="en-US" altLang="en-US"/>
              <a:t>Chuong 8 : Cau truc DK va Vong lap</a:t>
            </a:r>
          </a:p>
        </p:txBody>
      </p:sp>
      <p:sp>
        <p:nvSpPr>
          <p:cNvPr id="28" name="Slide Number Placeholder 5">
            <a:extLst>
              <a:ext uri="{FF2B5EF4-FFF2-40B4-BE49-F238E27FC236}">
                <a16:creationId xmlns:a16="http://schemas.microsoft.com/office/drawing/2014/main" id="{7BFCCE29-B0A0-408B-B677-0FC649FB5690}"/>
              </a:ext>
            </a:extLst>
          </p:cNvPr>
          <p:cNvSpPr>
            <a:spLocks noGrp="1"/>
          </p:cNvSpPr>
          <p:nvPr>
            <p:ph type="sldNum" sz="quarter" idx="12"/>
          </p:nvPr>
        </p:nvSpPr>
        <p:spPr/>
        <p:txBody>
          <a:bodyPr/>
          <a:lstStyle/>
          <a:p>
            <a:fld id="{F1EA4410-CCF0-413B-9430-A654A3ED3609}" type="slidenum">
              <a:rPr lang="en-US" altLang="en-US"/>
              <a:pPr/>
              <a:t>21</a:t>
            </a:fld>
            <a:endParaRPr lang="en-US" altLang="en-US"/>
          </a:p>
        </p:txBody>
      </p:sp>
      <p:sp>
        <p:nvSpPr>
          <p:cNvPr id="25602" name="Rectangle 2">
            <a:extLst>
              <a:ext uri="{FF2B5EF4-FFF2-40B4-BE49-F238E27FC236}">
                <a16:creationId xmlns:a16="http://schemas.microsoft.com/office/drawing/2014/main" id="{3F656C13-7D99-4242-9788-6EAD380F35B0}"/>
              </a:ext>
            </a:extLst>
          </p:cNvPr>
          <p:cNvSpPr>
            <a:spLocks noGrp="1" noChangeArrowheads="1"/>
          </p:cNvSpPr>
          <p:nvPr>
            <p:ph type="title"/>
          </p:nvPr>
        </p:nvSpPr>
        <p:spPr/>
        <p:txBody>
          <a:bodyPr/>
          <a:lstStyle/>
          <a:p>
            <a:pPr algn="l"/>
            <a:r>
              <a:rPr lang="en-US" altLang="en-US" sz="2000">
                <a:latin typeface="VNI-Times" pitchFamily="2" charset="0"/>
              </a:rPr>
              <a:t>LEÄNH NHAÛY DÖÏA TREÂN KEÁT QUAÛ SO SAÙNH </a:t>
            </a:r>
            <a:br>
              <a:rPr lang="en-US" altLang="en-US" sz="2000">
                <a:latin typeface="VNI-Times" pitchFamily="2" charset="0"/>
              </a:rPr>
            </a:br>
            <a:r>
              <a:rPr lang="en-US" altLang="en-US" sz="2000">
                <a:latin typeface="VNI-Times" pitchFamily="2" charset="0"/>
              </a:rPr>
              <a:t>CAÙC TOAÙN HAÏNG KHOÂNG DAÁU (ctn) .</a:t>
            </a:r>
          </a:p>
        </p:txBody>
      </p:sp>
      <p:graphicFrame>
        <p:nvGraphicFramePr>
          <p:cNvPr id="25650" name="Group 50">
            <a:extLst>
              <a:ext uri="{FF2B5EF4-FFF2-40B4-BE49-F238E27FC236}">
                <a16:creationId xmlns:a16="http://schemas.microsoft.com/office/drawing/2014/main" id="{9CDA2142-A5F1-4D4C-B417-ACC0642C1E87}"/>
              </a:ext>
            </a:extLst>
          </p:cNvPr>
          <p:cNvGraphicFramePr>
            <a:graphicFrameLocks noGrp="1"/>
          </p:cNvGraphicFramePr>
          <p:nvPr>
            <p:ph idx="1"/>
          </p:nvPr>
        </p:nvGraphicFramePr>
        <p:xfrm>
          <a:off x="1485900" y="1371600"/>
          <a:ext cx="7754938" cy="3408363"/>
        </p:xfrm>
        <a:graphic>
          <a:graphicData uri="http://schemas.openxmlformats.org/drawingml/2006/table">
            <a:tbl>
              <a:tblPr/>
              <a:tblGrid>
                <a:gridCol w="1150938">
                  <a:extLst>
                    <a:ext uri="{9D8B030D-6E8A-4147-A177-3AD203B41FA5}">
                      <a16:colId xmlns:a16="http://schemas.microsoft.com/office/drawing/2014/main" val="4247536948"/>
                    </a:ext>
                  </a:extLst>
                </a:gridCol>
                <a:gridCol w="6604000">
                  <a:extLst>
                    <a:ext uri="{9D8B030D-6E8A-4147-A177-3AD203B41FA5}">
                      <a16:colId xmlns:a16="http://schemas.microsoft.com/office/drawing/2014/main" val="129959031"/>
                    </a:ext>
                  </a:extLst>
                </a:gridCol>
              </a:tblGrid>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khoâng coù Carry.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3855861"/>
                  </a:ext>
                </a:extLst>
              </a:tr>
              <a:tr h="3889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431170"/>
                  </a:ext>
                </a:extLst>
              </a:tr>
              <a:tr h="5794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2104512039"/>
                  </a:ext>
                </a:extLst>
              </a:tr>
              <a:tr h="3889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coù Carry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7415187"/>
                  </a:ext>
                </a:extLst>
              </a:tr>
              <a:tr h="4445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Opt1&lt;=Opt2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0163432"/>
                  </a:ext>
                </a:extLst>
              </a:tr>
              <a:tr h="5683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3173668238"/>
                  </a:ext>
                </a:extLst>
              </a:tr>
            </a:tbl>
          </a:graphicData>
        </a:graphic>
      </p:graphicFrame>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5650"/>
                                        </p:tgtEl>
                                        <p:attrNameLst>
                                          <p:attrName>style.visibility</p:attrName>
                                        </p:attrNameLst>
                                      </p:cBhvr>
                                      <p:to>
                                        <p:strVal val="visible"/>
                                      </p:to>
                                    </p:set>
                                    <p:anim calcmode="lin" valueType="num">
                                      <p:cBhvr>
                                        <p:cTn id="7" dur="500" fill="hold"/>
                                        <p:tgtEl>
                                          <p:spTgt spid="25650"/>
                                        </p:tgtEl>
                                        <p:attrNameLst>
                                          <p:attrName>ppt_w</p:attrName>
                                        </p:attrNameLst>
                                      </p:cBhvr>
                                      <p:tavLst>
                                        <p:tav tm="0">
                                          <p:val>
                                            <p:fltVal val="0"/>
                                          </p:val>
                                        </p:tav>
                                        <p:tav tm="100000">
                                          <p:val>
                                            <p:strVal val="#ppt_w"/>
                                          </p:val>
                                        </p:tav>
                                      </p:tavLst>
                                    </p:anim>
                                    <p:anim calcmode="lin" valueType="num">
                                      <p:cBhvr>
                                        <p:cTn id="8" dur="500" fill="hold"/>
                                        <p:tgtEl>
                                          <p:spTgt spid="256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Footer Placeholder 4">
            <a:extLst>
              <a:ext uri="{FF2B5EF4-FFF2-40B4-BE49-F238E27FC236}">
                <a16:creationId xmlns:a16="http://schemas.microsoft.com/office/drawing/2014/main" id="{FD358E38-3C6E-4C4C-AE03-9A0314694FC5}"/>
              </a:ext>
            </a:extLst>
          </p:cNvPr>
          <p:cNvSpPr>
            <a:spLocks noGrp="1"/>
          </p:cNvSpPr>
          <p:nvPr>
            <p:ph type="ftr" sz="quarter" idx="11"/>
          </p:nvPr>
        </p:nvSpPr>
        <p:spPr/>
        <p:txBody>
          <a:bodyPr/>
          <a:lstStyle/>
          <a:p>
            <a:r>
              <a:rPr lang="en-US" altLang="en-US"/>
              <a:t>Chuong 8 : Cau truc DK va Vong lap</a:t>
            </a:r>
          </a:p>
        </p:txBody>
      </p:sp>
      <p:sp>
        <p:nvSpPr>
          <p:cNvPr id="34" name="Slide Number Placeholder 5">
            <a:extLst>
              <a:ext uri="{FF2B5EF4-FFF2-40B4-BE49-F238E27FC236}">
                <a16:creationId xmlns:a16="http://schemas.microsoft.com/office/drawing/2014/main" id="{AB4405A0-AA51-4532-9AD4-776E9D332566}"/>
              </a:ext>
            </a:extLst>
          </p:cNvPr>
          <p:cNvSpPr>
            <a:spLocks noGrp="1"/>
          </p:cNvSpPr>
          <p:nvPr>
            <p:ph type="sldNum" sz="quarter" idx="12"/>
          </p:nvPr>
        </p:nvSpPr>
        <p:spPr/>
        <p:txBody>
          <a:bodyPr/>
          <a:lstStyle/>
          <a:p>
            <a:fld id="{CEF97D23-C729-4D64-9654-4EB5AA240342}" type="slidenum">
              <a:rPr lang="en-US" altLang="en-US"/>
              <a:pPr/>
              <a:t>22</a:t>
            </a:fld>
            <a:endParaRPr lang="en-US" altLang="en-US"/>
          </a:p>
        </p:txBody>
      </p:sp>
      <p:sp>
        <p:nvSpPr>
          <p:cNvPr id="26626" name="Rectangle 2">
            <a:extLst>
              <a:ext uri="{FF2B5EF4-FFF2-40B4-BE49-F238E27FC236}">
                <a16:creationId xmlns:a16="http://schemas.microsoft.com/office/drawing/2014/main" id="{4D8226A8-9999-4AC3-9E89-F69750910001}"/>
              </a:ext>
            </a:extLst>
          </p:cNvPr>
          <p:cNvSpPr>
            <a:spLocks noGrp="1" noChangeArrowheads="1"/>
          </p:cNvSpPr>
          <p:nvPr>
            <p:ph type="title"/>
          </p:nvPr>
        </p:nvSpPr>
        <p:spPr/>
        <p:txBody>
          <a:bodyPr/>
          <a:lstStyle/>
          <a:p>
            <a:pPr algn="l"/>
            <a:r>
              <a:rPr lang="en-US" altLang="en-US" sz="2000">
                <a:latin typeface="VNI-Times" pitchFamily="2" charset="0"/>
              </a:rPr>
              <a:t>LEÄNH NHAÛY DÖÏA TREÂN KEÁT QUAÛ SO SAÙNH </a:t>
            </a:r>
            <a:br>
              <a:rPr lang="en-US" altLang="en-US" sz="2000">
                <a:latin typeface="VNI-Times" pitchFamily="2" charset="0"/>
              </a:rPr>
            </a:br>
            <a:r>
              <a:rPr lang="en-US" altLang="en-US" sz="2000">
                <a:latin typeface="VNI-Times" pitchFamily="2" charset="0"/>
              </a:rPr>
              <a:t>CAÙC TOAÙN HAÏNG COÙ DAÁU .</a:t>
            </a:r>
          </a:p>
        </p:txBody>
      </p:sp>
      <p:graphicFrame>
        <p:nvGraphicFramePr>
          <p:cNvPr id="26690" name="Group 66">
            <a:extLst>
              <a:ext uri="{FF2B5EF4-FFF2-40B4-BE49-F238E27FC236}">
                <a16:creationId xmlns:a16="http://schemas.microsoft.com/office/drawing/2014/main" id="{6F1116DF-7ED1-4713-95E9-197A183A6C7C}"/>
              </a:ext>
            </a:extLst>
          </p:cNvPr>
          <p:cNvGraphicFramePr>
            <a:graphicFrameLocks noGrp="1"/>
          </p:cNvGraphicFramePr>
          <p:nvPr>
            <p:ph idx="1"/>
          </p:nvPr>
        </p:nvGraphicFramePr>
        <p:xfrm>
          <a:off x="1485900" y="1371600"/>
          <a:ext cx="7758113" cy="4592638"/>
        </p:xfrm>
        <a:graphic>
          <a:graphicData uri="http://schemas.openxmlformats.org/drawingml/2006/table">
            <a:tbl>
              <a:tblPr/>
              <a:tblGrid>
                <a:gridCol w="1154113">
                  <a:extLst>
                    <a:ext uri="{9D8B030D-6E8A-4147-A177-3AD203B41FA5}">
                      <a16:colId xmlns:a16="http://schemas.microsoft.com/office/drawing/2014/main" val="2851551679"/>
                    </a:ext>
                  </a:extLst>
                </a:gridCol>
                <a:gridCol w="6604000">
                  <a:extLst>
                    <a:ext uri="{9D8B030D-6E8A-4147-A177-3AD203B41FA5}">
                      <a16:colId xmlns:a16="http://schemas.microsoft.com/office/drawing/2014/main" val="2114778429"/>
                    </a:ext>
                  </a:extLst>
                </a:gridCol>
              </a:tblGrid>
              <a:tr h="5175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Opt1&gt;Opt2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6696549"/>
                  </a:ext>
                </a:extLst>
              </a:tr>
              <a:tr h="7096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4234285"/>
                  </a:ext>
                </a:extLst>
              </a:tr>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Opt1&gt;=Opt2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885038466"/>
                  </a:ext>
                </a:extLst>
              </a:tr>
              <a:tr h="4254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859326"/>
                  </a:ext>
                </a:extLst>
              </a:tr>
              <a:tr h="3889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698841"/>
                  </a:ext>
                </a:extLst>
              </a:tr>
              <a:tr h="35877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2034709439"/>
                  </a:ext>
                </a:extLst>
              </a:tr>
              <a:tr h="4270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8146338"/>
                  </a:ext>
                </a:extLst>
              </a:tr>
              <a:tr h="58737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1334176"/>
                  </a:ext>
                </a:extLst>
              </a:tr>
            </a:tbl>
          </a:graphicData>
        </a:graphic>
      </p:graphicFrame>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Footer Placeholder 4">
            <a:extLst>
              <a:ext uri="{FF2B5EF4-FFF2-40B4-BE49-F238E27FC236}">
                <a16:creationId xmlns:a16="http://schemas.microsoft.com/office/drawing/2014/main" id="{3E393E09-D071-4E9D-9279-AB90D5D4C547}"/>
              </a:ext>
            </a:extLst>
          </p:cNvPr>
          <p:cNvSpPr>
            <a:spLocks noGrp="1"/>
          </p:cNvSpPr>
          <p:nvPr>
            <p:ph type="ftr" sz="quarter" idx="11"/>
          </p:nvPr>
        </p:nvSpPr>
        <p:spPr/>
        <p:txBody>
          <a:bodyPr/>
          <a:lstStyle/>
          <a:p>
            <a:r>
              <a:rPr lang="en-US" altLang="en-US"/>
              <a:t>Chuong 8 : Cau truc DK va Vong lap</a:t>
            </a:r>
          </a:p>
        </p:txBody>
      </p:sp>
      <p:sp>
        <p:nvSpPr>
          <p:cNvPr id="40" name="Slide Number Placeholder 5">
            <a:extLst>
              <a:ext uri="{FF2B5EF4-FFF2-40B4-BE49-F238E27FC236}">
                <a16:creationId xmlns:a16="http://schemas.microsoft.com/office/drawing/2014/main" id="{9613D5C3-6662-424F-B555-DE07516D3A82}"/>
              </a:ext>
            </a:extLst>
          </p:cNvPr>
          <p:cNvSpPr>
            <a:spLocks noGrp="1"/>
          </p:cNvSpPr>
          <p:nvPr>
            <p:ph type="sldNum" sz="quarter" idx="12"/>
          </p:nvPr>
        </p:nvSpPr>
        <p:spPr/>
        <p:txBody>
          <a:bodyPr/>
          <a:lstStyle/>
          <a:p>
            <a:fld id="{081E2F22-B8A4-4B65-A50F-B5BDF0EDE4BA}" type="slidenum">
              <a:rPr lang="en-US" altLang="en-US"/>
              <a:pPr/>
              <a:t>23</a:t>
            </a:fld>
            <a:endParaRPr lang="en-US" altLang="en-US"/>
          </a:p>
        </p:txBody>
      </p:sp>
      <p:sp>
        <p:nvSpPr>
          <p:cNvPr id="27650" name="Rectangle 2">
            <a:extLst>
              <a:ext uri="{FF2B5EF4-FFF2-40B4-BE49-F238E27FC236}">
                <a16:creationId xmlns:a16="http://schemas.microsoft.com/office/drawing/2014/main" id="{2FB18519-22EB-4DC1-A03C-A1049A6EC059}"/>
              </a:ext>
            </a:extLst>
          </p:cNvPr>
          <p:cNvSpPr>
            <a:spLocks noGrp="1" noChangeArrowheads="1"/>
          </p:cNvSpPr>
          <p:nvPr>
            <p:ph type="title"/>
          </p:nvPr>
        </p:nvSpPr>
        <p:spPr>
          <a:xfrm>
            <a:off x="1981200" y="228600"/>
            <a:ext cx="6026150" cy="792163"/>
          </a:xfrm>
        </p:spPr>
        <p:txBody>
          <a:bodyPr/>
          <a:lstStyle/>
          <a:p>
            <a:pPr algn="l"/>
            <a:r>
              <a:rPr lang="en-US" altLang="en-US" sz="2000">
                <a:latin typeface="VNI-Times" pitchFamily="2" charset="0"/>
              </a:rPr>
              <a:t>LEÄNH NHAÛY DÖÏA TREÂN CAÙC CÔØ .</a:t>
            </a:r>
          </a:p>
        </p:txBody>
      </p:sp>
      <p:graphicFrame>
        <p:nvGraphicFramePr>
          <p:cNvPr id="27700" name="Group 52">
            <a:extLst>
              <a:ext uri="{FF2B5EF4-FFF2-40B4-BE49-F238E27FC236}">
                <a16:creationId xmlns:a16="http://schemas.microsoft.com/office/drawing/2014/main" id="{455AB71A-EA84-44FE-8F60-AC26EBA74C6A}"/>
              </a:ext>
            </a:extLst>
          </p:cNvPr>
          <p:cNvGraphicFramePr>
            <a:graphicFrameLocks noGrp="1"/>
          </p:cNvGraphicFramePr>
          <p:nvPr>
            <p:ph idx="1"/>
          </p:nvPr>
        </p:nvGraphicFramePr>
        <p:xfrm>
          <a:off x="1403350" y="838200"/>
          <a:ext cx="7758113" cy="5567363"/>
        </p:xfrm>
        <a:graphic>
          <a:graphicData uri="http://schemas.openxmlformats.org/drawingml/2006/table">
            <a:tbl>
              <a:tblPr/>
              <a:tblGrid>
                <a:gridCol w="1154113">
                  <a:extLst>
                    <a:ext uri="{9D8B030D-6E8A-4147-A177-3AD203B41FA5}">
                      <a16:colId xmlns:a16="http://schemas.microsoft.com/office/drawing/2014/main" val="1457691116"/>
                    </a:ext>
                  </a:extLst>
                </a:gridCol>
                <a:gridCol w="6604000">
                  <a:extLst>
                    <a:ext uri="{9D8B030D-6E8A-4147-A177-3AD203B41FA5}">
                      <a16:colId xmlns:a16="http://schemas.microsoft.com/office/drawing/2014/main" val="1141490239"/>
                    </a:ext>
                  </a:extLst>
                </a:gridCol>
              </a:tblGrid>
              <a:tr h="7080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JCXZ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CX=0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075149"/>
                  </a:ext>
                </a:extLst>
              </a:tr>
              <a:tr h="38893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SF=1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361270"/>
                  </a:ext>
                </a:extLst>
              </a:tr>
              <a:tr h="5064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SF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291357"/>
                  </a:ext>
                </a:extLst>
              </a:tr>
              <a:tr h="5683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ñaõ traøn trò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2114128250"/>
                  </a:ext>
                </a:extLst>
              </a:tr>
              <a:tr h="51752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2255093"/>
                  </a:ext>
                </a:extLst>
              </a:tr>
              <a:tr h="5699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Not (Opt1 &gt;=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930033"/>
                  </a:ext>
                </a:extLst>
              </a:tr>
              <a:tr h="4254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Opt1 &lt;= Opt2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22194229"/>
                  </a:ext>
                </a:extLst>
              </a:tr>
              <a:tr h="6159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traøn trò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9754332"/>
                  </a:ext>
                </a:extLst>
              </a:tr>
              <a:tr h="40005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parity chaún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0964018"/>
                  </a:ext>
                </a:extLst>
              </a:tr>
              <a:tr h="51276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JNP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VNI-Times" pitchFamily="2" charset="0"/>
                        </a:rPr>
                        <a:t>Nhaûy neáu PF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3129700733"/>
                  </a:ext>
                </a:extLst>
              </a:tr>
            </a:tbl>
          </a:graphicData>
        </a:graphic>
      </p:graphicFrame>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27700"/>
                                        </p:tgtEl>
                                        <p:attrNameLst>
                                          <p:attrName>style.visibility</p:attrName>
                                        </p:attrNameLst>
                                      </p:cBhvr>
                                      <p:to>
                                        <p:strVal val="visible"/>
                                      </p:to>
                                    </p:set>
                                    <p:anim calcmode="lin" valueType="num">
                                      <p:cBhvr additive="base">
                                        <p:cTn id="7" dur="5000" fill="hold"/>
                                        <p:tgtEl>
                                          <p:spTgt spid="27700"/>
                                        </p:tgtEl>
                                        <p:attrNameLst>
                                          <p:attrName>ppt_x</p:attrName>
                                        </p:attrNameLst>
                                      </p:cBhvr>
                                      <p:tavLst>
                                        <p:tav tm="0">
                                          <p:val>
                                            <p:strVal val="#ppt_x"/>
                                          </p:val>
                                        </p:tav>
                                        <p:tav tm="100000">
                                          <p:val>
                                            <p:strVal val="#ppt_x"/>
                                          </p:val>
                                        </p:tav>
                                      </p:tavLst>
                                    </p:anim>
                                    <p:anim calcmode="lin" valueType="num">
                                      <p:cBhvr additive="base">
                                        <p:cTn id="8" dur="5000" fill="hold"/>
                                        <p:tgtEl>
                                          <p:spTgt spid="27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3195A351-A0CD-4D33-9AE0-C704E6550CD3}"/>
              </a:ext>
            </a:extLst>
          </p:cNvPr>
          <p:cNvSpPr>
            <a:spLocks noGrp="1"/>
          </p:cNvSpPr>
          <p:nvPr>
            <p:ph type="ftr" sz="quarter" idx="11"/>
          </p:nvPr>
        </p:nvSpPr>
        <p:spPr/>
        <p:txBody>
          <a:bodyPr/>
          <a:lstStyle/>
          <a:p>
            <a:r>
              <a:rPr lang="en-US" altLang="en-US"/>
              <a:t>Chuong 8 : Cau truc DK va Vong lap</a:t>
            </a:r>
          </a:p>
        </p:txBody>
      </p:sp>
      <p:sp>
        <p:nvSpPr>
          <p:cNvPr id="11" name="Slide Number Placeholder 5">
            <a:extLst>
              <a:ext uri="{FF2B5EF4-FFF2-40B4-BE49-F238E27FC236}">
                <a16:creationId xmlns:a16="http://schemas.microsoft.com/office/drawing/2014/main" id="{3EF2903D-3688-4FD7-BD36-F2C74E4CA1D0}"/>
              </a:ext>
            </a:extLst>
          </p:cNvPr>
          <p:cNvSpPr>
            <a:spLocks noGrp="1"/>
          </p:cNvSpPr>
          <p:nvPr>
            <p:ph type="sldNum" sz="quarter" idx="12"/>
          </p:nvPr>
        </p:nvSpPr>
        <p:spPr/>
        <p:txBody>
          <a:bodyPr/>
          <a:lstStyle/>
          <a:p>
            <a:fld id="{CF3F83FA-36ED-4481-ADEA-F88F24DF8253}" type="slidenum">
              <a:rPr lang="en-US" altLang="en-US"/>
              <a:pPr/>
              <a:t>24</a:t>
            </a:fld>
            <a:endParaRPr lang="en-US" altLang="en-US"/>
          </a:p>
        </p:txBody>
      </p:sp>
      <p:sp>
        <p:nvSpPr>
          <p:cNvPr id="28676" name="Rectangle 4">
            <a:extLst>
              <a:ext uri="{FF2B5EF4-FFF2-40B4-BE49-F238E27FC236}">
                <a16:creationId xmlns:a16="http://schemas.microsoft.com/office/drawing/2014/main" id="{22AE4EB0-377B-4269-A565-1E28AFAA580E}"/>
              </a:ext>
            </a:extLst>
          </p:cNvPr>
          <p:cNvSpPr>
            <a:spLocks noChangeArrowheads="1"/>
          </p:cNvSpPr>
          <p:nvPr/>
        </p:nvSpPr>
        <p:spPr bwMode="auto">
          <a:xfrm>
            <a:off x="1073150" y="381000"/>
            <a:ext cx="61087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CAÙC VÒ DUÏ MINH HOÏA LEÄNH NHAÛY COÙ ÑK</a:t>
            </a:r>
          </a:p>
        </p:txBody>
      </p:sp>
      <p:sp>
        <p:nvSpPr>
          <p:cNvPr id="28677" name="Text Box 5">
            <a:extLst>
              <a:ext uri="{FF2B5EF4-FFF2-40B4-BE49-F238E27FC236}">
                <a16:creationId xmlns:a16="http://schemas.microsoft.com/office/drawing/2014/main" id="{D347FCFC-A9E3-47AD-A98A-FA1AF4750AAC}"/>
              </a:ext>
            </a:extLst>
          </p:cNvPr>
          <p:cNvSpPr txBox="1">
            <a:spLocks noChangeArrowheads="1"/>
          </p:cNvSpPr>
          <p:nvPr/>
        </p:nvSpPr>
        <p:spPr bwMode="auto">
          <a:xfrm>
            <a:off x="1073150" y="1219200"/>
            <a:ext cx="3054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9900"/>
                </a:solidFill>
              </a:rPr>
              <a:t>Ex1 : tìm soá lôùn hôn trong 2 soá chöùa trong thanh ghi AX vaø BX . Keát  quaû ñeå trong DX</a:t>
            </a:r>
          </a:p>
        </p:txBody>
      </p:sp>
      <p:sp>
        <p:nvSpPr>
          <p:cNvPr id="28678" name="Text Box 6">
            <a:extLst>
              <a:ext uri="{FF2B5EF4-FFF2-40B4-BE49-F238E27FC236}">
                <a16:creationId xmlns:a16="http://schemas.microsoft.com/office/drawing/2014/main" id="{DEC78DEA-A79C-4ABC-BEDB-500F02D4D6BF}"/>
              </a:ext>
            </a:extLst>
          </p:cNvPr>
          <p:cNvSpPr txBox="1">
            <a:spLocks noChangeArrowheads="1"/>
          </p:cNvSpPr>
          <p:nvPr/>
        </p:nvSpPr>
        <p:spPr bwMode="auto">
          <a:xfrm>
            <a:off x="3302000" y="2362200"/>
            <a:ext cx="363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giaû söû AX laø soá lôùn hôn.</a:t>
            </a:r>
          </a:p>
        </p:txBody>
      </p:sp>
      <p:sp>
        <p:nvSpPr>
          <p:cNvPr id="28679" name="Text Box 7">
            <a:extLst>
              <a:ext uri="{FF2B5EF4-FFF2-40B4-BE49-F238E27FC236}">
                <a16:creationId xmlns:a16="http://schemas.microsoft.com/office/drawing/2014/main" id="{58C96DCD-926B-46EF-86F0-DA70EBA0AE71}"/>
              </a:ext>
            </a:extLst>
          </p:cNvPr>
          <p:cNvSpPr txBox="1">
            <a:spLocks noChangeArrowheads="1"/>
          </p:cNvSpPr>
          <p:nvPr/>
        </p:nvSpPr>
        <p:spPr bwMode="auto">
          <a:xfrm>
            <a:off x="3219450" y="2743200"/>
            <a:ext cx="363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VNI-Timfani-Heavy" pitchFamily="2" charset="0"/>
              </a:rPr>
              <a:t>; IF AX &gt;=BX then </a:t>
            </a:r>
          </a:p>
        </p:txBody>
      </p:sp>
      <p:sp>
        <p:nvSpPr>
          <p:cNvPr id="28680" name="Text Box 8">
            <a:extLst>
              <a:ext uri="{FF2B5EF4-FFF2-40B4-BE49-F238E27FC236}">
                <a16:creationId xmlns:a16="http://schemas.microsoft.com/office/drawing/2014/main" id="{D94A9A80-7E60-4433-BB08-CB306DD983EF}"/>
              </a:ext>
            </a:extLst>
          </p:cNvPr>
          <p:cNvSpPr txBox="1">
            <a:spLocks noChangeArrowheads="1"/>
          </p:cNvSpPr>
          <p:nvPr/>
        </p:nvSpPr>
        <p:spPr bwMode="auto">
          <a:xfrm>
            <a:off x="3302000" y="3124200"/>
            <a:ext cx="363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nhaûy ñeán QUIT </a:t>
            </a:r>
          </a:p>
        </p:txBody>
      </p:sp>
      <p:sp>
        <p:nvSpPr>
          <p:cNvPr id="28681" name="Text Box 9">
            <a:extLst>
              <a:ext uri="{FF2B5EF4-FFF2-40B4-BE49-F238E27FC236}">
                <a16:creationId xmlns:a16="http://schemas.microsoft.com/office/drawing/2014/main" id="{410E5D1B-654A-4AD9-8617-2F721F5510D3}"/>
              </a:ext>
            </a:extLst>
          </p:cNvPr>
          <p:cNvSpPr txBox="1">
            <a:spLocks noChangeArrowheads="1"/>
          </p:cNvSpPr>
          <p:nvPr/>
        </p:nvSpPr>
        <p:spPr bwMode="auto">
          <a:xfrm>
            <a:off x="3302000" y="3505200"/>
            <a:ext cx="3879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ngöôïc laïi cheùp BX vaøo DX </a:t>
            </a:r>
          </a:p>
        </p:txBody>
      </p:sp>
      <p:sp>
        <p:nvSpPr>
          <p:cNvPr id="28682" name="Rectangle 10">
            <a:extLst>
              <a:ext uri="{FF2B5EF4-FFF2-40B4-BE49-F238E27FC236}">
                <a16:creationId xmlns:a16="http://schemas.microsoft.com/office/drawing/2014/main" id="{465B8055-ED2A-436A-9B34-1F17275BA935}"/>
              </a:ext>
            </a:extLst>
          </p:cNvPr>
          <p:cNvSpPr>
            <a:spLocks noChangeArrowheads="1"/>
          </p:cNvSpPr>
          <p:nvPr/>
        </p:nvSpPr>
        <p:spPr bwMode="auto">
          <a:xfrm>
            <a:off x="247650" y="2362200"/>
            <a:ext cx="2311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MOV DX, AX</a:t>
            </a:r>
          </a:p>
          <a:p>
            <a:r>
              <a:rPr lang="en-US" altLang="en-US"/>
              <a:t>CMP DX, BX</a:t>
            </a:r>
          </a:p>
          <a:p>
            <a:r>
              <a:rPr lang="en-US" altLang="en-US"/>
              <a:t>JAE QUIT</a:t>
            </a:r>
          </a:p>
          <a:p>
            <a:r>
              <a:rPr lang="en-US" altLang="en-US"/>
              <a:t>MOV DX, BX</a:t>
            </a:r>
          </a:p>
          <a:p>
            <a:r>
              <a:rPr lang="en-US" altLang="en-US"/>
              <a:t>QUIT :</a:t>
            </a:r>
          </a:p>
          <a:p>
            <a:r>
              <a:rPr lang="en-US" altLang="en-US"/>
              <a:t>  MOV AH,4CH</a:t>
            </a:r>
          </a:p>
          <a:p>
            <a:r>
              <a:rPr lang="en-US" altLang="en-US"/>
              <a:t> INT 21H </a:t>
            </a:r>
          </a:p>
          <a:p>
            <a:r>
              <a:rPr lang="en-US" altLang="en-US"/>
              <a:t>…………</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0" fill="hold"/>
                                        <p:tgtEl>
                                          <p:spTgt spid="28677"/>
                                        </p:tgtEl>
                                        <p:attrNameLst>
                                          <p:attrName>ppt_x</p:attrName>
                                        </p:attrNameLst>
                                      </p:cBhvr>
                                      <p:tavLst>
                                        <p:tav tm="0">
                                          <p:val>
                                            <p:strVal val="#ppt_x"/>
                                          </p:val>
                                        </p:tav>
                                        <p:tav tm="100000">
                                          <p:val>
                                            <p:strVal val="#ppt_x"/>
                                          </p:val>
                                        </p:tav>
                                      </p:tavLst>
                                    </p:anim>
                                    <p:anim calcmode="lin" valueType="num">
                                      <p:cBhvr additive="base">
                                        <p:cTn id="8" dur="50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2"/>
                                        </p:tgtEl>
                                        <p:attrNameLst>
                                          <p:attrName>style.visibility</p:attrName>
                                        </p:attrNameLst>
                                      </p:cBhvr>
                                      <p:to>
                                        <p:strVal val="visible"/>
                                      </p:to>
                                    </p:set>
                                    <p:anim calcmode="lin" valueType="num">
                                      <p:cBhvr additive="base">
                                        <p:cTn id="13" dur="500" fill="hold"/>
                                        <p:tgtEl>
                                          <p:spTgt spid="28682"/>
                                        </p:tgtEl>
                                        <p:attrNameLst>
                                          <p:attrName>ppt_x</p:attrName>
                                        </p:attrNameLst>
                                      </p:cBhvr>
                                      <p:tavLst>
                                        <p:tav tm="0">
                                          <p:val>
                                            <p:strVal val="#ppt_x"/>
                                          </p:val>
                                        </p:tav>
                                        <p:tav tm="100000">
                                          <p:val>
                                            <p:strVal val="#ppt_x"/>
                                          </p:val>
                                        </p:tav>
                                      </p:tavLst>
                                    </p:anim>
                                    <p:anim calcmode="lin" valueType="num">
                                      <p:cBhvr additive="base">
                                        <p:cTn id="14" dur="500" fill="hold"/>
                                        <p:tgtEl>
                                          <p:spTgt spid="286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8"/>
                                        </p:tgtEl>
                                        <p:attrNameLst>
                                          <p:attrName>style.visibility</p:attrName>
                                        </p:attrNameLst>
                                      </p:cBhvr>
                                      <p:to>
                                        <p:strVal val="visible"/>
                                      </p:to>
                                    </p:set>
                                    <p:anim calcmode="lin" valueType="num">
                                      <p:cBhvr additive="base">
                                        <p:cTn id="19" dur="500" fill="hold"/>
                                        <p:tgtEl>
                                          <p:spTgt spid="28678"/>
                                        </p:tgtEl>
                                        <p:attrNameLst>
                                          <p:attrName>ppt_x</p:attrName>
                                        </p:attrNameLst>
                                      </p:cBhvr>
                                      <p:tavLst>
                                        <p:tav tm="0">
                                          <p:val>
                                            <p:strVal val="#ppt_x"/>
                                          </p:val>
                                        </p:tav>
                                        <p:tav tm="100000">
                                          <p:val>
                                            <p:strVal val="#ppt_x"/>
                                          </p:val>
                                        </p:tav>
                                      </p:tavLst>
                                    </p:anim>
                                    <p:anim calcmode="lin" valueType="num">
                                      <p:cBhvr additive="base">
                                        <p:cTn id="20"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9"/>
                                        </p:tgtEl>
                                        <p:attrNameLst>
                                          <p:attrName>style.visibility</p:attrName>
                                        </p:attrNameLst>
                                      </p:cBhvr>
                                      <p:to>
                                        <p:strVal val="visible"/>
                                      </p:to>
                                    </p:set>
                                    <p:anim calcmode="lin" valueType="num">
                                      <p:cBhvr additive="base">
                                        <p:cTn id="25" dur="500" fill="hold"/>
                                        <p:tgtEl>
                                          <p:spTgt spid="28679"/>
                                        </p:tgtEl>
                                        <p:attrNameLst>
                                          <p:attrName>ppt_x</p:attrName>
                                        </p:attrNameLst>
                                      </p:cBhvr>
                                      <p:tavLst>
                                        <p:tav tm="0">
                                          <p:val>
                                            <p:strVal val="#ppt_x"/>
                                          </p:val>
                                        </p:tav>
                                        <p:tav tm="100000">
                                          <p:val>
                                            <p:strVal val="#ppt_x"/>
                                          </p:val>
                                        </p:tav>
                                      </p:tavLst>
                                    </p:anim>
                                    <p:anim calcmode="lin" valueType="num">
                                      <p:cBhvr additive="base">
                                        <p:cTn id="26"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80"/>
                                        </p:tgtEl>
                                        <p:attrNameLst>
                                          <p:attrName>style.visibility</p:attrName>
                                        </p:attrNameLst>
                                      </p:cBhvr>
                                      <p:to>
                                        <p:strVal val="visible"/>
                                      </p:to>
                                    </p:set>
                                    <p:anim calcmode="lin" valueType="num">
                                      <p:cBhvr additive="base">
                                        <p:cTn id="31" dur="500" fill="hold"/>
                                        <p:tgtEl>
                                          <p:spTgt spid="28680"/>
                                        </p:tgtEl>
                                        <p:attrNameLst>
                                          <p:attrName>ppt_x</p:attrName>
                                        </p:attrNameLst>
                                      </p:cBhvr>
                                      <p:tavLst>
                                        <p:tav tm="0">
                                          <p:val>
                                            <p:strVal val="#ppt_x"/>
                                          </p:val>
                                        </p:tav>
                                        <p:tav tm="100000">
                                          <p:val>
                                            <p:strVal val="#ppt_x"/>
                                          </p:val>
                                        </p:tav>
                                      </p:tavLst>
                                    </p:anim>
                                    <p:anim calcmode="lin" valueType="num">
                                      <p:cBhvr additive="base">
                                        <p:cTn id="32"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81"/>
                                        </p:tgtEl>
                                        <p:attrNameLst>
                                          <p:attrName>style.visibility</p:attrName>
                                        </p:attrNameLst>
                                      </p:cBhvr>
                                      <p:to>
                                        <p:strVal val="visible"/>
                                      </p:to>
                                    </p:set>
                                    <p:anim calcmode="lin" valueType="num">
                                      <p:cBhvr additive="base">
                                        <p:cTn id="37" dur="500" fill="hold"/>
                                        <p:tgtEl>
                                          <p:spTgt spid="28681"/>
                                        </p:tgtEl>
                                        <p:attrNameLst>
                                          <p:attrName>ppt_x</p:attrName>
                                        </p:attrNameLst>
                                      </p:cBhvr>
                                      <p:tavLst>
                                        <p:tav tm="0">
                                          <p:val>
                                            <p:strVal val="#ppt_x"/>
                                          </p:val>
                                        </p:tav>
                                        <p:tav tm="100000">
                                          <p:val>
                                            <p:strVal val="#ppt_x"/>
                                          </p:val>
                                        </p:tav>
                                      </p:tavLst>
                                    </p:anim>
                                    <p:anim calcmode="lin" valueType="num">
                                      <p:cBhvr additive="base">
                                        <p:cTn id="38"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p:bldP spid="28680" grpId="0"/>
      <p:bldP spid="28681" grpId="0"/>
      <p:bldP spid="2868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FB16441A-7CC0-4647-B31E-7E49241D2186}"/>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94B36636-7814-403A-A6AD-B950ADABB701}"/>
              </a:ext>
            </a:extLst>
          </p:cNvPr>
          <p:cNvSpPr>
            <a:spLocks noGrp="1"/>
          </p:cNvSpPr>
          <p:nvPr>
            <p:ph type="sldNum" sz="quarter" idx="12"/>
          </p:nvPr>
        </p:nvSpPr>
        <p:spPr/>
        <p:txBody>
          <a:bodyPr/>
          <a:lstStyle/>
          <a:p>
            <a:fld id="{79811698-FB63-4885-891D-816DAAFBD03D}" type="slidenum">
              <a:rPr lang="en-US" altLang="en-US"/>
              <a:pPr/>
              <a:t>25</a:t>
            </a:fld>
            <a:endParaRPr lang="en-US" altLang="en-US"/>
          </a:p>
        </p:txBody>
      </p:sp>
      <p:sp>
        <p:nvSpPr>
          <p:cNvPr id="31746" name="Rectangle 2">
            <a:extLst>
              <a:ext uri="{FF2B5EF4-FFF2-40B4-BE49-F238E27FC236}">
                <a16:creationId xmlns:a16="http://schemas.microsoft.com/office/drawing/2014/main" id="{1CA08D23-3604-40D4-A566-17AD2A4A7CAE}"/>
              </a:ext>
            </a:extLst>
          </p:cNvPr>
          <p:cNvSpPr>
            <a:spLocks noChangeArrowheads="1"/>
          </p:cNvSpPr>
          <p:nvPr/>
        </p:nvSpPr>
        <p:spPr bwMode="auto">
          <a:xfrm>
            <a:off x="1073150" y="381000"/>
            <a:ext cx="61087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t>CAÙC VÍ DUÏ MINH HOÏA LEÄNH NHAÛY COÙ ÑK</a:t>
            </a:r>
          </a:p>
        </p:txBody>
      </p:sp>
      <p:sp>
        <p:nvSpPr>
          <p:cNvPr id="31747" name="Text Box 3">
            <a:extLst>
              <a:ext uri="{FF2B5EF4-FFF2-40B4-BE49-F238E27FC236}">
                <a16:creationId xmlns:a16="http://schemas.microsoft.com/office/drawing/2014/main" id="{199C5D2D-0B78-48F6-AE4A-9A4EB51037C3}"/>
              </a:ext>
            </a:extLst>
          </p:cNvPr>
          <p:cNvSpPr txBox="1">
            <a:spLocks noChangeArrowheads="1"/>
          </p:cNvSpPr>
          <p:nvPr/>
        </p:nvSpPr>
        <p:spPr bwMode="auto">
          <a:xfrm>
            <a:off x="1073150" y="1219200"/>
            <a:ext cx="58610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9900"/>
                </a:solidFill>
              </a:rPr>
              <a:t>Ex1 : tìm soá nhoû nhaát trong 3 soá chöùa trong thanh ghi ALø BL vaø CL . Keát  quaû ñeå trong bieán SMALL</a:t>
            </a:r>
          </a:p>
        </p:txBody>
      </p:sp>
      <p:sp>
        <p:nvSpPr>
          <p:cNvPr id="31752" name="Rectangle 8">
            <a:extLst>
              <a:ext uri="{FF2B5EF4-FFF2-40B4-BE49-F238E27FC236}">
                <a16:creationId xmlns:a16="http://schemas.microsoft.com/office/drawing/2014/main" id="{D0DCB44A-3018-4DCE-A9D0-7DF90DF6B6FB}"/>
              </a:ext>
            </a:extLst>
          </p:cNvPr>
          <p:cNvSpPr>
            <a:spLocks noChangeArrowheads="1"/>
          </p:cNvSpPr>
          <p:nvPr/>
        </p:nvSpPr>
        <p:spPr bwMode="auto">
          <a:xfrm>
            <a:off x="1320800" y="2209800"/>
            <a:ext cx="2889250" cy="2301875"/>
          </a:xfrm>
          <a:prstGeom prst="rect">
            <a:avLst/>
          </a:prstGeom>
          <a:noFill/>
          <a:ln w="9525">
            <a:solidFill>
              <a:srgbClr val="0000FF"/>
            </a:solidFill>
            <a:miter lim="800000"/>
            <a:headEnd/>
            <a:tailEnd/>
          </a:ln>
          <a:effectLst>
            <a:prstShdw prst="shdw17" dist="17961" dir="2700000">
              <a:srgbClr val="0000FF">
                <a:gamma/>
                <a:shade val="60000"/>
                <a:invGamma/>
              </a:srgbClr>
            </a:prstShdw>
          </a:effectLst>
          <a:extLst>
            <a:ext uri="{909E8E84-426E-40DD-AFC4-6F175D3DCCD1}">
              <a14:hiddenFill xmlns:a14="http://schemas.microsoft.com/office/drawing/2010/main">
                <a:solidFill>
                  <a:schemeClr val="accent1"/>
                </a:solidFill>
              </a14:hiddenFill>
            </a:ext>
          </a:extLst>
        </p:spPr>
        <p:txBody>
          <a:bodyPr>
            <a:spAutoFit/>
          </a:bodyPr>
          <a:lstStyle/>
          <a:p>
            <a:r>
              <a:rPr lang="en-US" altLang="en-US" sz="1600">
                <a:latin typeface="VNI-Timfani-Heavy" pitchFamily="2" charset="0"/>
              </a:rPr>
              <a:t>MOV  SMALL, AL</a:t>
            </a:r>
          </a:p>
          <a:p>
            <a:r>
              <a:rPr lang="en-US" altLang="en-US" sz="1600">
                <a:latin typeface="VNI-Timfani-Heavy" pitchFamily="2" charset="0"/>
              </a:rPr>
              <a:t>CMP SMALL, BL</a:t>
            </a:r>
          </a:p>
          <a:p>
            <a:r>
              <a:rPr lang="en-US" altLang="en-US" sz="1600">
                <a:latin typeface="VNI-Timfani-Heavy" pitchFamily="2" charset="0"/>
              </a:rPr>
              <a:t>JBE L1</a:t>
            </a:r>
          </a:p>
          <a:p>
            <a:r>
              <a:rPr lang="en-US" altLang="en-US" sz="1600">
                <a:latin typeface="VNI-Timfani-Heavy" pitchFamily="2" charset="0"/>
              </a:rPr>
              <a:t>MOV SMALL, BL</a:t>
            </a:r>
          </a:p>
          <a:p>
            <a:r>
              <a:rPr lang="en-US" altLang="en-US" sz="1600">
                <a:latin typeface="VNI-Timfani-Heavy" pitchFamily="2" charset="0"/>
              </a:rPr>
              <a:t>L1 :</a:t>
            </a:r>
          </a:p>
          <a:p>
            <a:r>
              <a:rPr lang="en-US" altLang="en-US" sz="1600">
                <a:latin typeface="VNI-Timfani-Heavy" pitchFamily="2" charset="0"/>
              </a:rPr>
              <a:t>  CMP SMALL, CL</a:t>
            </a:r>
          </a:p>
          <a:p>
            <a:r>
              <a:rPr lang="en-US" altLang="en-US" sz="1600">
                <a:latin typeface="VNI-Timfani-Heavy" pitchFamily="2" charset="0"/>
              </a:rPr>
              <a:t> JBE  L2</a:t>
            </a:r>
          </a:p>
          <a:p>
            <a:r>
              <a:rPr lang="en-US" altLang="en-US" sz="1600">
                <a:latin typeface="VNI-Timfani-Heavy" pitchFamily="2" charset="0"/>
              </a:rPr>
              <a:t>MOV SMALL, CL</a:t>
            </a:r>
          </a:p>
          <a:p>
            <a:r>
              <a:rPr lang="en-US" altLang="en-US" sz="1600">
                <a:latin typeface="VNI-Timfani-Heavy" pitchFamily="2" charset="0"/>
              </a:rPr>
              <a:t>L2 : . . .</a:t>
            </a:r>
          </a:p>
        </p:txBody>
      </p:sp>
      <p:sp>
        <p:nvSpPr>
          <p:cNvPr id="31753" name="Text Box 9">
            <a:extLst>
              <a:ext uri="{FF2B5EF4-FFF2-40B4-BE49-F238E27FC236}">
                <a16:creationId xmlns:a16="http://schemas.microsoft.com/office/drawing/2014/main" id="{AE1B4A9B-E675-4301-8FB6-DDAEEA3531A6}"/>
              </a:ext>
            </a:extLst>
          </p:cNvPr>
          <p:cNvSpPr txBox="1">
            <a:spLocks noChangeArrowheads="1"/>
          </p:cNvSpPr>
          <p:nvPr/>
        </p:nvSpPr>
        <p:spPr bwMode="auto">
          <a:xfrm>
            <a:off x="4540250" y="2209800"/>
            <a:ext cx="3054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giaû söû AL nhoû nhaát</a:t>
            </a:r>
          </a:p>
        </p:txBody>
      </p:sp>
      <p:sp>
        <p:nvSpPr>
          <p:cNvPr id="31754" name="Text Box 10">
            <a:extLst>
              <a:ext uri="{FF2B5EF4-FFF2-40B4-BE49-F238E27FC236}">
                <a16:creationId xmlns:a16="http://schemas.microsoft.com/office/drawing/2014/main" id="{C1D8CCAC-A0AF-46A1-ABB8-D0998EB6B162}"/>
              </a:ext>
            </a:extLst>
          </p:cNvPr>
          <p:cNvSpPr txBox="1">
            <a:spLocks noChangeArrowheads="1"/>
          </p:cNvSpPr>
          <p:nvPr/>
        </p:nvSpPr>
        <p:spPr bwMode="auto">
          <a:xfrm>
            <a:off x="4457700" y="2590800"/>
            <a:ext cx="305435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neáu SMALL &lt;= BL thì</a:t>
            </a:r>
          </a:p>
          <a:p>
            <a:pPr>
              <a:spcBef>
                <a:spcPct val="50000"/>
              </a:spcBef>
            </a:pPr>
            <a:r>
              <a:rPr lang="en-US" altLang="en-US" sz="1600"/>
              <a:t>Nhaûy ñeán L1</a:t>
            </a:r>
          </a:p>
        </p:txBody>
      </p:sp>
      <p:sp>
        <p:nvSpPr>
          <p:cNvPr id="31755" name="Text Box 11">
            <a:extLst>
              <a:ext uri="{FF2B5EF4-FFF2-40B4-BE49-F238E27FC236}">
                <a16:creationId xmlns:a16="http://schemas.microsoft.com/office/drawing/2014/main" id="{A5288A4F-8474-4558-B27A-0749430306CD}"/>
              </a:ext>
            </a:extLst>
          </p:cNvPr>
          <p:cNvSpPr txBox="1">
            <a:spLocks noChangeArrowheads="1"/>
          </p:cNvSpPr>
          <p:nvPr/>
        </p:nvSpPr>
        <p:spPr bwMode="auto">
          <a:xfrm>
            <a:off x="4540250" y="3200400"/>
            <a:ext cx="30543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 neáu SMALL &lt;= CL thì</a:t>
            </a:r>
          </a:p>
          <a:p>
            <a:pPr>
              <a:spcBef>
                <a:spcPct val="50000"/>
              </a:spcBef>
            </a:pPr>
            <a:r>
              <a:rPr lang="en-US" altLang="en-US" sz="1600"/>
              <a:t>; Nhaûy ñeán L2</a:t>
            </a:r>
          </a:p>
          <a:p>
            <a:pPr>
              <a:spcBef>
                <a:spcPct val="50000"/>
              </a:spcBef>
            </a:pPr>
            <a:r>
              <a:rPr lang="en-US" altLang="en-US" sz="1600"/>
              <a:t>; CL laø soá nhoû nhaát </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fade">
                                      <p:cBhvr>
                                        <p:cTn id="7" dur="770" decel="100000"/>
                                        <p:tgtEl>
                                          <p:spTgt spid="31752"/>
                                        </p:tgtEl>
                                      </p:cBhvr>
                                    </p:animEffect>
                                    <p:animScale>
                                      <p:cBhvr>
                                        <p:cTn id="8" dur="770" decel="100000"/>
                                        <p:tgtEl>
                                          <p:spTgt spid="31752"/>
                                        </p:tgtEl>
                                      </p:cBhvr>
                                      <p:from x="10000" y="10000"/>
                                      <p:to x="200000" y="450000"/>
                                    </p:animScale>
                                    <p:animScale>
                                      <p:cBhvr>
                                        <p:cTn id="9" dur="1230" accel="100000" fill="hold">
                                          <p:stCondLst>
                                            <p:cond delay="770"/>
                                          </p:stCondLst>
                                        </p:cTn>
                                        <p:tgtEl>
                                          <p:spTgt spid="31752"/>
                                        </p:tgtEl>
                                      </p:cBhvr>
                                      <p:from x="200000" y="450000"/>
                                      <p:to x="100000" y="100000"/>
                                    </p:animScale>
                                    <p:set>
                                      <p:cBhvr>
                                        <p:cTn id="10" dur="770" fill="hold"/>
                                        <p:tgtEl>
                                          <p:spTgt spid="31752"/>
                                        </p:tgtEl>
                                        <p:attrNameLst>
                                          <p:attrName>ppt_x</p:attrName>
                                        </p:attrNameLst>
                                      </p:cBhvr>
                                      <p:to>
                                        <p:strVal val="(0.5)"/>
                                      </p:to>
                                    </p:set>
                                    <p:anim from="(0.5)" to="(#ppt_x)" calcmode="lin" valueType="num">
                                      <p:cBhvr>
                                        <p:cTn id="11" dur="1230" accel="100000" fill="hold">
                                          <p:stCondLst>
                                            <p:cond delay="770"/>
                                          </p:stCondLst>
                                        </p:cTn>
                                        <p:tgtEl>
                                          <p:spTgt spid="31752"/>
                                        </p:tgtEl>
                                        <p:attrNameLst>
                                          <p:attrName>ppt_x</p:attrName>
                                        </p:attrNameLst>
                                      </p:cBhvr>
                                    </p:anim>
                                    <p:set>
                                      <p:cBhvr>
                                        <p:cTn id="12" dur="770" fill="hold"/>
                                        <p:tgtEl>
                                          <p:spTgt spid="31752"/>
                                        </p:tgtEl>
                                        <p:attrNameLst>
                                          <p:attrName>ppt_y</p:attrName>
                                        </p:attrNameLst>
                                      </p:cBhvr>
                                      <p:to>
                                        <p:strVal val="(#ppt_y+0.4)"/>
                                      </p:to>
                                    </p:set>
                                    <p:anim from="(#ppt_y+0.4)" to="(#ppt_y)" calcmode="lin" valueType="num">
                                      <p:cBhvr>
                                        <p:cTn id="13" dur="1230" accel="100000" fill="hold">
                                          <p:stCondLst>
                                            <p:cond delay="770"/>
                                          </p:stCondLst>
                                        </p:cTn>
                                        <p:tgtEl>
                                          <p:spTgt spid="3175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753"/>
                                        </p:tgtEl>
                                        <p:attrNameLst>
                                          <p:attrName>style.visibility</p:attrName>
                                        </p:attrNameLst>
                                      </p:cBhvr>
                                      <p:to>
                                        <p:strVal val="visible"/>
                                      </p:to>
                                    </p:set>
                                    <p:anim calcmode="lin" valueType="num">
                                      <p:cBhvr additive="base">
                                        <p:cTn id="18" dur="500" fill="hold"/>
                                        <p:tgtEl>
                                          <p:spTgt spid="31753"/>
                                        </p:tgtEl>
                                        <p:attrNameLst>
                                          <p:attrName>ppt_x</p:attrName>
                                        </p:attrNameLst>
                                      </p:cBhvr>
                                      <p:tavLst>
                                        <p:tav tm="0">
                                          <p:val>
                                            <p:strVal val="#ppt_x"/>
                                          </p:val>
                                        </p:tav>
                                        <p:tav tm="100000">
                                          <p:val>
                                            <p:strVal val="#ppt_x"/>
                                          </p:val>
                                        </p:tav>
                                      </p:tavLst>
                                    </p:anim>
                                    <p:anim calcmode="lin" valueType="num">
                                      <p:cBhvr additive="base">
                                        <p:cTn id="19" dur="500" fill="hold"/>
                                        <p:tgtEl>
                                          <p:spTgt spid="317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754"/>
                                        </p:tgtEl>
                                        <p:attrNameLst>
                                          <p:attrName>style.visibility</p:attrName>
                                        </p:attrNameLst>
                                      </p:cBhvr>
                                      <p:to>
                                        <p:strVal val="visible"/>
                                      </p:to>
                                    </p:set>
                                    <p:anim calcmode="lin" valueType="num">
                                      <p:cBhvr additive="base">
                                        <p:cTn id="24" dur="500" fill="hold"/>
                                        <p:tgtEl>
                                          <p:spTgt spid="31754"/>
                                        </p:tgtEl>
                                        <p:attrNameLst>
                                          <p:attrName>ppt_x</p:attrName>
                                        </p:attrNameLst>
                                      </p:cBhvr>
                                      <p:tavLst>
                                        <p:tav tm="0">
                                          <p:val>
                                            <p:strVal val="#ppt_x"/>
                                          </p:val>
                                        </p:tav>
                                        <p:tav tm="100000">
                                          <p:val>
                                            <p:strVal val="#ppt_x"/>
                                          </p:val>
                                        </p:tav>
                                      </p:tavLst>
                                    </p:anim>
                                    <p:anim calcmode="lin" valueType="num">
                                      <p:cBhvr additive="base">
                                        <p:cTn id="25"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3" grpId="0"/>
      <p:bldP spid="317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AF0FB75-5222-4EC8-A3AB-10314ED39637}"/>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3C04E8F3-A59E-4E29-ADA3-06133C0D4CE0}"/>
              </a:ext>
            </a:extLst>
          </p:cNvPr>
          <p:cNvSpPr>
            <a:spLocks noGrp="1"/>
          </p:cNvSpPr>
          <p:nvPr>
            <p:ph type="sldNum" sz="quarter" idx="12"/>
          </p:nvPr>
        </p:nvSpPr>
        <p:spPr/>
        <p:txBody>
          <a:bodyPr/>
          <a:lstStyle/>
          <a:p>
            <a:fld id="{E583D983-F8CA-4564-A838-4A69C1B3013C}" type="slidenum">
              <a:rPr lang="en-US" altLang="en-US"/>
              <a:pPr/>
              <a:t>26</a:t>
            </a:fld>
            <a:endParaRPr lang="en-US" altLang="en-US"/>
          </a:p>
        </p:txBody>
      </p:sp>
      <p:sp>
        <p:nvSpPr>
          <p:cNvPr id="45058" name="Rectangle 2">
            <a:extLst>
              <a:ext uri="{FF2B5EF4-FFF2-40B4-BE49-F238E27FC236}">
                <a16:creationId xmlns:a16="http://schemas.microsoft.com/office/drawing/2014/main" id="{41108D57-80C8-42AF-AA27-FBDE181152A1}"/>
              </a:ext>
            </a:extLst>
          </p:cNvPr>
          <p:cNvSpPr>
            <a:spLocks noGrp="1" noChangeArrowheads="1"/>
          </p:cNvSpPr>
          <p:nvPr>
            <p:ph type="title"/>
          </p:nvPr>
        </p:nvSpPr>
        <p:spPr>
          <a:xfrm>
            <a:off x="660400" y="152400"/>
            <a:ext cx="4705350" cy="484188"/>
          </a:xfrm>
        </p:spPr>
        <p:txBody>
          <a:bodyPr/>
          <a:lstStyle/>
          <a:p>
            <a:r>
              <a:rPr lang="en-US" altLang="en-US" sz="2000" b="1">
                <a:latin typeface="VNI-Times" pitchFamily="2" charset="0"/>
              </a:rPr>
              <a:t>Caùc leänh dòch vaø quay bit</a:t>
            </a:r>
          </a:p>
        </p:txBody>
      </p:sp>
      <p:sp>
        <p:nvSpPr>
          <p:cNvPr id="45060" name="Text Box 4">
            <a:extLst>
              <a:ext uri="{FF2B5EF4-FFF2-40B4-BE49-F238E27FC236}">
                <a16:creationId xmlns:a16="http://schemas.microsoft.com/office/drawing/2014/main" id="{68F7C977-9AAC-45CC-9A79-C04C3A3A20B7}"/>
              </a:ext>
            </a:extLst>
          </p:cNvPr>
          <p:cNvSpPr txBox="1">
            <a:spLocks noChangeArrowheads="1"/>
          </p:cNvSpPr>
          <p:nvPr/>
        </p:nvSpPr>
        <p:spPr bwMode="auto">
          <a:xfrm>
            <a:off x="742950" y="914400"/>
            <a:ext cx="4870450" cy="650875"/>
          </a:xfrm>
          <a:prstGeom prst="rect">
            <a:avLst/>
          </a:prstGeom>
          <a:solidFill>
            <a:srgbClr val="0000F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solidFill>
                  <a:srgbClr val="FFFF00"/>
                </a:solidFill>
              </a:rPr>
              <a:t>SHL (Shift Left)</a:t>
            </a:r>
            <a:r>
              <a:rPr lang="en-US" altLang="en-US" sz="1800" b="1"/>
              <a:t> : dòch caùc bit cuûa toaùn haïng ñích sang traùi</a:t>
            </a:r>
          </a:p>
        </p:txBody>
      </p:sp>
      <p:sp>
        <p:nvSpPr>
          <p:cNvPr id="45061" name="Text Box 5">
            <a:extLst>
              <a:ext uri="{FF2B5EF4-FFF2-40B4-BE49-F238E27FC236}">
                <a16:creationId xmlns:a16="http://schemas.microsoft.com/office/drawing/2014/main" id="{CDDC9F2A-B3B8-49BA-BEA1-B350FE6E9700}"/>
              </a:ext>
            </a:extLst>
          </p:cNvPr>
          <p:cNvSpPr txBox="1">
            <a:spLocks noChangeArrowheads="1"/>
          </p:cNvSpPr>
          <p:nvPr/>
        </p:nvSpPr>
        <p:spPr bwMode="auto">
          <a:xfrm>
            <a:off x="762000" y="2286000"/>
            <a:ext cx="44577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FF00"/>
                </a:solidFill>
              </a:rPr>
              <a:t>Cuù phaùp : </a:t>
            </a:r>
            <a:r>
              <a:rPr lang="en-US" altLang="en-US" sz="1800" b="1">
                <a:solidFill>
                  <a:schemeClr val="tx2"/>
                </a:solidFill>
              </a:rPr>
              <a:t>SHL toaùn haïng ñích ,1</a:t>
            </a:r>
          </a:p>
          <a:p>
            <a:pPr>
              <a:spcBef>
                <a:spcPct val="50000"/>
              </a:spcBef>
            </a:pPr>
            <a:r>
              <a:rPr lang="en-US" altLang="en-US" sz="1800" b="1">
                <a:solidFill>
                  <a:srgbClr val="FFFF00"/>
                </a:solidFill>
              </a:rPr>
              <a:t>Dòch 1 vò trí. </a:t>
            </a:r>
          </a:p>
        </p:txBody>
      </p:sp>
      <p:sp>
        <p:nvSpPr>
          <p:cNvPr id="45062" name="Text Box 6">
            <a:extLst>
              <a:ext uri="{FF2B5EF4-FFF2-40B4-BE49-F238E27FC236}">
                <a16:creationId xmlns:a16="http://schemas.microsoft.com/office/drawing/2014/main" id="{6417A6AB-5EFA-4876-BAB4-E5C61656384E}"/>
              </a:ext>
            </a:extLst>
          </p:cNvPr>
          <p:cNvSpPr txBox="1">
            <a:spLocks noChangeArrowheads="1"/>
          </p:cNvSpPr>
          <p:nvPr/>
        </p:nvSpPr>
        <p:spPr bwMode="auto">
          <a:xfrm>
            <a:off x="762000" y="3276600"/>
            <a:ext cx="4953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FF00"/>
                </a:solidFill>
              </a:rPr>
              <a:t>Cuù phaùp : </a:t>
            </a:r>
            <a:r>
              <a:rPr lang="en-US" altLang="en-US" sz="1800" b="1">
                <a:solidFill>
                  <a:srgbClr val="FF9900"/>
                </a:solidFill>
              </a:rPr>
              <a:t>SHL toaùn haïng ñích ,CL</a:t>
            </a:r>
          </a:p>
          <a:p>
            <a:pPr>
              <a:spcBef>
                <a:spcPct val="50000"/>
              </a:spcBef>
            </a:pPr>
            <a:r>
              <a:rPr lang="en-US" altLang="en-US" sz="1800" b="1">
                <a:solidFill>
                  <a:srgbClr val="FFFF00"/>
                </a:solidFill>
              </a:rPr>
              <a:t>Dòch n vò trí trong ñoù CL chöùa soá bit caàn dòch. </a:t>
            </a:r>
          </a:p>
        </p:txBody>
      </p:sp>
      <p:sp>
        <p:nvSpPr>
          <p:cNvPr id="45063" name="Text Box 7">
            <a:extLst>
              <a:ext uri="{FF2B5EF4-FFF2-40B4-BE49-F238E27FC236}">
                <a16:creationId xmlns:a16="http://schemas.microsoft.com/office/drawing/2014/main" id="{C17068D7-3011-4E9B-A88E-480B79FA2069}"/>
              </a:ext>
            </a:extLst>
          </p:cNvPr>
          <p:cNvSpPr txBox="1">
            <a:spLocks noChangeArrowheads="1"/>
          </p:cNvSpPr>
          <p:nvPr/>
        </p:nvSpPr>
        <p:spPr bwMode="auto">
          <a:xfrm rot="-533123">
            <a:off x="838200" y="4572000"/>
            <a:ext cx="4953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33CC"/>
                </a:solidFill>
              </a:rPr>
              <a:t>Hoaït ñoäng : moät giaù trò 0 seõ ñöôïc ñöa vaøo vò trí beân phaûi  nhaát cuûa toaùn haïng ñích, coøn bit msb cuûa noù ñöôïc ñöa vaøo côø CF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0DDAC35-5BFD-4AF9-A701-590955621D6C}"/>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13536253-98E2-45B0-893F-1601848B98E6}"/>
              </a:ext>
            </a:extLst>
          </p:cNvPr>
          <p:cNvSpPr>
            <a:spLocks noGrp="1"/>
          </p:cNvSpPr>
          <p:nvPr>
            <p:ph type="sldNum" sz="quarter" idx="12"/>
          </p:nvPr>
        </p:nvSpPr>
        <p:spPr/>
        <p:txBody>
          <a:bodyPr/>
          <a:lstStyle/>
          <a:p>
            <a:fld id="{80157BCE-4596-4931-B4FB-93C2CDBDCBA9}" type="slidenum">
              <a:rPr lang="en-US" altLang="en-US"/>
              <a:pPr/>
              <a:t>27</a:t>
            </a:fld>
            <a:endParaRPr lang="en-US" altLang="en-US"/>
          </a:p>
        </p:txBody>
      </p:sp>
      <p:sp>
        <p:nvSpPr>
          <p:cNvPr id="46082" name="Rectangle 2">
            <a:extLst>
              <a:ext uri="{FF2B5EF4-FFF2-40B4-BE49-F238E27FC236}">
                <a16:creationId xmlns:a16="http://schemas.microsoft.com/office/drawing/2014/main" id="{71EAC1EF-E4D7-429F-A970-632B5D46EDF1}"/>
              </a:ext>
            </a:extLst>
          </p:cNvPr>
          <p:cNvSpPr>
            <a:spLocks noGrp="1" noChangeArrowheads="1"/>
          </p:cNvSpPr>
          <p:nvPr>
            <p:ph type="title"/>
          </p:nvPr>
        </p:nvSpPr>
        <p:spPr>
          <a:xfrm>
            <a:off x="660400" y="152400"/>
            <a:ext cx="4705350" cy="484188"/>
          </a:xfrm>
        </p:spPr>
        <p:txBody>
          <a:bodyPr/>
          <a:lstStyle/>
          <a:p>
            <a:r>
              <a:rPr lang="en-US" altLang="en-US" sz="2000" b="1">
                <a:latin typeface="VNI-Times" pitchFamily="2" charset="0"/>
              </a:rPr>
              <a:t>Caùc leänh dòch vaø quay bit</a:t>
            </a:r>
          </a:p>
        </p:txBody>
      </p:sp>
      <p:sp>
        <p:nvSpPr>
          <p:cNvPr id="46083" name="Text Box 3">
            <a:extLst>
              <a:ext uri="{FF2B5EF4-FFF2-40B4-BE49-F238E27FC236}">
                <a16:creationId xmlns:a16="http://schemas.microsoft.com/office/drawing/2014/main" id="{41091288-BD1F-48B3-B013-B38969E0299F}"/>
              </a:ext>
            </a:extLst>
          </p:cNvPr>
          <p:cNvSpPr txBox="1">
            <a:spLocks noChangeArrowheads="1"/>
          </p:cNvSpPr>
          <p:nvPr/>
        </p:nvSpPr>
        <p:spPr bwMode="auto">
          <a:xfrm>
            <a:off x="742950" y="914400"/>
            <a:ext cx="4870450" cy="788988"/>
          </a:xfrm>
          <a:prstGeom prst="rect">
            <a:avLst/>
          </a:prstGeom>
          <a:solidFill>
            <a:srgbClr val="0000F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t>Ex : DH chöùa 8Ah, CL chöùa 3.</a:t>
            </a:r>
          </a:p>
          <a:p>
            <a:pPr algn="just">
              <a:spcBef>
                <a:spcPct val="50000"/>
              </a:spcBef>
            </a:pPr>
            <a:r>
              <a:rPr lang="en-US" altLang="en-US" sz="1800" b="1"/>
              <a:t>SHL DH, CL ; 01010000b</a:t>
            </a:r>
          </a:p>
        </p:txBody>
      </p:sp>
      <p:sp>
        <p:nvSpPr>
          <p:cNvPr id="46088" name="Text Box 8">
            <a:extLst>
              <a:ext uri="{FF2B5EF4-FFF2-40B4-BE49-F238E27FC236}">
                <a16:creationId xmlns:a16="http://schemas.microsoft.com/office/drawing/2014/main" id="{C6678C52-7E0B-4E70-A2B4-CEEF776AAE1D}"/>
              </a:ext>
            </a:extLst>
          </p:cNvPr>
          <p:cNvSpPr txBox="1">
            <a:spLocks noChangeArrowheads="1"/>
          </p:cNvSpPr>
          <p:nvPr/>
        </p:nvSpPr>
        <p:spPr bwMode="auto">
          <a:xfrm>
            <a:off x="247650" y="2057400"/>
            <a:ext cx="57785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 Cho bieát keát quaû cuûa :</a:t>
            </a:r>
          </a:p>
          <a:p>
            <a:pPr>
              <a:spcBef>
                <a:spcPct val="50000"/>
              </a:spcBef>
            </a:pPr>
            <a:r>
              <a:rPr lang="en-US" altLang="en-US" sz="1800"/>
              <a:t> SHL  1111b, 3</a:t>
            </a:r>
          </a:p>
        </p:txBody>
      </p:sp>
      <p:sp>
        <p:nvSpPr>
          <p:cNvPr id="46089" name="Oval 9">
            <a:extLst>
              <a:ext uri="{FF2B5EF4-FFF2-40B4-BE49-F238E27FC236}">
                <a16:creationId xmlns:a16="http://schemas.microsoft.com/office/drawing/2014/main" id="{F6236C67-7E86-4CF9-88EB-2957FAD6A248}"/>
              </a:ext>
            </a:extLst>
          </p:cNvPr>
          <p:cNvSpPr>
            <a:spLocks noChangeArrowheads="1"/>
          </p:cNvSpPr>
          <p:nvPr/>
        </p:nvSpPr>
        <p:spPr bwMode="auto">
          <a:xfrm>
            <a:off x="495300" y="3048000"/>
            <a:ext cx="437515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b="1"/>
              <a:t>MT thöïc hieän pheùp nhaân baèng</a:t>
            </a:r>
            <a:br>
              <a:rPr lang="en-US" altLang="en-US" sz="1800" b="1"/>
            </a:br>
            <a:r>
              <a:rPr lang="en-US" altLang="en-US" sz="1800" b="1"/>
              <a:t>dòch traùi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diamond(in)">
                                      <p:cBhvr>
                                        <p:cTn id="7" dur="2000"/>
                                        <p:tgtEl>
                                          <p:spTgt spid="460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6089"/>
                                        </p:tgtEl>
                                        <p:attrNameLst>
                                          <p:attrName>style.visibility</p:attrName>
                                        </p:attrNameLst>
                                      </p:cBhvr>
                                      <p:to>
                                        <p:strVal val="visible"/>
                                      </p:to>
                                    </p:set>
                                    <p:anim calcmode="lin" valueType="num">
                                      <p:cBhvr additive="base">
                                        <p:cTn id="12" dur="5000" fill="hold"/>
                                        <p:tgtEl>
                                          <p:spTgt spid="46089"/>
                                        </p:tgtEl>
                                        <p:attrNameLst>
                                          <p:attrName>ppt_x</p:attrName>
                                        </p:attrNameLst>
                                      </p:cBhvr>
                                      <p:tavLst>
                                        <p:tav tm="0">
                                          <p:val>
                                            <p:strVal val="#ppt_x"/>
                                          </p:val>
                                        </p:tav>
                                        <p:tav tm="100000">
                                          <p:val>
                                            <p:strVal val="#ppt_x"/>
                                          </p:val>
                                        </p:tav>
                                      </p:tavLst>
                                    </p:anim>
                                    <p:anim calcmode="lin" valueType="num">
                                      <p:cBhvr additive="base">
                                        <p:cTn id="13" dur="5000" fill="hold"/>
                                        <p:tgtEl>
                                          <p:spTgt spid="46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P spid="460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071EFF98-0E14-4132-AD33-A776CC57B59C}"/>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C87E0B8E-6ED6-49F6-8CD5-A23EBF747A47}"/>
              </a:ext>
            </a:extLst>
          </p:cNvPr>
          <p:cNvSpPr>
            <a:spLocks noGrp="1"/>
          </p:cNvSpPr>
          <p:nvPr>
            <p:ph type="sldNum" sz="quarter" idx="12"/>
          </p:nvPr>
        </p:nvSpPr>
        <p:spPr/>
        <p:txBody>
          <a:bodyPr/>
          <a:lstStyle/>
          <a:p>
            <a:fld id="{E8D80788-F65B-4E12-A9E3-3ACDDA33A47E}" type="slidenum">
              <a:rPr lang="en-US" altLang="en-US"/>
              <a:pPr/>
              <a:t>28</a:t>
            </a:fld>
            <a:endParaRPr lang="en-US" altLang="en-US"/>
          </a:p>
        </p:txBody>
      </p:sp>
      <p:sp>
        <p:nvSpPr>
          <p:cNvPr id="62466" name="Rectangle 2">
            <a:extLst>
              <a:ext uri="{FF2B5EF4-FFF2-40B4-BE49-F238E27FC236}">
                <a16:creationId xmlns:a16="http://schemas.microsoft.com/office/drawing/2014/main" id="{D5189F91-2447-4F38-B9EB-91B2E03681D5}"/>
              </a:ext>
            </a:extLst>
          </p:cNvPr>
          <p:cNvSpPr>
            <a:spLocks noGrp="1" noChangeArrowheads="1"/>
          </p:cNvSpPr>
          <p:nvPr>
            <p:ph type="title"/>
          </p:nvPr>
        </p:nvSpPr>
        <p:spPr>
          <a:xfrm>
            <a:off x="660400" y="152400"/>
            <a:ext cx="4705350" cy="484188"/>
          </a:xfrm>
        </p:spPr>
        <p:txBody>
          <a:bodyPr/>
          <a:lstStyle/>
          <a:p>
            <a:r>
              <a:rPr lang="en-US" altLang="en-US" sz="2000" b="1">
                <a:latin typeface="VNI-Times" pitchFamily="2" charset="0"/>
              </a:rPr>
              <a:t> leänh dòch phaûi SHR</a:t>
            </a:r>
          </a:p>
        </p:txBody>
      </p:sp>
      <p:sp>
        <p:nvSpPr>
          <p:cNvPr id="62467" name="Text Box 3">
            <a:extLst>
              <a:ext uri="{FF2B5EF4-FFF2-40B4-BE49-F238E27FC236}">
                <a16:creationId xmlns:a16="http://schemas.microsoft.com/office/drawing/2014/main" id="{1BF34A29-812C-42B4-9B18-935CA79DD732}"/>
              </a:ext>
            </a:extLst>
          </p:cNvPr>
          <p:cNvSpPr txBox="1">
            <a:spLocks noChangeArrowheads="1"/>
          </p:cNvSpPr>
          <p:nvPr/>
        </p:nvSpPr>
        <p:spPr bwMode="auto">
          <a:xfrm>
            <a:off x="742950" y="914400"/>
            <a:ext cx="5778500" cy="376238"/>
          </a:xfrm>
          <a:prstGeom prst="rect">
            <a:avLst/>
          </a:prstGeom>
          <a:solidFill>
            <a:srgbClr val="0000F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t>Coâng duïng : dòch caùc bit cuûa toaùn haïng ñích sang beân phaûi.</a:t>
            </a:r>
          </a:p>
        </p:txBody>
      </p:sp>
      <p:sp>
        <p:nvSpPr>
          <p:cNvPr id="62468" name="Text Box 4">
            <a:extLst>
              <a:ext uri="{FF2B5EF4-FFF2-40B4-BE49-F238E27FC236}">
                <a16:creationId xmlns:a16="http://schemas.microsoft.com/office/drawing/2014/main" id="{02905558-BE32-4D0A-A058-2B7F1A990A33}"/>
              </a:ext>
            </a:extLst>
          </p:cNvPr>
          <p:cNvSpPr txBox="1">
            <a:spLocks noChangeArrowheads="1"/>
          </p:cNvSpPr>
          <p:nvPr/>
        </p:nvSpPr>
        <p:spPr bwMode="auto">
          <a:xfrm>
            <a:off x="609600" y="2286000"/>
            <a:ext cx="577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Cuù phaùp : </a:t>
            </a:r>
            <a:r>
              <a:rPr lang="en-US" altLang="en-US" sz="1800" b="1">
                <a:solidFill>
                  <a:srgbClr val="FF9900"/>
                </a:solidFill>
              </a:rPr>
              <a:t>SHR toaùn haïng ñích , 1</a:t>
            </a:r>
          </a:p>
        </p:txBody>
      </p:sp>
      <p:sp>
        <p:nvSpPr>
          <p:cNvPr id="62469" name="Oval 5">
            <a:extLst>
              <a:ext uri="{FF2B5EF4-FFF2-40B4-BE49-F238E27FC236}">
                <a16:creationId xmlns:a16="http://schemas.microsoft.com/office/drawing/2014/main" id="{ABD683F8-1166-48EF-AD83-4679AC841BE5}"/>
              </a:ext>
            </a:extLst>
          </p:cNvPr>
          <p:cNvSpPr>
            <a:spLocks noChangeArrowheads="1"/>
          </p:cNvSpPr>
          <p:nvPr/>
        </p:nvSpPr>
        <p:spPr bwMode="auto">
          <a:xfrm>
            <a:off x="2362200" y="4419600"/>
            <a:ext cx="437515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b="1"/>
              <a:t>MT thöïc hieän pheùp chia baèng</a:t>
            </a:r>
            <a:br>
              <a:rPr lang="en-US" altLang="en-US" sz="1800" b="1"/>
            </a:br>
            <a:r>
              <a:rPr lang="en-US" altLang="en-US" sz="1800" b="1"/>
              <a:t>dòch phaûi</a:t>
            </a:r>
          </a:p>
        </p:txBody>
      </p:sp>
      <p:sp>
        <p:nvSpPr>
          <p:cNvPr id="62470" name="Text Box 6">
            <a:extLst>
              <a:ext uri="{FF2B5EF4-FFF2-40B4-BE49-F238E27FC236}">
                <a16:creationId xmlns:a16="http://schemas.microsoft.com/office/drawing/2014/main" id="{42FDE267-9E37-4066-8C30-0E5F7D780CA3}"/>
              </a:ext>
            </a:extLst>
          </p:cNvPr>
          <p:cNvSpPr txBox="1">
            <a:spLocks noChangeArrowheads="1"/>
          </p:cNvSpPr>
          <p:nvPr/>
        </p:nvSpPr>
        <p:spPr bwMode="auto">
          <a:xfrm>
            <a:off x="533400" y="3581400"/>
            <a:ext cx="577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Hoaït ñoäng : 1 giaù trò 0 seõ ñöôïc ñöa vaøo bit msb cuûa toaùn haïng ñích, coøn bit beân phaûi nhaát seõ ñöôïc ñöa vaøo côø CF.</a:t>
            </a:r>
          </a:p>
        </p:txBody>
      </p:sp>
      <p:sp>
        <p:nvSpPr>
          <p:cNvPr id="62471" name="Text Box 7">
            <a:extLst>
              <a:ext uri="{FF2B5EF4-FFF2-40B4-BE49-F238E27FC236}">
                <a16:creationId xmlns:a16="http://schemas.microsoft.com/office/drawing/2014/main" id="{922B6652-C605-494E-89D8-2E9962CDCD46}"/>
              </a:ext>
            </a:extLst>
          </p:cNvPr>
          <p:cNvSpPr txBox="1">
            <a:spLocks noChangeArrowheads="1"/>
          </p:cNvSpPr>
          <p:nvPr/>
        </p:nvSpPr>
        <p:spPr bwMode="auto">
          <a:xfrm>
            <a:off x="609600" y="3062288"/>
            <a:ext cx="701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FF00"/>
                </a:solidFill>
              </a:rPr>
              <a:t> SHR toaùn haïng ñích , CL ; dòch phaûi n bit trong ñoù CL chöùa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diamond(in)">
                                      <p:cBhvr>
                                        <p:cTn id="7" dur="2000"/>
                                        <p:tgtEl>
                                          <p:spTgt spid="62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69"/>
                                        </p:tgtEl>
                                        <p:attrNameLst>
                                          <p:attrName>style.visibility</p:attrName>
                                        </p:attrNameLst>
                                      </p:cBhvr>
                                      <p:to>
                                        <p:strVal val="visible"/>
                                      </p:to>
                                    </p:set>
                                    <p:anim calcmode="lin" valueType="num">
                                      <p:cBhvr additive="base">
                                        <p:cTn id="12" dur="5000" fill="hold"/>
                                        <p:tgtEl>
                                          <p:spTgt spid="62469"/>
                                        </p:tgtEl>
                                        <p:attrNameLst>
                                          <p:attrName>ppt_x</p:attrName>
                                        </p:attrNameLst>
                                      </p:cBhvr>
                                      <p:tavLst>
                                        <p:tav tm="0">
                                          <p:val>
                                            <p:strVal val="#ppt_x"/>
                                          </p:val>
                                        </p:tav>
                                        <p:tav tm="100000">
                                          <p:val>
                                            <p:strVal val="#ppt_x"/>
                                          </p:val>
                                        </p:tav>
                                      </p:tavLst>
                                    </p:anim>
                                    <p:anim calcmode="lin" valueType="num">
                                      <p:cBhvr additive="base">
                                        <p:cTn id="13" dur="50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62470"/>
                                        </p:tgtEl>
                                        <p:attrNameLst>
                                          <p:attrName>style.visibility</p:attrName>
                                        </p:attrNameLst>
                                      </p:cBhvr>
                                      <p:to>
                                        <p:strVal val="visible"/>
                                      </p:to>
                                    </p:set>
                                    <p:animEffect transition="in" filter="diamond(in)">
                                      <p:cBhvr>
                                        <p:cTn id="18" dur="2000"/>
                                        <p:tgtEl>
                                          <p:spTgt spid="62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62471"/>
                                        </p:tgtEl>
                                        <p:attrNameLst>
                                          <p:attrName>style.visibility</p:attrName>
                                        </p:attrNameLst>
                                      </p:cBhvr>
                                      <p:to>
                                        <p:strVal val="visible"/>
                                      </p:to>
                                    </p:set>
                                    <p:animEffect transition="in" filter="diamond(in)">
                                      <p:cBhvr>
                                        <p:cTn id="23" dur="20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animBg="1"/>
      <p:bldP spid="62470" grpId="0"/>
      <p:bldP spid="624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389BBF89-9D41-4639-9EDA-FF107035280A}"/>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3AEAD5A7-7858-4208-8B8F-40063C2B506F}"/>
              </a:ext>
            </a:extLst>
          </p:cNvPr>
          <p:cNvSpPr>
            <a:spLocks noGrp="1"/>
          </p:cNvSpPr>
          <p:nvPr>
            <p:ph type="sldNum" sz="quarter" idx="12"/>
          </p:nvPr>
        </p:nvSpPr>
        <p:spPr/>
        <p:txBody>
          <a:bodyPr/>
          <a:lstStyle/>
          <a:p>
            <a:fld id="{60F97377-A28F-4DFE-96E0-0A531D97614E}" type="slidenum">
              <a:rPr lang="en-US" altLang="en-US"/>
              <a:pPr/>
              <a:t>29</a:t>
            </a:fld>
            <a:endParaRPr lang="en-US" altLang="en-US"/>
          </a:p>
        </p:txBody>
      </p:sp>
      <p:sp>
        <p:nvSpPr>
          <p:cNvPr id="63490" name="Rectangle 2">
            <a:extLst>
              <a:ext uri="{FF2B5EF4-FFF2-40B4-BE49-F238E27FC236}">
                <a16:creationId xmlns:a16="http://schemas.microsoft.com/office/drawing/2014/main" id="{BB475904-B8FD-4C7C-BAD1-697DC470FC96}"/>
              </a:ext>
            </a:extLst>
          </p:cNvPr>
          <p:cNvSpPr>
            <a:spLocks noGrp="1" noChangeArrowheads="1"/>
          </p:cNvSpPr>
          <p:nvPr>
            <p:ph type="title"/>
          </p:nvPr>
        </p:nvSpPr>
        <p:spPr>
          <a:xfrm>
            <a:off x="660400" y="152400"/>
            <a:ext cx="4705350" cy="484188"/>
          </a:xfrm>
        </p:spPr>
        <p:txBody>
          <a:bodyPr/>
          <a:lstStyle/>
          <a:p>
            <a:r>
              <a:rPr lang="en-US" altLang="en-US" sz="2000" b="1">
                <a:latin typeface="VNI-Times" pitchFamily="2" charset="0"/>
              </a:rPr>
              <a:t> leänh dòch phaûi SHR</a:t>
            </a:r>
          </a:p>
        </p:txBody>
      </p:sp>
      <p:sp>
        <p:nvSpPr>
          <p:cNvPr id="63491" name="Text Box 3">
            <a:extLst>
              <a:ext uri="{FF2B5EF4-FFF2-40B4-BE49-F238E27FC236}">
                <a16:creationId xmlns:a16="http://schemas.microsoft.com/office/drawing/2014/main" id="{8EE7B5E5-2F30-4E31-9164-FD24A7781CF8}"/>
              </a:ext>
            </a:extLst>
          </p:cNvPr>
          <p:cNvSpPr txBox="1">
            <a:spLocks noChangeArrowheads="1"/>
          </p:cNvSpPr>
          <p:nvPr/>
        </p:nvSpPr>
        <p:spPr bwMode="auto">
          <a:xfrm>
            <a:off x="742950" y="914400"/>
            <a:ext cx="5778500" cy="376238"/>
          </a:xfrm>
          <a:prstGeom prst="rect">
            <a:avLst/>
          </a:prstGeom>
          <a:solidFill>
            <a:srgbClr val="0000F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latin typeface="VNI-US" pitchFamily="2" charset="0"/>
              </a:rPr>
              <a:t>Ex : shr 0100b, 1   ; 0010b = 2 </a:t>
            </a:r>
          </a:p>
        </p:txBody>
      </p:sp>
      <p:sp>
        <p:nvSpPr>
          <p:cNvPr id="63494" name="Text Box 6">
            <a:extLst>
              <a:ext uri="{FF2B5EF4-FFF2-40B4-BE49-F238E27FC236}">
                <a16:creationId xmlns:a16="http://schemas.microsoft.com/office/drawing/2014/main" id="{8C22763F-6D3E-4F20-9E8C-CE0A2A433C88}"/>
              </a:ext>
            </a:extLst>
          </p:cNvPr>
          <p:cNvSpPr txBox="1">
            <a:spLocks noChangeArrowheads="1"/>
          </p:cNvSpPr>
          <p:nvPr/>
        </p:nvSpPr>
        <p:spPr bwMode="auto">
          <a:xfrm>
            <a:off x="660400" y="1524000"/>
            <a:ext cx="5778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Ñoái vôùi caùc soá leû, dòch phaûi seõ chia ñoâi noù vaø laøm troøn xuoáng soá nguyeân gaàn nhaát.</a:t>
            </a:r>
          </a:p>
        </p:txBody>
      </p:sp>
      <p:sp>
        <p:nvSpPr>
          <p:cNvPr id="63496" name="Text Box 8">
            <a:extLst>
              <a:ext uri="{FF2B5EF4-FFF2-40B4-BE49-F238E27FC236}">
                <a16:creationId xmlns:a16="http://schemas.microsoft.com/office/drawing/2014/main" id="{9F95DEE1-2017-4A8C-957D-369B911A460F}"/>
              </a:ext>
            </a:extLst>
          </p:cNvPr>
          <p:cNvSpPr txBox="1">
            <a:spLocks noChangeArrowheads="1"/>
          </p:cNvSpPr>
          <p:nvPr/>
        </p:nvSpPr>
        <p:spPr bwMode="auto">
          <a:xfrm>
            <a:off x="660400" y="2286000"/>
            <a:ext cx="5778500" cy="376238"/>
          </a:xfrm>
          <a:prstGeom prst="rect">
            <a:avLst/>
          </a:prstGeom>
          <a:solidFill>
            <a:srgbClr val="0000F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b="1">
                <a:latin typeface="VNI-US" pitchFamily="2" charset="0"/>
              </a:rPr>
              <a:t>Ex : shr 0101b, 1   ; 0010b =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diamond(in)">
                                      <p:cBhvr>
                                        <p:cTn id="7" dur="20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EAE6AD73-AC16-43E4-B8A5-15B8EB1291A4}"/>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DD259993-B894-4432-96E0-369D06C6A1F4}"/>
              </a:ext>
            </a:extLst>
          </p:cNvPr>
          <p:cNvSpPr>
            <a:spLocks noGrp="1"/>
          </p:cNvSpPr>
          <p:nvPr>
            <p:ph type="sldNum" sz="quarter" idx="12"/>
          </p:nvPr>
        </p:nvSpPr>
        <p:spPr/>
        <p:txBody>
          <a:bodyPr/>
          <a:lstStyle/>
          <a:p>
            <a:fld id="{93E71DD2-9B6A-4651-8899-13F05CD3CF7A}" type="slidenum">
              <a:rPr lang="en-US" altLang="en-US"/>
              <a:pPr/>
              <a:t>3</a:t>
            </a:fld>
            <a:endParaRPr lang="en-US" altLang="en-US"/>
          </a:p>
        </p:txBody>
      </p:sp>
      <p:sp>
        <p:nvSpPr>
          <p:cNvPr id="7170" name="Rectangle 2">
            <a:extLst>
              <a:ext uri="{FF2B5EF4-FFF2-40B4-BE49-F238E27FC236}">
                <a16:creationId xmlns:a16="http://schemas.microsoft.com/office/drawing/2014/main" id="{033BB15A-32FD-4C9A-9F00-9CD7FD7E435E}"/>
              </a:ext>
            </a:extLst>
          </p:cNvPr>
          <p:cNvSpPr>
            <a:spLocks noGrp="1" noChangeArrowheads="1"/>
          </p:cNvSpPr>
          <p:nvPr>
            <p:ph type="title"/>
          </p:nvPr>
        </p:nvSpPr>
        <p:spPr>
          <a:xfrm>
            <a:off x="495300" y="277813"/>
            <a:ext cx="6769100" cy="792162"/>
          </a:xfrm>
        </p:spPr>
        <p:txBody>
          <a:bodyPr/>
          <a:lstStyle/>
          <a:p>
            <a:r>
              <a:rPr lang="en-US" altLang="en-US" sz="3600">
                <a:latin typeface="VNI-Times" pitchFamily="2" charset="0"/>
              </a:rPr>
              <a:t>Söï caàn thieát cuûa leänh nhaûy</a:t>
            </a:r>
          </a:p>
        </p:txBody>
      </p:sp>
      <p:sp>
        <p:nvSpPr>
          <p:cNvPr id="7171" name="Rectangle 3">
            <a:extLst>
              <a:ext uri="{FF2B5EF4-FFF2-40B4-BE49-F238E27FC236}">
                <a16:creationId xmlns:a16="http://schemas.microsoft.com/office/drawing/2014/main" id="{265CC114-8610-4254-B346-2457008F7BAB}"/>
              </a:ext>
            </a:extLst>
          </p:cNvPr>
          <p:cNvSpPr>
            <a:spLocks noGrp="1" noChangeArrowheads="1"/>
          </p:cNvSpPr>
          <p:nvPr>
            <p:ph type="body" idx="1"/>
          </p:nvPr>
        </p:nvSpPr>
        <p:spPr>
          <a:xfrm>
            <a:off x="0" y="990600"/>
            <a:ext cx="8915400" cy="2057400"/>
          </a:xfrm>
        </p:spPr>
        <p:txBody>
          <a:bodyPr/>
          <a:lstStyle/>
          <a:p>
            <a:pPr algn="just">
              <a:lnSpc>
                <a:spcPct val="90000"/>
              </a:lnSpc>
            </a:pPr>
            <a:r>
              <a:rPr lang="en-US" altLang="en-US" sz="2800" b="1">
                <a:latin typeface="VNI-Times" pitchFamily="2" charset="0"/>
              </a:rPr>
              <a:t>ÔÛ caùc chöông trình vieát baèng ngoân ngöõ caáp cao thì vieäc nhaûy (leänh GoTo) laø ñieàu neân traùnh nhöng ôû laäp trình heä thoáng thì ñaây laø vieäc caàn thieát vaø laø ñieåm maïnh cuûa 1 chöông trình vieát baèng Assembly.</a:t>
            </a:r>
          </a:p>
        </p:txBody>
      </p:sp>
      <p:sp>
        <p:nvSpPr>
          <p:cNvPr id="7172" name="Rectangle 4">
            <a:extLst>
              <a:ext uri="{FF2B5EF4-FFF2-40B4-BE49-F238E27FC236}">
                <a16:creationId xmlns:a16="http://schemas.microsoft.com/office/drawing/2014/main" id="{A316FAF9-959D-43E1-8100-74840018A071}"/>
              </a:ext>
            </a:extLst>
          </p:cNvPr>
          <p:cNvSpPr>
            <a:spLocks noChangeArrowheads="1"/>
          </p:cNvSpPr>
          <p:nvPr/>
        </p:nvSpPr>
        <p:spPr bwMode="auto">
          <a:xfrm>
            <a:off x="330200" y="3048000"/>
            <a:ext cx="891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9pPr>
          </a:lstStyle>
          <a:p>
            <a:pPr algn="just" eaLnBrk="1" hangingPunct="1"/>
            <a:r>
              <a:rPr lang="en-US" altLang="en-US" sz="2800" b="1">
                <a:solidFill>
                  <a:srgbClr val="FFFF00"/>
                </a:solidFill>
                <a:latin typeface="VNI-Times" pitchFamily="2" charset="0"/>
              </a:rPr>
              <a:t>Moät leänh nhaûy </a:t>
            </a:r>
            <a:r>
              <a:rPr lang="en-US" altLang="en-US" sz="2800" b="1">
                <a:solidFill>
                  <a:srgbClr val="FFFF00"/>
                </a:solidFill>
                <a:latin typeface="VNI-Times" pitchFamily="2" charset="0"/>
                <a:sym typeface="Wingdings" panose="05000000000000000000" pitchFamily="2" charset="2"/>
              </a:rPr>
              <a:t> CPU phaûi thöïc thi 1 ñoaïn leänh ôû 1 choã khaùc vôùi nôi maø caùc leänh ñang ñöôïc thöïc thi.</a:t>
            </a:r>
            <a:endParaRPr lang="en-US" altLang="en-US" sz="2800" b="1">
              <a:solidFill>
                <a:srgbClr val="FFFF00"/>
              </a:solidFill>
              <a:latin typeface="VNI-Times" pitchFamily="2" charset="0"/>
            </a:endParaRPr>
          </a:p>
        </p:txBody>
      </p:sp>
      <p:sp>
        <p:nvSpPr>
          <p:cNvPr id="7173" name="Rectangle 5">
            <a:extLst>
              <a:ext uri="{FF2B5EF4-FFF2-40B4-BE49-F238E27FC236}">
                <a16:creationId xmlns:a16="http://schemas.microsoft.com/office/drawing/2014/main" id="{CE63EF43-2D88-483E-BB09-E7286895D779}"/>
              </a:ext>
            </a:extLst>
          </p:cNvPr>
          <p:cNvSpPr>
            <a:spLocks noChangeArrowheads="1"/>
          </p:cNvSpPr>
          <p:nvPr/>
        </p:nvSpPr>
        <p:spPr bwMode="auto">
          <a:xfrm>
            <a:off x="330200" y="4038600"/>
            <a:ext cx="891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defRPr>
            </a:lvl9pPr>
          </a:lstStyle>
          <a:p>
            <a:pPr algn="just" eaLnBrk="1" hangingPunct="1"/>
            <a:r>
              <a:rPr lang="en-US" altLang="en-US" sz="2800" b="1">
                <a:solidFill>
                  <a:srgbClr val="66FF33"/>
                </a:solidFill>
                <a:latin typeface="VNI-Times" pitchFamily="2" charset="0"/>
              </a:rPr>
              <a:t>Trong laäp trình, coù nhöõng nhoùm phaùt bieåu caàn phaûi laëp ñi laëp laïi nhieàu laàn trong 1 ñieàu kieän naøo ñoù. Ñeå ñaùp öùng ñieàu kieän naøy ASM cung caáp 2 leänh JMP vaø LOOP.</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1000"/>
                                        <p:tgtEl>
                                          <p:spTgt spid="7171">
                                            <p:txEl>
                                              <p:pRg st="0" end="0"/>
                                            </p:txEl>
                                          </p:spTgt>
                                        </p:tgtEl>
                                      </p:cBhvr>
                                    </p:animEffect>
                                    <p:anim calcmode="lin" valueType="num">
                                      <p:cBhvr>
                                        <p:cTn id="8" dur="1000" fill="hold"/>
                                        <p:tgtEl>
                                          <p:spTgt spid="7171">
                                            <p:txEl>
                                              <p:pRg st="0" end="0"/>
                                            </p:txEl>
                                          </p:spTgt>
                                        </p:tgtEl>
                                        <p:attrNameLst>
                                          <p:attrName>ppt_w</p:attrName>
                                        </p:attrNameLst>
                                      </p:cBhvr>
                                      <p:tavLst>
                                        <p:tav tm="0" fmla="#ppt_w*sin(2.5*pi*$)">
                                          <p:val>
                                            <p:fltVal val="0"/>
                                          </p:val>
                                        </p:tav>
                                        <p:tav tm="100000">
                                          <p:val>
                                            <p:fltVal val="1"/>
                                          </p:val>
                                        </p:tav>
                                      </p:tavLst>
                                    </p:anim>
                                    <p:anim calcmode="lin" valueType="num">
                                      <p:cBhvr>
                                        <p:cTn id="9" dur="1000" fill="hold"/>
                                        <p:tgtEl>
                                          <p:spTgt spid="71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1" presetClass="entr" presetSubtype="0" fill="hold" grpId="0" nodeType="clickEffect">
                                  <p:stCondLst>
                                    <p:cond delay="0"/>
                                  </p:stCondLst>
                                  <p:childTnLst>
                                    <p:set>
                                      <p:cBhvr>
                                        <p:cTn id="13" dur="1" fill="hold">
                                          <p:stCondLst>
                                            <p:cond delay="0"/>
                                          </p:stCondLst>
                                        </p:cTn>
                                        <p:tgtEl>
                                          <p:spTgt spid="7172"/>
                                        </p:tgtEl>
                                        <p:attrNameLst>
                                          <p:attrName>style.visibility</p:attrName>
                                        </p:attrNameLst>
                                      </p:cBhvr>
                                      <p:to>
                                        <p:strVal val="visible"/>
                                      </p:to>
                                    </p:set>
                                    <p:animEffect transition="in" filter="fade">
                                      <p:cBhvr>
                                        <p:cTn id="14" dur="770" decel="100000"/>
                                        <p:tgtEl>
                                          <p:spTgt spid="7172"/>
                                        </p:tgtEl>
                                      </p:cBhvr>
                                    </p:animEffect>
                                    <p:animScale>
                                      <p:cBhvr>
                                        <p:cTn id="15" dur="770" decel="100000"/>
                                        <p:tgtEl>
                                          <p:spTgt spid="7172"/>
                                        </p:tgtEl>
                                      </p:cBhvr>
                                      <p:from x="10000" y="10000"/>
                                      <p:to x="200000" y="450000"/>
                                    </p:animScale>
                                    <p:animScale>
                                      <p:cBhvr>
                                        <p:cTn id="16" dur="1230" accel="100000" fill="hold">
                                          <p:stCondLst>
                                            <p:cond delay="770"/>
                                          </p:stCondLst>
                                        </p:cTn>
                                        <p:tgtEl>
                                          <p:spTgt spid="7172"/>
                                        </p:tgtEl>
                                      </p:cBhvr>
                                      <p:from x="200000" y="450000"/>
                                      <p:to x="100000" y="100000"/>
                                    </p:animScale>
                                    <p:set>
                                      <p:cBhvr>
                                        <p:cTn id="17" dur="770" fill="hold"/>
                                        <p:tgtEl>
                                          <p:spTgt spid="7172"/>
                                        </p:tgtEl>
                                        <p:attrNameLst>
                                          <p:attrName>ppt_x</p:attrName>
                                        </p:attrNameLst>
                                      </p:cBhvr>
                                      <p:to>
                                        <p:strVal val="(0.5)"/>
                                      </p:to>
                                    </p:set>
                                    <p:anim from="(0.5)" to="(#ppt_x)" calcmode="lin" valueType="num">
                                      <p:cBhvr>
                                        <p:cTn id="18" dur="1230" accel="100000" fill="hold">
                                          <p:stCondLst>
                                            <p:cond delay="770"/>
                                          </p:stCondLst>
                                        </p:cTn>
                                        <p:tgtEl>
                                          <p:spTgt spid="7172"/>
                                        </p:tgtEl>
                                        <p:attrNameLst>
                                          <p:attrName>ppt_x</p:attrName>
                                        </p:attrNameLst>
                                      </p:cBhvr>
                                    </p:anim>
                                    <p:set>
                                      <p:cBhvr>
                                        <p:cTn id="19" dur="770" fill="hold"/>
                                        <p:tgtEl>
                                          <p:spTgt spid="7172"/>
                                        </p:tgtEl>
                                        <p:attrNameLst>
                                          <p:attrName>ppt_y</p:attrName>
                                        </p:attrNameLst>
                                      </p:cBhvr>
                                      <p:to>
                                        <p:strVal val="(#ppt_y+0.4)"/>
                                      </p:to>
                                    </p:set>
                                    <p:anim from="(#ppt_y+0.4)" to="(#ppt_y)" calcmode="lin" valueType="num">
                                      <p:cBhvr>
                                        <p:cTn id="20" dur="1230" accel="100000" fill="hold">
                                          <p:stCondLst>
                                            <p:cond delay="770"/>
                                          </p:stCondLst>
                                        </p:cTn>
                                        <p:tgtEl>
                                          <p:spTgt spid="717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E69FF6F1-6A34-4B6A-819B-69685A27E646}"/>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D2EDF1F8-5920-4F6E-BC69-27AF39B128DB}"/>
              </a:ext>
            </a:extLst>
          </p:cNvPr>
          <p:cNvSpPr>
            <a:spLocks noGrp="1"/>
          </p:cNvSpPr>
          <p:nvPr>
            <p:ph type="sldNum" sz="quarter" idx="12"/>
          </p:nvPr>
        </p:nvSpPr>
        <p:spPr/>
        <p:txBody>
          <a:bodyPr/>
          <a:lstStyle/>
          <a:p>
            <a:fld id="{1D67DB3E-878D-472F-ABE6-D95D9965E812}" type="slidenum">
              <a:rPr lang="en-US" altLang="en-US"/>
              <a:pPr/>
              <a:t>30</a:t>
            </a:fld>
            <a:endParaRPr lang="en-US" altLang="en-US"/>
          </a:p>
        </p:txBody>
      </p:sp>
      <p:sp>
        <p:nvSpPr>
          <p:cNvPr id="64514" name="Rectangle 2">
            <a:extLst>
              <a:ext uri="{FF2B5EF4-FFF2-40B4-BE49-F238E27FC236}">
                <a16:creationId xmlns:a16="http://schemas.microsoft.com/office/drawing/2014/main" id="{07439ABA-4332-4BD9-91D2-1261CEC9506A}"/>
              </a:ext>
            </a:extLst>
          </p:cNvPr>
          <p:cNvSpPr>
            <a:spLocks noGrp="1" noChangeArrowheads="1"/>
          </p:cNvSpPr>
          <p:nvPr>
            <p:ph type="title"/>
          </p:nvPr>
        </p:nvSpPr>
        <p:spPr>
          <a:xfrm>
            <a:off x="577850" y="304800"/>
            <a:ext cx="5118100" cy="484188"/>
          </a:xfrm>
          <a:ln w="57150" cmpd="thinThick">
            <a:solidFill>
              <a:srgbClr val="FF9900"/>
            </a:solidFill>
            <a:miter lim="800000"/>
            <a:headEnd/>
            <a:tailEnd/>
          </a:ln>
        </p:spPr>
        <p:txBody>
          <a:bodyPr/>
          <a:lstStyle/>
          <a:p>
            <a:r>
              <a:rPr lang="en-US" altLang="en-US" sz="2000">
                <a:latin typeface="VNI-Times" pitchFamily="2" charset="0"/>
              </a:rPr>
              <a:t>Caùc pheùp nhaân vaø chia toång quaùt</a:t>
            </a:r>
          </a:p>
        </p:txBody>
      </p:sp>
      <p:sp>
        <p:nvSpPr>
          <p:cNvPr id="64516" name="Text Box 4">
            <a:extLst>
              <a:ext uri="{FF2B5EF4-FFF2-40B4-BE49-F238E27FC236}">
                <a16:creationId xmlns:a16="http://schemas.microsoft.com/office/drawing/2014/main" id="{FB151D79-2254-48D5-8FAF-D828641A0B6D}"/>
              </a:ext>
            </a:extLst>
          </p:cNvPr>
          <p:cNvSpPr txBox="1">
            <a:spLocks noChangeArrowheads="1"/>
          </p:cNvSpPr>
          <p:nvPr/>
        </p:nvSpPr>
        <p:spPr bwMode="auto">
          <a:xfrm>
            <a:off x="412750" y="1066800"/>
            <a:ext cx="5778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Vieäc nhaân vaø chia cho caùc soá luõy thöøa cuûa 2 coù theå thöïc hieän baèng leänh dòch traùi vaø dòch phaûi. </a:t>
            </a:r>
          </a:p>
        </p:txBody>
      </p:sp>
      <p:sp>
        <p:nvSpPr>
          <p:cNvPr id="64517" name="Text Box 5">
            <a:extLst>
              <a:ext uri="{FF2B5EF4-FFF2-40B4-BE49-F238E27FC236}">
                <a16:creationId xmlns:a16="http://schemas.microsoft.com/office/drawing/2014/main" id="{9BC6AF9D-A350-4136-A771-FA09EC197928}"/>
              </a:ext>
            </a:extLst>
          </p:cNvPr>
          <p:cNvSpPr txBox="1">
            <a:spLocks noChangeArrowheads="1"/>
          </p:cNvSpPr>
          <p:nvPr/>
        </p:nvSpPr>
        <p:spPr bwMode="auto">
          <a:xfrm>
            <a:off x="330200" y="2057400"/>
            <a:ext cx="5778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Ñeå nhaân vaø chia cho caùc soá baát kyø ta coù theå keát hôïp leänh dòch vaø coäng.</a:t>
            </a:r>
          </a:p>
        </p:txBody>
      </p:sp>
      <p:sp>
        <p:nvSpPr>
          <p:cNvPr id="64518" name="Text Box 6">
            <a:extLst>
              <a:ext uri="{FF2B5EF4-FFF2-40B4-BE49-F238E27FC236}">
                <a16:creationId xmlns:a16="http://schemas.microsoft.com/office/drawing/2014/main" id="{14BDCCEA-6B25-444B-B674-D7571E11C2D4}"/>
              </a:ext>
            </a:extLst>
          </p:cNvPr>
          <p:cNvSpPr txBox="1">
            <a:spLocks noChangeArrowheads="1"/>
          </p:cNvSpPr>
          <p:nvPr/>
        </p:nvSpPr>
        <p:spPr bwMode="auto">
          <a:xfrm>
            <a:off x="495300" y="2971800"/>
            <a:ext cx="5118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 : nhaân 2 soá nguyeân döông A vaø B baèng leänh coäng vaø dòch bit.</a:t>
            </a:r>
          </a:p>
        </p:txBody>
      </p:sp>
      <p:sp>
        <p:nvSpPr>
          <p:cNvPr id="64519" name="Text Box 7">
            <a:extLst>
              <a:ext uri="{FF2B5EF4-FFF2-40B4-BE49-F238E27FC236}">
                <a16:creationId xmlns:a16="http://schemas.microsoft.com/office/drawing/2014/main" id="{B4A96B7C-B2E3-4AA5-B944-6F3D11B161BB}"/>
              </a:ext>
            </a:extLst>
          </p:cNvPr>
          <p:cNvSpPr txBox="1">
            <a:spLocks noChangeArrowheads="1"/>
          </p:cNvSpPr>
          <p:nvPr/>
        </p:nvSpPr>
        <p:spPr bwMode="auto">
          <a:xfrm>
            <a:off x="495300" y="3810000"/>
            <a:ext cx="511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Giaû söû A = 111b vaø B = 1101b. Tính A*B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8011F673-2CB9-4C6B-9F66-CCAC3444A673}"/>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A67CB38A-13AD-46BA-8C92-46E2E85AFCD7}"/>
              </a:ext>
            </a:extLst>
          </p:cNvPr>
          <p:cNvSpPr>
            <a:spLocks noGrp="1"/>
          </p:cNvSpPr>
          <p:nvPr>
            <p:ph type="sldNum" sz="quarter" idx="12"/>
          </p:nvPr>
        </p:nvSpPr>
        <p:spPr/>
        <p:txBody>
          <a:bodyPr/>
          <a:lstStyle/>
          <a:p>
            <a:fld id="{65E57E01-C129-4EC4-8595-ECAEA4E339AE}" type="slidenum">
              <a:rPr lang="en-US" altLang="en-US"/>
              <a:pPr/>
              <a:t>31</a:t>
            </a:fld>
            <a:endParaRPr lang="en-US" altLang="en-US"/>
          </a:p>
        </p:txBody>
      </p:sp>
      <p:sp>
        <p:nvSpPr>
          <p:cNvPr id="65538" name="Rectangle 2">
            <a:extLst>
              <a:ext uri="{FF2B5EF4-FFF2-40B4-BE49-F238E27FC236}">
                <a16:creationId xmlns:a16="http://schemas.microsoft.com/office/drawing/2014/main" id="{971355A6-1FF3-4070-B75F-39530D6573EC}"/>
              </a:ext>
            </a:extLst>
          </p:cNvPr>
          <p:cNvSpPr>
            <a:spLocks noGrp="1" noChangeArrowheads="1"/>
          </p:cNvSpPr>
          <p:nvPr>
            <p:ph type="title"/>
          </p:nvPr>
        </p:nvSpPr>
        <p:spPr>
          <a:xfrm>
            <a:off x="577850" y="304800"/>
            <a:ext cx="5118100" cy="484188"/>
          </a:xfrm>
          <a:ln w="57150" cmpd="thinThick">
            <a:solidFill>
              <a:srgbClr val="FF9900"/>
            </a:solidFill>
            <a:miter lim="800000"/>
            <a:headEnd/>
            <a:tailEnd/>
          </a:ln>
        </p:spPr>
        <p:txBody>
          <a:bodyPr/>
          <a:lstStyle/>
          <a:p>
            <a:r>
              <a:rPr lang="en-US" altLang="en-US" sz="2000">
                <a:latin typeface="VNI-Times" pitchFamily="2" charset="0"/>
              </a:rPr>
              <a:t>Caùc pheùp nhaân vaø chia toång quaùt</a:t>
            </a:r>
          </a:p>
        </p:txBody>
      </p:sp>
      <p:sp>
        <p:nvSpPr>
          <p:cNvPr id="65539" name="Text Box 3">
            <a:extLst>
              <a:ext uri="{FF2B5EF4-FFF2-40B4-BE49-F238E27FC236}">
                <a16:creationId xmlns:a16="http://schemas.microsoft.com/office/drawing/2014/main" id="{2F6C80BA-7FAC-42F8-85BF-84CDD75090A3}"/>
              </a:ext>
            </a:extLst>
          </p:cNvPr>
          <p:cNvSpPr txBox="1">
            <a:spLocks noChangeArrowheads="1"/>
          </p:cNvSpPr>
          <p:nvPr/>
        </p:nvSpPr>
        <p:spPr bwMode="auto">
          <a:xfrm>
            <a:off x="495300" y="914400"/>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Thuaät toaùn :</a:t>
            </a:r>
          </a:p>
        </p:txBody>
      </p:sp>
      <p:sp>
        <p:nvSpPr>
          <p:cNvPr id="65540" name="Text Box 4">
            <a:extLst>
              <a:ext uri="{FF2B5EF4-FFF2-40B4-BE49-F238E27FC236}">
                <a16:creationId xmlns:a16="http://schemas.microsoft.com/office/drawing/2014/main" id="{44958766-6EE4-4CBB-9806-E338AB253125}"/>
              </a:ext>
            </a:extLst>
          </p:cNvPr>
          <p:cNvSpPr txBox="1">
            <a:spLocks noChangeArrowheads="1"/>
          </p:cNvSpPr>
          <p:nvPr/>
        </p:nvSpPr>
        <p:spPr bwMode="auto">
          <a:xfrm>
            <a:off x="990600" y="1295400"/>
            <a:ext cx="454025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latin typeface="VNI-US" pitchFamily="2" charset="0"/>
              </a:rPr>
              <a:t>Tích = 0</a:t>
            </a:r>
          </a:p>
          <a:p>
            <a:pPr>
              <a:spcBef>
                <a:spcPct val="50000"/>
              </a:spcBef>
            </a:pPr>
            <a:r>
              <a:rPr lang="en-US" altLang="en-US" sz="2200" b="1">
                <a:solidFill>
                  <a:srgbClr val="FF9900"/>
                </a:solidFill>
                <a:latin typeface="VNI-US" pitchFamily="2" charset="0"/>
              </a:rPr>
              <a:t>Repeat</a:t>
            </a:r>
          </a:p>
          <a:p>
            <a:pPr>
              <a:spcBef>
                <a:spcPct val="50000"/>
              </a:spcBef>
            </a:pPr>
            <a:r>
              <a:rPr lang="en-US" altLang="en-US" sz="2200" b="1">
                <a:latin typeface="VNI-US" pitchFamily="2" charset="0"/>
              </a:rPr>
              <a:t>  If bit Lsb cuûa B baèng 1  Then</a:t>
            </a:r>
          </a:p>
          <a:p>
            <a:pPr>
              <a:spcBef>
                <a:spcPct val="50000"/>
              </a:spcBef>
            </a:pPr>
            <a:r>
              <a:rPr lang="en-US" altLang="en-US" sz="2200" b="1">
                <a:latin typeface="VNI-US" pitchFamily="2" charset="0"/>
              </a:rPr>
              <a:t>      tích = tích + A</a:t>
            </a:r>
          </a:p>
          <a:p>
            <a:pPr>
              <a:spcBef>
                <a:spcPct val="50000"/>
              </a:spcBef>
            </a:pPr>
            <a:r>
              <a:rPr lang="en-US" altLang="en-US" sz="2200" b="1">
                <a:latin typeface="VNI-US" pitchFamily="2" charset="0"/>
              </a:rPr>
              <a:t>  End If</a:t>
            </a:r>
          </a:p>
          <a:p>
            <a:pPr>
              <a:spcBef>
                <a:spcPct val="50000"/>
              </a:spcBef>
            </a:pPr>
            <a:r>
              <a:rPr lang="en-US" altLang="en-US" sz="2200" b="1">
                <a:latin typeface="VNI-US" pitchFamily="2" charset="0"/>
              </a:rPr>
              <a:t>    Dòch traùi A</a:t>
            </a:r>
          </a:p>
          <a:p>
            <a:pPr>
              <a:spcBef>
                <a:spcPct val="50000"/>
              </a:spcBef>
            </a:pPr>
            <a:r>
              <a:rPr lang="en-US" altLang="en-US" sz="2200" b="1">
                <a:latin typeface="VNI-US" pitchFamily="2" charset="0"/>
              </a:rPr>
              <a:t>    Dòch phaûi B</a:t>
            </a:r>
          </a:p>
          <a:p>
            <a:pPr>
              <a:spcBef>
                <a:spcPct val="50000"/>
              </a:spcBef>
            </a:pPr>
            <a:r>
              <a:rPr lang="en-US" altLang="en-US" sz="2200" b="1">
                <a:solidFill>
                  <a:srgbClr val="FF9900"/>
                </a:solidFill>
                <a:latin typeface="VNI-US" pitchFamily="2" charset="0"/>
              </a:rPr>
              <a:t>Until B =0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68E6CC6-B4A1-47C7-A3C5-7719521797F4}"/>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0FBD6C93-BFA0-49F3-BC26-0D63946C8712}"/>
              </a:ext>
            </a:extLst>
          </p:cNvPr>
          <p:cNvSpPr>
            <a:spLocks noGrp="1"/>
          </p:cNvSpPr>
          <p:nvPr>
            <p:ph type="sldNum" sz="quarter" idx="12"/>
          </p:nvPr>
        </p:nvSpPr>
        <p:spPr/>
        <p:txBody>
          <a:bodyPr/>
          <a:lstStyle/>
          <a:p>
            <a:fld id="{D8899FBE-69C2-43B1-9F2E-91DA3E5FD1E4}" type="slidenum">
              <a:rPr lang="en-US" altLang="en-US"/>
              <a:pPr/>
              <a:t>32</a:t>
            </a:fld>
            <a:endParaRPr lang="en-US" altLang="en-US"/>
          </a:p>
        </p:txBody>
      </p:sp>
      <p:sp>
        <p:nvSpPr>
          <p:cNvPr id="66562" name="Rectangle 2">
            <a:extLst>
              <a:ext uri="{FF2B5EF4-FFF2-40B4-BE49-F238E27FC236}">
                <a16:creationId xmlns:a16="http://schemas.microsoft.com/office/drawing/2014/main" id="{AB78B625-7FB9-41A6-9CB1-15E962625957}"/>
              </a:ext>
            </a:extLst>
          </p:cNvPr>
          <p:cNvSpPr>
            <a:spLocks noGrp="1" noChangeArrowheads="1"/>
          </p:cNvSpPr>
          <p:nvPr>
            <p:ph type="title"/>
          </p:nvPr>
        </p:nvSpPr>
        <p:spPr>
          <a:xfrm>
            <a:off x="577850" y="304800"/>
            <a:ext cx="5118100" cy="484188"/>
          </a:xfrm>
          <a:ln w="57150" cmpd="thinThick">
            <a:solidFill>
              <a:srgbClr val="FF9900"/>
            </a:solidFill>
            <a:miter lim="800000"/>
            <a:headEnd/>
            <a:tailEnd/>
          </a:ln>
        </p:spPr>
        <p:txBody>
          <a:bodyPr/>
          <a:lstStyle/>
          <a:p>
            <a:r>
              <a:rPr lang="en-US" altLang="en-US" sz="2000">
                <a:latin typeface="VNI-Times" pitchFamily="2" charset="0"/>
              </a:rPr>
              <a:t>Caùc pheùp nhaân vaø chia toång quaùt</a:t>
            </a:r>
          </a:p>
        </p:txBody>
      </p:sp>
      <p:sp>
        <p:nvSpPr>
          <p:cNvPr id="66565" name="Text Box 5">
            <a:extLst>
              <a:ext uri="{FF2B5EF4-FFF2-40B4-BE49-F238E27FC236}">
                <a16:creationId xmlns:a16="http://schemas.microsoft.com/office/drawing/2014/main" id="{5D9910D4-82F3-4252-9C73-5A995E9E92DE}"/>
              </a:ext>
            </a:extLst>
          </p:cNvPr>
          <p:cNvSpPr txBox="1">
            <a:spLocks noChangeArrowheads="1"/>
          </p:cNvSpPr>
          <p:nvPr/>
        </p:nvSpPr>
        <p:spPr bwMode="auto">
          <a:xfrm>
            <a:off x="330200" y="990600"/>
            <a:ext cx="34671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1800" b="1">
                <a:solidFill>
                  <a:srgbClr val="FFFF66"/>
                </a:solidFill>
              </a:rPr>
              <a:t>Vì bit lsb cuûa B = 1</a:t>
            </a:r>
          </a:p>
          <a:p>
            <a:pPr>
              <a:spcBef>
                <a:spcPct val="50000"/>
              </a:spcBef>
            </a:pPr>
            <a:r>
              <a:rPr lang="en-US" altLang="en-US" sz="1800" b="1">
                <a:solidFill>
                  <a:srgbClr val="FFFF66"/>
                </a:solidFill>
              </a:rPr>
              <a:t> tích = tích +A = 111b</a:t>
            </a:r>
          </a:p>
          <a:p>
            <a:pPr>
              <a:spcBef>
                <a:spcPct val="50000"/>
              </a:spcBef>
            </a:pPr>
            <a:r>
              <a:rPr lang="en-US" altLang="en-US" sz="1800" b="1">
                <a:solidFill>
                  <a:srgbClr val="FFFF66"/>
                </a:solidFill>
              </a:rPr>
              <a:t>Dòch traùi A : 1110b</a:t>
            </a:r>
          </a:p>
          <a:p>
            <a:pPr>
              <a:spcBef>
                <a:spcPct val="50000"/>
              </a:spcBef>
            </a:pPr>
            <a:r>
              <a:rPr lang="en-US" altLang="en-US" sz="1800" b="1">
                <a:solidFill>
                  <a:srgbClr val="FFFF66"/>
                </a:solidFill>
              </a:rPr>
              <a:t>Dòch phaûi B : 110b</a:t>
            </a:r>
          </a:p>
          <a:p>
            <a:pPr>
              <a:spcBef>
                <a:spcPct val="50000"/>
              </a:spcBef>
            </a:pPr>
            <a:r>
              <a:rPr lang="en-US" altLang="en-US" sz="1800" b="1">
                <a:solidFill>
                  <a:srgbClr val="FFFF66"/>
                </a:solidFill>
              </a:rPr>
              <a:t>Vì bit lsb cuûa B = 0</a:t>
            </a:r>
          </a:p>
          <a:p>
            <a:pPr>
              <a:spcBef>
                <a:spcPct val="50000"/>
              </a:spcBef>
            </a:pPr>
            <a:r>
              <a:rPr lang="en-US" altLang="en-US" sz="1800" b="1">
                <a:solidFill>
                  <a:srgbClr val="FFFF66"/>
                </a:solidFill>
              </a:rPr>
              <a:t>Dòch traùi A : 11100b</a:t>
            </a:r>
          </a:p>
          <a:p>
            <a:pPr>
              <a:spcBef>
                <a:spcPct val="50000"/>
              </a:spcBef>
            </a:pPr>
            <a:r>
              <a:rPr lang="en-US" altLang="en-US" sz="1800" b="1">
                <a:solidFill>
                  <a:srgbClr val="FFFF66"/>
                </a:solidFill>
              </a:rPr>
              <a:t>Dòch phaûi B : 11b</a:t>
            </a:r>
          </a:p>
          <a:p>
            <a:pPr>
              <a:spcBef>
                <a:spcPct val="50000"/>
              </a:spcBef>
            </a:pPr>
            <a:r>
              <a:rPr lang="en-US" altLang="en-US" sz="1800" b="1">
                <a:solidFill>
                  <a:srgbClr val="FFFF66"/>
                </a:solidFill>
              </a:rPr>
              <a:t>Vì bit lsb cuûa B = 1 </a:t>
            </a:r>
          </a:p>
          <a:p>
            <a:pPr>
              <a:spcBef>
                <a:spcPct val="50000"/>
              </a:spcBef>
            </a:pPr>
            <a:r>
              <a:rPr lang="en-US" altLang="en-US" sz="1800" b="1">
                <a:solidFill>
                  <a:srgbClr val="FFFF66"/>
                </a:solidFill>
              </a:rPr>
              <a:t>Tích =tích + A = 100011b</a:t>
            </a:r>
          </a:p>
          <a:p>
            <a:pPr>
              <a:spcBef>
                <a:spcPct val="50000"/>
              </a:spcBef>
            </a:pPr>
            <a:r>
              <a:rPr lang="en-US" altLang="en-US" sz="1800" b="1">
                <a:solidFill>
                  <a:srgbClr val="FFFF66"/>
                </a:solidFill>
              </a:rPr>
              <a:t>Dòch traùi A : 111000b</a:t>
            </a:r>
          </a:p>
          <a:p>
            <a:pPr>
              <a:spcBef>
                <a:spcPct val="50000"/>
              </a:spcBef>
            </a:pPr>
            <a:r>
              <a:rPr lang="en-US" altLang="en-US" sz="1800" b="1">
                <a:solidFill>
                  <a:srgbClr val="FFFF66"/>
                </a:solidFill>
              </a:rPr>
              <a:t>Dòch phaûi B : 1b</a:t>
            </a:r>
          </a:p>
          <a:p>
            <a:pPr>
              <a:spcBef>
                <a:spcPct val="50000"/>
              </a:spcBef>
            </a:pPr>
            <a:endParaRPr lang="en-US" altLang="en-US" sz="1800" b="1">
              <a:solidFill>
                <a:srgbClr val="FFFF66"/>
              </a:solidFill>
            </a:endParaRPr>
          </a:p>
        </p:txBody>
      </p:sp>
      <p:sp>
        <p:nvSpPr>
          <p:cNvPr id="66566" name="Text Box 6">
            <a:extLst>
              <a:ext uri="{FF2B5EF4-FFF2-40B4-BE49-F238E27FC236}">
                <a16:creationId xmlns:a16="http://schemas.microsoft.com/office/drawing/2014/main" id="{7C70A298-DF10-4532-88C8-E415D5E6D56E}"/>
              </a:ext>
            </a:extLst>
          </p:cNvPr>
          <p:cNvSpPr txBox="1">
            <a:spLocks noChangeArrowheads="1"/>
          </p:cNvSpPr>
          <p:nvPr/>
        </p:nvSpPr>
        <p:spPr bwMode="auto">
          <a:xfrm>
            <a:off x="2889250" y="990600"/>
            <a:ext cx="50355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FFFF66"/>
                </a:solidFill>
              </a:rPr>
              <a:t>Vì bit lsb cuûa B =1 </a:t>
            </a:r>
          </a:p>
          <a:p>
            <a:r>
              <a:rPr lang="en-US" altLang="en-US" b="1">
                <a:solidFill>
                  <a:srgbClr val="FFFF66"/>
                </a:solidFill>
              </a:rPr>
              <a:t>Tích = 100011b+111000b= 1011011b</a:t>
            </a:r>
          </a:p>
          <a:p>
            <a:r>
              <a:rPr lang="en-US" altLang="en-US" b="1">
                <a:solidFill>
                  <a:srgbClr val="FFFF66"/>
                </a:solidFill>
              </a:rPr>
              <a:t>Dòch traùi A : 1110000b</a:t>
            </a:r>
          </a:p>
          <a:p>
            <a:r>
              <a:rPr lang="en-US" altLang="en-US" b="1">
                <a:solidFill>
                  <a:srgbClr val="FFFF66"/>
                </a:solidFill>
              </a:rPr>
              <a:t>Dòch phaûi B : 0b</a:t>
            </a:r>
          </a:p>
          <a:p>
            <a:r>
              <a:rPr lang="en-US" altLang="en-US" b="1">
                <a:solidFill>
                  <a:srgbClr val="FFFF66"/>
                </a:solidFill>
              </a:rPr>
              <a:t>Vì bit lsb cuûa B = 0 </a:t>
            </a:r>
          </a:p>
          <a:p>
            <a:r>
              <a:rPr lang="en-US" altLang="en-US" b="1">
                <a:solidFill>
                  <a:srgbClr val="FFFF66"/>
                </a:solidFill>
              </a:rPr>
              <a:t>Tích = 1011011b = 91d </a:t>
            </a:r>
          </a:p>
          <a:p>
            <a:pPr>
              <a:spcBef>
                <a:spcPct val="50000"/>
              </a:spcBef>
            </a:pPr>
            <a:endParaRPr lang="en-US" altLang="en-US" sz="1800" b="1">
              <a:solidFill>
                <a:srgbClr val="FFFF66"/>
              </a:solidFill>
            </a:endParaRPr>
          </a:p>
        </p:txBody>
      </p:sp>
      <p:sp>
        <p:nvSpPr>
          <p:cNvPr id="66567" name="Text Box 7">
            <a:extLst>
              <a:ext uri="{FF2B5EF4-FFF2-40B4-BE49-F238E27FC236}">
                <a16:creationId xmlns:a16="http://schemas.microsoft.com/office/drawing/2014/main" id="{8A348CC4-51D4-49FD-AA7E-B22B96DBC38B}"/>
              </a:ext>
            </a:extLst>
          </p:cNvPr>
          <p:cNvSpPr txBox="1">
            <a:spLocks noChangeArrowheads="1"/>
          </p:cNvSpPr>
          <p:nvPr/>
        </p:nvSpPr>
        <p:spPr bwMode="auto">
          <a:xfrm rot="-1488564">
            <a:off x="2228850" y="4191000"/>
            <a:ext cx="462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Giaû söû A = 111b vaø B = 1101b. Tính A*B</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867E48A8-FC85-45C3-BCAB-77E53BA3559A}"/>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9AC83CE8-0D13-44DC-800E-39BAA1410185}"/>
              </a:ext>
            </a:extLst>
          </p:cNvPr>
          <p:cNvSpPr>
            <a:spLocks noGrp="1"/>
          </p:cNvSpPr>
          <p:nvPr>
            <p:ph type="sldNum" sz="quarter" idx="12"/>
          </p:nvPr>
        </p:nvSpPr>
        <p:spPr/>
        <p:txBody>
          <a:bodyPr/>
          <a:lstStyle/>
          <a:p>
            <a:fld id="{D136B280-779C-496D-A18D-2A225279B6D9}" type="slidenum">
              <a:rPr lang="en-US" altLang="en-US"/>
              <a:pPr/>
              <a:t>33</a:t>
            </a:fld>
            <a:endParaRPr lang="en-US" altLang="en-US"/>
          </a:p>
        </p:txBody>
      </p:sp>
      <p:sp>
        <p:nvSpPr>
          <p:cNvPr id="40962" name="Rectangle 2">
            <a:extLst>
              <a:ext uri="{FF2B5EF4-FFF2-40B4-BE49-F238E27FC236}">
                <a16:creationId xmlns:a16="http://schemas.microsoft.com/office/drawing/2014/main" id="{672C74DC-8830-44B3-AA2B-BAB254EA56BA}"/>
              </a:ext>
            </a:extLst>
          </p:cNvPr>
          <p:cNvSpPr>
            <a:spLocks noGrp="1" noChangeArrowheads="1"/>
          </p:cNvSpPr>
          <p:nvPr>
            <p:ph type="title"/>
          </p:nvPr>
        </p:nvSpPr>
        <p:spPr>
          <a:xfrm>
            <a:off x="1651000" y="228600"/>
            <a:ext cx="3384550" cy="735013"/>
          </a:xfrm>
        </p:spPr>
        <p:txBody>
          <a:bodyPr/>
          <a:lstStyle/>
          <a:p>
            <a:r>
              <a:rPr lang="en-US" altLang="en-US" sz="3200">
                <a:latin typeface="VNI-Times" pitchFamily="2" charset="0"/>
              </a:rPr>
              <a:t>Chöông trình con</a:t>
            </a:r>
          </a:p>
        </p:txBody>
      </p:sp>
      <p:sp>
        <p:nvSpPr>
          <p:cNvPr id="40964" name="Text Box 4">
            <a:extLst>
              <a:ext uri="{FF2B5EF4-FFF2-40B4-BE49-F238E27FC236}">
                <a16:creationId xmlns:a16="http://schemas.microsoft.com/office/drawing/2014/main" id="{E6FF6BBB-E0CB-4129-8E19-E76D439F26FA}"/>
              </a:ext>
            </a:extLst>
          </p:cNvPr>
          <p:cNvSpPr txBox="1">
            <a:spLocks noChangeArrowheads="1"/>
          </p:cNvSpPr>
          <p:nvPr/>
        </p:nvSpPr>
        <p:spPr bwMode="auto">
          <a:xfrm>
            <a:off x="495300" y="1143000"/>
            <a:ext cx="396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Coù vai troø gioáng nhö chöông trình con ôû ngoân ngöõ caáp cao.</a:t>
            </a:r>
          </a:p>
        </p:txBody>
      </p:sp>
      <p:sp>
        <p:nvSpPr>
          <p:cNvPr id="40965" name="Text Box 5">
            <a:extLst>
              <a:ext uri="{FF2B5EF4-FFF2-40B4-BE49-F238E27FC236}">
                <a16:creationId xmlns:a16="http://schemas.microsoft.com/office/drawing/2014/main" id="{6103B93D-430D-4E94-8B3F-3FB6B2F9FFDD}"/>
              </a:ext>
            </a:extLst>
          </p:cNvPr>
          <p:cNvSpPr txBox="1">
            <a:spLocks noChangeArrowheads="1"/>
          </p:cNvSpPr>
          <p:nvPr/>
        </p:nvSpPr>
        <p:spPr bwMode="auto">
          <a:xfrm>
            <a:off x="495300" y="1981200"/>
            <a:ext cx="528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ASM coù 2 daïng chöông trình con : daïng FAR vaø daïng NEAR.</a:t>
            </a:r>
          </a:p>
        </p:txBody>
      </p:sp>
      <p:sp>
        <p:nvSpPr>
          <p:cNvPr id="40966" name="AutoShape 6">
            <a:extLst>
              <a:ext uri="{FF2B5EF4-FFF2-40B4-BE49-F238E27FC236}">
                <a16:creationId xmlns:a16="http://schemas.microsoft.com/office/drawing/2014/main" id="{F802E82F-8FAD-401A-B998-D78C23C56F5B}"/>
              </a:ext>
            </a:extLst>
          </p:cNvPr>
          <p:cNvSpPr>
            <a:spLocks noChangeArrowheads="1"/>
          </p:cNvSpPr>
          <p:nvPr/>
        </p:nvSpPr>
        <p:spPr bwMode="auto">
          <a:xfrm rot="10800000">
            <a:off x="4292600" y="2819400"/>
            <a:ext cx="2063750" cy="1219200"/>
          </a:xfrm>
          <a:prstGeom prst="wedgeRoundRectCallout">
            <a:avLst>
              <a:gd name="adj1" fmla="val -1750"/>
              <a:gd name="adj2" fmla="val 9400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en-US" sz="1800"/>
              <a:t>Leänh goïi CTC naèm khaùc ñoaïn boä nhôù vôùi CTC ñöôïc goïi</a:t>
            </a:r>
          </a:p>
        </p:txBody>
      </p:sp>
      <p:sp>
        <p:nvSpPr>
          <p:cNvPr id="40967" name="AutoShape 7">
            <a:extLst>
              <a:ext uri="{FF2B5EF4-FFF2-40B4-BE49-F238E27FC236}">
                <a16:creationId xmlns:a16="http://schemas.microsoft.com/office/drawing/2014/main" id="{AB2D3281-8621-4FC0-A910-63606553B37A}"/>
              </a:ext>
            </a:extLst>
          </p:cNvPr>
          <p:cNvSpPr>
            <a:spLocks noChangeArrowheads="1"/>
          </p:cNvSpPr>
          <p:nvPr/>
        </p:nvSpPr>
        <p:spPr bwMode="auto">
          <a:xfrm rot="10800000">
            <a:off x="742950" y="3124200"/>
            <a:ext cx="2063750" cy="1295400"/>
          </a:xfrm>
          <a:prstGeom prst="wedgeRoundRectCallout">
            <a:avLst>
              <a:gd name="adj1" fmla="val -1671"/>
              <a:gd name="adj2" fmla="val 9129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en-US" sz="1800"/>
              <a:t>Leänh goïi CTC naèm cuøng ñoaïn boä nhôù vôùi CTC ñöôïc goïi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58D3B3D-3BF7-49CD-B171-5040E86E6701}"/>
              </a:ext>
            </a:extLst>
          </p:cNvPr>
          <p:cNvSpPr>
            <a:spLocks noGrp="1"/>
          </p:cNvSpPr>
          <p:nvPr>
            <p:ph type="ftr" sz="quarter" idx="11"/>
          </p:nvPr>
        </p:nvSpPr>
        <p:spPr/>
        <p:txBody>
          <a:bodyPr/>
          <a:lstStyle/>
          <a:p>
            <a:r>
              <a:rPr lang="en-US" altLang="en-US"/>
              <a:t>Chuong 8 : Cau truc DK va Vong lap</a:t>
            </a:r>
          </a:p>
        </p:txBody>
      </p:sp>
      <p:sp>
        <p:nvSpPr>
          <p:cNvPr id="6" name="Slide Number Placeholder 5">
            <a:extLst>
              <a:ext uri="{FF2B5EF4-FFF2-40B4-BE49-F238E27FC236}">
                <a16:creationId xmlns:a16="http://schemas.microsoft.com/office/drawing/2014/main" id="{65619272-610B-4A3C-A43C-9F89FFB2C7BC}"/>
              </a:ext>
            </a:extLst>
          </p:cNvPr>
          <p:cNvSpPr>
            <a:spLocks noGrp="1"/>
          </p:cNvSpPr>
          <p:nvPr>
            <p:ph type="sldNum" sz="quarter" idx="12"/>
          </p:nvPr>
        </p:nvSpPr>
        <p:spPr/>
        <p:txBody>
          <a:bodyPr/>
          <a:lstStyle/>
          <a:p>
            <a:fld id="{7D83900B-9ED0-4C60-AA8B-C0CED67F1EEC}" type="slidenum">
              <a:rPr lang="en-US" altLang="en-US"/>
              <a:pPr/>
              <a:t>34</a:t>
            </a:fld>
            <a:endParaRPr lang="en-US" altLang="en-US"/>
          </a:p>
        </p:txBody>
      </p:sp>
      <p:sp>
        <p:nvSpPr>
          <p:cNvPr id="48130" name="Rectangle 2">
            <a:extLst>
              <a:ext uri="{FF2B5EF4-FFF2-40B4-BE49-F238E27FC236}">
                <a16:creationId xmlns:a16="http://schemas.microsoft.com/office/drawing/2014/main" id="{E7CA7D09-D00E-4E5F-BCCC-5AC6D4470F48}"/>
              </a:ext>
            </a:extLst>
          </p:cNvPr>
          <p:cNvSpPr>
            <a:spLocks noGrp="1" noChangeArrowheads="1"/>
          </p:cNvSpPr>
          <p:nvPr>
            <p:ph type="title"/>
          </p:nvPr>
        </p:nvSpPr>
        <p:spPr>
          <a:xfrm>
            <a:off x="165100" y="152400"/>
            <a:ext cx="6191250" cy="762000"/>
          </a:xfrm>
        </p:spPr>
        <p:txBody>
          <a:bodyPr/>
          <a:lstStyle/>
          <a:p>
            <a:r>
              <a:rPr lang="en-US" altLang="en-US" sz="2000" b="1">
                <a:latin typeface="VNI-Times" pitchFamily="2" charset="0"/>
              </a:rPr>
              <a:t>BIEÅU DIEÃN CAÁU TRUÙC LOGIC MÖÙC CAO</a:t>
            </a:r>
          </a:p>
        </p:txBody>
      </p:sp>
      <p:sp>
        <p:nvSpPr>
          <p:cNvPr id="48132" name="Text Box 4">
            <a:extLst>
              <a:ext uri="{FF2B5EF4-FFF2-40B4-BE49-F238E27FC236}">
                <a16:creationId xmlns:a16="http://schemas.microsoft.com/office/drawing/2014/main" id="{F3F860F4-8A88-47E5-83C9-93088308AA83}"/>
              </a:ext>
            </a:extLst>
          </p:cNvPr>
          <p:cNvSpPr txBox="1">
            <a:spLocks noChangeArrowheads="1"/>
          </p:cNvSpPr>
          <p:nvPr/>
        </p:nvSpPr>
        <p:spPr bwMode="auto">
          <a:xfrm>
            <a:off x="247650" y="838200"/>
            <a:ext cx="6191250" cy="120015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800"/>
              <a:t>Duø Assembly khoâng coù phaùt bieåu IF, ELSE, WHILE, REPEAT, UNTIL,FOR,CASE  nhöng ta vaãn coù theå toå hôïp caùc leänh cuûa Assembly ñeå hieän thöïc caáu truùc logic cuûa ngoân ngöõ caáp cao.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1F70BDD-B726-45A2-ADEE-BD9429DD86A5}"/>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8B7C7D4A-07BF-48DF-B31E-2CEA636C12DC}"/>
              </a:ext>
            </a:extLst>
          </p:cNvPr>
          <p:cNvSpPr>
            <a:spLocks noGrp="1"/>
          </p:cNvSpPr>
          <p:nvPr>
            <p:ph type="sldNum" sz="quarter" idx="12"/>
          </p:nvPr>
        </p:nvSpPr>
        <p:spPr/>
        <p:txBody>
          <a:bodyPr/>
          <a:lstStyle/>
          <a:p>
            <a:fld id="{79FC5E35-AD9F-4BE8-8E13-041C8643D0ED}" type="slidenum">
              <a:rPr lang="en-US" altLang="en-US"/>
              <a:pPr/>
              <a:t>35</a:t>
            </a:fld>
            <a:endParaRPr lang="en-US" altLang="en-US"/>
          </a:p>
        </p:txBody>
      </p:sp>
      <p:sp>
        <p:nvSpPr>
          <p:cNvPr id="49156" name="Oval 4">
            <a:extLst>
              <a:ext uri="{FF2B5EF4-FFF2-40B4-BE49-F238E27FC236}">
                <a16:creationId xmlns:a16="http://schemas.microsoft.com/office/drawing/2014/main" id="{8C5B7430-F280-44AD-97A7-D2CFC8AF52E4}"/>
              </a:ext>
            </a:extLst>
          </p:cNvPr>
          <p:cNvSpPr>
            <a:spLocks noChangeArrowheads="1"/>
          </p:cNvSpPr>
          <p:nvPr/>
        </p:nvSpPr>
        <p:spPr bwMode="auto">
          <a:xfrm>
            <a:off x="0" y="152400"/>
            <a:ext cx="1651000" cy="8382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IF</a:t>
            </a:r>
          </a:p>
          <a:p>
            <a:pPr algn="ctr"/>
            <a:r>
              <a:rPr lang="en-US" altLang="en-US" sz="1800"/>
              <a:t>Ñôn giaûn</a:t>
            </a:r>
          </a:p>
        </p:txBody>
      </p:sp>
      <p:sp>
        <p:nvSpPr>
          <p:cNvPr id="49157" name="Text Box 5">
            <a:extLst>
              <a:ext uri="{FF2B5EF4-FFF2-40B4-BE49-F238E27FC236}">
                <a16:creationId xmlns:a16="http://schemas.microsoft.com/office/drawing/2014/main" id="{303DE5A6-1800-4D34-BA86-6FF65D12F6B9}"/>
              </a:ext>
            </a:extLst>
          </p:cNvPr>
          <p:cNvSpPr txBox="1">
            <a:spLocks noChangeArrowheads="1"/>
          </p:cNvSpPr>
          <p:nvPr/>
        </p:nvSpPr>
        <p:spPr bwMode="auto">
          <a:xfrm>
            <a:off x="1898650" y="228600"/>
            <a:ext cx="4210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Phaùt bieåu IF seõ kieåm tra 1 ñieàu kieän vaø theo sau ñoù laø 1 soá caùc phaùt bieåu ñöôïc thöïc thi khi ñieàu kieän kieåm tra coù giaù trò true.</a:t>
            </a:r>
          </a:p>
        </p:txBody>
      </p:sp>
      <p:sp>
        <p:nvSpPr>
          <p:cNvPr id="49158" name="Rectangle 6">
            <a:extLst>
              <a:ext uri="{FF2B5EF4-FFF2-40B4-BE49-F238E27FC236}">
                <a16:creationId xmlns:a16="http://schemas.microsoft.com/office/drawing/2014/main" id="{3D433E4F-4233-4004-9E39-C54E4F85307A}"/>
              </a:ext>
            </a:extLst>
          </p:cNvPr>
          <p:cNvSpPr>
            <a:spLocks noChangeArrowheads="1"/>
          </p:cNvSpPr>
          <p:nvPr/>
        </p:nvSpPr>
        <p:spPr bwMode="auto">
          <a:xfrm>
            <a:off x="330200" y="1600200"/>
            <a:ext cx="2228850" cy="3124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1800"/>
              <a:t>Caáu truùc logic</a:t>
            </a:r>
          </a:p>
          <a:p>
            <a:pPr algn="just"/>
            <a:endParaRPr lang="en-US" altLang="en-US" sz="1800"/>
          </a:p>
          <a:p>
            <a:pPr algn="just"/>
            <a:r>
              <a:rPr lang="en-US" altLang="en-US" sz="1800">
                <a:solidFill>
                  <a:srgbClr val="FFFF00"/>
                </a:solidFill>
              </a:rPr>
              <a:t>IF (OP1=OP2)</a:t>
            </a:r>
          </a:p>
          <a:p>
            <a:pPr algn="just"/>
            <a:r>
              <a:rPr lang="en-US" altLang="en-US" sz="1800">
                <a:solidFill>
                  <a:srgbClr val="FFFF00"/>
                </a:solidFill>
              </a:rPr>
              <a:t> &lt;STATEMENT1&gt;</a:t>
            </a:r>
          </a:p>
          <a:p>
            <a:pPr algn="just"/>
            <a:r>
              <a:rPr lang="en-US" altLang="en-US" sz="1800">
                <a:solidFill>
                  <a:srgbClr val="FFFF00"/>
                </a:solidFill>
              </a:rPr>
              <a:t> &lt;STATEMENT2&gt;</a:t>
            </a:r>
          </a:p>
          <a:p>
            <a:pPr algn="just"/>
            <a:r>
              <a:rPr lang="en-US" altLang="en-US" sz="1800">
                <a:solidFill>
                  <a:srgbClr val="FFFF00"/>
                </a:solidFill>
              </a:rPr>
              <a:t>ENDIF</a:t>
            </a:r>
          </a:p>
          <a:p>
            <a:pPr algn="just"/>
            <a:r>
              <a:rPr lang="en-US" altLang="en-US" sz="1800">
                <a:solidFill>
                  <a:srgbClr val="FFFF00"/>
                </a:solidFill>
              </a:rPr>
              <a:t> </a:t>
            </a:r>
          </a:p>
        </p:txBody>
      </p:sp>
      <p:sp>
        <p:nvSpPr>
          <p:cNvPr id="49159" name="Rectangle 7">
            <a:extLst>
              <a:ext uri="{FF2B5EF4-FFF2-40B4-BE49-F238E27FC236}">
                <a16:creationId xmlns:a16="http://schemas.microsoft.com/office/drawing/2014/main" id="{0631DDDB-4C7E-4740-BC14-63D688734977}"/>
              </a:ext>
            </a:extLst>
          </p:cNvPr>
          <p:cNvSpPr>
            <a:spLocks noChangeArrowheads="1"/>
          </p:cNvSpPr>
          <p:nvPr/>
        </p:nvSpPr>
        <p:spPr bwMode="auto">
          <a:xfrm>
            <a:off x="2724150" y="1524000"/>
            <a:ext cx="2889250" cy="32766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1800"/>
              <a:t>HIEÄN THÖÏC BAÈNG ASM</a:t>
            </a:r>
          </a:p>
          <a:p>
            <a:pPr algn="just"/>
            <a:endParaRPr lang="en-US" altLang="en-US" sz="1800"/>
          </a:p>
          <a:p>
            <a:pPr algn="just"/>
            <a:r>
              <a:rPr lang="en-US" altLang="en-US" sz="1800">
                <a:solidFill>
                  <a:srgbClr val="FFFF00"/>
                </a:solidFill>
              </a:rPr>
              <a:t>CMP OP1,OP2</a:t>
            </a:r>
          </a:p>
          <a:p>
            <a:pPr algn="just"/>
            <a:r>
              <a:rPr lang="en-US" altLang="en-US" sz="1800">
                <a:solidFill>
                  <a:srgbClr val="FFFF00"/>
                </a:solidFill>
              </a:rPr>
              <a:t>JNE  CONTINUE</a:t>
            </a:r>
          </a:p>
          <a:p>
            <a:pPr algn="just"/>
            <a:r>
              <a:rPr lang="en-US" altLang="en-US" sz="1800">
                <a:solidFill>
                  <a:srgbClr val="FFFF00"/>
                </a:solidFill>
              </a:rPr>
              <a:t> &lt;STATEMENT1&gt;</a:t>
            </a:r>
          </a:p>
          <a:p>
            <a:pPr algn="just"/>
            <a:r>
              <a:rPr lang="en-US" altLang="en-US" sz="1800">
                <a:solidFill>
                  <a:srgbClr val="FFFF00"/>
                </a:solidFill>
              </a:rPr>
              <a:t> </a:t>
            </a:r>
            <a:r>
              <a:rPr lang="en-US" altLang="en-US" sz="1800"/>
              <a:t> </a:t>
            </a:r>
            <a:r>
              <a:rPr lang="en-US" altLang="en-US" sz="1800">
                <a:solidFill>
                  <a:srgbClr val="FFFF00"/>
                </a:solidFill>
              </a:rPr>
              <a:t>&lt;STATEMENT2&gt;</a:t>
            </a:r>
          </a:p>
          <a:p>
            <a:pPr algn="just"/>
            <a:r>
              <a:rPr lang="en-US" altLang="en-US" sz="1800">
                <a:solidFill>
                  <a:srgbClr val="FFFF00"/>
                </a:solidFill>
              </a:rPr>
              <a:t>CONTINUE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9157"/>
                                        </p:tgtEl>
                                        <p:attrNameLst>
                                          <p:attrName>style.visibility</p:attrName>
                                        </p:attrNameLst>
                                      </p:cBhvr>
                                      <p:to>
                                        <p:strVal val="visible"/>
                                      </p:to>
                                    </p:set>
                                    <p:anim calcmode="discrete" valueType="clr">
                                      <p:cBhvr override="childStyle">
                                        <p:cTn id="7" dur="80"/>
                                        <p:tgtEl>
                                          <p:spTgt spid="4915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157"/>
                                        </p:tgtEl>
                                        <p:attrNameLst>
                                          <p:attrName>fillcolor</p:attrName>
                                        </p:attrNameLst>
                                      </p:cBhvr>
                                      <p:tavLst>
                                        <p:tav tm="0">
                                          <p:val>
                                            <p:clrVal>
                                              <a:schemeClr val="accent2"/>
                                            </p:clrVal>
                                          </p:val>
                                        </p:tav>
                                        <p:tav tm="50000">
                                          <p:val>
                                            <p:clrVal>
                                              <a:schemeClr val="hlink"/>
                                            </p:clrVal>
                                          </p:val>
                                        </p:tav>
                                      </p:tavLst>
                                    </p:anim>
                                    <p:set>
                                      <p:cBhvr>
                                        <p:cTn id="9" dur="80"/>
                                        <p:tgtEl>
                                          <p:spTgt spid="49157"/>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9158"/>
                                        </p:tgtEl>
                                        <p:attrNameLst>
                                          <p:attrName>style.visibility</p:attrName>
                                        </p:attrNameLst>
                                      </p:cBhvr>
                                      <p:to>
                                        <p:strVal val="visible"/>
                                      </p:to>
                                    </p:set>
                                    <p:anim calcmode="lin" valueType="num">
                                      <p:cBhvr additive="base">
                                        <p:cTn id="14" dur="3000" fill="hold"/>
                                        <p:tgtEl>
                                          <p:spTgt spid="49158"/>
                                        </p:tgtEl>
                                        <p:attrNameLst>
                                          <p:attrName>ppt_x</p:attrName>
                                        </p:attrNameLst>
                                      </p:cBhvr>
                                      <p:tavLst>
                                        <p:tav tm="0">
                                          <p:val>
                                            <p:strVal val="#ppt_x"/>
                                          </p:val>
                                        </p:tav>
                                        <p:tav tm="100000">
                                          <p:val>
                                            <p:strVal val="#ppt_x"/>
                                          </p:val>
                                        </p:tav>
                                      </p:tavLst>
                                    </p:anim>
                                    <p:anim calcmode="lin" valueType="num">
                                      <p:cBhvr additive="base">
                                        <p:cTn id="15" dur="30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9159"/>
                                        </p:tgtEl>
                                        <p:attrNameLst>
                                          <p:attrName>style.visibility</p:attrName>
                                        </p:attrNameLst>
                                      </p:cBhvr>
                                      <p:to>
                                        <p:strVal val="visible"/>
                                      </p:to>
                                    </p:set>
                                    <p:anim calcmode="lin" valueType="num">
                                      <p:cBhvr additive="base">
                                        <p:cTn id="20" dur="5000" fill="hold"/>
                                        <p:tgtEl>
                                          <p:spTgt spid="49159"/>
                                        </p:tgtEl>
                                        <p:attrNameLst>
                                          <p:attrName>ppt_x</p:attrName>
                                        </p:attrNameLst>
                                      </p:cBhvr>
                                      <p:tavLst>
                                        <p:tav tm="0">
                                          <p:val>
                                            <p:strVal val="#ppt_x"/>
                                          </p:val>
                                        </p:tav>
                                        <p:tav tm="100000">
                                          <p:val>
                                            <p:strVal val="#ppt_x"/>
                                          </p:val>
                                        </p:tav>
                                      </p:tavLst>
                                    </p:anim>
                                    <p:anim calcmode="lin" valueType="num">
                                      <p:cBhvr additive="base">
                                        <p:cTn id="21" dur="5000" fill="hold"/>
                                        <p:tgtEl>
                                          <p:spTgt spid="49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8" grpId="0" animBg="1"/>
      <p:bldP spid="4915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389122E2-FE49-486B-A195-1DC2FCB12BA2}"/>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1F227E51-88D8-4C1F-B6A6-C41EB65F7FE3}"/>
              </a:ext>
            </a:extLst>
          </p:cNvPr>
          <p:cNvSpPr>
            <a:spLocks noGrp="1"/>
          </p:cNvSpPr>
          <p:nvPr>
            <p:ph type="sldNum" sz="quarter" idx="12"/>
          </p:nvPr>
        </p:nvSpPr>
        <p:spPr/>
        <p:txBody>
          <a:bodyPr/>
          <a:lstStyle/>
          <a:p>
            <a:fld id="{A2700000-BF7D-4E24-B085-DC15E46D0FB7}" type="slidenum">
              <a:rPr lang="en-US" altLang="en-US"/>
              <a:pPr/>
              <a:t>36</a:t>
            </a:fld>
            <a:endParaRPr lang="en-US" altLang="en-US"/>
          </a:p>
        </p:txBody>
      </p:sp>
      <p:sp>
        <p:nvSpPr>
          <p:cNvPr id="50178" name="Oval 2">
            <a:extLst>
              <a:ext uri="{FF2B5EF4-FFF2-40B4-BE49-F238E27FC236}">
                <a16:creationId xmlns:a16="http://schemas.microsoft.com/office/drawing/2014/main" id="{83A4B110-45CC-4B06-9DCE-00836870EF20}"/>
              </a:ext>
            </a:extLst>
          </p:cNvPr>
          <p:cNvSpPr>
            <a:spLocks noChangeArrowheads="1"/>
          </p:cNvSpPr>
          <p:nvPr/>
        </p:nvSpPr>
        <p:spPr bwMode="auto">
          <a:xfrm>
            <a:off x="0" y="152400"/>
            <a:ext cx="1651000" cy="8382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IF</a:t>
            </a:r>
          </a:p>
          <a:p>
            <a:pPr algn="ctr"/>
            <a:r>
              <a:rPr lang="en-US" altLang="en-US" sz="1800"/>
              <a:t>vôùi OR</a:t>
            </a:r>
          </a:p>
        </p:txBody>
      </p:sp>
      <p:sp>
        <p:nvSpPr>
          <p:cNvPr id="50179" name="Text Box 3">
            <a:extLst>
              <a:ext uri="{FF2B5EF4-FFF2-40B4-BE49-F238E27FC236}">
                <a16:creationId xmlns:a16="http://schemas.microsoft.com/office/drawing/2014/main" id="{3F0043F4-8F98-4B17-AE24-9F86EDD61B21}"/>
              </a:ext>
            </a:extLst>
          </p:cNvPr>
          <p:cNvSpPr txBox="1">
            <a:spLocks noChangeArrowheads="1"/>
          </p:cNvSpPr>
          <p:nvPr/>
        </p:nvSpPr>
        <p:spPr bwMode="auto">
          <a:xfrm>
            <a:off x="1898650" y="228600"/>
            <a:ext cx="421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Phaùt bieåu IF coù keøm toaùn töû OR</a:t>
            </a:r>
          </a:p>
        </p:txBody>
      </p:sp>
      <p:sp>
        <p:nvSpPr>
          <p:cNvPr id="50180" name="Rectangle 4">
            <a:extLst>
              <a:ext uri="{FF2B5EF4-FFF2-40B4-BE49-F238E27FC236}">
                <a16:creationId xmlns:a16="http://schemas.microsoft.com/office/drawing/2014/main" id="{A1FE726B-64AC-4A6C-816A-9C253373FFA9}"/>
              </a:ext>
            </a:extLst>
          </p:cNvPr>
          <p:cNvSpPr>
            <a:spLocks noChangeArrowheads="1"/>
          </p:cNvSpPr>
          <p:nvPr/>
        </p:nvSpPr>
        <p:spPr bwMode="auto">
          <a:xfrm>
            <a:off x="330200" y="1219200"/>
            <a:ext cx="2228850" cy="3505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1800"/>
              <a:t>Caáu truùc logic</a:t>
            </a:r>
          </a:p>
          <a:p>
            <a:pPr algn="just"/>
            <a:endParaRPr lang="en-US" altLang="en-US" sz="1800"/>
          </a:p>
          <a:p>
            <a:pPr algn="just"/>
            <a:r>
              <a:rPr lang="en-US" altLang="en-US" sz="1800">
                <a:solidFill>
                  <a:srgbClr val="FFFF00"/>
                </a:solidFill>
              </a:rPr>
              <a:t>IF (A1&gt;OP1) OR</a:t>
            </a:r>
          </a:p>
          <a:p>
            <a:pPr algn="just"/>
            <a:r>
              <a:rPr lang="en-US" altLang="en-US" sz="1800">
                <a:solidFill>
                  <a:srgbClr val="FFFF00"/>
                </a:solidFill>
              </a:rPr>
              <a:t>(A1&gt;=OP2) OR</a:t>
            </a:r>
          </a:p>
          <a:p>
            <a:pPr algn="just"/>
            <a:r>
              <a:rPr lang="en-US" altLang="en-US" sz="1800">
                <a:solidFill>
                  <a:srgbClr val="FFFF00"/>
                </a:solidFill>
              </a:rPr>
              <a:t>(A1=OP3) OR</a:t>
            </a:r>
          </a:p>
          <a:p>
            <a:pPr algn="just"/>
            <a:r>
              <a:rPr lang="en-US" altLang="en-US" sz="1800">
                <a:solidFill>
                  <a:srgbClr val="FFFF00"/>
                </a:solidFill>
              </a:rPr>
              <a:t>(A1&lt;OP4)</a:t>
            </a:r>
          </a:p>
          <a:p>
            <a:pPr algn="just"/>
            <a:r>
              <a:rPr lang="en-US" altLang="en-US" sz="1800">
                <a:solidFill>
                  <a:srgbClr val="FFFF00"/>
                </a:solidFill>
              </a:rPr>
              <a:t> &lt;STATEMENT&gt;</a:t>
            </a:r>
          </a:p>
          <a:p>
            <a:pPr algn="just"/>
            <a:r>
              <a:rPr lang="en-US" altLang="en-US" sz="1800">
                <a:solidFill>
                  <a:srgbClr val="FFFF00"/>
                </a:solidFill>
              </a:rPr>
              <a:t>ENDIF</a:t>
            </a:r>
          </a:p>
          <a:p>
            <a:pPr algn="just"/>
            <a:r>
              <a:rPr lang="en-US" altLang="en-US" sz="1800">
                <a:solidFill>
                  <a:srgbClr val="FFFF00"/>
                </a:solidFill>
              </a:rPr>
              <a:t> </a:t>
            </a:r>
          </a:p>
        </p:txBody>
      </p:sp>
      <p:sp>
        <p:nvSpPr>
          <p:cNvPr id="50181" name="Rectangle 5">
            <a:extLst>
              <a:ext uri="{FF2B5EF4-FFF2-40B4-BE49-F238E27FC236}">
                <a16:creationId xmlns:a16="http://schemas.microsoft.com/office/drawing/2014/main" id="{A77BE55D-5569-4775-8C78-510E702B9E02}"/>
              </a:ext>
            </a:extLst>
          </p:cNvPr>
          <p:cNvSpPr>
            <a:spLocks noChangeArrowheads="1"/>
          </p:cNvSpPr>
          <p:nvPr/>
        </p:nvSpPr>
        <p:spPr bwMode="auto">
          <a:xfrm>
            <a:off x="2724150" y="1066800"/>
            <a:ext cx="2971800" cy="36576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HIEÄN THÖÏC BAÈNG ASM</a:t>
            </a:r>
          </a:p>
          <a:p>
            <a:pPr algn="ctr"/>
            <a:endParaRPr lang="en-US" altLang="en-US" sz="1800"/>
          </a:p>
          <a:p>
            <a:pPr algn="ctr"/>
            <a:r>
              <a:rPr lang="en-US" altLang="en-US" sz="1800">
                <a:solidFill>
                  <a:srgbClr val="FFFF00"/>
                </a:solidFill>
              </a:rPr>
              <a:t>CMP A1,OP1</a:t>
            </a:r>
          </a:p>
          <a:p>
            <a:pPr algn="ctr"/>
            <a:r>
              <a:rPr lang="en-US" altLang="en-US" sz="1800">
                <a:solidFill>
                  <a:srgbClr val="FFFF00"/>
                </a:solidFill>
              </a:rPr>
              <a:t>JG  </a:t>
            </a:r>
            <a:r>
              <a:rPr lang="en-US" altLang="en-US" sz="1800" b="1">
                <a:solidFill>
                  <a:srgbClr val="FF9900"/>
                </a:solidFill>
              </a:rPr>
              <a:t>EXCUTE</a:t>
            </a:r>
          </a:p>
          <a:p>
            <a:pPr algn="ctr"/>
            <a:r>
              <a:rPr lang="en-US" altLang="en-US" sz="1800">
                <a:solidFill>
                  <a:srgbClr val="FFFF00"/>
                </a:solidFill>
              </a:rPr>
              <a:t>CMP A1,OP2</a:t>
            </a:r>
          </a:p>
          <a:p>
            <a:pPr algn="ctr"/>
            <a:r>
              <a:rPr lang="en-US" altLang="en-US" sz="1800">
                <a:solidFill>
                  <a:srgbClr val="FFFF00"/>
                </a:solidFill>
              </a:rPr>
              <a:t>JGE  </a:t>
            </a:r>
            <a:r>
              <a:rPr lang="en-US" altLang="en-US" sz="1800" b="1">
                <a:solidFill>
                  <a:srgbClr val="FF9900"/>
                </a:solidFill>
              </a:rPr>
              <a:t>EXCUTE</a:t>
            </a:r>
          </a:p>
          <a:p>
            <a:pPr algn="ctr"/>
            <a:r>
              <a:rPr lang="en-US" altLang="en-US" sz="1800">
                <a:solidFill>
                  <a:srgbClr val="FFFF00"/>
                </a:solidFill>
              </a:rPr>
              <a:t>CMP A1,OP3</a:t>
            </a:r>
          </a:p>
          <a:p>
            <a:pPr algn="ctr"/>
            <a:r>
              <a:rPr lang="en-US" altLang="en-US" sz="1800">
                <a:solidFill>
                  <a:srgbClr val="FFFF00"/>
                </a:solidFill>
              </a:rPr>
              <a:t>JE </a:t>
            </a:r>
            <a:r>
              <a:rPr lang="en-US" altLang="en-US" sz="1800" b="1">
                <a:solidFill>
                  <a:srgbClr val="FF9900"/>
                </a:solidFill>
              </a:rPr>
              <a:t>EXCUTE</a:t>
            </a:r>
          </a:p>
          <a:p>
            <a:pPr algn="ctr"/>
            <a:r>
              <a:rPr lang="en-US" altLang="en-US" sz="1800">
                <a:solidFill>
                  <a:srgbClr val="FFFF00"/>
                </a:solidFill>
              </a:rPr>
              <a:t>CMP A1,OP4</a:t>
            </a:r>
          </a:p>
          <a:p>
            <a:pPr algn="ctr"/>
            <a:r>
              <a:rPr lang="en-US" altLang="en-US" sz="1800">
                <a:solidFill>
                  <a:srgbClr val="FFFF00"/>
                </a:solidFill>
              </a:rPr>
              <a:t>JL </a:t>
            </a:r>
            <a:r>
              <a:rPr lang="en-US" altLang="en-US" sz="1800" b="1">
                <a:solidFill>
                  <a:srgbClr val="FF9900"/>
                </a:solidFill>
              </a:rPr>
              <a:t>EXCUTE</a:t>
            </a:r>
          </a:p>
          <a:p>
            <a:pPr algn="ctr"/>
            <a:r>
              <a:rPr lang="en-US" altLang="en-US" sz="1800">
                <a:solidFill>
                  <a:srgbClr val="FFFF00"/>
                </a:solidFill>
              </a:rPr>
              <a:t>JMP CONTINUE</a:t>
            </a:r>
          </a:p>
          <a:p>
            <a:pPr algn="ctr"/>
            <a:r>
              <a:rPr lang="en-US" altLang="en-US" sz="1800" b="1">
                <a:solidFill>
                  <a:srgbClr val="FF9900"/>
                </a:solidFill>
              </a:rPr>
              <a:t>EXCUTE</a:t>
            </a:r>
            <a:r>
              <a:rPr lang="en-US" altLang="en-US" sz="1800">
                <a:solidFill>
                  <a:srgbClr val="FFFF00"/>
                </a:solidFill>
              </a:rPr>
              <a:t> : &lt;STATEMENT&gt;</a:t>
            </a:r>
          </a:p>
          <a:p>
            <a:pPr algn="ctr"/>
            <a:r>
              <a:rPr lang="en-US" altLang="en-US" sz="1800">
                <a:solidFill>
                  <a:srgbClr val="FFFF00"/>
                </a:solidFill>
              </a:rPr>
              <a:t>CONTINUE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0" fill="hold"/>
                                        <p:tgtEl>
                                          <p:spTgt spid="50180"/>
                                        </p:tgtEl>
                                        <p:attrNameLst>
                                          <p:attrName>ppt_x</p:attrName>
                                        </p:attrNameLst>
                                      </p:cBhvr>
                                      <p:tavLst>
                                        <p:tav tm="0">
                                          <p:val>
                                            <p:strVal val="#ppt_x"/>
                                          </p:val>
                                        </p:tav>
                                        <p:tav tm="100000">
                                          <p:val>
                                            <p:strVal val="#ppt_x"/>
                                          </p:val>
                                        </p:tav>
                                      </p:tavLst>
                                    </p:anim>
                                    <p:anim calcmode="lin" valueType="num">
                                      <p:cBhvr additive="base">
                                        <p:cTn id="8" dur="50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0181"/>
                                        </p:tgtEl>
                                        <p:attrNameLst>
                                          <p:attrName>style.visibility</p:attrName>
                                        </p:attrNameLst>
                                      </p:cBhvr>
                                      <p:to>
                                        <p:strVal val="visible"/>
                                      </p:to>
                                    </p:set>
                                    <p:animEffect transition="in" filter="fade">
                                      <p:cBhvr>
                                        <p:cTn id="13" dur="5000"/>
                                        <p:tgtEl>
                                          <p:spTgt spid="50181"/>
                                        </p:tgtEl>
                                      </p:cBhvr>
                                    </p:animEffect>
                                    <p:anim calcmode="lin" valueType="num">
                                      <p:cBhvr>
                                        <p:cTn id="14" dur="5000" fill="hold"/>
                                        <p:tgtEl>
                                          <p:spTgt spid="50181"/>
                                        </p:tgtEl>
                                        <p:attrNameLst>
                                          <p:attrName>ppt_w</p:attrName>
                                        </p:attrNameLst>
                                      </p:cBhvr>
                                      <p:tavLst>
                                        <p:tav tm="0" fmla="#ppt_w*sin(2.5*pi*$)">
                                          <p:val>
                                            <p:fltVal val="0"/>
                                          </p:val>
                                        </p:tav>
                                        <p:tav tm="100000">
                                          <p:val>
                                            <p:fltVal val="1"/>
                                          </p:val>
                                        </p:tav>
                                      </p:tavLst>
                                    </p:anim>
                                    <p:anim calcmode="lin" valueType="num">
                                      <p:cBhvr>
                                        <p:cTn id="15" dur="5000" fill="hold"/>
                                        <p:tgtEl>
                                          <p:spTgt spid="50181"/>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3" presetClass="entr" presetSubtype="0" fill="hold" grpId="0" nodeType="clickEffect">
                                  <p:stCondLst>
                                    <p:cond delay="0"/>
                                  </p:stCondLst>
                                  <p:childTnLst>
                                    <p:set>
                                      <p:cBhvr>
                                        <p:cTn id="19" dur="1" fill="hold">
                                          <p:stCondLst>
                                            <p:cond delay="0"/>
                                          </p:stCondLst>
                                        </p:cTn>
                                        <p:tgtEl>
                                          <p:spTgt spid="50179"/>
                                        </p:tgtEl>
                                        <p:attrNameLst>
                                          <p:attrName>style.visibility</p:attrName>
                                        </p:attrNameLst>
                                      </p:cBhvr>
                                      <p:to>
                                        <p:strVal val="visible"/>
                                      </p:to>
                                    </p:set>
                                    <p:animEffect transition="in" filter="fade">
                                      <p:cBhvr>
                                        <p:cTn id="20" dur="100"/>
                                        <p:tgtEl>
                                          <p:spTgt spid="50179"/>
                                        </p:tgtEl>
                                      </p:cBhvr>
                                    </p:animEffect>
                                    <p:anim calcmode="lin" valueType="num">
                                      <p:cBhvr>
                                        <p:cTn id="21" dur="400" fill="hold"/>
                                        <p:tgtEl>
                                          <p:spTgt spid="50179"/>
                                        </p:tgtEl>
                                        <p:attrNameLst>
                                          <p:attrName>ppt_x</p:attrName>
                                        </p:attrNameLst>
                                      </p:cBhvr>
                                      <p:tavLst>
                                        <p:tav tm="0">
                                          <p:val>
                                            <p:strVal val="#ppt_x"/>
                                          </p:val>
                                        </p:tav>
                                        <p:tav tm="100000">
                                          <p:val>
                                            <p:strVal val="#ppt_x"/>
                                          </p:val>
                                        </p:tav>
                                      </p:tavLst>
                                    </p:anim>
                                    <p:anim calcmode="lin" valueType="num">
                                      <p:cBhvr>
                                        <p:cTn id="22" dur="400" fill="hold"/>
                                        <p:tgtEl>
                                          <p:spTgt spid="50179"/>
                                        </p:tgtEl>
                                        <p:attrNameLst>
                                          <p:attrName>ppt_y</p:attrName>
                                        </p:attrNameLst>
                                      </p:cBhvr>
                                      <p:tavLst>
                                        <p:tav tm="0">
                                          <p:val>
                                            <p:strVal val="#ppt_y+0.31"/>
                                          </p:val>
                                        </p:tav>
                                        <p:tav tm="100000">
                                          <p:val>
                                            <p:strVal val="#ppt_y+0.31"/>
                                          </p:val>
                                        </p:tav>
                                      </p:tavLst>
                                    </p:anim>
                                    <p:anim calcmode="lin" valueType="num">
                                      <p:cBhvr>
                                        <p:cTn id="23" dur="600" decel="50000" fill="hold">
                                          <p:stCondLst>
                                            <p:cond delay="400"/>
                                          </p:stCondLst>
                                        </p:cTn>
                                        <p:tgtEl>
                                          <p:spTgt spid="501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4" dur="600" decel="50000" fill="hold">
                                          <p:stCondLst>
                                            <p:cond delay="400"/>
                                          </p:stCondLst>
                                        </p:cTn>
                                        <p:tgtEl>
                                          <p:spTgt spid="501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1" nodeType="clickEffect">
                                  <p:stCondLst>
                                    <p:cond delay="0"/>
                                  </p:stCondLst>
                                  <p:childTnLst>
                                    <p:set>
                                      <p:cBhvr>
                                        <p:cTn id="28" dur="1" fill="hold">
                                          <p:stCondLst>
                                            <p:cond delay="0"/>
                                          </p:stCondLst>
                                        </p:cTn>
                                        <p:tgtEl>
                                          <p:spTgt spid="50180"/>
                                        </p:tgtEl>
                                        <p:attrNameLst>
                                          <p:attrName>style.visibility</p:attrName>
                                        </p:attrNameLst>
                                      </p:cBhvr>
                                      <p:to>
                                        <p:strVal val="visible"/>
                                      </p:to>
                                    </p:set>
                                    <p:anim calcmode="lin" valueType="num">
                                      <p:cBhvr additive="base">
                                        <p:cTn id="29" dur="500" fill="hold"/>
                                        <p:tgtEl>
                                          <p:spTgt spid="50180"/>
                                        </p:tgtEl>
                                        <p:attrNameLst>
                                          <p:attrName>ppt_x</p:attrName>
                                        </p:attrNameLst>
                                      </p:cBhvr>
                                      <p:tavLst>
                                        <p:tav tm="0">
                                          <p:val>
                                            <p:strVal val="#ppt_x"/>
                                          </p:val>
                                        </p:tav>
                                        <p:tav tm="100000">
                                          <p:val>
                                            <p:strVal val="#ppt_x"/>
                                          </p:val>
                                        </p:tav>
                                      </p:tavLst>
                                    </p:anim>
                                    <p:anim calcmode="lin" valueType="num">
                                      <p:cBhvr additive="base">
                                        <p:cTn id="30"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1" nodeType="clickEffect">
                                  <p:stCondLst>
                                    <p:cond delay="0"/>
                                  </p:stCondLst>
                                  <p:iterate type="lt">
                                    <p:tmPct val="0"/>
                                  </p:iterate>
                                  <p:childTnLst>
                                    <p:set>
                                      <p:cBhvr>
                                        <p:cTn id="34" dur="1" fill="hold">
                                          <p:stCondLst>
                                            <p:cond delay="0"/>
                                          </p:stCondLst>
                                        </p:cTn>
                                        <p:tgtEl>
                                          <p:spTgt spid="50181"/>
                                        </p:tgtEl>
                                        <p:attrNameLst>
                                          <p:attrName>style.visibility</p:attrName>
                                        </p:attrNameLst>
                                      </p:cBhvr>
                                      <p:to>
                                        <p:strVal val="visible"/>
                                      </p:to>
                                    </p:set>
                                    <p:anim calcmode="lin" valueType="num">
                                      <p:cBhvr>
                                        <p:cTn id="35" dur="500" fill="hold"/>
                                        <p:tgtEl>
                                          <p:spTgt spid="50181"/>
                                        </p:tgtEl>
                                        <p:attrNameLst>
                                          <p:attrName>ppt_w</p:attrName>
                                        </p:attrNameLst>
                                      </p:cBhvr>
                                      <p:tavLst>
                                        <p:tav tm="0">
                                          <p:val>
                                            <p:fltVal val="0"/>
                                          </p:val>
                                        </p:tav>
                                        <p:tav tm="100000">
                                          <p:val>
                                            <p:strVal val="#ppt_w"/>
                                          </p:val>
                                        </p:tav>
                                      </p:tavLst>
                                    </p:anim>
                                    <p:anim calcmode="lin" valueType="num">
                                      <p:cBhvr>
                                        <p:cTn id="36" dur="500" fill="hold"/>
                                        <p:tgtEl>
                                          <p:spTgt spid="501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0" grpId="0" animBg="1"/>
      <p:bldP spid="50180" grpId="1" animBg="1"/>
      <p:bldP spid="50181" grpId="0" animBg="1"/>
      <p:bldP spid="5018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A2CA7E30-EB15-495A-8231-A21DA221DD11}"/>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EBDA81C6-C16D-43A8-8662-3FF61CF7C90D}"/>
              </a:ext>
            </a:extLst>
          </p:cNvPr>
          <p:cNvSpPr>
            <a:spLocks noGrp="1"/>
          </p:cNvSpPr>
          <p:nvPr>
            <p:ph type="sldNum" sz="quarter" idx="12"/>
          </p:nvPr>
        </p:nvSpPr>
        <p:spPr/>
        <p:txBody>
          <a:bodyPr/>
          <a:lstStyle/>
          <a:p>
            <a:fld id="{943E7B53-928E-4F9C-886F-20D441BEC99A}" type="slidenum">
              <a:rPr lang="en-US" altLang="en-US"/>
              <a:pPr/>
              <a:t>37</a:t>
            </a:fld>
            <a:endParaRPr lang="en-US" altLang="en-US"/>
          </a:p>
        </p:txBody>
      </p:sp>
      <p:sp>
        <p:nvSpPr>
          <p:cNvPr id="51202" name="Oval 2">
            <a:extLst>
              <a:ext uri="{FF2B5EF4-FFF2-40B4-BE49-F238E27FC236}">
                <a16:creationId xmlns:a16="http://schemas.microsoft.com/office/drawing/2014/main" id="{9C4A1155-C245-4956-87B1-EEF570715BD7}"/>
              </a:ext>
            </a:extLst>
          </p:cNvPr>
          <p:cNvSpPr>
            <a:spLocks noChangeArrowheads="1"/>
          </p:cNvSpPr>
          <p:nvPr/>
        </p:nvSpPr>
        <p:spPr bwMode="auto">
          <a:xfrm>
            <a:off x="0" y="152400"/>
            <a:ext cx="1651000" cy="8382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IF</a:t>
            </a:r>
          </a:p>
          <a:p>
            <a:pPr algn="ctr"/>
            <a:r>
              <a:rPr lang="en-US" altLang="en-US" sz="1800"/>
              <a:t>vôùi AND</a:t>
            </a:r>
          </a:p>
        </p:txBody>
      </p:sp>
      <p:sp>
        <p:nvSpPr>
          <p:cNvPr id="51203" name="Text Box 3">
            <a:extLst>
              <a:ext uri="{FF2B5EF4-FFF2-40B4-BE49-F238E27FC236}">
                <a16:creationId xmlns:a16="http://schemas.microsoft.com/office/drawing/2014/main" id="{C75AEC58-91A4-46A3-9AD4-D79EE0C24739}"/>
              </a:ext>
            </a:extLst>
          </p:cNvPr>
          <p:cNvSpPr txBox="1">
            <a:spLocks noChangeArrowheads="1"/>
          </p:cNvSpPr>
          <p:nvPr/>
        </p:nvSpPr>
        <p:spPr bwMode="auto">
          <a:xfrm>
            <a:off x="1898650" y="228600"/>
            <a:ext cx="421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Phaùt bieåu IF coù keøm toaùn töû AND</a:t>
            </a:r>
          </a:p>
        </p:txBody>
      </p:sp>
      <p:sp>
        <p:nvSpPr>
          <p:cNvPr id="51204" name="Rectangle 4">
            <a:extLst>
              <a:ext uri="{FF2B5EF4-FFF2-40B4-BE49-F238E27FC236}">
                <a16:creationId xmlns:a16="http://schemas.microsoft.com/office/drawing/2014/main" id="{3377DF48-7E3B-4951-8C04-0BC40697A874}"/>
              </a:ext>
            </a:extLst>
          </p:cNvPr>
          <p:cNvSpPr>
            <a:spLocks noChangeArrowheads="1"/>
          </p:cNvSpPr>
          <p:nvPr/>
        </p:nvSpPr>
        <p:spPr bwMode="auto">
          <a:xfrm>
            <a:off x="330200" y="1219200"/>
            <a:ext cx="2393950" cy="3505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a:t>Caáu truùc logic</a:t>
            </a:r>
          </a:p>
          <a:p>
            <a:pPr algn="just"/>
            <a:endParaRPr lang="en-US" altLang="en-US"/>
          </a:p>
          <a:p>
            <a:pPr algn="just"/>
            <a:r>
              <a:rPr lang="en-US" altLang="en-US">
                <a:solidFill>
                  <a:srgbClr val="FFFF00"/>
                </a:solidFill>
              </a:rPr>
              <a:t>IF (A1&gt;OP1) AND</a:t>
            </a:r>
          </a:p>
          <a:p>
            <a:pPr algn="just"/>
            <a:r>
              <a:rPr lang="en-US" altLang="en-US">
                <a:solidFill>
                  <a:srgbClr val="FFFF00"/>
                </a:solidFill>
              </a:rPr>
              <a:t>(A1&gt;=OP2) AND</a:t>
            </a:r>
          </a:p>
          <a:p>
            <a:pPr algn="just"/>
            <a:r>
              <a:rPr lang="en-US" altLang="en-US">
                <a:solidFill>
                  <a:srgbClr val="FFFF00"/>
                </a:solidFill>
              </a:rPr>
              <a:t>(A1=OP3) AND</a:t>
            </a:r>
          </a:p>
          <a:p>
            <a:pPr algn="just"/>
            <a:r>
              <a:rPr lang="en-US" altLang="en-US">
                <a:solidFill>
                  <a:srgbClr val="FFFF00"/>
                </a:solidFill>
              </a:rPr>
              <a:t>(A1&lt;OP4)</a:t>
            </a:r>
          </a:p>
          <a:p>
            <a:pPr algn="just"/>
            <a:r>
              <a:rPr lang="en-US" altLang="en-US">
                <a:solidFill>
                  <a:srgbClr val="FFFF00"/>
                </a:solidFill>
              </a:rPr>
              <a:t> &lt;STATEMENT&gt;</a:t>
            </a:r>
          </a:p>
          <a:p>
            <a:pPr algn="just"/>
            <a:r>
              <a:rPr lang="en-US" altLang="en-US">
                <a:solidFill>
                  <a:srgbClr val="FFFF00"/>
                </a:solidFill>
              </a:rPr>
              <a:t>ENDIF</a:t>
            </a:r>
          </a:p>
          <a:p>
            <a:pPr algn="just"/>
            <a:r>
              <a:rPr lang="en-US" altLang="en-US">
                <a:solidFill>
                  <a:srgbClr val="FFFF00"/>
                </a:solidFill>
              </a:rPr>
              <a:t> </a:t>
            </a:r>
          </a:p>
        </p:txBody>
      </p:sp>
      <p:sp>
        <p:nvSpPr>
          <p:cNvPr id="51205" name="Rectangle 5">
            <a:extLst>
              <a:ext uri="{FF2B5EF4-FFF2-40B4-BE49-F238E27FC236}">
                <a16:creationId xmlns:a16="http://schemas.microsoft.com/office/drawing/2014/main" id="{DAC31F98-6A77-4DCD-8CD2-7D36FD8B39FD}"/>
              </a:ext>
            </a:extLst>
          </p:cNvPr>
          <p:cNvSpPr>
            <a:spLocks noChangeArrowheads="1"/>
          </p:cNvSpPr>
          <p:nvPr/>
        </p:nvSpPr>
        <p:spPr bwMode="auto">
          <a:xfrm>
            <a:off x="3136900" y="1066800"/>
            <a:ext cx="2971800" cy="36576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HIEÄN THÖÏC BAÈNG ASM</a:t>
            </a:r>
          </a:p>
          <a:p>
            <a:pPr algn="ctr"/>
            <a:endParaRPr lang="en-US" altLang="en-US" sz="1800"/>
          </a:p>
          <a:p>
            <a:pPr algn="ctr"/>
            <a:r>
              <a:rPr lang="en-US" altLang="en-US" sz="1800" b="1"/>
              <a:t>CMP A1,OP1</a:t>
            </a:r>
          </a:p>
          <a:p>
            <a:pPr algn="ctr"/>
            <a:r>
              <a:rPr lang="en-US" altLang="en-US" sz="1800" b="1"/>
              <a:t>JNG  CONTINUE</a:t>
            </a:r>
          </a:p>
          <a:p>
            <a:pPr algn="ctr"/>
            <a:r>
              <a:rPr lang="en-US" altLang="en-US" sz="1800" b="1"/>
              <a:t>CMP A1,OP2</a:t>
            </a:r>
          </a:p>
          <a:p>
            <a:pPr algn="ctr"/>
            <a:r>
              <a:rPr lang="en-US" altLang="en-US" sz="1800" b="1"/>
              <a:t>JL  CONTINUE</a:t>
            </a:r>
          </a:p>
          <a:p>
            <a:pPr algn="ctr"/>
            <a:r>
              <a:rPr lang="en-US" altLang="en-US" sz="1800" b="1"/>
              <a:t>CMP A1,OP3</a:t>
            </a:r>
          </a:p>
          <a:p>
            <a:pPr algn="ctr"/>
            <a:r>
              <a:rPr lang="en-US" altLang="en-US" sz="1800" b="1"/>
              <a:t>JNE CONTINUE</a:t>
            </a:r>
          </a:p>
          <a:p>
            <a:pPr algn="ctr"/>
            <a:r>
              <a:rPr lang="en-US" altLang="en-US" sz="1800" b="1"/>
              <a:t>CMP A1,OP4</a:t>
            </a:r>
          </a:p>
          <a:p>
            <a:pPr algn="ctr"/>
            <a:r>
              <a:rPr lang="en-US" altLang="en-US" sz="1800" b="1"/>
              <a:t>JNL CONTINUE</a:t>
            </a:r>
          </a:p>
          <a:p>
            <a:pPr algn="ctr"/>
            <a:r>
              <a:rPr lang="en-US" altLang="en-US" sz="1800" b="1"/>
              <a:t>&lt;STATEMENT&gt;</a:t>
            </a:r>
          </a:p>
          <a:p>
            <a:pPr algn="ctr"/>
            <a:r>
              <a:rPr lang="en-US" altLang="en-US" b="1"/>
              <a:t>JMP CONTINUE</a:t>
            </a:r>
          </a:p>
          <a:p>
            <a:pPr algn="ctr"/>
            <a:r>
              <a:rPr lang="en-US" altLang="en-US" sz="1800" b="1"/>
              <a:t>CONTINUE : …..</a:t>
            </a:r>
          </a:p>
        </p:txBody>
      </p:sp>
      <p:sp>
        <p:nvSpPr>
          <p:cNvPr id="51206" name="Text Box 6">
            <a:extLst>
              <a:ext uri="{FF2B5EF4-FFF2-40B4-BE49-F238E27FC236}">
                <a16:creationId xmlns:a16="http://schemas.microsoft.com/office/drawing/2014/main" id="{BB2B3788-B27F-4A6B-B0EA-25AA7465BEB7}"/>
              </a:ext>
            </a:extLst>
          </p:cNvPr>
          <p:cNvSpPr txBox="1">
            <a:spLocks noChangeArrowheads="1"/>
          </p:cNvSpPr>
          <p:nvPr/>
        </p:nvSpPr>
        <p:spPr bwMode="auto">
          <a:xfrm>
            <a:off x="330200" y="4876800"/>
            <a:ext cx="57785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CHUÙ YÙ : khi ñieàu kieän coù toaùn töû AND, caùch hay nhaát laø duøng nhaûy vôùi ñieàu kieän ngöôïc laïi ñeán nhaõn, boû qua phaùt bieåu trong caáu truùc Logic.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0" fill="hold"/>
                                        <p:tgtEl>
                                          <p:spTgt spid="51204"/>
                                        </p:tgtEl>
                                        <p:attrNameLst>
                                          <p:attrName>ppt_x</p:attrName>
                                        </p:attrNameLst>
                                      </p:cBhvr>
                                      <p:tavLst>
                                        <p:tav tm="0">
                                          <p:val>
                                            <p:strVal val="#ppt_x"/>
                                          </p:val>
                                        </p:tav>
                                        <p:tav tm="100000">
                                          <p:val>
                                            <p:strVal val="#ppt_x"/>
                                          </p:val>
                                        </p:tav>
                                      </p:tavLst>
                                    </p:anim>
                                    <p:anim calcmode="lin" valueType="num">
                                      <p:cBhvr additive="base">
                                        <p:cTn id="8" dur="50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1205"/>
                                        </p:tgtEl>
                                        <p:attrNameLst>
                                          <p:attrName>style.visibility</p:attrName>
                                        </p:attrNameLst>
                                      </p:cBhvr>
                                      <p:to>
                                        <p:strVal val="visible"/>
                                      </p:to>
                                    </p:set>
                                    <p:animEffect transition="in" filter="fade">
                                      <p:cBhvr>
                                        <p:cTn id="13" dur="5000"/>
                                        <p:tgtEl>
                                          <p:spTgt spid="51205"/>
                                        </p:tgtEl>
                                      </p:cBhvr>
                                    </p:animEffect>
                                    <p:anim calcmode="lin" valueType="num">
                                      <p:cBhvr>
                                        <p:cTn id="14" dur="5000" fill="hold"/>
                                        <p:tgtEl>
                                          <p:spTgt spid="51205"/>
                                        </p:tgtEl>
                                        <p:attrNameLst>
                                          <p:attrName>ppt_w</p:attrName>
                                        </p:attrNameLst>
                                      </p:cBhvr>
                                      <p:tavLst>
                                        <p:tav tm="0" fmla="#ppt_w*sin(2.5*pi*$)">
                                          <p:val>
                                            <p:fltVal val="0"/>
                                          </p:val>
                                        </p:tav>
                                        <p:tav tm="100000">
                                          <p:val>
                                            <p:fltVal val="1"/>
                                          </p:val>
                                        </p:tav>
                                      </p:tavLst>
                                    </p:anim>
                                    <p:anim calcmode="lin" valueType="num">
                                      <p:cBhvr>
                                        <p:cTn id="15" dur="5000" fill="hold"/>
                                        <p:tgtEl>
                                          <p:spTgt spid="51205"/>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51" presetClass="entr" presetSubtype="0" fill="hold" grpId="0" nodeType="clickEffect">
                                  <p:stCondLst>
                                    <p:cond delay="0"/>
                                  </p:stCondLst>
                                  <p:childTnLst>
                                    <p:set>
                                      <p:cBhvr>
                                        <p:cTn id="19" dur="1" fill="hold">
                                          <p:stCondLst>
                                            <p:cond delay="0"/>
                                          </p:stCondLst>
                                        </p:cTn>
                                        <p:tgtEl>
                                          <p:spTgt spid="51206"/>
                                        </p:tgtEl>
                                        <p:attrNameLst>
                                          <p:attrName>style.visibility</p:attrName>
                                        </p:attrNameLst>
                                      </p:cBhvr>
                                      <p:to>
                                        <p:strVal val="visible"/>
                                      </p:to>
                                    </p:set>
                                    <p:animEffect transition="in" filter="fade">
                                      <p:cBhvr>
                                        <p:cTn id="20" dur="1155" decel="100000"/>
                                        <p:tgtEl>
                                          <p:spTgt spid="51206"/>
                                        </p:tgtEl>
                                      </p:cBhvr>
                                    </p:animEffect>
                                    <p:animScale>
                                      <p:cBhvr>
                                        <p:cTn id="21" dur="1155" decel="100000"/>
                                        <p:tgtEl>
                                          <p:spTgt spid="51206"/>
                                        </p:tgtEl>
                                      </p:cBhvr>
                                      <p:from x="10000" y="10000"/>
                                      <p:to x="200000" y="450000"/>
                                    </p:animScale>
                                    <p:animScale>
                                      <p:cBhvr>
                                        <p:cTn id="22" dur="1845" accel="100000" fill="hold">
                                          <p:stCondLst>
                                            <p:cond delay="1155"/>
                                          </p:stCondLst>
                                        </p:cTn>
                                        <p:tgtEl>
                                          <p:spTgt spid="51206"/>
                                        </p:tgtEl>
                                      </p:cBhvr>
                                      <p:from x="200000" y="450000"/>
                                      <p:to x="100000" y="100000"/>
                                    </p:animScale>
                                    <p:set>
                                      <p:cBhvr>
                                        <p:cTn id="23" dur="1155" fill="hold"/>
                                        <p:tgtEl>
                                          <p:spTgt spid="51206"/>
                                        </p:tgtEl>
                                        <p:attrNameLst>
                                          <p:attrName>ppt_x</p:attrName>
                                        </p:attrNameLst>
                                      </p:cBhvr>
                                      <p:to>
                                        <p:strVal val="(0.5)"/>
                                      </p:to>
                                    </p:set>
                                    <p:anim from="(0.5)" to="(#ppt_x)" calcmode="lin" valueType="num">
                                      <p:cBhvr>
                                        <p:cTn id="24" dur="1845" accel="100000" fill="hold">
                                          <p:stCondLst>
                                            <p:cond delay="1155"/>
                                          </p:stCondLst>
                                        </p:cTn>
                                        <p:tgtEl>
                                          <p:spTgt spid="51206"/>
                                        </p:tgtEl>
                                        <p:attrNameLst>
                                          <p:attrName>ppt_x</p:attrName>
                                        </p:attrNameLst>
                                      </p:cBhvr>
                                    </p:anim>
                                    <p:set>
                                      <p:cBhvr>
                                        <p:cTn id="25" dur="1155" fill="hold"/>
                                        <p:tgtEl>
                                          <p:spTgt spid="51206"/>
                                        </p:tgtEl>
                                        <p:attrNameLst>
                                          <p:attrName>ppt_y</p:attrName>
                                        </p:attrNameLst>
                                      </p:cBhvr>
                                      <p:to>
                                        <p:strVal val="(#ppt_y+0.4)"/>
                                      </p:to>
                                    </p:set>
                                    <p:anim from="(#ppt_y+0.4)" to="(#ppt_y)" calcmode="lin" valueType="num">
                                      <p:cBhvr>
                                        <p:cTn id="26" dur="1845" accel="100000" fill="hold">
                                          <p:stCondLst>
                                            <p:cond delay="1155"/>
                                          </p:stCondLst>
                                        </p:cTn>
                                        <p:tgtEl>
                                          <p:spTgt spid="5120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0E6C7DB1-9973-482D-9CAD-3AAA2973BB88}"/>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84EAB4BE-4D16-4CFB-B512-80678ECBBD11}"/>
              </a:ext>
            </a:extLst>
          </p:cNvPr>
          <p:cNvSpPr>
            <a:spLocks noGrp="1"/>
          </p:cNvSpPr>
          <p:nvPr>
            <p:ph type="sldNum" sz="quarter" idx="12"/>
          </p:nvPr>
        </p:nvSpPr>
        <p:spPr/>
        <p:txBody>
          <a:bodyPr/>
          <a:lstStyle/>
          <a:p>
            <a:fld id="{9DE23A28-71C9-4939-B46A-1DE2211ADD1A}" type="slidenum">
              <a:rPr lang="en-US" altLang="en-US"/>
              <a:pPr/>
              <a:t>38</a:t>
            </a:fld>
            <a:endParaRPr lang="en-US" altLang="en-US"/>
          </a:p>
        </p:txBody>
      </p:sp>
      <p:sp>
        <p:nvSpPr>
          <p:cNvPr id="52226" name="Oval 2">
            <a:extLst>
              <a:ext uri="{FF2B5EF4-FFF2-40B4-BE49-F238E27FC236}">
                <a16:creationId xmlns:a16="http://schemas.microsoft.com/office/drawing/2014/main" id="{0F3268AA-9FE3-41A5-A91B-5B357F279DD6}"/>
              </a:ext>
            </a:extLst>
          </p:cNvPr>
          <p:cNvSpPr>
            <a:spLocks noChangeArrowheads="1"/>
          </p:cNvSpPr>
          <p:nvPr/>
        </p:nvSpPr>
        <p:spPr bwMode="auto">
          <a:xfrm>
            <a:off x="0" y="152400"/>
            <a:ext cx="198120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WHILE</a:t>
            </a:r>
          </a:p>
        </p:txBody>
      </p:sp>
      <p:sp>
        <p:nvSpPr>
          <p:cNvPr id="52227" name="Text Box 3">
            <a:extLst>
              <a:ext uri="{FF2B5EF4-FFF2-40B4-BE49-F238E27FC236}">
                <a16:creationId xmlns:a16="http://schemas.microsoft.com/office/drawing/2014/main" id="{32E13B20-CBC0-4CE1-9633-13FFA73A6661}"/>
              </a:ext>
            </a:extLst>
          </p:cNvPr>
          <p:cNvSpPr txBox="1">
            <a:spLocks noChangeArrowheads="1"/>
          </p:cNvSpPr>
          <p:nvPr/>
        </p:nvSpPr>
        <p:spPr bwMode="auto">
          <a:xfrm>
            <a:off x="2311400" y="152400"/>
            <a:ext cx="421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VOØNG LAËP WHILE</a:t>
            </a:r>
          </a:p>
        </p:txBody>
      </p:sp>
      <p:sp>
        <p:nvSpPr>
          <p:cNvPr id="52228" name="Rectangle 4">
            <a:extLst>
              <a:ext uri="{FF2B5EF4-FFF2-40B4-BE49-F238E27FC236}">
                <a16:creationId xmlns:a16="http://schemas.microsoft.com/office/drawing/2014/main" id="{A3D34D67-F290-4E62-9E50-DAA05E5C04F0}"/>
              </a:ext>
            </a:extLst>
          </p:cNvPr>
          <p:cNvSpPr>
            <a:spLocks noChangeArrowheads="1"/>
          </p:cNvSpPr>
          <p:nvPr/>
        </p:nvSpPr>
        <p:spPr bwMode="auto">
          <a:xfrm>
            <a:off x="330200" y="1219200"/>
            <a:ext cx="3136900" cy="2743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a:t>Caáu truùc logic</a:t>
            </a:r>
          </a:p>
          <a:p>
            <a:pPr algn="just"/>
            <a:endParaRPr lang="en-US" altLang="en-US"/>
          </a:p>
          <a:p>
            <a:pPr algn="just"/>
            <a:r>
              <a:rPr lang="en-US" altLang="en-US">
                <a:solidFill>
                  <a:srgbClr val="FFFF00"/>
                </a:solidFill>
              </a:rPr>
              <a:t>DO WHILE (OP1&lt;OP2) </a:t>
            </a:r>
          </a:p>
          <a:p>
            <a:pPr algn="just"/>
            <a:r>
              <a:rPr lang="en-US" altLang="en-US">
                <a:solidFill>
                  <a:srgbClr val="FFFF00"/>
                </a:solidFill>
              </a:rPr>
              <a:t>&lt;STATEMENT1&gt;</a:t>
            </a:r>
          </a:p>
          <a:p>
            <a:pPr algn="just"/>
            <a:r>
              <a:rPr lang="en-US" altLang="en-US">
                <a:solidFill>
                  <a:srgbClr val="FFFF00"/>
                </a:solidFill>
              </a:rPr>
              <a:t>&lt;STATEMENT2&gt;</a:t>
            </a:r>
          </a:p>
          <a:p>
            <a:pPr algn="just"/>
            <a:r>
              <a:rPr lang="en-US" altLang="en-US">
                <a:solidFill>
                  <a:srgbClr val="FFFF00"/>
                </a:solidFill>
              </a:rPr>
              <a:t>ENDDO</a:t>
            </a:r>
          </a:p>
          <a:p>
            <a:pPr algn="just"/>
            <a:r>
              <a:rPr lang="en-US" altLang="en-US">
                <a:solidFill>
                  <a:srgbClr val="FFFF00"/>
                </a:solidFill>
              </a:rPr>
              <a:t> </a:t>
            </a:r>
          </a:p>
        </p:txBody>
      </p:sp>
      <p:sp>
        <p:nvSpPr>
          <p:cNvPr id="52229" name="Rectangle 5">
            <a:extLst>
              <a:ext uri="{FF2B5EF4-FFF2-40B4-BE49-F238E27FC236}">
                <a16:creationId xmlns:a16="http://schemas.microsoft.com/office/drawing/2014/main" id="{3CCE585B-2A7A-432F-BA4D-AFE584A59BE3}"/>
              </a:ext>
            </a:extLst>
          </p:cNvPr>
          <p:cNvSpPr>
            <a:spLocks noChangeArrowheads="1"/>
          </p:cNvSpPr>
          <p:nvPr/>
        </p:nvSpPr>
        <p:spPr bwMode="auto">
          <a:xfrm>
            <a:off x="3549650" y="990600"/>
            <a:ext cx="2971800" cy="29718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1800"/>
              <a:t>HIEÄN THÖÏC BAÈNG ASM</a:t>
            </a:r>
          </a:p>
          <a:p>
            <a:pPr algn="just"/>
            <a:r>
              <a:rPr lang="en-US" altLang="en-US" sz="1800"/>
              <a:t>DO_WHILE :</a:t>
            </a:r>
          </a:p>
          <a:p>
            <a:pPr algn="just"/>
            <a:r>
              <a:rPr lang="en-US" altLang="en-US" sz="1800"/>
              <a:t>    CMP OP1, OP2</a:t>
            </a:r>
          </a:p>
          <a:p>
            <a:pPr algn="just"/>
            <a:r>
              <a:rPr lang="en-US" altLang="en-US" sz="1800"/>
              <a:t>    JNL ENDDO</a:t>
            </a:r>
          </a:p>
          <a:p>
            <a:pPr algn="just"/>
            <a:r>
              <a:rPr lang="en-US" altLang="en-US" sz="1800"/>
              <a:t>    &lt;STATEMENT1&gt;</a:t>
            </a:r>
          </a:p>
          <a:p>
            <a:pPr algn="just"/>
            <a:r>
              <a:rPr lang="en-US" altLang="en-US"/>
              <a:t>   &lt;STATEMENT2&gt;</a:t>
            </a:r>
          </a:p>
          <a:p>
            <a:pPr algn="just"/>
            <a:r>
              <a:rPr lang="en-US" altLang="en-US"/>
              <a:t>   JMP DO_WHILE </a:t>
            </a:r>
          </a:p>
          <a:p>
            <a:pPr algn="just"/>
            <a:r>
              <a:rPr lang="en-US" altLang="en-US"/>
              <a:t>ENDDO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0" fill="hold"/>
                                        <p:tgtEl>
                                          <p:spTgt spid="52228"/>
                                        </p:tgtEl>
                                        <p:attrNameLst>
                                          <p:attrName>ppt_x</p:attrName>
                                        </p:attrNameLst>
                                      </p:cBhvr>
                                      <p:tavLst>
                                        <p:tav tm="0">
                                          <p:val>
                                            <p:strVal val="#ppt_x"/>
                                          </p:val>
                                        </p:tav>
                                        <p:tav tm="100000">
                                          <p:val>
                                            <p:strVal val="#ppt_x"/>
                                          </p:val>
                                        </p:tav>
                                      </p:tavLst>
                                    </p:anim>
                                    <p:anim calcmode="lin" valueType="num">
                                      <p:cBhvr additive="base">
                                        <p:cTn id="8" dur="50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2229"/>
                                        </p:tgtEl>
                                        <p:attrNameLst>
                                          <p:attrName>style.visibility</p:attrName>
                                        </p:attrNameLst>
                                      </p:cBhvr>
                                      <p:to>
                                        <p:strVal val="visible"/>
                                      </p:to>
                                    </p:set>
                                    <p:animEffect transition="in" filter="fade">
                                      <p:cBhvr>
                                        <p:cTn id="13" dur="5000"/>
                                        <p:tgtEl>
                                          <p:spTgt spid="52229"/>
                                        </p:tgtEl>
                                      </p:cBhvr>
                                    </p:animEffect>
                                    <p:anim calcmode="lin" valueType="num">
                                      <p:cBhvr>
                                        <p:cTn id="14" dur="5000" fill="hold"/>
                                        <p:tgtEl>
                                          <p:spTgt spid="52229"/>
                                        </p:tgtEl>
                                        <p:attrNameLst>
                                          <p:attrName>ppt_w</p:attrName>
                                        </p:attrNameLst>
                                      </p:cBhvr>
                                      <p:tavLst>
                                        <p:tav tm="0" fmla="#ppt_w*sin(2.5*pi*$)">
                                          <p:val>
                                            <p:fltVal val="0"/>
                                          </p:val>
                                        </p:tav>
                                        <p:tav tm="100000">
                                          <p:val>
                                            <p:fltVal val="1"/>
                                          </p:val>
                                        </p:tav>
                                      </p:tavLst>
                                    </p:anim>
                                    <p:anim calcmode="lin" valueType="num">
                                      <p:cBhvr>
                                        <p:cTn id="15" dur="5000" fill="hold"/>
                                        <p:tgtEl>
                                          <p:spTgt spid="522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P spid="522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42F4A70-B5C0-4DE9-9C69-7203C01EDDAA}"/>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C7F2C8E6-F236-41A2-BE02-C5E52111859C}"/>
              </a:ext>
            </a:extLst>
          </p:cNvPr>
          <p:cNvSpPr>
            <a:spLocks noGrp="1"/>
          </p:cNvSpPr>
          <p:nvPr>
            <p:ph type="sldNum" sz="quarter" idx="12"/>
          </p:nvPr>
        </p:nvSpPr>
        <p:spPr/>
        <p:txBody>
          <a:bodyPr/>
          <a:lstStyle/>
          <a:p>
            <a:fld id="{2B5C9BB6-F1C6-44B2-A272-D50C6CFE30A8}" type="slidenum">
              <a:rPr lang="en-US" altLang="en-US"/>
              <a:pPr/>
              <a:t>39</a:t>
            </a:fld>
            <a:endParaRPr lang="en-US" altLang="en-US"/>
          </a:p>
        </p:txBody>
      </p:sp>
      <p:sp>
        <p:nvSpPr>
          <p:cNvPr id="53250" name="Oval 2">
            <a:extLst>
              <a:ext uri="{FF2B5EF4-FFF2-40B4-BE49-F238E27FC236}">
                <a16:creationId xmlns:a16="http://schemas.microsoft.com/office/drawing/2014/main" id="{C4218916-D7AB-4117-AAC3-A08F2AC9578A}"/>
              </a:ext>
            </a:extLst>
          </p:cNvPr>
          <p:cNvSpPr>
            <a:spLocks noChangeArrowheads="1"/>
          </p:cNvSpPr>
          <p:nvPr/>
        </p:nvSpPr>
        <p:spPr bwMode="auto">
          <a:xfrm>
            <a:off x="0" y="152400"/>
            <a:ext cx="198120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WHILE </a:t>
            </a:r>
            <a:br>
              <a:rPr lang="en-US" altLang="en-US" sz="1800"/>
            </a:br>
            <a:r>
              <a:rPr lang="en-US" altLang="en-US" sz="1800"/>
              <a:t>coù loàng IF</a:t>
            </a:r>
          </a:p>
        </p:txBody>
      </p:sp>
      <p:sp>
        <p:nvSpPr>
          <p:cNvPr id="53251" name="Text Box 3">
            <a:extLst>
              <a:ext uri="{FF2B5EF4-FFF2-40B4-BE49-F238E27FC236}">
                <a16:creationId xmlns:a16="http://schemas.microsoft.com/office/drawing/2014/main" id="{F33E86A1-FF2C-4CE3-81D0-1BA9B57D6591}"/>
              </a:ext>
            </a:extLst>
          </p:cNvPr>
          <p:cNvSpPr txBox="1">
            <a:spLocks noChangeArrowheads="1"/>
          </p:cNvSpPr>
          <p:nvPr/>
        </p:nvSpPr>
        <p:spPr bwMode="auto">
          <a:xfrm>
            <a:off x="2311400" y="152400"/>
            <a:ext cx="421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VOØNG LAËP WHILE COÙ LOÀNG  IF</a:t>
            </a:r>
          </a:p>
        </p:txBody>
      </p:sp>
      <p:sp>
        <p:nvSpPr>
          <p:cNvPr id="53252" name="Rectangle 4">
            <a:extLst>
              <a:ext uri="{FF2B5EF4-FFF2-40B4-BE49-F238E27FC236}">
                <a16:creationId xmlns:a16="http://schemas.microsoft.com/office/drawing/2014/main" id="{06CFEB8D-FBB6-4AC0-A8FC-70E78FC7E832}"/>
              </a:ext>
            </a:extLst>
          </p:cNvPr>
          <p:cNvSpPr>
            <a:spLocks noChangeArrowheads="1"/>
          </p:cNvSpPr>
          <p:nvPr/>
        </p:nvSpPr>
        <p:spPr bwMode="auto">
          <a:xfrm>
            <a:off x="330200" y="1219200"/>
            <a:ext cx="3136900" cy="3124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a:t>Caáu truùc logic</a:t>
            </a:r>
          </a:p>
          <a:p>
            <a:pPr algn="just"/>
            <a:endParaRPr lang="en-US" altLang="en-US"/>
          </a:p>
          <a:p>
            <a:pPr algn="just"/>
            <a:r>
              <a:rPr lang="en-US" altLang="en-US">
                <a:solidFill>
                  <a:srgbClr val="FFFF00"/>
                </a:solidFill>
              </a:rPr>
              <a:t>DO WHILE (OP1&lt;OP2) </a:t>
            </a:r>
          </a:p>
          <a:p>
            <a:pPr algn="just"/>
            <a:r>
              <a:rPr lang="en-US" altLang="en-US">
                <a:solidFill>
                  <a:srgbClr val="FFFF00"/>
                </a:solidFill>
              </a:rPr>
              <a:t>&lt;STATEMENT&gt;</a:t>
            </a:r>
          </a:p>
          <a:p>
            <a:pPr algn="just"/>
            <a:r>
              <a:rPr lang="en-US" altLang="en-US">
                <a:solidFill>
                  <a:srgbClr val="FFFF00"/>
                </a:solidFill>
              </a:rPr>
              <a:t>IF (OP2=OP3) THEN</a:t>
            </a:r>
          </a:p>
          <a:p>
            <a:pPr algn="just"/>
            <a:r>
              <a:rPr lang="en-US" altLang="en-US">
                <a:solidFill>
                  <a:srgbClr val="FFFF00"/>
                </a:solidFill>
              </a:rPr>
              <a:t>&lt;STATEMENT2&gt;</a:t>
            </a:r>
          </a:p>
          <a:p>
            <a:pPr algn="just"/>
            <a:r>
              <a:rPr lang="en-US" altLang="en-US">
                <a:solidFill>
                  <a:srgbClr val="FFFF00"/>
                </a:solidFill>
              </a:rPr>
              <a:t>&lt;STATEMENT3&gt;</a:t>
            </a:r>
          </a:p>
          <a:p>
            <a:pPr algn="just"/>
            <a:r>
              <a:rPr lang="en-US" altLang="en-US">
                <a:solidFill>
                  <a:srgbClr val="FFFF00"/>
                </a:solidFill>
              </a:rPr>
              <a:t>ENDIF</a:t>
            </a:r>
          </a:p>
          <a:p>
            <a:pPr algn="just"/>
            <a:r>
              <a:rPr lang="en-US" altLang="en-US">
                <a:solidFill>
                  <a:srgbClr val="FFFF00"/>
                </a:solidFill>
              </a:rPr>
              <a:t>ENDDO</a:t>
            </a:r>
          </a:p>
          <a:p>
            <a:pPr algn="just"/>
            <a:r>
              <a:rPr lang="en-US" altLang="en-US">
                <a:solidFill>
                  <a:srgbClr val="FFFF00"/>
                </a:solidFill>
              </a:rPr>
              <a:t> </a:t>
            </a:r>
          </a:p>
        </p:txBody>
      </p:sp>
      <p:sp>
        <p:nvSpPr>
          <p:cNvPr id="53253" name="Rectangle 5">
            <a:extLst>
              <a:ext uri="{FF2B5EF4-FFF2-40B4-BE49-F238E27FC236}">
                <a16:creationId xmlns:a16="http://schemas.microsoft.com/office/drawing/2014/main" id="{A15779AF-BE53-413F-BD27-C3AB7E976472}"/>
              </a:ext>
            </a:extLst>
          </p:cNvPr>
          <p:cNvSpPr>
            <a:spLocks noChangeArrowheads="1"/>
          </p:cNvSpPr>
          <p:nvPr/>
        </p:nvSpPr>
        <p:spPr bwMode="auto">
          <a:xfrm>
            <a:off x="3879850" y="762000"/>
            <a:ext cx="3549650" cy="41148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sz="1800"/>
              <a:t>HIEÄN THÖÏC BAÈNG ASM</a:t>
            </a:r>
          </a:p>
          <a:p>
            <a:pPr algn="just"/>
            <a:r>
              <a:rPr lang="en-US" altLang="en-US" sz="1800" b="1">
                <a:solidFill>
                  <a:srgbClr val="FF9900"/>
                </a:solidFill>
              </a:rPr>
              <a:t>_WHILE :</a:t>
            </a:r>
          </a:p>
          <a:p>
            <a:pPr algn="just"/>
            <a:r>
              <a:rPr lang="en-US" altLang="en-US" sz="1800"/>
              <a:t>    CMP OP1, OP2</a:t>
            </a:r>
          </a:p>
          <a:p>
            <a:pPr algn="just"/>
            <a:r>
              <a:rPr lang="en-US" altLang="en-US" sz="1800"/>
              <a:t>    JNL WHILE_EXIT</a:t>
            </a:r>
          </a:p>
          <a:p>
            <a:pPr algn="just"/>
            <a:r>
              <a:rPr lang="en-US" altLang="en-US" sz="1800"/>
              <a:t>    &lt;STATEMENT1&gt;</a:t>
            </a:r>
          </a:p>
          <a:p>
            <a:pPr algn="just"/>
            <a:r>
              <a:rPr lang="en-US" altLang="en-US" sz="1800"/>
              <a:t>   CMP OP2,OP3 ; phaàn If</a:t>
            </a:r>
          </a:p>
          <a:p>
            <a:pPr algn="just"/>
            <a:r>
              <a:rPr lang="en-US" altLang="en-US"/>
              <a:t>   JNE ELSE ; khoâng thoûa If  </a:t>
            </a:r>
          </a:p>
          <a:p>
            <a:pPr algn="just"/>
            <a:r>
              <a:rPr lang="en-US" altLang="en-US"/>
              <a:t>  &lt;STATEMENT2&gt; ; thoûa If</a:t>
            </a:r>
          </a:p>
          <a:p>
            <a:pPr algn="just"/>
            <a:r>
              <a:rPr lang="en-US" altLang="en-US"/>
              <a:t>  &lt;STATEMENT3&gt;</a:t>
            </a:r>
          </a:p>
          <a:p>
            <a:pPr algn="just"/>
            <a:r>
              <a:rPr lang="en-US" altLang="en-US"/>
              <a:t>  JMP  ENDIF; thoûa If neân </a:t>
            </a:r>
          </a:p>
          <a:p>
            <a:pPr algn="just"/>
            <a:r>
              <a:rPr lang="en-US" altLang="en-US"/>
              <a:t>                         boû qua Else</a:t>
            </a:r>
          </a:p>
          <a:p>
            <a:pPr algn="just"/>
            <a:r>
              <a:rPr lang="en-US" altLang="en-US"/>
              <a:t>ELSE : &lt;STATEMENT4&gt;</a:t>
            </a:r>
          </a:p>
          <a:p>
            <a:pPr algn="just"/>
            <a:r>
              <a:rPr lang="en-US" altLang="en-US"/>
              <a:t>ENDIF : JMP  </a:t>
            </a:r>
            <a:r>
              <a:rPr lang="en-US" altLang="en-US" sz="1800" b="1">
                <a:solidFill>
                  <a:srgbClr val="FF9900"/>
                </a:solidFill>
              </a:rPr>
              <a:t>_WHILE</a:t>
            </a:r>
            <a:r>
              <a:rPr lang="en-US" altLang="en-US"/>
              <a:t> </a:t>
            </a:r>
          </a:p>
          <a:p>
            <a:pPr algn="just"/>
            <a:r>
              <a:rPr lang="en-US" altLang="en-US"/>
              <a:t>WHILE_EXIT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0" fill="hold"/>
                                        <p:tgtEl>
                                          <p:spTgt spid="53252"/>
                                        </p:tgtEl>
                                        <p:attrNameLst>
                                          <p:attrName>ppt_x</p:attrName>
                                        </p:attrNameLst>
                                      </p:cBhvr>
                                      <p:tavLst>
                                        <p:tav tm="0">
                                          <p:val>
                                            <p:strVal val="#ppt_x"/>
                                          </p:val>
                                        </p:tav>
                                        <p:tav tm="100000">
                                          <p:val>
                                            <p:strVal val="#ppt_x"/>
                                          </p:val>
                                        </p:tav>
                                      </p:tavLst>
                                    </p:anim>
                                    <p:anim calcmode="lin" valueType="num">
                                      <p:cBhvr additive="base">
                                        <p:cTn id="8" dur="50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3253"/>
                                        </p:tgtEl>
                                        <p:attrNameLst>
                                          <p:attrName>style.visibility</p:attrName>
                                        </p:attrNameLst>
                                      </p:cBhvr>
                                      <p:to>
                                        <p:strVal val="visible"/>
                                      </p:to>
                                    </p:set>
                                    <p:animEffect transition="in" filter="fade">
                                      <p:cBhvr>
                                        <p:cTn id="13" dur="5000"/>
                                        <p:tgtEl>
                                          <p:spTgt spid="53253"/>
                                        </p:tgtEl>
                                      </p:cBhvr>
                                    </p:animEffect>
                                    <p:anim calcmode="lin" valueType="num">
                                      <p:cBhvr>
                                        <p:cTn id="14" dur="5000" fill="hold"/>
                                        <p:tgtEl>
                                          <p:spTgt spid="53253"/>
                                        </p:tgtEl>
                                        <p:attrNameLst>
                                          <p:attrName>ppt_w</p:attrName>
                                        </p:attrNameLst>
                                      </p:cBhvr>
                                      <p:tavLst>
                                        <p:tav tm="0" fmla="#ppt_w*sin(2.5*pi*$)">
                                          <p:val>
                                            <p:fltVal val="0"/>
                                          </p:val>
                                        </p:tav>
                                        <p:tav tm="100000">
                                          <p:val>
                                            <p:fltVal val="1"/>
                                          </p:val>
                                        </p:tav>
                                      </p:tavLst>
                                    </p:anim>
                                    <p:anim calcmode="lin" valueType="num">
                                      <p:cBhvr>
                                        <p:cTn id="15" dur="5000" fill="hold"/>
                                        <p:tgtEl>
                                          <p:spTgt spid="53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488DE9D-675F-409F-BDA3-D235A12261D6}"/>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3B48C4ED-F4B8-4175-9E20-7E1DA56EEEEC}"/>
              </a:ext>
            </a:extLst>
          </p:cNvPr>
          <p:cNvSpPr>
            <a:spLocks noGrp="1"/>
          </p:cNvSpPr>
          <p:nvPr>
            <p:ph type="sldNum" sz="quarter" idx="12"/>
          </p:nvPr>
        </p:nvSpPr>
        <p:spPr/>
        <p:txBody>
          <a:bodyPr/>
          <a:lstStyle/>
          <a:p>
            <a:fld id="{A26F8707-4F56-42F2-A679-FA8021B5AD20}" type="slidenum">
              <a:rPr lang="en-US" altLang="en-US"/>
              <a:pPr/>
              <a:t>4</a:t>
            </a:fld>
            <a:endParaRPr lang="en-US" altLang="en-US"/>
          </a:p>
        </p:txBody>
      </p:sp>
      <p:sp>
        <p:nvSpPr>
          <p:cNvPr id="9218" name="Rectangle 2">
            <a:extLst>
              <a:ext uri="{FF2B5EF4-FFF2-40B4-BE49-F238E27FC236}">
                <a16:creationId xmlns:a16="http://schemas.microsoft.com/office/drawing/2014/main" id="{AD9E119A-C1A3-4FBE-959B-436D4A1BD9CD}"/>
              </a:ext>
            </a:extLst>
          </p:cNvPr>
          <p:cNvSpPr>
            <a:spLocks noGrp="1" noChangeArrowheads="1"/>
          </p:cNvSpPr>
          <p:nvPr>
            <p:ph type="title"/>
          </p:nvPr>
        </p:nvSpPr>
        <p:spPr>
          <a:xfrm>
            <a:off x="495300" y="277813"/>
            <a:ext cx="7264400" cy="944562"/>
          </a:xfrm>
        </p:spPr>
        <p:txBody>
          <a:bodyPr/>
          <a:lstStyle/>
          <a:p>
            <a:r>
              <a:rPr lang="en-US" altLang="en-US" sz="3200">
                <a:latin typeface="VNI-Times" pitchFamily="2" charset="0"/>
              </a:rPr>
              <a:t>Leänh </a:t>
            </a:r>
            <a:r>
              <a:rPr lang="en-US" altLang="en-US" sz="3200">
                <a:latin typeface="VNI-Timfani-Heavy" pitchFamily="2" charset="0"/>
              </a:rPr>
              <a:t>JMP (Jump)</a:t>
            </a:r>
          </a:p>
        </p:txBody>
      </p:sp>
      <p:sp>
        <p:nvSpPr>
          <p:cNvPr id="9219" name="Rectangle 3">
            <a:extLst>
              <a:ext uri="{FF2B5EF4-FFF2-40B4-BE49-F238E27FC236}">
                <a16:creationId xmlns:a16="http://schemas.microsoft.com/office/drawing/2014/main" id="{28857352-5389-4D6A-8A30-C493223BD009}"/>
              </a:ext>
            </a:extLst>
          </p:cNvPr>
          <p:cNvSpPr>
            <a:spLocks noGrp="1" noChangeArrowheads="1"/>
          </p:cNvSpPr>
          <p:nvPr>
            <p:ph type="body" idx="1"/>
          </p:nvPr>
        </p:nvSpPr>
        <p:spPr>
          <a:xfrm>
            <a:off x="0" y="1143000"/>
            <a:ext cx="9740900" cy="609600"/>
          </a:xfrm>
        </p:spPr>
        <p:txBody>
          <a:bodyPr/>
          <a:lstStyle/>
          <a:p>
            <a:r>
              <a:rPr lang="en-US" altLang="en-US" sz="3400" b="1">
                <a:latin typeface="VNI-Times" pitchFamily="2" charset="0"/>
              </a:rPr>
              <a:t>Coâng duïng :Chuyeån ñieàu khieån khoâng ñieàu kieän.</a:t>
            </a:r>
          </a:p>
        </p:txBody>
      </p:sp>
      <p:sp>
        <p:nvSpPr>
          <p:cNvPr id="9220" name="Text Box 4">
            <a:extLst>
              <a:ext uri="{FF2B5EF4-FFF2-40B4-BE49-F238E27FC236}">
                <a16:creationId xmlns:a16="http://schemas.microsoft.com/office/drawing/2014/main" id="{A40CC70E-578E-442F-BD23-FFC685DE0427}"/>
              </a:ext>
            </a:extLst>
          </p:cNvPr>
          <p:cNvSpPr txBox="1">
            <a:spLocks noChangeArrowheads="1"/>
          </p:cNvSpPr>
          <p:nvPr/>
        </p:nvSpPr>
        <p:spPr bwMode="auto">
          <a:xfrm>
            <a:off x="247650" y="2374900"/>
            <a:ext cx="883285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Tx/>
              <a:buChar char="•"/>
            </a:pPr>
            <a:r>
              <a:rPr lang="en-US" altLang="en-US" sz="3000" b="1">
                <a:effectLst>
                  <a:outerShdw blurRad="38100" dist="38100" dir="2700000" algn="tl">
                    <a:srgbClr val="000000"/>
                  </a:outerShdw>
                </a:effectLst>
                <a:latin typeface="VNI-Times" pitchFamily="2" charset="0"/>
              </a:rPr>
              <a:t>Nhaûy gaàn (NEAR) : 1 taùc vuï nhaûy trong cuøng 1 segment.</a:t>
            </a:r>
          </a:p>
          <a:p>
            <a:pPr eaLnBrk="1" hangingPunct="1">
              <a:spcBef>
                <a:spcPct val="20000"/>
              </a:spcBef>
              <a:buClr>
                <a:schemeClr val="hlink"/>
              </a:buClr>
              <a:buFontTx/>
              <a:buChar char="•"/>
            </a:pPr>
            <a:r>
              <a:rPr lang="en-US" altLang="en-US" sz="3000" b="1">
                <a:effectLst>
                  <a:outerShdw blurRad="38100" dist="38100" dir="2700000" algn="tl">
                    <a:srgbClr val="000000"/>
                  </a:outerShdw>
                </a:effectLst>
                <a:latin typeface="VNI-Times" pitchFamily="2" charset="0"/>
              </a:rPr>
              <a:t>Nhaûy xa (FAR) : 1 taùc vuï nhaûy sang segment khaùc.</a:t>
            </a:r>
          </a:p>
          <a:p>
            <a:pPr eaLnBrk="1" hangingPunct="1">
              <a:spcBef>
                <a:spcPct val="20000"/>
              </a:spcBef>
              <a:buClr>
                <a:schemeClr val="hlink"/>
              </a:buClr>
              <a:buFontTx/>
              <a:buChar char="•"/>
            </a:pPr>
            <a:endParaRPr lang="en-US" altLang="en-US" sz="3000" b="1">
              <a:effectLst>
                <a:outerShdw blurRad="38100" dist="38100" dir="2700000" algn="tl">
                  <a:srgbClr val="000000"/>
                </a:outerShdw>
              </a:effectLst>
              <a:latin typeface="VNI-Times" pitchFamily="2" charset="0"/>
            </a:endParaRPr>
          </a:p>
        </p:txBody>
      </p:sp>
      <p:sp>
        <p:nvSpPr>
          <p:cNvPr id="9221" name="Rectangle 5">
            <a:extLst>
              <a:ext uri="{FF2B5EF4-FFF2-40B4-BE49-F238E27FC236}">
                <a16:creationId xmlns:a16="http://schemas.microsoft.com/office/drawing/2014/main" id="{925AACEF-7EC2-4AA2-8567-7D31230DD6EE}"/>
              </a:ext>
            </a:extLst>
          </p:cNvPr>
          <p:cNvSpPr>
            <a:spLocks noChangeArrowheads="1"/>
          </p:cNvSpPr>
          <p:nvPr/>
        </p:nvSpPr>
        <p:spPr bwMode="auto">
          <a:xfrm>
            <a:off x="742950" y="1752600"/>
            <a:ext cx="577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FontTx/>
              <a:buChar char="•"/>
            </a:pPr>
            <a:r>
              <a:rPr lang="en-US" altLang="en-US" sz="3000" b="1">
                <a:effectLst>
                  <a:outerShdw blurRad="38100" dist="38100" dir="2700000" algn="tl">
                    <a:srgbClr val="000000"/>
                  </a:outerShdw>
                </a:effectLst>
                <a:latin typeface="VNI-Times" pitchFamily="2" charset="0"/>
              </a:rPr>
              <a:t>Cuù phaùp :  JMP  </a:t>
            </a:r>
            <a:r>
              <a:rPr lang="en-US" altLang="en-US" sz="3000" b="1">
                <a:solidFill>
                  <a:srgbClr val="66FF33"/>
                </a:solidFill>
                <a:effectLst>
                  <a:outerShdw blurRad="38100" dist="38100" dir="2700000" algn="tl">
                    <a:srgbClr val="000000"/>
                  </a:outerShdw>
                </a:effectLst>
                <a:latin typeface="VNI-Times" pitchFamily="2" charset="0"/>
              </a:rPr>
              <a:t>ñích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B549B5F-0047-4B21-9A9A-A6BB19E8838B}"/>
              </a:ext>
            </a:extLst>
          </p:cNvPr>
          <p:cNvSpPr>
            <a:spLocks noGrp="1"/>
          </p:cNvSpPr>
          <p:nvPr>
            <p:ph type="ftr" sz="quarter" idx="11"/>
          </p:nvPr>
        </p:nvSpPr>
        <p:spPr/>
        <p:txBody>
          <a:bodyPr/>
          <a:lstStyle/>
          <a:p>
            <a:r>
              <a:rPr lang="en-US" altLang="en-US"/>
              <a:t>Chuong 8 : Cau truc DK va Vong lap</a:t>
            </a:r>
          </a:p>
        </p:txBody>
      </p:sp>
      <p:sp>
        <p:nvSpPr>
          <p:cNvPr id="9" name="Slide Number Placeholder 5">
            <a:extLst>
              <a:ext uri="{FF2B5EF4-FFF2-40B4-BE49-F238E27FC236}">
                <a16:creationId xmlns:a16="http://schemas.microsoft.com/office/drawing/2014/main" id="{65ACA7C7-885C-4873-A850-8ECBFB64CF70}"/>
              </a:ext>
            </a:extLst>
          </p:cNvPr>
          <p:cNvSpPr>
            <a:spLocks noGrp="1"/>
          </p:cNvSpPr>
          <p:nvPr>
            <p:ph type="sldNum" sz="quarter" idx="12"/>
          </p:nvPr>
        </p:nvSpPr>
        <p:spPr/>
        <p:txBody>
          <a:bodyPr/>
          <a:lstStyle/>
          <a:p>
            <a:fld id="{FD54E04C-F8BF-41CB-B4B8-8CBCAF6EAD23}" type="slidenum">
              <a:rPr lang="en-US" altLang="en-US"/>
              <a:pPr/>
              <a:t>40</a:t>
            </a:fld>
            <a:endParaRPr lang="en-US" altLang="en-US"/>
          </a:p>
        </p:txBody>
      </p:sp>
      <p:sp>
        <p:nvSpPr>
          <p:cNvPr id="54274" name="Oval 2">
            <a:extLst>
              <a:ext uri="{FF2B5EF4-FFF2-40B4-BE49-F238E27FC236}">
                <a16:creationId xmlns:a16="http://schemas.microsoft.com/office/drawing/2014/main" id="{69A73B65-145B-461C-A7B5-B1D0F2E699FF}"/>
              </a:ext>
            </a:extLst>
          </p:cNvPr>
          <p:cNvSpPr>
            <a:spLocks noChangeArrowheads="1"/>
          </p:cNvSpPr>
          <p:nvPr/>
        </p:nvSpPr>
        <p:spPr bwMode="auto">
          <a:xfrm>
            <a:off x="0" y="152400"/>
            <a:ext cx="206375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REPEAT </a:t>
            </a:r>
            <a:br>
              <a:rPr lang="en-US" altLang="en-US" sz="1800"/>
            </a:br>
            <a:r>
              <a:rPr lang="en-US" altLang="en-US" sz="1800"/>
              <a:t>U</a:t>
            </a:r>
            <a:r>
              <a:rPr lang="en-US" altLang="en-US" sz="1800" noProof="1"/>
              <a:t>N</a:t>
            </a:r>
            <a:r>
              <a:rPr lang="en-US" altLang="en-US" sz="1800"/>
              <a:t>TIL</a:t>
            </a:r>
          </a:p>
        </p:txBody>
      </p:sp>
      <p:sp>
        <p:nvSpPr>
          <p:cNvPr id="54275" name="Text Box 3">
            <a:extLst>
              <a:ext uri="{FF2B5EF4-FFF2-40B4-BE49-F238E27FC236}">
                <a16:creationId xmlns:a16="http://schemas.microsoft.com/office/drawing/2014/main" id="{D7185293-9027-46BC-AF43-4723576F78E7}"/>
              </a:ext>
            </a:extLst>
          </p:cNvPr>
          <p:cNvSpPr txBox="1">
            <a:spLocks noChangeArrowheads="1"/>
          </p:cNvSpPr>
          <p:nvPr/>
        </p:nvSpPr>
        <p:spPr bwMode="auto">
          <a:xfrm>
            <a:off x="2311400" y="152400"/>
            <a:ext cx="363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VOØNG LAËP REPEAT UNTIL</a:t>
            </a:r>
          </a:p>
        </p:txBody>
      </p:sp>
      <p:sp>
        <p:nvSpPr>
          <p:cNvPr id="54276" name="Rectangle 4">
            <a:extLst>
              <a:ext uri="{FF2B5EF4-FFF2-40B4-BE49-F238E27FC236}">
                <a16:creationId xmlns:a16="http://schemas.microsoft.com/office/drawing/2014/main" id="{F782C65D-E336-48DC-B02D-27AC04131E92}"/>
              </a:ext>
            </a:extLst>
          </p:cNvPr>
          <p:cNvSpPr>
            <a:spLocks noChangeArrowheads="1"/>
          </p:cNvSpPr>
          <p:nvPr/>
        </p:nvSpPr>
        <p:spPr bwMode="auto">
          <a:xfrm>
            <a:off x="330200" y="1219200"/>
            <a:ext cx="3136900" cy="2743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a:t>Caáu truùc logic</a:t>
            </a:r>
          </a:p>
          <a:p>
            <a:pPr algn="just"/>
            <a:r>
              <a:rPr lang="en-US" altLang="en-US" b="1"/>
              <a:t>REPEAT</a:t>
            </a:r>
          </a:p>
          <a:p>
            <a:pPr algn="just"/>
            <a:r>
              <a:rPr lang="en-US" altLang="en-US">
                <a:solidFill>
                  <a:srgbClr val="FFFF00"/>
                </a:solidFill>
              </a:rPr>
              <a:t>  &lt;STATEMENT1&gt;</a:t>
            </a:r>
          </a:p>
          <a:p>
            <a:pPr algn="just"/>
            <a:r>
              <a:rPr lang="en-US" altLang="en-US">
                <a:solidFill>
                  <a:srgbClr val="FFFF00"/>
                </a:solidFill>
              </a:rPr>
              <a:t>  &lt;STATEMENT2&gt;</a:t>
            </a:r>
          </a:p>
          <a:p>
            <a:pPr algn="just"/>
            <a:r>
              <a:rPr lang="en-US" altLang="en-US">
                <a:solidFill>
                  <a:srgbClr val="FFFF00"/>
                </a:solidFill>
              </a:rPr>
              <a:t>  &lt;STATEMENT3&gt;</a:t>
            </a:r>
          </a:p>
          <a:p>
            <a:pPr algn="just"/>
            <a:r>
              <a:rPr lang="en-US" altLang="en-US" b="1"/>
              <a:t>UNTIL</a:t>
            </a:r>
            <a:r>
              <a:rPr lang="en-US" altLang="en-US">
                <a:solidFill>
                  <a:srgbClr val="FFFF00"/>
                </a:solidFill>
              </a:rPr>
              <a:t> (OP1=OP2) OR</a:t>
            </a:r>
          </a:p>
          <a:p>
            <a:pPr algn="just"/>
            <a:r>
              <a:rPr lang="en-US" altLang="en-US">
                <a:solidFill>
                  <a:srgbClr val="FFFF00"/>
                </a:solidFill>
              </a:rPr>
              <a:t>(OP1&gt;OP3)</a:t>
            </a:r>
          </a:p>
          <a:p>
            <a:pPr algn="just"/>
            <a:endParaRPr lang="en-US" altLang="en-US">
              <a:solidFill>
                <a:srgbClr val="FFFF00"/>
              </a:solidFill>
            </a:endParaRPr>
          </a:p>
          <a:p>
            <a:pPr algn="just"/>
            <a:r>
              <a:rPr lang="en-US" altLang="en-US">
                <a:solidFill>
                  <a:srgbClr val="FFFF00"/>
                </a:solidFill>
              </a:rPr>
              <a:t> </a:t>
            </a:r>
          </a:p>
        </p:txBody>
      </p:sp>
      <p:sp>
        <p:nvSpPr>
          <p:cNvPr id="54277" name="Rectangle 5">
            <a:extLst>
              <a:ext uri="{FF2B5EF4-FFF2-40B4-BE49-F238E27FC236}">
                <a16:creationId xmlns:a16="http://schemas.microsoft.com/office/drawing/2014/main" id="{B3C0A7F4-525D-49E0-A335-CCD38F8434D2}"/>
              </a:ext>
            </a:extLst>
          </p:cNvPr>
          <p:cNvSpPr>
            <a:spLocks noChangeArrowheads="1"/>
          </p:cNvSpPr>
          <p:nvPr/>
        </p:nvSpPr>
        <p:spPr bwMode="auto">
          <a:xfrm>
            <a:off x="3879850" y="762000"/>
            <a:ext cx="3054350" cy="41148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HIEÄN THÖÏC BAÈNG ASM</a:t>
            </a:r>
          </a:p>
          <a:p>
            <a:r>
              <a:rPr lang="en-US" altLang="en-US" b="1"/>
              <a:t>REPEAT :</a:t>
            </a:r>
          </a:p>
          <a:p>
            <a:r>
              <a:rPr lang="en-US" altLang="en-US">
                <a:solidFill>
                  <a:srgbClr val="FFFF00"/>
                </a:solidFill>
              </a:rPr>
              <a:t>&lt;STATEMENT1&gt;</a:t>
            </a:r>
          </a:p>
          <a:p>
            <a:r>
              <a:rPr lang="en-US" altLang="en-US">
                <a:solidFill>
                  <a:srgbClr val="FFFF00"/>
                </a:solidFill>
              </a:rPr>
              <a:t>  &lt;STATEMENT2&gt;</a:t>
            </a:r>
          </a:p>
          <a:p>
            <a:r>
              <a:rPr lang="en-US" altLang="en-US">
                <a:solidFill>
                  <a:srgbClr val="FFFF00"/>
                </a:solidFill>
              </a:rPr>
              <a:t>  &lt;STATEMENT3&gt;</a:t>
            </a:r>
          </a:p>
          <a:p>
            <a:r>
              <a:rPr lang="en-US" altLang="en-US">
                <a:solidFill>
                  <a:srgbClr val="FFFF00"/>
                </a:solidFill>
              </a:rPr>
              <a:t>TESTOP12:</a:t>
            </a:r>
          </a:p>
          <a:p>
            <a:r>
              <a:rPr lang="en-US" altLang="en-US">
                <a:solidFill>
                  <a:srgbClr val="FFFF00"/>
                </a:solidFill>
              </a:rPr>
              <a:t>CMP OP1, OP2</a:t>
            </a:r>
          </a:p>
          <a:p>
            <a:r>
              <a:rPr lang="en-US" altLang="en-US">
                <a:solidFill>
                  <a:srgbClr val="FFFF00"/>
                </a:solidFill>
              </a:rPr>
              <a:t>JE  ENDREPEAT</a:t>
            </a:r>
          </a:p>
          <a:p>
            <a:r>
              <a:rPr lang="en-US" altLang="en-US">
                <a:solidFill>
                  <a:srgbClr val="FFFF00"/>
                </a:solidFill>
              </a:rPr>
              <a:t>TESTOP13 :</a:t>
            </a:r>
          </a:p>
          <a:p>
            <a:r>
              <a:rPr lang="en-US" altLang="en-US">
                <a:solidFill>
                  <a:srgbClr val="FFFF00"/>
                </a:solidFill>
              </a:rPr>
              <a:t>CMP OP1, OP3</a:t>
            </a:r>
          </a:p>
          <a:p>
            <a:r>
              <a:rPr lang="en-US" altLang="en-US">
                <a:solidFill>
                  <a:srgbClr val="FFFF00"/>
                </a:solidFill>
              </a:rPr>
              <a:t>JNG  </a:t>
            </a:r>
            <a:r>
              <a:rPr lang="en-US" altLang="en-US" b="1"/>
              <a:t>REPEAT</a:t>
            </a:r>
          </a:p>
          <a:p>
            <a:r>
              <a:rPr lang="en-US" altLang="en-US">
                <a:solidFill>
                  <a:srgbClr val="FFFF00"/>
                </a:solidFill>
              </a:rPr>
              <a:t>ENDREPEAT : …..</a:t>
            </a:r>
          </a:p>
        </p:txBody>
      </p:sp>
      <p:sp>
        <p:nvSpPr>
          <p:cNvPr id="54278" name="AutoShape 6">
            <a:extLst>
              <a:ext uri="{FF2B5EF4-FFF2-40B4-BE49-F238E27FC236}">
                <a16:creationId xmlns:a16="http://schemas.microsoft.com/office/drawing/2014/main" id="{4C073FE3-EF8B-4B15-B726-93C9B80CEE7E}"/>
              </a:ext>
            </a:extLst>
          </p:cNvPr>
          <p:cNvSpPr>
            <a:spLocks noChangeArrowheads="1"/>
          </p:cNvSpPr>
          <p:nvPr/>
        </p:nvSpPr>
        <p:spPr bwMode="auto">
          <a:xfrm rot="9238225">
            <a:off x="2063750" y="3352800"/>
            <a:ext cx="1485900" cy="1066800"/>
          </a:xfrm>
          <a:prstGeom prst="wedgeRectCallout">
            <a:avLst>
              <a:gd name="adj1" fmla="val -86597"/>
              <a:gd name="adj2" fmla="val 77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ltLang="en-US"/>
              <a:t>Baèng nhau</a:t>
            </a:r>
          </a:p>
          <a:p>
            <a:pPr algn="ctr"/>
            <a:r>
              <a:rPr lang="en-US" altLang="en-US"/>
              <a:t>thoaùt Repeat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0" fill="hold"/>
                                        <p:tgtEl>
                                          <p:spTgt spid="54276"/>
                                        </p:tgtEl>
                                        <p:attrNameLst>
                                          <p:attrName>ppt_x</p:attrName>
                                        </p:attrNameLst>
                                      </p:cBhvr>
                                      <p:tavLst>
                                        <p:tav tm="0">
                                          <p:val>
                                            <p:strVal val="#ppt_x"/>
                                          </p:val>
                                        </p:tav>
                                        <p:tav tm="100000">
                                          <p:val>
                                            <p:strVal val="#ppt_x"/>
                                          </p:val>
                                        </p:tav>
                                      </p:tavLst>
                                    </p:anim>
                                    <p:anim calcmode="lin" valueType="num">
                                      <p:cBhvr additive="base">
                                        <p:cTn id="8" dur="50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4277"/>
                                        </p:tgtEl>
                                        <p:attrNameLst>
                                          <p:attrName>style.visibility</p:attrName>
                                        </p:attrNameLst>
                                      </p:cBhvr>
                                      <p:to>
                                        <p:strVal val="visible"/>
                                      </p:to>
                                    </p:set>
                                    <p:animEffect transition="in" filter="fade">
                                      <p:cBhvr>
                                        <p:cTn id="13" dur="5000"/>
                                        <p:tgtEl>
                                          <p:spTgt spid="54277"/>
                                        </p:tgtEl>
                                      </p:cBhvr>
                                    </p:animEffect>
                                    <p:anim calcmode="lin" valueType="num">
                                      <p:cBhvr>
                                        <p:cTn id="14" dur="5000" fill="hold"/>
                                        <p:tgtEl>
                                          <p:spTgt spid="54277"/>
                                        </p:tgtEl>
                                        <p:attrNameLst>
                                          <p:attrName>ppt_w</p:attrName>
                                        </p:attrNameLst>
                                      </p:cBhvr>
                                      <p:tavLst>
                                        <p:tav tm="0" fmla="#ppt_w*sin(2.5*pi*$)">
                                          <p:val>
                                            <p:fltVal val="0"/>
                                          </p:val>
                                        </p:tav>
                                        <p:tav tm="100000">
                                          <p:val>
                                            <p:fltVal val="1"/>
                                          </p:val>
                                        </p:tav>
                                      </p:tavLst>
                                    </p:anim>
                                    <p:anim calcmode="lin" valueType="num">
                                      <p:cBhvr>
                                        <p:cTn id="15" dur="5000" fill="hold"/>
                                        <p:tgtEl>
                                          <p:spTgt spid="542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P spid="5427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ADA32AB-6105-4770-9898-5C3746AA11B7}"/>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D381CB07-AC20-4004-8BE4-70BAB97F550D}"/>
              </a:ext>
            </a:extLst>
          </p:cNvPr>
          <p:cNvSpPr>
            <a:spLocks noGrp="1"/>
          </p:cNvSpPr>
          <p:nvPr>
            <p:ph type="sldNum" sz="quarter" idx="12"/>
          </p:nvPr>
        </p:nvSpPr>
        <p:spPr/>
        <p:txBody>
          <a:bodyPr/>
          <a:lstStyle/>
          <a:p>
            <a:fld id="{C17720A9-F5CF-409E-A704-D32CF7AB2025}" type="slidenum">
              <a:rPr lang="en-US" altLang="en-US"/>
              <a:pPr/>
              <a:t>41</a:t>
            </a:fld>
            <a:endParaRPr lang="en-US" altLang="en-US"/>
          </a:p>
        </p:txBody>
      </p:sp>
      <p:sp>
        <p:nvSpPr>
          <p:cNvPr id="55298" name="Oval 2">
            <a:extLst>
              <a:ext uri="{FF2B5EF4-FFF2-40B4-BE49-F238E27FC236}">
                <a16:creationId xmlns:a16="http://schemas.microsoft.com/office/drawing/2014/main" id="{FF677C7E-BE29-4C6A-9DCA-217B80B7785C}"/>
              </a:ext>
            </a:extLst>
          </p:cNvPr>
          <p:cNvSpPr>
            <a:spLocks noChangeArrowheads="1"/>
          </p:cNvSpPr>
          <p:nvPr/>
        </p:nvSpPr>
        <p:spPr bwMode="auto">
          <a:xfrm>
            <a:off x="990600" y="152400"/>
            <a:ext cx="206375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Caáu truùc CASE</a:t>
            </a:r>
          </a:p>
        </p:txBody>
      </p:sp>
      <p:sp>
        <p:nvSpPr>
          <p:cNvPr id="55300" name="Rectangle 4">
            <a:extLst>
              <a:ext uri="{FF2B5EF4-FFF2-40B4-BE49-F238E27FC236}">
                <a16:creationId xmlns:a16="http://schemas.microsoft.com/office/drawing/2014/main" id="{CA6F26D6-A285-450E-A8EC-4E9796A1C3EF}"/>
              </a:ext>
            </a:extLst>
          </p:cNvPr>
          <p:cNvSpPr>
            <a:spLocks noChangeArrowheads="1"/>
          </p:cNvSpPr>
          <p:nvPr/>
        </p:nvSpPr>
        <p:spPr bwMode="auto">
          <a:xfrm>
            <a:off x="330200" y="1219200"/>
            <a:ext cx="2641600" cy="27432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altLang="en-US"/>
              <a:t>Caáu truùc logic </a:t>
            </a:r>
          </a:p>
          <a:p>
            <a:pPr algn="just"/>
            <a:r>
              <a:rPr lang="en-US" altLang="en-US"/>
              <a:t>CASE INPUT OF </a:t>
            </a:r>
          </a:p>
          <a:p>
            <a:pPr algn="just"/>
            <a:r>
              <a:rPr lang="en-US" altLang="en-US"/>
              <a:t>  ‘A’ : Proc_A</a:t>
            </a:r>
          </a:p>
          <a:p>
            <a:pPr algn="just"/>
            <a:r>
              <a:rPr lang="en-US" altLang="en-US"/>
              <a:t>  ‘B’ : Proc_B</a:t>
            </a:r>
          </a:p>
          <a:p>
            <a:pPr algn="just"/>
            <a:r>
              <a:rPr lang="en-US" altLang="en-US"/>
              <a:t>  ‘C’ : Proc_C</a:t>
            </a:r>
          </a:p>
          <a:p>
            <a:pPr algn="just"/>
            <a:r>
              <a:rPr lang="en-US" altLang="en-US"/>
              <a:t>  ‘D’ : Proc_D</a:t>
            </a:r>
          </a:p>
          <a:p>
            <a:pPr algn="just"/>
            <a:r>
              <a:rPr lang="en-US" altLang="en-US"/>
              <a:t>End ;</a:t>
            </a:r>
          </a:p>
          <a:p>
            <a:pPr algn="just"/>
            <a:endParaRPr lang="en-US" altLang="en-US"/>
          </a:p>
          <a:p>
            <a:pPr algn="just"/>
            <a:r>
              <a:rPr lang="en-US" altLang="en-US">
                <a:solidFill>
                  <a:srgbClr val="FFFF00"/>
                </a:solidFill>
              </a:rPr>
              <a:t> </a:t>
            </a:r>
          </a:p>
        </p:txBody>
      </p:sp>
      <p:sp>
        <p:nvSpPr>
          <p:cNvPr id="55301" name="Rectangle 5">
            <a:extLst>
              <a:ext uri="{FF2B5EF4-FFF2-40B4-BE49-F238E27FC236}">
                <a16:creationId xmlns:a16="http://schemas.microsoft.com/office/drawing/2014/main" id="{14BD313E-6CB9-4324-A4D1-40B36FA2EC4E}"/>
              </a:ext>
            </a:extLst>
          </p:cNvPr>
          <p:cNvSpPr>
            <a:spLocks noChangeArrowheads="1"/>
          </p:cNvSpPr>
          <p:nvPr/>
        </p:nvSpPr>
        <p:spPr bwMode="auto">
          <a:xfrm>
            <a:off x="3136900" y="762000"/>
            <a:ext cx="3632200" cy="5105400"/>
          </a:xfrm>
          <a:prstGeom prst="rect">
            <a:avLst/>
          </a:prstGeom>
          <a:solidFill>
            <a:srgbClr val="800000"/>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1">
                <a:solidFill>
                  <a:srgbClr val="FF33CC"/>
                </a:solidFill>
              </a:rPr>
              <a:t>HIEÄN THÖÏC BAÈNG ASM</a:t>
            </a:r>
          </a:p>
          <a:p>
            <a:r>
              <a:rPr lang="en-US" altLang="en-US" sz="1600"/>
              <a:t>CASE : MOV AL, INPUT</a:t>
            </a:r>
          </a:p>
          <a:p>
            <a:r>
              <a:rPr lang="en-US" altLang="en-US" sz="1600"/>
              <a:t>CMP  AL, ‘A’</a:t>
            </a:r>
          </a:p>
          <a:p>
            <a:r>
              <a:rPr lang="en-US" altLang="en-US" sz="1600"/>
              <a:t>JNE TESTB</a:t>
            </a:r>
          </a:p>
          <a:p>
            <a:r>
              <a:rPr lang="en-US" altLang="en-US" sz="1600"/>
              <a:t>CALL PROC_A</a:t>
            </a:r>
          </a:p>
          <a:p>
            <a:r>
              <a:rPr lang="en-US" altLang="en-US" sz="1600"/>
              <a:t>JMP  ENDCASE</a:t>
            </a:r>
          </a:p>
          <a:p>
            <a:r>
              <a:rPr lang="en-US" altLang="en-US" sz="1600"/>
              <a:t>TESTB : </a:t>
            </a:r>
          </a:p>
          <a:p>
            <a:r>
              <a:rPr lang="en-US" altLang="en-US" sz="1600"/>
              <a:t>  CMP AL, ‘B’</a:t>
            </a:r>
          </a:p>
          <a:p>
            <a:r>
              <a:rPr lang="en-US" altLang="en-US" sz="1600"/>
              <a:t> JNE TESTC</a:t>
            </a:r>
          </a:p>
          <a:p>
            <a:r>
              <a:rPr lang="en-US" altLang="en-US" sz="1600"/>
              <a:t>CALL PROC_B</a:t>
            </a:r>
          </a:p>
          <a:p>
            <a:r>
              <a:rPr lang="en-US" altLang="en-US" sz="1600"/>
              <a:t>JMP  ENDCASE</a:t>
            </a:r>
          </a:p>
          <a:p>
            <a:r>
              <a:rPr lang="en-US" altLang="en-US" sz="1600"/>
              <a:t>TESTC : </a:t>
            </a:r>
          </a:p>
          <a:p>
            <a:r>
              <a:rPr lang="en-US" altLang="en-US" sz="1600"/>
              <a:t>CMP AL, ‘C’</a:t>
            </a:r>
          </a:p>
          <a:p>
            <a:r>
              <a:rPr lang="en-US" altLang="en-US" sz="1600"/>
              <a:t>JNE TESTD</a:t>
            </a:r>
          </a:p>
          <a:p>
            <a:r>
              <a:rPr lang="en-US" altLang="en-US" sz="1600"/>
              <a:t>CALL  PROC_C</a:t>
            </a:r>
          </a:p>
          <a:p>
            <a:r>
              <a:rPr lang="en-US" altLang="en-US" sz="1600"/>
              <a:t>JMP  ENDCASE</a:t>
            </a:r>
          </a:p>
          <a:p>
            <a:r>
              <a:rPr lang="en-US" altLang="en-US" sz="1600"/>
              <a:t>TESTD : CMP  AL, ‘D’</a:t>
            </a:r>
          </a:p>
          <a:p>
            <a:r>
              <a:rPr lang="en-US" altLang="en-US" sz="1600"/>
              <a:t>JNE  ENDCASE</a:t>
            </a:r>
          </a:p>
          <a:p>
            <a:r>
              <a:rPr lang="en-US" altLang="en-US" sz="1600"/>
              <a:t>CALL  PROC_D</a:t>
            </a:r>
          </a:p>
          <a:p>
            <a:r>
              <a:rPr lang="en-US" altLang="en-US" sz="1600"/>
              <a:t>ENDCASE : ………. </a:t>
            </a:r>
          </a:p>
          <a:p>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0" fill="hold"/>
                                        <p:tgtEl>
                                          <p:spTgt spid="55300"/>
                                        </p:tgtEl>
                                        <p:attrNameLst>
                                          <p:attrName>ppt_x</p:attrName>
                                        </p:attrNameLst>
                                      </p:cBhvr>
                                      <p:tavLst>
                                        <p:tav tm="0">
                                          <p:val>
                                            <p:strVal val="#ppt_x"/>
                                          </p:val>
                                        </p:tav>
                                        <p:tav tm="100000">
                                          <p:val>
                                            <p:strVal val="#ppt_x"/>
                                          </p:val>
                                        </p:tav>
                                      </p:tavLst>
                                    </p:anim>
                                    <p:anim calcmode="lin" valueType="num">
                                      <p:cBhvr additive="base">
                                        <p:cTn id="8" dur="50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iterate type="lt">
                                    <p:tmPct val="10000"/>
                                  </p:iterate>
                                  <p:childTnLst>
                                    <p:set>
                                      <p:cBhvr>
                                        <p:cTn id="12" dur="1" fill="hold">
                                          <p:stCondLst>
                                            <p:cond delay="0"/>
                                          </p:stCondLst>
                                        </p:cTn>
                                        <p:tgtEl>
                                          <p:spTgt spid="55301"/>
                                        </p:tgtEl>
                                        <p:attrNameLst>
                                          <p:attrName>style.visibility</p:attrName>
                                        </p:attrNameLst>
                                      </p:cBhvr>
                                      <p:to>
                                        <p:strVal val="visible"/>
                                      </p:to>
                                    </p:set>
                                    <p:animEffect transition="in" filter="fade">
                                      <p:cBhvr>
                                        <p:cTn id="13" dur="5000"/>
                                        <p:tgtEl>
                                          <p:spTgt spid="55301"/>
                                        </p:tgtEl>
                                      </p:cBhvr>
                                    </p:animEffect>
                                    <p:anim calcmode="lin" valueType="num">
                                      <p:cBhvr>
                                        <p:cTn id="14" dur="5000" fill="hold"/>
                                        <p:tgtEl>
                                          <p:spTgt spid="55301"/>
                                        </p:tgtEl>
                                        <p:attrNameLst>
                                          <p:attrName>ppt_w</p:attrName>
                                        </p:attrNameLst>
                                      </p:cBhvr>
                                      <p:tavLst>
                                        <p:tav tm="0" fmla="#ppt_w*sin(2.5*pi*$)">
                                          <p:val>
                                            <p:fltVal val="0"/>
                                          </p:val>
                                        </p:tav>
                                        <p:tav tm="100000">
                                          <p:val>
                                            <p:fltVal val="1"/>
                                          </p:val>
                                        </p:tav>
                                      </p:tavLst>
                                    </p:anim>
                                    <p:anim calcmode="lin" valueType="num">
                                      <p:cBhvr>
                                        <p:cTn id="15" dur="5000" fill="hold"/>
                                        <p:tgtEl>
                                          <p:spTgt spid="553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31D235B-5609-4BF8-B047-DCC4709D69A5}"/>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729A5AAF-2D37-4476-949A-A5ED0F846140}"/>
              </a:ext>
            </a:extLst>
          </p:cNvPr>
          <p:cNvSpPr>
            <a:spLocks noGrp="1"/>
          </p:cNvSpPr>
          <p:nvPr>
            <p:ph type="sldNum" sz="quarter" idx="12"/>
          </p:nvPr>
        </p:nvSpPr>
        <p:spPr/>
        <p:txBody>
          <a:bodyPr/>
          <a:lstStyle/>
          <a:p>
            <a:fld id="{4D3C9866-F999-4CB1-9F76-1478A1CFD706}" type="slidenum">
              <a:rPr lang="en-US" altLang="en-US"/>
              <a:pPr/>
              <a:t>42</a:t>
            </a:fld>
            <a:endParaRPr lang="en-US" altLang="en-US"/>
          </a:p>
        </p:txBody>
      </p:sp>
      <p:sp>
        <p:nvSpPr>
          <p:cNvPr id="56322" name="Oval 2">
            <a:extLst>
              <a:ext uri="{FF2B5EF4-FFF2-40B4-BE49-F238E27FC236}">
                <a16:creationId xmlns:a16="http://schemas.microsoft.com/office/drawing/2014/main" id="{09884DC0-0F6F-45EF-AA18-C73A91D93B2F}"/>
              </a:ext>
            </a:extLst>
          </p:cNvPr>
          <p:cNvSpPr>
            <a:spLocks noChangeArrowheads="1"/>
          </p:cNvSpPr>
          <p:nvPr/>
        </p:nvSpPr>
        <p:spPr bwMode="auto">
          <a:xfrm>
            <a:off x="990600" y="152400"/>
            <a:ext cx="206375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LooKup Table</a:t>
            </a:r>
          </a:p>
        </p:txBody>
      </p:sp>
      <p:sp>
        <p:nvSpPr>
          <p:cNvPr id="56325" name="Text Box 5">
            <a:extLst>
              <a:ext uri="{FF2B5EF4-FFF2-40B4-BE49-F238E27FC236}">
                <a16:creationId xmlns:a16="http://schemas.microsoft.com/office/drawing/2014/main" id="{D0D36BA8-E0C6-40ED-B7F3-70EACC151839}"/>
              </a:ext>
            </a:extLst>
          </p:cNvPr>
          <p:cNvSpPr txBox="1">
            <a:spLocks noChangeArrowheads="1"/>
          </p:cNvSpPr>
          <p:nvPr/>
        </p:nvSpPr>
        <p:spPr bwMode="auto">
          <a:xfrm>
            <a:off x="247650" y="1371600"/>
            <a:ext cx="610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Raát hieäu quaû khi xöû lyù phaùt bieåu CASE laø duøng baûng OFFSET chöùa ñòa chæ cuûa nhaõn hoaëc cuûa haøm seõ nhaûy ñeán tuyø vaøo ñieàu kieän.</a:t>
            </a:r>
          </a:p>
        </p:txBody>
      </p:sp>
      <p:sp>
        <p:nvSpPr>
          <p:cNvPr id="56326" name="Text Box 6">
            <a:extLst>
              <a:ext uri="{FF2B5EF4-FFF2-40B4-BE49-F238E27FC236}">
                <a16:creationId xmlns:a16="http://schemas.microsoft.com/office/drawing/2014/main" id="{5C6C8FFD-0D0E-4D36-92C1-511FFD47C3B1}"/>
              </a:ext>
            </a:extLst>
          </p:cNvPr>
          <p:cNvSpPr txBox="1">
            <a:spLocks noChangeArrowheads="1"/>
          </p:cNvSpPr>
          <p:nvPr/>
        </p:nvSpPr>
        <p:spPr bwMode="auto">
          <a:xfrm>
            <a:off x="165100" y="2514600"/>
            <a:ext cx="6108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Baûng Offset naøy ñöôïc goïi Lookup Table raát hieäu quaû khi duøng phaùt bieåu Case coù nhieàu trò löïa choïn. </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diamond(in)">
                                      <p:cBhvr>
                                        <p:cTn id="7" dur="20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 calcmode="lin" valueType="num">
                                      <p:cBhvr additive="base">
                                        <p:cTn id="12" dur="500" fill="hold"/>
                                        <p:tgtEl>
                                          <p:spTgt spid="56326"/>
                                        </p:tgtEl>
                                        <p:attrNameLst>
                                          <p:attrName>ppt_x</p:attrName>
                                        </p:attrNameLst>
                                      </p:cBhvr>
                                      <p:tavLst>
                                        <p:tav tm="0">
                                          <p:val>
                                            <p:strVal val="#ppt_x"/>
                                          </p:val>
                                        </p:tav>
                                        <p:tav tm="100000">
                                          <p:val>
                                            <p:strVal val="#ppt_x"/>
                                          </p:val>
                                        </p:tav>
                                      </p:tavLst>
                                    </p:anim>
                                    <p:anim calcmode="lin" valueType="num">
                                      <p:cBhvr additive="base">
                                        <p:cTn id="13"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3B47E1A6-F7C6-4541-9453-F7EE00AB53E7}"/>
              </a:ext>
            </a:extLst>
          </p:cNvPr>
          <p:cNvSpPr>
            <a:spLocks noGrp="1"/>
          </p:cNvSpPr>
          <p:nvPr>
            <p:ph type="ftr" sz="quarter" idx="11"/>
          </p:nvPr>
        </p:nvSpPr>
        <p:spPr/>
        <p:txBody>
          <a:bodyPr/>
          <a:lstStyle/>
          <a:p>
            <a:r>
              <a:rPr lang="en-US" altLang="en-US"/>
              <a:t>Chuong 8 : Cau truc DK va Vong lap</a:t>
            </a:r>
          </a:p>
        </p:txBody>
      </p:sp>
      <p:sp>
        <p:nvSpPr>
          <p:cNvPr id="29" name="Slide Number Placeholder 4">
            <a:extLst>
              <a:ext uri="{FF2B5EF4-FFF2-40B4-BE49-F238E27FC236}">
                <a16:creationId xmlns:a16="http://schemas.microsoft.com/office/drawing/2014/main" id="{34DC2A60-EF1F-47B1-B231-3E58A4DD3E4D}"/>
              </a:ext>
            </a:extLst>
          </p:cNvPr>
          <p:cNvSpPr>
            <a:spLocks noGrp="1"/>
          </p:cNvSpPr>
          <p:nvPr>
            <p:ph type="sldNum" sz="quarter" idx="12"/>
          </p:nvPr>
        </p:nvSpPr>
        <p:spPr/>
        <p:txBody>
          <a:bodyPr/>
          <a:lstStyle/>
          <a:p>
            <a:fld id="{20A7ADE8-13D4-4380-B072-9AA66396ACEA}" type="slidenum">
              <a:rPr lang="en-US" altLang="en-US"/>
              <a:pPr/>
              <a:t>43</a:t>
            </a:fld>
            <a:endParaRPr lang="en-US" altLang="en-US"/>
          </a:p>
        </p:txBody>
      </p:sp>
      <p:sp>
        <p:nvSpPr>
          <p:cNvPr id="57346" name="Oval 2">
            <a:extLst>
              <a:ext uri="{FF2B5EF4-FFF2-40B4-BE49-F238E27FC236}">
                <a16:creationId xmlns:a16="http://schemas.microsoft.com/office/drawing/2014/main" id="{91B8E6E0-8B5F-4B64-BFE7-2BD5207D6FE7}"/>
              </a:ext>
            </a:extLst>
          </p:cNvPr>
          <p:cNvSpPr>
            <a:spLocks noChangeArrowheads="1"/>
          </p:cNvSpPr>
          <p:nvPr/>
        </p:nvSpPr>
        <p:spPr bwMode="auto">
          <a:xfrm>
            <a:off x="990600" y="152400"/>
            <a:ext cx="206375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LooKup Table</a:t>
            </a:r>
          </a:p>
        </p:txBody>
      </p:sp>
      <p:sp>
        <p:nvSpPr>
          <p:cNvPr id="57347" name="Text Box 3">
            <a:extLst>
              <a:ext uri="{FF2B5EF4-FFF2-40B4-BE49-F238E27FC236}">
                <a16:creationId xmlns:a16="http://schemas.microsoft.com/office/drawing/2014/main" id="{1314BC29-4A05-4642-B483-2B05EDB6E658}"/>
              </a:ext>
            </a:extLst>
          </p:cNvPr>
          <p:cNvSpPr txBox="1">
            <a:spLocks noChangeArrowheads="1"/>
          </p:cNvSpPr>
          <p:nvPr/>
        </p:nvSpPr>
        <p:spPr bwMode="auto">
          <a:xfrm>
            <a:off x="3054350" y="1066800"/>
            <a:ext cx="28892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 giaù trò tìm kieám</a:t>
            </a:r>
          </a:p>
          <a:p>
            <a:r>
              <a:rPr lang="en-US" altLang="en-US" b="1"/>
              <a:t>Ñòa chæ caùc procedure giaû söû  ôû ñòa chæ 0120</a:t>
            </a:r>
          </a:p>
          <a:p>
            <a:endParaRPr lang="en-US" altLang="en-US" b="1"/>
          </a:p>
          <a:p>
            <a:r>
              <a:rPr lang="en-US" altLang="en-US" b="1"/>
              <a:t>giaû söû ôû ñòa chæ 0130</a:t>
            </a:r>
          </a:p>
          <a:p>
            <a:pPr>
              <a:spcBef>
                <a:spcPct val="50000"/>
              </a:spcBef>
            </a:pPr>
            <a:r>
              <a:rPr lang="en-US" altLang="en-US" b="1"/>
              <a:t>giaû söû ôû ñòa chæ 0140</a:t>
            </a:r>
          </a:p>
          <a:p>
            <a:endParaRPr lang="en-US" altLang="en-US" b="1"/>
          </a:p>
          <a:p>
            <a:r>
              <a:rPr lang="en-US" altLang="en-US" b="1"/>
              <a:t>giaû söû ôû ñòa chæ 0150</a:t>
            </a:r>
          </a:p>
          <a:p>
            <a:pPr>
              <a:spcBef>
                <a:spcPct val="50000"/>
              </a:spcBef>
            </a:pPr>
            <a:endParaRPr lang="en-US" altLang="en-US" b="1"/>
          </a:p>
        </p:txBody>
      </p:sp>
      <p:sp>
        <p:nvSpPr>
          <p:cNvPr id="57349" name="Text Box 5">
            <a:extLst>
              <a:ext uri="{FF2B5EF4-FFF2-40B4-BE49-F238E27FC236}">
                <a16:creationId xmlns:a16="http://schemas.microsoft.com/office/drawing/2014/main" id="{8FFE08C9-A6F4-4EC1-9FDA-576731E90016}"/>
              </a:ext>
            </a:extLst>
          </p:cNvPr>
          <p:cNvSpPr txBox="1">
            <a:spLocks noChangeArrowheads="1"/>
          </p:cNvSpPr>
          <p:nvPr/>
        </p:nvSpPr>
        <p:spPr bwMode="auto">
          <a:xfrm>
            <a:off x="247650" y="1066800"/>
            <a:ext cx="28892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Case_table  db  ‘A’</a:t>
            </a:r>
          </a:p>
          <a:p>
            <a:pPr>
              <a:spcBef>
                <a:spcPct val="50000"/>
              </a:spcBef>
            </a:pPr>
            <a:r>
              <a:rPr lang="en-US" altLang="en-US" b="1"/>
              <a:t>Dw  Proc_A</a:t>
            </a:r>
          </a:p>
          <a:p>
            <a:pPr>
              <a:spcBef>
                <a:spcPct val="50000"/>
              </a:spcBef>
            </a:pPr>
            <a:r>
              <a:rPr lang="en-US" altLang="en-US" b="1"/>
              <a:t>Db ‘B’</a:t>
            </a:r>
          </a:p>
          <a:p>
            <a:r>
              <a:rPr lang="en-US" altLang="en-US" b="1"/>
              <a:t>Dw  Proc_B</a:t>
            </a:r>
          </a:p>
          <a:p>
            <a:r>
              <a:rPr lang="en-US" altLang="en-US" b="1"/>
              <a:t>Db ‘C’</a:t>
            </a:r>
          </a:p>
          <a:p>
            <a:r>
              <a:rPr lang="en-US" altLang="en-US" b="1"/>
              <a:t>Dw  Proc_C</a:t>
            </a:r>
          </a:p>
          <a:p>
            <a:r>
              <a:rPr lang="en-US" altLang="en-US" b="1"/>
              <a:t>Db ‘D’</a:t>
            </a:r>
          </a:p>
          <a:p>
            <a:r>
              <a:rPr lang="en-US" altLang="en-US" b="1"/>
              <a:t>Dw  Proc_D</a:t>
            </a:r>
          </a:p>
        </p:txBody>
      </p:sp>
      <p:graphicFrame>
        <p:nvGraphicFramePr>
          <p:cNvPr id="57381" name="Group 37">
            <a:extLst>
              <a:ext uri="{FF2B5EF4-FFF2-40B4-BE49-F238E27FC236}">
                <a16:creationId xmlns:a16="http://schemas.microsoft.com/office/drawing/2014/main" id="{B71B2747-D6CF-4377-8171-58340B814DF6}"/>
              </a:ext>
            </a:extLst>
          </p:cNvPr>
          <p:cNvGraphicFramePr>
            <a:graphicFrameLocks noGrp="1"/>
          </p:cNvGraphicFramePr>
          <p:nvPr>
            <p:ph/>
          </p:nvPr>
        </p:nvGraphicFramePr>
        <p:xfrm>
          <a:off x="247650" y="4191000"/>
          <a:ext cx="7056438" cy="1028700"/>
        </p:xfrm>
        <a:graphic>
          <a:graphicData uri="http://schemas.openxmlformats.org/drawingml/2006/table">
            <a:tbl>
              <a:tblPr/>
              <a:tblGrid>
                <a:gridCol w="628650">
                  <a:extLst>
                    <a:ext uri="{9D8B030D-6E8A-4147-A177-3AD203B41FA5}">
                      <a16:colId xmlns:a16="http://schemas.microsoft.com/office/drawing/2014/main" val="1887604084"/>
                    </a:ext>
                  </a:extLst>
                </a:gridCol>
                <a:gridCol w="1114425">
                  <a:extLst>
                    <a:ext uri="{9D8B030D-6E8A-4147-A177-3AD203B41FA5}">
                      <a16:colId xmlns:a16="http://schemas.microsoft.com/office/drawing/2014/main" val="2966273894"/>
                    </a:ext>
                  </a:extLst>
                </a:gridCol>
                <a:gridCol w="628650">
                  <a:extLst>
                    <a:ext uri="{9D8B030D-6E8A-4147-A177-3AD203B41FA5}">
                      <a16:colId xmlns:a16="http://schemas.microsoft.com/office/drawing/2014/main" val="1673503218"/>
                    </a:ext>
                  </a:extLst>
                </a:gridCol>
                <a:gridCol w="1114425">
                  <a:extLst>
                    <a:ext uri="{9D8B030D-6E8A-4147-A177-3AD203B41FA5}">
                      <a16:colId xmlns:a16="http://schemas.microsoft.com/office/drawing/2014/main" val="503419000"/>
                    </a:ext>
                  </a:extLst>
                </a:gridCol>
                <a:gridCol w="647700">
                  <a:extLst>
                    <a:ext uri="{9D8B030D-6E8A-4147-A177-3AD203B41FA5}">
                      <a16:colId xmlns:a16="http://schemas.microsoft.com/office/drawing/2014/main" val="2284493264"/>
                    </a:ext>
                  </a:extLst>
                </a:gridCol>
                <a:gridCol w="1114425">
                  <a:extLst>
                    <a:ext uri="{9D8B030D-6E8A-4147-A177-3AD203B41FA5}">
                      <a16:colId xmlns:a16="http://schemas.microsoft.com/office/drawing/2014/main" val="1568437146"/>
                    </a:ext>
                  </a:extLst>
                </a:gridCol>
                <a:gridCol w="693738">
                  <a:extLst>
                    <a:ext uri="{9D8B030D-6E8A-4147-A177-3AD203B41FA5}">
                      <a16:colId xmlns:a16="http://schemas.microsoft.com/office/drawing/2014/main" val="2950455536"/>
                    </a:ext>
                  </a:extLst>
                </a:gridCol>
                <a:gridCol w="1114425">
                  <a:extLst>
                    <a:ext uri="{9D8B030D-6E8A-4147-A177-3AD203B41FA5}">
                      <a16:colId xmlns:a16="http://schemas.microsoft.com/office/drawing/2014/main" val="2228134686"/>
                    </a:ext>
                  </a:extLst>
                </a:gridCol>
              </a:tblGrid>
              <a:tr h="10287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rPr>
                        <a:t>0150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9793211"/>
                  </a:ext>
                </a:extLst>
              </a:tr>
            </a:tbl>
          </a:graphicData>
        </a:graphic>
      </p:graphicFrame>
      <p:sp>
        <p:nvSpPr>
          <p:cNvPr id="57377" name="Text Box 33">
            <a:extLst>
              <a:ext uri="{FF2B5EF4-FFF2-40B4-BE49-F238E27FC236}">
                <a16:creationId xmlns:a16="http://schemas.microsoft.com/office/drawing/2014/main" id="{F85FDEB4-9B60-4522-82E2-C41A2109160B}"/>
              </a:ext>
            </a:extLst>
          </p:cNvPr>
          <p:cNvSpPr txBox="1">
            <a:spLocks noChangeArrowheads="1"/>
          </p:cNvSpPr>
          <p:nvPr/>
        </p:nvSpPr>
        <p:spPr bwMode="auto">
          <a:xfrm>
            <a:off x="465138" y="5076825"/>
            <a:ext cx="2476500" cy="7112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Caáu truùc löu tröõ cuûa CaseTable nhö sau </a:t>
            </a:r>
          </a:p>
        </p:txBody>
      </p:sp>
      <p:sp>
        <p:nvSpPr>
          <p:cNvPr id="57378" name="Line 34">
            <a:extLst>
              <a:ext uri="{FF2B5EF4-FFF2-40B4-BE49-F238E27FC236}">
                <a16:creationId xmlns:a16="http://schemas.microsoft.com/office/drawing/2014/main" id="{C8120332-81CF-44FA-B769-A229A4556195}"/>
              </a:ext>
            </a:extLst>
          </p:cNvPr>
          <p:cNvSpPr>
            <a:spLocks noChangeShapeType="1"/>
          </p:cNvSpPr>
          <p:nvPr/>
        </p:nvSpPr>
        <p:spPr bwMode="auto">
          <a:xfrm flipV="1">
            <a:off x="1568450" y="47244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57347"/>
                                        </p:tgtEl>
                                        <p:attrNameLst>
                                          <p:attrName>style.visibility</p:attrName>
                                        </p:attrNameLst>
                                      </p:cBhvr>
                                      <p:to>
                                        <p:strVal val="visible"/>
                                      </p:to>
                                    </p:set>
                                    <p:anim calcmode="lin" valueType="num">
                                      <p:cBhvr additive="base">
                                        <p:cTn id="11" dur="5000" fill="hold"/>
                                        <p:tgtEl>
                                          <p:spTgt spid="57347"/>
                                        </p:tgtEl>
                                        <p:attrNameLst>
                                          <p:attrName>ppt_x</p:attrName>
                                        </p:attrNameLst>
                                      </p:cBhvr>
                                      <p:tavLst>
                                        <p:tav tm="0">
                                          <p:val>
                                            <p:strVal val="#ppt_x"/>
                                          </p:val>
                                        </p:tav>
                                        <p:tav tm="100000">
                                          <p:val>
                                            <p:strVal val="#ppt_x"/>
                                          </p:val>
                                        </p:tav>
                                      </p:tavLst>
                                    </p:anim>
                                    <p:anim calcmode="lin" valueType="num">
                                      <p:cBhvr additive="base">
                                        <p:cTn id="12" dur="50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4" fill="hold" nodeType="clickEffect">
                                  <p:stCondLst>
                                    <p:cond delay="0"/>
                                  </p:stCondLst>
                                  <p:childTnLst>
                                    <p:set>
                                      <p:cBhvr>
                                        <p:cTn id="16" dur="1" fill="hold">
                                          <p:stCondLst>
                                            <p:cond delay="0"/>
                                          </p:stCondLst>
                                        </p:cTn>
                                        <p:tgtEl>
                                          <p:spTgt spid="57381"/>
                                        </p:tgtEl>
                                        <p:attrNameLst>
                                          <p:attrName>style.visibility</p:attrName>
                                        </p:attrNameLst>
                                      </p:cBhvr>
                                      <p:to>
                                        <p:strVal val="visible"/>
                                      </p:to>
                                    </p:set>
                                    <p:anim calcmode="lin" valueType="num">
                                      <p:cBhvr additive="base">
                                        <p:cTn id="17" dur="5000" fill="hold"/>
                                        <p:tgtEl>
                                          <p:spTgt spid="57381"/>
                                        </p:tgtEl>
                                        <p:attrNameLst>
                                          <p:attrName>ppt_x</p:attrName>
                                        </p:attrNameLst>
                                      </p:cBhvr>
                                      <p:tavLst>
                                        <p:tav tm="0">
                                          <p:val>
                                            <p:strVal val="#ppt_x"/>
                                          </p:val>
                                        </p:tav>
                                        <p:tav tm="100000">
                                          <p:val>
                                            <p:strVal val="#ppt_x"/>
                                          </p:val>
                                        </p:tav>
                                      </p:tavLst>
                                    </p:anim>
                                    <p:anim calcmode="lin" valueType="num">
                                      <p:cBhvr additive="base">
                                        <p:cTn id="18" dur="5000" fill="hold"/>
                                        <p:tgtEl>
                                          <p:spTgt spid="5738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57377"/>
                                        </p:tgtEl>
                                        <p:attrNameLst>
                                          <p:attrName>style.visibility</p:attrName>
                                        </p:attrNameLst>
                                      </p:cBhvr>
                                      <p:to>
                                        <p:strVal val="visible"/>
                                      </p:to>
                                    </p:set>
                                    <p:anim calcmode="lin" valueType="num">
                                      <p:cBhvr additive="base">
                                        <p:cTn id="23" dur="5000" fill="hold"/>
                                        <p:tgtEl>
                                          <p:spTgt spid="57377"/>
                                        </p:tgtEl>
                                        <p:attrNameLst>
                                          <p:attrName>ppt_x</p:attrName>
                                        </p:attrNameLst>
                                      </p:cBhvr>
                                      <p:tavLst>
                                        <p:tav tm="0">
                                          <p:val>
                                            <p:strVal val="#ppt_x"/>
                                          </p:val>
                                        </p:tav>
                                        <p:tav tm="100000">
                                          <p:val>
                                            <p:strVal val="#ppt_x"/>
                                          </p:val>
                                        </p:tav>
                                      </p:tavLst>
                                    </p:anim>
                                    <p:anim calcmode="lin" valueType="num">
                                      <p:cBhvr additive="base">
                                        <p:cTn id="24" dur="5000" fill="hold"/>
                                        <p:tgtEl>
                                          <p:spTgt spid="57377"/>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0"/>
                            </p:stCondLst>
                            <p:childTnLst>
                              <p:par>
                                <p:cTn id="26" presetID="7" presetClass="entr" presetSubtype="4" fill="hold" nodeType="afterEffect">
                                  <p:stCondLst>
                                    <p:cond delay="0"/>
                                  </p:stCondLst>
                                  <p:childTnLst>
                                    <p:set>
                                      <p:cBhvr>
                                        <p:cTn id="27" dur="1" fill="hold">
                                          <p:stCondLst>
                                            <p:cond delay="0"/>
                                          </p:stCondLst>
                                        </p:cTn>
                                        <p:tgtEl>
                                          <p:spTgt spid="57378"/>
                                        </p:tgtEl>
                                        <p:attrNameLst>
                                          <p:attrName>style.visibility</p:attrName>
                                        </p:attrNameLst>
                                      </p:cBhvr>
                                      <p:to>
                                        <p:strVal val="visible"/>
                                      </p:to>
                                    </p:set>
                                    <p:anim calcmode="lin" valueType="num">
                                      <p:cBhvr additive="base">
                                        <p:cTn id="28" dur="5000" fill="hold"/>
                                        <p:tgtEl>
                                          <p:spTgt spid="57378"/>
                                        </p:tgtEl>
                                        <p:attrNameLst>
                                          <p:attrName>ppt_x</p:attrName>
                                        </p:attrNameLst>
                                      </p:cBhvr>
                                      <p:tavLst>
                                        <p:tav tm="0">
                                          <p:val>
                                            <p:strVal val="#ppt_x"/>
                                          </p:val>
                                        </p:tav>
                                        <p:tav tm="100000">
                                          <p:val>
                                            <p:strVal val="#ppt_x"/>
                                          </p:val>
                                        </p:tav>
                                      </p:tavLst>
                                    </p:anim>
                                    <p:anim calcmode="lin" valueType="num">
                                      <p:cBhvr additive="base">
                                        <p:cTn id="29" dur="5000" fill="hold"/>
                                        <p:tgtEl>
                                          <p:spTgt spid="57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9" grpId="0" autoUpdateAnimBg="0"/>
      <p:bldP spid="5737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81198D15-754E-4DA4-A5BE-30B35510D85A}"/>
              </a:ext>
            </a:extLst>
          </p:cNvPr>
          <p:cNvSpPr>
            <a:spLocks noGrp="1"/>
          </p:cNvSpPr>
          <p:nvPr>
            <p:ph type="ftr" sz="quarter" idx="11"/>
          </p:nvPr>
        </p:nvSpPr>
        <p:spPr/>
        <p:txBody>
          <a:bodyPr/>
          <a:lstStyle/>
          <a:p>
            <a:r>
              <a:rPr lang="en-US" altLang="en-US"/>
              <a:t>Chuong 8 : Cau truc DK va Vong lap</a:t>
            </a:r>
          </a:p>
        </p:txBody>
      </p:sp>
      <p:sp>
        <p:nvSpPr>
          <p:cNvPr id="6" name="Slide Number Placeholder 4">
            <a:extLst>
              <a:ext uri="{FF2B5EF4-FFF2-40B4-BE49-F238E27FC236}">
                <a16:creationId xmlns:a16="http://schemas.microsoft.com/office/drawing/2014/main" id="{41FD5B08-EFC8-4098-B0ED-3ED2364E226A}"/>
              </a:ext>
            </a:extLst>
          </p:cNvPr>
          <p:cNvSpPr>
            <a:spLocks noGrp="1"/>
          </p:cNvSpPr>
          <p:nvPr>
            <p:ph type="sldNum" sz="quarter" idx="12"/>
          </p:nvPr>
        </p:nvSpPr>
        <p:spPr/>
        <p:txBody>
          <a:bodyPr/>
          <a:lstStyle/>
          <a:p>
            <a:fld id="{71FA8798-6894-4DD5-A49F-EA06FE5F8F2B}" type="slidenum">
              <a:rPr lang="en-US" altLang="en-US"/>
              <a:pPr/>
              <a:t>44</a:t>
            </a:fld>
            <a:endParaRPr lang="en-US" altLang="en-US"/>
          </a:p>
        </p:txBody>
      </p:sp>
      <p:sp>
        <p:nvSpPr>
          <p:cNvPr id="59394" name="Oval 2">
            <a:extLst>
              <a:ext uri="{FF2B5EF4-FFF2-40B4-BE49-F238E27FC236}">
                <a16:creationId xmlns:a16="http://schemas.microsoft.com/office/drawing/2014/main" id="{F58FBBBE-EE40-43CC-B546-EBFC6E4667CC}"/>
              </a:ext>
            </a:extLst>
          </p:cNvPr>
          <p:cNvSpPr>
            <a:spLocks noChangeArrowheads="1"/>
          </p:cNvSpPr>
          <p:nvPr/>
        </p:nvSpPr>
        <p:spPr bwMode="auto">
          <a:xfrm>
            <a:off x="3384550" y="0"/>
            <a:ext cx="2063750" cy="914400"/>
          </a:xfrm>
          <a:prstGeom prst="ellipse">
            <a:avLst/>
          </a:prstGeom>
          <a:solidFill>
            <a:schemeClr val="accent1"/>
          </a:solidFill>
          <a:ln w="9525">
            <a:round/>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800"/>
              <a:t>LooKup Table</a:t>
            </a:r>
          </a:p>
        </p:txBody>
      </p:sp>
      <p:sp>
        <p:nvSpPr>
          <p:cNvPr id="59396" name="Text Box 4">
            <a:extLst>
              <a:ext uri="{FF2B5EF4-FFF2-40B4-BE49-F238E27FC236}">
                <a16:creationId xmlns:a16="http://schemas.microsoft.com/office/drawing/2014/main" id="{F4775B40-D37D-4C2F-A32D-ADAB5BA4610F}"/>
              </a:ext>
            </a:extLst>
          </p:cNvPr>
          <p:cNvSpPr txBox="1">
            <a:spLocks noChangeArrowheads="1"/>
          </p:cNvSpPr>
          <p:nvPr/>
        </p:nvSpPr>
        <p:spPr bwMode="auto">
          <a:xfrm>
            <a:off x="247650" y="609600"/>
            <a:ext cx="685165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Case :</a:t>
            </a:r>
          </a:p>
          <a:p>
            <a:pPr>
              <a:spcBef>
                <a:spcPct val="50000"/>
              </a:spcBef>
            </a:pPr>
            <a:r>
              <a:rPr lang="en-US" altLang="en-US" sz="1800" b="1"/>
              <a:t>MOV AL, INPUT</a:t>
            </a:r>
          </a:p>
          <a:p>
            <a:pPr>
              <a:spcBef>
                <a:spcPct val="50000"/>
              </a:spcBef>
            </a:pPr>
            <a:r>
              <a:rPr lang="en-US" altLang="en-US" sz="1800" b="1"/>
              <a:t>MOV BX, OFFSET CASE_TABLE</a:t>
            </a:r>
          </a:p>
          <a:p>
            <a:pPr>
              <a:spcBef>
                <a:spcPct val="50000"/>
              </a:spcBef>
            </a:pPr>
            <a:r>
              <a:rPr lang="en-US" altLang="en-US" sz="1800" b="1"/>
              <a:t>MOV CX, 4 ; laëp 4 laàn soá entry cuûa table</a:t>
            </a:r>
          </a:p>
          <a:p>
            <a:pPr>
              <a:spcBef>
                <a:spcPct val="50000"/>
              </a:spcBef>
            </a:pPr>
            <a:r>
              <a:rPr lang="en-US" altLang="en-US" sz="1800" b="1"/>
              <a:t>TEST :</a:t>
            </a:r>
          </a:p>
          <a:p>
            <a:pPr>
              <a:spcBef>
                <a:spcPct val="50000"/>
              </a:spcBef>
            </a:pPr>
            <a:r>
              <a:rPr lang="en-US" altLang="en-US" sz="1800" b="1"/>
              <a:t>  CMP  AL, [BX] ; kieåm tra Input</a:t>
            </a:r>
          </a:p>
          <a:p>
            <a:pPr>
              <a:spcBef>
                <a:spcPct val="50000"/>
              </a:spcBef>
            </a:pPr>
            <a:r>
              <a:rPr lang="en-US" altLang="en-US" sz="1800" b="1"/>
              <a:t> JNE  TESTAGAIN ; khoâng thoûa kieåm tra tieáp</a:t>
            </a:r>
          </a:p>
          <a:p>
            <a:pPr>
              <a:spcBef>
                <a:spcPct val="50000"/>
              </a:spcBef>
            </a:pPr>
            <a:r>
              <a:rPr lang="en-US" altLang="en-US" sz="1800" b="1"/>
              <a:t>CALL WORD  PTR [BX+1] ; goïi thuû tuïc töông öùng</a:t>
            </a:r>
          </a:p>
          <a:p>
            <a:pPr>
              <a:spcBef>
                <a:spcPct val="50000"/>
              </a:spcBef>
            </a:pPr>
            <a:r>
              <a:rPr lang="en-US" altLang="en-US" sz="1800" b="1"/>
              <a:t>JMP  ENDCASE</a:t>
            </a:r>
          </a:p>
          <a:p>
            <a:pPr>
              <a:spcBef>
                <a:spcPct val="50000"/>
              </a:spcBef>
            </a:pPr>
            <a:r>
              <a:rPr lang="en-US" altLang="en-US" sz="1800" b="1"/>
              <a:t>TESTAGAIN : ADD BX , 3 ; sang entry sau cuûa CaseTable</a:t>
            </a:r>
          </a:p>
          <a:p>
            <a:pPr>
              <a:spcBef>
                <a:spcPct val="50000"/>
              </a:spcBef>
            </a:pPr>
            <a:r>
              <a:rPr lang="en-US" altLang="en-US" sz="1800" b="1"/>
              <a:t>LOOP TEST</a:t>
            </a:r>
          </a:p>
          <a:p>
            <a:pPr>
              <a:spcBef>
                <a:spcPct val="50000"/>
              </a:spcBef>
            </a:pPr>
            <a:r>
              <a:rPr lang="en-US" altLang="en-US" sz="1800" b="1"/>
              <a:t>ENDCASE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D8F12308-5410-47DB-B11B-96C6F5B0F436}"/>
              </a:ext>
            </a:extLst>
          </p:cNvPr>
          <p:cNvSpPr>
            <a:spLocks noGrp="1"/>
          </p:cNvSpPr>
          <p:nvPr>
            <p:ph type="ftr" sz="quarter" idx="11"/>
          </p:nvPr>
        </p:nvSpPr>
        <p:spPr/>
        <p:txBody>
          <a:bodyPr/>
          <a:lstStyle/>
          <a:p>
            <a:r>
              <a:rPr lang="en-US" altLang="en-US"/>
              <a:t>Chuong 8 : Cau truc DK va Vong lap</a:t>
            </a:r>
          </a:p>
        </p:txBody>
      </p:sp>
      <p:sp>
        <p:nvSpPr>
          <p:cNvPr id="11" name="Slide Number Placeholder 5">
            <a:extLst>
              <a:ext uri="{FF2B5EF4-FFF2-40B4-BE49-F238E27FC236}">
                <a16:creationId xmlns:a16="http://schemas.microsoft.com/office/drawing/2014/main" id="{7C9235DB-F1DB-4E66-9695-0EBC5AFF10CC}"/>
              </a:ext>
            </a:extLst>
          </p:cNvPr>
          <p:cNvSpPr>
            <a:spLocks noGrp="1"/>
          </p:cNvSpPr>
          <p:nvPr>
            <p:ph type="sldNum" sz="quarter" idx="12"/>
          </p:nvPr>
        </p:nvSpPr>
        <p:spPr/>
        <p:txBody>
          <a:bodyPr/>
          <a:lstStyle/>
          <a:p>
            <a:fld id="{B00F7875-E699-46B0-8901-AD154EABB124}" type="slidenum">
              <a:rPr lang="en-US" altLang="en-US"/>
              <a:pPr/>
              <a:t>45</a:t>
            </a:fld>
            <a:endParaRPr lang="en-US" altLang="en-US"/>
          </a:p>
        </p:txBody>
      </p:sp>
      <p:sp>
        <p:nvSpPr>
          <p:cNvPr id="41986" name="Rectangle 2">
            <a:extLst>
              <a:ext uri="{FF2B5EF4-FFF2-40B4-BE49-F238E27FC236}">
                <a16:creationId xmlns:a16="http://schemas.microsoft.com/office/drawing/2014/main" id="{E4299FF9-5038-4397-A5B5-DF7653A963AC}"/>
              </a:ext>
            </a:extLst>
          </p:cNvPr>
          <p:cNvSpPr>
            <a:spLocks noGrp="1" noChangeArrowheads="1"/>
          </p:cNvSpPr>
          <p:nvPr>
            <p:ph type="title"/>
          </p:nvPr>
        </p:nvSpPr>
        <p:spPr>
          <a:xfrm>
            <a:off x="1651000" y="228600"/>
            <a:ext cx="3384550" cy="735013"/>
          </a:xfrm>
        </p:spPr>
        <p:txBody>
          <a:bodyPr/>
          <a:lstStyle/>
          <a:p>
            <a:r>
              <a:rPr lang="en-US" altLang="en-US" sz="3200">
                <a:latin typeface="VNI-Times" pitchFamily="2" charset="0"/>
              </a:rPr>
              <a:t>Chöông trình con</a:t>
            </a:r>
          </a:p>
        </p:txBody>
      </p:sp>
      <p:sp>
        <p:nvSpPr>
          <p:cNvPr id="41987" name="Text Box 3">
            <a:extLst>
              <a:ext uri="{FF2B5EF4-FFF2-40B4-BE49-F238E27FC236}">
                <a16:creationId xmlns:a16="http://schemas.microsoft.com/office/drawing/2014/main" id="{60C2F40F-CBEE-4FCA-9ABE-040480A7C6AB}"/>
              </a:ext>
            </a:extLst>
          </p:cNvPr>
          <p:cNvSpPr txBox="1">
            <a:spLocks noChangeArrowheads="1"/>
          </p:cNvSpPr>
          <p:nvPr/>
        </p:nvSpPr>
        <p:spPr bwMode="auto">
          <a:xfrm>
            <a:off x="495300" y="1143000"/>
            <a:ext cx="3962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Caáu truùc CTC :</a:t>
            </a:r>
          </a:p>
          <a:p>
            <a:pPr>
              <a:spcBef>
                <a:spcPct val="50000"/>
              </a:spcBef>
            </a:pPr>
            <a:endParaRPr lang="en-US" altLang="en-US" sz="1800" b="1"/>
          </a:p>
        </p:txBody>
      </p:sp>
      <p:sp>
        <p:nvSpPr>
          <p:cNvPr id="41991" name="Rectangle 7">
            <a:extLst>
              <a:ext uri="{FF2B5EF4-FFF2-40B4-BE49-F238E27FC236}">
                <a16:creationId xmlns:a16="http://schemas.microsoft.com/office/drawing/2014/main" id="{4B20E9EC-C9AD-471A-8E7C-64EC2F5E4F16}"/>
              </a:ext>
            </a:extLst>
          </p:cNvPr>
          <p:cNvSpPr>
            <a:spLocks noChangeArrowheads="1"/>
          </p:cNvSpPr>
          <p:nvPr/>
        </p:nvSpPr>
        <p:spPr bwMode="auto">
          <a:xfrm>
            <a:off x="1073150" y="1600200"/>
            <a:ext cx="31369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t>TeânCTC  </a:t>
            </a:r>
            <a:r>
              <a:rPr lang="en-US" altLang="en-US" sz="1800" b="1">
                <a:solidFill>
                  <a:srgbClr val="FF9900"/>
                </a:solidFill>
              </a:rPr>
              <a:t> PROC</a:t>
            </a:r>
            <a:r>
              <a:rPr lang="en-US" altLang="en-US" sz="1800"/>
              <a:t> &lt;Type&gt;</a:t>
            </a:r>
          </a:p>
          <a:p>
            <a:r>
              <a:rPr lang="en-US" altLang="en-US" sz="1800"/>
              <a:t>       ; caùc leänh </a:t>
            </a:r>
          </a:p>
          <a:p>
            <a:r>
              <a:rPr lang="en-US" altLang="en-US" sz="1800">
                <a:solidFill>
                  <a:srgbClr val="FF9900"/>
                </a:solidFill>
              </a:rPr>
              <a:t>       </a:t>
            </a:r>
            <a:r>
              <a:rPr lang="en-US" altLang="en-US" sz="1800" b="1">
                <a:solidFill>
                  <a:srgbClr val="FF9900"/>
                </a:solidFill>
              </a:rPr>
              <a:t>RET</a:t>
            </a:r>
          </a:p>
          <a:p>
            <a:r>
              <a:rPr lang="en-US" altLang="en-US" sz="1800"/>
              <a:t>TeânCTC  ENDP</a:t>
            </a:r>
          </a:p>
        </p:txBody>
      </p:sp>
      <p:sp>
        <p:nvSpPr>
          <p:cNvPr id="41992" name="Text Box 8">
            <a:extLst>
              <a:ext uri="{FF2B5EF4-FFF2-40B4-BE49-F238E27FC236}">
                <a16:creationId xmlns:a16="http://schemas.microsoft.com/office/drawing/2014/main" id="{13D578AC-5CC4-49AE-9A76-E28A57481099}"/>
              </a:ext>
            </a:extLst>
          </p:cNvPr>
          <p:cNvSpPr txBox="1">
            <a:spLocks noChangeArrowheads="1"/>
          </p:cNvSpPr>
          <p:nvPr/>
        </p:nvSpPr>
        <p:spPr bwMode="auto">
          <a:xfrm>
            <a:off x="825500" y="3124200"/>
            <a:ext cx="544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CTC coù theå goïi 1 CTC khaùc hoaëc goïi chính noù.</a:t>
            </a:r>
          </a:p>
        </p:txBody>
      </p:sp>
      <p:sp>
        <p:nvSpPr>
          <p:cNvPr id="41993" name="Text Box 9">
            <a:extLst>
              <a:ext uri="{FF2B5EF4-FFF2-40B4-BE49-F238E27FC236}">
                <a16:creationId xmlns:a16="http://schemas.microsoft.com/office/drawing/2014/main" id="{5ADB088E-CC90-4761-A472-962C607D270A}"/>
              </a:ext>
            </a:extLst>
          </p:cNvPr>
          <p:cNvSpPr txBox="1">
            <a:spLocks noChangeArrowheads="1"/>
          </p:cNvSpPr>
          <p:nvPr/>
        </p:nvSpPr>
        <p:spPr bwMode="auto">
          <a:xfrm>
            <a:off x="825500" y="3733800"/>
            <a:ext cx="544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CTC  ñöôïc  goïi baèng leänh CALL  &lt;TenCTC&gt;.</a:t>
            </a:r>
          </a:p>
        </p:txBody>
      </p:sp>
      <p:sp>
        <p:nvSpPr>
          <p:cNvPr id="41994" name="Text Box 10">
            <a:extLst>
              <a:ext uri="{FF2B5EF4-FFF2-40B4-BE49-F238E27FC236}">
                <a16:creationId xmlns:a16="http://schemas.microsoft.com/office/drawing/2014/main" id="{D157EDCE-48C2-452A-BF9C-8F81FA6809C6}"/>
              </a:ext>
            </a:extLst>
          </p:cNvPr>
          <p:cNvSpPr txBox="1">
            <a:spLocks noChangeArrowheads="1"/>
          </p:cNvSpPr>
          <p:nvPr/>
        </p:nvSpPr>
        <p:spPr bwMode="auto">
          <a:xfrm>
            <a:off x="742950" y="4343400"/>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CTC gaàn (near) laø chöông trình con naèm chung segment vôùi nôi goïi noù.</a:t>
            </a:r>
          </a:p>
        </p:txBody>
      </p:sp>
      <p:sp>
        <p:nvSpPr>
          <p:cNvPr id="41995" name="Text Box 11">
            <a:extLst>
              <a:ext uri="{FF2B5EF4-FFF2-40B4-BE49-F238E27FC236}">
                <a16:creationId xmlns:a16="http://schemas.microsoft.com/office/drawing/2014/main" id="{4D98338B-B6E4-494A-9AE7-CEBD96DB156D}"/>
              </a:ext>
            </a:extLst>
          </p:cNvPr>
          <p:cNvSpPr txBox="1">
            <a:spLocks noChangeArrowheads="1"/>
          </p:cNvSpPr>
          <p:nvPr/>
        </p:nvSpPr>
        <p:spPr bwMode="auto">
          <a:xfrm>
            <a:off x="742950" y="5105400"/>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CTC xa (far) laø chöông trình con khoâng naèm chung segment vôùi nôi goïi noù.</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BE2621F2-07F4-4D51-AB2C-93B8816F8348}"/>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2466E1CF-11A9-49CE-AAC5-ABBCD698D05D}"/>
              </a:ext>
            </a:extLst>
          </p:cNvPr>
          <p:cNvSpPr>
            <a:spLocks noGrp="1"/>
          </p:cNvSpPr>
          <p:nvPr>
            <p:ph type="sldNum" sz="quarter" idx="12"/>
          </p:nvPr>
        </p:nvSpPr>
        <p:spPr/>
        <p:txBody>
          <a:bodyPr/>
          <a:lstStyle/>
          <a:p>
            <a:fld id="{8E1B47FA-E1DE-4DE5-91C9-B64AE4E5F51F}" type="slidenum">
              <a:rPr lang="en-US" altLang="en-US"/>
              <a:pPr/>
              <a:t>46</a:t>
            </a:fld>
            <a:endParaRPr lang="en-US" altLang="en-US"/>
          </a:p>
        </p:txBody>
      </p:sp>
      <p:sp>
        <p:nvSpPr>
          <p:cNvPr id="60419" name="Text Box 3">
            <a:extLst>
              <a:ext uri="{FF2B5EF4-FFF2-40B4-BE49-F238E27FC236}">
                <a16:creationId xmlns:a16="http://schemas.microsoft.com/office/drawing/2014/main" id="{DF9709A5-101D-4C16-B01D-D054048BA0E8}"/>
              </a:ext>
            </a:extLst>
          </p:cNvPr>
          <p:cNvSpPr txBox="1">
            <a:spLocks noChangeArrowheads="1"/>
          </p:cNvSpPr>
          <p:nvPr/>
        </p:nvSpPr>
        <p:spPr bwMode="auto">
          <a:xfrm>
            <a:off x="609600" y="457200"/>
            <a:ext cx="3962400" cy="442913"/>
          </a:xfrm>
          <a:prstGeom prst="rect">
            <a:avLst/>
          </a:prstGeom>
          <a:noFill/>
          <a:ln w="76200" cmpd="tri">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Kyõ thuaät laäp trình</a:t>
            </a:r>
          </a:p>
        </p:txBody>
      </p:sp>
      <p:sp>
        <p:nvSpPr>
          <p:cNvPr id="60421" name="Text Box 5">
            <a:extLst>
              <a:ext uri="{FF2B5EF4-FFF2-40B4-BE49-F238E27FC236}">
                <a16:creationId xmlns:a16="http://schemas.microsoft.com/office/drawing/2014/main" id="{BB15CA04-A0F6-4169-808E-4AF4948C2CD8}"/>
              </a:ext>
            </a:extLst>
          </p:cNvPr>
          <p:cNvSpPr txBox="1">
            <a:spLocks noChangeArrowheads="1"/>
          </p:cNvSpPr>
          <p:nvPr/>
        </p:nvSpPr>
        <p:spPr bwMode="auto">
          <a:xfrm>
            <a:off x="457200" y="1143000"/>
            <a:ext cx="5695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1800" b="1"/>
              <a:t> Haõy toå chöùc chöông trình </a:t>
            </a:r>
            <a:r>
              <a:rPr lang="en-US" altLang="en-US" sz="1800" b="1">
                <a:sym typeface="Wingdings" panose="05000000000000000000" pitchFamily="2" charset="2"/>
              </a:rPr>
              <a:t> caùc chöông trình con  ñôn giaûn hoaù caáu truùc luaän lyù cuûa CT laøm cho CT deã ñoïc, deã hieåu , deã kieåm tra sai soùt..</a:t>
            </a:r>
            <a:endParaRPr lang="en-US" altLang="en-US" sz="1800" b="1"/>
          </a:p>
        </p:txBody>
      </p:sp>
      <p:sp>
        <p:nvSpPr>
          <p:cNvPr id="60422" name="Text Box 6">
            <a:extLst>
              <a:ext uri="{FF2B5EF4-FFF2-40B4-BE49-F238E27FC236}">
                <a16:creationId xmlns:a16="http://schemas.microsoft.com/office/drawing/2014/main" id="{32D0F995-83FF-4F78-B888-A798B2D459A9}"/>
              </a:ext>
            </a:extLst>
          </p:cNvPr>
          <p:cNvSpPr txBox="1">
            <a:spLocks noChangeArrowheads="1"/>
          </p:cNvSpPr>
          <p:nvPr/>
        </p:nvSpPr>
        <p:spPr bwMode="auto">
          <a:xfrm>
            <a:off x="533400" y="2209800"/>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1800" b="1"/>
              <a:t> Ñaàu CTC  haõy caát trò thanh ghi vaøo Stack baèng leänh PUSH ñeå löu traïng thaùi hieän haønh.</a:t>
            </a:r>
          </a:p>
        </p:txBody>
      </p:sp>
      <p:sp>
        <p:nvSpPr>
          <p:cNvPr id="60423" name="Text Box 7">
            <a:extLst>
              <a:ext uri="{FF2B5EF4-FFF2-40B4-BE49-F238E27FC236}">
                <a16:creationId xmlns:a16="http://schemas.microsoft.com/office/drawing/2014/main" id="{E72F2D6D-B63C-4F3C-B7E3-7EB3C3F081A9}"/>
              </a:ext>
            </a:extLst>
          </p:cNvPr>
          <p:cNvSpPr txBox="1">
            <a:spLocks noChangeArrowheads="1"/>
          </p:cNvSpPr>
          <p:nvPr/>
        </p:nvSpPr>
        <p:spPr bwMode="auto">
          <a:xfrm>
            <a:off x="533400" y="2970213"/>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1800" b="1"/>
              <a:t> Sau khi hoaøn taát coâng vieäc cuûa CTC neân phuïc hoài laïi trò caùc thanh ghi luùc tröôùc ñaõ Push baèng leänh POP .</a:t>
            </a:r>
          </a:p>
        </p:txBody>
      </p:sp>
      <p:sp>
        <p:nvSpPr>
          <p:cNvPr id="60424" name="Text Box 8">
            <a:extLst>
              <a:ext uri="{FF2B5EF4-FFF2-40B4-BE49-F238E27FC236}">
                <a16:creationId xmlns:a16="http://schemas.microsoft.com/office/drawing/2014/main" id="{C8EBEC5D-C13C-4471-B0F2-E19BF14307F9}"/>
              </a:ext>
            </a:extLst>
          </p:cNvPr>
          <p:cNvSpPr txBox="1">
            <a:spLocks noChangeArrowheads="1"/>
          </p:cNvSpPr>
          <p:nvPr/>
        </p:nvSpPr>
        <p:spPr bwMode="auto">
          <a:xfrm>
            <a:off x="609600" y="3733800"/>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1800" b="1"/>
              <a:t> Nhôù trình töï laø ngöôïc nhau ñeå trò cuûa thanh ghi naøo traû cho thanh ghi naáy.</a:t>
            </a:r>
          </a:p>
        </p:txBody>
      </p:sp>
      <p:sp>
        <p:nvSpPr>
          <p:cNvPr id="60425" name="Text Box 9">
            <a:extLst>
              <a:ext uri="{FF2B5EF4-FFF2-40B4-BE49-F238E27FC236}">
                <a16:creationId xmlns:a16="http://schemas.microsoft.com/office/drawing/2014/main" id="{5223654B-0424-4A14-BCFB-065B16C0205D}"/>
              </a:ext>
            </a:extLst>
          </p:cNvPr>
          <p:cNvSpPr txBox="1">
            <a:spLocks noChangeArrowheads="1"/>
          </p:cNvSpPr>
          <p:nvPr/>
        </p:nvSpPr>
        <p:spPr bwMode="auto">
          <a:xfrm>
            <a:off x="742950" y="5105400"/>
            <a:ext cx="5448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sz="1800" b="1"/>
              <a:t> Ñöøng toái öu quaù CT vì coù theå laøm cho CT keùm thoâng minh, khoù ñoïc.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C19618DE-2997-4466-998E-9CD5E4FD3E65}"/>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EDAA840D-78CD-4D0D-B76F-ACD0A97D2700}"/>
              </a:ext>
            </a:extLst>
          </p:cNvPr>
          <p:cNvSpPr>
            <a:spLocks noGrp="1"/>
          </p:cNvSpPr>
          <p:nvPr>
            <p:ph type="sldNum" sz="quarter" idx="12"/>
          </p:nvPr>
        </p:nvSpPr>
        <p:spPr/>
        <p:txBody>
          <a:bodyPr/>
          <a:lstStyle/>
          <a:p>
            <a:fld id="{7613A49F-A247-4647-A125-FBA4F57F0A09}" type="slidenum">
              <a:rPr lang="en-US" altLang="en-US"/>
              <a:pPr/>
              <a:t>47</a:t>
            </a:fld>
            <a:endParaRPr lang="en-US" altLang="en-US"/>
          </a:p>
        </p:txBody>
      </p:sp>
      <p:sp>
        <p:nvSpPr>
          <p:cNvPr id="61443" name="Text Box 3">
            <a:extLst>
              <a:ext uri="{FF2B5EF4-FFF2-40B4-BE49-F238E27FC236}">
                <a16:creationId xmlns:a16="http://schemas.microsoft.com/office/drawing/2014/main" id="{D44D44E9-B434-444E-AD28-2F04CD4F1717}"/>
              </a:ext>
            </a:extLst>
          </p:cNvPr>
          <p:cNvSpPr txBox="1">
            <a:spLocks noChangeArrowheads="1"/>
          </p:cNvSpPr>
          <p:nvPr/>
        </p:nvSpPr>
        <p:spPr bwMode="auto">
          <a:xfrm>
            <a:off x="495300" y="1143000"/>
            <a:ext cx="3962400" cy="442913"/>
          </a:xfrm>
          <a:prstGeom prst="rect">
            <a:avLst/>
          </a:prstGeom>
          <a:noFill/>
          <a:ln w="76200" cmpd="tri">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t>Kyõ thuaät laäp trình (tt)</a:t>
            </a:r>
          </a:p>
        </p:txBody>
      </p:sp>
      <p:sp>
        <p:nvSpPr>
          <p:cNvPr id="61444" name="Text Box 4">
            <a:extLst>
              <a:ext uri="{FF2B5EF4-FFF2-40B4-BE49-F238E27FC236}">
                <a16:creationId xmlns:a16="http://schemas.microsoft.com/office/drawing/2014/main" id="{F295F57A-BAE0-4699-88EB-21688A7B360D}"/>
              </a:ext>
            </a:extLst>
          </p:cNvPr>
          <p:cNvSpPr txBox="1">
            <a:spLocks noChangeArrowheads="1"/>
          </p:cNvSpPr>
          <p:nvPr/>
        </p:nvSpPr>
        <p:spPr bwMode="auto">
          <a:xfrm>
            <a:off x="577850" y="1828800"/>
            <a:ext cx="54483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sz="1800" b="1"/>
              <a:t> Coá gaéng  toå chöùc chöông trình cho toát </a:t>
            </a:r>
            <a:r>
              <a:rPr lang="en-US" altLang="en-US" sz="1800" b="1">
                <a:sym typeface="Wingdings" panose="05000000000000000000" pitchFamily="2" charset="2"/>
              </a:rPr>
              <a:t> phaûi thieát keá ñöôïc caùc böôùc chöông trình seõ phaûi thöïc hieän. </a:t>
            </a:r>
          </a:p>
        </p:txBody>
      </p:sp>
      <p:sp>
        <p:nvSpPr>
          <p:cNvPr id="61446" name="Text Box 6">
            <a:extLst>
              <a:ext uri="{FF2B5EF4-FFF2-40B4-BE49-F238E27FC236}">
                <a16:creationId xmlns:a16="http://schemas.microsoft.com/office/drawing/2014/main" id="{9FB30A70-746D-47C0-88DF-38DEFECACC18}"/>
              </a:ext>
            </a:extLst>
          </p:cNvPr>
          <p:cNvSpPr txBox="1">
            <a:spLocks noChangeArrowheads="1"/>
          </p:cNvSpPr>
          <p:nvPr/>
        </p:nvSpPr>
        <p:spPr bwMode="auto">
          <a:xfrm>
            <a:off x="660400" y="3733800"/>
            <a:ext cx="54483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sz="1800" b="1"/>
              <a:t>  Baèng söï toå hôïp cuûa leänh nhaûy ta hoaøn toaøn coù theå moâ phoûng caáu truùc ñieàu  khieån vaø voøng laëp.</a:t>
            </a:r>
          </a:p>
        </p:txBody>
      </p:sp>
      <p:sp>
        <p:nvSpPr>
          <p:cNvPr id="61449" name="Rectangle 9">
            <a:extLst>
              <a:ext uri="{FF2B5EF4-FFF2-40B4-BE49-F238E27FC236}">
                <a16:creationId xmlns:a16="http://schemas.microsoft.com/office/drawing/2014/main" id="{91AE6A10-C49C-44D6-8DE9-96CAC49059BB}"/>
              </a:ext>
            </a:extLst>
          </p:cNvPr>
          <p:cNvSpPr>
            <a:spLocks noChangeArrowheads="1"/>
          </p:cNvSpPr>
          <p:nvPr/>
        </p:nvSpPr>
        <p:spPr bwMode="auto">
          <a:xfrm>
            <a:off x="577850" y="2895600"/>
            <a:ext cx="561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Blip>
                <a:blip r:embed="rId2"/>
              </a:buBlip>
            </a:pPr>
            <a:r>
              <a:rPr lang="en-US" altLang="en-US" sz="1800" b="1">
                <a:sym typeface="Wingdings" panose="05000000000000000000" pitchFamily="2" charset="2"/>
              </a:rPr>
              <a:t> Kinh nghieäm : khi vaán ñeà caøng lôùn thì caøng phaûi toå chöùc logic chöông trình caøng chaët cheõ.</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19FDE61-93E1-45A3-A484-C66B1CF66840}"/>
              </a:ext>
            </a:extLst>
          </p:cNvPr>
          <p:cNvSpPr>
            <a:spLocks noGrp="1"/>
          </p:cNvSpPr>
          <p:nvPr>
            <p:ph type="ftr" sz="quarter" idx="11"/>
          </p:nvPr>
        </p:nvSpPr>
        <p:spPr/>
        <p:txBody>
          <a:bodyPr/>
          <a:lstStyle/>
          <a:p>
            <a:r>
              <a:rPr lang="en-US" altLang="en-US"/>
              <a:t>Chuong 8 : Cau truc DK va Vong lap</a:t>
            </a:r>
          </a:p>
        </p:txBody>
      </p:sp>
      <p:sp>
        <p:nvSpPr>
          <p:cNvPr id="6" name="Slide Number Placeholder 5">
            <a:extLst>
              <a:ext uri="{FF2B5EF4-FFF2-40B4-BE49-F238E27FC236}">
                <a16:creationId xmlns:a16="http://schemas.microsoft.com/office/drawing/2014/main" id="{14C8F6EB-CD85-471C-B673-B5289120113F}"/>
              </a:ext>
            </a:extLst>
          </p:cNvPr>
          <p:cNvSpPr>
            <a:spLocks noGrp="1"/>
          </p:cNvSpPr>
          <p:nvPr>
            <p:ph type="sldNum" sz="quarter" idx="12"/>
          </p:nvPr>
        </p:nvSpPr>
        <p:spPr/>
        <p:txBody>
          <a:bodyPr/>
          <a:lstStyle/>
          <a:p>
            <a:fld id="{35C7560A-F253-4E5A-A7D1-4794B5B1058E}" type="slidenum">
              <a:rPr lang="en-US" altLang="en-US"/>
              <a:pPr/>
              <a:t>48</a:t>
            </a:fld>
            <a:endParaRPr lang="en-US" altLang="en-US"/>
          </a:p>
        </p:txBody>
      </p:sp>
      <p:sp>
        <p:nvSpPr>
          <p:cNvPr id="32772" name="Rectangle 4">
            <a:extLst>
              <a:ext uri="{FF2B5EF4-FFF2-40B4-BE49-F238E27FC236}">
                <a16:creationId xmlns:a16="http://schemas.microsoft.com/office/drawing/2014/main" id="{3CC58791-C87D-474C-8D58-B62DA1547B2F}"/>
              </a:ext>
            </a:extLst>
          </p:cNvPr>
          <p:cNvSpPr>
            <a:spLocks noChangeArrowheads="1"/>
          </p:cNvSpPr>
          <p:nvPr/>
        </p:nvSpPr>
        <p:spPr bwMode="auto">
          <a:xfrm>
            <a:off x="2641600" y="381000"/>
            <a:ext cx="3302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a:latin typeface="VNI-Timfani-Heavy" pitchFamily="2" charset="0"/>
              </a:rPr>
              <a:t>SUMMARY</a:t>
            </a:r>
          </a:p>
        </p:txBody>
      </p:sp>
      <p:sp>
        <p:nvSpPr>
          <p:cNvPr id="32773" name="Text Box 5">
            <a:extLst>
              <a:ext uri="{FF2B5EF4-FFF2-40B4-BE49-F238E27FC236}">
                <a16:creationId xmlns:a16="http://schemas.microsoft.com/office/drawing/2014/main" id="{B47768AD-FD6A-400B-8D84-61E6CAA9F356}"/>
              </a:ext>
            </a:extLst>
          </p:cNvPr>
          <p:cNvSpPr txBox="1">
            <a:spLocks noChangeArrowheads="1"/>
          </p:cNvSpPr>
          <p:nvPr/>
        </p:nvSpPr>
        <p:spPr bwMode="auto">
          <a:xfrm>
            <a:off x="1155700" y="1671638"/>
            <a:ext cx="63563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en-US" altLang="en-US" b="1"/>
              <a:t> Coù theå moâ phoûng caáu truùc logic nhö ngoân ngöõ caáp cao trong Assembly baèng leänh JMP vaø LOOP.</a:t>
            </a:r>
          </a:p>
          <a:p>
            <a:pPr>
              <a:spcBef>
                <a:spcPct val="50000"/>
              </a:spcBef>
              <a:buFont typeface="Wingdings" panose="05000000000000000000" pitchFamily="2" charset="2"/>
              <a:buChar char="ü"/>
            </a:pPr>
            <a:r>
              <a:rPr lang="en-US" altLang="en-US" b="1"/>
              <a:t> caùc leänh nhaûy : coù ñieàu kieän vaø voâ ñieàu kieän.</a:t>
            </a:r>
          </a:p>
          <a:p>
            <a:pPr>
              <a:spcBef>
                <a:spcPct val="50000"/>
              </a:spcBef>
              <a:buFont typeface="Wingdings" panose="05000000000000000000" pitchFamily="2" charset="2"/>
              <a:buChar char="ü"/>
            </a:pPr>
            <a:r>
              <a:rPr lang="en-US" altLang="en-US" b="1"/>
              <a:t> Khi gaëp leänh nhaûy, CPU seõ quyeát ñònh nhaûy hay khoâng baèng caùch döïa vaøo giaù trò thanh ghi côø.</a:t>
            </a:r>
          </a:p>
          <a:p>
            <a:pPr>
              <a:spcBef>
                <a:spcPct val="50000"/>
              </a:spcBef>
              <a:buFont typeface="Wingdings" panose="05000000000000000000" pitchFamily="2" charset="2"/>
              <a:buChar char="ü"/>
            </a:pPr>
            <a:r>
              <a:rPr lang="en-US" altLang="en-US" b="1"/>
              <a:t> caùc leänh luaän lyù duøng ñeå laøm ñieàu kieän nhaûy  laø AND, OR, XOR, CMP . . .</a:t>
            </a:r>
          </a:p>
          <a:p>
            <a:pPr>
              <a:spcBef>
                <a:spcPct val="50000"/>
              </a:spcBef>
              <a:buFont typeface="Wingdings" panose="05000000000000000000" pitchFamily="2" charset="2"/>
              <a:buChar char="ü"/>
            </a:pPr>
            <a:r>
              <a:rPr lang="en-US" altLang="en-US" b="1"/>
              <a:t>Baát cöù khi naøo coù theå, haõy toå chöùc chöông trình thaønh caùc chöông trình con </a:t>
            </a:r>
            <a:r>
              <a:rPr lang="en-US" altLang="en-US" b="1">
                <a:sym typeface="Wingdings" panose="05000000000000000000" pitchFamily="2" charset="2"/>
              </a:rPr>
              <a:t> ñôn giaûn ñöôïc caáu truùc luaän lyù cuûa chöông trình.</a:t>
            </a:r>
            <a:endParaRPr lang="en-US"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D92648E-8CAE-46ED-850F-40B9A4D03396}"/>
              </a:ext>
            </a:extLst>
          </p:cNvPr>
          <p:cNvSpPr>
            <a:spLocks noGrp="1"/>
          </p:cNvSpPr>
          <p:nvPr>
            <p:ph type="ftr" sz="quarter" idx="11"/>
          </p:nvPr>
        </p:nvSpPr>
        <p:spPr/>
        <p:txBody>
          <a:bodyPr/>
          <a:lstStyle/>
          <a:p>
            <a:r>
              <a:rPr lang="en-US" altLang="en-US"/>
              <a:t>Chuong 8 : Cau truc DK va Vong lap</a:t>
            </a:r>
          </a:p>
        </p:txBody>
      </p:sp>
      <p:sp>
        <p:nvSpPr>
          <p:cNvPr id="6" name="Slide Number Placeholder 5">
            <a:extLst>
              <a:ext uri="{FF2B5EF4-FFF2-40B4-BE49-F238E27FC236}">
                <a16:creationId xmlns:a16="http://schemas.microsoft.com/office/drawing/2014/main" id="{D3050561-B92D-4422-B3EC-630F38970322}"/>
              </a:ext>
            </a:extLst>
          </p:cNvPr>
          <p:cNvSpPr>
            <a:spLocks noGrp="1"/>
          </p:cNvSpPr>
          <p:nvPr>
            <p:ph type="sldNum" sz="quarter" idx="12"/>
          </p:nvPr>
        </p:nvSpPr>
        <p:spPr/>
        <p:txBody>
          <a:bodyPr/>
          <a:lstStyle/>
          <a:p>
            <a:fld id="{2E5CCCB5-2D3A-49B1-BB2A-9CE2289D5342}" type="slidenum">
              <a:rPr lang="en-US" altLang="en-US"/>
              <a:pPr/>
              <a:t>49</a:t>
            </a:fld>
            <a:endParaRPr lang="en-US" altLang="en-US"/>
          </a:p>
        </p:txBody>
      </p:sp>
      <p:sp>
        <p:nvSpPr>
          <p:cNvPr id="30724" name="Oval 4">
            <a:extLst>
              <a:ext uri="{FF2B5EF4-FFF2-40B4-BE49-F238E27FC236}">
                <a16:creationId xmlns:a16="http://schemas.microsoft.com/office/drawing/2014/main" id="{BC728500-CFF8-4A1E-BE14-A30926808A7B}"/>
              </a:ext>
            </a:extLst>
          </p:cNvPr>
          <p:cNvSpPr>
            <a:spLocks noChangeArrowheads="1"/>
          </p:cNvSpPr>
          <p:nvPr/>
        </p:nvSpPr>
        <p:spPr bwMode="auto">
          <a:xfrm>
            <a:off x="247650" y="304800"/>
            <a:ext cx="2063750" cy="762000"/>
          </a:xfrm>
          <a:prstGeom prst="ellipse">
            <a:avLst/>
          </a:prstGeom>
          <a:solidFill>
            <a:srgbClr val="66FF33"/>
          </a:solidFill>
          <a:ln w="9525">
            <a:round/>
            <a:headEnd/>
            <a:tailEnd/>
          </a:ln>
          <a:effectLst/>
          <a:scene3d>
            <a:camera prst="legacyPerspectiveBottom"/>
            <a:lightRig rig="legacyFlat3" dir="t"/>
          </a:scene3d>
          <a:sp3d extrusionH="8874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b="1">
                <a:solidFill>
                  <a:srgbClr val="FF9900"/>
                </a:solidFill>
                <a:effectLst>
                  <a:outerShdw blurRad="38100" dist="38100" dir="2700000" algn="tl">
                    <a:srgbClr val="000000"/>
                  </a:outerShdw>
                </a:effectLst>
              </a:rPr>
              <a:t>Caâu hoûi</a:t>
            </a:r>
          </a:p>
        </p:txBody>
      </p:sp>
      <p:sp>
        <p:nvSpPr>
          <p:cNvPr id="30725" name="Text Box 5">
            <a:extLst>
              <a:ext uri="{FF2B5EF4-FFF2-40B4-BE49-F238E27FC236}">
                <a16:creationId xmlns:a16="http://schemas.microsoft.com/office/drawing/2014/main" id="{7FF34DDC-D85E-4C7D-BF3C-AF2DF37B3F3C}"/>
              </a:ext>
            </a:extLst>
          </p:cNvPr>
          <p:cNvSpPr txBox="1">
            <a:spLocks noChangeArrowheads="1"/>
          </p:cNvSpPr>
          <p:nvPr/>
        </p:nvSpPr>
        <p:spPr bwMode="auto">
          <a:xfrm>
            <a:off x="577850" y="1066800"/>
            <a:ext cx="701675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altLang="en-US" sz="1600">
                <a:latin typeface="VNI-Times" pitchFamily="2" charset="0"/>
              </a:rPr>
              <a:t>Giaû söû DI = 2000H, [DS:2000] = 0200H. Cho bieát ñòa chæ oâ nhôù toaùn haïng nguoàn vaø keát quaû löu trong toaùn haïng ñích khi thöïc hieän leänh MOV DI, [DI]</a:t>
            </a:r>
          </a:p>
          <a:p>
            <a:pPr>
              <a:spcBef>
                <a:spcPct val="50000"/>
              </a:spcBef>
              <a:buFontTx/>
              <a:buAutoNum type="arabicPeriod"/>
            </a:pPr>
            <a:r>
              <a:rPr lang="en-US" altLang="en-US" sz="1600">
                <a:latin typeface="VNI-Times" pitchFamily="2" charset="0"/>
              </a:rPr>
              <a:t> </a:t>
            </a:r>
            <a:r>
              <a:rPr lang="en-US" altLang="en-US" sz="1600">
                <a:solidFill>
                  <a:srgbClr val="FF9900"/>
                </a:solidFill>
                <a:latin typeface="VNI-Times" pitchFamily="2" charset="0"/>
              </a:rPr>
              <a:t>Giaû söû SI = 1500H, DI=2000H, [DS:2000]=0150H . Cho bieát ñòa chæ oâ nhôù toaùn haïng nguoàn vaø keát quaû löu trong toaùn haïng ñích sau khi thöïc hieän leänh ADD AX,  [DI]</a:t>
            </a:r>
          </a:p>
          <a:p>
            <a:pPr>
              <a:spcBef>
                <a:spcPct val="50000"/>
              </a:spcBef>
              <a:buFontTx/>
              <a:buAutoNum type="arabicPeriod"/>
            </a:pPr>
            <a:r>
              <a:rPr lang="en-US" altLang="en-US" sz="1600">
                <a:latin typeface="VNI-Times" pitchFamily="2" charset="0"/>
              </a:rPr>
              <a:t>Coù khai baùo  A  DB  1,2,3</a:t>
            </a:r>
            <a:br>
              <a:rPr lang="en-US" altLang="en-US" sz="1600">
                <a:latin typeface="VNI-Times" pitchFamily="2" charset="0"/>
              </a:rPr>
            </a:br>
            <a:r>
              <a:rPr lang="en-US" altLang="en-US" sz="1600">
                <a:latin typeface="VNI-Times" pitchFamily="2" charset="0"/>
              </a:rPr>
              <a:t>Cho bieát trò cuûa toaùn haïng ñích sau khi thi haønh leänh   MOV AH, BYTE  PTR A.</a:t>
            </a:r>
          </a:p>
          <a:p>
            <a:pPr>
              <a:spcBef>
                <a:spcPct val="50000"/>
              </a:spcBef>
              <a:buFontTx/>
              <a:buAutoNum type="arabicPeriod"/>
            </a:pPr>
            <a:r>
              <a:rPr lang="en-US" altLang="en-US" sz="1600">
                <a:solidFill>
                  <a:srgbClr val="FFFF00"/>
                </a:solidFill>
                <a:latin typeface="VNI-Times" pitchFamily="2" charset="0"/>
              </a:rPr>
              <a:t>Coù khai baùo  B  DB  4,5,6</a:t>
            </a:r>
            <a:br>
              <a:rPr lang="en-US" altLang="en-US" sz="1600">
                <a:solidFill>
                  <a:srgbClr val="FFFF00"/>
                </a:solidFill>
                <a:latin typeface="VNI-Times" pitchFamily="2" charset="0"/>
              </a:rPr>
            </a:br>
            <a:r>
              <a:rPr lang="en-US" altLang="en-US" sz="1600">
                <a:solidFill>
                  <a:srgbClr val="FFFF00"/>
                </a:solidFill>
                <a:latin typeface="VNI-Times" pitchFamily="2" charset="0"/>
              </a:rPr>
              <a:t>Cho bieát trò cuûa toaùn haïng ñích sau khi thi haønh leänh   MOV AX, WORD  PTR B.</a:t>
            </a:r>
          </a:p>
          <a:p>
            <a:pPr>
              <a:spcBef>
                <a:spcPct val="50000"/>
              </a:spcBef>
              <a:buFontTx/>
              <a:buAutoNum type="arabicPeriod"/>
            </a:pPr>
            <a:endParaRPr lang="en-US" altLang="en-US" sz="1600">
              <a:solidFill>
                <a:srgbClr val="FFFF00"/>
              </a:solidFill>
              <a:latin typeface="VNI-Times" pitchFamily="2" charset="0"/>
            </a:endParaRPr>
          </a:p>
          <a:p>
            <a:pPr>
              <a:spcBef>
                <a:spcPct val="50000"/>
              </a:spcBef>
              <a:buFontTx/>
              <a:buAutoNum type="arabicPeriod"/>
            </a:pPr>
            <a:endParaRPr lang="en-US" altLang="en-US" sz="1600">
              <a:latin typeface="VNI-Times" pitchFamily="2" charset="0"/>
            </a:endParaRPr>
          </a:p>
          <a:p>
            <a:pPr>
              <a:spcBef>
                <a:spcPct val="50000"/>
              </a:spcBef>
              <a:buFontTx/>
              <a:buAutoNum type="arabicPeriod"/>
            </a:pPr>
            <a:endParaRPr lang="en-US" altLang="en-US" sz="1600">
              <a:latin typeface="VNI-Times" pitchFamily="2" charset="0"/>
            </a:endParaRPr>
          </a:p>
          <a:p>
            <a:pPr>
              <a:spcBef>
                <a:spcPct val="50000"/>
              </a:spcBef>
              <a:buFontTx/>
              <a:buAutoNum type="arabicPeriod"/>
            </a:pPr>
            <a:endParaRPr lang="en-US" altLang="en-US" sz="1600">
              <a:latin typeface="VNI-Times" pitchFamily="2" charset="0"/>
            </a:endParaRPr>
          </a:p>
          <a:p>
            <a:pPr>
              <a:spcBef>
                <a:spcPct val="50000"/>
              </a:spcBef>
              <a:buFontTx/>
              <a:buAutoNum type="arabicPeriod"/>
            </a:pPr>
            <a:endParaRPr lang="en-US" altLang="en-US" sz="1600">
              <a:latin typeface="VNI-Time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4ABE21C5-D22F-44A2-8BB7-39440A448EC8}"/>
              </a:ext>
            </a:extLst>
          </p:cNvPr>
          <p:cNvSpPr>
            <a:spLocks noGrp="1"/>
          </p:cNvSpPr>
          <p:nvPr>
            <p:ph type="ftr" sz="quarter" idx="11"/>
          </p:nvPr>
        </p:nvSpPr>
        <p:spPr/>
        <p:txBody>
          <a:bodyPr/>
          <a:lstStyle/>
          <a:p>
            <a:r>
              <a:rPr lang="en-US" altLang="en-US"/>
              <a:t>Chuong 8 : Cau truc DK va Vong lap</a:t>
            </a:r>
          </a:p>
        </p:txBody>
      </p:sp>
      <p:sp>
        <p:nvSpPr>
          <p:cNvPr id="10" name="Slide Number Placeholder 5">
            <a:extLst>
              <a:ext uri="{FF2B5EF4-FFF2-40B4-BE49-F238E27FC236}">
                <a16:creationId xmlns:a16="http://schemas.microsoft.com/office/drawing/2014/main" id="{1DEF417D-94D0-4E5C-B4F1-E78DB5E0219E}"/>
              </a:ext>
            </a:extLst>
          </p:cNvPr>
          <p:cNvSpPr>
            <a:spLocks noGrp="1"/>
          </p:cNvSpPr>
          <p:nvPr>
            <p:ph type="sldNum" sz="quarter" idx="12"/>
          </p:nvPr>
        </p:nvSpPr>
        <p:spPr/>
        <p:txBody>
          <a:bodyPr/>
          <a:lstStyle/>
          <a:p>
            <a:fld id="{528103C0-1B5C-4337-BFF7-0ED52B4781BD}" type="slidenum">
              <a:rPr lang="en-US" altLang="en-US"/>
              <a:pPr/>
              <a:t>5</a:t>
            </a:fld>
            <a:endParaRPr lang="en-US" altLang="en-US"/>
          </a:p>
        </p:txBody>
      </p:sp>
      <p:sp>
        <p:nvSpPr>
          <p:cNvPr id="10242" name="Rectangle 2">
            <a:extLst>
              <a:ext uri="{FF2B5EF4-FFF2-40B4-BE49-F238E27FC236}">
                <a16:creationId xmlns:a16="http://schemas.microsoft.com/office/drawing/2014/main" id="{AC4A1F2A-F450-4EBA-8310-97A0FC79ED26}"/>
              </a:ext>
            </a:extLst>
          </p:cNvPr>
          <p:cNvSpPr>
            <a:spLocks noGrp="1" noChangeArrowheads="1"/>
          </p:cNvSpPr>
          <p:nvPr>
            <p:ph type="title"/>
          </p:nvPr>
        </p:nvSpPr>
        <p:spPr>
          <a:xfrm>
            <a:off x="2063750" y="152400"/>
            <a:ext cx="5861050" cy="838200"/>
          </a:xfrm>
        </p:spPr>
        <p:txBody>
          <a:bodyPr/>
          <a:lstStyle/>
          <a:p>
            <a:r>
              <a:rPr lang="en-US" altLang="en-US" sz="3200">
                <a:latin typeface="VNI-Times" pitchFamily="2" charset="0"/>
              </a:rPr>
              <a:t>Cacù leänh chuyeån ñieàu khieån</a:t>
            </a:r>
          </a:p>
        </p:txBody>
      </p:sp>
      <p:sp>
        <p:nvSpPr>
          <p:cNvPr id="10244" name="Text Box 4">
            <a:extLst>
              <a:ext uri="{FF2B5EF4-FFF2-40B4-BE49-F238E27FC236}">
                <a16:creationId xmlns:a16="http://schemas.microsoft.com/office/drawing/2014/main" id="{6D5A437F-8FE3-4EBF-ADF9-A85DAB8E6EC5}"/>
              </a:ext>
            </a:extLst>
          </p:cNvPr>
          <p:cNvSpPr txBox="1">
            <a:spLocks noChangeArrowheads="1"/>
          </p:cNvSpPr>
          <p:nvPr/>
        </p:nvSpPr>
        <p:spPr bwMode="auto">
          <a:xfrm>
            <a:off x="1981200" y="1219200"/>
            <a:ext cx="48704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Chuyeån ñieàu khieån voâ ñieàu kieän</a:t>
            </a:r>
          </a:p>
        </p:txBody>
      </p:sp>
      <p:sp>
        <p:nvSpPr>
          <p:cNvPr id="10245" name="Text Box 5">
            <a:extLst>
              <a:ext uri="{FF2B5EF4-FFF2-40B4-BE49-F238E27FC236}">
                <a16:creationId xmlns:a16="http://schemas.microsoft.com/office/drawing/2014/main" id="{48601009-C0F9-4060-AEC1-64D68D15EBC2}"/>
              </a:ext>
            </a:extLst>
          </p:cNvPr>
          <p:cNvSpPr txBox="1">
            <a:spLocks noChangeArrowheads="1"/>
          </p:cNvSpPr>
          <p:nvPr/>
        </p:nvSpPr>
        <p:spPr bwMode="auto">
          <a:xfrm>
            <a:off x="1485900" y="3001963"/>
            <a:ext cx="48704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b="1"/>
              <a:t>Chuyeån ñieàu khieån coù ñieàu kieän</a:t>
            </a:r>
          </a:p>
        </p:txBody>
      </p:sp>
      <p:sp>
        <p:nvSpPr>
          <p:cNvPr id="10246" name="Rectangle 6">
            <a:extLst>
              <a:ext uri="{FF2B5EF4-FFF2-40B4-BE49-F238E27FC236}">
                <a16:creationId xmlns:a16="http://schemas.microsoft.com/office/drawing/2014/main" id="{1C8A43EF-C941-43AD-B72B-7BB5FB46D898}"/>
              </a:ext>
            </a:extLst>
          </p:cNvPr>
          <p:cNvSpPr>
            <a:spLocks noChangeArrowheads="1"/>
          </p:cNvSpPr>
          <p:nvPr/>
        </p:nvSpPr>
        <p:spPr bwMode="auto">
          <a:xfrm>
            <a:off x="1073150" y="1905000"/>
            <a:ext cx="668655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FF00"/>
                </a:solidFill>
                <a:latin typeface="Garamond" panose="02020404030301010803" pitchFamily="18" charset="0"/>
              </a:rPr>
              <a:t>JMP [ SORT | NEAR PTR |FAR PTR ] DEST</a:t>
            </a:r>
          </a:p>
        </p:txBody>
      </p:sp>
      <p:sp>
        <p:nvSpPr>
          <p:cNvPr id="10247" name="Rectangle 7">
            <a:extLst>
              <a:ext uri="{FF2B5EF4-FFF2-40B4-BE49-F238E27FC236}">
                <a16:creationId xmlns:a16="http://schemas.microsoft.com/office/drawing/2014/main" id="{6E5E04D6-E2D3-4D7E-A29E-AC403D24555C}"/>
              </a:ext>
            </a:extLst>
          </p:cNvPr>
          <p:cNvSpPr>
            <a:spLocks noChangeArrowheads="1"/>
          </p:cNvSpPr>
          <p:nvPr/>
        </p:nvSpPr>
        <p:spPr bwMode="auto">
          <a:xfrm>
            <a:off x="1155700" y="3581400"/>
            <a:ext cx="5943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rgbClr val="FFFF00"/>
                </a:solidFill>
                <a:latin typeface="Garamond" panose="02020404030301010803" pitchFamily="18" charset="0"/>
              </a:rPr>
              <a:t>JConditional  destination</a:t>
            </a:r>
          </a:p>
        </p:txBody>
      </p:sp>
      <p:sp>
        <p:nvSpPr>
          <p:cNvPr id="10248" name="Text Box 8">
            <a:extLst>
              <a:ext uri="{FF2B5EF4-FFF2-40B4-BE49-F238E27FC236}">
                <a16:creationId xmlns:a16="http://schemas.microsoft.com/office/drawing/2014/main" id="{AE01F685-D1E2-435E-B968-7134D1D3B0F3}"/>
              </a:ext>
            </a:extLst>
          </p:cNvPr>
          <p:cNvSpPr txBox="1">
            <a:spLocks noChangeArrowheads="1"/>
          </p:cNvSpPr>
          <p:nvPr/>
        </p:nvSpPr>
        <p:spPr bwMode="auto">
          <a:xfrm>
            <a:off x="990600" y="5334000"/>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Ex : JNZ   nhaõn ñích ;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2000" fill="hold"/>
                                        <p:tgtEl>
                                          <p:spTgt spid="10244"/>
                                        </p:tgtEl>
                                        <p:attrNameLst>
                                          <p:attrName>ppt_x</p:attrName>
                                        </p:attrNameLst>
                                      </p:cBhvr>
                                      <p:tavLst>
                                        <p:tav tm="0">
                                          <p:val>
                                            <p:strVal val="#ppt_x"/>
                                          </p:val>
                                        </p:tav>
                                        <p:tav tm="100000">
                                          <p:val>
                                            <p:strVal val="#ppt_x"/>
                                          </p:val>
                                        </p:tav>
                                      </p:tavLst>
                                    </p:anim>
                                    <p:anim calcmode="lin" valueType="num">
                                      <p:cBhvr additive="base">
                                        <p:cTn id="8" dur="20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3000" fill="hold"/>
                                        <p:tgtEl>
                                          <p:spTgt spid="10246"/>
                                        </p:tgtEl>
                                        <p:attrNameLst>
                                          <p:attrName>ppt_x</p:attrName>
                                        </p:attrNameLst>
                                      </p:cBhvr>
                                      <p:tavLst>
                                        <p:tav tm="0">
                                          <p:val>
                                            <p:strVal val="#ppt_x"/>
                                          </p:val>
                                        </p:tav>
                                        <p:tav tm="100000">
                                          <p:val>
                                            <p:strVal val="#ppt_x"/>
                                          </p:val>
                                        </p:tav>
                                      </p:tavLst>
                                    </p:anim>
                                    <p:anim calcmode="lin" valueType="num">
                                      <p:cBhvr additive="base">
                                        <p:cTn id="14" dur="30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additive="base">
                                        <p:cTn id="19" dur="500" fill="hold"/>
                                        <p:tgtEl>
                                          <p:spTgt spid="10245"/>
                                        </p:tgtEl>
                                        <p:attrNameLst>
                                          <p:attrName>ppt_x</p:attrName>
                                        </p:attrNameLst>
                                      </p:cBhvr>
                                      <p:tavLst>
                                        <p:tav tm="0">
                                          <p:val>
                                            <p:strVal val="#ppt_x"/>
                                          </p:val>
                                        </p:tav>
                                        <p:tav tm="100000">
                                          <p:val>
                                            <p:strVal val="#ppt_x"/>
                                          </p:val>
                                        </p:tav>
                                      </p:tavLst>
                                    </p:anim>
                                    <p:anim calcmode="lin" valueType="num">
                                      <p:cBhvr additive="base">
                                        <p:cTn id="20"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7"/>
                                        </p:tgtEl>
                                        <p:attrNameLst>
                                          <p:attrName>style.visibility</p:attrName>
                                        </p:attrNameLst>
                                      </p:cBhvr>
                                      <p:to>
                                        <p:strVal val="visible"/>
                                      </p:to>
                                    </p:set>
                                    <p:anim calcmode="lin" valueType="num">
                                      <p:cBhvr additive="base">
                                        <p:cTn id="25" dur="3000" fill="hold"/>
                                        <p:tgtEl>
                                          <p:spTgt spid="10247"/>
                                        </p:tgtEl>
                                        <p:attrNameLst>
                                          <p:attrName>ppt_x</p:attrName>
                                        </p:attrNameLst>
                                      </p:cBhvr>
                                      <p:tavLst>
                                        <p:tav tm="0">
                                          <p:val>
                                            <p:strVal val="#ppt_x"/>
                                          </p:val>
                                        </p:tav>
                                        <p:tav tm="100000">
                                          <p:val>
                                            <p:strVal val="#ppt_x"/>
                                          </p:val>
                                        </p:tav>
                                      </p:tavLst>
                                    </p:anim>
                                    <p:anim calcmode="lin" valueType="num">
                                      <p:cBhvr additive="base">
                                        <p:cTn id="26" dur="30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8"/>
                                        </p:tgtEl>
                                        <p:attrNameLst>
                                          <p:attrName>style.visibility</p:attrName>
                                        </p:attrNameLst>
                                      </p:cBhvr>
                                      <p:to>
                                        <p:strVal val="visible"/>
                                      </p:to>
                                    </p:set>
                                    <p:anim calcmode="lin" valueType="num">
                                      <p:cBhvr additive="base">
                                        <p:cTn id="31" dur="3000" fill="hold"/>
                                        <p:tgtEl>
                                          <p:spTgt spid="10248"/>
                                        </p:tgtEl>
                                        <p:attrNameLst>
                                          <p:attrName>ppt_x</p:attrName>
                                        </p:attrNameLst>
                                      </p:cBhvr>
                                      <p:tavLst>
                                        <p:tav tm="0">
                                          <p:val>
                                            <p:strVal val="#ppt_x"/>
                                          </p:val>
                                        </p:tav>
                                        <p:tav tm="100000">
                                          <p:val>
                                            <p:strVal val="#ppt_x"/>
                                          </p:val>
                                        </p:tav>
                                      </p:tavLst>
                                    </p:anim>
                                    <p:anim calcmode="lin" valueType="num">
                                      <p:cBhvr additive="base">
                                        <p:cTn id="32" dur="30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6" grpId="0" animBg="1"/>
      <p:bldP spid="10247" grpId="0" animBg="1"/>
      <p:bldP spid="102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8A7C63B-0F92-4FDA-AE78-E3A3DC43F6D1}"/>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02CA5FA5-D0E3-4793-BF83-7DF04877CA96}"/>
              </a:ext>
            </a:extLst>
          </p:cNvPr>
          <p:cNvSpPr>
            <a:spLocks noGrp="1"/>
          </p:cNvSpPr>
          <p:nvPr>
            <p:ph type="sldNum" sz="quarter" idx="12"/>
          </p:nvPr>
        </p:nvSpPr>
        <p:spPr/>
        <p:txBody>
          <a:bodyPr/>
          <a:lstStyle/>
          <a:p>
            <a:fld id="{5DD07DC8-C541-408F-BD4D-241CAC70795F}" type="slidenum">
              <a:rPr lang="en-US" altLang="en-US"/>
              <a:pPr/>
              <a:t>50</a:t>
            </a:fld>
            <a:endParaRPr lang="en-US" altLang="en-US"/>
          </a:p>
        </p:txBody>
      </p:sp>
      <p:sp>
        <p:nvSpPr>
          <p:cNvPr id="33795" name="Text Box 3">
            <a:extLst>
              <a:ext uri="{FF2B5EF4-FFF2-40B4-BE49-F238E27FC236}">
                <a16:creationId xmlns:a16="http://schemas.microsoft.com/office/drawing/2014/main" id="{FEB107CC-1888-4D61-BCF6-C69D51219BAC}"/>
              </a:ext>
            </a:extLst>
          </p:cNvPr>
          <p:cNvSpPr txBox="1">
            <a:spLocks noChangeArrowheads="1"/>
          </p:cNvSpPr>
          <p:nvPr/>
        </p:nvSpPr>
        <p:spPr bwMode="auto">
          <a:xfrm>
            <a:off x="742950" y="1219200"/>
            <a:ext cx="635635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9900"/>
                </a:solidFill>
              </a:rPr>
              <a:t>Baøi 1</a:t>
            </a:r>
            <a:r>
              <a:rPr lang="en-US" altLang="en-US" sz="1600"/>
              <a:t> : Coù vuøng nhôù VAR1 daøi 200 bytes trong ñoaïn ñöôïc chæ bôûi DS.</a:t>
            </a:r>
          </a:p>
          <a:p>
            <a:pPr>
              <a:spcBef>
                <a:spcPct val="50000"/>
              </a:spcBef>
            </a:pPr>
            <a:r>
              <a:rPr lang="en-US" altLang="en-US" sz="1600"/>
              <a:t>Vieát chöông trình ñeám soá chöõ ‘S’ trong vuøng nhôù naøy.</a:t>
            </a:r>
          </a:p>
        </p:txBody>
      </p:sp>
      <p:sp>
        <p:nvSpPr>
          <p:cNvPr id="33796" name="Text Box 4">
            <a:extLst>
              <a:ext uri="{FF2B5EF4-FFF2-40B4-BE49-F238E27FC236}">
                <a16:creationId xmlns:a16="http://schemas.microsoft.com/office/drawing/2014/main" id="{3718B430-D95E-42B9-93A3-801F8A83BF0C}"/>
              </a:ext>
            </a:extLst>
          </p:cNvPr>
          <p:cNvSpPr txBox="1">
            <a:spLocks noChangeArrowheads="1"/>
          </p:cNvSpPr>
          <p:nvPr/>
        </p:nvSpPr>
        <p:spPr bwMode="auto">
          <a:xfrm>
            <a:off x="825500" y="2667000"/>
            <a:ext cx="63563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9900"/>
                </a:solidFill>
              </a:rPr>
              <a:t>Baøi 2</a:t>
            </a:r>
            <a:r>
              <a:rPr lang="en-US" altLang="en-US" sz="1600"/>
              <a:t> : Coù vuøng nhôù VAR2 daøi 1000 bytes. Vieát chöông trình chuyeån ñoåi caùc chöõ thöôøng  trong vuøng nhôù naøy thaønh caùc kyù töï hoa, caùc kyù töï coøn laïi khoâng ñoåi.</a:t>
            </a:r>
          </a:p>
        </p:txBody>
      </p:sp>
      <p:sp>
        <p:nvSpPr>
          <p:cNvPr id="33797" name="Text Box 5">
            <a:extLst>
              <a:ext uri="{FF2B5EF4-FFF2-40B4-BE49-F238E27FC236}">
                <a16:creationId xmlns:a16="http://schemas.microsoft.com/office/drawing/2014/main" id="{E688C7BF-3A7F-4F64-AF29-F3B2475B3B21}"/>
              </a:ext>
            </a:extLst>
          </p:cNvPr>
          <p:cNvSpPr txBox="1">
            <a:spLocks noChangeArrowheads="1"/>
          </p:cNvSpPr>
          <p:nvPr/>
        </p:nvSpPr>
        <p:spPr bwMode="auto">
          <a:xfrm>
            <a:off x="2146300" y="3810000"/>
            <a:ext cx="635635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9900"/>
                </a:solidFill>
              </a:rPr>
              <a:t>Baøi 3</a:t>
            </a:r>
            <a:r>
              <a:rPr lang="en-US" altLang="en-US" sz="1600"/>
              <a:t> : Vieát chöông trình nhaäp 2 soá nhoû hôn 10.</a:t>
            </a:r>
          </a:p>
          <a:p>
            <a:pPr>
              <a:spcBef>
                <a:spcPct val="50000"/>
              </a:spcBef>
            </a:pPr>
            <a:r>
              <a:rPr lang="en-US" altLang="en-US" sz="1600"/>
              <a:t>In ra toång cuûa 2 soá ñoù.</a:t>
            </a:r>
          </a:p>
        </p:txBody>
      </p:sp>
      <p:sp>
        <p:nvSpPr>
          <p:cNvPr id="33798" name="Oval 6">
            <a:extLst>
              <a:ext uri="{FF2B5EF4-FFF2-40B4-BE49-F238E27FC236}">
                <a16:creationId xmlns:a16="http://schemas.microsoft.com/office/drawing/2014/main" id="{68E68437-8B44-42F9-BF9E-A50AEB9749D7}"/>
              </a:ext>
            </a:extLst>
          </p:cNvPr>
          <p:cNvSpPr>
            <a:spLocks noChangeArrowheads="1"/>
          </p:cNvSpPr>
          <p:nvPr/>
        </p:nvSpPr>
        <p:spPr bwMode="auto">
          <a:xfrm>
            <a:off x="3632200" y="228600"/>
            <a:ext cx="2724150" cy="762000"/>
          </a:xfrm>
          <a:prstGeom prst="ellipse">
            <a:avLst/>
          </a:prstGeom>
          <a:solidFill>
            <a:srgbClr val="66FF33"/>
          </a:solidFill>
          <a:ln w="9525">
            <a:round/>
            <a:headEnd/>
            <a:tailEnd/>
          </a:ln>
          <a:effectLst/>
          <a:scene3d>
            <a:camera prst="legacyPerspectiveBottom"/>
            <a:lightRig rig="legacyFlat3" dir="t"/>
          </a:scene3d>
          <a:sp3d extrusionH="8874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b="1">
                <a:solidFill>
                  <a:srgbClr val="FF9900"/>
                </a:solidFill>
                <a:effectLst>
                  <a:outerShdw blurRad="38100" dist="38100" dir="2700000" algn="tl">
                    <a:srgbClr val="000000"/>
                  </a:outerShdw>
                </a:effectLst>
              </a:rPr>
              <a:t>Baøi taäp LAÄP TRÌNH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79FE0C2-CF64-4CF9-B4CC-543365483E73}"/>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68DE15AB-DFBE-4403-98B9-543AE0B39089}"/>
              </a:ext>
            </a:extLst>
          </p:cNvPr>
          <p:cNvSpPr>
            <a:spLocks noGrp="1"/>
          </p:cNvSpPr>
          <p:nvPr>
            <p:ph type="sldNum" sz="quarter" idx="12"/>
          </p:nvPr>
        </p:nvSpPr>
        <p:spPr/>
        <p:txBody>
          <a:bodyPr/>
          <a:lstStyle/>
          <a:p>
            <a:fld id="{7A642463-236C-4978-95A8-304700AFD1EB}" type="slidenum">
              <a:rPr lang="en-US" altLang="en-US"/>
              <a:pPr/>
              <a:t>51</a:t>
            </a:fld>
            <a:endParaRPr lang="en-US" altLang="en-US"/>
          </a:p>
        </p:txBody>
      </p:sp>
      <p:sp>
        <p:nvSpPr>
          <p:cNvPr id="34819" name="Text Box 3">
            <a:extLst>
              <a:ext uri="{FF2B5EF4-FFF2-40B4-BE49-F238E27FC236}">
                <a16:creationId xmlns:a16="http://schemas.microsoft.com/office/drawing/2014/main" id="{A039A536-4049-4DB7-AFAB-92A6729C63A5}"/>
              </a:ext>
            </a:extLst>
          </p:cNvPr>
          <p:cNvSpPr txBox="1">
            <a:spLocks noChangeArrowheads="1"/>
          </p:cNvSpPr>
          <p:nvPr/>
        </p:nvSpPr>
        <p:spPr bwMode="auto">
          <a:xfrm>
            <a:off x="609600" y="1219200"/>
            <a:ext cx="635635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rgbClr val="FF9900"/>
                </a:solidFill>
              </a:rPr>
              <a:t>Baøi 4</a:t>
            </a:r>
            <a:r>
              <a:rPr lang="en-US" altLang="en-US" sz="1800"/>
              <a:t> : Vieát chöông trình  nhaäp 2 soá baát kyø.</a:t>
            </a:r>
          </a:p>
          <a:p>
            <a:pPr>
              <a:spcBef>
                <a:spcPct val="50000"/>
              </a:spcBef>
            </a:pPr>
            <a:r>
              <a:rPr lang="en-US" altLang="en-US" sz="1800"/>
              <a:t>In ra toång vaø tích cuûa 2 soá ñoù. Chöông trình coù daïng sau :</a:t>
            </a:r>
          </a:p>
          <a:p>
            <a:pPr>
              <a:spcBef>
                <a:spcPct val="50000"/>
              </a:spcBef>
            </a:pPr>
            <a:r>
              <a:rPr lang="en-US" altLang="en-US" sz="1800"/>
              <a:t>Nhaäp soá 1 : 12 </a:t>
            </a:r>
          </a:p>
          <a:p>
            <a:pPr>
              <a:spcBef>
                <a:spcPct val="50000"/>
              </a:spcBef>
            </a:pPr>
            <a:r>
              <a:rPr lang="en-US" altLang="en-US" sz="1800"/>
              <a:t>Nhaäp soá 2 : 28</a:t>
            </a:r>
          </a:p>
          <a:p>
            <a:pPr>
              <a:spcBef>
                <a:spcPct val="50000"/>
              </a:spcBef>
            </a:pPr>
            <a:r>
              <a:rPr lang="en-US" altLang="en-US" sz="1800"/>
              <a:t>Toång laø : 40</a:t>
            </a:r>
          </a:p>
          <a:p>
            <a:pPr>
              <a:spcBef>
                <a:spcPct val="50000"/>
              </a:spcBef>
            </a:pPr>
            <a:r>
              <a:rPr lang="en-US" altLang="en-US" sz="1800"/>
              <a:t>Tích laø :  336</a:t>
            </a:r>
          </a:p>
        </p:txBody>
      </p:sp>
      <p:sp>
        <p:nvSpPr>
          <p:cNvPr id="34822" name="Text Box 6">
            <a:extLst>
              <a:ext uri="{FF2B5EF4-FFF2-40B4-BE49-F238E27FC236}">
                <a16:creationId xmlns:a16="http://schemas.microsoft.com/office/drawing/2014/main" id="{C540C0F3-8C8E-4010-B462-DFFE2FDF4CA3}"/>
              </a:ext>
            </a:extLst>
          </p:cNvPr>
          <p:cNvSpPr txBox="1">
            <a:spLocks noChangeArrowheads="1"/>
          </p:cNvSpPr>
          <p:nvPr/>
        </p:nvSpPr>
        <p:spPr bwMode="auto">
          <a:xfrm>
            <a:off x="685800" y="3733800"/>
            <a:ext cx="63563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00"/>
                </a:solidFill>
              </a:rPr>
              <a:t>Baøi 5 : Vieát chöông trình nhaäp 1 kyù töï. Hieån thò 5 kyù töï keá tieáp trong boä maõ ASCII.</a:t>
            </a:r>
          </a:p>
          <a:p>
            <a:pPr>
              <a:spcBef>
                <a:spcPct val="50000"/>
              </a:spcBef>
            </a:pPr>
            <a:r>
              <a:rPr lang="en-US" altLang="en-US">
                <a:solidFill>
                  <a:srgbClr val="FFFF00"/>
                </a:solidFill>
              </a:rPr>
              <a:t>Ex : nhaäp kyù töï : a</a:t>
            </a:r>
          </a:p>
          <a:p>
            <a:pPr>
              <a:spcBef>
                <a:spcPct val="50000"/>
              </a:spcBef>
            </a:pPr>
            <a:r>
              <a:rPr lang="en-US" altLang="en-US">
                <a:solidFill>
                  <a:srgbClr val="FFFF00"/>
                </a:solidFill>
              </a:rPr>
              <a:t>       5 kyù töï keá tieáp : b c d e f</a:t>
            </a:r>
          </a:p>
        </p:txBody>
      </p:sp>
      <p:sp>
        <p:nvSpPr>
          <p:cNvPr id="34823" name="Oval 7">
            <a:extLst>
              <a:ext uri="{FF2B5EF4-FFF2-40B4-BE49-F238E27FC236}">
                <a16:creationId xmlns:a16="http://schemas.microsoft.com/office/drawing/2014/main" id="{74DEFD52-C2A3-414F-B918-5CF3B09788A4}"/>
              </a:ext>
            </a:extLst>
          </p:cNvPr>
          <p:cNvSpPr>
            <a:spLocks noChangeArrowheads="1"/>
          </p:cNvSpPr>
          <p:nvPr/>
        </p:nvSpPr>
        <p:spPr bwMode="auto">
          <a:xfrm>
            <a:off x="3632200" y="228600"/>
            <a:ext cx="2724150" cy="762000"/>
          </a:xfrm>
          <a:prstGeom prst="ellipse">
            <a:avLst/>
          </a:prstGeom>
          <a:solidFill>
            <a:srgbClr val="66FF33"/>
          </a:solidFill>
          <a:ln w="9525">
            <a:round/>
            <a:headEnd/>
            <a:tailEnd/>
          </a:ln>
          <a:effectLst/>
          <a:scene3d>
            <a:camera prst="legacyPerspectiveBottom"/>
            <a:lightRig rig="legacyFlat3" dir="t"/>
          </a:scene3d>
          <a:sp3d extrusionH="8874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b="1">
                <a:solidFill>
                  <a:srgbClr val="FF9900"/>
                </a:solidFill>
                <a:effectLst>
                  <a:outerShdw blurRad="38100" dist="38100" dir="2700000" algn="tl">
                    <a:srgbClr val="000000"/>
                  </a:outerShdw>
                </a:effectLst>
              </a:rPr>
              <a:t>Baøi taäp LAÄP TRÌNH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D200BF7-885B-42D5-BCA3-EABD42BEDD70}"/>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0607B87F-F6A7-465F-A72E-B4290C3D3794}"/>
              </a:ext>
            </a:extLst>
          </p:cNvPr>
          <p:cNvSpPr>
            <a:spLocks noGrp="1"/>
          </p:cNvSpPr>
          <p:nvPr>
            <p:ph type="sldNum" sz="quarter" idx="12"/>
          </p:nvPr>
        </p:nvSpPr>
        <p:spPr/>
        <p:txBody>
          <a:bodyPr/>
          <a:lstStyle/>
          <a:p>
            <a:fld id="{83D85CFA-0D66-4A01-9BE2-A66B89B4FCB1}" type="slidenum">
              <a:rPr lang="en-US" altLang="en-US"/>
              <a:pPr/>
              <a:t>52</a:t>
            </a:fld>
            <a:endParaRPr lang="en-US" altLang="en-US"/>
          </a:p>
        </p:txBody>
      </p:sp>
      <p:sp>
        <p:nvSpPr>
          <p:cNvPr id="35842" name="Oval 2">
            <a:extLst>
              <a:ext uri="{FF2B5EF4-FFF2-40B4-BE49-F238E27FC236}">
                <a16:creationId xmlns:a16="http://schemas.microsoft.com/office/drawing/2014/main" id="{8F3A814F-C81E-41FB-BCC9-4B14AF1D5D49}"/>
              </a:ext>
            </a:extLst>
          </p:cNvPr>
          <p:cNvSpPr>
            <a:spLocks noChangeArrowheads="1"/>
          </p:cNvSpPr>
          <p:nvPr/>
        </p:nvSpPr>
        <p:spPr bwMode="auto">
          <a:xfrm>
            <a:off x="3276600" y="228600"/>
            <a:ext cx="2724150" cy="762000"/>
          </a:xfrm>
          <a:prstGeom prst="ellipse">
            <a:avLst/>
          </a:prstGeom>
          <a:solidFill>
            <a:srgbClr val="66FF33"/>
          </a:solidFill>
          <a:ln w="9525">
            <a:round/>
            <a:headEnd/>
            <a:tailEnd/>
          </a:ln>
          <a:effectLst/>
          <a:scene3d>
            <a:camera prst="legacyPerspectiveBottom"/>
            <a:lightRig rig="legacyFlat3" dir="t"/>
          </a:scene3d>
          <a:sp3d extrusionH="8874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S" sz="1600" b="1">
                <a:solidFill>
                  <a:srgbClr val="FF9900"/>
                </a:solidFill>
                <a:effectLst>
                  <a:outerShdw blurRad="38100" dist="38100" dir="2700000" algn="tl">
                    <a:srgbClr val="000000"/>
                  </a:outerShdw>
                </a:effectLst>
              </a:rPr>
              <a:t>Baøi taäp LAÄP TRÌNH</a:t>
            </a:r>
          </a:p>
        </p:txBody>
      </p:sp>
      <p:sp>
        <p:nvSpPr>
          <p:cNvPr id="35844" name="Text Box 4">
            <a:extLst>
              <a:ext uri="{FF2B5EF4-FFF2-40B4-BE49-F238E27FC236}">
                <a16:creationId xmlns:a16="http://schemas.microsoft.com/office/drawing/2014/main" id="{87E69918-F73C-488A-BC02-B95454A5629B}"/>
              </a:ext>
            </a:extLst>
          </p:cNvPr>
          <p:cNvSpPr txBox="1">
            <a:spLocks noChangeArrowheads="1"/>
          </p:cNvSpPr>
          <p:nvPr/>
        </p:nvSpPr>
        <p:spPr bwMode="auto">
          <a:xfrm>
            <a:off x="1155700" y="2895600"/>
            <a:ext cx="635635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9900"/>
                </a:solidFill>
              </a:rPr>
              <a:t>Baøi 7</a:t>
            </a:r>
            <a:r>
              <a:rPr lang="en-US" altLang="en-US"/>
              <a:t> : Vieát chöông trình nhaäp 1 chuoåi kyù töï. </a:t>
            </a:r>
          </a:p>
          <a:p>
            <a:pPr>
              <a:spcBef>
                <a:spcPct val="50000"/>
              </a:spcBef>
            </a:pPr>
            <a:r>
              <a:rPr lang="en-US" altLang="en-US"/>
              <a:t>In chuoåi ñaõ nhaäp theo thöù töï ngöôïc.</a:t>
            </a:r>
          </a:p>
          <a:p>
            <a:pPr>
              <a:spcBef>
                <a:spcPct val="50000"/>
              </a:spcBef>
            </a:pPr>
            <a:r>
              <a:rPr lang="en-US" altLang="en-US"/>
              <a:t>Ex : nhaäp kyù töï : abcdef</a:t>
            </a:r>
          </a:p>
          <a:p>
            <a:pPr>
              <a:spcBef>
                <a:spcPct val="50000"/>
              </a:spcBef>
            </a:pPr>
            <a:r>
              <a:rPr lang="en-US" altLang="en-US"/>
              <a:t>       5 kyù töï keá tieáp :  fedcba</a:t>
            </a:r>
          </a:p>
        </p:txBody>
      </p:sp>
      <p:sp>
        <p:nvSpPr>
          <p:cNvPr id="35845" name="Text Box 5">
            <a:extLst>
              <a:ext uri="{FF2B5EF4-FFF2-40B4-BE49-F238E27FC236}">
                <a16:creationId xmlns:a16="http://schemas.microsoft.com/office/drawing/2014/main" id="{8B1E6633-9346-4ABA-BABC-F92FA680C0C4}"/>
              </a:ext>
            </a:extLst>
          </p:cNvPr>
          <p:cNvSpPr txBox="1">
            <a:spLocks noChangeArrowheads="1"/>
          </p:cNvSpPr>
          <p:nvPr/>
        </p:nvSpPr>
        <p:spPr bwMode="auto">
          <a:xfrm>
            <a:off x="1651000" y="1143000"/>
            <a:ext cx="63563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9900"/>
                </a:solidFill>
              </a:rPr>
              <a:t>Baøi 6</a:t>
            </a:r>
            <a:r>
              <a:rPr lang="en-US" altLang="en-US"/>
              <a:t> : Vieát chöông trình nhaäp 1 kyù töï. Hieån thò 5 kyù töï ñöùng tröôùc trong boä maõ ASCII.</a:t>
            </a:r>
          </a:p>
          <a:p>
            <a:pPr>
              <a:spcBef>
                <a:spcPct val="50000"/>
              </a:spcBef>
            </a:pPr>
            <a:r>
              <a:rPr lang="en-US" altLang="en-US"/>
              <a:t>Ex : nhaäp kyù töï : f</a:t>
            </a:r>
          </a:p>
          <a:p>
            <a:pPr>
              <a:spcBef>
                <a:spcPct val="50000"/>
              </a:spcBef>
            </a:pPr>
            <a:r>
              <a:rPr lang="en-US" altLang="en-US"/>
              <a:t>       5 kyù töï keá tieáp : a b c d 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B6F54E24-DA24-46B5-AF4D-BEA2D28DC784}"/>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681F6EF9-CD84-4D8B-98D3-8ED437C70918}"/>
              </a:ext>
            </a:extLst>
          </p:cNvPr>
          <p:cNvSpPr>
            <a:spLocks noGrp="1"/>
          </p:cNvSpPr>
          <p:nvPr>
            <p:ph type="sldNum" sz="quarter" idx="12"/>
          </p:nvPr>
        </p:nvSpPr>
        <p:spPr/>
        <p:txBody>
          <a:bodyPr/>
          <a:lstStyle/>
          <a:p>
            <a:fld id="{7FED2E7D-B888-4ACE-93B9-AD2C993E38EB}" type="slidenum">
              <a:rPr lang="en-US" altLang="en-US"/>
              <a:pPr/>
              <a:t>6</a:t>
            </a:fld>
            <a:endParaRPr lang="en-US" altLang="en-US"/>
          </a:p>
        </p:txBody>
      </p:sp>
      <p:sp>
        <p:nvSpPr>
          <p:cNvPr id="11266" name="Rectangle 2">
            <a:extLst>
              <a:ext uri="{FF2B5EF4-FFF2-40B4-BE49-F238E27FC236}">
                <a16:creationId xmlns:a16="http://schemas.microsoft.com/office/drawing/2014/main" id="{D87A2692-AB78-456E-8617-3860D25AADCB}"/>
              </a:ext>
            </a:extLst>
          </p:cNvPr>
          <p:cNvSpPr>
            <a:spLocks noGrp="1" noChangeArrowheads="1"/>
          </p:cNvSpPr>
          <p:nvPr>
            <p:ph type="title"/>
          </p:nvPr>
        </p:nvSpPr>
        <p:spPr>
          <a:xfrm>
            <a:off x="1981200" y="152400"/>
            <a:ext cx="3302000" cy="533400"/>
          </a:xfrm>
        </p:spPr>
        <p:txBody>
          <a:bodyPr/>
          <a:lstStyle/>
          <a:p>
            <a:r>
              <a:rPr lang="en-US" altLang="en-US" sz="2800">
                <a:latin typeface="VNI-Times" pitchFamily="2" charset="0"/>
              </a:rPr>
              <a:t>LEÄNH LOOP</a:t>
            </a:r>
          </a:p>
        </p:txBody>
      </p:sp>
      <p:sp>
        <p:nvSpPr>
          <p:cNvPr id="11268" name="Rectangle 4">
            <a:extLst>
              <a:ext uri="{FF2B5EF4-FFF2-40B4-BE49-F238E27FC236}">
                <a16:creationId xmlns:a16="http://schemas.microsoft.com/office/drawing/2014/main" id="{0795B6E0-4D96-447E-9B46-1E620561F07A}"/>
              </a:ext>
            </a:extLst>
          </p:cNvPr>
          <p:cNvSpPr>
            <a:spLocks noChangeArrowheads="1"/>
          </p:cNvSpPr>
          <p:nvPr/>
        </p:nvSpPr>
        <p:spPr bwMode="auto">
          <a:xfrm>
            <a:off x="1155700" y="762000"/>
            <a:ext cx="80899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rgbClr val="FFFF00"/>
                </a:solidFill>
              </a:rPr>
              <a:t>Coâng duïng</a:t>
            </a:r>
            <a:r>
              <a:rPr lang="en-US" altLang="en-US" b="1"/>
              <a:t> : cho pheùp laëp 1 coâng vieäc vôùi 1 soá laàn naøo ñoù. </a:t>
            </a:r>
          </a:p>
          <a:p>
            <a:r>
              <a:rPr lang="en-US" altLang="en-US" b="1"/>
              <a:t>Moãi laàn laëp CX giaûm ñi 1 ñôn vò. Voøng laëp chaám döùt khi CX =0.</a:t>
            </a:r>
          </a:p>
        </p:txBody>
      </p:sp>
      <p:sp>
        <p:nvSpPr>
          <p:cNvPr id="11269" name="Text Box 5">
            <a:extLst>
              <a:ext uri="{FF2B5EF4-FFF2-40B4-BE49-F238E27FC236}">
                <a16:creationId xmlns:a16="http://schemas.microsoft.com/office/drawing/2014/main" id="{56FFD4B4-ACF2-47AB-A963-A98C23577DE6}"/>
              </a:ext>
            </a:extLst>
          </p:cNvPr>
          <p:cNvSpPr txBox="1">
            <a:spLocks noChangeArrowheads="1"/>
          </p:cNvSpPr>
          <p:nvPr/>
        </p:nvSpPr>
        <p:spPr bwMode="auto">
          <a:xfrm>
            <a:off x="825500" y="2057400"/>
            <a:ext cx="7429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Ex 1 : xuaát ra maøn hình 12 doøng goàm caùc kyù töï A.</a:t>
            </a:r>
          </a:p>
          <a:p>
            <a:pPr>
              <a:spcBef>
                <a:spcPct val="50000"/>
              </a:spcBef>
            </a:pPr>
            <a:r>
              <a:rPr lang="en-US" altLang="en-US" sz="2400"/>
              <a:t>MOV CX, 12 * 80 </a:t>
            </a:r>
          </a:p>
          <a:p>
            <a:pPr>
              <a:spcBef>
                <a:spcPct val="50000"/>
              </a:spcBef>
            </a:pPr>
            <a:r>
              <a:rPr lang="en-US" altLang="en-US" sz="2400"/>
              <a:t>MOV DL, ‘A’</a:t>
            </a:r>
          </a:p>
          <a:p>
            <a:pPr>
              <a:spcBef>
                <a:spcPct val="50000"/>
              </a:spcBef>
            </a:pPr>
            <a:r>
              <a:rPr lang="en-US" altLang="en-US" sz="2400">
                <a:solidFill>
                  <a:srgbClr val="FFFF00"/>
                </a:solidFill>
              </a:rPr>
              <a:t>NEXT :</a:t>
            </a:r>
          </a:p>
          <a:p>
            <a:pPr>
              <a:spcBef>
                <a:spcPct val="50000"/>
              </a:spcBef>
            </a:pPr>
            <a:r>
              <a:rPr lang="en-US" altLang="en-US" sz="2400"/>
              <a:t>    MOV AH, 2</a:t>
            </a:r>
          </a:p>
          <a:p>
            <a:pPr>
              <a:spcBef>
                <a:spcPct val="50000"/>
              </a:spcBef>
            </a:pPr>
            <a:r>
              <a:rPr lang="en-US" altLang="en-US" sz="2400"/>
              <a:t>    INT 21H</a:t>
            </a:r>
          </a:p>
          <a:p>
            <a:pPr>
              <a:spcBef>
                <a:spcPct val="50000"/>
              </a:spcBef>
            </a:pPr>
            <a:r>
              <a:rPr lang="en-US" altLang="en-US" sz="2400">
                <a:solidFill>
                  <a:srgbClr val="FFFF00"/>
                </a:solidFill>
              </a:rPr>
              <a:t>LOOP NEXT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FE824E25-A841-4311-A7F2-E9169AAE1E9C}"/>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3C273FE0-0D21-4245-9B9F-390498D554A6}"/>
              </a:ext>
            </a:extLst>
          </p:cNvPr>
          <p:cNvSpPr>
            <a:spLocks noGrp="1"/>
          </p:cNvSpPr>
          <p:nvPr>
            <p:ph type="sldNum" sz="quarter" idx="12"/>
          </p:nvPr>
        </p:nvSpPr>
        <p:spPr/>
        <p:txBody>
          <a:bodyPr/>
          <a:lstStyle/>
          <a:p>
            <a:fld id="{BF6DD8B5-54FF-4006-9171-339577F6EDE3}" type="slidenum">
              <a:rPr lang="en-US" altLang="en-US"/>
              <a:pPr/>
              <a:t>7</a:t>
            </a:fld>
            <a:endParaRPr lang="en-US" altLang="en-US"/>
          </a:p>
        </p:txBody>
      </p:sp>
      <p:sp>
        <p:nvSpPr>
          <p:cNvPr id="12290" name="Rectangle 2">
            <a:extLst>
              <a:ext uri="{FF2B5EF4-FFF2-40B4-BE49-F238E27FC236}">
                <a16:creationId xmlns:a16="http://schemas.microsoft.com/office/drawing/2014/main" id="{A8DFA5BE-ACDC-4741-8CA1-856E6BC34895}"/>
              </a:ext>
            </a:extLst>
          </p:cNvPr>
          <p:cNvSpPr>
            <a:spLocks noGrp="1" noChangeArrowheads="1"/>
          </p:cNvSpPr>
          <p:nvPr>
            <p:ph type="title"/>
          </p:nvPr>
        </p:nvSpPr>
        <p:spPr>
          <a:xfrm>
            <a:off x="1898650" y="228600"/>
            <a:ext cx="4210050" cy="533400"/>
          </a:xfrm>
        </p:spPr>
        <p:txBody>
          <a:bodyPr/>
          <a:lstStyle/>
          <a:p>
            <a:r>
              <a:rPr lang="en-US" altLang="en-US" sz="2800"/>
              <a:t>LOOP (tt)</a:t>
            </a:r>
          </a:p>
        </p:txBody>
      </p:sp>
      <p:sp>
        <p:nvSpPr>
          <p:cNvPr id="12292" name="Text Box 4">
            <a:extLst>
              <a:ext uri="{FF2B5EF4-FFF2-40B4-BE49-F238E27FC236}">
                <a16:creationId xmlns:a16="http://schemas.microsoft.com/office/drawing/2014/main" id="{981B853C-E99F-4163-A914-0A7A5F722011}"/>
              </a:ext>
            </a:extLst>
          </p:cNvPr>
          <p:cNvSpPr txBox="1">
            <a:spLocks noChangeArrowheads="1"/>
          </p:cNvSpPr>
          <p:nvPr/>
        </p:nvSpPr>
        <p:spPr bwMode="auto">
          <a:xfrm>
            <a:off x="577850" y="838200"/>
            <a:ext cx="6438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Ex : coù 1 Array A goàm 6 bytes, cheùp A sang array B – duøng SI vaø DI ñeå laáy Offset</a:t>
            </a:r>
          </a:p>
        </p:txBody>
      </p:sp>
      <p:sp>
        <p:nvSpPr>
          <p:cNvPr id="12293" name="Rectangle 5">
            <a:extLst>
              <a:ext uri="{FF2B5EF4-FFF2-40B4-BE49-F238E27FC236}">
                <a16:creationId xmlns:a16="http://schemas.microsoft.com/office/drawing/2014/main" id="{AB111B6E-A4EE-4B5D-82B5-A112D7C2B7E3}"/>
              </a:ext>
            </a:extLst>
          </p:cNvPr>
          <p:cNvSpPr>
            <a:spLocks noChangeArrowheads="1"/>
          </p:cNvSpPr>
          <p:nvPr/>
        </p:nvSpPr>
        <p:spPr bwMode="auto">
          <a:xfrm>
            <a:off x="495300" y="1524000"/>
            <a:ext cx="5118100" cy="3657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FFFF00"/>
                </a:solidFill>
                <a:latin typeface="VNI-Timfani-Heavy" pitchFamily="2" charset="0"/>
              </a:rPr>
              <a:t>MOV SI, OFFSET A</a:t>
            </a:r>
          </a:p>
          <a:p>
            <a:r>
              <a:rPr lang="en-US" altLang="en-US" sz="1800">
                <a:solidFill>
                  <a:srgbClr val="FFFF00"/>
                </a:solidFill>
                <a:latin typeface="VNI-Timfani-Heavy" pitchFamily="2" charset="0"/>
              </a:rPr>
              <a:t>MOV DI, OFFSET B</a:t>
            </a:r>
          </a:p>
          <a:p>
            <a:r>
              <a:rPr lang="en-US" altLang="en-US" sz="1800">
                <a:solidFill>
                  <a:srgbClr val="FFFF00"/>
                </a:solidFill>
                <a:latin typeface="VNI-Timfani-Heavy" pitchFamily="2" charset="0"/>
              </a:rPr>
              <a:t>MOV CX, 6</a:t>
            </a:r>
          </a:p>
          <a:p>
            <a:r>
              <a:rPr lang="en-US" altLang="en-US" sz="1800">
                <a:solidFill>
                  <a:srgbClr val="FFFF00"/>
                </a:solidFill>
                <a:latin typeface="VNI-Timfani-Heavy" pitchFamily="2" charset="0"/>
              </a:rPr>
              <a:t>MOVE_BYTE :</a:t>
            </a:r>
          </a:p>
          <a:p>
            <a:r>
              <a:rPr lang="en-US" altLang="en-US" sz="1800">
                <a:solidFill>
                  <a:srgbClr val="FFFF00"/>
                </a:solidFill>
                <a:latin typeface="VNI-Timfani-Heavy" pitchFamily="2" charset="0"/>
              </a:rPr>
              <a:t>    MOV AL, [SI]</a:t>
            </a:r>
          </a:p>
          <a:p>
            <a:r>
              <a:rPr lang="en-US" altLang="en-US" sz="1800">
                <a:solidFill>
                  <a:srgbClr val="FFFF00"/>
                </a:solidFill>
                <a:latin typeface="VNI-Timfani-Heavy" pitchFamily="2" charset="0"/>
              </a:rPr>
              <a:t>    MOV [DI], AL</a:t>
            </a:r>
          </a:p>
          <a:p>
            <a:r>
              <a:rPr lang="en-US" altLang="en-US" sz="1800">
                <a:solidFill>
                  <a:srgbClr val="FFFF00"/>
                </a:solidFill>
                <a:latin typeface="VNI-Timfani-Heavy" pitchFamily="2" charset="0"/>
              </a:rPr>
              <a:t>    INC SI</a:t>
            </a:r>
          </a:p>
          <a:p>
            <a:r>
              <a:rPr lang="en-US" altLang="en-US" sz="1800">
                <a:solidFill>
                  <a:srgbClr val="FFFF00"/>
                </a:solidFill>
                <a:latin typeface="VNI-Timfani-Heavy" pitchFamily="2" charset="0"/>
              </a:rPr>
              <a:t>    INC DI</a:t>
            </a:r>
          </a:p>
          <a:p>
            <a:r>
              <a:rPr lang="en-US" altLang="en-US" sz="1800">
                <a:solidFill>
                  <a:srgbClr val="FFFF00"/>
                </a:solidFill>
                <a:latin typeface="VNI-Timfani-Heavy" pitchFamily="2" charset="0"/>
              </a:rPr>
              <a:t>LOOP MOVE_BYTE</a:t>
            </a:r>
          </a:p>
          <a:p>
            <a:r>
              <a:rPr lang="en-US" altLang="en-US" sz="1800">
                <a:solidFill>
                  <a:srgbClr val="FFFF00"/>
                </a:solidFill>
                <a:latin typeface="VNI-Timfani-Heavy" pitchFamily="2" charset="0"/>
              </a:rPr>
              <a:t>A DB 10H,20H,30H,40H,50H,60H</a:t>
            </a:r>
          </a:p>
          <a:p>
            <a:r>
              <a:rPr lang="en-US" altLang="en-US" sz="1800">
                <a:solidFill>
                  <a:srgbClr val="FFFF00"/>
                </a:solidFill>
                <a:latin typeface="VNI-Timfani-Heavy" pitchFamily="2" charset="0"/>
              </a:rPr>
              <a:t>B DB  6 DUP (?)</a:t>
            </a: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0" fill="hold"/>
                                        <p:tgtEl>
                                          <p:spTgt spid="12292"/>
                                        </p:tgtEl>
                                        <p:attrNameLst>
                                          <p:attrName>ppt_x</p:attrName>
                                        </p:attrNameLst>
                                      </p:cBhvr>
                                      <p:tavLst>
                                        <p:tav tm="0">
                                          <p:val>
                                            <p:strVal val="#ppt_x"/>
                                          </p:val>
                                        </p:tav>
                                        <p:tav tm="100000">
                                          <p:val>
                                            <p:strVal val="#ppt_x"/>
                                          </p:val>
                                        </p:tav>
                                      </p:tavLst>
                                    </p:anim>
                                    <p:anim calcmode="lin" valueType="num">
                                      <p:cBhvr additive="base">
                                        <p:cTn id="8" dur="50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1" presetClass="entr" presetSubtype="0" fill="hold" grpId="0"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fade">
                                      <p:cBhvr>
                                        <p:cTn id="13" dur="1925" decel="100000"/>
                                        <p:tgtEl>
                                          <p:spTgt spid="12293"/>
                                        </p:tgtEl>
                                      </p:cBhvr>
                                    </p:animEffect>
                                    <p:animScale>
                                      <p:cBhvr>
                                        <p:cTn id="14" dur="1925" decel="100000"/>
                                        <p:tgtEl>
                                          <p:spTgt spid="12293"/>
                                        </p:tgtEl>
                                      </p:cBhvr>
                                      <p:from x="10000" y="10000"/>
                                      <p:to x="200000" y="450000"/>
                                    </p:animScale>
                                    <p:animScale>
                                      <p:cBhvr>
                                        <p:cTn id="15" dur="3075" accel="100000" fill="hold">
                                          <p:stCondLst>
                                            <p:cond delay="1925"/>
                                          </p:stCondLst>
                                        </p:cTn>
                                        <p:tgtEl>
                                          <p:spTgt spid="12293"/>
                                        </p:tgtEl>
                                      </p:cBhvr>
                                      <p:from x="200000" y="450000"/>
                                      <p:to x="100000" y="100000"/>
                                    </p:animScale>
                                    <p:set>
                                      <p:cBhvr>
                                        <p:cTn id="16" dur="1925" fill="hold"/>
                                        <p:tgtEl>
                                          <p:spTgt spid="12293"/>
                                        </p:tgtEl>
                                        <p:attrNameLst>
                                          <p:attrName>ppt_x</p:attrName>
                                        </p:attrNameLst>
                                      </p:cBhvr>
                                      <p:to>
                                        <p:strVal val="(0.5)"/>
                                      </p:to>
                                    </p:set>
                                    <p:anim from="(0.5)" to="(#ppt_x)" calcmode="lin" valueType="num">
                                      <p:cBhvr>
                                        <p:cTn id="17" dur="3075" accel="100000" fill="hold">
                                          <p:stCondLst>
                                            <p:cond delay="1925"/>
                                          </p:stCondLst>
                                        </p:cTn>
                                        <p:tgtEl>
                                          <p:spTgt spid="12293"/>
                                        </p:tgtEl>
                                        <p:attrNameLst>
                                          <p:attrName>ppt_x</p:attrName>
                                        </p:attrNameLst>
                                      </p:cBhvr>
                                    </p:anim>
                                    <p:set>
                                      <p:cBhvr>
                                        <p:cTn id="18" dur="1925" fill="hold"/>
                                        <p:tgtEl>
                                          <p:spTgt spid="12293"/>
                                        </p:tgtEl>
                                        <p:attrNameLst>
                                          <p:attrName>ppt_y</p:attrName>
                                        </p:attrNameLst>
                                      </p:cBhvr>
                                      <p:to>
                                        <p:strVal val="(#ppt_y+0.4)"/>
                                      </p:to>
                                    </p:set>
                                    <p:anim from="(#ppt_y+0.4)" to="(#ppt_y)" calcmode="lin" valueType="num">
                                      <p:cBhvr>
                                        <p:cTn id="19" dur="3075" accel="100000" fill="hold">
                                          <p:stCondLst>
                                            <p:cond delay="1925"/>
                                          </p:stCondLst>
                                        </p:cTn>
                                        <p:tgtEl>
                                          <p:spTgt spid="1229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BFA5B601-DAC2-4E46-BC7F-CB94728AA1C3}"/>
              </a:ext>
            </a:extLst>
          </p:cNvPr>
          <p:cNvSpPr>
            <a:spLocks noGrp="1"/>
          </p:cNvSpPr>
          <p:nvPr>
            <p:ph type="ftr" sz="quarter" idx="11"/>
          </p:nvPr>
        </p:nvSpPr>
        <p:spPr/>
        <p:txBody>
          <a:bodyPr/>
          <a:lstStyle/>
          <a:p>
            <a:r>
              <a:rPr lang="en-US" altLang="en-US"/>
              <a:t>Chuong 8 : Cau truc DK va Vong lap</a:t>
            </a:r>
          </a:p>
        </p:txBody>
      </p:sp>
      <p:sp>
        <p:nvSpPr>
          <p:cNvPr id="7" name="Slide Number Placeholder 5">
            <a:extLst>
              <a:ext uri="{FF2B5EF4-FFF2-40B4-BE49-F238E27FC236}">
                <a16:creationId xmlns:a16="http://schemas.microsoft.com/office/drawing/2014/main" id="{9EEFA866-1A44-4E36-AEF1-31A47E1911EF}"/>
              </a:ext>
            </a:extLst>
          </p:cNvPr>
          <p:cNvSpPr>
            <a:spLocks noGrp="1"/>
          </p:cNvSpPr>
          <p:nvPr>
            <p:ph type="sldNum" sz="quarter" idx="12"/>
          </p:nvPr>
        </p:nvSpPr>
        <p:spPr/>
        <p:txBody>
          <a:bodyPr/>
          <a:lstStyle/>
          <a:p>
            <a:fld id="{7D7DE42D-3401-4338-AD99-268BA9307FC8}" type="slidenum">
              <a:rPr lang="en-US" altLang="en-US"/>
              <a:pPr/>
              <a:t>8</a:t>
            </a:fld>
            <a:endParaRPr lang="en-US" altLang="en-US"/>
          </a:p>
        </p:txBody>
      </p:sp>
      <p:sp>
        <p:nvSpPr>
          <p:cNvPr id="13314" name="Rectangle 2">
            <a:extLst>
              <a:ext uri="{FF2B5EF4-FFF2-40B4-BE49-F238E27FC236}">
                <a16:creationId xmlns:a16="http://schemas.microsoft.com/office/drawing/2014/main" id="{1458FABF-B7DF-4CA9-AB10-22C0631589F2}"/>
              </a:ext>
            </a:extLst>
          </p:cNvPr>
          <p:cNvSpPr>
            <a:spLocks noGrp="1" noChangeArrowheads="1"/>
          </p:cNvSpPr>
          <p:nvPr>
            <p:ph type="title"/>
          </p:nvPr>
        </p:nvSpPr>
        <p:spPr>
          <a:xfrm>
            <a:off x="1485900" y="384175"/>
            <a:ext cx="4953000" cy="381000"/>
          </a:xfrm>
        </p:spPr>
        <p:txBody>
          <a:bodyPr/>
          <a:lstStyle/>
          <a:p>
            <a:r>
              <a:rPr lang="en-US" altLang="en-US" sz="2400">
                <a:latin typeface="VNI-Times" pitchFamily="2" charset="0"/>
              </a:rPr>
              <a:t>CAÙC LEÄNH LUAÄN LYÙ</a:t>
            </a:r>
          </a:p>
        </p:txBody>
      </p:sp>
      <p:sp>
        <p:nvSpPr>
          <p:cNvPr id="13316" name="Rectangle 4">
            <a:extLst>
              <a:ext uri="{FF2B5EF4-FFF2-40B4-BE49-F238E27FC236}">
                <a16:creationId xmlns:a16="http://schemas.microsoft.com/office/drawing/2014/main" id="{B44C800D-E9DC-4FDE-8964-2C527F864A0D}"/>
              </a:ext>
            </a:extLst>
          </p:cNvPr>
          <p:cNvSpPr>
            <a:spLocks noChangeArrowheads="1"/>
          </p:cNvSpPr>
          <p:nvPr/>
        </p:nvSpPr>
        <p:spPr bwMode="auto">
          <a:xfrm>
            <a:off x="247650" y="1066800"/>
            <a:ext cx="6273800" cy="1676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t>Löu yù veà caùc toaùn töû LOGIC :</a:t>
            </a:r>
          </a:p>
          <a:p>
            <a:r>
              <a:rPr lang="en-US" altLang="en-US" b="1"/>
              <a:t>AND 2 Bit : keát quaû laø 1 khi vaø chæ khi 2 bit laø 1</a:t>
            </a:r>
          </a:p>
          <a:p>
            <a:r>
              <a:rPr lang="en-US" altLang="en-US" b="1"/>
              <a:t>OR 2 Bit : keát quaû laø 1 khi 2 Bit coù bit laø 1</a:t>
            </a:r>
          </a:p>
          <a:p>
            <a:r>
              <a:rPr lang="en-US" altLang="en-US" b="1"/>
              <a:t>XOR 2 Bit : keát quaû laø 1 chæ khi 2 bit khaùc nhau</a:t>
            </a:r>
          </a:p>
          <a:p>
            <a:r>
              <a:rPr lang="en-US" altLang="en-US" b="1"/>
              <a:t>NOT 1 Bit : laáy ñaûo cuûa Bit naøy </a:t>
            </a:r>
          </a:p>
        </p:txBody>
      </p:sp>
      <p:sp>
        <p:nvSpPr>
          <p:cNvPr id="13317" name="Text Box 5">
            <a:extLst>
              <a:ext uri="{FF2B5EF4-FFF2-40B4-BE49-F238E27FC236}">
                <a16:creationId xmlns:a16="http://schemas.microsoft.com/office/drawing/2014/main" id="{30328331-10C5-4774-BC2B-BDDF90B76AC8}"/>
              </a:ext>
            </a:extLst>
          </p:cNvPr>
          <p:cNvSpPr txBox="1">
            <a:spLocks noChangeArrowheads="1"/>
          </p:cNvSpPr>
          <p:nvPr/>
        </p:nvSpPr>
        <p:spPr bwMode="auto">
          <a:xfrm>
            <a:off x="165100" y="2819400"/>
            <a:ext cx="84201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Löu yù veà thanh ghi côø :</a:t>
            </a:r>
          </a:p>
          <a:p>
            <a:pPr>
              <a:spcBef>
                <a:spcPct val="50000"/>
              </a:spcBef>
            </a:pPr>
            <a:r>
              <a:rPr lang="en-US" altLang="en-US" sz="1800"/>
              <a:t>Côø ZERO ñöôïc laäp khi taùc vuï cho keát quaû laø 0.</a:t>
            </a:r>
          </a:p>
          <a:p>
            <a:pPr>
              <a:spcBef>
                <a:spcPct val="50000"/>
              </a:spcBef>
            </a:pPr>
            <a:r>
              <a:rPr lang="en-US" altLang="en-US" sz="1800"/>
              <a:t>Côø CARRY ñöôïc laäp khi coäng keát quaû bò traøn hay tröø phaûi möôïn.</a:t>
            </a:r>
          </a:p>
          <a:p>
            <a:pPr>
              <a:spcBef>
                <a:spcPct val="50000"/>
              </a:spcBef>
            </a:pPr>
            <a:r>
              <a:rPr lang="en-US" altLang="en-US" sz="1800"/>
              <a:t>Côø SIGN ñöôïc laäp khi bit daáu cuûa keát quaû laø 1, töùc keát quaû laø soá aâm.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2A734B83-280E-49A3-ADF2-ACFDB3CA5EEC}"/>
              </a:ext>
            </a:extLst>
          </p:cNvPr>
          <p:cNvSpPr>
            <a:spLocks noGrp="1"/>
          </p:cNvSpPr>
          <p:nvPr>
            <p:ph type="ftr" sz="quarter" idx="11"/>
          </p:nvPr>
        </p:nvSpPr>
        <p:spPr/>
        <p:txBody>
          <a:bodyPr/>
          <a:lstStyle/>
          <a:p>
            <a:r>
              <a:rPr lang="en-US" altLang="en-US"/>
              <a:t>Chuong 8 : Cau truc DK va Vong lap</a:t>
            </a:r>
          </a:p>
        </p:txBody>
      </p:sp>
      <p:sp>
        <p:nvSpPr>
          <p:cNvPr id="8" name="Slide Number Placeholder 5">
            <a:extLst>
              <a:ext uri="{FF2B5EF4-FFF2-40B4-BE49-F238E27FC236}">
                <a16:creationId xmlns:a16="http://schemas.microsoft.com/office/drawing/2014/main" id="{2E4106A0-DE14-403B-AFB1-CFAF3BB0157F}"/>
              </a:ext>
            </a:extLst>
          </p:cNvPr>
          <p:cNvSpPr>
            <a:spLocks noGrp="1"/>
          </p:cNvSpPr>
          <p:nvPr>
            <p:ph type="sldNum" sz="quarter" idx="12"/>
          </p:nvPr>
        </p:nvSpPr>
        <p:spPr/>
        <p:txBody>
          <a:bodyPr/>
          <a:lstStyle/>
          <a:p>
            <a:fld id="{D50DAE8F-9774-4CC1-B9CB-04D00DE5B928}" type="slidenum">
              <a:rPr lang="en-US" altLang="en-US"/>
              <a:pPr/>
              <a:t>9</a:t>
            </a:fld>
            <a:endParaRPr lang="en-US" altLang="en-US"/>
          </a:p>
        </p:txBody>
      </p:sp>
      <p:sp>
        <p:nvSpPr>
          <p:cNvPr id="14338" name="Rectangle 2">
            <a:extLst>
              <a:ext uri="{FF2B5EF4-FFF2-40B4-BE49-F238E27FC236}">
                <a16:creationId xmlns:a16="http://schemas.microsoft.com/office/drawing/2014/main" id="{0DF246F2-6DE5-4403-AB72-9E92E7B1DF04}"/>
              </a:ext>
            </a:extLst>
          </p:cNvPr>
          <p:cNvSpPr>
            <a:spLocks noGrp="1" noChangeArrowheads="1"/>
          </p:cNvSpPr>
          <p:nvPr>
            <p:ph type="title"/>
          </p:nvPr>
        </p:nvSpPr>
        <p:spPr>
          <a:xfrm>
            <a:off x="660400" y="228600"/>
            <a:ext cx="3797300" cy="609600"/>
          </a:xfrm>
        </p:spPr>
        <p:txBody>
          <a:bodyPr/>
          <a:lstStyle/>
          <a:p>
            <a:r>
              <a:rPr lang="en-US" altLang="en-US" sz="3200">
                <a:latin typeface="VNI-Times" pitchFamily="2" charset="0"/>
              </a:rPr>
              <a:t>Leänh AND</a:t>
            </a:r>
          </a:p>
        </p:txBody>
      </p:sp>
      <p:sp>
        <p:nvSpPr>
          <p:cNvPr id="14340" name="Text Box 4">
            <a:extLst>
              <a:ext uri="{FF2B5EF4-FFF2-40B4-BE49-F238E27FC236}">
                <a16:creationId xmlns:a16="http://schemas.microsoft.com/office/drawing/2014/main" id="{2EFA518B-E7DF-490B-B75C-DBCC40FD7138}"/>
              </a:ext>
            </a:extLst>
          </p:cNvPr>
          <p:cNvSpPr txBox="1">
            <a:spLocks noChangeArrowheads="1"/>
          </p:cNvSpPr>
          <p:nvPr/>
        </p:nvSpPr>
        <p:spPr bwMode="auto">
          <a:xfrm>
            <a:off x="82550" y="1447800"/>
            <a:ext cx="742950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200">
                <a:solidFill>
                  <a:srgbClr val="FFFF00"/>
                </a:solidFill>
              </a:rPr>
              <a:t>Coâng duïng</a:t>
            </a:r>
            <a:r>
              <a:rPr lang="en-US" altLang="en-US" sz="2200"/>
              <a:t> : </a:t>
            </a:r>
          </a:p>
          <a:p>
            <a:pPr>
              <a:spcBef>
                <a:spcPct val="50000"/>
              </a:spcBef>
            </a:pPr>
            <a:r>
              <a:rPr lang="en-US" altLang="en-US" sz="2200"/>
              <a:t>Leänh naøy thöïc hieän pheùp AND giöõa 2 toaùn haïng, keát quaû cuoái cuøng chöùa trong toaùn haïng ñích.</a:t>
            </a:r>
          </a:p>
          <a:p>
            <a:pPr>
              <a:spcBef>
                <a:spcPct val="50000"/>
              </a:spcBef>
            </a:pPr>
            <a:r>
              <a:rPr lang="en-US" altLang="en-US" sz="2200"/>
              <a:t>Duøng ñeå xoùa caùc bit nhaát ñònh cuûa toaùn haïng ñích giöõ nguyeân caùc bit coøn laïi.</a:t>
            </a:r>
          </a:p>
        </p:txBody>
      </p:sp>
      <p:sp>
        <p:nvSpPr>
          <p:cNvPr id="14341" name="Text Box 5">
            <a:extLst>
              <a:ext uri="{FF2B5EF4-FFF2-40B4-BE49-F238E27FC236}">
                <a16:creationId xmlns:a16="http://schemas.microsoft.com/office/drawing/2014/main" id="{AEEACB6B-32FC-4C59-A62D-787FF3C0AC93}"/>
              </a:ext>
            </a:extLst>
          </p:cNvPr>
          <p:cNvSpPr txBox="1">
            <a:spLocks noChangeArrowheads="1"/>
          </p:cNvSpPr>
          <p:nvPr/>
        </p:nvSpPr>
        <p:spPr bwMode="auto">
          <a:xfrm>
            <a:off x="0" y="990600"/>
            <a:ext cx="635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00"/>
                </a:solidFill>
              </a:rPr>
              <a:t>Cuù phaùp</a:t>
            </a:r>
            <a:r>
              <a:rPr lang="en-US" altLang="en-US"/>
              <a:t> :  </a:t>
            </a:r>
            <a:r>
              <a:rPr lang="en-US" altLang="en-US">
                <a:solidFill>
                  <a:srgbClr val="FF9900"/>
                </a:solidFill>
              </a:rPr>
              <a:t>AND</a:t>
            </a:r>
            <a:r>
              <a:rPr lang="en-US" altLang="en-US"/>
              <a:t>  Destination , Source</a:t>
            </a:r>
          </a:p>
        </p:txBody>
      </p:sp>
      <p:sp>
        <p:nvSpPr>
          <p:cNvPr id="14342" name="Text Box 6">
            <a:extLst>
              <a:ext uri="{FF2B5EF4-FFF2-40B4-BE49-F238E27FC236}">
                <a16:creationId xmlns:a16="http://schemas.microsoft.com/office/drawing/2014/main" id="{290727BD-6652-4942-915E-C882D7C22A32}"/>
              </a:ext>
            </a:extLst>
          </p:cNvPr>
          <p:cNvSpPr txBox="1">
            <a:spLocks noChangeArrowheads="1"/>
          </p:cNvSpPr>
          <p:nvPr/>
        </p:nvSpPr>
        <p:spPr bwMode="auto">
          <a:xfrm>
            <a:off x="412750" y="3733800"/>
            <a:ext cx="726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Muoán vaäy ta duøng 1 maãu bit goïi laø maët naï bit (MASK), caùc bit maët naï ñöôïc choïn ñeå sao cho caùc bit töông öùng cuûa ñích ñöôïc thay ñoåi nhö mong muoán.   </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plus(in)">
                                      <p:cBhvr>
                                        <p:cTn id="7" dur="20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barn(inHorizontal)">
                                      <p:cBhvr>
                                        <p:cTn id="12" dur="50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fade">
                                      <p:cBhvr>
                                        <p:cTn id="17" dur="770" decel="100000"/>
                                        <p:tgtEl>
                                          <p:spTgt spid="14342"/>
                                        </p:tgtEl>
                                      </p:cBhvr>
                                    </p:animEffect>
                                    <p:animScale>
                                      <p:cBhvr>
                                        <p:cTn id="18" dur="770" decel="100000"/>
                                        <p:tgtEl>
                                          <p:spTgt spid="14342"/>
                                        </p:tgtEl>
                                      </p:cBhvr>
                                      <p:from x="10000" y="10000"/>
                                      <p:to x="200000" y="450000"/>
                                    </p:animScale>
                                    <p:animScale>
                                      <p:cBhvr>
                                        <p:cTn id="19" dur="1230" accel="100000" fill="hold">
                                          <p:stCondLst>
                                            <p:cond delay="770"/>
                                          </p:stCondLst>
                                        </p:cTn>
                                        <p:tgtEl>
                                          <p:spTgt spid="14342"/>
                                        </p:tgtEl>
                                      </p:cBhvr>
                                      <p:from x="200000" y="450000"/>
                                      <p:to x="100000" y="100000"/>
                                    </p:animScale>
                                    <p:set>
                                      <p:cBhvr>
                                        <p:cTn id="20" dur="770" fill="hold"/>
                                        <p:tgtEl>
                                          <p:spTgt spid="14342"/>
                                        </p:tgtEl>
                                        <p:attrNameLst>
                                          <p:attrName>ppt_x</p:attrName>
                                        </p:attrNameLst>
                                      </p:cBhvr>
                                      <p:to>
                                        <p:strVal val="(0.5)"/>
                                      </p:to>
                                    </p:set>
                                    <p:anim from="(0.5)" to="(#ppt_x)" calcmode="lin" valueType="num">
                                      <p:cBhvr>
                                        <p:cTn id="21" dur="1230" accel="100000" fill="hold">
                                          <p:stCondLst>
                                            <p:cond delay="770"/>
                                          </p:stCondLst>
                                        </p:cTn>
                                        <p:tgtEl>
                                          <p:spTgt spid="14342"/>
                                        </p:tgtEl>
                                        <p:attrNameLst>
                                          <p:attrName>ppt_x</p:attrName>
                                        </p:attrNameLst>
                                      </p:cBhvr>
                                    </p:anim>
                                    <p:set>
                                      <p:cBhvr>
                                        <p:cTn id="22" dur="770" fill="hold"/>
                                        <p:tgtEl>
                                          <p:spTgt spid="14342"/>
                                        </p:tgtEl>
                                        <p:attrNameLst>
                                          <p:attrName>ppt_y</p:attrName>
                                        </p:attrNameLst>
                                      </p:cBhvr>
                                      <p:to>
                                        <p:strVal val="(#ppt_y+0.4)"/>
                                      </p:to>
                                    </p:set>
                                    <p:anim from="(#ppt_y+0.4)" to="(#ppt_y)" calcmode="lin" valueType="num">
                                      <p:cBhvr>
                                        <p:cTn id="23" dur="1230" accel="100000" fill="hold">
                                          <p:stCondLst>
                                            <p:cond delay="770"/>
                                          </p:stCondLst>
                                        </p:cTn>
                                        <p:tgtEl>
                                          <p:spTgt spid="1434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2" grpId="0"/>
    </p:bld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VNI-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smtClean="0">
            <a:ln>
              <a:noFill/>
            </a:ln>
            <a:solidFill>
              <a:schemeClr val="tx1"/>
            </a:solidFill>
            <a:effectLst/>
            <a:latin typeface="VNI-Times" pitchFamily="2"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978</TotalTime>
  <Words>4814</Words>
  <Application>Microsoft Office PowerPoint</Application>
  <PresentationFormat>A4 Paper (210x297 mm)</PresentationFormat>
  <Paragraphs>686</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Times New Roman</vt:lpstr>
      <vt:lpstr>Wingdings</vt:lpstr>
      <vt:lpstr>VNI-Times</vt:lpstr>
      <vt:lpstr>VNI-Timfani-Heavy</vt:lpstr>
      <vt:lpstr>Garamond</vt:lpstr>
      <vt:lpstr>VNI-US</vt:lpstr>
      <vt:lpstr>Beam</vt:lpstr>
      <vt:lpstr>Chöông 8 : Caáu truùc ñieàu khieån vaø Voøng laëp</vt:lpstr>
      <vt:lpstr>Noäi dung</vt:lpstr>
      <vt:lpstr>Söï caàn thieát cuûa leänh nhaûy</vt:lpstr>
      <vt:lpstr>Leänh JMP (Jump)</vt:lpstr>
      <vt:lpstr>Cacù leänh chuyeån ñieàu khieån</vt:lpstr>
      <vt:lpstr>LEÄNH LOOP</vt:lpstr>
      <vt:lpstr>LOOP (tt)</vt:lpstr>
      <vt:lpstr>CAÙC LEÄNH LUAÄN LYÙ</vt:lpstr>
      <vt:lpstr>Leänh AND</vt:lpstr>
      <vt:lpstr>Leänh AND</vt:lpstr>
      <vt:lpstr>LEÄNH OR</vt:lpstr>
      <vt:lpstr>Vieäc xoaù 1 thanh ghi</vt:lpstr>
      <vt:lpstr>LEÄNH XOR</vt:lpstr>
      <vt:lpstr>LEÄNH TEST</vt:lpstr>
      <vt:lpstr>MINH HOÏA LEÄNH TEST</vt:lpstr>
      <vt:lpstr>MINH HOÏA LEÄNH TEST(tt)</vt:lpstr>
      <vt:lpstr>Leänh CMP</vt:lpstr>
      <vt:lpstr>LEÄNH NHAÛY COÙ ÑIEÀU KIEÄN </vt:lpstr>
      <vt:lpstr>LEÄNH NHAÛY COÙ ÑIEÀU KIEÄN </vt:lpstr>
      <vt:lpstr>LEÄNH NHAÛY DÖÏA TREÂN KEÁT QUAÛ SO SAÙNH  CAÙC TOAÙN HAÏNG KHOÂNG DAÁU.</vt:lpstr>
      <vt:lpstr>LEÄNH NHAÛY DÖÏA TREÂN KEÁT QUAÛ SO SAÙNH  CAÙC TOAÙN HAÏNG KHOÂNG DAÁU (ctn) .</vt:lpstr>
      <vt:lpstr>LEÄNH NHAÛY DÖÏA TREÂN KEÁT QUAÛ SO SAÙNH  CAÙC TOAÙN HAÏNG COÙ DAÁU .</vt:lpstr>
      <vt:lpstr>LEÄNH NHAÛY DÖÏA TREÂN CAÙC CÔØ .</vt:lpstr>
      <vt:lpstr>PowerPoint Presentation</vt:lpstr>
      <vt:lpstr>PowerPoint Presentation</vt:lpstr>
      <vt:lpstr>Caùc leänh dòch vaø quay bit</vt:lpstr>
      <vt:lpstr>Caùc leänh dòch vaø quay bit</vt:lpstr>
      <vt:lpstr> leänh dòch phaûi SHR</vt:lpstr>
      <vt:lpstr> leänh dòch phaûi SHR</vt:lpstr>
      <vt:lpstr>Caùc pheùp nhaân vaø chia toång quaùt</vt:lpstr>
      <vt:lpstr>Caùc pheùp nhaân vaø chia toång quaùt</vt:lpstr>
      <vt:lpstr>Caùc pheùp nhaân vaø chia toång quaùt</vt:lpstr>
      <vt:lpstr>Chöông trình con</vt:lpstr>
      <vt:lpstr>BIEÅU DIEÃN CAÁU TRUÙC LOGIC MÖÙC CAO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Chöông trình con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Thanh Nhan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Chöông 8 : Caáu truùc ñieàu khieån vaø Voøng laëp</dc:title>
  <dc:creator>huh</dc:creator>
  <cp:lastModifiedBy>Keios Starqua</cp:lastModifiedBy>
  <cp:revision>196</cp:revision>
  <dcterms:created xsi:type="dcterms:W3CDTF">2004-10-25T17:50:25Z</dcterms:created>
  <dcterms:modified xsi:type="dcterms:W3CDTF">2021-10-08T05:13:13Z</dcterms:modified>
</cp:coreProperties>
</file>