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4"/>
  </p:notesMasterIdLst>
  <p:sldIdLst>
    <p:sldId id="256" r:id="rId2"/>
    <p:sldId id="277" r:id="rId3"/>
    <p:sldId id="278" r:id="rId4"/>
    <p:sldId id="284" r:id="rId5"/>
    <p:sldId id="286" r:id="rId6"/>
    <p:sldId id="283" r:id="rId7"/>
    <p:sldId id="285" r:id="rId8"/>
    <p:sldId id="279" r:id="rId9"/>
    <p:sldId id="280" r:id="rId10"/>
    <p:sldId id="281" r:id="rId11"/>
    <p:sldId id="257" r:id="rId12"/>
    <p:sldId id="258" r:id="rId13"/>
    <p:sldId id="287" r:id="rId14"/>
    <p:sldId id="291" r:id="rId15"/>
    <p:sldId id="260" r:id="rId16"/>
    <p:sldId id="289" r:id="rId17"/>
    <p:sldId id="290" r:id="rId18"/>
    <p:sldId id="292" r:id="rId19"/>
    <p:sldId id="282" r:id="rId20"/>
    <p:sldId id="288" r:id="rId21"/>
    <p:sldId id="261" r:id="rId22"/>
    <p:sldId id="262" r:id="rId23"/>
    <p:sldId id="263" r:id="rId24"/>
    <p:sldId id="264" r:id="rId25"/>
    <p:sldId id="265" r:id="rId26"/>
    <p:sldId id="266" r:id="rId27"/>
    <p:sldId id="259" r:id="rId28"/>
    <p:sldId id="267" r:id="rId29"/>
    <p:sldId id="268" r:id="rId30"/>
    <p:sldId id="276" r:id="rId31"/>
    <p:sldId id="293" r:id="rId32"/>
    <p:sldId id="294" r:id="rId33"/>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31" end="34"/>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B500B"/>
    <a:srgbClr val="522614"/>
    <a:srgbClr val="1B14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97" autoAdjust="0"/>
    <p:restoredTop sz="94660"/>
  </p:normalViewPr>
  <p:slideViewPr>
    <p:cSldViewPr>
      <p:cViewPr varScale="1">
        <p:scale>
          <a:sx n="80" d="100"/>
          <a:sy n="80" d="100"/>
        </p:scale>
        <p:origin x="1210"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2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117E725-F0D3-4DF7-9D53-21440BB8F70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ltLang="en-US"/>
          </a:p>
        </p:txBody>
      </p:sp>
      <p:sp>
        <p:nvSpPr>
          <p:cNvPr id="8195" name="Rectangle 3">
            <a:extLst>
              <a:ext uri="{FF2B5EF4-FFF2-40B4-BE49-F238E27FC236}">
                <a16:creationId xmlns:a16="http://schemas.microsoft.com/office/drawing/2014/main" id="{5EE39D40-5786-4562-A48A-85C822F0ECBE}"/>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ltLang="en-US"/>
          </a:p>
        </p:txBody>
      </p:sp>
      <p:sp>
        <p:nvSpPr>
          <p:cNvPr id="8196" name="Rectangle 4">
            <a:extLst>
              <a:ext uri="{FF2B5EF4-FFF2-40B4-BE49-F238E27FC236}">
                <a16:creationId xmlns:a16="http://schemas.microsoft.com/office/drawing/2014/main" id="{B11ED6C5-FAF3-48C8-8AF6-CF6B80C8C803}"/>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6153F648-8312-449E-BDFF-97CBD9D52375}"/>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8" name="Rectangle 6">
            <a:extLst>
              <a:ext uri="{FF2B5EF4-FFF2-40B4-BE49-F238E27FC236}">
                <a16:creationId xmlns:a16="http://schemas.microsoft.com/office/drawing/2014/main" id="{0F9C2E87-FA0E-4CB4-8A88-3206E2E1577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ltLang="en-US"/>
          </a:p>
        </p:txBody>
      </p:sp>
      <p:sp>
        <p:nvSpPr>
          <p:cNvPr id="8199" name="Rectangle 7">
            <a:extLst>
              <a:ext uri="{FF2B5EF4-FFF2-40B4-BE49-F238E27FC236}">
                <a16:creationId xmlns:a16="http://schemas.microsoft.com/office/drawing/2014/main" id="{BBF91EED-7096-4D8A-8195-18CFDC0DB7C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4487E90E-1951-434D-BB85-B537915F6C5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Line 2">
            <a:extLst>
              <a:ext uri="{FF2B5EF4-FFF2-40B4-BE49-F238E27FC236}">
                <a16:creationId xmlns:a16="http://schemas.microsoft.com/office/drawing/2014/main" id="{E6E417C2-2ED0-4704-ACF1-13069EC62A1E}"/>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1" name="Rectangle 3">
            <a:extLst>
              <a:ext uri="{FF2B5EF4-FFF2-40B4-BE49-F238E27FC236}">
                <a16:creationId xmlns:a16="http://schemas.microsoft.com/office/drawing/2014/main" id="{E45CFE40-BADD-40C3-ABC4-61C3E5F67D7F}"/>
              </a:ext>
            </a:extLst>
          </p:cNvPr>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a:t>Click to edit Master title style</a:t>
            </a:r>
          </a:p>
        </p:txBody>
      </p:sp>
      <p:sp>
        <p:nvSpPr>
          <p:cNvPr id="7172" name="Rectangle 4">
            <a:extLst>
              <a:ext uri="{FF2B5EF4-FFF2-40B4-BE49-F238E27FC236}">
                <a16:creationId xmlns:a16="http://schemas.microsoft.com/office/drawing/2014/main" id="{084030EA-A9BA-4A3D-8B5B-45C993EEC04F}"/>
              </a:ext>
            </a:extLst>
          </p:cNvPr>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en-US" altLang="en-US" noProof="0"/>
              <a:t>Click to edit Master subtitle style</a:t>
            </a:r>
          </a:p>
        </p:txBody>
      </p:sp>
      <p:sp>
        <p:nvSpPr>
          <p:cNvPr id="7173" name="Rectangle 5">
            <a:extLst>
              <a:ext uri="{FF2B5EF4-FFF2-40B4-BE49-F238E27FC236}">
                <a16:creationId xmlns:a16="http://schemas.microsoft.com/office/drawing/2014/main" id="{00CA397A-543A-4105-8639-F893E04A124E}"/>
              </a:ext>
            </a:extLst>
          </p:cNvPr>
          <p:cNvSpPr>
            <a:spLocks noGrp="1" noChangeArrowheads="1"/>
          </p:cNvSpPr>
          <p:nvPr>
            <p:ph type="dt" sz="half" idx="2"/>
          </p:nvPr>
        </p:nvSpPr>
        <p:spPr/>
        <p:txBody>
          <a:bodyPr/>
          <a:lstStyle>
            <a:lvl1pPr>
              <a:defRPr/>
            </a:lvl1pPr>
          </a:lstStyle>
          <a:p>
            <a:endParaRPr lang="en-US" altLang="en-US"/>
          </a:p>
        </p:txBody>
      </p:sp>
      <p:sp>
        <p:nvSpPr>
          <p:cNvPr id="7174" name="Rectangle 6">
            <a:extLst>
              <a:ext uri="{FF2B5EF4-FFF2-40B4-BE49-F238E27FC236}">
                <a16:creationId xmlns:a16="http://schemas.microsoft.com/office/drawing/2014/main" id="{A4C7A7A5-36ED-41FD-ADBA-9EFE16F11852}"/>
              </a:ext>
            </a:extLst>
          </p:cNvPr>
          <p:cNvSpPr>
            <a:spLocks noGrp="1" noChangeArrowheads="1"/>
          </p:cNvSpPr>
          <p:nvPr>
            <p:ph type="ftr" sz="quarter" idx="3"/>
          </p:nvPr>
        </p:nvSpPr>
        <p:spPr/>
        <p:txBody>
          <a:bodyPr/>
          <a:lstStyle>
            <a:lvl1pPr>
              <a:defRPr/>
            </a:lvl1pPr>
          </a:lstStyle>
          <a:p>
            <a:r>
              <a:rPr lang="en-US" altLang="en-US"/>
              <a:t>Chương 10: CHƯƠNG TRÌNH CON</a:t>
            </a:r>
          </a:p>
        </p:txBody>
      </p:sp>
      <p:sp>
        <p:nvSpPr>
          <p:cNvPr id="7175" name="Rectangle 7">
            <a:extLst>
              <a:ext uri="{FF2B5EF4-FFF2-40B4-BE49-F238E27FC236}">
                <a16:creationId xmlns:a16="http://schemas.microsoft.com/office/drawing/2014/main" id="{D9727710-4CE4-4633-9E77-0A8E99A9D2E1}"/>
              </a:ext>
            </a:extLst>
          </p:cNvPr>
          <p:cNvSpPr>
            <a:spLocks noGrp="1" noChangeArrowheads="1"/>
          </p:cNvSpPr>
          <p:nvPr>
            <p:ph type="sldNum" sz="quarter" idx="4"/>
          </p:nvPr>
        </p:nvSpPr>
        <p:spPr/>
        <p:txBody>
          <a:bodyPr/>
          <a:lstStyle>
            <a:lvl1pPr>
              <a:defRPr/>
            </a:lvl1pPr>
          </a:lstStyle>
          <a:p>
            <a:fld id="{68D258DE-0994-41BD-8191-8AE0FA2D3664}" type="slidenum">
              <a:rPr lang="en-US" altLang="en-US"/>
              <a:pPr/>
              <a:t>‹#›</a:t>
            </a:fld>
            <a:endParaRPr lang="en-US" altLang="en-US"/>
          </a:p>
        </p:txBody>
      </p:sp>
      <p:grpSp>
        <p:nvGrpSpPr>
          <p:cNvPr id="7176" name="Group 8">
            <a:extLst>
              <a:ext uri="{FF2B5EF4-FFF2-40B4-BE49-F238E27FC236}">
                <a16:creationId xmlns:a16="http://schemas.microsoft.com/office/drawing/2014/main" id="{47BD90C5-40D4-4C59-8BFB-9246A0711CC1}"/>
              </a:ext>
            </a:extLst>
          </p:cNvPr>
          <p:cNvGrpSpPr>
            <a:grpSpLocks/>
          </p:cNvGrpSpPr>
          <p:nvPr/>
        </p:nvGrpSpPr>
        <p:grpSpPr bwMode="auto">
          <a:xfrm>
            <a:off x="7493000" y="2992438"/>
            <a:ext cx="1338263" cy="2189162"/>
            <a:chOff x="4704" y="1885"/>
            <a:chExt cx="843" cy="1379"/>
          </a:xfrm>
        </p:grpSpPr>
        <p:sp>
          <p:nvSpPr>
            <p:cNvPr id="7177" name="Oval 9">
              <a:extLst>
                <a:ext uri="{FF2B5EF4-FFF2-40B4-BE49-F238E27FC236}">
                  <a16:creationId xmlns:a16="http://schemas.microsoft.com/office/drawing/2014/main" id="{D88BB7C7-4F1B-492C-84C3-AB88F6995630}"/>
                </a:ext>
              </a:extLst>
            </p:cNvPr>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8" name="Oval 10">
              <a:extLst>
                <a:ext uri="{FF2B5EF4-FFF2-40B4-BE49-F238E27FC236}">
                  <a16:creationId xmlns:a16="http://schemas.microsoft.com/office/drawing/2014/main" id="{2E7FB22E-4C5E-402E-A897-BF17DB7CAA51}"/>
                </a:ext>
              </a:extLst>
            </p:cNvPr>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9" name="Oval 11">
              <a:extLst>
                <a:ext uri="{FF2B5EF4-FFF2-40B4-BE49-F238E27FC236}">
                  <a16:creationId xmlns:a16="http://schemas.microsoft.com/office/drawing/2014/main" id="{ACE08BBC-00C9-4F81-956B-794A5F0F30FF}"/>
                </a:ext>
              </a:extLst>
            </p:cNvPr>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Oval 12">
              <a:extLst>
                <a:ext uri="{FF2B5EF4-FFF2-40B4-BE49-F238E27FC236}">
                  <a16:creationId xmlns:a16="http://schemas.microsoft.com/office/drawing/2014/main" id="{F228A132-FE50-456E-860B-4826A7B9CE6D}"/>
                </a:ext>
              </a:extLst>
            </p:cNvPr>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1" name="Oval 13">
              <a:extLst>
                <a:ext uri="{FF2B5EF4-FFF2-40B4-BE49-F238E27FC236}">
                  <a16:creationId xmlns:a16="http://schemas.microsoft.com/office/drawing/2014/main" id="{C18D9E32-F0CD-433D-A872-1EF782662273}"/>
                </a:ext>
              </a:extLst>
            </p:cNvPr>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Oval 14">
              <a:extLst>
                <a:ext uri="{FF2B5EF4-FFF2-40B4-BE49-F238E27FC236}">
                  <a16:creationId xmlns:a16="http://schemas.microsoft.com/office/drawing/2014/main" id="{824265E3-396F-47E7-8B26-10178CB42FB7}"/>
                </a:ext>
              </a:extLst>
            </p:cNvPr>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3" name="Oval 15">
              <a:extLst>
                <a:ext uri="{FF2B5EF4-FFF2-40B4-BE49-F238E27FC236}">
                  <a16:creationId xmlns:a16="http://schemas.microsoft.com/office/drawing/2014/main" id="{624CBA4A-C93A-4361-9737-C1C83AB245C3}"/>
                </a:ext>
              </a:extLst>
            </p:cNvPr>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4" name="Oval 16">
              <a:extLst>
                <a:ext uri="{FF2B5EF4-FFF2-40B4-BE49-F238E27FC236}">
                  <a16:creationId xmlns:a16="http://schemas.microsoft.com/office/drawing/2014/main" id="{A0ADB329-F709-49C7-B0B4-135C4A4270DE}"/>
                </a:ext>
              </a:extLst>
            </p:cNvPr>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Oval 17">
              <a:extLst>
                <a:ext uri="{FF2B5EF4-FFF2-40B4-BE49-F238E27FC236}">
                  <a16:creationId xmlns:a16="http://schemas.microsoft.com/office/drawing/2014/main" id="{4C95B043-113C-4032-996D-BA2AC843BA0F}"/>
                </a:ext>
              </a:extLst>
            </p:cNvPr>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6" name="Oval 18">
              <a:extLst>
                <a:ext uri="{FF2B5EF4-FFF2-40B4-BE49-F238E27FC236}">
                  <a16:creationId xmlns:a16="http://schemas.microsoft.com/office/drawing/2014/main" id="{E1E2DB1D-419B-4A3C-9ACF-D3184F894E81}"/>
                </a:ext>
              </a:extLst>
            </p:cNvPr>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7" name="Oval 19">
              <a:extLst>
                <a:ext uri="{FF2B5EF4-FFF2-40B4-BE49-F238E27FC236}">
                  <a16:creationId xmlns:a16="http://schemas.microsoft.com/office/drawing/2014/main" id="{1A1252CA-F97F-4F3F-A368-410ED43968DB}"/>
                </a:ext>
              </a:extLst>
            </p:cNvPr>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8" name="Oval 20">
              <a:extLst>
                <a:ext uri="{FF2B5EF4-FFF2-40B4-BE49-F238E27FC236}">
                  <a16:creationId xmlns:a16="http://schemas.microsoft.com/office/drawing/2014/main" id="{632D3E3C-71F4-4896-9C57-2FE4E9858D13}"/>
                </a:ext>
              </a:extLst>
            </p:cNvPr>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9" name="Oval 21">
              <a:extLst>
                <a:ext uri="{FF2B5EF4-FFF2-40B4-BE49-F238E27FC236}">
                  <a16:creationId xmlns:a16="http://schemas.microsoft.com/office/drawing/2014/main" id="{C9964C61-1B7D-4B80-B43C-EBBC26920F96}"/>
                </a:ext>
              </a:extLst>
            </p:cNvPr>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0" name="Oval 22">
              <a:extLst>
                <a:ext uri="{FF2B5EF4-FFF2-40B4-BE49-F238E27FC236}">
                  <a16:creationId xmlns:a16="http://schemas.microsoft.com/office/drawing/2014/main" id="{7BEFA131-1D8F-4B7E-B7E6-11C5E617B918}"/>
                </a:ext>
              </a:extLst>
            </p:cNvPr>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1" name="Oval 23">
              <a:extLst>
                <a:ext uri="{FF2B5EF4-FFF2-40B4-BE49-F238E27FC236}">
                  <a16:creationId xmlns:a16="http://schemas.microsoft.com/office/drawing/2014/main" id="{26B6F7D0-473D-471F-97B3-05E2E42C42F1}"/>
                </a:ext>
              </a:extLst>
            </p:cNvPr>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2" name="Oval 24">
              <a:extLst>
                <a:ext uri="{FF2B5EF4-FFF2-40B4-BE49-F238E27FC236}">
                  <a16:creationId xmlns:a16="http://schemas.microsoft.com/office/drawing/2014/main" id="{27C48E5D-8CFA-4E2A-B91C-DF7BDE34E5B5}"/>
                </a:ext>
              </a:extLst>
            </p:cNvPr>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3" name="Oval 25">
              <a:extLst>
                <a:ext uri="{FF2B5EF4-FFF2-40B4-BE49-F238E27FC236}">
                  <a16:creationId xmlns:a16="http://schemas.microsoft.com/office/drawing/2014/main" id="{408BD417-DB5D-4843-AC16-62E70C5AF89C}"/>
                </a:ext>
              </a:extLst>
            </p:cNvPr>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4" name="Oval 26">
              <a:extLst>
                <a:ext uri="{FF2B5EF4-FFF2-40B4-BE49-F238E27FC236}">
                  <a16:creationId xmlns:a16="http://schemas.microsoft.com/office/drawing/2014/main" id="{2DE7F5C7-8508-49F3-97F6-94A658D21257}"/>
                </a:ext>
              </a:extLst>
            </p:cNvPr>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5" name="Oval 27">
              <a:extLst>
                <a:ext uri="{FF2B5EF4-FFF2-40B4-BE49-F238E27FC236}">
                  <a16:creationId xmlns:a16="http://schemas.microsoft.com/office/drawing/2014/main" id="{FCDEEA9C-B3F8-4199-A54E-85F136ABE6EC}"/>
                </a:ext>
              </a:extLst>
            </p:cNvPr>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6" name="Oval 28">
              <a:extLst>
                <a:ext uri="{FF2B5EF4-FFF2-40B4-BE49-F238E27FC236}">
                  <a16:creationId xmlns:a16="http://schemas.microsoft.com/office/drawing/2014/main" id="{0B9CA129-2722-4D67-9D63-5352E43C23F6}"/>
                </a:ext>
              </a:extLst>
            </p:cNvPr>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7" name="Oval 29">
              <a:extLst>
                <a:ext uri="{FF2B5EF4-FFF2-40B4-BE49-F238E27FC236}">
                  <a16:creationId xmlns:a16="http://schemas.microsoft.com/office/drawing/2014/main" id="{EDCD8945-98C0-48A2-BBA0-372ABD2EB846}"/>
                </a:ext>
              </a:extLst>
            </p:cNvPr>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8" name="Oval 30">
              <a:extLst>
                <a:ext uri="{FF2B5EF4-FFF2-40B4-BE49-F238E27FC236}">
                  <a16:creationId xmlns:a16="http://schemas.microsoft.com/office/drawing/2014/main" id="{85DC41AA-7906-4652-AA84-D3C1EEF4C66A}"/>
                </a:ext>
              </a:extLst>
            </p:cNvPr>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 name="Oval 31">
              <a:extLst>
                <a:ext uri="{FF2B5EF4-FFF2-40B4-BE49-F238E27FC236}">
                  <a16:creationId xmlns:a16="http://schemas.microsoft.com/office/drawing/2014/main" id="{58A83CE7-FBA8-4E84-880F-8C4D8A28C72A}"/>
                </a:ext>
              </a:extLst>
            </p:cNvPr>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0" name="Oval 32">
              <a:extLst>
                <a:ext uri="{FF2B5EF4-FFF2-40B4-BE49-F238E27FC236}">
                  <a16:creationId xmlns:a16="http://schemas.microsoft.com/office/drawing/2014/main" id="{F5478923-F3CD-442A-B047-E2F3797C1023}"/>
                </a:ext>
              </a:extLst>
            </p:cNvPr>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1" name="Oval 33">
              <a:extLst>
                <a:ext uri="{FF2B5EF4-FFF2-40B4-BE49-F238E27FC236}">
                  <a16:creationId xmlns:a16="http://schemas.microsoft.com/office/drawing/2014/main" id="{AD2C06E4-1627-4C35-91A1-759F8B9DFCDF}"/>
                </a:ext>
              </a:extLst>
            </p:cNvPr>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2" name="Oval 34">
              <a:extLst>
                <a:ext uri="{FF2B5EF4-FFF2-40B4-BE49-F238E27FC236}">
                  <a16:creationId xmlns:a16="http://schemas.microsoft.com/office/drawing/2014/main" id="{33A4459B-91CA-42AA-9124-D5C7909FC1FE}"/>
                </a:ext>
              </a:extLst>
            </p:cNvPr>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3" name="Oval 35">
              <a:extLst>
                <a:ext uri="{FF2B5EF4-FFF2-40B4-BE49-F238E27FC236}">
                  <a16:creationId xmlns:a16="http://schemas.microsoft.com/office/drawing/2014/main" id="{4C5660AB-88A7-4304-B982-71548F099B16}"/>
                </a:ext>
              </a:extLst>
            </p:cNvPr>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4" name="Oval 36">
              <a:extLst>
                <a:ext uri="{FF2B5EF4-FFF2-40B4-BE49-F238E27FC236}">
                  <a16:creationId xmlns:a16="http://schemas.microsoft.com/office/drawing/2014/main" id="{024BCE34-7406-46B2-A007-808209D84F00}"/>
                </a:ext>
              </a:extLst>
            </p:cNvPr>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5" name="Oval 37">
              <a:extLst>
                <a:ext uri="{FF2B5EF4-FFF2-40B4-BE49-F238E27FC236}">
                  <a16:creationId xmlns:a16="http://schemas.microsoft.com/office/drawing/2014/main" id="{C94A0457-48C7-424C-819A-55B722420E2E}"/>
                </a:ext>
              </a:extLst>
            </p:cNvPr>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6" name="Oval 38">
              <a:extLst>
                <a:ext uri="{FF2B5EF4-FFF2-40B4-BE49-F238E27FC236}">
                  <a16:creationId xmlns:a16="http://schemas.microsoft.com/office/drawing/2014/main" id="{5F46DEA2-35E5-4379-B7C0-DD8207485213}"/>
                </a:ext>
              </a:extLst>
            </p:cNvPr>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7" name="Oval 39">
              <a:extLst>
                <a:ext uri="{FF2B5EF4-FFF2-40B4-BE49-F238E27FC236}">
                  <a16:creationId xmlns:a16="http://schemas.microsoft.com/office/drawing/2014/main" id="{3EAB65B6-D1A8-4126-A269-C9EC2A38CF96}"/>
                </a:ext>
              </a:extLst>
            </p:cNvPr>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08" name="Line 40">
            <a:extLst>
              <a:ext uri="{FF2B5EF4-FFF2-40B4-BE49-F238E27FC236}">
                <a16:creationId xmlns:a16="http://schemas.microsoft.com/office/drawing/2014/main" id="{1B829C93-783C-49AE-9DD6-E21E29027A0C}"/>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EC14-841B-4527-9B97-9560E974AC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06B083-1D86-45DC-8FFE-9197650364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A54D2-9B04-4F18-8E70-CD5826472D4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745AAF9-AFC1-42C7-9E97-22C065AD7BCF}"/>
              </a:ext>
            </a:extLst>
          </p:cNvPr>
          <p:cNvSpPr>
            <a:spLocks noGrp="1"/>
          </p:cNvSpPr>
          <p:nvPr>
            <p:ph type="ftr" sz="quarter" idx="11"/>
          </p:nvPr>
        </p:nvSpPr>
        <p:spPr/>
        <p:txBody>
          <a:bodyPr/>
          <a:lstStyle>
            <a:lvl1pPr>
              <a:defRPr/>
            </a:lvl1pPr>
          </a:lstStyle>
          <a:p>
            <a:r>
              <a:rPr lang="en-US" altLang="en-US"/>
              <a:t>Chương 10: CHƯƠNG TRÌNH CON</a:t>
            </a:r>
          </a:p>
        </p:txBody>
      </p:sp>
      <p:sp>
        <p:nvSpPr>
          <p:cNvPr id="6" name="Slide Number Placeholder 5">
            <a:extLst>
              <a:ext uri="{FF2B5EF4-FFF2-40B4-BE49-F238E27FC236}">
                <a16:creationId xmlns:a16="http://schemas.microsoft.com/office/drawing/2014/main" id="{F6AB4E3B-818E-4DB9-B0C8-9819DA77ED1E}"/>
              </a:ext>
            </a:extLst>
          </p:cNvPr>
          <p:cNvSpPr>
            <a:spLocks noGrp="1"/>
          </p:cNvSpPr>
          <p:nvPr>
            <p:ph type="sldNum" sz="quarter" idx="12"/>
          </p:nvPr>
        </p:nvSpPr>
        <p:spPr/>
        <p:txBody>
          <a:bodyPr/>
          <a:lstStyle>
            <a:lvl1pPr>
              <a:defRPr/>
            </a:lvl1pPr>
          </a:lstStyle>
          <a:p>
            <a:fld id="{56A7CDD1-008E-4768-8CD0-8F7F455C948E}" type="slidenum">
              <a:rPr lang="en-US" altLang="en-US"/>
              <a:pPr/>
              <a:t>‹#›</a:t>
            </a:fld>
            <a:endParaRPr lang="en-US" altLang="en-US"/>
          </a:p>
        </p:txBody>
      </p:sp>
    </p:spTree>
    <p:extLst>
      <p:ext uri="{BB962C8B-B14F-4D97-AF65-F5344CB8AC3E}">
        <p14:creationId xmlns:p14="http://schemas.microsoft.com/office/powerpoint/2010/main" val="1546119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C9576D-AD7C-410E-A069-10A520F5C461}"/>
              </a:ext>
            </a:extLst>
          </p:cNvPr>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F6AB04-FB8D-4A21-99BB-763B5A38BA64}"/>
              </a:ext>
            </a:extLst>
          </p:cNvPr>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20030-291F-4146-9991-843E5C63F55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CF0902C-088B-4C53-84B0-C811BCC502CF}"/>
              </a:ext>
            </a:extLst>
          </p:cNvPr>
          <p:cNvSpPr>
            <a:spLocks noGrp="1"/>
          </p:cNvSpPr>
          <p:nvPr>
            <p:ph type="ftr" sz="quarter" idx="11"/>
          </p:nvPr>
        </p:nvSpPr>
        <p:spPr/>
        <p:txBody>
          <a:bodyPr/>
          <a:lstStyle>
            <a:lvl1pPr>
              <a:defRPr/>
            </a:lvl1pPr>
          </a:lstStyle>
          <a:p>
            <a:r>
              <a:rPr lang="en-US" altLang="en-US"/>
              <a:t>Chương 10: CHƯƠNG TRÌNH CON</a:t>
            </a:r>
          </a:p>
        </p:txBody>
      </p:sp>
      <p:sp>
        <p:nvSpPr>
          <p:cNvPr id="6" name="Slide Number Placeholder 5">
            <a:extLst>
              <a:ext uri="{FF2B5EF4-FFF2-40B4-BE49-F238E27FC236}">
                <a16:creationId xmlns:a16="http://schemas.microsoft.com/office/drawing/2014/main" id="{EEFC6FCF-E5D6-42DF-A5CC-0A090D9C9B05}"/>
              </a:ext>
            </a:extLst>
          </p:cNvPr>
          <p:cNvSpPr>
            <a:spLocks noGrp="1"/>
          </p:cNvSpPr>
          <p:nvPr>
            <p:ph type="sldNum" sz="quarter" idx="12"/>
          </p:nvPr>
        </p:nvSpPr>
        <p:spPr/>
        <p:txBody>
          <a:bodyPr/>
          <a:lstStyle>
            <a:lvl1pPr>
              <a:defRPr/>
            </a:lvl1pPr>
          </a:lstStyle>
          <a:p>
            <a:fld id="{AF1293A5-55B1-4E85-96A5-362C1C1A1DC7}" type="slidenum">
              <a:rPr lang="en-US" altLang="en-US"/>
              <a:pPr/>
              <a:t>‹#›</a:t>
            </a:fld>
            <a:endParaRPr lang="en-US" altLang="en-US"/>
          </a:p>
        </p:txBody>
      </p:sp>
    </p:spTree>
    <p:extLst>
      <p:ext uri="{BB962C8B-B14F-4D97-AF65-F5344CB8AC3E}">
        <p14:creationId xmlns:p14="http://schemas.microsoft.com/office/powerpoint/2010/main" val="3278282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0B32-80D2-4578-94BE-B4B1799CDB04}"/>
              </a:ext>
            </a:extLst>
          </p:cNvPr>
          <p:cNvSpPr>
            <a:spLocks noGrp="1"/>
          </p:cNvSpPr>
          <p:nvPr>
            <p:ph type="title"/>
          </p:nvPr>
        </p:nvSpPr>
        <p:spPr>
          <a:xfrm>
            <a:off x="457200" y="122238"/>
            <a:ext cx="7543800" cy="12954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4F054ADF-DC50-44FB-AB15-721EAE6688CE}"/>
              </a:ext>
            </a:extLst>
          </p:cNvPr>
          <p:cNvSpPr>
            <a:spLocks noGrp="1"/>
          </p:cNvSpPr>
          <p:nvPr>
            <p:ph type="tbl" idx="1"/>
          </p:nvPr>
        </p:nvSpPr>
        <p:spPr>
          <a:xfrm>
            <a:off x="457200" y="1719263"/>
            <a:ext cx="8229600" cy="4411662"/>
          </a:xfrm>
        </p:spPr>
        <p:txBody>
          <a:bodyPr/>
          <a:lstStyle/>
          <a:p>
            <a:endParaRPr lang="en-US"/>
          </a:p>
        </p:txBody>
      </p:sp>
      <p:sp>
        <p:nvSpPr>
          <p:cNvPr id="4" name="Date Placeholder 3">
            <a:extLst>
              <a:ext uri="{FF2B5EF4-FFF2-40B4-BE49-F238E27FC236}">
                <a16:creationId xmlns:a16="http://schemas.microsoft.com/office/drawing/2014/main" id="{FBE0612D-6065-4730-BC36-75BAB40BA66B}"/>
              </a:ext>
            </a:extLst>
          </p:cNvPr>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DC38C-FB16-490A-92C7-5C52C661635D}"/>
              </a:ext>
            </a:extLst>
          </p:cNvPr>
          <p:cNvSpPr>
            <a:spLocks noGrp="1"/>
          </p:cNvSpPr>
          <p:nvPr>
            <p:ph type="ftr" sz="quarter" idx="11"/>
          </p:nvPr>
        </p:nvSpPr>
        <p:spPr>
          <a:xfrm>
            <a:off x="3124200" y="6248400"/>
            <a:ext cx="2895600" cy="457200"/>
          </a:xfrm>
        </p:spPr>
        <p:txBody>
          <a:bodyPr/>
          <a:lstStyle>
            <a:lvl1pPr>
              <a:defRPr/>
            </a:lvl1pPr>
          </a:lstStyle>
          <a:p>
            <a:r>
              <a:rPr lang="en-US" altLang="en-US"/>
              <a:t>Chương 10: CHƯƠNG TRÌNH CON</a:t>
            </a:r>
          </a:p>
        </p:txBody>
      </p:sp>
      <p:sp>
        <p:nvSpPr>
          <p:cNvPr id="6" name="Slide Number Placeholder 5">
            <a:extLst>
              <a:ext uri="{FF2B5EF4-FFF2-40B4-BE49-F238E27FC236}">
                <a16:creationId xmlns:a16="http://schemas.microsoft.com/office/drawing/2014/main" id="{E097EB6C-8EFE-4499-B4AD-EFC6BF426D72}"/>
              </a:ext>
            </a:extLst>
          </p:cNvPr>
          <p:cNvSpPr>
            <a:spLocks noGrp="1"/>
          </p:cNvSpPr>
          <p:nvPr>
            <p:ph type="sldNum" sz="quarter" idx="12"/>
          </p:nvPr>
        </p:nvSpPr>
        <p:spPr>
          <a:xfrm>
            <a:off x="6553200" y="6248400"/>
            <a:ext cx="2133600" cy="457200"/>
          </a:xfrm>
        </p:spPr>
        <p:txBody>
          <a:bodyPr/>
          <a:lstStyle>
            <a:lvl1pPr>
              <a:defRPr/>
            </a:lvl1pPr>
          </a:lstStyle>
          <a:p>
            <a:fld id="{ADC22E13-B1F1-4AD6-84B7-EEB3239B4176}" type="slidenum">
              <a:rPr lang="en-US" altLang="en-US"/>
              <a:pPr/>
              <a:t>‹#›</a:t>
            </a:fld>
            <a:endParaRPr lang="en-US" altLang="en-US"/>
          </a:p>
        </p:txBody>
      </p:sp>
    </p:spTree>
    <p:extLst>
      <p:ext uri="{BB962C8B-B14F-4D97-AF65-F5344CB8AC3E}">
        <p14:creationId xmlns:p14="http://schemas.microsoft.com/office/powerpoint/2010/main" val="317001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ADF9-D528-41F6-AD49-1D26657FE6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0A95D-AC91-40C2-9810-073F32FCE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BD138B-2251-4EE5-90D7-9CD8798313D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A260137-653F-4B36-AB3C-FCDE88F7051D}"/>
              </a:ext>
            </a:extLst>
          </p:cNvPr>
          <p:cNvSpPr>
            <a:spLocks noGrp="1"/>
          </p:cNvSpPr>
          <p:nvPr>
            <p:ph type="ftr" sz="quarter" idx="11"/>
          </p:nvPr>
        </p:nvSpPr>
        <p:spPr/>
        <p:txBody>
          <a:bodyPr/>
          <a:lstStyle>
            <a:lvl1pPr>
              <a:defRPr/>
            </a:lvl1pPr>
          </a:lstStyle>
          <a:p>
            <a:r>
              <a:rPr lang="en-US" altLang="en-US"/>
              <a:t>Chương 10: CHƯƠNG TRÌNH CON</a:t>
            </a:r>
          </a:p>
        </p:txBody>
      </p:sp>
      <p:sp>
        <p:nvSpPr>
          <p:cNvPr id="6" name="Slide Number Placeholder 5">
            <a:extLst>
              <a:ext uri="{FF2B5EF4-FFF2-40B4-BE49-F238E27FC236}">
                <a16:creationId xmlns:a16="http://schemas.microsoft.com/office/drawing/2014/main" id="{2ED3ED73-62D9-4D66-8597-F09BEE018A1E}"/>
              </a:ext>
            </a:extLst>
          </p:cNvPr>
          <p:cNvSpPr>
            <a:spLocks noGrp="1"/>
          </p:cNvSpPr>
          <p:nvPr>
            <p:ph type="sldNum" sz="quarter" idx="12"/>
          </p:nvPr>
        </p:nvSpPr>
        <p:spPr/>
        <p:txBody>
          <a:bodyPr/>
          <a:lstStyle>
            <a:lvl1pPr>
              <a:defRPr/>
            </a:lvl1pPr>
          </a:lstStyle>
          <a:p>
            <a:fld id="{3EA3878F-45BD-415A-86E6-4CFF1BA2AD4A}" type="slidenum">
              <a:rPr lang="en-US" altLang="en-US"/>
              <a:pPr/>
              <a:t>‹#›</a:t>
            </a:fld>
            <a:endParaRPr lang="en-US" altLang="en-US"/>
          </a:p>
        </p:txBody>
      </p:sp>
    </p:spTree>
    <p:extLst>
      <p:ext uri="{BB962C8B-B14F-4D97-AF65-F5344CB8AC3E}">
        <p14:creationId xmlns:p14="http://schemas.microsoft.com/office/powerpoint/2010/main" val="327936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59CC-7EC7-4206-A651-F1820693F69C}"/>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924D6E-85D6-47E3-A81A-9B6EE4CA1BE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DA50676-C046-4F73-9C03-622201F5959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E7B36F0-49B6-496F-9ECD-23B185E3B969}"/>
              </a:ext>
            </a:extLst>
          </p:cNvPr>
          <p:cNvSpPr>
            <a:spLocks noGrp="1"/>
          </p:cNvSpPr>
          <p:nvPr>
            <p:ph type="ftr" sz="quarter" idx="11"/>
          </p:nvPr>
        </p:nvSpPr>
        <p:spPr/>
        <p:txBody>
          <a:bodyPr/>
          <a:lstStyle>
            <a:lvl1pPr>
              <a:defRPr/>
            </a:lvl1pPr>
          </a:lstStyle>
          <a:p>
            <a:r>
              <a:rPr lang="en-US" altLang="en-US"/>
              <a:t>Chương 10: CHƯƠNG TRÌNH CON</a:t>
            </a:r>
          </a:p>
        </p:txBody>
      </p:sp>
      <p:sp>
        <p:nvSpPr>
          <p:cNvPr id="6" name="Slide Number Placeholder 5">
            <a:extLst>
              <a:ext uri="{FF2B5EF4-FFF2-40B4-BE49-F238E27FC236}">
                <a16:creationId xmlns:a16="http://schemas.microsoft.com/office/drawing/2014/main" id="{8BDDCD50-1B5B-4771-8380-21CF71835C14}"/>
              </a:ext>
            </a:extLst>
          </p:cNvPr>
          <p:cNvSpPr>
            <a:spLocks noGrp="1"/>
          </p:cNvSpPr>
          <p:nvPr>
            <p:ph type="sldNum" sz="quarter" idx="12"/>
          </p:nvPr>
        </p:nvSpPr>
        <p:spPr/>
        <p:txBody>
          <a:bodyPr/>
          <a:lstStyle>
            <a:lvl1pPr>
              <a:defRPr/>
            </a:lvl1pPr>
          </a:lstStyle>
          <a:p>
            <a:fld id="{A38AE79B-6362-4E8B-8D2D-139ACBB18258}" type="slidenum">
              <a:rPr lang="en-US" altLang="en-US"/>
              <a:pPr/>
              <a:t>‹#›</a:t>
            </a:fld>
            <a:endParaRPr lang="en-US" altLang="en-US"/>
          </a:p>
        </p:txBody>
      </p:sp>
    </p:spTree>
    <p:extLst>
      <p:ext uri="{BB962C8B-B14F-4D97-AF65-F5344CB8AC3E}">
        <p14:creationId xmlns:p14="http://schemas.microsoft.com/office/powerpoint/2010/main" val="273270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FCB6-0164-42F9-8B6C-655F4201E2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21BDC3-21F5-4A90-9559-60382D9AEC05}"/>
              </a:ext>
            </a:extLst>
          </p:cNvPr>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279130-DF71-4F93-9799-41C62E7E3D64}"/>
              </a:ext>
            </a:extLst>
          </p:cNvPr>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4CCD5F-E194-4DF4-91C3-6B517EE3FCF8}"/>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EAF1167-8DC6-4D32-8918-86B893687B28}"/>
              </a:ext>
            </a:extLst>
          </p:cNvPr>
          <p:cNvSpPr>
            <a:spLocks noGrp="1"/>
          </p:cNvSpPr>
          <p:nvPr>
            <p:ph type="ftr" sz="quarter" idx="11"/>
          </p:nvPr>
        </p:nvSpPr>
        <p:spPr/>
        <p:txBody>
          <a:bodyPr/>
          <a:lstStyle>
            <a:lvl1pPr>
              <a:defRPr/>
            </a:lvl1pPr>
          </a:lstStyle>
          <a:p>
            <a:r>
              <a:rPr lang="en-US" altLang="en-US"/>
              <a:t>Chương 10: CHƯƠNG TRÌNH CON</a:t>
            </a:r>
          </a:p>
        </p:txBody>
      </p:sp>
      <p:sp>
        <p:nvSpPr>
          <p:cNvPr id="7" name="Slide Number Placeholder 6">
            <a:extLst>
              <a:ext uri="{FF2B5EF4-FFF2-40B4-BE49-F238E27FC236}">
                <a16:creationId xmlns:a16="http://schemas.microsoft.com/office/drawing/2014/main" id="{AB919B04-83FE-4F0E-AF8E-2FD66668D695}"/>
              </a:ext>
            </a:extLst>
          </p:cNvPr>
          <p:cNvSpPr>
            <a:spLocks noGrp="1"/>
          </p:cNvSpPr>
          <p:nvPr>
            <p:ph type="sldNum" sz="quarter" idx="12"/>
          </p:nvPr>
        </p:nvSpPr>
        <p:spPr/>
        <p:txBody>
          <a:bodyPr/>
          <a:lstStyle>
            <a:lvl1pPr>
              <a:defRPr/>
            </a:lvl1pPr>
          </a:lstStyle>
          <a:p>
            <a:fld id="{121E2741-30E1-4404-8780-8EA394CD0959}" type="slidenum">
              <a:rPr lang="en-US" altLang="en-US"/>
              <a:pPr/>
              <a:t>‹#›</a:t>
            </a:fld>
            <a:endParaRPr lang="en-US" altLang="en-US"/>
          </a:p>
        </p:txBody>
      </p:sp>
    </p:spTree>
    <p:extLst>
      <p:ext uri="{BB962C8B-B14F-4D97-AF65-F5344CB8AC3E}">
        <p14:creationId xmlns:p14="http://schemas.microsoft.com/office/powerpoint/2010/main" val="8047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75E6-39FE-4A74-9BD7-F567F48D5E4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33CF0E-665F-428B-BFE4-52B888DFEEA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A8F5FC-490F-4523-B8E9-6E9F00306D2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E09A3-A6FE-41BA-AF22-66F19AAC00C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547462-FBCA-412E-B816-7441E35702E5}"/>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961ACB-8C8C-4C55-83E6-C104341647C2}"/>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3D6075E4-427A-4FF0-912F-1566165AC013}"/>
              </a:ext>
            </a:extLst>
          </p:cNvPr>
          <p:cNvSpPr>
            <a:spLocks noGrp="1"/>
          </p:cNvSpPr>
          <p:nvPr>
            <p:ph type="ftr" sz="quarter" idx="11"/>
          </p:nvPr>
        </p:nvSpPr>
        <p:spPr/>
        <p:txBody>
          <a:bodyPr/>
          <a:lstStyle>
            <a:lvl1pPr>
              <a:defRPr/>
            </a:lvl1pPr>
          </a:lstStyle>
          <a:p>
            <a:r>
              <a:rPr lang="en-US" altLang="en-US"/>
              <a:t>Chương 10: CHƯƠNG TRÌNH CON</a:t>
            </a:r>
          </a:p>
        </p:txBody>
      </p:sp>
      <p:sp>
        <p:nvSpPr>
          <p:cNvPr id="9" name="Slide Number Placeholder 8">
            <a:extLst>
              <a:ext uri="{FF2B5EF4-FFF2-40B4-BE49-F238E27FC236}">
                <a16:creationId xmlns:a16="http://schemas.microsoft.com/office/drawing/2014/main" id="{5AE83454-3F3C-415C-9CF7-17BAFC87D68F}"/>
              </a:ext>
            </a:extLst>
          </p:cNvPr>
          <p:cNvSpPr>
            <a:spLocks noGrp="1"/>
          </p:cNvSpPr>
          <p:nvPr>
            <p:ph type="sldNum" sz="quarter" idx="12"/>
          </p:nvPr>
        </p:nvSpPr>
        <p:spPr/>
        <p:txBody>
          <a:bodyPr/>
          <a:lstStyle>
            <a:lvl1pPr>
              <a:defRPr/>
            </a:lvl1pPr>
          </a:lstStyle>
          <a:p>
            <a:fld id="{9F91D92B-BF0E-4252-A9FE-58CDC6A4367C}" type="slidenum">
              <a:rPr lang="en-US" altLang="en-US"/>
              <a:pPr/>
              <a:t>‹#›</a:t>
            </a:fld>
            <a:endParaRPr lang="en-US" altLang="en-US"/>
          </a:p>
        </p:txBody>
      </p:sp>
    </p:spTree>
    <p:extLst>
      <p:ext uri="{BB962C8B-B14F-4D97-AF65-F5344CB8AC3E}">
        <p14:creationId xmlns:p14="http://schemas.microsoft.com/office/powerpoint/2010/main" val="1027901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ABE8-2AD9-4D7B-B761-27343A2B5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6404E5-CB11-4D99-B7FC-ED8B16AEC3B0}"/>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66FFD888-299E-4DA4-ADCC-934E709CE3D4}"/>
              </a:ext>
            </a:extLst>
          </p:cNvPr>
          <p:cNvSpPr>
            <a:spLocks noGrp="1"/>
          </p:cNvSpPr>
          <p:nvPr>
            <p:ph type="ftr" sz="quarter" idx="11"/>
          </p:nvPr>
        </p:nvSpPr>
        <p:spPr/>
        <p:txBody>
          <a:bodyPr/>
          <a:lstStyle>
            <a:lvl1pPr>
              <a:defRPr/>
            </a:lvl1pPr>
          </a:lstStyle>
          <a:p>
            <a:r>
              <a:rPr lang="en-US" altLang="en-US"/>
              <a:t>Chương 10: CHƯƠNG TRÌNH CON</a:t>
            </a:r>
          </a:p>
        </p:txBody>
      </p:sp>
      <p:sp>
        <p:nvSpPr>
          <p:cNvPr id="5" name="Slide Number Placeholder 4">
            <a:extLst>
              <a:ext uri="{FF2B5EF4-FFF2-40B4-BE49-F238E27FC236}">
                <a16:creationId xmlns:a16="http://schemas.microsoft.com/office/drawing/2014/main" id="{ADC15AC9-3F81-40FC-84E2-0383E9B82EC7}"/>
              </a:ext>
            </a:extLst>
          </p:cNvPr>
          <p:cNvSpPr>
            <a:spLocks noGrp="1"/>
          </p:cNvSpPr>
          <p:nvPr>
            <p:ph type="sldNum" sz="quarter" idx="12"/>
          </p:nvPr>
        </p:nvSpPr>
        <p:spPr/>
        <p:txBody>
          <a:bodyPr/>
          <a:lstStyle>
            <a:lvl1pPr>
              <a:defRPr/>
            </a:lvl1pPr>
          </a:lstStyle>
          <a:p>
            <a:fld id="{905A6902-51D1-47AC-9CC6-E5DF358E2E29}" type="slidenum">
              <a:rPr lang="en-US" altLang="en-US"/>
              <a:pPr/>
              <a:t>‹#›</a:t>
            </a:fld>
            <a:endParaRPr lang="en-US" altLang="en-US"/>
          </a:p>
        </p:txBody>
      </p:sp>
    </p:spTree>
    <p:extLst>
      <p:ext uri="{BB962C8B-B14F-4D97-AF65-F5344CB8AC3E}">
        <p14:creationId xmlns:p14="http://schemas.microsoft.com/office/powerpoint/2010/main" val="345636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3FBACA-A924-4F1B-81CD-80215E715CF0}"/>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5031DDB8-7065-4ADD-9877-BCE4E1526D03}"/>
              </a:ext>
            </a:extLst>
          </p:cNvPr>
          <p:cNvSpPr>
            <a:spLocks noGrp="1"/>
          </p:cNvSpPr>
          <p:nvPr>
            <p:ph type="ftr" sz="quarter" idx="11"/>
          </p:nvPr>
        </p:nvSpPr>
        <p:spPr/>
        <p:txBody>
          <a:bodyPr/>
          <a:lstStyle>
            <a:lvl1pPr>
              <a:defRPr/>
            </a:lvl1pPr>
          </a:lstStyle>
          <a:p>
            <a:r>
              <a:rPr lang="en-US" altLang="en-US"/>
              <a:t>Chương 10: CHƯƠNG TRÌNH CON</a:t>
            </a:r>
          </a:p>
        </p:txBody>
      </p:sp>
      <p:sp>
        <p:nvSpPr>
          <p:cNvPr id="4" name="Slide Number Placeholder 3">
            <a:extLst>
              <a:ext uri="{FF2B5EF4-FFF2-40B4-BE49-F238E27FC236}">
                <a16:creationId xmlns:a16="http://schemas.microsoft.com/office/drawing/2014/main" id="{7884EE62-D8EF-48DA-8003-91A6391909C8}"/>
              </a:ext>
            </a:extLst>
          </p:cNvPr>
          <p:cNvSpPr>
            <a:spLocks noGrp="1"/>
          </p:cNvSpPr>
          <p:nvPr>
            <p:ph type="sldNum" sz="quarter" idx="12"/>
          </p:nvPr>
        </p:nvSpPr>
        <p:spPr/>
        <p:txBody>
          <a:bodyPr/>
          <a:lstStyle>
            <a:lvl1pPr>
              <a:defRPr/>
            </a:lvl1pPr>
          </a:lstStyle>
          <a:p>
            <a:fld id="{283AA937-38B8-4C48-80EC-704DB7E1BA44}" type="slidenum">
              <a:rPr lang="en-US" altLang="en-US"/>
              <a:pPr/>
              <a:t>‹#›</a:t>
            </a:fld>
            <a:endParaRPr lang="en-US" altLang="en-US"/>
          </a:p>
        </p:txBody>
      </p:sp>
    </p:spTree>
    <p:extLst>
      <p:ext uri="{BB962C8B-B14F-4D97-AF65-F5344CB8AC3E}">
        <p14:creationId xmlns:p14="http://schemas.microsoft.com/office/powerpoint/2010/main" val="3507762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E49E-CDC3-4F15-8A9E-5146D3E92E18}"/>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24BB30-F9F1-4A6A-9265-1DC0B97AAE9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7DB95F-8196-47F5-9E5E-045B2F60134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719FB-0635-4DB7-9920-C2CA6BDBB91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2E70CB5-BF15-44C7-AE4B-D2675B1A6C45}"/>
              </a:ext>
            </a:extLst>
          </p:cNvPr>
          <p:cNvSpPr>
            <a:spLocks noGrp="1"/>
          </p:cNvSpPr>
          <p:nvPr>
            <p:ph type="ftr" sz="quarter" idx="11"/>
          </p:nvPr>
        </p:nvSpPr>
        <p:spPr/>
        <p:txBody>
          <a:bodyPr/>
          <a:lstStyle>
            <a:lvl1pPr>
              <a:defRPr/>
            </a:lvl1pPr>
          </a:lstStyle>
          <a:p>
            <a:r>
              <a:rPr lang="en-US" altLang="en-US"/>
              <a:t>Chương 10: CHƯƠNG TRÌNH CON</a:t>
            </a:r>
          </a:p>
        </p:txBody>
      </p:sp>
      <p:sp>
        <p:nvSpPr>
          <p:cNvPr id="7" name="Slide Number Placeholder 6">
            <a:extLst>
              <a:ext uri="{FF2B5EF4-FFF2-40B4-BE49-F238E27FC236}">
                <a16:creationId xmlns:a16="http://schemas.microsoft.com/office/drawing/2014/main" id="{001C13C2-C41C-40DE-9F51-2A4895AEB166}"/>
              </a:ext>
            </a:extLst>
          </p:cNvPr>
          <p:cNvSpPr>
            <a:spLocks noGrp="1"/>
          </p:cNvSpPr>
          <p:nvPr>
            <p:ph type="sldNum" sz="quarter" idx="12"/>
          </p:nvPr>
        </p:nvSpPr>
        <p:spPr/>
        <p:txBody>
          <a:bodyPr/>
          <a:lstStyle>
            <a:lvl1pPr>
              <a:defRPr/>
            </a:lvl1pPr>
          </a:lstStyle>
          <a:p>
            <a:fld id="{50B17011-D921-4221-B093-D9D707236C2F}" type="slidenum">
              <a:rPr lang="en-US" altLang="en-US"/>
              <a:pPr/>
              <a:t>‹#›</a:t>
            </a:fld>
            <a:endParaRPr lang="en-US" altLang="en-US"/>
          </a:p>
        </p:txBody>
      </p:sp>
    </p:spTree>
    <p:extLst>
      <p:ext uri="{BB962C8B-B14F-4D97-AF65-F5344CB8AC3E}">
        <p14:creationId xmlns:p14="http://schemas.microsoft.com/office/powerpoint/2010/main" val="29932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60DF-C0A2-4E4D-9710-9F36E75CCDAB}"/>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B6330A-BA99-4F11-810A-3563E353591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A38241-C529-4EC2-932D-2EC04336D14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C3057-F43D-4F4E-97AE-336B9ABBD451}"/>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0DC6DBB-AB7F-4F8A-8919-6A5782EFD682}"/>
              </a:ext>
            </a:extLst>
          </p:cNvPr>
          <p:cNvSpPr>
            <a:spLocks noGrp="1"/>
          </p:cNvSpPr>
          <p:nvPr>
            <p:ph type="ftr" sz="quarter" idx="11"/>
          </p:nvPr>
        </p:nvSpPr>
        <p:spPr/>
        <p:txBody>
          <a:bodyPr/>
          <a:lstStyle>
            <a:lvl1pPr>
              <a:defRPr/>
            </a:lvl1pPr>
          </a:lstStyle>
          <a:p>
            <a:r>
              <a:rPr lang="en-US" altLang="en-US"/>
              <a:t>Chương 10: CHƯƠNG TRÌNH CON</a:t>
            </a:r>
          </a:p>
        </p:txBody>
      </p:sp>
      <p:sp>
        <p:nvSpPr>
          <p:cNvPr id="7" name="Slide Number Placeholder 6">
            <a:extLst>
              <a:ext uri="{FF2B5EF4-FFF2-40B4-BE49-F238E27FC236}">
                <a16:creationId xmlns:a16="http://schemas.microsoft.com/office/drawing/2014/main" id="{03ABD457-468B-4F9B-9FC6-2F17602496A7}"/>
              </a:ext>
            </a:extLst>
          </p:cNvPr>
          <p:cNvSpPr>
            <a:spLocks noGrp="1"/>
          </p:cNvSpPr>
          <p:nvPr>
            <p:ph type="sldNum" sz="quarter" idx="12"/>
          </p:nvPr>
        </p:nvSpPr>
        <p:spPr/>
        <p:txBody>
          <a:bodyPr/>
          <a:lstStyle>
            <a:lvl1pPr>
              <a:defRPr/>
            </a:lvl1pPr>
          </a:lstStyle>
          <a:p>
            <a:fld id="{61688262-22E4-4E0A-80B6-8F70AF8275B6}" type="slidenum">
              <a:rPr lang="en-US" altLang="en-US"/>
              <a:pPr/>
              <a:t>‹#›</a:t>
            </a:fld>
            <a:endParaRPr lang="en-US" altLang="en-US"/>
          </a:p>
        </p:txBody>
      </p:sp>
    </p:spTree>
    <p:extLst>
      <p:ext uri="{BB962C8B-B14F-4D97-AF65-F5344CB8AC3E}">
        <p14:creationId xmlns:p14="http://schemas.microsoft.com/office/powerpoint/2010/main" val="2826913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Line 2">
            <a:extLst>
              <a:ext uri="{FF2B5EF4-FFF2-40B4-BE49-F238E27FC236}">
                <a16:creationId xmlns:a16="http://schemas.microsoft.com/office/drawing/2014/main" id="{11489C5D-BAE3-4A5E-8CC0-966F90773D4C}"/>
              </a:ext>
            </a:extLst>
          </p:cNvPr>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7" name="Rectangle 3">
            <a:extLst>
              <a:ext uri="{FF2B5EF4-FFF2-40B4-BE49-F238E27FC236}">
                <a16:creationId xmlns:a16="http://schemas.microsoft.com/office/drawing/2014/main" id="{F39C9A21-587E-41B3-9E20-8731E3873676}"/>
              </a:ext>
            </a:extLst>
          </p:cNvPr>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148" name="Rectangle 4">
            <a:extLst>
              <a:ext uri="{FF2B5EF4-FFF2-40B4-BE49-F238E27FC236}">
                <a16:creationId xmlns:a16="http://schemas.microsoft.com/office/drawing/2014/main" id="{79825738-38AA-4213-867D-E49C4F12B9CE}"/>
              </a:ext>
            </a:extLst>
          </p:cNvPr>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9" name="Rectangle 5">
            <a:extLst>
              <a:ext uri="{FF2B5EF4-FFF2-40B4-BE49-F238E27FC236}">
                <a16:creationId xmlns:a16="http://schemas.microsoft.com/office/drawing/2014/main" id="{BB041BA5-6E86-4F3E-9225-A48B79C95C4C}"/>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endParaRPr lang="en-US" altLang="en-US"/>
          </a:p>
        </p:txBody>
      </p:sp>
      <p:sp>
        <p:nvSpPr>
          <p:cNvPr id="6150" name="Rectangle 6">
            <a:extLst>
              <a:ext uri="{FF2B5EF4-FFF2-40B4-BE49-F238E27FC236}">
                <a16:creationId xmlns:a16="http://schemas.microsoft.com/office/drawing/2014/main" id="{08C73D1D-344F-42F8-A928-891BF7670537}"/>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r>
              <a:rPr lang="en-US" altLang="en-US"/>
              <a:t>Chương 10: CHƯƠNG TRÌNH CON</a:t>
            </a:r>
          </a:p>
        </p:txBody>
      </p:sp>
      <p:sp>
        <p:nvSpPr>
          <p:cNvPr id="6151" name="Rectangle 7">
            <a:extLst>
              <a:ext uri="{FF2B5EF4-FFF2-40B4-BE49-F238E27FC236}">
                <a16:creationId xmlns:a16="http://schemas.microsoft.com/office/drawing/2014/main" id="{09F22E90-51B5-4DAA-9DCD-E46F22612C01}"/>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fld id="{FED2055C-DE7F-43DB-89D7-C72D2E0DD34C}" type="slidenum">
              <a:rPr lang="en-US" altLang="en-US"/>
              <a:pPr/>
              <a:t>‹#›</a:t>
            </a:fld>
            <a:endParaRPr lang="en-US" altLang="en-US"/>
          </a:p>
        </p:txBody>
      </p:sp>
      <p:grpSp>
        <p:nvGrpSpPr>
          <p:cNvPr id="6152" name="Group 8">
            <a:extLst>
              <a:ext uri="{FF2B5EF4-FFF2-40B4-BE49-F238E27FC236}">
                <a16:creationId xmlns:a16="http://schemas.microsoft.com/office/drawing/2014/main" id="{C4A52EBB-F87A-437E-90B2-954F9A8A89DC}"/>
              </a:ext>
            </a:extLst>
          </p:cNvPr>
          <p:cNvGrpSpPr>
            <a:grpSpLocks/>
          </p:cNvGrpSpPr>
          <p:nvPr/>
        </p:nvGrpSpPr>
        <p:grpSpPr bwMode="auto">
          <a:xfrm>
            <a:off x="8153400" y="152400"/>
            <a:ext cx="792163" cy="1295400"/>
            <a:chOff x="5136" y="960"/>
            <a:chExt cx="528" cy="864"/>
          </a:xfrm>
        </p:grpSpPr>
        <p:sp>
          <p:nvSpPr>
            <p:cNvPr id="6153" name="Oval 9">
              <a:extLst>
                <a:ext uri="{FF2B5EF4-FFF2-40B4-BE49-F238E27FC236}">
                  <a16:creationId xmlns:a16="http://schemas.microsoft.com/office/drawing/2014/main" id="{09BD52A0-08AF-47FB-AA5D-87458CF8F4C3}"/>
                </a:ext>
              </a:extLst>
            </p:cNvPr>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 name="Oval 10">
              <a:extLst>
                <a:ext uri="{FF2B5EF4-FFF2-40B4-BE49-F238E27FC236}">
                  <a16:creationId xmlns:a16="http://schemas.microsoft.com/office/drawing/2014/main" id="{9AFE2F09-7F4B-497E-9389-6FBAF5A33058}"/>
                </a:ext>
              </a:extLst>
            </p:cNvPr>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 name="Oval 11">
              <a:extLst>
                <a:ext uri="{FF2B5EF4-FFF2-40B4-BE49-F238E27FC236}">
                  <a16:creationId xmlns:a16="http://schemas.microsoft.com/office/drawing/2014/main" id="{A06B9C51-CD67-4B68-9405-16A003E2E488}"/>
                </a:ext>
              </a:extLst>
            </p:cNvPr>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 name="Oval 12">
              <a:extLst>
                <a:ext uri="{FF2B5EF4-FFF2-40B4-BE49-F238E27FC236}">
                  <a16:creationId xmlns:a16="http://schemas.microsoft.com/office/drawing/2014/main" id="{0E140A5D-3780-4953-B34B-9C5ED2114CE1}"/>
                </a:ext>
              </a:extLst>
            </p:cNvPr>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 name="Oval 13">
              <a:extLst>
                <a:ext uri="{FF2B5EF4-FFF2-40B4-BE49-F238E27FC236}">
                  <a16:creationId xmlns:a16="http://schemas.microsoft.com/office/drawing/2014/main" id="{9A3E9E53-BC30-4A23-BFB6-65C9121B190A}"/>
                </a:ext>
              </a:extLst>
            </p:cNvPr>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 name="Oval 14">
              <a:extLst>
                <a:ext uri="{FF2B5EF4-FFF2-40B4-BE49-F238E27FC236}">
                  <a16:creationId xmlns:a16="http://schemas.microsoft.com/office/drawing/2014/main" id="{5F94C77D-652C-4C53-BAA7-B21218FCF22F}"/>
                </a:ext>
              </a:extLst>
            </p:cNvPr>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 name="Oval 15">
              <a:extLst>
                <a:ext uri="{FF2B5EF4-FFF2-40B4-BE49-F238E27FC236}">
                  <a16:creationId xmlns:a16="http://schemas.microsoft.com/office/drawing/2014/main" id="{B9FA9A57-B287-4412-99D3-1F9A8AC33A54}"/>
                </a:ext>
              </a:extLst>
            </p:cNvPr>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0" name="Oval 16">
              <a:extLst>
                <a:ext uri="{FF2B5EF4-FFF2-40B4-BE49-F238E27FC236}">
                  <a16:creationId xmlns:a16="http://schemas.microsoft.com/office/drawing/2014/main" id="{6EB4441A-8178-4EB2-8733-68E8A5D80B00}"/>
                </a:ext>
              </a:extLst>
            </p:cNvPr>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1" name="Oval 17">
              <a:extLst>
                <a:ext uri="{FF2B5EF4-FFF2-40B4-BE49-F238E27FC236}">
                  <a16:creationId xmlns:a16="http://schemas.microsoft.com/office/drawing/2014/main" id="{C94C1037-823B-421D-8A37-A2CAA0AA9B0D}"/>
                </a:ext>
              </a:extLst>
            </p:cNvPr>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 name="Oval 18">
              <a:extLst>
                <a:ext uri="{FF2B5EF4-FFF2-40B4-BE49-F238E27FC236}">
                  <a16:creationId xmlns:a16="http://schemas.microsoft.com/office/drawing/2014/main" id="{101593EA-706C-4B58-9C98-919951F6B7CC}"/>
                </a:ext>
              </a:extLst>
            </p:cNvPr>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3" name="Oval 19">
              <a:extLst>
                <a:ext uri="{FF2B5EF4-FFF2-40B4-BE49-F238E27FC236}">
                  <a16:creationId xmlns:a16="http://schemas.microsoft.com/office/drawing/2014/main" id="{F1FB81EB-9EA9-405C-B5C5-2A2988436826}"/>
                </a:ext>
              </a:extLst>
            </p:cNvPr>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 name="Oval 20">
              <a:extLst>
                <a:ext uri="{FF2B5EF4-FFF2-40B4-BE49-F238E27FC236}">
                  <a16:creationId xmlns:a16="http://schemas.microsoft.com/office/drawing/2014/main" id="{3B4412D9-A51E-438E-9D6B-3811AE175473}"/>
                </a:ext>
              </a:extLst>
            </p:cNvPr>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5" name="Oval 21">
              <a:extLst>
                <a:ext uri="{FF2B5EF4-FFF2-40B4-BE49-F238E27FC236}">
                  <a16:creationId xmlns:a16="http://schemas.microsoft.com/office/drawing/2014/main" id="{6E73A33E-52BA-402C-941F-785B343445A2}"/>
                </a:ext>
              </a:extLst>
            </p:cNvPr>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6" name="Oval 22">
              <a:extLst>
                <a:ext uri="{FF2B5EF4-FFF2-40B4-BE49-F238E27FC236}">
                  <a16:creationId xmlns:a16="http://schemas.microsoft.com/office/drawing/2014/main" id="{1B174AF4-1441-43DA-9EC3-2F0F87FEDDCA}"/>
                </a:ext>
              </a:extLst>
            </p:cNvPr>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7" name="Oval 23">
              <a:extLst>
                <a:ext uri="{FF2B5EF4-FFF2-40B4-BE49-F238E27FC236}">
                  <a16:creationId xmlns:a16="http://schemas.microsoft.com/office/drawing/2014/main" id="{1DD1F919-AB59-438D-865D-79993A34E1B2}"/>
                </a:ext>
              </a:extLst>
            </p:cNvPr>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8" name="Oval 24">
              <a:extLst>
                <a:ext uri="{FF2B5EF4-FFF2-40B4-BE49-F238E27FC236}">
                  <a16:creationId xmlns:a16="http://schemas.microsoft.com/office/drawing/2014/main" id="{2E712F98-757B-42CB-AB67-B6470E14DE54}"/>
                </a:ext>
              </a:extLst>
            </p:cNvPr>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9" name="Oval 25">
              <a:extLst>
                <a:ext uri="{FF2B5EF4-FFF2-40B4-BE49-F238E27FC236}">
                  <a16:creationId xmlns:a16="http://schemas.microsoft.com/office/drawing/2014/main" id="{3EF276AA-4B09-458A-AAC5-D8C614616606}"/>
                </a:ext>
              </a:extLst>
            </p:cNvPr>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0" name="Oval 26">
              <a:extLst>
                <a:ext uri="{FF2B5EF4-FFF2-40B4-BE49-F238E27FC236}">
                  <a16:creationId xmlns:a16="http://schemas.microsoft.com/office/drawing/2014/main" id="{6719DE6F-EDD0-4233-B38D-187D1059034B}"/>
                </a:ext>
              </a:extLst>
            </p:cNvPr>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1" name="Oval 27">
              <a:extLst>
                <a:ext uri="{FF2B5EF4-FFF2-40B4-BE49-F238E27FC236}">
                  <a16:creationId xmlns:a16="http://schemas.microsoft.com/office/drawing/2014/main" id="{37CC2321-DA40-418B-BD4D-19F88C16B270}"/>
                </a:ext>
              </a:extLst>
            </p:cNvPr>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2" name="Oval 28">
              <a:extLst>
                <a:ext uri="{FF2B5EF4-FFF2-40B4-BE49-F238E27FC236}">
                  <a16:creationId xmlns:a16="http://schemas.microsoft.com/office/drawing/2014/main" id="{42118150-B00C-4D15-B4C9-30877D650459}"/>
                </a:ext>
              </a:extLst>
            </p:cNvPr>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3" name="Oval 29">
              <a:extLst>
                <a:ext uri="{FF2B5EF4-FFF2-40B4-BE49-F238E27FC236}">
                  <a16:creationId xmlns:a16="http://schemas.microsoft.com/office/drawing/2014/main" id="{782A67A4-C407-4BC1-87C6-B73E70C17226}"/>
                </a:ext>
              </a:extLst>
            </p:cNvPr>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 name="Oval 30">
              <a:extLst>
                <a:ext uri="{FF2B5EF4-FFF2-40B4-BE49-F238E27FC236}">
                  <a16:creationId xmlns:a16="http://schemas.microsoft.com/office/drawing/2014/main" id="{42EAEDA2-2C25-4D78-B4B7-1D50D98876EF}"/>
                </a:ext>
              </a:extLst>
            </p:cNvPr>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5" name="Oval 31">
              <a:extLst>
                <a:ext uri="{FF2B5EF4-FFF2-40B4-BE49-F238E27FC236}">
                  <a16:creationId xmlns:a16="http://schemas.microsoft.com/office/drawing/2014/main" id="{E038FFE1-EFC4-4D4E-BA0B-22DBD789B982}"/>
                </a:ext>
              </a:extLst>
            </p:cNvPr>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 name="Oval 32">
              <a:extLst>
                <a:ext uri="{FF2B5EF4-FFF2-40B4-BE49-F238E27FC236}">
                  <a16:creationId xmlns:a16="http://schemas.microsoft.com/office/drawing/2014/main" id="{3FCBA470-9F38-40F2-9068-1F31D81B30AA}"/>
                </a:ext>
              </a:extLst>
            </p:cNvPr>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 name="Oval 33">
              <a:extLst>
                <a:ext uri="{FF2B5EF4-FFF2-40B4-BE49-F238E27FC236}">
                  <a16:creationId xmlns:a16="http://schemas.microsoft.com/office/drawing/2014/main" id="{9918FEAB-0B40-461D-B47B-813C15C0D0D4}"/>
                </a:ext>
              </a:extLst>
            </p:cNvPr>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8" name="Oval 34">
              <a:extLst>
                <a:ext uri="{FF2B5EF4-FFF2-40B4-BE49-F238E27FC236}">
                  <a16:creationId xmlns:a16="http://schemas.microsoft.com/office/drawing/2014/main" id="{2506FD98-4B9A-4AE4-B7F9-813540064459}"/>
                </a:ext>
              </a:extLst>
            </p:cNvPr>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9" name="Oval 35">
              <a:extLst>
                <a:ext uri="{FF2B5EF4-FFF2-40B4-BE49-F238E27FC236}">
                  <a16:creationId xmlns:a16="http://schemas.microsoft.com/office/drawing/2014/main" id="{B28F96FC-C26A-4514-BCDF-FA5A8C2226E9}"/>
                </a:ext>
              </a:extLst>
            </p:cNvPr>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0" name="Oval 36">
              <a:extLst>
                <a:ext uri="{FF2B5EF4-FFF2-40B4-BE49-F238E27FC236}">
                  <a16:creationId xmlns:a16="http://schemas.microsoft.com/office/drawing/2014/main" id="{BDC92258-49CD-4E66-B893-2A289C08C7F9}"/>
                </a:ext>
              </a:extLst>
            </p:cNvPr>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1" name="Oval 37">
              <a:extLst>
                <a:ext uri="{FF2B5EF4-FFF2-40B4-BE49-F238E27FC236}">
                  <a16:creationId xmlns:a16="http://schemas.microsoft.com/office/drawing/2014/main" id="{BFE116F8-9671-4074-BBE3-BD701AE932B3}"/>
                </a:ext>
              </a:extLst>
            </p:cNvPr>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2" name="Oval 38">
              <a:extLst>
                <a:ext uri="{FF2B5EF4-FFF2-40B4-BE49-F238E27FC236}">
                  <a16:creationId xmlns:a16="http://schemas.microsoft.com/office/drawing/2014/main" id="{D218A268-0527-461D-8476-12FAECFE1A09}"/>
                </a:ext>
              </a:extLst>
            </p:cNvPr>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3" name="Oval 39">
              <a:extLst>
                <a:ext uri="{FF2B5EF4-FFF2-40B4-BE49-F238E27FC236}">
                  <a16:creationId xmlns:a16="http://schemas.microsoft.com/office/drawing/2014/main" id="{89ADFB42-6B7E-483D-97C7-9FED45E652FF}"/>
                </a:ext>
              </a:extLst>
            </p:cNvPr>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dt="0"/>
  <p:txStyles>
    <p:titleStyle>
      <a:lvl1pPr algn="l" rtl="0" fontAlgn="base">
        <a:spcBef>
          <a:spcPct val="0"/>
        </a:spcBef>
        <a:spcAft>
          <a:spcPct val="0"/>
        </a:spcAft>
        <a:defRPr sz="39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2pPr>
      <a:lvl3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3pPr>
      <a:lvl4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4pPr>
      <a:lvl5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cm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6324F090-F253-4A41-A363-D6B702E91240}"/>
              </a:ext>
            </a:extLst>
          </p:cNvPr>
          <p:cNvSpPr>
            <a:spLocks noGrp="1" noChangeArrowheads="1"/>
          </p:cNvSpPr>
          <p:nvPr>
            <p:ph type="ftr" sz="quarter" idx="3"/>
          </p:nvPr>
        </p:nvSpPr>
        <p:spPr/>
        <p:txBody>
          <a:bodyPr/>
          <a:lstStyle/>
          <a:p>
            <a:r>
              <a:rPr lang="en-US" altLang="en-US"/>
              <a:t>Chương 10: CHƯƠNG TRÌNH CON</a:t>
            </a:r>
          </a:p>
        </p:txBody>
      </p:sp>
      <p:sp>
        <p:nvSpPr>
          <p:cNvPr id="6" name="Rectangle 7">
            <a:extLst>
              <a:ext uri="{FF2B5EF4-FFF2-40B4-BE49-F238E27FC236}">
                <a16:creationId xmlns:a16="http://schemas.microsoft.com/office/drawing/2014/main" id="{AD57E185-13A8-414F-BEA5-8E9C7B7839E6}"/>
              </a:ext>
            </a:extLst>
          </p:cNvPr>
          <p:cNvSpPr>
            <a:spLocks noGrp="1" noChangeArrowheads="1"/>
          </p:cNvSpPr>
          <p:nvPr>
            <p:ph type="sldNum" sz="quarter" idx="4"/>
          </p:nvPr>
        </p:nvSpPr>
        <p:spPr/>
        <p:txBody>
          <a:bodyPr/>
          <a:lstStyle/>
          <a:p>
            <a:fld id="{4374B7FE-72F7-4417-834E-800A17F14351}" type="slidenum">
              <a:rPr lang="en-US" altLang="en-US"/>
              <a:pPr/>
              <a:t>1</a:t>
            </a:fld>
            <a:endParaRPr lang="en-US" altLang="en-US"/>
          </a:p>
        </p:txBody>
      </p:sp>
      <p:sp>
        <p:nvSpPr>
          <p:cNvPr id="2050" name="Rectangle 2">
            <a:extLst>
              <a:ext uri="{FF2B5EF4-FFF2-40B4-BE49-F238E27FC236}">
                <a16:creationId xmlns:a16="http://schemas.microsoft.com/office/drawing/2014/main" id="{013050C3-9C99-4CD7-9011-FC4632BC9944}"/>
              </a:ext>
            </a:extLst>
          </p:cNvPr>
          <p:cNvSpPr>
            <a:spLocks noGrp="1" noChangeArrowheads="1"/>
          </p:cNvSpPr>
          <p:nvPr>
            <p:ph type="ctrTitle"/>
          </p:nvPr>
        </p:nvSpPr>
        <p:spPr>
          <a:xfrm>
            <a:off x="533400" y="1447800"/>
            <a:ext cx="6553200" cy="847725"/>
          </a:xfrm>
        </p:spPr>
        <p:txBody>
          <a:bodyPr/>
          <a:lstStyle/>
          <a:p>
            <a:r>
              <a:rPr lang="en-US" altLang="en-US" sz="3600">
                <a:latin typeface="Verdana" panose="020B0604030504040204" pitchFamily="34" charset="0"/>
              </a:rPr>
              <a:t>Chương 9</a:t>
            </a:r>
            <a:br>
              <a:rPr lang="en-US" altLang="en-US" sz="3600">
                <a:latin typeface="Verdana" panose="020B0604030504040204" pitchFamily="34" charset="0"/>
              </a:rPr>
            </a:br>
            <a:r>
              <a:rPr lang="en-US" altLang="en-US" sz="3600">
                <a:latin typeface="Verdana" panose="020B0604030504040204" pitchFamily="34" charset="0"/>
              </a:rPr>
              <a:t> STACK &amp;</a:t>
            </a:r>
            <a:br>
              <a:rPr lang="en-US" altLang="en-US" sz="3600">
                <a:latin typeface="Verdana" panose="020B0604030504040204" pitchFamily="34" charset="0"/>
              </a:rPr>
            </a:br>
            <a:r>
              <a:rPr lang="en-US" altLang="en-US" sz="3600">
                <a:latin typeface="Verdana" panose="020B0604030504040204" pitchFamily="34" charset="0"/>
              </a:rPr>
              <a:t>CHƯƠNG TRÌNH CON</a:t>
            </a:r>
          </a:p>
        </p:txBody>
      </p:sp>
      <p:sp>
        <p:nvSpPr>
          <p:cNvPr id="2051" name="Rectangle 3">
            <a:extLst>
              <a:ext uri="{FF2B5EF4-FFF2-40B4-BE49-F238E27FC236}">
                <a16:creationId xmlns:a16="http://schemas.microsoft.com/office/drawing/2014/main" id="{769D8EDC-BBEE-476A-B4E3-8776B6F12E5C}"/>
              </a:ext>
            </a:extLst>
          </p:cNvPr>
          <p:cNvSpPr>
            <a:spLocks noGrp="1" noChangeArrowheads="1"/>
          </p:cNvSpPr>
          <p:nvPr>
            <p:ph type="subTitle" idx="1"/>
          </p:nvPr>
        </p:nvSpPr>
        <p:spPr/>
        <p:txBody>
          <a:bodyPr/>
          <a:lstStyle/>
          <a:p>
            <a:pPr>
              <a:lnSpc>
                <a:spcPct val="80000"/>
              </a:lnSpc>
              <a:buFont typeface="Wingdings" panose="05000000000000000000" pitchFamily="2" charset="2"/>
              <a:buBlip>
                <a:blip r:embed="rId2"/>
              </a:buBlip>
            </a:pPr>
            <a:r>
              <a:rPr lang="en-US" altLang="en-US" sz="2400" b="1"/>
              <a:t> Giới thiệu STACK</a:t>
            </a:r>
          </a:p>
          <a:p>
            <a:pPr>
              <a:lnSpc>
                <a:spcPct val="80000"/>
              </a:lnSpc>
              <a:buFont typeface="Wingdings" panose="05000000000000000000" pitchFamily="2" charset="2"/>
              <a:buBlip>
                <a:blip r:embed="rId2"/>
              </a:buBlip>
            </a:pPr>
            <a:r>
              <a:rPr lang="en-US" altLang="en-US" sz="2400" b="1"/>
              <a:t>Một số ứng dụng của STACK</a:t>
            </a:r>
          </a:p>
          <a:p>
            <a:pPr>
              <a:lnSpc>
                <a:spcPct val="80000"/>
              </a:lnSpc>
              <a:buFont typeface="Wingdings" panose="05000000000000000000" pitchFamily="2" charset="2"/>
              <a:buBlip>
                <a:blip r:embed="rId2"/>
              </a:buBlip>
            </a:pPr>
            <a:r>
              <a:rPr lang="en-US" altLang="en-US" sz="2400" b="1"/>
              <a:t> Cấu trúc của 1 CTC</a:t>
            </a:r>
          </a:p>
          <a:p>
            <a:pPr>
              <a:lnSpc>
                <a:spcPct val="80000"/>
              </a:lnSpc>
              <a:buFont typeface="Wingdings" panose="05000000000000000000" pitchFamily="2" charset="2"/>
              <a:buBlip>
                <a:blip r:embed="rId2"/>
              </a:buBlip>
            </a:pPr>
            <a:r>
              <a:rPr lang="en-US" altLang="en-US" sz="2400" b="1"/>
              <a:t> Cơ chế làm việc của 1 CTC</a:t>
            </a:r>
          </a:p>
          <a:p>
            <a:pPr>
              <a:lnSpc>
                <a:spcPct val="80000"/>
              </a:lnSpc>
              <a:buFont typeface="Wingdings" panose="05000000000000000000" pitchFamily="2" charset="2"/>
              <a:buBlip>
                <a:blip r:embed="rId2"/>
              </a:buBlip>
            </a:pPr>
            <a:r>
              <a:rPr lang="en-US" altLang="en-US" sz="2400" b="1"/>
              <a:t> Vấn đề truyền tham số</a:t>
            </a:r>
          </a:p>
          <a:p>
            <a:pPr>
              <a:lnSpc>
                <a:spcPct val="80000"/>
              </a:lnSpc>
              <a:buFont typeface="Wingdings" panose="05000000000000000000" pitchFamily="2" charset="2"/>
              <a:buBlip>
                <a:blip r:embed="rId2"/>
              </a:buBlip>
            </a:pPr>
            <a:r>
              <a:rPr lang="en-US" altLang="en-US" sz="2400" b="1"/>
              <a:t>Chương trình gồm nhiều MODULE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3000" fill="hold"/>
                                        <p:tgtEl>
                                          <p:spTgt spid="2050"/>
                                        </p:tgtEl>
                                        <p:attrNameLst>
                                          <p:attrName>ppt_x</p:attrName>
                                        </p:attrNameLst>
                                      </p:cBhvr>
                                      <p:tavLst>
                                        <p:tav tm="0">
                                          <p:val>
                                            <p:strVal val="#ppt_x"/>
                                          </p:val>
                                        </p:tav>
                                        <p:tav tm="100000">
                                          <p:val>
                                            <p:strVal val="#ppt_x"/>
                                          </p:val>
                                        </p:tav>
                                      </p:tavLst>
                                    </p:anim>
                                    <p:anim calcmode="lin" valueType="num">
                                      <p:cBhvr additive="base">
                                        <p:cTn id="8" dur="30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1">
                                            <p:txEl>
                                              <p:pRg st="0" end="0"/>
                                            </p:txEl>
                                          </p:spTgt>
                                        </p:tgtEl>
                                        <p:attrNameLst>
                                          <p:attrName>style.visibility</p:attrName>
                                        </p:attrNameLst>
                                      </p:cBhvr>
                                      <p:to>
                                        <p:strVal val="visible"/>
                                      </p:to>
                                    </p:set>
                                    <p:anim calcmode="lin" valueType="num">
                                      <p:cBhvr additive="base">
                                        <p:cTn id="13" dur="3000" fill="hold"/>
                                        <p:tgtEl>
                                          <p:spTgt spid="2051">
                                            <p:txEl>
                                              <p:pRg st="0" end="0"/>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20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1">
                                            <p:txEl>
                                              <p:pRg st="1" end="1"/>
                                            </p:txEl>
                                          </p:spTgt>
                                        </p:tgtEl>
                                        <p:attrNameLst>
                                          <p:attrName>style.visibility</p:attrName>
                                        </p:attrNameLst>
                                      </p:cBhvr>
                                      <p:to>
                                        <p:strVal val="visible"/>
                                      </p:to>
                                    </p:set>
                                    <p:anim calcmode="lin" valueType="num">
                                      <p:cBhvr additive="base">
                                        <p:cTn id="19" dur="3000" fill="hold"/>
                                        <p:tgtEl>
                                          <p:spTgt spid="2051">
                                            <p:txEl>
                                              <p:pRg st="1" end="1"/>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2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51">
                                            <p:txEl>
                                              <p:pRg st="2" end="2"/>
                                            </p:txEl>
                                          </p:spTgt>
                                        </p:tgtEl>
                                        <p:attrNameLst>
                                          <p:attrName>style.visibility</p:attrName>
                                        </p:attrNameLst>
                                      </p:cBhvr>
                                      <p:to>
                                        <p:strVal val="visible"/>
                                      </p:to>
                                    </p:set>
                                    <p:anim calcmode="lin" valueType="num">
                                      <p:cBhvr additive="base">
                                        <p:cTn id="25" dur="3000" fill="hold"/>
                                        <p:tgtEl>
                                          <p:spTgt spid="2051">
                                            <p:txEl>
                                              <p:pRg st="2" end="2"/>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20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51">
                                            <p:txEl>
                                              <p:pRg st="3" end="3"/>
                                            </p:txEl>
                                          </p:spTgt>
                                        </p:tgtEl>
                                        <p:attrNameLst>
                                          <p:attrName>style.visibility</p:attrName>
                                        </p:attrNameLst>
                                      </p:cBhvr>
                                      <p:to>
                                        <p:strVal val="visible"/>
                                      </p:to>
                                    </p:set>
                                    <p:anim calcmode="lin" valueType="num">
                                      <p:cBhvr additive="base">
                                        <p:cTn id="31" dur="3000" fill="hold"/>
                                        <p:tgtEl>
                                          <p:spTgt spid="2051">
                                            <p:txEl>
                                              <p:pRg st="3" end="3"/>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20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51">
                                            <p:txEl>
                                              <p:pRg st="4" end="4"/>
                                            </p:txEl>
                                          </p:spTgt>
                                        </p:tgtEl>
                                        <p:attrNameLst>
                                          <p:attrName>style.visibility</p:attrName>
                                        </p:attrNameLst>
                                      </p:cBhvr>
                                      <p:to>
                                        <p:strVal val="visible"/>
                                      </p:to>
                                    </p:set>
                                    <p:anim calcmode="lin" valueType="num">
                                      <p:cBhvr additive="base">
                                        <p:cTn id="37" dur="3000" fill="hold"/>
                                        <p:tgtEl>
                                          <p:spTgt spid="2051">
                                            <p:txEl>
                                              <p:pRg st="4" end="4"/>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20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51">
                                            <p:txEl>
                                              <p:pRg st="5" end="5"/>
                                            </p:txEl>
                                          </p:spTgt>
                                        </p:tgtEl>
                                        <p:attrNameLst>
                                          <p:attrName>style.visibility</p:attrName>
                                        </p:attrNameLst>
                                      </p:cBhvr>
                                      <p:to>
                                        <p:strVal val="visible"/>
                                      </p:to>
                                    </p:set>
                                    <p:anim calcmode="lin" valueType="num">
                                      <p:cBhvr additive="base">
                                        <p:cTn id="43" dur="3000" fill="hold"/>
                                        <p:tgtEl>
                                          <p:spTgt spid="2051">
                                            <p:txEl>
                                              <p:pRg st="5" end="5"/>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20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1AF467C-EAD6-4D2E-8630-81868F3FD5FF}"/>
              </a:ext>
            </a:extLst>
          </p:cNvPr>
          <p:cNvSpPr>
            <a:spLocks noGrp="1"/>
          </p:cNvSpPr>
          <p:nvPr>
            <p:ph type="ftr" sz="quarter" idx="11"/>
          </p:nvPr>
        </p:nvSpPr>
        <p:spPr/>
        <p:txBody>
          <a:bodyPr/>
          <a:lstStyle/>
          <a:p>
            <a:r>
              <a:rPr lang="en-US" altLang="en-US"/>
              <a:t>Chương 10: CHƯƠNG TRÌNH CON</a:t>
            </a:r>
          </a:p>
        </p:txBody>
      </p:sp>
      <p:sp>
        <p:nvSpPr>
          <p:cNvPr id="6" name="Slide Number Placeholder 5">
            <a:extLst>
              <a:ext uri="{FF2B5EF4-FFF2-40B4-BE49-F238E27FC236}">
                <a16:creationId xmlns:a16="http://schemas.microsoft.com/office/drawing/2014/main" id="{140D7610-2298-4AAC-9D15-92224D2CA0C0}"/>
              </a:ext>
            </a:extLst>
          </p:cNvPr>
          <p:cNvSpPr>
            <a:spLocks noGrp="1"/>
          </p:cNvSpPr>
          <p:nvPr>
            <p:ph type="sldNum" sz="quarter" idx="12"/>
          </p:nvPr>
        </p:nvSpPr>
        <p:spPr/>
        <p:txBody>
          <a:bodyPr/>
          <a:lstStyle/>
          <a:p>
            <a:fld id="{1A120171-382F-4940-9857-FF30880D85E7}" type="slidenum">
              <a:rPr lang="en-US" altLang="en-US"/>
              <a:pPr/>
              <a:t>10</a:t>
            </a:fld>
            <a:endParaRPr lang="en-US" altLang="en-US"/>
          </a:p>
        </p:txBody>
      </p:sp>
      <p:sp>
        <p:nvSpPr>
          <p:cNvPr id="33794" name="Rectangle 2">
            <a:extLst>
              <a:ext uri="{FF2B5EF4-FFF2-40B4-BE49-F238E27FC236}">
                <a16:creationId xmlns:a16="http://schemas.microsoft.com/office/drawing/2014/main" id="{3F606AAB-76F9-453E-B152-10E5C040FEA5}"/>
              </a:ext>
            </a:extLst>
          </p:cNvPr>
          <p:cNvSpPr>
            <a:spLocks noGrp="1" noChangeArrowheads="1"/>
          </p:cNvSpPr>
          <p:nvPr>
            <p:ph type="title"/>
          </p:nvPr>
        </p:nvSpPr>
        <p:spPr>
          <a:xfrm>
            <a:off x="457200" y="609600"/>
            <a:ext cx="7543800" cy="808038"/>
          </a:xfrm>
        </p:spPr>
        <p:txBody>
          <a:bodyPr/>
          <a:lstStyle/>
          <a:p>
            <a:r>
              <a:rPr lang="en-US" altLang="en-US" sz="2400"/>
              <a:t>Ví dụ minh họa : dùng STACK trong thuật toán đảo ngược thứ tự như sau :</a:t>
            </a:r>
          </a:p>
        </p:txBody>
      </p:sp>
      <p:sp>
        <p:nvSpPr>
          <p:cNvPr id="33795" name="Rectangle 3">
            <a:extLst>
              <a:ext uri="{FF2B5EF4-FFF2-40B4-BE49-F238E27FC236}">
                <a16:creationId xmlns:a16="http://schemas.microsoft.com/office/drawing/2014/main" id="{B38B08C5-8D6F-4A8C-A2B0-D0F703CAC196}"/>
              </a:ext>
            </a:extLst>
          </p:cNvPr>
          <p:cNvSpPr>
            <a:spLocks noGrp="1" noChangeArrowheads="1"/>
          </p:cNvSpPr>
          <p:nvPr>
            <p:ph type="body" idx="1"/>
          </p:nvPr>
        </p:nvSpPr>
        <p:spPr>
          <a:xfrm>
            <a:off x="457200" y="1719263"/>
            <a:ext cx="7239000" cy="4411662"/>
          </a:xfrm>
        </p:spPr>
        <p:txBody>
          <a:bodyPr/>
          <a:lstStyle/>
          <a:p>
            <a:pPr>
              <a:lnSpc>
                <a:spcPct val="80000"/>
              </a:lnSpc>
            </a:pPr>
            <a:r>
              <a:rPr lang="en-US" altLang="en-US" sz="2400" b="1">
                <a:solidFill>
                  <a:srgbClr val="CB500B"/>
                </a:solidFill>
              </a:rPr>
              <a:t>                      ; Nhập chuỗi kí tự </a:t>
            </a:r>
          </a:p>
          <a:p>
            <a:pPr>
              <a:lnSpc>
                <a:spcPct val="80000"/>
              </a:lnSpc>
            </a:pPr>
            <a:r>
              <a:rPr lang="en-US" altLang="en-US" sz="2400" b="1">
                <a:solidFill>
                  <a:srgbClr val="CB500B"/>
                </a:solidFill>
              </a:rPr>
              <a:t>                     Khởi động bộ đếm </a:t>
            </a:r>
          </a:p>
          <a:p>
            <a:pPr>
              <a:lnSpc>
                <a:spcPct val="80000"/>
              </a:lnSpc>
            </a:pPr>
            <a:r>
              <a:rPr lang="en-US" altLang="en-US" sz="2400" b="1">
                <a:solidFill>
                  <a:srgbClr val="CB500B"/>
                </a:solidFill>
              </a:rPr>
              <a:t>                     Đọc một kí tự  </a:t>
            </a:r>
          </a:p>
          <a:p>
            <a:pPr>
              <a:lnSpc>
                <a:spcPct val="80000"/>
              </a:lnSpc>
            </a:pPr>
            <a:r>
              <a:rPr lang="en-US" altLang="en-US" sz="2400" b="1">
                <a:solidFill>
                  <a:srgbClr val="CB500B"/>
                </a:solidFill>
              </a:rPr>
              <a:t>                     WHILE  kí tự  &lt;&gt; 13 DO </a:t>
            </a:r>
          </a:p>
          <a:p>
            <a:pPr>
              <a:lnSpc>
                <a:spcPct val="80000"/>
              </a:lnSpc>
            </a:pPr>
            <a:r>
              <a:rPr lang="en-US" altLang="en-US" sz="2400" b="1">
                <a:solidFill>
                  <a:srgbClr val="CB500B"/>
                </a:solidFill>
              </a:rPr>
              <a:t>                            Cất kí tự vào STACK </a:t>
            </a:r>
          </a:p>
          <a:p>
            <a:pPr>
              <a:lnSpc>
                <a:spcPct val="80000"/>
              </a:lnSpc>
            </a:pPr>
            <a:r>
              <a:rPr lang="en-US" altLang="en-US" sz="2400" b="1">
                <a:solidFill>
                  <a:srgbClr val="CB500B"/>
                </a:solidFill>
              </a:rPr>
              <a:t>                            Tăng biến đếm </a:t>
            </a:r>
          </a:p>
          <a:p>
            <a:pPr>
              <a:lnSpc>
                <a:spcPct val="80000"/>
              </a:lnSpc>
            </a:pPr>
            <a:r>
              <a:rPr lang="en-US" altLang="en-US" sz="2400" b="1">
                <a:solidFill>
                  <a:srgbClr val="CB500B"/>
                </a:solidFill>
              </a:rPr>
              <a:t>                            Đọc một kí tự </a:t>
            </a:r>
          </a:p>
          <a:p>
            <a:pPr>
              <a:lnSpc>
                <a:spcPct val="80000"/>
              </a:lnSpc>
            </a:pPr>
            <a:r>
              <a:rPr lang="en-US" altLang="en-US" sz="2400" b="1">
                <a:solidFill>
                  <a:srgbClr val="CB500B"/>
                </a:solidFill>
              </a:rPr>
              <a:t>                     END_WHILE </a:t>
            </a:r>
          </a:p>
          <a:p>
            <a:pPr>
              <a:lnSpc>
                <a:spcPct val="80000"/>
              </a:lnSpc>
            </a:pPr>
            <a:r>
              <a:rPr lang="en-US" altLang="en-US" sz="2400" b="1">
                <a:solidFill>
                  <a:srgbClr val="CB500B"/>
                </a:solidFill>
              </a:rPr>
              <a:t>                     ; Hiển thị đảo ngược </a:t>
            </a:r>
          </a:p>
          <a:p>
            <a:pPr>
              <a:lnSpc>
                <a:spcPct val="80000"/>
              </a:lnSpc>
            </a:pPr>
            <a:r>
              <a:rPr lang="en-US" altLang="en-US" sz="2400" b="1">
                <a:solidFill>
                  <a:srgbClr val="CB500B"/>
                </a:solidFill>
              </a:rPr>
              <a:t>                     FOR  biến đếm lần DO </a:t>
            </a:r>
          </a:p>
          <a:p>
            <a:pPr>
              <a:lnSpc>
                <a:spcPct val="80000"/>
              </a:lnSpc>
            </a:pPr>
            <a:r>
              <a:rPr lang="en-US" altLang="en-US" sz="2400" b="1">
                <a:solidFill>
                  <a:srgbClr val="CB500B"/>
                </a:solidFill>
              </a:rPr>
              <a:t>                             Lấy một kí tự từ STACK </a:t>
            </a:r>
          </a:p>
          <a:p>
            <a:pPr>
              <a:lnSpc>
                <a:spcPct val="80000"/>
              </a:lnSpc>
            </a:pPr>
            <a:r>
              <a:rPr lang="en-US" altLang="en-US" sz="2400" b="1">
                <a:solidFill>
                  <a:srgbClr val="CB500B"/>
                </a:solidFill>
              </a:rPr>
              <a:t>                             Hiển thị nó </a:t>
            </a:r>
          </a:p>
          <a:p>
            <a:pPr>
              <a:lnSpc>
                <a:spcPct val="80000"/>
              </a:lnSpc>
            </a:pPr>
            <a:r>
              <a:rPr lang="en-US" altLang="en-US" sz="2400" b="1">
                <a:solidFill>
                  <a:srgbClr val="CB500B"/>
                </a:solidFill>
              </a:rPr>
              <a:t>                     END_FOR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CEDDBFCB-6CEF-4D66-A53F-E9F7D23F67EE}"/>
              </a:ext>
            </a:extLst>
          </p:cNvPr>
          <p:cNvSpPr>
            <a:spLocks noGrp="1"/>
          </p:cNvSpPr>
          <p:nvPr>
            <p:ph type="ftr" sz="quarter" idx="11"/>
          </p:nvPr>
        </p:nvSpPr>
        <p:spPr/>
        <p:txBody>
          <a:bodyPr/>
          <a:lstStyle/>
          <a:p>
            <a:r>
              <a:rPr lang="en-US" altLang="en-US"/>
              <a:t>Chương 10: CHƯƠNG TRÌNH CON</a:t>
            </a:r>
          </a:p>
        </p:txBody>
      </p:sp>
      <p:sp>
        <p:nvSpPr>
          <p:cNvPr id="10" name="Slide Number Placeholder 5">
            <a:extLst>
              <a:ext uri="{FF2B5EF4-FFF2-40B4-BE49-F238E27FC236}">
                <a16:creationId xmlns:a16="http://schemas.microsoft.com/office/drawing/2014/main" id="{89B2F8DA-C1A3-4F5D-81BF-59784059230D}"/>
              </a:ext>
            </a:extLst>
          </p:cNvPr>
          <p:cNvSpPr>
            <a:spLocks noGrp="1"/>
          </p:cNvSpPr>
          <p:nvPr>
            <p:ph type="sldNum" sz="quarter" idx="12"/>
          </p:nvPr>
        </p:nvSpPr>
        <p:spPr/>
        <p:txBody>
          <a:bodyPr/>
          <a:lstStyle/>
          <a:p>
            <a:fld id="{A1504E70-B14F-4958-8E09-CE1A04682D84}" type="slidenum">
              <a:rPr lang="en-US" altLang="en-US"/>
              <a:pPr/>
              <a:t>11</a:t>
            </a:fld>
            <a:endParaRPr lang="en-US" altLang="en-US"/>
          </a:p>
        </p:txBody>
      </p:sp>
      <p:sp>
        <p:nvSpPr>
          <p:cNvPr id="9219" name="Rectangle 3">
            <a:extLst>
              <a:ext uri="{FF2B5EF4-FFF2-40B4-BE49-F238E27FC236}">
                <a16:creationId xmlns:a16="http://schemas.microsoft.com/office/drawing/2014/main" id="{383C7FDC-CF4B-4DD6-8EF0-93C35E0EAB88}"/>
              </a:ext>
            </a:extLst>
          </p:cNvPr>
          <p:cNvSpPr>
            <a:spLocks noGrp="1" noChangeArrowheads="1"/>
          </p:cNvSpPr>
          <p:nvPr>
            <p:ph type="body" idx="1"/>
          </p:nvPr>
        </p:nvSpPr>
        <p:spPr>
          <a:xfrm>
            <a:off x="457200" y="1719263"/>
            <a:ext cx="8229600" cy="1938337"/>
          </a:xfrm>
        </p:spPr>
        <p:txBody>
          <a:bodyPr/>
          <a:lstStyle/>
          <a:p>
            <a:r>
              <a:rPr lang="en-US" altLang="en-US" sz="2800" b="1"/>
              <a:t>CTC là 1 nhóm các lệnh được gộp lại dưới 1 cái tên mà ta có thể gọi từ nhiều nơi khác nhau trong chương trình thay vì phải viết lại các nhóm lệnh này tại nơi cần đến chúng.</a:t>
            </a:r>
          </a:p>
        </p:txBody>
      </p:sp>
      <p:sp>
        <p:nvSpPr>
          <p:cNvPr id="9220" name="Text Box 4">
            <a:extLst>
              <a:ext uri="{FF2B5EF4-FFF2-40B4-BE49-F238E27FC236}">
                <a16:creationId xmlns:a16="http://schemas.microsoft.com/office/drawing/2014/main" id="{16D77D26-82A8-44D8-B43B-324045F17E6E}"/>
              </a:ext>
            </a:extLst>
          </p:cNvPr>
          <p:cNvSpPr txBox="1">
            <a:spLocks noChangeArrowheads="1"/>
          </p:cNvSpPr>
          <p:nvPr/>
        </p:nvSpPr>
        <p:spPr bwMode="auto">
          <a:xfrm>
            <a:off x="762000" y="4495800"/>
            <a:ext cx="7924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 CTC làm cho cấu trúc logic của của CT dễ kiểm soát hơn, dễ tìm sai sót hơn và có thể tái sử dụng mã </a:t>
            </a:r>
            <a:r>
              <a:rPr lang="en-US" altLang="en-US" sz="2800">
                <a:sym typeface="Wingdings" panose="05000000000000000000" pitchFamily="2" charset="2"/>
              </a:rPr>
              <a:t> tiết kiệm được công sức và thời gian lập trình.</a:t>
            </a:r>
            <a:endParaRPr lang="en-US" altLang="en-US" sz="2800"/>
          </a:p>
        </p:txBody>
      </p:sp>
      <p:sp>
        <p:nvSpPr>
          <p:cNvPr id="9221" name="AutoShape 5">
            <a:extLst>
              <a:ext uri="{FF2B5EF4-FFF2-40B4-BE49-F238E27FC236}">
                <a16:creationId xmlns:a16="http://schemas.microsoft.com/office/drawing/2014/main" id="{814A6C01-30A4-4254-891F-5522E4C97012}"/>
              </a:ext>
            </a:extLst>
          </p:cNvPr>
          <p:cNvSpPr>
            <a:spLocks noChangeArrowheads="1"/>
          </p:cNvSpPr>
          <p:nvPr/>
        </p:nvSpPr>
        <p:spPr bwMode="auto">
          <a:xfrm>
            <a:off x="762000" y="381000"/>
            <a:ext cx="5105400" cy="6858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t>GiỚI THIỆU CHƯƠNG TRÌNH CON</a:t>
            </a:r>
          </a:p>
        </p:txBody>
      </p:sp>
      <p:sp>
        <p:nvSpPr>
          <p:cNvPr id="9223" name="AutoShape 7">
            <a:extLst>
              <a:ext uri="{FF2B5EF4-FFF2-40B4-BE49-F238E27FC236}">
                <a16:creationId xmlns:a16="http://schemas.microsoft.com/office/drawing/2014/main" id="{58051DD7-3F98-455A-A74B-8E5902788DAD}"/>
              </a:ext>
            </a:extLst>
          </p:cNvPr>
          <p:cNvSpPr>
            <a:spLocks noChangeArrowheads="1"/>
          </p:cNvSpPr>
          <p:nvPr/>
        </p:nvSpPr>
        <p:spPr bwMode="auto">
          <a:xfrm>
            <a:off x="152400" y="1143000"/>
            <a:ext cx="381000" cy="838200"/>
          </a:xfrm>
          <a:prstGeom prst="curvedRightArrow">
            <a:avLst>
              <a:gd name="adj1" fmla="val 44000"/>
              <a:gd name="adj2" fmla="val 88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4" name="AutoShape 8">
            <a:extLst>
              <a:ext uri="{FF2B5EF4-FFF2-40B4-BE49-F238E27FC236}">
                <a16:creationId xmlns:a16="http://schemas.microsoft.com/office/drawing/2014/main" id="{2EF11345-6F77-4797-8E59-CA1262DAA5E3}"/>
              </a:ext>
            </a:extLst>
          </p:cNvPr>
          <p:cNvSpPr>
            <a:spLocks noChangeArrowheads="1"/>
          </p:cNvSpPr>
          <p:nvPr/>
        </p:nvSpPr>
        <p:spPr bwMode="auto">
          <a:xfrm>
            <a:off x="304800" y="4267200"/>
            <a:ext cx="381000" cy="838200"/>
          </a:xfrm>
          <a:prstGeom prst="curvedRightArrow">
            <a:avLst>
              <a:gd name="adj1" fmla="val 44000"/>
              <a:gd name="adj2" fmla="val 88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 name="Oval 9">
            <a:extLst>
              <a:ext uri="{FF2B5EF4-FFF2-40B4-BE49-F238E27FC236}">
                <a16:creationId xmlns:a16="http://schemas.microsoft.com/office/drawing/2014/main" id="{F5549359-10F4-45B7-87A9-145EE40F9310}"/>
              </a:ext>
            </a:extLst>
          </p:cNvPr>
          <p:cNvSpPr>
            <a:spLocks noChangeArrowheads="1"/>
          </p:cNvSpPr>
          <p:nvPr/>
        </p:nvSpPr>
        <p:spPr bwMode="auto">
          <a:xfrm>
            <a:off x="838200" y="4038600"/>
            <a:ext cx="17526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Lợi ích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diamond(in)">
                                      <p:cBhvr>
                                        <p:cTn id="7" dur="2000"/>
                                        <p:tgtEl>
                                          <p:spTgt spid="9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9223"/>
                                        </p:tgtEl>
                                        <p:attrNameLst>
                                          <p:attrName>style.visibility</p:attrName>
                                        </p:attrNameLst>
                                      </p:cBhvr>
                                      <p:to>
                                        <p:strVal val="visible"/>
                                      </p:to>
                                    </p:set>
                                    <p:anim calcmode="lin" valueType="num">
                                      <p:cBhvr additive="base">
                                        <p:cTn id="12" dur="3000" fill="hold"/>
                                        <p:tgtEl>
                                          <p:spTgt spid="9223"/>
                                        </p:tgtEl>
                                        <p:attrNameLst>
                                          <p:attrName>ppt_x</p:attrName>
                                        </p:attrNameLst>
                                      </p:cBhvr>
                                      <p:tavLst>
                                        <p:tav tm="0">
                                          <p:val>
                                            <p:strVal val="#ppt_x"/>
                                          </p:val>
                                        </p:tav>
                                        <p:tav tm="100000">
                                          <p:val>
                                            <p:strVal val="#ppt_x"/>
                                          </p:val>
                                        </p:tav>
                                      </p:tavLst>
                                    </p:anim>
                                    <p:anim calcmode="lin" valueType="num">
                                      <p:cBhvr additive="base">
                                        <p:cTn id="13" dur="3000" fill="hold"/>
                                        <p:tgtEl>
                                          <p:spTgt spid="922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9219">
                                            <p:txEl>
                                              <p:pRg st="0" end="0"/>
                                            </p:txEl>
                                          </p:spTgt>
                                        </p:tgtEl>
                                        <p:attrNameLst>
                                          <p:attrName>style.visibility</p:attrName>
                                        </p:attrNameLst>
                                      </p:cBhvr>
                                      <p:to>
                                        <p:strVal val="visible"/>
                                      </p:to>
                                    </p:set>
                                    <p:animEffect transition="in" filter="slide(fromBottom)">
                                      <p:cBhvr>
                                        <p:cTn id="18" dur="3000"/>
                                        <p:tgtEl>
                                          <p:spTgt spid="9219">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225"/>
                                        </p:tgtEl>
                                        <p:attrNameLst>
                                          <p:attrName>style.visibility</p:attrName>
                                        </p:attrNameLst>
                                      </p:cBhvr>
                                      <p:to>
                                        <p:strVal val="visible"/>
                                      </p:to>
                                    </p:set>
                                    <p:anim calcmode="lin" valueType="num">
                                      <p:cBhvr additive="base">
                                        <p:cTn id="23" dur="3000" fill="hold"/>
                                        <p:tgtEl>
                                          <p:spTgt spid="9225"/>
                                        </p:tgtEl>
                                        <p:attrNameLst>
                                          <p:attrName>ppt_x</p:attrName>
                                        </p:attrNameLst>
                                      </p:cBhvr>
                                      <p:tavLst>
                                        <p:tav tm="0">
                                          <p:val>
                                            <p:strVal val="#ppt_x"/>
                                          </p:val>
                                        </p:tav>
                                        <p:tav tm="100000">
                                          <p:val>
                                            <p:strVal val="#ppt_x"/>
                                          </p:val>
                                        </p:tav>
                                      </p:tavLst>
                                    </p:anim>
                                    <p:anim calcmode="lin" valueType="num">
                                      <p:cBhvr additive="base">
                                        <p:cTn id="24" dur="3000" fill="hold"/>
                                        <p:tgtEl>
                                          <p:spTgt spid="922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nodeType="clickEffect">
                                  <p:stCondLst>
                                    <p:cond delay="0"/>
                                  </p:stCondLst>
                                  <p:childTnLst>
                                    <p:set>
                                      <p:cBhvr>
                                        <p:cTn id="28" dur="1" fill="hold">
                                          <p:stCondLst>
                                            <p:cond delay="0"/>
                                          </p:stCondLst>
                                        </p:cTn>
                                        <p:tgtEl>
                                          <p:spTgt spid="9224"/>
                                        </p:tgtEl>
                                        <p:attrNameLst>
                                          <p:attrName>style.visibility</p:attrName>
                                        </p:attrNameLst>
                                      </p:cBhvr>
                                      <p:to>
                                        <p:strVal val="visible"/>
                                      </p:to>
                                    </p:set>
                                    <p:animEffect transition="in" filter="diamond(in)">
                                      <p:cBhvr>
                                        <p:cTn id="29" dur="2000"/>
                                        <p:tgtEl>
                                          <p:spTgt spid="922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220"/>
                                        </p:tgtEl>
                                        <p:attrNameLst>
                                          <p:attrName>style.visibility</p:attrName>
                                        </p:attrNameLst>
                                      </p:cBhvr>
                                      <p:to>
                                        <p:strVal val="visible"/>
                                      </p:to>
                                    </p:set>
                                    <p:anim calcmode="lin" valueType="num">
                                      <p:cBhvr additive="base">
                                        <p:cTn id="34" dur="5000" fill="hold"/>
                                        <p:tgtEl>
                                          <p:spTgt spid="9220"/>
                                        </p:tgtEl>
                                        <p:attrNameLst>
                                          <p:attrName>ppt_x</p:attrName>
                                        </p:attrNameLst>
                                      </p:cBhvr>
                                      <p:tavLst>
                                        <p:tav tm="0">
                                          <p:val>
                                            <p:strVal val="#ppt_x"/>
                                          </p:val>
                                        </p:tav>
                                        <p:tav tm="100000">
                                          <p:val>
                                            <p:strVal val="#ppt_x"/>
                                          </p:val>
                                        </p:tav>
                                      </p:tavLst>
                                    </p:anim>
                                    <p:anim calcmode="lin" valueType="num">
                                      <p:cBhvr additive="base">
                                        <p:cTn id="35" dur="5000" fill="hold"/>
                                        <p:tgtEl>
                                          <p:spTgt spid="9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21" grpId="0" animBg="1"/>
      <p:bldP spid="92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2E0C9B-2934-451E-9CBD-851A36641F78}"/>
              </a:ext>
            </a:extLst>
          </p:cNvPr>
          <p:cNvSpPr>
            <a:spLocks noGrp="1"/>
          </p:cNvSpPr>
          <p:nvPr>
            <p:ph type="ftr" sz="quarter" idx="11"/>
          </p:nvPr>
        </p:nvSpPr>
        <p:spPr/>
        <p:txBody>
          <a:bodyPr/>
          <a:lstStyle/>
          <a:p>
            <a:r>
              <a:rPr lang="en-US" altLang="en-US"/>
              <a:t>Chương 10: CHƯƠNG TRÌNH CON</a:t>
            </a:r>
          </a:p>
        </p:txBody>
      </p:sp>
      <p:sp>
        <p:nvSpPr>
          <p:cNvPr id="6" name="Slide Number Placeholder 5">
            <a:extLst>
              <a:ext uri="{FF2B5EF4-FFF2-40B4-BE49-F238E27FC236}">
                <a16:creationId xmlns:a16="http://schemas.microsoft.com/office/drawing/2014/main" id="{C52F17EC-05BF-4AD6-8ABC-2B783F6E0961}"/>
              </a:ext>
            </a:extLst>
          </p:cNvPr>
          <p:cNvSpPr>
            <a:spLocks noGrp="1"/>
          </p:cNvSpPr>
          <p:nvPr>
            <p:ph type="sldNum" sz="quarter" idx="12"/>
          </p:nvPr>
        </p:nvSpPr>
        <p:spPr/>
        <p:txBody>
          <a:bodyPr/>
          <a:lstStyle/>
          <a:p>
            <a:fld id="{3CD85006-338A-463E-87E6-198C790BBCF7}" type="slidenum">
              <a:rPr lang="en-US" altLang="en-US"/>
              <a:pPr/>
              <a:t>12</a:t>
            </a:fld>
            <a:endParaRPr lang="en-US" altLang="en-US"/>
          </a:p>
        </p:txBody>
      </p:sp>
      <p:sp>
        <p:nvSpPr>
          <p:cNvPr id="10242" name="Rectangle 2">
            <a:extLst>
              <a:ext uri="{FF2B5EF4-FFF2-40B4-BE49-F238E27FC236}">
                <a16:creationId xmlns:a16="http://schemas.microsoft.com/office/drawing/2014/main" id="{8C716301-7B85-45E4-8166-D090FBB6EB78}"/>
              </a:ext>
            </a:extLst>
          </p:cNvPr>
          <p:cNvSpPr>
            <a:spLocks noGrp="1" noChangeArrowheads="1"/>
          </p:cNvSpPr>
          <p:nvPr>
            <p:ph type="title"/>
          </p:nvPr>
        </p:nvSpPr>
        <p:spPr>
          <a:xfrm>
            <a:off x="457200" y="685800"/>
            <a:ext cx="7543800" cy="731838"/>
          </a:xfrm>
        </p:spPr>
        <p:txBody>
          <a:bodyPr/>
          <a:lstStyle/>
          <a:p>
            <a:r>
              <a:rPr lang="en-US" altLang="en-US" sz="4000">
                <a:solidFill>
                  <a:srgbClr val="522614"/>
                </a:solidFill>
              </a:rPr>
              <a:t>CẤU TRÚC CỦA CTCON</a:t>
            </a:r>
          </a:p>
        </p:txBody>
      </p:sp>
      <p:sp>
        <p:nvSpPr>
          <p:cNvPr id="10244" name="Text Box 4">
            <a:extLst>
              <a:ext uri="{FF2B5EF4-FFF2-40B4-BE49-F238E27FC236}">
                <a16:creationId xmlns:a16="http://schemas.microsoft.com/office/drawing/2014/main" id="{DB7DBE0A-1F25-490F-B38A-DF9CCEC9E1FE}"/>
              </a:ext>
            </a:extLst>
          </p:cNvPr>
          <p:cNvSpPr txBox="1">
            <a:spLocks noChangeArrowheads="1"/>
          </p:cNvSpPr>
          <p:nvPr/>
        </p:nvSpPr>
        <p:spPr bwMode="auto">
          <a:xfrm>
            <a:off x="1066800" y="2133600"/>
            <a:ext cx="7086600" cy="2774950"/>
          </a:xfrm>
          <a:prstGeom prst="rect">
            <a:avLst/>
          </a:prstGeom>
          <a:solidFill>
            <a:srgbClr val="CB500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TÊNCTC  PROC  [NEAR|FAR]</a:t>
            </a:r>
          </a:p>
          <a:p>
            <a:pPr>
              <a:spcBef>
                <a:spcPct val="50000"/>
              </a:spcBef>
            </a:pPr>
            <a:r>
              <a:rPr lang="en-US" altLang="en-US" sz="3200"/>
              <a:t>     CÁC LỆNH CỦA CTC</a:t>
            </a:r>
          </a:p>
          <a:p>
            <a:pPr>
              <a:spcBef>
                <a:spcPct val="50000"/>
              </a:spcBef>
            </a:pPr>
            <a:r>
              <a:rPr lang="en-US" altLang="en-US" sz="3200"/>
              <a:t>   RET</a:t>
            </a:r>
          </a:p>
          <a:p>
            <a:pPr>
              <a:spcBef>
                <a:spcPct val="50000"/>
              </a:spcBef>
            </a:pPr>
            <a:r>
              <a:rPr lang="en-US" altLang="en-US" sz="3200"/>
              <a:t>TÊNCTC  ENDP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3000" fill="hold"/>
                                        <p:tgtEl>
                                          <p:spTgt spid="10242"/>
                                        </p:tgtEl>
                                        <p:attrNameLst>
                                          <p:attrName>ppt_x</p:attrName>
                                        </p:attrNameLst>
                                      </p:cBhvr>
                                      <p:tavLst>
                                        <p:tav tm="0">
                                          <p:val>
                                            <p:strVal val="#ppt_x"/>
                                          </p:val>
                                        </p:tav>
                                        <p:tav tm="100000">
                                          <p:val>
                                            <p:strVal val="#ppt_x"/>
                                          </p:val>
                                        </p:tav>
                                      </p:tavLst>
                                    </p:anim>
                                    <p:anim calcmode="lin" valueType="num">
                                      <p:cBhvr additive="base">
                                        <p:cTn id="8" dur="30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4"/>
                                        </p:tgtEl>
                                        <p:attrNameLst>
                                          <p:attrName>style.visibility</p:attrName>
                                        </p:attrNameLst>
                                      </p:cBhvr>
                                      <p:to>
                                        <p:strVal val="visible"/>
                                      </p:to>
                                    </p:set>
                                    <p:anim calcmode="lin" valueType="num">
                                      <p:cBhvr additive="base">
                                        <p:cTn id="13" dur="5000" fill="hold"/>
                                        <p:tgtEl>
                                          <p:spTgt spid="10244"/>
                                        </p:tgtEl>
                                        <p:attrNameLst>
                                          <p:attrName>ppt_x</p:attrName>
                                        </p:attrNameLst>
                                      </p:cBhvr>
                                      <p:tavLst>
                                        <p:tav tm="0">
                                          <p:val>
                                            <p:strVal val="#ppt_x"/>
                                          </p:val>
                                        </p:tav>
                                        <p:tav tm="100000">
                                          <p:val>
                                            <p:strVal val="#ppt_x"/>
                                          </p:val>
                                        </p:tav>
                                      </p:tavLst>
                                    </p:anim>
                                    <p:anim calcmode="lin" valueType="num">
                                      <p:cBhvr additive="base">
                                        <p:cTn id="14" dur="5000" fill="hold"/>
                                        <p:tgtEl>
                                          <p:spTgt spid="10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87EBB76D-E5A2-4C90-A698-25D6F68BF551}"/>
              </a:ext>
            </a:extLst>
          </p:cNvPr>
          <p:cNvSpPr>
            <a:spLocks noGrp="1"/>
          </p:cNvSpPr>
          <p:nvPr>
            <p:ph type="ftr" sz="quarter" idx="11"/>
          </p:nvPr>
        </p:nvSpPr>
        <p:spPr/>
        <p:txBody>
          <a:bodyPr/>
          <a:lstStyle/>
          <a:p>
            <a:r>
              <a:rPr lang="en-US" altLang="en-US"/>
              <a:t>Chương 10: CHƯƠNG TRÌNH CON</a:t>
            </a:r>
          </a:p>
        </p:txBody>
      </p:sp>
      <p:sp>
        <p:nvSpPr>
          <p:cNvPr id="8" name="Slide Number Placeholder 5">
            <a:extLst>
              <a:ext uri="{FF2B5EF4-FFF2-40B4-BE49-F238E27FC236}">
                <a16:creationId xmlns:a16="http://schemas.microsoft.com/office/drawing/2014/main" id="{84CE4664-306A-4AB5-BC10-668ED98836C4}"/>
              </a:ext>
            </a:extLst>
          </p:cNvPr>
          <p:cNvSpPr>
            <a:spLocks noGrp="1"/>
          </p:cNvSpPr>
          <p:nvPr>
            <p:ph type="sldNum" sz="quarter" idx="12"/>
          </p:nvPr>
        </p:nvSpPr>
        <p:spPr/>
        <p:txBody>
          <a:bodyPr/>
          <a:lstStyle/>
          <a:p>
            <a:fld id="{93AD93B0-CE3D-4DD1-9BD2-6CF26247BF7F}" type="slidenum">
              <a:rPr lang="en-US" altLang="en-US"/>
              <a:pPr/>
              <a:t>13</a:t>
            </a:fld>
            <a:endParaRPr lang="en-US" altLang="en-US"/>
          </a:p>
        </p:txBody>
      </p:sp>
      <p:sp>
        <p:nvSpPr>
          <p:cNvPr id="40963" name="Rectangle 3">
            <a:extLst>
              <a:ext uri="{FF2B5EF4-FFF2-40B4-BE49-F238E27FC236}">
                <a16:creationId xmlns:a16="http://schemas.microsoft.com/office/drawing/2014/main" id="{F79B53E1-BF57-4290-B171-EC17894B5EC4}"/>
              </a:ext>
            </a:extLst>
          </p:cNvPr>
          <p:cNvSpPr>
            <a:spLocks noGrp="1" noChangeArrowheads="1"/>
          </p:cNvSpPr>
          <p:nvPr>
            <p:ph type="body" idx="1"/>
          </p:nvPr>
        </p:nvSpPr>
        <p:spPr>
          <a:xfrm>
            <a:off x="457200" y="1719263"/>
            <a:ext cx="8229600" cy="3081337"/>
          </a:xfrm>
        </p:spPr>
        <p:txBody>
          <a:bodyPr/>
          <a:lstStyle/>
          <a:p>
            <a:r>
              <a:rPr lang="en-US" altLang="en-US"/>
              <a:t>Viết chương trình nhập 1 số n (n nguyên dương và &lt;9). Tính giai thừa của n và xuất ra màn hình dưới dạng số hex (giới hạn kết quả 16 bit).</a:t>
            </a:r>
          </a:p>
          <a:p>
            <a:r>
              <a:rPr lang="en-US" altLang="en-US"/>
              <a:t>Viết chương trình tìm số hoàn thiện (giới hạn 2 chữ số) và in nó ra màn hình.</a:t>
            </a:r>
          </a:p>
        </p:txBody>
      </p:sp>
      <p:sp>
        <p:nvSpPr>
          <p:cNvPr id="40964" name="AutoShape 4">
            <a:extLst>
              <a:ext uri="{FF2B5EF4-FFF2-40B4-BE49-F238E27FC236}">
                <a16:creationId xmlns:a16="http://schemas.microsoft.com/office/drawing/2014/main" id="{0099C21C-ED94-44DB-93E3-E95731358FE4}"/>
              </a:ext>
            </a:extLst>
          </p:cNvPr>
          <p:cNvSpPr>
            <a:spLocks noChangeArrowheads="1"/>
          </p:cNvSpPr>
          <p:nvPr/>
        </p:nvSpPr>
        <p:spPr bwMode="auto">
          <a:xfrm>
            <a:off x="1066800" y="381000"/>
            <a:ext cx="4800600" cy="838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Verdana" panose="020B0604030504040204" pitchFamily="34" charset="0"/>
              </a:rPr>
              <a:t>MINH HỌA</a:t>
            </a:r>
          </a:p>
        </p:txBody>
      </p:sp>
      <p:sp>
        <p:nvSpPr>
          <p:cNvPr id="40965" name="AutoShape 5">
            <a:hlinkClick r:id="rId2" action="ppaction://program" highlightClick="1"/>
            <a:extLst>
              <a:ext uri="{FF2B5EF4-FFF2-40B4-BE49-F238E27FC236}">
                <a16:creationId xmlns:a16="http://schemas.microsoft.com/office/drawing/2014/main" id="{7DF1BBD6-F38C-409D-9F6C-72C62897665B}"/>
              </a:ext>
            </a:extLst>
          </p:cNvPr>
          <p:cNvSpPr>
            <a:spLocks noChangeArrowheads="1"/>
          </p:cNvSpPr>
          <p:nvPr/>
        </p:nvSpPr>
        <p:spPr bwMode="auto">
          <a:xfrm>
            <a:off x="6553200" y="3276600"/>
            <a:ext cx="457200" cy="3810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AutoShape 6">
            <a:hlinkClick r:id="rId2" action="ppaction://program" highlightClick="1"/>
            <a:extLst>
              <a:ext uri="{FF2B5EF4-FFF2-40B4-BE49-F238E27FC236}">
                <a16:creationId xmlns:a16="http://schemas.microsoft.com/office/drawing/2014/main" id="{6EB03523-DA69-457D-B011-56342B40D1E5}"/>
              </a:ext>
            </a:extLst>
          </p:cNvPr>
          <p:cNvSpPr>
            <a:spLocks noChangeArrowheads="1"/>
          </p:cNvSpPr>
          <p:nvPr/>
        </p:nvSpPr>
        <p:spPr bwMode="auto">
          <a:xfrm>
            <a:off x="6629400" y="4267200"/>
            <a:ext cx="381000" cy="3810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A3F81D-6D66-4498-B665-4878A2BAD9D1}"/>
              </a:ext>
            </a:extLst>
          </p:cNvPr>
          <p:cNvSpPr>
            <a:spLocks noGrp="1"/>
          </p:cNvSpPr>
          <p:nvPr>
            <p:ph type="ftr" sz="quarter" idx="11"/>
          </p:nvPr>
        </p:nvSpPr>
        <p:spPr/>
        <p:txBody>
          <a:bodyPr/>
          <a:lstStyle/>
          <a:p>
            <a:r>
              <a:rPr lang="en-US" altLang="en-US"/>
              <a:t>Chương 10: CHƯƠNG TRÌNH CON</a:t>
            </a:r>
          </a:p>
        </p:txBody>
      </p:sp>
      <p:sp>
        <p:nvSpPr>
          <p:cNvPr id="6" name="Slide Number Placeholder 5">
            <a:extLst>
              <a:ext uri="{FF2B5EF4-FFF2-40B4-BE49-F238E27FC236}">
                <a16:creationId xmlns:a16="http://schemas.microsoft.com/office/drawing/2014/main" id="{B920CBA5-B7BD-4D9E-B3A1-95325D49F1F1}"/>
              </a:ext>
            </a:extLst>
          </p:cNvPr>
          <p:cNvSpPr>
            <a:spLocks noGrp="1"/>
          </p:cNvSpPr>
          <p:nvPr>
            <p:ph type="sldNum" sz="quarter" idx="12"/>
          </p:nvPr>
        </p:nvSpPr>
        <p:spPr/>
        <p:txBody>
          <a:bodyPr/>
          <a:lstStyle/>
          <a:p>
            <a:fld id="{19F3B612-9C9E-49A5-85EF-AF433A4ADF31}" type="slidenum">
              <a:rPr lang="en-US" altLang="en-US"/>
              <a:pPr/>
              <a:t>14</a:t>
            </a:fld>
            <a:endParaRPr lang="en-US" altLang="en-US"/>
          </a:p>
        </p:txBody>
      </p:sp>
      <p:sp>
        <p:nvSpPr>
          <p:cNvPr id="45060" name="AutoShape 4">
            <a:extLst>
              <a:ext uri="{FF2B5EF4-FFF2-40B4-BE49-F238E27FC236}">
                <a16:creationId xmlns:a16="http://schemas.microsoft.com/office/drawing/2014/main" id="{935A6C60-B045-4EB6-919B-136B822192FD}"/>
              </a:ext>
            </a:extLst>
          </p:cNvPr>
          <p:cNvSpPr>
            <a:spLocks noChangeArrowheads="1"/>
          </p:cNvSpPr>
          <p:nvPr/>
        </p:nvSpPr>
        <p:spPr bwMode="auto">
          <a:xfrm>
            <a:off x="457200" y="228600"/>
            <a:ext cx="2209800" cy="7620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THÍ DỤ</a:t>
            </a:r>
          </a:p>
        </p:txBody>
      </p:sp>
      <p:sp>
        <p:nvSpPr>
          <p:cNvPr id="45061" name="Text Box 5">
            <a:extLst>
              <a:ext uri="{FF2B5EF4-FFF2-40B4-BE49-F238E27FC236}">
                <a16:creationId xmlns:a16="http://schemas.microsoft.com/office/drawing/2014/main" id="{7E65EFF3-681D-4EB6-B16F-BC4904AA7A10}"/>
              </a:ext>
            </a:extLst>
          </p:cNvPr>
          <p:cNvSpPr txBox="1">
            <a:spLocks noChangeArrowheads="1"/>
          </p:cNvSpPr>
          <p:nvPr/>
        </p:nvSpPr>
        <p:spPr bwMode="auto">
          <a:xfrm>
            <a:off x="533400" y="1524000"/>
            <a:ext cx="6858000" cy="4625975"/>
          </a:xfrm>
          <a:prstGeom prst="rect">
            <a:avLst/>
          </a:prstGeom>
          <a:solidFill>
            <a:srgbClr val="5226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.DATA</a:t>
            </a:r>
          </a:p>
          <a:p>
            <a:pPr>
              <a:spcBef>
                <a:spcPct val="50000"/>
              </a:spcBef>
            </a:pPr>
            <a:r>
              <a:rPr lang="en-US" altLang="en-US">
                <a:solidFill>
                  <a:schemeClr val="bg1"/>
                </a:solidFill>
              </a:rPr>
              <a:t>EXTRN    MemVar : WORD, Array1 : BYTE , ArrLength :ABS </a:t>
            </a:r>
            <a:br>
              <a:rPr lang="en-US" altLang="en-US">
                <a:solidFill>
                  <a:schemeClr val="bg1"/>
                </a:solidFill>
              </a:rPr>
            </a:br>
            <a:r>
              <a:rPr lang="en-US" altLang="en-US">
                <a:solidFill>
                  <a:schemeClr val="bg1"/>
                </a:solidFill>
              </a:rPr>
              <a:t>…</a:t>
            </a:r>
            <a:br>
              <a:rPr lang="en-US" altLang="en-US">
                <a:solidFill>
                  <a:schemeClr val="bg1"/>
                </a:solidFill>
              </a:rPr>
            </a:br>
            <a:r>
              <a:rPr lang="en-US" altLang="en-US">
                <a:solidFill>
                  <a:schemeClr val="bg1"/>
                </a:solidFill>
              </a:rPr>
              <a:t>.CODE</a:t>
            </a:r>
            <a:br>
              <a:rPr lang="en-US" altLang="en-US">
                <a:solidFill>
                  <a:schemeClr val="bg1"/>
                </a:solidFill>
              </a:rPr>
            </a:br>
            <a:r>
              <a:rPr lang="en-US" altLang="en-US">
                <a:solidFill>
                  <a:schemeClr val="bg1"/>
                </a:solidFill>
              </a:rPr>
              <a:t>EXTRN NearProc : NEAR , FarProc : FAR</a:t>
            </a:r>
            <a:br>
              <a:rPr lang="en-US" altLang="en-US">
                <a:solidFill>
                  <a:schemeClr val="bg1"/>
                </a:solidFill>
              </a:rPr>
            </a:br>
            <a:r>
              <a:rPr lang="en-US" altLang="en-US">
                <a:solidFill>
                  <a:schemeClr val="bg1"/>
                </a:solidFill>
              </a:rPr>
              <a:t>….</a:t>
            </a:r>
            <a:br>
              <a:rPr lang="en-US" altLang="en-US">
                <a:solidFill>
                  <a:schemeClr val="bg1"/>
                </a:solidFill>
              </a:rPr>
            </a:br>
            <a:r>
              <a:rPr lang="en-US" altLang="en-US">
                <a:solidFill>
                  <a:schemeClr val="bg1"/>
                </a:solidFill>
              </a:rPr>
              <a:t>MOV AX,MemVar</a:t>
            </a:r>
            <a:br>
              <a:rPr lang="en-US" altLang="en-US">
                <a:solidFill>
                  <a:schemeClr val="bg1"/>
                </a:solidFill>
              </a:rPr>
            </a:br>
            <a:r>
              <a:rPr lang="en-US" altLang="en-US">
                <a:solidFill>
                  <a:schemeClr val="bg1"/>
                </a:solidFill>
              </a:rPr>
              <a:t>MOV BX, OFFSET Array1</a:t>
            </a:r>
            <a:br>
              <a:rPr lang="en-US" altLang="en-US">
                <a:solidFill>
                  <a:schemeClr val="bg1"/>
                </a:solidFill>
              </a:rPr>
            </a:br>
            <a:r>
              <a:rPr lang="en-US" altLang="en-US">
                <a:solidFill>
                  <a:schemeClr val="bg1"/>
                </a:solidFill>
              </a:rPr>
              <a:t>MOV CX, ArrLength</a:t>
            </a:r>
            <a:br>
              <a:rPr lang="en-US" altLang="en-US">
                <a:solidFill>
                  <a:schemeClr val="bg1"/>
                </a:solidFill>
              </a:rPr>
            </a:br>
            <a:r>
              <a:rPr lang="en-US" altLang="en-US">
                <a:solidFill>
                  <a:schemeClr val="bg1"/>
                </a:solidFill>
              </a:rPr>
              <a:t>…</a:t>
            </a:r>
            <a:br>
              <a:rPr lang="en-US" altLang="en-US">
                <a:solidFill>
                  <a:schemeClr val="bg1"/>
                </a:solidFill>
              </a:rPr>
            </a:br>
            <a:r>
              <a:rPr lang="en-US" altLang="en-US">
                <a:solidFill>
                  <a:schemeClr val="bg1"/>
                </a:solidFill>
              </a:rPr>
              <a:t>CALL NearProc</a:t>
            </a:r>
            <a:br>
              <a:rPr lang="en-US" altLang="en-US">
                <a:solidFill>
                  <a:schemeClr val="bg1"/>
                </a:solidFill>
              </a:rPr>
            </a:br>
            <a:r>
              <a:rPr lang="en-US" altLang="en-US">
                <a:solidFill>
                  <a:schemeClr val="bg1"/>
                </a:solidFill>
              </a:rPr>
              <a:t>….</a:t>
            </a:r>
          </a:p>
          <a:p>
            <a:pPr>
              <a:spcBef>
                <a:spcPct val="50000"/>
              </a:spcBef>
            </a:pPr>
            <a:r>
              <a:rPr lang="en-US" altLang="en-US">
                <a:solidFill>
                  <a:schemeClr val="bg1"/>
                </a:solidFill>
              </a:rPr>
              <a:t>CALL FarProc</a:t>
            </a:r>
            <a:br>
              <a:rPr lang="en-US" altLang="en-US">
                <a:solidFill>
                  <a:schemeClr val="bg1"/>
                </a:solidFill>
              </a:rPr>
            </a:br>
            <a:r>
              <a:rPr lang="en-US" altLang="en-US">
                <a:solidFill>
                  <a:schemeClr val="bg1"/>
                </a:solidFill>
              </a:rPr>
              <a:t>…..</a:t>
            </a:r>
          </a:p>
          <a:p>
            <a:pPr>
              <a:spcBef>
                <a:spcPct val="50000"/>
              </a:spcBef>
            </a:pPr>
            <a:endParaRPr lang="en-US" altLang="en-US">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3AC38B49-D995-43E9-908A-2E6C898A89EF}"/>
              </a:ext>
            </a:extLst>
          </p:cNvPr>
          <p:cNvSpPr>
            <a:spLocks noGrp="1"/>
          </p:cNvSpPr>
          <p:nvPr>
            <p:ph type="ftr" sz="quarter" idx="11"/>
          </p:nvPr>
        </p:nvSpPr>
        <p:spPr/>
        <p:txBody>
          <a:bodyPr/>
          <a:lstStyle/>
          <a:p>
            <a:r>
              <a:rPr lang="en-US" altLang="en-US"/>
              <a:t>Chương 10: CHƯƠNG TRÌNH CON</a:t>
            </a:r>
          </a:p>
        </p:txBody>
      </p:sp>
      <p:sp>
        <p:nvSpPr>
          <p:cNvPr id="7" name="Slide Number Placeholder 5">
            <a:extLst>
              <a:ext uri="{FF2B5EF4-FFF2-40B4-BE49-F238E27FC236}">
                <a16:creationId xmlns:a16="http://schemas.microsoft.com/office/drawing/2014/main" id="{ABA3B94F-4473-4AF8-9EA7-E250A417DD3F}"/>
              </a:ext>
            </a:extLst>
          </p:cNvPr>
          <p:cNvSpPr>
            <a:spLocks noGrp="1"/>
          </p:cNvSpPr>
          <p:nvPr>
            <p:ph type="sldNum" sz="quarter" idx="12"/>
          </p:nvPr>
        </p:nvSpPr>
        <p:spPr/>
        <p:txBody>
          <a:bodyPr/>
          <a:lstStyle/>
          <a:p>
            <a:fld id="{C431CA47-40D7-4965-BAE1-0A85301A8CF3}" type="slidenum">
              <a:rPr lang="en-US" altLang="en-US"/>
              <a:pPr/>
              <a:t>15</a:t>
            </a:fld>
            <a:endParaRPr lang="en-US" altLang="en-US"/>
          </a:p>
        </p:txBody>
      </p:sp>
      <p:sp>
        <p:nvSpPr>
          <p:cNvPr id="12290" name="Rectangle 2">
            <a:extLst>
              <a:ext uri="{FF2B5EF4-FFF2-40B4-BE49-F238E27FC236}">
                <a16:creationId xmlns:a16="http://schemas.microsoft.com/office/drawing/2014/main" id="{4DF81EAD-EA02-4CFE-AD1B-3C21DB4885D5}"/>
              </a:ext>
            </a:extLst>
          </p:cNvPr>
          <p:cNvSpPr>
            <a:spLocks noGrp="1" noChangeArrowheads="1"/>
          </p:cNvSpPr>
          <p:nvPr>
            <p:ph type="title"/>
          </p:nvPr>
        </p:nvSpPr>
        <p:spPr>
          <a:xfrm>
            <a:off x="457200" y="609600"/>
            <a:ext cx="7543800" cy="808038"/>
          </a:xfrm>
        </p:spPr>
        <p:txBody>
          <a:bodyPr/>
          <a:lstStyle/>
          <a:p>
            <a:r>
              <a:rPr lang="en-US" altLang="en-US" sz="4000"/>
              <a:t>CƠ CHẾ LÀM VIỆC CỦA CTC</a:t>
            </a:r>
          </a:p>
        </p:txBody>
      </p:sp>
      <p:sp>
        <p:nvSpPr>
          <p:cNvPr id="12291" name="Rectangle 3">
            <a:extLst>
              <a:ext uri="{FF2B5EF4-FFF2-40B4-BE49-F238E27FC236}">
                <a16:creationId xmlns:a16="http://schemas.microsoft.com/office/drawing/2014/main" id="{C18FD279-23D5-4AFF-834E-411F4A491E1D}"/>
              </a:ext>
            </a:extLst>
          </p:cNvPr>
          <p:cNvSpPr>
            <a:spLocks noGrp="1" noChangeArrowheads="1"/>
          </p:cNvSpPr>
          <p:nvPr>
            <p:ph type="body" idx="1"/>
          </p:nvPr>
        </p:nvSpPr>
        <p:spPr>
          <a:xfrm>
            <a:off x="457200" y="1719263"/>
            <a:ext cx="8229600" cy="1252537"/>
          </a:xfrm>
        </p:spPr>
        <p:txBody>
          <a:bodyPr/>
          <a:lstStyle/>
          <a:p>
            <a:r>
              <a:rPr lang="en-US" altLang="en-US" b="1"/>
              <a:t>Cơ chế gọi và thực hiện CTC trong ASM cũng giống như ngôn ngữ cấp cao.</a:t>
            </a:r>
          </a:p>
        </p:txBody>
      </p:sp>
      <p:sp>
        <p:nvSpPr>
          <p:cNvPr id="12292" name="Text Box 4">
            <a:extLst>
              <a:ext uri="{FF2B5EF4-FFF2-40B4-BE49-F238E27FC236}">
                <a16:creationId xmlns:a16="http://schemas.microsoft.com/office/drawing/2014/main" id="{16F30A8A-8B93-4DAD-A22B-D6FA75B1FD0F}"/>
              </a:ext>
            </a:extLst>
          </p:cNvPr>
          <p:cNvSpPr txBox="1">
            <a:spLocks noChangeArrowheads="1"/>
          </p:cNvSpPr>
          <p:nvPr/>
        </p:nvSpPr>
        <p:spPr bwMode="auto">
          <a:xfrm>
            <a:off x="0" y="3200400"/>
            <a:ext cx="9144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ym typeface="Wingdings" panose="05000000000000000000" pitchFamily="2" charset="2"/>
              </a:rPr>
              <a:t> Khi gặp lệnh gọi CTC thì :</a:t>
            </a:r>
            <a:br>
              <a:rPr lang="en-US" altLang="en-US" sz="2400">
                <a:sym typeface="Wingdings" panose="05000000000000000000" pitchFamily="2" charset="2"/>
              </a:rPr>
            </a:br>
            <a:r>
              <a:rPr lang="en-US" altLang="en-US" sz="2400">
                <a:sym typeface="Wingdings" panose="05000000000000000000" pitchFamily="2" charset="2"/>
              </a:rPr>
              <a:t> . Địa chỉ của lệnh ngay sau lệnh gọi CTC sẽ được đưa vào STACK.</a:t>
            </a:r>
            <a:br>
              <a:rPr lang="en-US" altLang="en-US" sz="2400">
                <a:sym typeface="Wingdings" panose="05000000000000000000" pitchFamily="2" charset="2"/>
              </a:rPr>
            </a:br>
            <a:r>
              <a:rPr lang="en-US" altLang="en-US" sz="2400">
                <a:sym typeface="Wingdings" panose="05000000000000000000" pitchFamily="2" charset="2"/>
              </a:rPr>
              <a:t>. Địa chỉ của CTC được gọi sẽ được nạp vào thanh ghi IP.</a:t>
            </a:r>
            <a:br>
              <a:rPr lang="en-US" altLang="en-US" sz="2400">
                <a:sym typeface="Wingdings" panose="05000000000000000000" pitchFamily="2" charset="2"/>
              </a:rPr>
            </a:br>
            <a:r>
              <a:rPr lang="en-US" altLang="en-US" sz="2400">
                <a:sym typeface="Wingdings" panose="05000000000000000000" pitchFamily="2" charset="2"/>
              </a:rPr>
              <a:t>. Quyền điều khiển của CT sẽ được chuyển giao cho CTC.</a:t>
            </a:r>
            <a:br>
              <a:rPr lang="en-US" altLang="en-US" sz="2400">
                <a:sym typeface="Wingdings" panose="05000000000000000000" pitchFamily="2" charset="2"/>
              </a:rPr>
            </a:br>
            <a:r>
              <a:rPr lang="en-US" altLang="en-US" sz="2400">
                <a:sym typeface="Wingdings" panose="05000000000000000000" pitchFamily="2" charset="2"/>
              </a:rPr>
              <a:t>. CTC sẽ thực hiện các lệnh của nó và khi gặp RET, nó sẽ lấy địa chỉ cất trên STACK ra và nạp lại thanh ghi IP để thực thi lệnh kế tiếp.</a:t>
            </a: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diamond(in)">
                                      <p:cBhvr>
                                        <p:cTn id="7" dur="20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 calcmode="lin" valueType="num">
                                      <p:cBhvr additive="base">
                                        <p:cTn id="12" dur="50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13" dur="50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292"/>
                                        </p:tgtEl>
                                        <p:attrNameLst>
                                          <p:attrName>style.visibility</p:attrName>
                                        </p:attrNameLst>
                                      </p:cBhvr>
                                      <p:to>
                                        <p:strVal val="visible"/>
                                      </p:to>
                                    </p:set>
                                    <p:anim calcmode="lin" valueType="num">
                                      <p:cBhvr additive="base">
                                        <p:cTn id="18" dur="5000" fill="hold"/>
                                        <p:tgtEl>
                                          <p:spTgt spid="12292"/>
                                        </p:tgtEl>
                                        <p:attrNameLst>
                                          <p:attrName>ppt_x</p:attrName>
                                        </p:attrNameLst>
                                      </p:cBhvr>
                                      <p:tavLst>
                                        <p:tav tm="0">
                                          <p:val>
                                            <p:strVal val="#ppt_x"/>
                                          </p:val>
                                        </p:tav>
                                        <p:tav tm="100000">
                                          <p:val>
                                            <p:strVal val="#ppt_x"/>
                                          </p:val>
                                        </p:tav>
                                      </p:tavLst>
                                    </p:anim>
                                    <p:anim calcmode="lin" valueType="num">
                                      <p:cBhvr additive="base">
                                        <p:cTn id="19" dur="5000" fill="hold"/>
                                        <p:tgtEl>
                                          <p:spTgt spid="12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P spid="1229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2F91ADA5-DA1E-4F12-8D45-082CA06C5949}"/>
              </a:ext>
            </a:extLst>
          </p:cNvPr>
          <p:cNvSpPr>
            <a:spLocks noGrp="1"/>
          </p:cNvSpPr>
          <p:nvPr>
            <p:ph type="ftr" sz="quarter" idx="11"/>
          </p:nvPr>
        </p:nvSpPr>
        <p:spPr/>
        <p:txBody>
          <a:bodyPr/>
          <a:lstStyle/>
          <a:p>
            <a:r>
              <a:rPr lang="en-US" altLang="en-US"/>
              <a:t>Chương 10: CHƯƠNG TRÌNH CON</a:t>
            </a:r>
          </a:p>
        </p:txBody>
      </p:sp>
      <p:sp>
        <p:nvSpPr>
          <p:cNvPr id="13" name="Slide Number Placeholder 5">
            <a:extLst>
              <a:ext uri="{FF2B5EF4-FFF2-40B4-BE49-F238E27FC236}">
                <a16:creationId xmlns:a16="http://schemas.microsoft.com/office/drawing/2014/main" id="{7C1CC57C-420A-4194-AB89-6BF9FD3C7C39}"/>
              </a:ext>
            </a:extLst>
          </p:cNvPr>
          <p:cNvSpPr>
            <a:spLocks noGrp="1"/>
          </p:cNvSpPr>
          <p:nvPr>
            <p:ph type="sldNum" sz="quarter" idx="12"/>
          </p:nvPr>
        </p:nvSpPr>
        <p:spPr/>
        <p:txBody>
          <a:bodyPr/>
          <a:lstStyle/>
          <a:p>
            <a:fld id="{B98566FF-C93B-4ED2-9097-475793A319CE}" type="slidenum">
              <a:rPr lang="en-US" altLang="en-US"/>
              <a:pPr/>
              <a:t>16</a:t>
            </a:fld>
            <a:endParaRPr lang="en-US" altLang="en-US"/>
          </a:p>
        </p:txBody>
      </p:sp>
      <p:sp>
        <p:nvSpPr>
          <p:cNvPr id="43012" name="AutoShape 4">
            <a:extLst>
              <a:ext uri="{FF2B5EF4-FFF2-40B4-BE49-F238E27FC236}">
                <a16:creationId xmlns:a16="http://schemas.microsoft.com/office/drawing/2014/main" id="{0F6B2C8D-618A-4EF9-B6AC-A81B0FC909BD}"/>
              </a:ext>
            </a:extLst>
          </p:cNvPr>
          <p:cNvSpPr>
            <a:spLocks noChangeArrowheads="1"/>
          </p:cNvSpPr>
          <p:nvPr/>
        </p:nvSpPr>
        <p:spPr bwMode="auto">
          <a:xfrm>
            <a:off x="1066800" y="304800"/>
            <a:ext cx="4267200" cy="6858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chemeClr val="bg1"/>
                </a:solidFill>
              </a:rPr>
              <a:t>PUBLIC  EXTRN  GLOBAL</a:t>
            </a:r>
          </a:p>
        </p:txBody>
      </p:sp>
      <p:sp>
        <p:nvSpPr>
          <p:cNvPr id="43013" name="Text Box 5">
            <a:extLst>
              <a:ext uri="{FF2B5EF4-FFF2-40B4-BE49-F238E27FC236}">
                <a16:creationId xmlns:a16="http://schemas.microsoft.com/office/drawing/2014/main" id="{C99F1CDF-98DF-452F-A1FA-6C9D76DB2759}"/>
              </a:ext>
            </a:extLst>
          </p:cNvPr>
          <p:cNvSpPr txBox="1">
            <a:spLocks noChangeArrowheads="1"/>
          </p:cNvSpPr>
          <p:nvPr/>
        </p:nvSpPr>
        <p:spPr bwMode="auto">
          <a:xfrm>
            <a:off x="304800" y="1447800"/>
            <a:ext cx="8077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Để thuận lợi trong việc dịch, liên kết chương trình đa file, Assembler cung cấp các điều khiển Public, Extrn và Global.</a:t>
            </a:r>
          </a:p>
        </p:txBody>
      </p:sp>
      <p:sp>
        <p:nvSpPr>
          <p:cNvPr id="43014" name="AutoShape 6">
            <a:extLst>
              <a:ext uri="{FF2B5EF4-FFF2-40B4-BE49-F238E27FC236}">
                <a16:creationId xmlns:a16="http://schemas.microsoft.com/office/drawing/2014/main" id="{1E81FBD9-14B6-424A-B14F-789090AFB3E4}"/>
              </a:ext>
            </a:extLst>
          </p:cNvPr>
          <p:cNvSpPr>
            <a:spLocks noChangeArrowheads="1"/>
          </p:cNvSpPr>
          <p:nvPr/>
        </p:nvSpPr>
        <p:spPr bwMode="auto">
          <a:xfrm>
            <a:off x="838200" y="2743200"/>
            <a:ext cx="1981200" cy="457200"/>
          </a:xfrm>
          <a:prstGeom prst="flowChartProcess">
            <a:avLst/>
          </a:prstGeom>
          <a:solidFill>
            <a:srgbClr val="CB500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1"/>
                </a:solidFill>
              </a:rPr>
              <a:t>PUBLIC</a:t>
            </a:r>
          </a:p>
        </p:txBody>
      </p:sp>
      <p:sp>
        <p:nvSpPr>
          <p:cNvPr id="43015" name="AutoShape 7">
            <a:extLst>
              <a:ext uri="{FF2B5EF4-FFF2-40B4-BE49-F238E27FC236}">
                <a16:creationId xmlns:a16="http://schemas.microsoft.com/office/drawing/2014/main" id="{EC1B10AB-DCF1-444B-9062-446E69C895A8}"/>
              </a:ext>
            </a:extLst>
          </p:cNvPr>
          <p:cNvSpPr>
            <a:spLocks noChangeArrowheads="1"/>
          </p:cNvSpPr>
          <p:nvPr/>
        </p:nvSpPr>
        <p:spPr bwMode="auto">
          <a:xfrm>
            <a:off x="1066800" y="3276600"/>
            <a:ext cx="457200" cy="762000"/>
          </a:xfrm>
          <a:prstGeom prst="curvedRightArrow">
            <a:avLst>
              <a:gd name="adj1" fmla="val 33333"/>
              <a:gd name="adj2" fmla="val 66667"/>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Rectangle 8">
            <a:extLst>
              <a:ext uri="{FF2B5EF4-FFF2-40B4-BE49-F238E27FC236}">
                <a16:creationId xmlns:a16="http://schemas.microsoft.com/office/drawing/2014/main" id="{6C0645A9-103A-4EB0-B22B-45D7B63C4848}"/>
              </a:ext>
            </a:extLst>
          </p:cNvPr>
          <p:cNvSpPr>
            <a:spLocks noChangeArrowheads="1"/>
          </p:cNvSpPr>
          <p:nvPr/>
        </p:nvSpPr>
        <p:spPr bwMode="auto">
          <a:xfrm>
            <a:off x="533400" y="3962400"/>
            <a:ext cx="6096000" cy="198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Chỉ cho Assembler biết nhãn (label) nào nằm trong</a:t>
            </a:r>
            <a:br>
              <a:rPr lang="en-US" altLang="en-US"/>
            </a:br>
            <a:r>
              <a:rPr lang="en-US" altLang="en-US"/>
              <a:t>module này được phép sử dụng ở các module</a:t>
            </a:r>
            <a:br>
              <a:rPr lang="en-US" altLang="en-US"/>
            </a:br>
            <a:r>
              <a:rPr lang="en-US" altLang="en-US"/>
              <a:t>khác.</a:t>
            </a:r>
          </a:p>
          <a:p>
            <a:r>
              <a:rPr lang="en-US" altLang="en-US">
                <a:solidFill>
                  <a:schemeClr val="bg1"/>
                </a:solidFill>
              </a:rPr>
              <a:t>Cú pháp : PUBLIC tên nhãn</a:t>
            </a:r>
            <a:br>
              <a:rPr lang="en-US" altLang="en-US">
                <a:solidFill>
                  <a:schemeClr val="bg1"/>
                </a:solidFill>
              </a:rPr>
            </a:br>
            <a:r>
              <a:rPr lang="en-US" altLang="en-US">
                <a:solidFill>
                  <a:schemeClr val="bg1"/>
                </a:solidFill>
              </a:rPr>
              <a:t>                       khai báo nhãn</a:t>
            </a:r>
          </a:p>
        </p:txBody>
      </p:sp>
      <p:sp>
        <p:nvSpPr>
          <p:cNvPr id="43018" name="Text Box 10">
            <a:extLst>
              <a:ext uri="{FF2B5EF4-FFF2-40B4-BE49-F238E27FC236}">
                <a16:creationId xmlns:a16="http://schemas.microsoft.com/office/drawing/2014/main" id="{15541D28-3B0A-4E52-935B-22FF272CE251}"/>
              </a:ext>
            </a:extLst>
          </p:cNvPr>
          <p:cNvSpPr txBox="1">
            <a:spLocks noChangeArrowheads="1"/>
          </p:cNvSpPr>
          <p:nvPr/>
        </p:nvSpPr>
        <p:spPr bwMode="auto">
          <a:xfrm>
            <a:off x="7162800" y="4953000"/>
            <a:ext cx="1371600" cy="366713"/>
          </a:xfrm>
          <a:prstGeom prst="rect">
            <a:avLst/>
          </a:prstGeom>
          <a:solidFill>
            <a:srgbClr val="CB500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TÊN BiẾN</a:t>
            </a:r>
          </a:p>
        </p:txBody>
      </p:sp>
      <p:sp>
        <p:nvSpPr>
          <p:cNvPr id="43019" name="Text Box 11">
            <a:extLst>
              <a:ext uri="{FF2B5EF4-FFF2-40B4-BE49-F238E27FC236}">
                <a16:creationId xmlns:a16="http://schemas.microsoft.com/office/drawing/2014/main" id="{E4CAE3FF-78B0-44A3-B339-9648256F9238}"/>
              </a:ext>
            </a:extLst>
          </p:cNvPr>
          <p:cNvSpPr txBox="1">
            <a:spLocks noChangeArrowheads="1"/>
          </p:cNvSpPr>
          <p:nvPr/>
        </p:nvSpPr>
        <p:spPr bwMode="auto">
          <a:xfrm>
            <a:off x="7239000" y="4495800"/>
            <a:ext cx="1371600" cy="366713"/>
          </a:xfrm>
          <a:prstGeom prst="rect">
            <a:avLst/>
          </a:prstGeom>
          <a:solidFill>
            <a:srgbClr val="CB500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TÊN CTC</a:t>
            </a:r>
          </a:p>
        </p:txBody>
      </p:sp>
      <p:sp>
        <p:nvSpPr>
          <p:cNvPr id="43020" name="Text Box 12">
            <a:extLst>
              <a:ext uri="{FF2B5EF4-FFF2-40B4-BE49-F238E27FC236}">
                <a16:creationId xmlns:a16="http://schemas.microsoft.com/office/drawing/2014/main" id="{CBF3811D-E1E9-4E0B-AE17-14FBBBAD9729}"/>
              </a:ext>
            </a:extLst>
          </p:cNvPr>
          <p:cNvSpPr txBox="1">
            <a:spLocks noChangeArrowheads="1"/>
          </p:cNvSpPr>
          <p:nvPr/>
        </p:nvSpPr>
        <p:spPr bwMode="auto">
          <a:xfrm>
            <a:off x="6400800" y="5410200"/>
            <a:ext cx="2743200" cy="366713"/>
          </a:xfrm>
          <a:prstGeom prst="rect">
            <a:avLst/>
          </a:prstGeom>
          <a:solidFill>
            <a:srgbClr val="CB500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TÊN ĐI TRƯỚC NHÃN</a:t>
            </a:r>
          </a:p>
        </p:txBody>
      </p:sp>
      <p:sp>
        <p:nvSpPr>
          <p:cNvPr id="43021" name="AutoShape 13">
            <a:extLst>
              <a:ext uri="{FF2B5EF4-FFF2-40B4-BE49-F238E27FC236}">
                <a16:creationId xmlns:a16="http://schemas.microsoft.com/office/drawing/2014/main" id="{BF3F9F71-4D81-4905-8F56-49A1F8A3E82B}"/>
              </a:ext>
            </a:extLst>
          </p:cNvPr>
          <p:cNvSpPr>
            <a:spLocks noChangeArrowheads="1"/>
          </p:cNvSpPr>
          <p:nvPr/>
        </p:nvSpPr>
        <p:spPr bwMode="auto">
          <a:xfrm>
            <a:off x="4419600" y="5029200"/>
            <a:ext cx="2514600" cy="304800"/>
          </a:xfrm>
          <a:prstGeom prst="rightArrow">
            <a:avLst>
              <a:gd name="adj1" fmla="val 50000"/>
              <a:gd name="adj2" fmla="val 206250"/>
            </a:avLst>
          </a:prstGeom>
          <a:solidFill>
            <a:srgbClr val="CB500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59C7C591-DDA2-49FD-AD0E-07A3F73EA25B}"/>
              </a:ext>
            </a:extLst>
          </p:cNvPr>
          <p:cNvSpPr>
            <a:spLocks noGrp="1"/>
          </p:cNvSpPr>
          <p:nvPr>
            <p:ph type="ftr" sz="quarter" idx="11"/>
          </p:nvPr>
        </p:nvSpPr>
        <p:spPr/>
        <p:txBody>
          <a:bodyPr/>
          <a:lstStyle/>
          <a:p>
            <a:r>
              <a:rPr lang="en-US" altLang="en-US"/>
              <a:t>Chương 10: CHƯƠNG TRÌNH CON</a:t>
            </a:r>
          </a:p>
        </p:txBody>
      </p:sp>
      <p:sp>
        <p:nvSpPr>
          <p:cNvPr id="16" name="Slide Number Placeholder 5">
            <a:extLst>
              <a:ext uri="{FF2B5EF4-FFF2-40B4-BE49-F238E27FC236}">
                <a16:creationId xmlns:a16="http://schemas.microsoft.com/office/drawing/2014/main" id="{753959A8-F154-477B-B9AB-C7FA25FF4EC9}"/>
              </a:ext>
            </a:extLst>
          </p:cNvPr>
          <p:cNvSpPr>
            <a:spLocks noGrp="1"/>
          </p:cNvSpPr>
          <p:nvPr>
            <p:ph type="sldNum" sz="quarter" idx="12"/>
          </p:nvPr>
        </p:nvSpPr>
        <p:spPr/>
        <p:txBody>
          <a:bodyPr/>
          <a:lstStyle/>
          <a:p>
            <a:fld id="{6DC86620-5CF8-45C9-B35C-DD2A336E4648}" type="slidenum">
              <a:rPr lang="en-US" altLang="en-US"/>
              <a:pPr/>
              <a:t>17</a:t>
            </a:fld>
            <a:endParaRPr lang="en-US" altLang="en-US"/>
          </a:p>
        </p:txBody>
      </p:sp>
      <p:sp>
        <p:nvSpPr>
          <p:cNvPr id="44036" name="AutoShape 4">
            <a:extLst>
              <a:ext uri="{FF2B5EF4-FFF2-40B4-BE49-F238E27FC236}">
                <a16:creationId xmlns:a16="http://schemas.microsoft.com/office/drawing/2014/main" id="{D0538DDF-F2C6-4259-BD6B-4F447CF9BFE8}"/>
              </a:ext>
            </a:extLst>
          </p:cNvPr>
          <p:cNvSpPr>
            <a:spLocks noChangeArrowheads="1"/>
          </p:cNvSpPr>
          <p:nvPr/>
        </p:nvSpPr>
        <p:spPr bwMode="auto">
          <a:xfrm>
            <a:off x="1066800" y="228600"/>
            <a:ext cx="2743200" cy="5334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chemeClr val="bg1"/>
                </a:solidFill>
              </a:rPr>
              <a:t>EXTRN</a:t>
            </a:r>
          </a:p>
        </p:txBody>
      </p:sp>
      <p:sp>
        <p:nvSpPr>
          <p:cNvPr id="44037" name="AutoShape 5">
            <a:extLst>
              <a:ext uri="{FF2B5EF4-FFF2-40B4-BE49-F238E27FC236}">
                <a16:creationId xmlns:a16="http://schemas.microsoft.com/office/drawing/2014/main" id="{34C7B37C-CA43-428D-AB60-17C273B1A098}"/>
              </a:ext>
            </a:extLst>
          </p:cNvPr>
          <p:cNvSpPr>
            <a:spLocks noChangeArrowheads="1"/>
          </p:cNvSpPr>
          <p:nvPr/>
        </p:nvSpPr>
        <p:spPr bwMode="auto">
          <a:xfrm>
            <a:off x="3505200" y="762000"/>
            <a:ext cx="457200" cy="6858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AutoShape 7">
            <a:extLst>
              <a:ext uri="{FF2B5EF4-FFF2-40B4-BE49-F238E27FC236}">
                <a16:creationId xmlns:a16="http://schemas.microsoft.com/office/drawing/2014/main" id="{4FB746BA-4E9B-49F4-A000-EB88E6577226}"/>
              </a:ext>
            </a:extLst>
          </p:cNvPr>
          <p:cNvSpPr>
            <a:spLocks noChangeArrowheads="1"/>
          </p:cNvSpPr>
          <p:nvPr/>
        </p:nvSpPr>
        <p:spPr bwMode="auto">
          <a:xfrm>
            <a:off x="1905000" y="1371600"/>
            <a:ext cx="5181600" cy="11430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lang="en-US" altLang="en-US">
                <a:solidFill>
                  <a:schemeClr val="bg1"/>
                </a:solidFill>
              </a:rPr>
              <a:t>Báo cho Assembler biết những nhãn đã</a:t>
            </a:r>
            <a:br>
              <a:rPr lang="en-US" altLang="en-US">
                <a:solidFill>
                  <a:schemeClr val="bg1"/>
                </a:solidFill>
              </a:rPr>
            </a:br>
            <a:r>
              <a:rPr lang="en-US" altLang="en-US">
                <a:solidFill>
                  <a:schemeClr val="bg1"/>
                </a:solidFill>
              </a:rPr>
              <a:t>được khai báo PUBLIC ở các module</a:t>
            </a:r>
            <a:br>
              <a:rPr lang="en-US" altLang="en-US">
                <a:solidFill>
                  <a:schemeClr val="bg1"/>
                </a:solidFill>
              </a:rPr>
            </a:br>
            <a:r>
              <a:rPr lang="en-US" altLang="en-US">
                <a:solidFill>
                  <a:schemeClr val="bg1"/>
                </a:solidFill>
              </a:rPr>
              <a:t>khác được sử dụng trong module này mà</a:t>
            </a:r>
            <a:br>
              <a:rPr lang="en-US" altLang="en-US">
                <a:solidFill>
                  <a:schemeClr val="bg1"/>
                </a:solidFill>
              </a:rPr>
            </a:br>
            <a:r>
              <a:rPr lang="en-US" altLang="en-US">
                <a:solidFill>
                  <a:schemeClr val="bg1"/>
                </a:solidFill>
              </a:rPr>
              <a:t>không cần phải khai báo lại.</a:t>
            </a:r>
          </a:p>
        </p:txBody>
      </p:sp>
      <p:sp>
        <p:nvSpPr>
          <p:cNvPr id="44040" name="AutoShape 8">
            <a:extLst>
              <a:ext uri="{FF2B5EF4-FFF2-40B4-BE49-F238E27FC236}">
                <a16:creationId xmlns:a16="http://schemas.microsoft.com/office/drawing/2014/main" id="{48362F78-B169-4B7F-BC3B-BB809E67E883}"/>
              </a:ext>
            </a:extLst>
          </p:cNvPr>
          <p:cNvSpPr>
            <a:spLocks noChangeArrowheads="1"/>
          </p:cNvSpPr>
          <p:nvPr/>
        </p:nvSpPr>
        <p:spPr bwMode="auto">
          <a:xfrm>
            <a:off x="1066800" y="2667000"/>
            <a:ext cx="4495800" cy="990600"/>
          </a:xfrm>
          <a:prstGeom prst="flowChartTerminator">
            <a:avLst/>
          </a:prstGeom>
          <a:solidFill>
            <a:srgbClr val="CB500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solidFill>
                  <a:schemeClr val="bg1"/>
                </a:solidFill>
              </a:rPr>
              <a:t>Cú pháp : EXTRN Tên nhãn : Kiểu</a:t>
            </a:r>
          </a:p>
        </p:txBody>
      </p:sp>
      <p:sp>
        <p:nvSpPr>
          <p:cNvPr id="44042" name="Oval 10">
            <a:extLst>
              <a:ext uri="{FF2B5EF4-FFF2-40B4-BE49-F238E27FC236}">
                <a16:creationId xmlns:a16="http://schemas.microsoft.com/office/drawing/2014/main" id="{9985CE04-4959-4254-92B4-BAC427D75CBC}"/>
              </a:ext>
            </a:extLst>
          </p:cNvPr>
          <p:cNvSpPr>
            <a:spLocks noChangeArrowheads="1"/>
          </p:cNvSpPr>
          <p:nvPr/>
        </p:nvSpPr>
        <p:spPr bwMode="auto">
          <a:xfrm>
            <a:off x="3657600" y="3962400"/>
            <a:ext cx="7620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BYTE</a:t>
            </a:r>
          </a:p>
        </p:txBody>
      </p:sp>
      <p:sp>
        <p:nvSpPr>
          <p:cNvPr id="44043" name="Oval 11">
            <a:extLst>
              <a:ext uri="{FF2B5EF4-FFF2-40B4-BE49-F238E27FC236}">
                <a16:creationId xmlns:a16="http://schemas.microsoft.com/office/drawing/2014/main" id="{0BF85B2B-4E52-40AF-B0D7-65515D2D9C2C}"/>
              </a:ext>
            </a:extLst>
          </p:cNvPr>
          <p:cNvSpPr>
            <a:spLocks noChangeArrowheads="1"/>
          </p:cNvSpPr>
          <p:nvPr/>
        </p:nvSpPr>
        <p:spPr bwMode="auto">
          <a:xfrm>
            <a:off x="3657600" y="4648200"/>
            <a:ext cx="9144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WORD</a:t>
            </a:r>
          </a:p>
        </p:txBody>
      </p:sp>
      <p:sp>
        <p:nvSpPr>
          <p:cNvPr id="44044" name="Oval 12">
            <a:extLst>
              <a:ext uri="{FF2B5EF4-FFF2-40B4-BE49-F238E27FC236}">
                <a16:creationId xmlns:a16="http://schemas.microsoft.com/office/drawing/2014/main" id="{B38B79DE-5E0E-4C2D-80CA-B95E9B12C424}"/>
              </a:ext>
            </a:extLst>
          </p:cNvPr>
          <p:cNvSpPr>
            <a:spLocks noChangeArrowheads="1"/>
          </p:cNvSpPr>
          <p:nvPr/>
        </p:nvSpPr>
        <p:spPr bwMode="auto">
          <a:xfrm>
            <a:off x="5105400" y="4114800"/>
            <a:ext cx="13716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DATAPTR</a:t>
            </a:r>
          </a:p>
        </p:txBody>
      </p:sp>
      <p:sp>
        <p:nvSpPr>
          <p:cNvPr id="44045" name="Oval 13">
            <a:extLst>
              <a:ext uri="{FF2B5EF4-FFF2-40B4-BE49-F238E27FC236}">
                <a16:creationId xmlns:a16="http://schemas.microsoft.com/office/drawing/2014/main" id="{D7A58F34-9215-47AD-9C89-D472D0842B8B}"/>
              </a:ext>
            </a:extLst>
          </p:cNvPr>
          <p:cNvSpPr>
            <a:spLocks noChangeArrowheads="1"/>
          </p:cNvSpPr>
          <p:nvPr/>
        </p:nvSpPr>
        <p:spPr bwMode="auto">
          <a:xfrm>
            <a:off x="4495800" y="5715000"/>
            <a:ext cx="10668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PROC</a:t>
            </a:r>
          </a:p>
        </p:txBody>
      </p:sp>
      <p:sp>
        <p:nvSpPr>
          <p:cNvPr id="44046" name="Oval 14">
            <a:extLst>
              <a:ext uri="{FF2B5EF4-FFF2-40B4-BE49-F238E27FC236}">
                <a16:creationId xmlns:a16="http://schemas.microsoft.com/office/drawing/2014/main" id="{FBA7E7B1-EC71-44C6-BAD2-7FCBF97D563F}"/>
              </a:ext>
            </a:extLst>
          </p:cNvPr>
          <p:cNvSpPr>
            <a:spLocks noChangeArrowheads="1"/>
          </p:cNvSpPr>
          <p:nvPr/>
        </p:nvSpPr>
        <p:spPr bwMode="auto">
          <a:xfrm>
            <a:off x="5105400" y="5257800"/>
            <a:ext cx="9144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FAR</a:t>
            </a:r>
          </a:p>
        </p:txBody>
      </p:sp>
      <p:sp>
        <p:nvSpPr>
          <p:cNvPr id="44047" name="Oval 15">
            <a:extLst>
              <a:ext uri="{FF2B5EF4-FFF2-40B4-BE49-F238E27FC236}">
                <a16:creationId xmlns:a16="http://schemas.microsoft.com/office/drawing/2014/main" id="{2C7ADA8B-2D23-450A-A270-43BAC1375884}"/>
              </a:ext>
            </a:extLst>
          </p:cNvPr>
          <p:cNvSpPr>
            <a:spLocks noChangeArrowheads="1"/>
          </p:cNvSpPr>
          <p:nvPr/>
        </p:nvSpPr>
        <p:spPr bwMode="auto">
          <a:xfrm>
            <a:off x="5334000" y="4648200"/>
            <a:ext cx="9144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NEAR</a:t>
            </a:r>
          </a:p>
        </p:txBody>
      </p:sp>
      <p:sp>
        <p:nvSpPr>
          <p:cNvPr id="44048" name="AutoShape 16">
            <a:extLst>
              <a:ext uri="{FF2B5EF4-FFF2-40B4-BE49-F238E27FC236}">
                <a16:creationId xmlns:a16="http://schemas.microsoft.com/office/drawing/2014/main" id="{D58C625A-4B53-4D26-8B84-6B75DF7D4210}"/>
              </a:ext>
            </a:extLst>
          </p:cNvPr>
          <p:cNvSpPr>
            <a:spLocks noChangeArrowheads="1"/>
          </p:cNvSpPr>
          <p:nvPr/>
        </p:nvSpPr>
        <p:spPr bwMode="auto">
          <a:xfrm rot="807422">
            <a:off x="4495800" y="3429000"/>
            <a:ext cx="685800" cy="914400"/>
          </a:xfrm>
          <a:prstGeom prst="down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4049" name="Oval 17">
            <a:extLst>
              <a:ext uri="{FF2B5EF4-FFF2-40B4-BE49-F238E27FC236}">
                <a16:creationId xmlns:a16="http://schemas.microsoft.com/office/drawing/2014/main" id="{FD013618-1B2D-4729-AF37-E28CF17863B3}"/>
              </a:ext>
            </a:extLst>
          </p:cNvPr>
          <p:cNvSpPr>
            <a:spLocks noChangeArrowheads="1"/>
          </p:cNvSpPr>
          <p:nvPr/>
        </p:nvSpPr>
        <p:spPr bwMode="auto">
          <a:xfrm>
            <a:off x="3733800" y="5181600"/>
            <a:ext cx="10668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DWORD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8630B527-2B5B-4533-8B89-363C8DABD5A6}"/>
              </a:ext>
            </a:extLst>
          </p:cNvPr>
          <p:cNvSpPr>
            <a:spLocks noGrp="1"/>
          </p:cNvSpPr>
          <p:nvPr>
            <p:ph type="ftr" sz="quarter" idx="11"/>
          </p:nvPr>
        </p:nvSpPr>
        <p:spPr/>
        <p:txBody>
          <a:bodyPr/>
          <a:lstStyle/>
          <a:p>
            <a:r>
              <a:rPr lang="en-US" altLang="en-US"/>
              <a:t>Chương 10: CHƯƠNG TRÌNH CON</a:t>
            </a:r>
          </a:p>
        </p:txBody>
      </p:sp>
      <p:sp>
        <p:nvSpPr>
          <p:cNvPr id="8" name="Slide Number Placeholder 5">
            <a:extLst>
              <a:ext uri="{FF2B5EF4-FFF2-40B4-BE49-F238E27FC236}">
                <a16:creationId xmlns:a16="http://schemas.microsoft.com/office/drawing/2014/main" id="{403FBCE3-22C5-452C-BA6A-C0B37F45A3C2}"/>
              </a:ext>
            </a:extLst>
          </p:cNvPr>
          <p:cNvSpPr>
            <a:spLocks noGrp="1"/>
          </p:cNvSpPr>
          <p:nvPr>
            <p:ph type="sldNum" sz="quarter" idx="12"/>
          </p:nvPr>
        </p:nvSpPr>
        <p:spPr/>
        <p:txBody>
          <a:bodyPr/>
          <a:lstStyle/>
          <a:p>
            <a:fld id="{1137B1C3-4E80-45AF-BFAA-1DD4B87879E6}" type="slidenum">
              <a:rPr lang="en-US" altLang="en-US"/>
              <a:pPr/>
              <a:t>18</a:t>
            </a:fld>
            <a:endParaRPr lang="en-US" altLang="en-US"/>
          </a:p>
        </p:txBody>
      </p:sp>
      <p:sp>
        <p:nvSpPr>
          <p:cNvPr id="46084" name="AutoShape 4">
            <a:extLst>
              <a:ext uri="{FF2B5EF4-FFF2-40B4-BE49-F238E27FC236}">
                <a16:creationId xmlns:a16="http://schemas.microsoft.com/office/drawing/2014/main" id="{63F1B0AE-EE84-4D1A-9336-225AF92839D4}"/>
              </a:ext>
            </a:extLst>
          </p:cNvPr>
          <p:cNvSpPr>
            <a:spLocks noChangeArrowheads="1"/>
          </p:cNvSpPr>
          <p:nvPr/>
        </p:nvSpPr>
        <p:spPr bwMode="auto">
          <a:xfrm>
            <a:off x="1447800" y="381000"/>
            <a:ext cx="1828800" cy="5334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tx2"/>
              </a:buClr>
              <a:buSzPct val="70000"/>
              <a:buFont typeface="Wingdings" panose="05000000000000000000" pitchFamily="2" charset="2"/>
              <a:buNone/>
            </a:pPr>
            <a:br>
              <a:rPr lang="en-US" altLang="en-US" sz="2000"/>
            </a:br>
            <a:r>
              <a:rPr lang="en-US" altLang="en-US" sz="2000"/>
              <a:t>GLOBAL</a:t>
            </a:r>
          </a:p>
          <a:p>
            <a:pPr algn="ctr"/>
            <a:endParaRPr lang="en-US" altLang="en-US" sz="2000"/>
          </a:p>
        </p:txBody>
      </p:sp>
      <p:sp>
        <p:nvSpPr>
          <p:cNvPr id="46085" name="AutoShape 5">
            <a:extLst>
              <a:ext uri="{FF2B5EF4-FFF2-40B4-BE49-F238E27FC236}">
                <a16:creationId xmlns:a16="http://schemas.microsoft.com/office/drawing/2014/main" id="{003BC2CE-41A5-4EDB-AA5F-A687AF73C589}"/>
              </a:ext>
            </a:extLst>
          </p:cNvPr>
          <p:cNvSpPr>
            <a:spLocks noChangeArrowheads="1"/>
          </p:cNvSpPr>
          <p:nvPr/>
        </p:nvSpPr>
        <p:spPr bwMode="auto">
          <a:xfrm>
            <a:off x="2286000" y="990600"/>
            <a:ext cx="304800" cy="914400"/>
          </a:xfrm>
          <a:prstGeom prst="down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6086" name="Text Box 6">
            <a:extLst>
              <a:ext uri="{FF2B5EF4-FFF2-40B4-BE49-F238E27FC236}">
                <a16:creationId xmlns:a16="http://schemas.microsoft.com/office/drawing/2014/main" id="{2F34B743-5538-4254-829B-1B331CFCD457}"/>
              </a:ext>
            </a:extLst>
          </p:cNvPr>
          <p:cNvSpPr txBox="1">
            <a:spLocks noChangeArrowheads="1"/>
          </p:cNvSpPr>
          <p:nvPr/>
        </p:nvSpPr>
        <p:spPr bwMode="auto">
          <a:xfrm>
            <a:off x="990600" y="2057400"/>
            <a:ext cx="3810000" cy="366713"/>
          </a:xfrm>
          <a:prstGeom prst="rect">
            <a:avLst/>
          </a:prstGeom>
          <a:gradFill rotWithShape="1">
            <a:gsLst>
              <a:gs pos="0">
                <a:srgbClr val="CB500B"/>
              </a:gs>
              <a:gs pos="100000">
                <a:srgbClr val="CB500B">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effectLst>
                  <a:outerShdw blurRad="38100" dist="38100" dir="2700000" algn="tl">
                    <a:srgbClr val="000000"/>
                  </a:outerShdw>
                </a:effectLst>
              </a:rPr>
              <a:t>THAY THẾ PUBLIC VÀ EXTRN.</a:t>
            </a:r>
          </a:p>
        </p:txBody>
      </p:sp>
      <p:sp>
        <p:nvSpPr>
          <p:cNvPr id="46087" name="Text Box 7">
            <a:extLst>
              <a:ext uri="{FF2B5EF4-FFF2-40B4-BE49-F238E27FC236}">
                <a16:creationId xmlns:a16="http://schemas.microsoft.com/office/drawing/2014/main" id="{29D9EF31-7D7F-42B7-829A-9E6D0E76C5F1}"/>
              </a:ext>
            </a:extLst>
          </p:cNvPr>
          <p:cNvSpPr txBox="1">
            <a:spLocks noChangeArrowheads="1"/>
          </p:cNvSpPr>
          <p:nvPr/>
        </p:nvSpPr>
        <p:spPr bwMode="auto">
          <a:xfrm>
            <a:off x="914400" y="3200400"/>
            <a:ext cx="75438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Viết chương trình nằm trên 2 file (2 module) với sự phân công như sau :</a:t>
            </a:r>
            <a:br>
              <a:rPr lang="en-US" altLang="en-US"/>
            </a:br>
            <a:r>
              <a:rPr lang="en-US" altLang="en-US"/>
              <a:t>Module của chương trình chính (Main.ASM) có nhiệm vụ xác định Offset của 2 chuổi ký tự và gọi CTC nối 2 chuổi này và cho hiện kết quả ra màn hình.</a:t>
            </a:r>
            <a:br>
              <a:rPr lang="en-US" altLang="en-US"/>
            </a:br>
            <a:r>
              <a:rPr lang="en-US" altLang="en-US"/>
              <a:t>Module CTC (Sub.ASM) làm nhiệm vụ nối 2 chuổi và đưa vào bộ nhớ.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D483AB9-D7B7-4FBE-A204-728857DCFDD9}"/>
              </a:ext>
            </a:extLst>
          </p:cNvPr>
          <p:cNvSpPr>
            <a:spLocks noGrp="1"/>
          </p:cNvSpPr>
          <p:nvPr>
            <p:ph type="ftr" sz="quarter" idx="11"/>
          </p:nvPr>
        </p:nvSpPr>
        <p:spPr/>
        <p:txBody>
          <a:bodyPr/>
          <a:lstStyle/>
          <a:p>
            <a:r>
              <a:rPr lang="en-US" altLang="en-US"/>
              <a:t>Chương 10: CHƯƠNG TRÌNH CON</a:t>
            </a:r>
          </a:p>
        </p:txBody>
      </p:sp>
      <p:sp>
        <p:nvSpPr>
          <p:cNvPr id="6" name="Slide Number Placeholder 5">
            <a:extLst>
              <a:ext uri="{FF2B5EF4-FFF2-40B4-BE49-F238E27FC236}">
                <a16:creationId xmlns:a16="http://schemas.microsoft.com/office/drawing/2014/main" id="{A00D836D-5780-42A6-8872-09AD7B29CA81}"/>
              </a:ext>
            </a:extLst>
          </p:cNvPr>
          <p:cNvSpPr>
            <a:spLocks noGrp="1"/>
          </p:cNvSpPr>
          <p:nvPr>
            <p:ph type="sldNum" sz="quarter" idx="12"/>
          </p:nvPr>
        </p:nvSpPr>
        <p:spPr/>
        <p:txBody>
          <a:bodyPr/>
          <a:lstStyle/>
          <a:p>
            <a:fld id="{39C86705-7902-403A-A785-4605FDA0DFEE}" type="slidenum">
              <a:rPr lang="en-US" altLang="en-US"/>
              <a:pPr/>
              <a:t>19</a:t>
            </a:fld>
            <a:endParaRPr lang="en-US" altLang="en-US"/>
          </a:p>
        </p:txBody>
      </p:sp>
      <p:sp>
        <p:nvSpPr>
          <p:cNvPr id="34820" name="Rectangle 4">
            <a:extLst>
              <a:ext uri="{FF2B5EF4-FFF2-40B4-BE49-F238E27FC236}">
                <a16:creationId xmlns:a16="http://schemas.microsoft.com/office/drawing/2014/main" id="{A14BF218-B17E-4AF5-9775-BDDB11C8B746}"/>
              </a:ext>
            </a:extLst>
          </p:cNvPr>
          <p:cNvSpPr>
            <a:spLocks noChangeArrowheads="1"/>
          </p:cNvSpPr>
          <p:nvPr/>
        </p:nvSpPr>
        <p:spPr bwMode="auto">
          <a:xfrm>
            <a:off x="228600" y="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en-US" sz="2400"/>
              <a:t>Ví dụ minh hoạ về STACK, CALL/RET :  chương trình in một số nguyên (16 bit) ra màn hình</a:t>
            </a:r>
          </a:p>
        </p:txBody>
      </p:sp>
      <p:sp>
        <p:nvSpPr>
          <p:cNvPr id="34821" name="Rectangle 5">
            <a:extLst>
              <a:ext uri="{FF2B5EF4-FFF2-40B4-BE49-F238E27FC236}">
                <a16:creationId xmlns:a16="http://schemas.microsoft.com/office/drawing/2014/main" id="{56BFAF97-A02C-42D0-B413-B26A94243C3B}"/>
              </a:ext>
            </a:extLst>
          </p:cNvPr>
          <p:cNvSpPr>
            <a:spLocks noChangeArrowheads="1"/>
          </p:cNvSpPr>
          <p:nvPr/>
        </p:nvSpPr>
        <p:spPr bwMode="auto">
          <a:xfrm>
            <a:off x="457200" y="976313"/>
            <a:ext cx="7239000" cy="5715000"/>
          </a:xfrm>
          <a:prstGeom prst="rect">
            <a:avLst/>
          </a:prstGeom>
          <a:solidFill>
            <a:srgbClr val="CB500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57200">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a:solidFill>
                  <a:schemeClr val="bg1"/>
                </a:solidFill>
              </a:rPr>
              <a:t>PrintNum10    PROC   </a:t>
            </a:r>
          </a:p>
          <a:p>
            <a:r>
              <a:rPr lang="en-US" altLang="en-US" sz="1600">
                <a:solidFill>
                  <a:schemeClr val="bg1"/>
                </a:solidFill>
              </a:rPr>
              <a:t>; số nguyên N nằm trong AX  </a:t>
            </a:r>
          </a:p>
          <a:p>
            <a:r>
              <a:rPr lang="en-US" altLang="en-US" sz="1600">
                <a:solidFill>
                  <a:schemeClr val="bg1"/>
                </a:solidFill>
              </a:rPr>
              <a:t>                  PUSH   BX     CX    DX  </a:t>
            </a:r>
          </a:p>
          <a:p>
            <a:r>
              <a:rPr lang="en-US" altLang="en-US" sz="1600">
                <a:solidFill>
                  <a:schemeClr val="bg1"/>
                </a:solidFill>
              </a:rPr>
              <a:t>                  MOV    CX, 0           ; so lan push (so ky tu)                 </a:t>
            </a:r>
          </a:p>
          <a:p>
            <a:r>
              <a:rPr lang="en-US" altLang="en-US" sz="1600">
                <a:solidFill>
                  <a:schemeClr val="bg1"/>
                </a:solidFill>
              </a:rPr>
              <a:t>laysodu:</a:t>
            </a:r>
          </a:p>
          <a:p>
            <a:r>
              <a:rPr lang="en-US" altLang="en-US" sz="1600">
                <a:solidFill>
                  <a:schemeClr val="bg1"/>
                </a:solidFill>
              </a:rPr>
              <a:t> 	      XOR     DX, DX        ;  cho DX = 0 trước khi chia  </a:t>
            </a:r>
          </a:p>
          <a:p>
            <a:r>
              <a:rPr lang="en-US" altLang="en-US" sz="1600">
                <a:solidFill>
                  <a:schemeClr val="bg1"/>
                </a:solidFill>
              </a:rPr>
              <a:t>                         MOV    BX, 10</a:t>
            </a:r>
          </a:p>
          <a:p>
            <a:r>
              <a:rPr lang="en-US" altLang="en-US" sz="1600">
                <a:solidFill>
                  <a:schemeClr val="bg1"/>
                </a:solidFill>
              </a:rPr>
              <a:t>                         DIV     BX               ; số dư trong DX, phần nguyên trong AX</a:t>
            </a:r>
          </a:p>
          <a:p>
            <a:r>
              <a:rPr lang="en-US" altLang="en-US" sz="1600">
                <a:solidFill>
                  <a:schemeClr val="bg1"/>
                </a:solidFill>
              </a:rPr>
              <a:t>                         PUSH  DX               ; lưu  phần dư vào stack</a:t>
            </a:r>
          </a:p>
          <a:p>
            <a:r>
              <a:rPr lang="en-US" altLang="en-US" sz="1600">
                <a:solidFill>
                  <a:schemeClr val="bg1"/>
                </a:solidFill>
              </a:rPr>
              <a:t>                         INC     CX</a:t>
            </a:r>
          </a:p>
          <a:p>
            <a:r>
              <a:rPr lang="en-US" altLang="en-US" sz="1600">
                <a:solidFill>
                  <a:schemeClr val="bg1"/>
                </a:solidFill>
              </a:rPr>
              <a:t>                        CMP    AX, 0           ; đã hết chưa?</a:t>
            </a:r>
          </a:p>
          <a:p>
            <a:r>
              <a:rPr lang="en-US" altLang="en-US" sz="1600">
                <a:solidFill>
                  <a:schemeClr val="bg1"/>
                </a:solidFill>
              </a:rPr>
              <a:t>                        JNZ     laysodu         ; chưa hết, lấy số dư tiếp</a:t>
            </a:r>
          </a:p>
          <a:p>
            <a:r>
              <a:rPr lang="en-US" altLang="en-US" sz="1600">
                <a:solidFill>
                  <a:schemeClr val="bg1"/>
                </a:solidFill>
              </a:rPr>
              <a:t>                         MOV    AH, 2      </a:t>
            </a:r>
          </a:p>
          <a:p>
            <a:r>
              <a:rPr lang="en-US" altLang="en-US" sz="1600">
                <a:solidFill>
                  <a:schemeClr val="bg1"/>
                </a:solidFill>
              </a:rPr>
              <a:t>      INSO:</a:t>
            </a:r>
          </a:p>
          <a:p>
            <a:r>
              <a:rPr lang="en-US" altLang="en-US" sz="1600">
                <a:solidFill>
                  <a:schemeClr val="bg1"/>
                </a:solidFill>
              </a:rPr>
              <a:t>	      POP     DX</a:t>
            </a:r>
          </a:p>
          <a:p>
            <a:r>
              <a:rPr lang="en-US" altLang="en-US" sz="1600">
                <a:solidFill>
                  <a:schemeClr val="bg1"/>
                </a:solidFill>
              </a:rPr>
              <a:t>      	ADD    DL, '0'                                        </a:t>
            </a:r>
          </a:p>
          <a:p>
            <a:r>
              <a:rPr lang="en-US" altLang="en-US" sz="1600">
                <a:solidFill>
                  <a:schemeClr val="bg1"/>
                </a:solidFill>
              </a:rPr>
              <a:t>      	INT      21H  </a:t>
            </a:r>
          </a:p>
          <a:p>
            <a:r>
              <a:rPr lang="en-US" altLang="en-US" sz="1600">
                <a:solidFill>
                  <a:schemeClr val="bg1"/>
                </a:solidFill>
              </a:rPr>
              <a:t>      LOOP   inso</a:t>
            </a:r>
          </a:p>
          <a:p>
            <a:r>
              <a:rPr lang="en-US" altLang="en-US" sz="1600">
                <a:solidFill>
                  <a:schemeClr val="bg1"/>
                </a:solidFill>
              </a:rPr>
              <a:t> 	  POP     DX      CX     BX</a:t>
            </a:r>
          </a:p>
          <a:p>
            <a:r>
              <a:rPr lang="en-US" altLang="en-US" sz="1600">
                <a:solidFill>
                  <a:schemeClr val="bg1"/>
                </a:solidFill>
              </a:rPr>
              <a:t>                     RET  </a:t>
            </a:r>
          </a:p>
          <a:p>
            <a:r>
              <a:rPr lang="en-US" altLang="en-US" sz="1600">
                <a:solidFill>
                  <a:schemeClr val="bg1"/>
                </a:solidFill>
              </a:rPr>
              <a:t>           ENDP         PrintNum10</a:t>
            </a:r>
          </a:p>
          <a:p>
            <a:pPr eaLnBrk="0" hangingPunct="0"/>
            <a:endParaRPr lang="en-US" altLang="en-US" sz="16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66B405AA-FF4C-4868-A945-72FB60B92C80}"/>
              </a:ext>
            </a:extLst>
          </p:cNvPr>
          <p:cNvSpPr>
            <a:spLocks noGrp="1"/>
          </p:cNvSpPr>
          <p:nvPr>
            <p:ph type="ftr" sz="quarter" idx="11"/>
          </p:nvPr>
        </p:nvSpPr>
        <p:spPr/>
        <p:txBody>
          <a:bodyPr/>
          <a:lstStyle/>
          <a:p>
            <a:r>
              <a:rPr lang="en-US" altLang="en-US"/>
              <a:t>Chương 10: CHƯƠNG TRÌNH CON</a:t>
            </a:r>
          </a:p>
        </p:txBody>
      </p:sp>
      <p:sp>
        <p:nvSpPr>
          <p:cNvPr id="7" name="Slide Number Placeholder 5">
            <a:extLst>
              <a:ext uri="{FF2B5EF4-FFF2-40B4-BE49-F238E27FC236}">
                <a16:creationId xmlns:a16="http://schemas.microsoft.com/office/drawing/2014/main" id="{E99EAE50-0264-4DD6-BA22-BD3AF6180785}"/>
              </a:ext>
            </a:extLst>
          </p:cNvPr>
          <p:cNvSpPr>
            <a:spLocks noGrp="1"/>
          </p:cNvSpPr>
          <p:nvPr>
            <p:ph type="sldNum" sz="quarter" idx="12"/>
          </p:nvPr>
        </p:nvSpPr>
        <p:spPr/>
        <p:txBody>
          <a:bodyPr/>
          <a:lstStyle/>
          <a:p>
            <a:fld id="{9DD85602-A3D5-42DC-88D3-4BA11DCB87DA}" type="slidenum">
              <a:rPr lang="en-US" altLang="en-US"/>
              <a:pPr/>
              <a:t>2</a:t>
            </a:fld>
            <a:endParaRPr lang="en-US" altLang="en-US"/>
          </a:p>
        </p:txBody>
      </p:sp>
      <p:sp>
        <p:nvSpPr>
          <p:cNvPr id="29699" name="Rectangle 3">
            <a:extLst>
              <a:ext uri="{FF2B5EF4-FFF2-40B4-BE49-F238E27FC236}">
                <a16:creationId xmlns:a16="http://schemas.microsoft.com/office/drawing/2014/main" id="{0EA1F4E4-66AE-469B-BAE2-EEE095D79100}"/>
              </a:ext>
            </a:extLst>
          </p:cNvPr>
          <p:cNvSpPr>
            <a:spLocks noGrp="1" noChangeArrowheads="1"/>
          </p:cNvSpPr>
          <p:nvPr>
            <p:ph type="body" idx="1"/>
          </p:nvPr>
        </p:nvSpPr>
        <p:spPr>
          <a:xfrm>
            <a:off x="457200" y="3886200"/>
            <a:ext cx="8229600" cy="1023938"/>
          </a:xfrm>
        </p:spPr>
        <p:txBody>
          <a:bodyPr/>
          <a:lstStyle/>
          <a:p>
            <a:r>
              <a:rPr lang="en-US" altLang="en-US" sz="2600" b="1"/>
              <a:t>Là 1 phần của bộ nhớ, được tổ chức lưu trữ dữ liệu theo cơ chế vào sau ra trước (LIFO).</a:t>
            </a:r>
          </a:p>
        </p:txBody>
      </p:sp>
      <p:sp>
        <p:nvSpPr>
          <p:cNvPr id="29704" name="Rectangle 8">
            <a:extLst>
              <a:ext uri="{FF2B5EF4-FFF2-40B4-BE49-F238E27FC236}">
                <a16:creationId xmlns:a16="http://schemas.microsoft.com/office/drawing/2014/main" id="{8161CA39-F568-46BC-8812-CB2DAECA3666}"/>
              </a:ext>
            </a:extLst>
          </p:cNvPr>
          <p:cNvSpPr>
            <a:spLocks noChangeArrowheads="1"/>
          </p:cNvSpPr>
          <p:nvPr/>
        </p:nvSpPr>
        <p:spPr bwMode="auto">
          <a:xfrm>
            <a:off x="381000" y="1752600"/>
            <a:ext cx="8229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STACK : là một cấu trúc dữ liệu một chiều. Các phần tử cất vào và lấy ra theo phương  thức LIFO (Last In First Out). Mỗi chương trình phải dành ra một khối bộ nhớ để làm  stack  bằng khai báo STACK. Ví dụ :   .STACK     100H       ; Xin cấp phát 256 bytes làm stack       </a:t>
            </a:r>
          </a:p>
        </p:txBody>
      </p:sp>
      <p:sp>
        <p:nvSpPr>
          <p:cNvPr id="29705" name="AutoShape 9">
            <a:extLst>
              <a:ext uri="{FF2B5EF4-FFF2-40B4-BE49-F238E27FC236}">
                <a16:creationId xmlns:a16="http://schemas.microsoft.com/office/drawing/2014/main" id="{5DF3E79E-EB42-44DB-ABE6-346ED0D80469}"/>
              </a:ext>
            </a:extLst>
          </p:cNvPr>
          <p:cNvSpPr>
            <a:spLocks noChangeArrowheads="1"/>
          </p:cNvSpPr>
          <p:nvPr/>
        </p:nvSpPr>
        <p:spPr bwMode="auto">
          <a:xfrm>
            <a:off x="609600" y="609600"/>
            <a:ext cx="2819400" cy="5334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GiỚI THIỆU STACK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2FBA4A8-0F65-4BA4-A922-234534370D4B}"/>
              </a:ext>
            </a:extLst>
          </p:cNvPr>
          <p:cNvSpPr>
            <a:spLocks noGrp="1"/>
          </p:cNvSpPr>
          <p:nvPr>
            <p:ph type="ftr" sz="quarter" idx="11"/>
          </p:nvPr>
        </p:nvSpPr>
        <p:spPr/>
        <p:txBody>
          <a:bodyPr/>
          <a:lstStyle/>
          <a:p>
            <a:r>
              <a:rPr lang="en-US" altLang="en-US"/>
              <a:t>Chương 10: CHƯƠNG TRÌNH CON</a:t>
            </a:r>
          </a:p>
        </p:txBody>
      </p:sp>
      <p:sp>
        <p:nvSpPr>
          <p:cNvPr id="6" name="Slide Number Placeholder 5">
            <a:extLst>
              <a:ext uri="{FF2B5EF4-FFF2-40B4-BE49-F238E27FC236}">
                <a16:creationId xmlns:a16="http://schemas.microsoft.com/office/drawing/2014/main" id="{D8AD220E-461D-42A5-AA10-FDCBE7D6F594}"/>
              </a:ext>
            </a:extLst>
          </p:cNvPr>
          <p:cNvSpPr>
            <a:spLocks noGrp="1"/>
          </p:cNvSpPr>
          <p:nvPr>
            <p:ph type="sldNum" sz="quarter" idx="12"/>
          </p:nvPr>
        </p:nvSpPr>
        <p:spPr/>
        <p:txBody>
          <a:bodyPr/>
          <a:lstStyle/>
          <a:p>
            <a:fld id="{232FAA31-BE8D-4F3B-871F-AD2035D29C4D}" type="slidenum">
              <a:rPr lang="en-US" altLang="en-US"/>
              <a:pPr/>
              <a:t>20</a:t>
            </a:fld>
            <a:endParaRPr lang="en-US" altLang="en-US"/>
          </a:p>
        </p:txBody>
      </p:sp>
      <p:sp>
        <p:nvSpPr>
          <p:cNvPr id="41987" name="Rectangle 3">
            <a:extLst>
              <a:ext uri="{FF2B5EF4-FFF2-40B4-BE49-F238E27FC236}">
                <a16:creationId xmlns:a16="http://schemas.microsoft.com/office/drawing/2014/main" id="{A1FDEC6B-FE5C-4465-AE61-593FD6593745}"/>
              </a:ext>
            </a:extLst>
          </p:cNvPr>
          <p:cNvSpPr>
            <a:spLocks noGrp="1" noChangeArrowheads="1"/>
          </p:cNvSpPr>
          <p:nvPr>
            <p:ph type="body" idx="1"/>
          </p:nvPr>
        </p:nvSpPr>
        <p:spPr/>
        <p:txBody>
          <a:bodyPr/>
          <a:lstStyle/>
          <a:p>
            <a:r>
              <a:rPr lang="en-US" altLang="en-US"/>
              <a:t>Cho phép nhiều user cùng tham gia giải quyết 1 chương trình lớn.</a:t>
            </a:r>
          </a:p>
          <a:p>
            <a:r>
              <a:rPr lang="en-US" altLang="en-US"/>
              <a:t>Sửa module nào thì chỉ cần dịch lại module đó.</a:t>
            </a:r>
          </a:p>
          <a:p>
            <a:r>
              <a:rPr lang="en-US" altLang="en-US"/>
              <a:t>Mỗi module chỉ giải quyết 1 vấn đề </a:t>
            </a:r>
            <a:r>
              <a:rPr lang="en-US" altLang="en-US">
                <a:sym typeface="Wingdings" panose="05000000000000000000" pitchFamily="2" charset="2"/>
              </a:rPr>
              <a:t> dễ tìm sai sót.</a:t>
            </a:r>
            <a:endParaRPr lang="en-US" altLang="en-US"/>
          </a:p>
        </p:txBody>
      </p:sp>
      <p:sp>
        <p:nvSpPr>
          <p:cNvPr id="41988" name="AutoShape 4">
            <a:extLst>
              <a:ext uri="{FF2B5EF4-FFF2-40B4-BE49-F238E27FC236}">
                <a16:creationId xmlns:a16="http://schemas.microsoft.com/office/drawing/2014/main" id="{27BC4CF1-83D9-4FA3-8DD5-4DD6A12B9D2E}"/>
              </a:ext>
            </a:extLst>
          </p:cNvPr>
          <p:cNvSpPr>
            <a:spLocks noChangeArrowheads="1"/>
          </p:cNvSpPr>
          <p:nvPr/>
        </p:nvSpPr>
        <p:spPr bwMode="auto">
          <a:xfrm>
            <a:off x="990600" y="304800"/>
            <a:ext cx="4495800" cy="7620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CHƯƠNG TRÌNH ĐA FILE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E2F42630-E3AE-4383-8E2E-D35B7966AA3C}"/>
              </a:ext>
            </a:extLst>
          </p:cNvPr>
          <p:cNvSpPr>
            <a:spLocks noGrp="1"/>
          </p:cNvSpPr>
          <p:nvPr>
            <p:ph type="ftr" sz="quarter" idx="11"/>
          </p:nvPr>
        </p:nvSpPr>
        <p:spPr/>
        <p:txBody>
          <a:bodyPr/>
          <a:lstStyle/>
          <a:p>
            <a:r>
              <a:rPr lang="en-US" altLang="en-US"/>
              <a:t>Chương 10: CHƯƠNG TRÌNH CON</a:t>
            </a:r>
          </a:p>
        </p:txBody>
      </p:sp>
      <p:sp>
        <p:nvSpPr>
          <p:cNvPr id="10" name="Slide Number Placeholder 5">
            <a:extLst>
              <a:ext uri="{FF2B5EF4-FFF2-40B4-BE49-F238E27FC236}">
                <a16:creationId xmlns:a16="http://schemas.microsoft.com/office/drawing/2014/main" id="{E418D0B1-BFB4-4817-8C7B-998619A073A6}"/>
              </a:ext>
            </a:extLst>
          </p:cNvPr>
          <p:cNvSpPr>
            <a:spLocks noGrp="1"/>
          </p:cNvSpPr>
          <p:nvPr>
            <p:ph type="sldNum" sz="quarter" idx="12"/>
          </p:nvPr>
        </p:nvSpPr>
        <p:spPr/>
        <p:txBody>
          <a:bodyPr/>
          <a:lstStyle/>
          <a:p>
            <a:fld id="{301097A3-837F-4199-8C05-3E12AE89A2CC}" type="slidenum">
              <a:rPr lang="en-US" altLang="en-US"/>
              <a:pPr/>
              <a:t>21</a:t>
            </a:fld>
            <a:endParaRPr lang="en-US" altLang="en-US"/>
          </a:p>
        </p:txBody>
      </p:sp>
      <p:sp>
        <p:nvSpPr>
          <p:cNvPr id="13314" name="Rectangle 2">
            <a:extLst>
              <a:ext uri="{FF2B5EF4-FFF2-40B4-BE49-F238E27FC236}">
                <a16:creationId xmlns:a16="http://schemas.microsoft.com/office/drawing/2014/main" id="{32CA1993-1EB5-4909-A837-048AD2106A52}"/>
              </a:ext>
            </a:extLst>
          </p:cNvPr>
          <p:cNvSpPr>
            <a:spLocks noGrp="1" noChangeArrowheads="1"/>
          </p:cNvSpPr>
          <p:nvPr>
            <p:ph type="title"/>
          </p:nvPr>
        </p:nvSpPr>
        <p:spPr>
          <a:xfrm>
            <a:off x="457200" y="533400"/>
            <a:ext cx="7543800" cy="884238"/>
          </a:xfrm>
        </p:spPr>
        <p:txBody>
          <a:bodyPr/>
          <a:lstStyle/>
          <a:p>
            <a:r>
              <a:rPr lang="en-US" altLang="en-US" sz="4000"/>
              <a:t>VẤN ĐỀ TRUYỀN THAM SỐ </a:t>
            </a:r>
          </a:p>
        </p:txBody>
      </p:sp>
      <p:sp>
        <p:nvSpPr>
          <p:cNvPr id="13315" name="Rectangle 3">
            <a:extLst>
              <a:ext uri="{FF2B5EF4-FFF2-40B4-BE49-F238E27FC236}">
                <a16:creationId xmlns:a16="http://schemas.microsoft.com/office/drawing/2014/main" id="{87547B3F-63DA-463C-9B48-92E932D81142}"/>
              </a:ext>
            </a:extLst>
          </p:cNvPr>
          <p:cNvSpPr>
            <a:spLocks noGrp="1" noChangeArrowheads="1"/>
          </p:cNvSpPr>
          <p:nvPr>
            <p:ph type="body" idx="1"/>
          </p:nvPr>
        </p:nvSpPr>
        <p:spPr>
          <a:xfrm>
            <a:off x="457200" y="1719263"/>
            <a:ext cx="8229600" cy="1328737"/>
          </a:xfrm>
        </p:spPr>
        <p:txBody>
          <a:bodyPr/>
          <a:lstStyle/>
          <a:p>
            <a:r>
              <a:rPr lang="en-US" altLang="en-US" b="1">
                <a:latin typeface="Verdana" panose="020B0604030504040204" pitchFamily="34" charset="0"/>
              </a:rPr>
              <a:t>CHUYỂN GIÁ TRỊ CỦA THAM SỐ TỪ CT GỌI </a:t>
            </a:r>
            <a:r>
              <a:rPr lang="en-US" altLang="en-US" b="1">
                <a:latin typeface="Verdana" panose="020B0604030504040204" pitchFamily="34" charset="0"/>
                <a:sym typeface="Wingdings" panose="05000000000000000000" pitchFamily="2" charset="2"/>
              </a:rPr>
              <a:t> CT ĐƯỢC GỌI</a:t>
            </a:r>
            <a:endParaRPr lang="en-US" altLang="en-US" b="1">
              <a:latin typeface="Verdana" panose="020B0604030504040204" pitchFamily="34" charset="0"/>
            </a:endParaRPr>
          </a:p>
        </p:txBody>
      </p:sp>
      <p:sp>
        <p:nvSpPr>
          <p:cNvPr id="13316" name="Text Box 4">
            <a:extLst>
              <a:ext uri="{FF2B5EF4-FFF2-40B4-BE49-F238E27FC236}">
                <a16:creationId xmlns:a16="http://schemas.microsoft.com/office/drawing/2014/main" id="{1478D459-D920-4A8D-B473-C09EF7949C1E}"/>
              </a:ext>
            </a:extLst>
          </p:cNvPr>
          <p:cNvSpPr txBox="1">
            <a:spLocks noChangeArrowheads="1"/>
          </p:cNvSpPr>
          <p:nvPr/>
        </p:nvSpPr>
        <p:spPr bwMode="auto">
          <a:xfrm>
            <a:off x="838200" y="3124200"/>
            <a:ext cx="731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Có 3 cách truyền tham số</a:t>
            </a:r>
          </a:p>
        </p:txBody>
      </p:sp>
      <p:sp>
        <p:nvSpPr>
          <p:cNvPr id="13317" name="Text Box 5">
            <a:extLst>
              <a:ext uri="{FF2B5EF4-FFF2-40B4-BE49-F238E27FC236}">
                <a16:creationId xmlns:a16="http://schemas.microsoft.com/office/drawing/2014/main" id="{681112FD-9AE3-4EFD-B310-3A18077C5B19}"/>
              </a:ext>
            </a:extLst>
          </p:cNvPr>
          <p:cNvSpPr txBox="1">
            <a:spLocks noChangeArrowheads="1"/>
          </p:cNvSpPr>
          <p:nvPr/>
        </p:nvSpPr>
        <p:spPr bwMode="auto">
          <a:xfrm>
            <a:off x="609600" y="3962400"/>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Thông qua thanh ghi</a:t>
            </a:r>
          </a:p>
        </p:txBody>
      </p:sp>
      <p:sp>
        <p:nvSpPr>
          <p:cNvPr id="13318" name="Text Box 6">
            <a:extLst>
              <a:ext uri="{FF2B5EF4-FFF2-40B4-BE49-F238E27FC236}">
                <a16:creationId xmlns:a16="http://schemas.microsoft.com/office/drawing/2014/main" id="{612BFA65-8369-45FB-944D-794146F5DA7E}"/>
              </a:ext>
            </a:extLst>
          </p:cNvPr>
          <p:cNvSpPr txBox="1">
            <a:spLocks noChangeArrowheads="1"/>
          </p:cNvSpPr>
          <p:nvPr/>
        </p:nvSpPr>
        <p:spPr bwMode="auto">
          <a:xfrm>
            <a:off x="2286000" y="4800600"/>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Thông qua biến toàn cục</a:t>
            </a:r>
          </a:p>
        </p:txBody>
      </p:sp>
      <p:sp>
        <p:nvSpPr>
          <p:cNvPr id="13319" name="Text Box 7">
            <a:extLst>
              <a:ext uri="{FF2B5EF4-FFF2-40B4-BE49-F238E27FC236}">
                <a16:creationId xmlns:a16="http://schemas.microsoft.com/office/drawing/2014/main" id="{2DCE1016-A7EC-4408-AB1F-D93E5A247C14}"/>
              </a:ext>
            </a:extLst>
          </p:cNvPr>
          <p:cNvSpPr txBox="1">
            <a:spLocks noChangeArrowheads="1"/>
          </p:cNvSpPr>
          <p:nvPr/>
        </p:nvSpPr>
        <p:spPr bwMode="auto">
          <a:xfrm>
            <a:off x="685800" y="5486400"/>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Thông qua STACK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0" fill="hold"/>
                                        <p:tgtEl>
                                          <p:spTgt spid="13314"/>
                                        </p:tgtEl>
                                        <p:attrNameLst>
                                          <p:attrName>ppt_x</p:attrName>
                                        </p:attrNameLst>
                                      </p:cBhvr>
                                      <p:tavLst>
                                        <p:tav tm="0">
                                          <p:val>
                                            <p:strVal val="#ppt_x"/>
                                          </p:val>
                                        </p:tav>
                                        <p:tav tm="100000">
                                          <p:val>
                                            <p:strVal val="#ppt_x"/>
                                          </p:val>
                                        </p:tav>
                                      </p:tavLst>
                                    </p:anim>
                                    <p:anim calcmode="lin" valueType="num">
                                      <p:cBhvr additive="base">
                                        <p:cTn id="8" dur="5000" fill="hold"/>
                                        <p:tgtEl>
                                          <p:spTgt spid="133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xEl>
                                              <p:pRg st="0" end="0"/>
                                            </p:txEl>
                                          </p:spTgt>
                                        </p:tgtEl>
                                        <p:attrNameLst>
                                          <p:attrName>style.visibility</p:attrName>
                                        </p:attrNameLst>
                                      </p:cBhvr>
                                      <p:to>
                                        <p:strVal val="visible"/>
                                      </p:to>
                                    </p:set>
                                    <p:anim calcmode="lin" valueType="num">
                                      <p:cBhvr additive="base">
                                        <p:cTn id="13" dur="5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13316"/>
                                        </p:tgtEl>
                                        <p:attrNameLst>
                                          <p:attrName>style.visibility</p:attrName>
                                        </p:attrNameLst>
                                      </p:cBhvr>
                                      <p:to>
                                        <p:strVal val="visible"/>
                                      </p:to>
                                    </p:set>
                                    <p:animEffect transition="in" filter="diamond(in)">
                                      <p:cBhvr>
                                        <p:cTn id="19" dur="2000"/>
                                        <p:tgtEl>
                                          <p:spTgt spid="1331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317"/>
                                        </p:tgtEl>
                                        <p:attrNameLst>
                                          <p:attrName>style.visibility</p:attrName>
                                        </p:attrNameLst>
                                      </p:cBhvr>
                                      <p:to>
                                        <p:strVal val="visible"/>
                                      </p:to>
                                    </p:set>
                                    <p:anim calcmode="lin" valueType="num">
                                      <p:cBhvr additive="base">
                                        <p:cTn id="24" dur="5000" fill="hold"/>
                                        <p:tgtEl>
                                          <p:spTgt spid="13317"/>
                                        </p:tgtEl>
                                        <p:attrNameLst>
                                          <p:attrName>ppt_x</p:attrName>
                                        </p:attrNameLst>
                                      </p:cBhvr>
                                      <p:tavLst>
                                        <p:tav tm="0">
                                          <p:val>
                                            <p:strVal val="#ppt_x"/>
                                          </p:val>
                                        </p:tav>
                                        <p:tav tm="100000">
                                          <p:val>
                                            <p:strVal val="#ppt_x"/>
                                          </p:val>
                                        </p:tav>
                                      </p:tavLst>
                                    </p:anim>
                                    <p:anim calcmode="lin" valueType="num">
                                      <p:cBhvr additive="base">
                                        <p:cTn id="25" dur="5000" fill="hold"/>
                                        <p:tgtEl>
                                          <p:spTgt spid="13317"/>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3318"/>
                                        </p:tgtEl>
                                        <p:attrNameLst>
                                          <p:attrName>style.visibility</p:attrName>
                                        </p:attrNameLst>
                                      </p:cBhvr>
                                      <p:to>
                                        <p:strVal val="visible"/>
                                      </p:to>
                                    </p:set>
                                    <p:anim calcmode="lin" valueType="num">
                                      <p:cBhvr additive="base">
                                        <p:cTn id="30" dur="5000" fill="hold"/>
                                        <p:tgtEl>
                                          <p:spTgt spid="13318"/>
                                        </p:tgtEl>
                                        <p:attrNameLst>
                                          <p:attrName>ppt_x</p:attrName>
                                        </p:attrNameLst>
                                      </p:cBhvr>
                                      <p:tavLst>
                                        <p:tav tm="0">
                                          <p:val>
                                            <p:strVal val="#ppt_x"/>
                                          </p:val>
                                        </p:tav>
                                        <p:tav tm="100000">
                                          <p:val>
                                            <p:strVal val="#ppt_x"/>
                                          </p:val>
                                        </p:tav>
                                      </p:tavLst>
                                    </p:anim>
                                    <p:anim calcmode="lin" valueType="num">
                                      <p:cBhvr additive="base">
                                        <p:cTn id="31" dur="50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319"/>
                                        </p:tgtEl>
                                        <p:attrNameLst>
                                          <p:attrName>style.visibility</p:attrName>
                                        </p:attrNameLst>
                                      </p:cBhvr>
                                      <p:to>
                                        <p:strVal val="visible"/>
                                      </p:to>
                                    </p:set>
                                    <p:anim calcmode="lin" valueType="num">
                                      <p:cBhvr additive="base">
                                        <p:cTn id="36" dur="5000" fill="hold"/>
                                        <p:tgtEl>
                                          <p:spTgt spid="13319"/>
                                        </p:tgtEl>
                                        <p:attrNameLst>
                                          <p:attrName>ppt_x</p:attrName>
                                        </p:attrNameLst>
                                      </p:cBhvr>
                                      <p:tavLst>
                                        <p:tav tm="0">
                                          <p:val>
                                            <p:strVal val="#ppt_x"/>
                                          </p:val>
                                        </p:tav>
                                        <p:tav tm="100000">
                                          <p:val>
                                            <p:strVal val="#ppt_x"/>
                                          </p:val>
                                        </p:tav>
                                      </p:tavLst>
                                    </p:anim>
                                    <p:anim calcmode="lin" valueType="num">
                                      <p:cBhvr additive="base">
                                        <p:cTn id="37" dur="5000" fill="hold"/>
                                        <p:tgtEl>
                                          <p:spTgt spid="13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P spid="13316" grpId="0"/>
      <p:bldP spid="13317" grpId="0"/>
      <p:bldP spid="13318" grpId="0"/>
      <p:bldP spid="133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2CBC3A4F-4C67-40ED-B5E2-C3B7EC6A9D66}"/>
              </a:ext>
            </a:extLst>
          </p:cNvPr>
          <p:cNvSpPr>
            <a:spLocks noGrp="1"/>
          </p:cNvSpPr>
          <p:nvPr>
            <p:ph type="ftr" sz="quarter" idx="11"/>
          </p:nvPr>
        </p:nvSpPr>
        <p:spPr/>
        <p:txBody>
          <a:bodyPr/>
          <a:lstStyle/>
          <a:p>
            <a:r>
              <a:rPr lang="en-US" altLang="en-US"/>
              <a:t>Chương 10: CHƯƠNG TRÌNH CON</a:t>
            </a:r>
          </a:p>
        </p:txBody>
      </p:sp>
      <p:sp>
        <p:nvSpPr>
          <p:cNvPr id="7" name="Slide Number Placeholder 5">
            <a:extLst>
              <a:ext uri="{FF2B5EF4-FFF2-40B4-BE49-F238E27FC236}">
                <a16:creationId xmlns:a16="http://schemas.microsoft.com/office/drawing/2014/main" id="{3916D64B-13FF-44E2-982B-5051E94DA587}"/>
              </a:ext>
            </a:extLst>
          </p:cNvPr>
          <p:cNvSpPr>
            <a:spLocks noGrp="1"/>
          </p:cNvSpPr>
          <p:nvPr>
            <p:ph type="sldNum" sz="quarter" idx="12"/>
          </p:nvPr>
        </p:nvSpPr>
        <p:spPr/>
        <p:txBody>
          <a:bodyPr/>
          <a:lstStyle/>
          <a:p>
            <a:fld id="{63F84B47-58A9-44DF-8963-081297B53462}" type="slidenum">
              <a:rPr lang="en-US" altLang="en-US"/>
              <a:pPr/>
              <a:t>22</a:t>
            </a:fld>
            <a:endParaRPr lang="en-US" altLang="en-US"/>
          </a:p>
        </p:txBody>
      </p:sp>
      <p:sp>
        <p:nvSpPr>
          <p:cNvPr id="14338" name="Rectangle 2">
            <a:extLst>
              <a:ext uri="{FF2B5EF4-FFF2-40B4-BE49-F238E27FC236}">
                <a16:creationId xmlns:a16="http://schemas.microsoft.com/office/drawing/2014/main" id="{BF9B364B-BC58-4EF5-AE86-245D958C40B9}"/>
              </a:ext>
            </a:extLst>
          </p:cNvPr>
          <p:cNvSpPr>
            <a:spLocks noGrp="1" noChangeArrowheads="1"/>
          </p:cNvSpPr>
          <p:nvPr>
            <p:ph type="title"/>
          </p:nvPr>
        </p:nvSpPr>
        <p:spPr/>
        <p:txBody>
          <a:bodyPr/>
          <a:lstStyle/>
          <a:p>
            <a:r>
              <a:rPr lang="en-US" altLang="en-US"/>
              <a:t>TRUYỀN THAM SỐ THÔNG QUA THANH GHI</a:t>
            </a:r>
          </a:p>
        </p:txBody>
      </p:sp>
      <p:sp>
        <p:nvSpPr>
          <p:cNvPr id="14340" name="Text Box 4">
            <a:extLst>
              <a:ext uri="{FF2B5EF4-FFF2-40B4-BE49-F238E27FC236}">
                <a16:creationId xmlns:a16="http://schemas.microsoft.com/office/drawing/2014/main" id="{BD983F77-DBC1-4D6A-858E-BA43AEEBE223}"/>
              </a:ext>
            </a:extLst>
          </p:cNvPr>
          <p:cNvSpPr txBox="1">
            <a:spLocks noChangeArrowheads="1"/>
          </p:cNvSpPr>
          <p:nvPr/>
        </p:nvSpPr>
        <p:spPr bwMode="auto">
          <a:xfrm>
            <a:off x="381000" y="1524000"/>
            <a:ext cx="82296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3200"/>
              <a:t> DỄ</a:t>
            </a:r>
          </a:p>
          <a:p>
            <a:pPr>
              <a:spcBef>
                <a:spcPct val="50000"/>
              </a:spcBef>
              <a:buFontTx/>
              <a:buChar char="•"/>
            </a:pPr>
            <a:r>
              <a:rPr lang="en-US" altLang="en-US" sz="3200"/>
              <a:t> ĐƠN GiẢN</a:t>
            </a:r>
          </a:p>
          <a:p>
            <a:pPr>
              <a:spcBef>
                <a:spcPct val="50000"/>
              </a:spcBef>
              <a:buFontTx/>
              <a:buChar char="•"/>
            </a:pPr>
            <a:r>
              <a:rPr lang="en-US" altLang="en-US" sz="3200"/>
              <a:t> THƯỜNG ĐƯỢC SỬ DỤNG ĐỐI VỚI NHỮNG CT THUẦN TÚY ASM</a:t>
            </a:r>
          </a:p>
        </p:txBody>
      </p:sp>
      <p:sp>
        <p:nvSpPr>
          <p:cNvPr id="14341" name="Text Box 5">
            <a:extLst>
              <a:ext uri="{FF2B5EF4-FFF2-40B4-BE49-F238E27FC236}">
                <a16:creationId xmlns:a16="http://schemas.microsoft.com/office/drawing/2014/main" id="{CBC221F8-8452-4C7C-A2A5-2443A411DE7E}"/>
              </a:ext>
            </a:extLst>
          </p:cNvPr>
          <p:cNvSpPr txBox="1">
            <a:spLocks noChangeArrowheads="1"/>
          </p:cNvSpPr>
          <p:nvPr/>
        </p:nvSpPr>
        <p:spPr bwMode="auto">
          <a:xfrm>
            <a:off x="381000" y="4419600"/>
            <a:ext cx="80772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ĐẶT 1 GIÁ TRỊ NÀO ĐÓ VÀO THANH GHI Ở CTCHÍNH VÀ SAU ĐÓ CTC SẼ SỬ DỤNG GIÁ TRỊ NÀY TRONG THANH GHI.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0" fill="hold"/>
                                        <p:tgtEl>
                                          <p:spTgt spid="14338"/>
                                        </p:tgtEl>
                                        <p:attrNameLst>
                                          <p:attrName>ppt_x</p:attrName>
                                        </p:attrNameLst>
                                      </p:cBhvr>
                                      <p:tavLst>
                                        <p:tav tm="0">
                                          <p:val>
                                            <p:strVal val="#ppt_x"/>
                                          </p:val>
                                        </p:tav>
                                        <p:tav tm="100000">
                                          <p:val>
                                            <p:strVal val="#ppt_x"/>
                                          </p:val>
                                        </p:tav>
                                      </p:tavLst>
                                    </p:anim>
                                    <p:anim calcmode="lin" valueType="num">
                                      <p:cBhvr additive="base">
                                        <p:cTn id="8" dur="5000" fill="hold"/>
                                        <p:tgtEl>
                                          <p:spTgt spid="143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40"/>
                                        </p:tgtEl>
                                        <p:attrNameLst>
                                          <p:attrName>style.visibility</p:attrName>
                                        </p:attrNameLst>
                                      </p:cBhvr>
                                      <p:to>
                                        <p:strVal val="visible"/>
                                      </p:to>
                                    </p:set>
                                    <p:anim calcmode="lin" valueType="num">
                                      <p:cBhvr additive="base">
                                        <p:cTn id="13" dur="5000" fill="hold"/>
                                        <p:tgtEl>
                                          <p:spTgt spid="14340"/>
                                        </p:tgtEl>
                                        <p:attrNameLst>
                                          <p:attrName>ppt_x</p:attrName>
                                        </p:attrNameLst>
                                      </p:cBhvr>
                                      <p:tavLst>
                                        <p:tav tm="0">
                                          <p:val>
                                            <p:strVal val="#ppt_x"/>
                                          </p:val>
                                        </p:tav>
                                        <p:tav tm="100000">
                                          <p:val>
                                            <p:strVal val="#ppt_x"/>
                                          </p:val>
                                        </p:tav>
                                      </p:tavLst>
                                    </p:anim>
                                    <p:anim calcmode="lin" valueType="num">
                                      <p:cBhvr additive="base">
                                        <p:cTn id="14" dur="5000" fill="hold"/>
                                        <p:tgtEl>
                                          <p:spTgt spid="1434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4341"/>
                                        </p:tgtEl>
                                        <p:attrNameLst>
                                          <p:attrName>style.visibility</p:attrName>
                                        </p:attrNameLst>
                                      </p:cBhvr>
                                      <p:to>
                                        <p:strVal val="visible"/>
                                      </p:to>
                                    </p:set>
                                    <p:anim calcmode="lin" valueType="num">
                                      <p:cBhvr>
                                        <p:cTn id="19" dur="5000" fill="hold"/>
                                        <p:tgtEl>
                                          <p:spTgt spid="14341"/>
                                        </p:tgtEl>
                                        <p:attrNameLst>
                                          <p:attrName>ppt_w</p:attrName>
                                        </p:attrNameLst>
                                      </p:cBhvr>
                                      <p:tavLst>
                                        <p:tav tm="0">
                                          <p:val>
                                            <p:fltVal val="0"/>
                                          </p:val>
                                        </p:tav>
                                        <p:tav tm="100000">
                                          <p:val>
                                            <p:strVal val="#ppt_w"/>
                                          </p:val>
                                        </p:tav>
                                      </p:tavLst>
                                    </p:anim>
                                    <p:anim calcmode="lin" valueType="num">
                                      <p:cBhvr>
                                        <p:cTn id="20" dur="5000" fill="hold"/>
                                        <p:tgtEl>
                                          <p:spTgt spid="143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40" grpId="0"/>
      <p:bldP spid="143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87B64FE1-AC3F-4ECF-8C5A-3F6735BE4F90}"/>
              </a:ext>
            </a:extLst>
          </p:cNvPr>
          <p:cNvSpPr>
            <a:spLocks noGrp="1"/>
          </p:cNvSpPr>
          <p:nvPr>
            <p:ph type="ftr" sz="quarter" idx="11"/>
          </p:nvPr>
        </p:nvSpPr>
        <p:spPr/>
        <p:txBody>
          <a:bodyPr/>
          <a:lstStyle/>
          <a:p>
            <a:r>
              <a:rPr lang="en-US" altLang="en-US"/>
              <a:t>Chương 10: CHƯƠNG TRÌNH CON</a:t>
            </a:r>
          </a:p>
        </p:txBody>
      </p:sp>
      <p:sp>
        <p:nvSpPr>
          <p:cNvPr id="7" name="Slide Number Placeholder 5">
            <a:extLst>
              <a:ext uri="{FF2B5EF4-FFF2-40B4-BE49-F238E27FC236}">
                <a16:creationId xmlns:a16="http://schemas.microsoft.com/office/drawing/2014/main" id="{66E8D464-B4EB-4642-8A8A-C31BE3AEBCB6}"/>
              </a:ext>
            </a:extLst>
          </p:cNvPr>
          <p:cNvSpPr>
            <a:spLocks noGrp="1"/>
          </p:cNvSpPr>
          <p:nvPr>
            <p:ph type="sldNum" sz="quarter" idx="12"/>
          </p:nvPr>
        </p:nvSpPr>
        <p:spPr/>
        <p:txBody>
          <a:bodyPr/>
          <a:lstStyle/>
          <a:p>
            <a:fld id="{F0321617-034A-4F12-B848-5C690C31970A}" type="slidenum">
              <a:rPr lang="en-US" altLang="en-US"/>
              <a:pPr/>
              <a:t>23</a:t>
            </a:fld>
            <a:endParaRPr lang="en-US" altLang="en-US"/>
          </a:p>
        </p:txBody>
      </p:sp>
      <p:sp>
        <p:nvSpPr>
          <p:cNvPr id="15362" name="Rectangle 2">
            <a:extLst>
              <a:ext uri="{FF2B5EF4-FFF2-40B4-BE49-F238E27FC236}">
                <a16:creationId xmlns:a16="http://schemas.microsoft.com/office/drawing/2014/main" id="{343B75DB-1B7F-4D09-8727-75C5032DF6E3}"/>
              </a:ext>
            </a:extLst>
          </p:cNvPr>
          <p:cNvSpPr>
            <a:spLocks noGrp="1" noChangeArrowheads="1"/>
          </p:cNvSpPr>
          <p:nvPr>
            <p:ph type="title"/>
          </p:nvPr>
        </p:nvSpPr>
        <p:spPr/>
        <p:txBody>
          <a:bodyPr/>
          <a:lstStyle/>
          <a:p>
            <a:r>
              <a:rPr lang="en-US" altLang="en-US"/>
              <a:t>TRUYỀN THAM SỐ THÔNG QUA BiẾN GLOBAL</a:t>
            </a:r>
          </a:p>
        </p:txBody>
      </p:sp>
      <p:sp>
        <p:nvSpPr>
          <p:cNvPr id="15363" name="Rectangle 3">
            <a:extLst>
              <a:ext uri="{FF2B5EF4-FFF2-40B4-BE49-F238E27FC236}">
                <a16:creationId xmlns:a16="http://schemas.microsoft.com/office/drawing/2014/main" id="{6A29FC04-8FCF-4552-8449-8FE156728B28}"/>
              </a:ext>
            </a:extLst>
          </p:cNvPr>
          <p:cNvSpPr>
            <a:spLocks noGrp="1" noChangeArrowheads="1"/>
          </p:cNvSpPr>
          <p:nvPr>
            <p:ph type="body" idx="1"/>
          </p:nvPr>
        </p:nvSpPr>
        <p:spPr>
          <a:xfrm>
            <a:off x="457200" y="1719263"/>
            <a:ext cx="8229600" cy="1938337"/>
          </a:xfrm>
        </p:spPr>
        <p:txBody>
          <a:bodyPr/>
          <a:lstStyle/>
          <a:p>
            <a:r>
              <a:rPr lang="en-US" altLang="en-US" b="1"/>
              <a:t>KHAI BÁO BiẾN TOÀN CỤC.</a:t>
            </a:r>
          </a:p>
          <a:p>
            <a:r>
              <a:rPr lang="en-US" altLang="en-US" b="1"/>
              <a:t>DÙNG NÓ ĐỂ CHUYỂN CÁC GIÁ TRỊ GiỮA CT GỌI VÀ CT ĐƯỢC GỌI.</a:t>
            </a:r>
          </a:p>
        </p:txBody>
      </p:sp>
      <p:sp>
        <p:nvSpPr>
          <p:cNvPr id="15364" name="Text Box 4">
            <a:extLst>
              <a:ext uri="{FF2B5EF4-FFF2-40B4-BE49-F238E27FC236}">
                <a16:creationId xmlns:a16="http://schemas.microsoft.com/office/drawing/2014/main" id="{960B5F4E-CB2C-4620-834D-0C77D129A70B}"/>
              </a:ext>
            </a:extLst>
          </p:cNvPr>
          <p:cNvSpPr txBox="1">
            <a:spLocks noChangeArrowheads="1"/>
          </p:cNvSpPr>
          <p:nvPr/>
        </p:nvSpPr>
        <p:spPr bwMode="auto">
          <a:xfrm>
            <a:off x="381000" y="3657600"/>
            <a:ext cx="81534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CÁCH NÀY THƯỜNG ĐƯỢC DÙNG :</a:t>
            </a:r>
          </a:p>
          <a:p>
            <a:pPr>
              <a:spcBef>
                <a:spcPct val="50000"/>
              </a:spcBef>
            </a:pPr>
            <a:r>
              <a:rPr lang="en-US" altLang="en-US" sz="2800"/>
              <a:t>TRONG 1 CT ViẾT THUẦN TÚY BẰNG ASM</a:t>
            </a:r>
          </a:p>
          <a:p>
            <a:pPr>
              <a:spcBef>
                <a:spcPct val="50000"/>
              </a:spcBef>
            </a:pPr>
            <a:r>
              <a:rPr lang="en-US" altLang="en-US" sz="2800"/>
              <a:t>ViẾT HỖN HỢP GiỮA ASM VÀ 1 NGÔN NGỮ CẤP CAO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0" fill="hold"/>
                                        <p:tgtEl>
                                          <p:spTgt spid="15362"/>
                                        </p:tgtEl>
                                        <p:attrNameLst>
                                          <p:attrName>ppt_x</p:attrName>
                                        </p:attrNameLst>
                                      </p:cBhvr>
                                      <p:tavLst>
                                        <p:tav tm="0">
                                          <p:val>
                                            <p:strVal val="#ppt_x"/>
                                          </p:val>
                                        </p:tav>
                                        <p:tav tm="100000">
                                          <p:val>
                                            <p:strVal val="#ppt_x"/>
                                          </p:val>
                                        </p:tav>
                                      </p:tavLst>
                                    </p:anim>
                                    <p:anim calcmode="lin" valueType="num">
                                      <p:cBhvr additive="base">
                                        <p:cTn id="8" dur="50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3">
                                            <p:txEl>
                                              <p:pRg st="0" end="0"/>
                                            </p:txEl>
                                          </p:spTgt>
                                        </p:tgtEl>
                                        <p:attrNameLst>
                                          <p:attrName>style.visibility</p:attrName>
                                        </p:attrNameLst>
                                      </p:cBhvr>
                                      <p:to>
                                        <p:strVal val="visible"/>
                                      </p:to>
                                    </p:set>
                                    <p:anim calcmode="lin" valueType="num">
                                      <p:cBhvr additive="base">
                                        <p:cTn id="13" dur="50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3">
                                            <p:txEl>
                                              <p:pRg st="1" end="1"/>
                                            </p:txEl>
                                          </p:spTgt>
                                        </p:tgtEl>
                                        <p:attrNameLst>
                                          <p:attrName>style.visibility</p:attrName>
                                        </p:attrNameLst>
                                      </p:cBhvr>
                                      <p:to>
                                        <p:strVal val="visible"/>
                                      </p:to>
                                    </p:set>
                                    <p:anim calcmode="lin" valueType="num">
                                      <p:cBhvr additive="base">
                                        <p:cTn id="19" dur="50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4"/>
                                        </p:tgtEl>
                                        <p:attrNameLst>
                                          <p:attrName>style.visibility</p:attrName>
                                        </p:attrNameLst>
                                      </p:cBhvr>
                                      <p:to>
                                        <p:strVal val="visible"/>
                                      </p:to>
                                    </p:set>
                                    <p:anim calcmode="lin" valueType="num">
                                      <p:cBhvr additive="base">
                                        <p:cTn id="25" dur="5000" fill="hold"/>
                                        <p:tgtEl>
                                          <p:spTgt spid="15364"/>
                                        </p:tgtEl>
                                        <p:attrNameLst>
                                          <p:attrName>ppt_x</p:attrName>
                                        </p:attrNameLst>
                                      </p:cBhvr>
                                      <p:tavLst>
                                        <p:tav tm="0">
                                          <p:val>
                                            <p:strVal val="#ppt_x"/>
                                          </p:val>
                                        </p:tav>
                                        <p:tav tm="100000">
                                          <p:val>
                                            <p:strVal val="#ppt_x"/>
                                          </p:val>
                                        </p:tav>
                                      </p:tavLst>
                                    </p:anim>
                                    <p:anim calcmode="lin" valueType="num">
                                      <p:cBhvr additive="base">
                                        <p:cTn id="26" dur="5000" fill="hold"/>
                                        <p:tgtEl>
                                          <p:spTgt spid="15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P spid="153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22F145F-4595-4F08-82BC-34129E7E4E95}"/>
              </a:ext>
            </a:extLst>
          </p:cNvPr>
          <p:cNvSpPr>
            <a:spLocks noGrp="1"/>
          </p:cNvSpPr>
          <p:nvPr>
            <p:ph type="ftr" sz="quarter" idx="11"/>
          </p:nvPr>
        </p:nvSpPr>
        <p:spPr/>
        <p:txBody>
          <a:bodyPr/>
          <a:lstStyle/>
          <a:p>
            <a:r>
              <a:rPr lang="en-US" altLang="en-US"/>
              <a:t>Chương 10: CHƯƠNG TRÌNH CON</a:t>
            </a:r>
          </a:p>
        </p:txBody>
      </p:sp>
      <p:sp>
        <p:nvSpPr>
          <p:cNvPr id="6" name="Slide Number Placeholder 5">
            <a:extLst>
              <a:ext uri="{FF2B5EF4-FFF2-40B4-BE49-F238E27FC236}">
                <a16:creationId xmlns:a16="http://schemas.microsoft.com/office/drawing/2014/main" id="{7EA258E9-AF71-4D5D-A2E2-DB93D8DE1881}"/>
              </a:ext>
            </a:extLst>
          </p:cNvPr>
          <p:cNvSpPr>
            <a:spLocks noGrp="1"/>
          </p:cNvSpPr>
          <p:nvPr>
            <p:ph type="sldNum" sz="quarter" idx="12"/>
          </p:nvPr>
        </p:nvSpPr>
        <p:spPr/>
        <p:txBody>
          <a:bodyPr/>
          <a:lstStyle/>
          <a:p>
            <a:fld id="{410C7C44-BC73-491F-B4D9-A03007683285}" type="slidenum">
              <a:rPr lang="en-US" altLang="en-US"/>
              <a:pPr/>
              <a:t>24</a:t>
            </a:fld>
            <a:endParaRPr lang="en-US" altLang="en-US"/>
          </a:p>
        </p:txBody>
      </p:sp>
      <p:sp>
        <p:nvSpPr>
          <p:cNvPr id="16386" name="Rectangle 2">
            <a:extLst>
              <a:ext uri="{FF2B5EF4-FFF2-40B4-BE49-F238E27FC236}">
                <a16:creationId xmlns:a16="http://schemas.microsoft.com/office/drawing/2014/main" id="{34860C4F-BFB6-4212-9D8D-E749688C7617}"/>
              </a:ext>
            </a:extLst>
          </p:cNvPr>
          <p:cNvSpPr>
            <a:spLocks noGrp="1" noChangeArrowheads="1"/>
          </p:cNvSpPr>
          <p:nvPr>
            <p:ph type="title"/>
          </p:nvPr>
        </p:nvSpPr>
        <p:spPr>
          <a:xfrm>
            <a:off x="0" y="533400"/>
            <a:ext cx="7924800" cy="1066800"/>
          </a:xfrm>
        </p:spPr>
        <p:txBody>
          <a:bodyPr/>
          <a:lstStyle/>
          <a:p>
            <a:r>
              <a:rPr lang="en-US" altLang="en-US"/>
              <a:t>TRUYỀN THAM SỐ QUA STACK</a:t>
            </a:r>
          </a:p>
        </p:txBody>
      </p:sp>
      <p:sp>
        <p:nvSpPr>
          <p:cNvPr id="16387" name="Rectangle 3">
            <a:extLst>
              <a:ext uri="{FF2B5EF4-FFF2-40B4-BE49-F238E27FC236}">
                <a16:creationId xmlns:a16="http://schemas.microsoft.com/office/drawing/2014/main" id="{41964720-DC5A-4549-B0E6-316F15C7FFF7}"/>
              </a:ext>
            </a:extLst>
          </p:cNvPr>
          <p:cNvSpPr>
            <a:spLocks noGrp="1" noChangeArrowheads="1"/>
          </p:cNvSpPr>
          <p:nvPr>
            <p:ph type="body" idx="1"/>
          </p:nvPr>
        </p:nvSpPr>
        <p:spPr>
          <a:xfrm>
            <a:off x="381000" y="2133600"/>
            <a:ext cx="8229600" cy="2319338"/>
          </a:xfrm>
        </p:spPr>
        <p:txBody>
          <a:bodyPr/>
          <a:lstStyle/>
          <a:p>
            <a:r>
              <a:rPr lang="en-US" altLang="en-US" b="1"/>
              <a:t>PHỨC TẠP HƠN.</a:t>
            </a:r>
          </a:p>
          <a:p>
            <a:r>
              <a:rPr lang="en-US" altLang="en-US" b="1"/>
              <a:t>DÙNG RẤT NHIỀU KHI ViẾT CHƯƠNG TRÌNH HỖN HỢP GiỮA ASM VÀ NGÔN NGỮ CẤP CAO.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0" fill="hold"/>
                                        <p:tgtEl>
                                          <p:spTgt spid="16386"/>
                                        </p:tgtEl>
                                        <p:attrNameLst>
                                          <p:attrName>ppt_x</p:attrName>
                                        </p:attrNameLst>
                                      </p:cBhvr>
                                      <p:tavLst>
                                        <p:tav tm="0">
                                          <p:val>
                                            <p:strVal val="#ppt_x"/>
                                          </p:val>
                                        </p:tav>
                                        <p:tav tm="100000">
                                          <p:val>
                                            <p:strVal val="#ppt_x"/>
                                          </p:val>
                                        </p:tav>
                                      </p:tavLst>
                                    </p:anim>
                                    <p:anim calcmode="lin" valueType="num">
                                      <p:cBhvr additive="base">
                                        <p:cTn id="8" dur="5000" fill="hold"/>
                                        <p:tgtEl>
                                          <p:spTgt spid="163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0" end="0"/>
                                            </p:txEl>
                                          </p:spTgt>
                                        </p:tgtEl>
                                        <p:attrNameLst>
                                          <p:attrName>style.visibility</p:attrName>
                                        </p:attrNameLst>
                                      </p:cBhvr>
                                      <p:to>
                                        <p:strVal val="visible"/>
                                      </p:to>
                                    </p:set>
                                    <p:anim calcmode="lin" valueType="num">
                                      <p:cBhvr additive="base">
                                        <p:cTn id="13" dur="5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7">
                                            <p:txEl>
                                              <p:pRg st="1" end="1"/>
                                            </p:txEl>
                                          </p:spTgt>
                                        </p:tgtEl>
                                        <p:attrNameLst>
                                          <p:attrName>style.visibility</p:attrName>
                                        </p:attrNameLst>
                                      </p:cBhvr>
                                      <p:to>
                                        <p:strVal val="visible"/>
                                      </p:to>
                                    </p:set>
                                    <p:anim calcmode="lin" valueType="num">
                                      <p:cBhvr additive="base">
                                        <p:cTn id="19" dur="50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19891254-F3D4-4913-B24C-BB6E9C45374D}"/>
              </a:ext>
            </a:extLst>
          </p:cNvPr>
          <p:cNvSpPr>
            <a:spLocks noGrp="1"/>
          </p:cNvSpPr>
          <p:nvPr>
            <p:ph type="ftr" sz="quarter" idx="11"/>
          </p:nvPr>
        </p:nvSpPr>
        <p:spPr/>
        <p:txBody>
          <a:bodyPr/>
          <a:lstStyle/>
          <a:p>
            <a:r>
              <a:rPr lang="en-US" altLang="en-US"/>
              <a:t>Chương 10: CHƯƠNG TRÌNH CON</a:t>
            </a:r>
          </a:p>
        </p:txBody>
      </p:sp>
      <p:sp>
        <p:nvSpPr>
          <p:cNvPr id="7" name="Slide Number Placeholder 5">
            <a:extLst>
              <a:ext uri="{FF2B5EF4-FFF2-40B4-BE49-F238E27FC236}">
                <a16:creationId xmlns:a16="http://schemas.microsoft.com/office/drawing/2014/main" id="{572C33D6-1ED7-4D7D-815B-27E04DF64C78}"/>
              </a:ext>
            </a:extLst>
          </p:cNvPr>
          <p:cNvSpPr>
            <a:spLocks noGrp="1"/>
          </p:cNvSpPr>
          <p:nvPr>
            <p:ph type="sldNum" sz="quarter" idx="12"/>
          </p:nvPr>
        </p:nvSpPr>
        <p:spPr/>
        <p:txBody>
          <a:bodyPr/>
          <a:lstStyle/>
          <a:p>
            <a:fld id="{95F74C4D-640E-4606-BEF8-0A4464D7B4C0}" type="slidenum">
              <a:rPr lang="en-US" altLang="en-US"/>
              <a:pPr/>
              <a:t>25</a:t>
            </a:fld>
            <a:endParaRPr lang="en-US" altLang="en-US"/>
          </a:p>
        </p:txBody>
      </p:sp>
      <p:sp>
        <p:nvSpPr>
          <p:cNvPr id="17410" name="Rectangle 2">
            <a:extLst>
              <a:ext uri="{FF2B5EF4-FFF2-40B4-BE49-F238E27FC236}">
                <a16:creationId xmlns:a16="http://schemas.microsoft.com/office/drawing/2014/main" id="{960BBD50-AF54-4B6F-AB2E-BD7F5EB1D7DF}"/>
              </a:ext>
            </a:extLst>
          </p:cNvPr>
          <p:cNvSpPr>
            <a:spLocks noGrp="1" noChangeArrowheads="1"/>
          </p:cNvSpPr>
          <p:nvPr>
            <p:ph type="title"/>
          </p:nvPr>
        </p:nvSpPr>
        <p:spPr/>
        <p:txBody>
          <a:bodyPr/>
          <a:lstStyle/>
          <a:p>
            <a:r>
              <a:rPr lang="en-US" altLang="en-US"/>
              <a:t>CHUYỂN GIÁ TRỊ TỪ CTCON LÊN CT CHÍNH.</a:t>
            </a:r>
          </a:p>
        </p:txBody>
      </p:sp>
      <p:sp>
        <p:nvSpPr>
          <p:cNvPr id="17411" name="Rectangle 3">
            <a:extLst>
              <a:ext uri="{FF2B5EF4-FFF2-40B4-BE49-F238E27FC236}">
                <a16:creationId xmlns:a16="http://schemas.microsoft.com/office/drawing/2014/main" id="{D39123F6-6CEA-4391-9695-A8565C4A15AC}"/>
              </a:ext>
            </a:extLst>
          </p:cNvPr>
          <p:cNvSpPr>
            <a:spLocks noGrp="1" noChangeArrowheads="1"/>
          </p:cNvSpPr>
          <p:nvPr>
            <p:ph type="body" idx="1"/>
          </p:nvPr>
        </p:nvSpPr>
        <p:spPr>
          <a:xfrm>
            <a:off x="457200" y="1719263"/>
            <a:ext cx="8229600" cy="1100137"/>
          </a:xfrm>
        </p:spPr>
        <p:txBody>
          <a:bodyPr/>
          <a:lstStyle/>
          <a:p>
            <a:r>
              <a:rPr lang="en-US" altLang="en-US" b="1"/>
              <a:t>CŨNG THÔNG QUA CÁC THANH GHI,BỘ NHỚ VÀ STACK.</a:t>
            </a:r>
          </a:p>
        </p:txBody>
      </p:sp>
      <p:sp>
        <p:nvSpPr>
          <p:cNvPr id="17412" name="Text Box 4">
            <a:extLst>
              <a:ext uri="{FF2B5EF4-FFF2-40B4-BE49-F238E27FC236}">
                <a16:creationId xmlns:a16="http://schemas.microsoft.com/office/drawing/2014/main" id="{999D4E1E-559D-459E-87EC-385183FDC50F}"/>
              </a:ext>
            </a:extLst>
          </p:cNvPr>
          <p:cNvSpPr txBox="1">
            <a:spLocks noChangeArrowheads="1"/>
          </p:cNvSpPr>
          <p:nvPr/>
        </p:nvSpPr>
        <p:spPr bwMode="auto">
          <a:xfrm>
            <a:off x="533400" y="2971800"/>
            <a:ext cx="7848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NẾU GIÁ TRỊ TRẢ VỀ LÀ 8 BIT HOẶC 16 BIT (CHO KHAI BÁO CHAR, INT, CON TRỎ GẦN) THÌ GIÁ TRỊ ĐÓ PHẢI ĐƯỢC ĐẶT TRONG THANH GHI AX CỦA HÀM TRƯỚC KHI QUAY VỀ CTCHÍNH.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0" fill="hold"/>
                                        <p:tgtEl>
                                          <p:spTgt spid="17410"/>
                                        </p:tgtEl>
                                        <p:attrNameLst>
                                          <p:attrName>ppt_x</p:attrName>
                                        </p:attrNameLst>
                                      </p:cBhvr>
                                      <p:tavLst>
                                        <p:tav tm="0">
                                          <p:val>
                                            <p:strVal val="#ppt_x"/>
                                          </p:val>
                                        </p:tav>
                                        <p:tav tm="100000">
                                          <p:val>
                                            <p:strVal val="#ppt_x"/>
                                          </p:val>
                                        </p:tav>
                                      </p:tavLst>
                                    </p:anim>
                                    <p:anim calcmode="lin" valueType="num">
                                      <p:cBhvr additive="base">
                                        <p:cTn id="8" dur="5000" fill="hold"/>
                                        <p:tgtEl>
                                          <p:spTgt spid="174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0" end="0"/>
                                            </p:txEl>
                                          </p:spTgt>
                                        </p:tgtEl>
                                        <p:attrNameLst>
                                          <p:attrName>style.visibility</p:attrName>
                                        </p:attrNameLst>
                                      </p:cBhvr>
                                      <p:to>
                                        <p:strVal val="visible"/>
                                      </p:to>
                                    </p:set>
                                    <p:anim calcmode="lin" valueType="num">
                                      <p:cBhvr additive="base">
                                        <p:cTn id="13" dur="50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2"/>
                                        </p:tgtEl>
                                        <p:attrNameLst>
                                          <p:attrName>style.visibility</p:attrName>
                                        </p:attrNameLst>
                                      </p:cBhvr>
                                      <p:to>
                                        <p:strVal val="visible"/>
                                      </p:to>
                                    </p:set>
                                    <p:anim calcmode="lin" valueType="num">
                                      <p:cBhvr additive="base">
                                        <p:cTn id="19" dur="5000" fill="hold"/>
                                        <p:tgtEl>
                                          <p:spTgt spid="17412"/>
                                        </p:tgtEl>
                                        <p:attrNameLst>
                                          <p:attrName>ppt_x</p:attrName>
                                        </p:attrNameLst>
                                      </p:cBhvr>
                                      <p:tavLst>
                                        <p:tav tm="0">
                                          <p:val>
                                            <p:strVal val="#ppt_x"/>
                                          </p:val>
                                        </p:tav>
                                        <p:tav tm="100000">
                                          <p:val>
                                            <p:strVal val="#ppt_x"/>
                                          </p:val>
                                        </p:tav>
                                      </p:tavLst>
                                    </p:anim>
                                    <p:anim calcmode="lin" valueType="num">
                                      <p:cBhvr additive="base">
                                        <p:cTn id="20" dur="50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P spid="174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B59300B-20EF-4A4E-BD55-476385A5E8EE}"/>
              </a:ext>
            </a:extLst>
          </p:cNvPr>
          <p:cNvSpPr>
            <a:spLocks noGrp="1"/>
          </p:cNvSpPr>
          <p:nvPr>
            <p:ph type="ftr" sz="quarter" idx="11"/>
          </p:nvPr>
        </p:nvSpPr>
        <p:spPr/>
        <p:txBody>
          <a:bodyPr/>
          <a:lstStyle/>
          <a:p>
            <a:r>
              <a:rPr lang="en-US" altLang="en-US"/>
              <a:t>Chương 10: CHƯƠNG TRÌNH CON</a:t>
            </a:r>
          </a:p>
        </p:txBody>
      </p:sp>
      <p:sp>
        <p:nvSpPr>
          <p:cNvPr id="6" name="Slide Number Placeholder 5">
            <a:extLst>
              <a:ext uri="{FF2B5EF4-FFF2-40B4-BE49-F238E27FC236}">
                <a16:creationId xmlns:a16="http://schemas.microsoft.com/office/drawing/2014/main" id="{B867FCFD-8209-4D24-A590-47CB4E202471}"/>
              </a:ext>
            </a:extLst>
          </p:cNvPr>
          <p:cNvSpPr>
            <a:spLocks noGrp="1"/>
          </p:cNvSpPr>
          <p:nvPr>
            <p:ph type="sldNum" sz="quarter" idx="12"/>
          </p:nvPr>
        </p:nvSpPr>
        <p:spPr/>
        <p:txBody>
          <a:bodyPr/>
          <a:lstStyle/>
          <a:p>
            <a:fld id="{2D391A8D-7DC8-497E-8120-D2D93399BFAD}" type="slidenum">
              <a:rPr lang="en-US" altLang="en-US"/>
              <a:pPr/>
              <a:t>26</a:t>
            </a:fld>
            <a:endParaRPr lang="en-US" altLang="en-US"/>
          </a:p>
        </p:txBody>
      </p:sp>
      <p:sp>
        <p:nvSpPr>
          <p:cNvPr id="18434" name="Rectangle 2">
            <a:extLst>
              <a:ext uri="{FF2B5EF4-FFF2-40B4-BE49-F238E27FC236}">
                <a16:creationId xmlns:a16="http://schemas.microsoft.com/office/drawing/2014/main" id="{9A7B3D3D-8920-4440-8E40-D52F1CC24A34}"/>
              </a:ext>
            </a:extLst>
          </p:cNvPr>
          <p:cNvSpPr>
            <a:spLocks noGrp="1" noChangeArrowheads="1"/>
          </p:cNvSpPr>
          <p:nvPr>
            <p:ph type="title"/>
          </p:nvPr>
        </p:nvSpPr>
        <p:spPr>
          <a:xfrm>
            <a:off x="381000" y="533400"/>
            <a:ext cx="7543800" cy="1295400"/>
          </a:xfrm>
        </p:spPr>
        <p:txBody>
          <a:bodyPr/>
          <a:lstStyle/>
          <a:p>
            <a:r>
              <a:rPr lang="en-US" altLang="en-US"/>
              <a:t>CHUYỂN GIÁ TRỊ TỪ CTCON LÊN CT CHÍNH.</a:t>
            </a:r>
          </a:p>
        </p:txBody>
      </p:sp>
      <p:sp>
        <p:nvSpPr>
          <p:cNvPr id="18437" name="Rectangle 5">
            <a:extLst>
              <a:ext uri="{FF2B5EF4-FFF2-40B4-BE49-F238E27FC236}">
                <a16:creationId xmlns:a16="http://schemas.microsoft.com/office/drawing/2014/main" id="{8F1E6141-6CAA-46AA-91FF-AAA37996B3C0}"/>
              </a:ext>
            </a:extLst>
          </p:cNvPr>
          <p:cNvSpPr>
            <a:spLocks noGrp="1" noChangeArrowheads="1"/>
          </p:cNvSpPr>
          <p:nvPr>
            <p:ph type="body" idx="1"/>
          </p:nvPr>
        </p:nvSpPr>
        <p:spPr>
          <a:xfrm>
            <a:off x="457200" y="2438400"/>
            <a:ext cx="8229600" cy="2743200"/>
          </a:xfrm>
        </p:spPr>
        <p:txBody>
          <a:bodyPr/>
          <a:lstStyle/>
          <a:p>
            <a:r>
              <a:rPr lang="en-US" altLang="en-US" b="1"/>
              <a:t>NẾU GIÁ TRỊ QUAY LẠI LÀ 32 BIT (CHO KHAI BÁO LONG, CON TRỎ XA) THÌ GIÁ TRỊ ĐÓ PHẢI ĐƯỢC ĐẶT TRONG THANH GHI DX,AX CỦA HÀM TRƯỚC KHI QUAY VỀ CT CHÍNH.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strips(downLeft)">
                                      <p:cBhvr>
                                        <p:cTn id="7" dur="50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8437">
                                            <p:txEl>
                                              <p:pRg st="0" end="0"/>
                                            </p:txEl>
                                          </p:spTgt>
                                        </p:tgtEl>
                                        <p:attrNameLst>
                                          <p:attrName>style.visibility</p:attrName>
                                        </p:attrNameLst>
                                      </p:cBhvr>
                                      <p:to>
                                        <p:strVal val="visible"/>
                                      </p:to>
                                    </p:set>
                                    <p:animEffect transition="in" filter="wheel(4)">
                                      <p:cBhvr>
                                        <p:cTn id="12" dur="3000"/>
                                        <p:tgtEl>
                                          <p:spTgt spid="184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5B0DFB4-C169-4BC7-A970-920C80F54F27}"/>
              </a:ext>
            </a:extLst>
          </p:cNvPr>
          <p:cNvSpPr>
            <a:spLocks noGrp="1"/>
          </p:cNvSpPr>
          <p:nvPr>
            <p:ph type="ftr" sz="quarter" idx="11"/>
          </p:nvPr>
        </p:nvSpPr>
        <p:spPr/>
        <p:txBody>
          <a:bodyPr/>
          <a:lstStyle/>
          <a:p>
            <a:r>
              <a:rPr lang="en-US" altLang="en-US"/>
              <a:t>Chương 10: CHƯƠNG TRÌNH CON</a:t>
            </a:r>
          </a:p>
        </p:txBody>
      </p:sp>
      <p:sp>
        <p:nvSpPr>
          <p:cNvPr id="6" name="Slide Number Placeholder 5">
            <a:extLst>
              <a:ext uri="{FF2B5EF4-FFF2-40B4-BE49-F238E27FC236}">
                <a16:creationId xmlns:a16="http://schemas.microsoft.com/office/drawing/2014/main" id="{6C5A0307-189D-4830-A594-C458786FA481}"/>
              </a:ext>
            </a:extLst>
          </p:cNvPr>
          <p:cNvSpPr>
            <a:spLocks noGrp="1"/>
          </p:cNvSpPr>
          <p:nvPr>
            <p:ph type="sldNum" sz="quarter" idx="12"/>
          </p:nvPr>
        </p:nvSpPr>
        <p:spPr/>
        <p:txBody>
          <a:bodyPr/>
          <a:lstStyle/>
          <a:p>
            <a:fld id="{C77485A2-E6C4-4DD8-95B8-F57D7D01233F}" type="slidenum">
              <a:rPr lang="en-US" altLang="en-US"/>
              <a:pPr/>
              <a:t>27</a:t>
            </a:fld>
            <a:endParaRPr lang="en-US" altLang="en-US"/>
          </a:p>
        </p:txBody>
      </p:sp>
      <p:sp>
        <p:nvSpPr>
          <p:cNvPr id="11267" name="Rectangle 3">
            <a:extLst>
              <a:ext uri="{FF2B5EF4-FFF2-40B4-BE49-F238E27FC236}">
                <a16:creationId xmlns:a16="http://schemas.microsoft.com/office/drawing/2014/main" id="{63EF1119-61F1-4F69-B42D-F07CC537F1F4}"/>
              </a:ext>
            </a:extLst>
          </p:cNvPr>
          <p:cNvSpPr>
            <a:spLocks noGrp="1" noChangeArrowheads="1"/>
          </p:cNvSpPr>
          <p:nvPr>
            <p:ph type="body" idx="1"/>
          </p:nvPr>
        </p:nvSpPr>
        <p:spPr>
          <a:xfrm>
            <a:off x="533400" y="2895600"/>
            <a:ext cx="8229600" cy="2667000"/>
          </a:xfrm>
        </p:spPr>
        <p:txBody>
          <a:bodyPr/>
          <a:lstStyle/>
          <a:p>
            <a:r>
              <a:rPr lang="en-US" altLang="en-US" b="1"/>
              <a:t>NEAR : lấy địa chỉ OFFSET (16BIT) trong STACK và gán vào thanh ghi IP.</a:t>
            </a:r>
          </a:p>
          <a:p>
            <a:r>
              <a:rPr lang="en-US" altLang="en-US" b="1"/>
              <a:t>FAR : lấy địa chỉ OFFSET và SEGMENT trong STACK nạp vào thanh ghi CS:IP.</a:t>
            </a:r>
          </a:p>
        </p:txBody>
      </p:sp>
      <p:sp>
        <p:nvSpPr>
          <p:cNvPr id="11268" name="Text Box 4">
            <a:extLst>
              <a:ext uri="{FF2B5EF4-FFF2-40B4-BE49-F238E27FC236}">
                <a16:creationId xmlns:a16="http://schemas.microsoft.com/office/drawing/2014/main" id="{34F14C23-F4B9-426B-9A42-9B1A39449F47}"/>
              </a:ext>
            </a:extLst>
          </p:cNvPr>
          <p:cNvSpPr txBox="1">
            <a:spLocks noChangeArrowheads="1"/>
          </p:cNvSpPr>
          <p:nvPr/>
        </p:nvSpPr>
        <p:spPr bwMode="auto">
          <a:xfrm>
            <a:off x="381000" y="1371600"/>
            <a:ext cx="777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NEAR | FAR báo cho lệnh RET lấy địa chỉ quay về chương trình gọi nó trong STACK.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 calcmode="lin" valueType="num">
                                      <p:cBhvr additive="base">
                                        <p:cTn id="7" dur="1000" fill="hold">
                                          <p:stCondLst>
                                            <p:cond delay="0"/>
                                          </p:stCondLst>
                                        </p:cTn>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stCondLst>
                                            <p:cond delay="0"/>
                                          </p:stCondLst>
                                        </p:cTn>
                                        <p:tgtEl>
                                          <p:spTgt spid="1126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1267">
                                            <p:txEl>
                                              <p:pRg st="0" end="0"/>
                                            </p:txEl>
                                          </p:spTgt>
                                        </p:tgtEl>
                                        <p:attrNameLst>
                                          <p:attrName>style.visibility</p:attrName>
                                        </p:attrNameLst>
                                      </p:cBhvr>
                                      <p:to>
                                        <p:strVal val="visible"/>
                                      </p:to>
                                    </p:set>
                                    <p:anim calcmode="lin" valueType="num">
                                      <p:cBhvr additive="base">
                                        <p:cTn id="13" dur="1000" fill="hold">
                                          <p:stCondLst>
                                            <p:cond delay="0"/>
                                          </p:stCondLst>
                                        </p:cTn>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14" dur="1000" fill="hold">
                                          <p:stCondLst>
                                            <p:cond delay="0"/>
                                          </p:stCondLst>
                                        </p:cTn>
                                        <p:tgtEl>
                                          <p:spTgt spid="1126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0"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animEffect transition="in" filter="wedge">
                                      <p:cBhvr>
                                        <p:cTn id="19" dur="30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rev="1"/>
      <p:bldP spid="1126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9EDA8C3-28D0-472E-9D35-85F4A55A8358}"/>
              </a:ext>
            </a:extLst>
          </p:cNvPr>
          <p:cNvSpPr>
            <a:spLocks noGrp="1"/>
          </p:cNvSpPr>
          <p:nvPr>
            <p:ph type="ftr" sz="quarter" idx="11"/>
          </p:nvPr>
        </p:nvSpPr>
        <p:spPr/>
        <p:txBody>
          <a:bodyPr/>
          <a:lstStyle/>
          <a:p>
            <a:r>
              <a:rPr lang="en-US" altLang="en-US"/>
              <a:t>Chương 10: CHƯƠNG TRÌNH CON</a:t>
            </a:r>
          </a:p>
        </p:txBody>
      </p:sp>
      <p:sp>
        <p:nvSpPr>
          <p:cNvPr id="6" name="Slide Number Placeholder 5">
            <a:extLst>
              <a:ext uri="{FF2B5EF4-FFF2-40B4-BE49-F238E27FC236}">
                <a16:creationId xmlns:a16="http://schemas.microsoft.com/office/drawing/2014/main" id="{6AFA6C77-23EE-4703-AC0D-6CC3DDE1AFFC}"/>
              </a:ext>
            </a:extLst>
          </p:cNvPr>
          <p:cNvSpPr>
            <a:spLocks noGrp="1"/>
          </p:cNvSpPr>
          <p:nvPr>
            <p:ph type="sldNum" sz="quarter" idx="12"/>
          </p:nvPr>
        </p:nvSpPr>
        <p:spPr/>
        <p:txBody>
          <a:bodyPr/>
          <a:lstStyle/>
          <a:p>
            <a:fld id="{06D27D7E-DD30-4233-B7C2-0C6260971D1F}" type="slidenum">
              <a:rPr lang="en-US" altLang="en-US"/>
              <a:pPr/>
              <a:t>28</a:t>
            </a:fld>
            <a:endParaRPr lang="en-US" altLang="en-US"/>
          </a:p>
        </p:txBody>
      </p:sp>
      <p:sp>
        <p:nvSpPr>
          <p:cNvPr id="19458" name="Rectangle 2">
            <a:extLst>
              <a:ext uri="{FF2B5EF4-FFF2-40B4-BE49-F238E27FC236}">
                <a16:creationId xmlns:a16="http://schemas.microsoft.com/office/drawing/2014/main" id="{D65C8E07-FEB6-4AD7-A422-F533A4FFFD7B}"/>
              </a:ext>
            </a:extLst>
          </p:cNvPr>
          <p:cNvSpPr>
            <a:spLocks noGrp="1" noChangeArrowheads="1"/>
          </p:cNvSpPr>
          <p:nvPr>
            <p:ph type="title"/>
          </p:nvPr>
        </p:nvSpPr>
        <p:spPr>
          <a:xfrm>
            <a:off x="381000" y="914400"/>
            <a:ext cx="7696200" cy="838200"/>
          </a:xfrm>
        </p:spPr>
        <p:txBody>
          <a:bodyPr/>
          <a:lstStyle/>
          <a:p>
            <a:r>
              <a:rPr lang="en-US" altLang="en-US" sz="3600"/>
              <a:t>VẤN ĐỀ BẢO VỆ CÁC THANH GHI</a:t>
            </a:r>
          </a:p>
        </p:txBody>
      </p:sp>
      <p:sp>
        <p:nvSpPr>
          <p:cNvPr id="19459" name="Rectangle 3">
            <a:extLst>
              <a:ext uri="{FF2B5EF4-FFF2-40B4-BE49-F238E27FC236}">
                <a16:creationId xmlns:a16="http://schemas.microsoft.com/office/drawing/2014/main" id="{E4A069C4-6213-44BB-8251-A417DD69ED49}"/>
              </a:ext>
            </a:extLst>
          </p:cNvPr>
          <p:cNvSpPr>
            <a:spLocks noGrp="1" noChangeArrowheads="1"/>
          </p:cNvSpPr>
          <p:nvPr>
            <p:ph type="body" idx="1"/>
          </p:nvPr>
        </p:nvSpPr>
        <p:spPr>
          <a:xfrm>
            <a:off x="381000" y="1981200"/>
            <a:ext cx="8229600" cy="3276600"/>
          </a:xfrm>
        </p:spPr>
        <p:txBody>
          <a:bodyPr/>
          <a:lstStyle/>
          <a:p>
            <a:r>
              <a:rPr lang="en-US" altLang="en-US" b="1"/>
              <a:t>CẦN ĐƯỢC QUAN TÂM TRONG QUÁ TRÌNH LẬP TRÌNH ASM.</a:t>
            </a:r>
          </a:p>
          <a:p>
            <a:r>
              <a:rPr lang="en-US" altLang="en-US" b="1"/>
              <a:t>RẤT DỄ XẢY RA CÁC TRƯỜNG HỢP LÀM MẤT GIÁ TRỊ CỦA MÀ CT CHÍNH ĐÃ ĐẶT VÀO THANH GHI ĐỂ SỬ DỤNG SAU NAY KHI TA GỌI CTCON.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9ABB9C5-23E1-4452-BF92-7410B62D7395}"/>
              </a:ext>
            </a:extLst>
          </p:cNvPr>
          <p:cNvSpPr>
            <a:spLocks noGrp="1"/>
          </p:cNvSpPr>
          <p:nvPr>
            <p:ph type="ftr" sz="quarter" idx="11"/>
          </p:nvPr>
        </p:nvSpPr>
        <p:spPr/>
        <p:txBody>
          <a:bodyPr/>
          <a:lstStyle/>
          <a:p>
            <a:r>
              <a:rPr lang="en-US" altLang="en-US"/>
              <a:t>Chương 10: CHƯƠNG TRÌNH CON</a:t>
            </a:r>
          </a:p>
        </p:txBody>
      </p:sp>
      <p:sp>
        <p:nvSpPr>
          <p:cNvPr id="6" name="Slide Number Placeholder 5">
            <a:extLst>
              <a:ext uri="{FF2B5EF4-FFF2-40B4-BE49-F238E27FC236}">
                <a16:creationId xmlns:a16="http://schemas.microsoft.com/office/drawing/2014/main" id="{C835405E-FFBF-44AC-8A40-C0CA126563F2}"/>
              </a:ext>
            </a:extLst>
          </p:cNvPr>
          <p:cNvSpPr>
            <a:spLocks noGrp="1"/>
          </p:cNvSpPr>
          <p:nvPr>
            <p:ph type="sldNum" sz="quarter" idx="12"/>
          </p:nvPr>
        </p:nvSpPr>
        <p:spPr/>
        <p:txBody>
          <a:bodyPr/>
          <a:lstStyle/>
          <a:p>
            <a:fld id="{F3899551-9B5A-44A3-B50D-478F7127195F}" type="slidenum">
              <a:rPr lang="en-US" altLang="en-US"/>
              <a:pPr/>
              <a:t>29</a:t>
            </a:fld>
            <a:endParaRPr lang="en-US" altLang="en-US"/>
          </a:p>
        </p:txBody>
      </p:sp>
      <p:sp>
        <p:nvSpPr>
          <p:cNvPr id="20482" name="Rectangle 2">
            <a:extLst>
              <a:ext uri="{FF2B5EF4-FFF2-40B4-BE49-F238E27FC236}">
                <a16:creationId xmlns:a16="http://schemas.microsoft.com/office/drawing/2014/main" id="{E9F8A5C3-4D72-43FD-BAD0-E89F544411FC}"/>
              </a:ext>
            </a:extLst>
          </p:cNvPr>
          <p:cNvSpPr>
            <a:spLocks noGrp="1" noChangeArrowheads="1"/>
          </p:cNvSpPr>
          <p:nvPr>
            <p:ph type="title"/>
          </p:nvPr>
        </p:nvSpPr>
        <p:spPr>
          <a:xfrm>
            <a:off x="457200" y="381000"/>
            <a:ext cx="7543800" cy="1295400"/>
          </a:xfrm>
        </p:spPr>
        <p:txBody>
          <a:bodyPr/>
          <a:lstStyle/>
          <a:p>
            <a:r>
              <a:rPr lang="en-US" altLang="en-US" sz="4000"/>
              <a:t>CÁC VÍ DỤ MINH HỌA</a:t>
            </a:r>
          </a:p>
        </p:txBody>
      </p:sp>
      <p:sp>
        <p:nvSpPr>
          <p:cNvPr id="20484" name="Text Box 4">
            <a:extLst>
              <a:ext uri="{FF2B5EF4-FFF2-40B4-BE49-F238E27FC236}">
                <a16:creationId xmlns:a16="http://schemas.microsoft.com/office/drawing/2014/main" id="{24DCF1C9-C054-49D3-9B43-5D0369CC0DB8}"/>
              </a:ext>
            </a:extLst>
          </p:cNvPr>
          <p:cNvSpPr txBox="1">
            <a:spLocks noChangeArrowheads="1"/>
          </p:cNvSpPr>
          <p:nvPr/>
        </p:nvSpPr>
        <p:spPr bwMode="auto">
          <a:xfrm>
            <a:off x="457200" y="2057400"/>
            <a:ext cx="78486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latin typeface="Verdana" panose="020B0604030504040204" pitchFamily="34" charset="0"/>
              </a:rPr>
              <a:t>NHẬP VÀO 1 SỐ HỆ HEX. IN RA SỐ ĐÃ NHẬP VỚI YÊU CẦU SAU :</a:t>
            </a:r>
          </a:p>
          <a:p>
            <a:pPr>
              <a:spcBef>
                <a:spcPct val="50000"/>
              </a:spcBef>
            </a:pPr>
            <a:r>
              <a:rPr lang="en-US" altLang="en-US" sz="2800">
                <a:latin typeface="Verdana" panose="020B0604030504040204" pitchFamily="34" charset="0"/>
              </a:rPr>
              <a:t>ViẾT CTCON NHẬP SỐ</a:t>
            </a:r>
          </a:p>
          <a:p>
            <a:pPr>
              <a:spcBef>
                <a:spcPct val="50000"/>
              </a:spcBef>
            </a:pPr>
            <a:r>
              <a:rPr lang="en-US" altLang="en-US" sz="2800">
                <a:latin typeface="Verdana" panose="020B0604030504040204" pitchFamily="34" charset="0"/>
              </a:rPr>
              <a:t>ViẾT CTCON XUẤT SỐ</a:t>
            </a:r>
          </a:p>
          <a:p>
            <a:pPr>
              <a:spcBef>
                <a:spcPct val="50000"/>
              </a:spcBef>
            </a:pPr>
            <a:r>
              <a:rPr lang="en-US" altLang="en-US" sz="2800">
                <a:latin typeface="Verdana" panose="020B0604030504040204" pitchFamily="34" charset="0"/>
              </a:rPr>
              <a:t>CTCHÍNH GỌI 2 CTCON TRÊN.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0" fill="hold"/>
                                        <p:tgtEl>
                                          <p:spTgt spid="20484"/>
                                        </p:tgtEl>
                                        <p:attrNameLst>
                                          <p:attrName>ppt_x</p:attrName>
                                        </p:attrNameLst>
                                      </p:cBhvr>
                                      <p:tavLst>
                                        <p:tav tm="0">
                                          <p:val>
                                            <p:strVal val="#ppt_x"/>
                                          </p:val>
                                        </p:tav>
                                        <p:tav tm="100000">
                                          <p:val>
                                            <p:strVal val="#ppt_x"/>
                                          </p:val>
                                        </p:tav>
                                      </p:tavLst>
                                    </p:anim>
                                    <p:anim calcmode="lin" valueType="num">
                                      <p:cBhvr additive="base">
                                        <p:cTn id="8" dur="5000" fill="hold"/>
                                        <p:tgtEl>
                                          <p:spTgt spid="20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CD573B3C-9897-4898-B84A-ECCF41156F6C}"/>
              </a:ext>
            </a:extLst>
          </p:cNvPr>
          <p:cNvSpPr>
            <a:spLocks noGrp="1"/>
          </p:cNvSpPr>
          <p:nvPr>
            <p:ph type="ftr" sz="quarter" idx="11"/>
          </p:nvPr>
        </p:nvSpPr>
        <p:spPr/>
        <p:txBody>
          <a:bodyPr/>
          <a:lstStyle/>
          <a:p>
            <a:r>
              <a:rPr lang="en-US" altLang="en-US"/>
              <a:t>Chương 10: CHƯƠNG TRÌNH CON</a:t>
            </a:r>
          </a:p>
        </p:txBody>
      </p:sp>
      <p:sp>
        <p:nvSpPr>
          <p:cNvPr id="7" name="Slide Number Placeholder 5">
            <a:extLst>
              <a:ext uri="{FF2B5EF4-FFF2-40B4-BE49-F238E27FC236}">
                <a16:creationId xmlns:a16="http://schemas.microsoft.com/office/drawing/2014/main" id="{5DDB5909-C490-4C48-8A9E-E7F3A42A7AA8}"/>
              </a:ext>
            </a:extLst>
          </p:cNvPr>
          <p:cNvSpPr>
            <a:spLocks noGrp="1"/>
          </p:cNvSpPr>
          <p:nvPr>
            <p:ph type="sldNum" sz="quarter" idx="12"/>
          </p:nvPr>
        </p:nvSpPr>
        <p:spPr/>
        <p:txBody>
          <a:bodyPr/>
          <a:lstStyle/>
          <a:p>
            <a:fld id="{83AAF3B0-20DF-4C1F-B201-23FBC0271F19}" type="slidenum">
              <a:rPr lang="en-US" altLang="en-US"/>
              <a:pPr/>
              <a:t>3</a:t>
            </a:fld>
            <a:endParaRPr lang="en-US" altLang="en-US"/>
          </a:p>
        </p:txBody>
      </p:sp>
      <p:sp>
        <p:nvSpPr>
          <p:cNvPr id="30722" name="Rectangle 2">
            <a:extLst>
              <a:ext uri="{FF2B5EF4-FFF2-40B4-BE49-F238E27FC236}">
                <a16:creationId xmlns:a16="http://schemas.microsoft.com/office/drawing/2014/main" id="{C8077930-2019-4BE6-85D1-CE87F02D8067}"/>
              </a:ext>
            </a:extLst>
          </p:cNvPr>
          <p:cNvSpPr>
            <a:spLocks noGrp="1" noChangeArrowheads="1"/>
          </p:cNvSpPr>
          <p:nvPr>
            <p:ph type="title"/>
          </p:nvPr>
        </p:nvSpPr>
        <p:spPr/>
        <p:txBody>
          <a:bodyPr/>
          <a:lstStyle/>
          <a:p>
            <a:r>
              <a:rPr lang="en-US" altLang="en-US"/>
              <a:t>LẬP TRÌNH VỚI STACK</a:t>
            </a:r>
          </a:p>
        </p:txBody>
      </p:sp>
      <p:sp>
        <p:nvSpPr>
          <p:cNvPr id="30723" name="Rectangle 3">
            <a:extLst>
              <a:ext uri="{FF2B5EF4-FFF2-40B4-BE49-F238E27FC236}">
                <a16:creationId xmlns:a16="http://schemas.microsoft.com/office/drawing/2014/main" id="{7132CA3A-9B6B-42F5-AF5C-9DFC6777ADC8}"/>
              </a:ext>
            </a:extLst>
          </p:cNvPr>
          <p:cNvSpPr>
            <a:spLocks noGrp="1" noChangeArrowheads="1"/>
          </p:cNvSpPr>
          <p:nvPr>
            <p:ph type="body" idx="1"/>
          </p:nvPr>
        </p:nvSpPr>
        <p:spPr>
          <a:xfrm>
            <a:off x="381000" y="1447800"/>
            <a:ext cx="8229600" cy="2895600"/>
          </a:xfrm>
        </p:spPr>
        <p:txBody>
          <a:bodyPr/>
          <a:lstStyle/>
          <a:p>
            <a:r>
              <a:rPr lang="en-US" altLang="en-US" sz="2600" b="1"/>
              <a:t>Trong lập trình có khi cần truy xuất đến các phần tử trong STACK nhưng không được thay đổi trật tự của STACK. Để thực hiện điều này ta dùng thêm thanh ghi con trỏ BP :</a:t>
            </a:r>
            <a:br>
              <a:rPr lang="en-US" altLang="en-US" sz="2600" b="1"/>
            </a:br>
            <a:r>
              <a:rPr lang="en-US" altLang="en-US" sz="2600" b="1"/>
              <a:t>trỏ BP về đỉnh Stack : MOV BP,SP</a:t>
            </a:r>
            <a:br>
              <a:rPr lang="en-US" altLang="en-US" sz="2600" b="1"/>
            </a:br>
            <a:r>
              <a:rPr lang="en-US" altLang="en-US" sz="2600" b="1"/>
              <a:t>thay đổi giá trị của BP để truy xuất đến các phần tử trong Stack :  [BP+2]</a:t>
            </a:r>
          </a:p>
        </p:txBody>
      </p:sp>
      <p:sp>
        <p:nvSpPr>
          <p:cNvPr id="30724" name="Rectangle 4">
            <a:extLst>
              <a:ext uri="{FF2B5EF4-FFF2-40B4-BE49-F238E27FC236}">
                <a16:creationId xmlns:a16="http://schemas.microsoft.com/office/drawing/2014/main" id="{42F3DE0F-EF36-4FCE-B7A6-40E2B840C958}"/>
              </a:ext>
            </a:extLst>
          </p:cNvPr>
          <p:cNvSpPr>
            <a:spLocks noChangeArrowheads="1"/>
          </p:cNvSpPr>
          <p:nvPr/>
        </p:nvSpPr>
        <p:spPr bwMode="auto">
          <a:xfrm>
            <a:off x="609600" y="4343400"/>
            <a:ext cx="8229600" cy="140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90000"/>
              </a:lnSpc>
            </a:pPr>
            <a:endParaRPr lang="en-US" altLang="en-US" b="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8EE6A8C0-D782-4D90-A15E-DE65778F0A51}"/>
              </a:ext>
            </a:extLst>
          </p:cNvPr>
          <p:cNvSpPr>
            <a:spLocks noGrp="1"/>
          </p:cNvSpPr>
          <p:nvPr>
            <p:ph type="ftr" sz="quarter" idx="11"/>
          </p:nvPr>
        </p:nvSpPr>
        <p:spPr/>
        <p:txBody>
          <a:bodyPr/>
          <a:lstStyle/>
          <a:p>
            <a:r>
              <a:rPr lang="en-US" altLang="en-US"/>
              <a:t>Chương 10: CHƯƠNG TRÌNH CON</a:t>
            </a:r>
          </a:p>
        </p:txBody>
      </p:sp>
      <p:sp>
        <p:nvSpPr>
          <p:cNvPr id="8" name="Slide Number Placeholder 5">
            <a:extLst>
              <a:ext uri="{FF2B5EF4-FFF2-40B4-BE49-F238E27FC236}">
                <a16:creationId xmlns:a16="http://schemas.microsoft.com/office/drawing/2014/main" id="{719FAD4C-DB7F-478C-AA19-28FC34D54172}"/>
              </a:ext>
            </a:extLst>
          </p:cNvPr>
          <p:cNvSpPr>
            <a:spLocks noGrp="1"/>
          </p:cNvSpPr>
          <p:nvPr>
            <p:ph type="sldNum" sz="quarter" idx="12"/>
          </p:nvPr>
        </p:nvSpPr>
        <p:spPr/>
        <p:txBody>
          <a:bodyPr/>
          <a:lstStyle/>
          <a:p>
            <a:fld id="{2E9D4950-917E-4BDB-B3A4-71DB812DC405}" type="slidenum">
              <a:rPr lang="en-US" altLang="en-US"/>
              <a:pPr/>
              <a:t>30</a:t>
            </a:fld>
            <a:endParaRPr lang="en-US" altLang="en-US"/>
          </a:p>
        </p:txBody>
      </p:sp>
      <p:sp>
        <p:nvSpPr>
          <p:cNvPr id="28674" name="Rectangle 2">
            <a:extLst>
              <a:ext uri="{FF2B5EF4-FFF2-40B4-BE49-F238E27FC236}">
                <a16:creationId xmlns:a16="http://schemas.microsoft.com/office/drawing/2014/main" id="{B4D059BB-99B1-4B34-8588-13414C97FC40}"/>
              </a:ext>
            </a:extLst>
          </p:cNvPr>
          <p:cNvSpPr>
            <a:spLocks noGrp="1" noChangeArrowheads="1"/>
          </p:cNvSpPr>
          <p:nvPr>
            <p:ph type="title"/>
          </p:nvPr>
        </p:nvSpPr>
        <p:spPr/>
        <p:txBody>
          <a:bodyPr/>
          <a:lstStyle/>
          <a:p>
            <a:r>
              <a:rPr lang="en-US" altLang="en-US"/>
              <a:t>LUYỆN TẬP LẬP TRÌNH C10</a:t>
            </a:r>
          </a:p>
        </p:txBody>
      </p:sp>
      <p:sp>
        <p:nvSpPr>
          <p:cNvPr id="28677" name="Text Box 5">
            <a:extLst>
              <a:ext uri="{FF2B5EF4-FFF2-40B4-BE49-F238E27FC236}">
                <a16:creationId xmlns:a16="http://schemas.microsoft.com/office/drawing/2014/main" id="{AD554969-9AD1-47C2-8E38-6523B4B0B9F0}"/>
              </a:ext>
            </a:extLst>
          </p:cNvPr>
          <p:cNvSpPr txBox="1">
            <a:spLocks noChangeArrowheads="1"/>
          </p:cNvSpPr>
          <p:nvPr/>
        </p:nvSpPr>
        <p:spPr bwMode="auto">
          <a:xfrm>
            <a:off x="457200" y="1981200"/>
            <a:ext cx="8229600" cy="641350"/>
          </a:xfrm>
          <a:prstGeom prst="rect">
            <a:avLst/>
          </a:prstGeom>
          <a:solidFill>
            <a:srgbClr val="CB500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bg1"/>
                </a:solidFill>
              </a:rPr>
              <a:t>Bài 1 : Viết chương trình nhập 1 số nguyên n (n&lt;9). Tính giai thừa của n và xuất kết quả ra màn hình dưới dạng số Hex (giới hạn 16 bits).</a:t>
            </a:r>
          </a:p>
        </p:txBody>
      </p:sp>
      <p:sp>
        <p:nvSpPr>
          <p:cNvPr id="28678" name="Text Box 6">
            <a:extLst>
              <a:ext uri="{FF2B5EF4-FFF2-40B4-BE49-F238E27FC236}">
                <a16:creationId xmlns:a16="http://schemas.microsoft.com/office/drawing/2014/main" id="{8FA80C0D-E3C8-4628-832F-B0DB876AD3BB}"/>
              </a:ext>
            </a:extLst>
          </p:cNvPr>
          <p:cNvSpPr txBox="1">
            <a:spLocks noChangeArrowheads="1"/>
          </p:cNvSpPr>
          <p:nvPr/>
        </p:nvSpPr>
        <p:spPr bwMode="auto">
          <a:xfrm>
            <a:off x="457200" y="2895600"/>
            <a:ext cx="8229600" cy="641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bg1"/>
                </a:solidFill>
              </a:rPr>
              <a:t>Bài 2 :Viết  chương trình nhap vao 1 chuổi ky tu. Hay in ra man hinh chuổi ky tu vua nhap theo thứ tự đảo (trong mỗi từ đảo từng ký tự).</a:t>
            </a:r>
          </a:p>
        </p:txBody>
      </p:sp>
      <p:sp>
        <p:nvSpPr>
          <p:cNvPr id="28679" name="Rectangle 7">
            <a:extLst>
              <a:ext uri="{FF2B5EF4-FFF2-40B4-BE49-F238E27FC236}">
                <a16:creationId xmlns:a16="http://schemas.microsoft.com/office/drawing/2014/main" id="{EB1D1954-9450-4B0B-972F-5839766B393D}"/>
              </a:ext>
            </a:extLst>
          </p:cNvPr>
          <p:cNvSpPr>
            <a:spLocks noChangeArrowheads="1"/>
          </p:cNvSpPr>
          <p:nvPr/>
        </p:nvSpPr>
        <p:spPr bwMode="auto">
          <a:xfrm>
            <a:off x="228600" y="4114800"/>
            <a:ext cx="8534400" cy="14652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bg1"/>
                </a:solidFill>
              </a:rPr>
              <a:t>Bài 3 :Viết chương trình kiểm tra một biểu thức đại số có chứa các dấu ngoặc (như (), [] và {}) là hợp lệ hay không hợp lệ . </a:t>
            </a:r>
          </a:p>
          <a:p>
            <a:r>
              <a:rPr lang="en-US" altLang="en-US">
                <a:solidFill>
                  <a:schemeClr val="bg1"/>
                </a:solidFill>
              </a:rPr>
              <a:t>Ví dụ :   (a + [b – { c * ( d – e ) } ] + f) là hợp lệ nhưng (a + [b – { c * ( d – e )] } + f)  không hợp lệ. </a:t>
            </a:r>
          </a:p>
          <a:p>
            <a:r>
              <a:rPr lang="en-US" altLang="en-US">
                <a:solidFill>
                  <a:schemeClr val="bg1"/>
                </a:solidFill>
              </a:rPr>
              <a:t>HD : dùng ngăn xếp để PUSH các dấu ngoặc trái ( ‘(‘, ’{‘, ‘[‘ ) vào Stack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295BB5A-0E0C-4FED-88F6-607F471710EE}"/>
              </a:ext>
            </a:extLst>
          </p:cNvPr>
          <p:cNvSpPr>
            <a:spLocks noGrp="1"/>
          </p:cNvSpPr>
          <p:nvPr>
            <p:ph type="ftr" sz="quarter" idx="11"/>
          </p:nvPr>
        </p:nvSpPr>
        <p:spPr/>
        <p:txBody>
          <a:bodyPr/>
          <a:lstStyle/>
          <a:p>
            <a:r>
              <a:rPr lang="en-US" altLang="en-US"/>
              <a:t>Chương 10: CHƯƠNG TRÌNH CON</a:t>
            </a:r>
          </a:p>
        </p:txBody>
      </p:sp>
      <p:sp>
        <p:nvSpPr>
          <p:cNvPr id="6" name="Slide Number Placeholder 5">
            <a:extLst>
              <a:ext uri="{FF2B5EF4-FFF2-40B4-BE49-F238E27FC236}">
                <a16:creationId xmlns:a16="http://schemas.microsoft.com/office/drawing/2014/main" id="{7BB756B6-4BAC-4D96-B6AC-0A3EFF2EA254}"/>
              </a:ext>
            </a:extLst>
          </p:cNvPr>
          <p:cNvSpPr>
            <a:spLocks noGrp="1"/>
          </p:cNvSpPr>
          <p:nvPr>
            <p:ph type="sldNum" sz="quarter" idx="12"/>
          </p:nvPr>
        </p:nvSpPr>
        <p:spPr/>
        <p:txBody>
          <a:bodyPr/>
          <a:lstStyle/>
          <a:p>
            <a:fld id="{6B3F9B21-BCA3-43BB-BDC3-4677E392DD37}" type="slidenum">
              <a:rPr lang="en-US" altLang="en-US"/>
              <a:pPr/>
              <a:t>31</a:t>
            </a:fld>
            <a:endParaRPr lang="en-US" altLang="en-US"/>
          </a:p>
        </p:txBody>
      </p:sp>
      <p:pic>
        <p:nvPicPr>
          <p:cNvPr id="47108" name="Picture 4">
            <a:extLst>
              <a:ext uri="{FF2B5EF4-FFF2-40B4-BE49-F238E27FC236}">
                <a16:creationId xmlns:a16="http://schemas.microsoft.com/office/drawing/2014/main" id="{CB7EE733-67F6-41B2-B30C-739F60311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130" t="19444" r="26956" b="44444"/>
          <a:stretch>
            <a:fillRect/>
          </a:stretch>
        </p:blipFill>
        <p:spPr bwMode="auto">
          <a:xfrm>
            <a:off x="914400" y="2133600"/>
            <a:ext cx="7467600"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Text Box 5">
            <a:extLst>
              <a:ext uri="{FF2B5EF4-FFF2-40B4-BE49-F238E27FC236}">
                <a16:creationId xmlns:a16="http://schemas.microsoft.com/office/drawing/2014/main" id="{5E258E8D-6F32-4746-8D5B-EE4E59982119}"/>
              </a:ext>
            </a:extLst>
          </p:cNvPr>
          <p:cNvSpPr txBox="1">
            <a:spLocks noChangeArrowheads="1"/>
          </p:cNvSpPr>
          <p:nvPr/>
        </p:nvSpPr>
        <p:spPr bwMode="auto">
          <a:xfrm>
            <a:off x="609600" y="457200"/>
            <a:ext cx="7239000" cy="1552575"/>
          </a:xfrm>
          <a:prstGeom prst="rect">
            <a:avLst/>
          </a:prstGeom>
          <a:solidFill>
            <a:srgbClr val="CB500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chemeClr val="bg1"/>
                </a:solidFill>
              </a:rPr>
              <a:t>Bài 4 : Viết chương trình nhập vào 1 ký tự, cho biết ký tự vừa nhập thuộc loại gi ? – ký tự, ký số ,toán tử toán học hay ký tự khác. Nếu ký tự là phím Escape thì thoát chương trình.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76588082-3DF3-44A7-B34C-12D156A24078}"/>
              </a:ext>
            </a:extLst>
          </p:cNvPr>
          <p:cNvSpPr>
            <a:spLocks noGrp="1"/>
          </p:cNvSpPr>
          <p:nvPr>
            <p:ph type="ftr" sz="quarter" idx="11"/>
          </p:nvPr>
        </p:nvSpPr>
        <p:spPr/>
        <p:txBody>
          <a:bodyPr/>
          <a:lstStyle/>
          <a:p>
            <a:r>
              <a:rPr lang="en-US" altLang="en-US"/>
              <a:t>Chương 10: CHƯƠNG TRÌNH CON</a:t>
            </a:r>
          </a:p>
        </p:txBody>
      </p:sp>
      <p:sp>
        <p:nvSpPr>
          <p:cNvPr id="7" name="Slide Number Placeholder 5">
            <a:extLst>
              <a:ext uri="{FF2B5EF4-FFF2-40B4-BE49-F238E27FC236}">
                <a16:creationId xmlns:a16="http://schemas.microsoft.com/office/drawing/2014/main" id="{BB603EA0-4FBB-493B-AB40-10E5D8A9BDAF}"/>
              </a:ext>
            </a:extLst>
          </p:cNvPr>
          <p:cNvSpPr>
            <a:spLocks noGrp="1"/>
          </p:cNvSpPr>
          <p:nvPr>
            <p:ph type="sldNum" sz="quarter" idx="12"/>
          </p:nvPr>
        </p:nvSpPr>
        <p:spPr/>
        <p:txBody>
          <a:bodyPr/>
          <a:lstStyle/>
          <a:p>
            <a:fld id="{D945FD14-6647-4077-BBFD-001CFFDDE1FA}" type="slidenum">
              <a:rPr lang="en-US" altLang="en-US"/>
              <a:pPr/>
              <a:t>32</a:t>
            </a:fld>
            <a:endParaRPr lang="en-US" altLang="en-US"/>
          </a:p>
        </p:txBody>
      </p:sp>
      <p:sp>
        <p:nvSpPr>
          <p:cNvPr id="48132" name="AutoShape 4">
            <a:extLst>
              <a:ext uri="{FF2B5EF4-FFF2-40B4-BE49-F238E27FC236}">
                <a16:creationId xmlns:a16="http://schemas.microsoft.com/office/drawing/2014/main" id="{00BCAFD0-7340-42A7-8386-09C04915EF3F}"/>
              </a:ext>
            </a:extLst>
          </p:cNvPr>
          <p:cNvSpPr>
            <a:spLocks noChangeArrowheads="1"/>
          </p:cNvSpPr>
          <p:nvPr/>
        </p:nvSpPr>
        <p:spPr bwMode="auto">
          <a:xfrm>
            <a:off x="228600" y="838200"/>
            <a:ext cx="7848600" cy="15240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solidFill>
                  <a:schemeClr val="bg1"/>
                </a:solidFill>
              </a:rPr>
              <a:t>Bài 6 :Viết chương trình nhập 1 chuổi ký tự. </a:t>
            </a:r>
            <a:br>
              <a:rPr lang="en-US" altLang="en-US" sz="2400">
                <a:solidFill>
                  <a:schemeClr val="bg1"/>
                </a:solidFill>
              </a:rPr>
            </a:br>
            <a:r>
              <a:rPr lang="en-US" altLang="en-US" sz="2400">
                <a:solidFill>
                  <a:schemeClr val="bg1"/>
                </a:solidFill>
              </a:rPr>
              <a:t>Xuất ký tự dưới dạng viết hoa ký tự đầu của từng từ,</a:t>
            </a:r>
            <a:br>
              <a:rPr lang="en-US" altLang="en-US" sz="2400">
                <a:solidFill>
                  <a:schemeClr val="bg1"/>
                </a:solidFill>
              </a:rPr>
            </a:br>
            <a:r>
              <a:rPr lang="en-US" altLang="en-US" sz="2400">
                <a:solidFill>
                  <a:schemeClr val="bg1"/>
                </a:solidFill>
              </a:rPr>
              <a:t>các ký tự còn lại là chữ thường</a:t>
            </a:r>
          </a:p>
        </p:txBody>
      </p:sp>
      <p:sp>
        <p:nvSpPr>
          <p:cNvPr id="48133" name="Text Box 5">
            <a:extLst>
              <a:ext uri="{FF2B5EF4-FFF2-40B4-BE49-F238E27FC236}">
                <a16:creationId xmlns:a16="http://schemas.microsoft.com/office/drawing/2014/main" id="{5B0DD2F4-B42C-413E-9AE3-D2C0D50D0797}"/>
              </a:ext>
            </a:extLst>
          </p:cNvPr>
          <p:cNvSpPr txBox="1">
            <a:spLocks noChangeArrowheads="1"/>
          </p:cNvSpPr>
          <p:nvPr/>
        </p:nvSpPr>
        <p:spPr bwMode="auto">
          <a:xfrm>
            <a:off x="838200" y="2590800"/>
            <a:ext cx="6400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Ex :</a:t>
            </a:r>
            <a:br>
              <a:rPr lang="en-US" altLang="en-US" sz="2400"/>
            </a:br>
            <a:r>
              <a:rPr lang="en-US" altLang="en-US" sz="2400"/>
              <a:t>Nhập : ngo phuoc nguyen</a:t>
            </a:r>
            <a:br>
              <a:rPr lang="en-US" altLang="en-US" sz="2400"/>
            </a:br>
            <a:r>
              <a:rPr lang="en-US" altLang="en-US" sz="2400"/>
              <a:t>Xuất : Ngo Phuoc Nguyen</a:t>
            </a:r>
            <a:br>
              <a:rPr lang="en-US" altLang="en-US" sz="2400"/>
            </a:br>
            <a:r>
              <a:rPr lang="en-US" altLang="en-US" sz="2400"/>
              <a:t>Nhập : VU tHanh hIEn</a:t>
            </a:r>
            <a:br>
              <a:rPr lang="en-US" altLang="en-US" sz="2400"/>
            </a:br>
            <a:r>
              <a:rPr lang="en-US" altLang="en-US" sz="2400"/>
              <a:t>Xuất : Vu Thanh Hien</a:t>
            </a:r>
          </a:p>
        </p:txBody>
      </p:sp>
      <p:sp>
        <p:nvSpPr>
          <p:cNvPr id="48134" name="Text Box 6">
            <a:extLst>
              <a:ext uri="{FF2B5EF4-FFF2-40B4-BE49-F238E27FC236}">
                <a16:creationId xmlns:a16="http://schemas.microsoft.com/office/drawing/2014/main" id="{941D0853-D6A9-4654-9FC7-F52C5323A469}"/>
              </a:ext>
            </a:extLst>
          </p:cNvPr>
          <p:cNvSpPr txBox="1">
            <a:spLocks noChangeArrowheads="1"/>
          </p:cNvSpPr>
          <p:nvPr/>
        </p:nvSpPr>
        <p:spPr bwMode="auto">
          <a:xfrm>
            <a:off x="304800" y="4724400"/>
            <a:ext cx="8839200" cy="822325"/>
          </a:xfrm>
          <a:prstGeom prst="rect">
            <a:avLst/>
          </a:prstGeom>
          <a:solidFill>
            <a:srgbClr val="CB500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chemeClr val="bg1"/>
                </a:solidFill>
              </a:rPr>
              <a:t>Bài 7 : Viết chương trình tìm số hoàn thiện (giới hạn 2 chữ số). Xuất các số hoàn thiện từ số lớn nhất đến số nhỏ.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7944B6D6-6D7D-4F97-B812-F2ECF9154B40}"/>
              </a:ext>
            </a:extLst>
          </p:cNvPr>
          <p:cNvSpPr>
            <a:spLocks noGrp="1"/>
          </p:cNvSpPr>
          <p:nvPr>
            <p:ph type="ftr" sz="quarter" idx="11"/>
          </p:nvPr>
        </p:nvSpPr>
        <p:spPr/>
        <p:txBody>
          <a:bodyPr/>
          <a:lstStyle/>
          <a:p>
            <a:r>
              <a:rPr lang="en-US" altLang="en-US"/>
              <a:t>Chương 10: CHƯƠNG TRÌNH CON</a:t>
            </a:r>
          </a:p>
        </p:txBody>
      </p:sp>
      <p:sp>
        <p:nvSpPr>
          <p:cNvPr id="7" name="Slide Number Placeholder 5">
            <a:extLst>
              <a:ext uri="{FF2B5EF4-FFF2-40B4-BE49-F238E27FC236}">
                <a16:creationId xmlns:a16="http://schemas.microsoft.com/office/drawing/2014/main" id="{6A63C545-875C-4585-A554-65B00039E12E}"/>
              </a:ext>
            </a:extLst>
          </p:cNvPr>
          <p:cNvSpPr>
            <a:spLocks noGrp="1"/>
          </p:cNvSpPr>
          <p:nvPr>
            <p:ph type="sldNum" sz="quarter" idx="12"/>
          </p:nvPr>
        </p:nvSpPr>
        <p:spPr/>
        <p:txBody>
          <a:bodyPr/>
          <a:lstStyle/>
          <a:p>
            <a:fld id="{615E00C4-62ED-49BD-849F-C232288A2E22}" type="slidenum">
              <a:rPr lang="en-US" altLang="en-US"/>
              <a:pPr/>
              <a:t>4</a:t>
            </a:fld>
            <a:endParaRPr lang="en-US" altLang="en-US"/>
          </a:p>
        </p:txBody>
      </p:sp>
      <p:sp>
        <p:nvSpPr>
          <p:cNvPr id="36868" name="Rectangle 4">
            <a:extLst>
              <a:ext uri="{FF2B5EF4-FFF2-40B4-BE49-F238E27FC236}">
                <a16:creationId xmlns:a16="http://schemas.microsoft.com/office/drawing/2014/main" id="{9C59D2B3-D491-41F7-9069-D99C8A17569D}"/>
              </a:ext>
            </a:extLst>
          </p:cNvPr>
          <p:cNvSpPr>
            <a:spLocks noChangeArrowheads="1"/>
          </p:cNvSpPr>
          <p:nvPr/>
        </p:nvSpPr>
        <p:spPr bwMode="auto">
          <a:xfrm>
            <a:off x="304800" y="685800"/>
            <a:ext cx="75438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tx2"/>
              </a:buClr>
              <a:buSzPct val="70000"/>
              <a:buFont typeface="Wingdings" panose="05000000000000000000" pitchFamily="2" charset="2"/>
              <a:buChar char="l"/>
            </a:pPr>
            <a:r>
              <a:rPr lang="en-US" altLang="en-US" sz="2400"/>
              <a:t> Phần tử được đưa vào STACK lần đầu tiên gọi là đáy STACK, phần tử cuối cùng được đưa vào STACK được gọi là đỉnh STACK.</a:t>
            </a:r>
            <a:br>
              <a:rPr lang="en-US" altLang="en-US" sz="2400"/>
            </a:br>
            <a:endParaRPr lang="en-US" altLang="en-US" sz="2400"/>
          </a:p>
        </p:txBody>
      </p:sp>
      <p:sp>
        <p:nvSpPr>
          <p:cNvPr id="36869" name="Rectangle 5">
            <a:extLst>
              <a:ext uri="{FF2B5EF4-FFF2-40B4-BE49-F238E27FC236}">
                <a16:creationId xmlns:a16="http://schemas.microsoft.com/office/drawing/2014/main" id="{0154850E-1884-4CF1-8C05-A5955955BE4D}"/>
              </a:ext>
            </a:extLst>
          </p:cNvPr>
          <p:cNvSpPr>
            <a:spLocks noChangeArrowheads="1"/>
          </p:cNvSpPr>
          <p:nvPr/>
        </p:nvSpPr>
        <p:spPr bwMode="auto">
          <a:xfrm>
            <a:off x="533400" y="2362200"/>
            <a:ext cx="75438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tx2"/>
              </a:buClr>
              <a:buSzPct val="70000"/>
              <a:buFont typeface="Wingdings" panose="05000000000000000000" pitchFamily="2" charset="2"/>
              <a:buChar char="l"/>
            </a:pPr>
            <a:r>
              <a:rPr lang="en-US" altLang="en-US" sz="2400"/>
              <a:t> Khi thêm một phần tử vào STACK ta thêm từ đỉnh, khi lấy một phần tử ra khỏi STACK ta cũng lấy ra từ đỉnh </a:t>
            </a:r>
            <a:r>
              <a:rPr lang="en-US" altLang="en-US" sz="2400">
                <a:sym typeface="Wingdings" panose="05000000000000000000" pitchFamily="2" charset="2"/>
              </a:rPr>
              <a:t> địa chỉ của ô nhớ đỉnh STCAK luôn luôn bị thay đổi.</a:t>
            </a:r>
            <a:br>
              <a:rPr lang="en-US" altLang="en-US" sz="2400"/>
            </a:br>
            <a:endParaRPr lang="en-US" altLang="en-US" sz="2400"/>
          </a:p>
        </p:txBody>
      </p:sp>
      <p:sp>
        <p:nvSpPr>
          <p:cNvPr id="36870" name="Text Box 6">
            <a:extLst>
              <a:ext uri="{FF2B5EF4-FFF2-40B4-BE49-F238E27FC236}">
                <a16:creationId xmlns:a16="http://schemas.microsoft.com/office/drawing/2014/main" id="{F17E5532-C772-4C52-8270-93AEAB80406C}"/>
              </a:ext>
            </a:extLst>
          </p:cNvPr>
          <p:cNvSpPr txBox="1">
            <a:spLocks noChangeArrowheads="1"/>
          </p:cNvSpPr>
          <p:nvPr/>
        </p:nvSpPr>
        <p:spPr bwMode="auto">
          <a:xfrm>
            <a:off x="381000" y="41910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SS dùng để lưu địa chỉ segemnt của đoạn bộ nhớ dùng làm STACK</a:t>
            </a:r>
            <a:br>
              <a:rPr lang="en-US" altLang="en-US" sz="2000"/>
            </a:br>
            <a:r>
              <a:rPr lang="en-US" altLang="en-US" sz="2000"/>
              <a:t>SP để lưu địa chỉ của ô nhớ đỉnh STACK (trỏ tới đỉnh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a:extLst>
              <a:ext uri="{FF2B5EF4-FFF2-40B4-BE49-F238E27FC236}">
                <a16:creationId xmlns:a16="http://schemas.microsoft.com/office/drawing/2014/main" id="{52437F2B-34DE-4C5F-B0D3-A7819E276407}"/>
              </a:ext>
            </a:extLst>
          </p:cNvPr>
          <p:cNvSpPr>
            <a:spLocks noGrp="1"/>
          </p:cNvSpPr>
          <p:nvPr>
            <p:ph type="ftr" sz="quarter" idx="11"/>
          </p:nvPr>
        </p:nvSpPr>
        <p:spPr/>
        <p:txBody>
          <a:bodyPr/>
          <a:lstStyle/>
          <a:p>
            <a:r>
              <a:rPr lang="en-US" altLang="en-US"/>
              <a:t>Chương 10: CHƯƠNG TRÌNH CON</a:t>
            </a:r>
          </a:p>
        </p:txBody>
      </p:sp>
      <p:sp>
        <p:nvSpPr>
          <p:cNvPr id="29" name="Slide Number Placeholder 5">
            <a:extLst>
              <a:ext uri="{FF2B5EF4-FFF2-40B4-BE49-F238E27FC236}">
                <a16:creationId xmlns:a16="http://schemas.microsoft.com/office/drawing/2014/main" id="{4BDB84E4-6B20-499D-8DB2-3230AF31CCED}"/>
              </a:ext>
            </a:extLst>
          </p:cNvPr>
          <p:cNvSpPr>
            <a:spLocks noGrp="1"/>
          </p:cNvSpPr>
          <p:nvPr>
            <p:ph type="sldNum" sz="quarter" idx="12"/>
          </p:nvPr>
        </p:nvSpPr>
        <p:spPr/>
        <p:txBody>
          <a:bodyPr/>
          <a:lstStyle/>
          <a:p>
            <a:fld id="{127B7E3E-19B0-411F-90A2-BD657A3B5184}" type="slidenum">
              <a:rPr lang="en-US" altLang="en-US"/>
              <a:pPr/>
              <a:t>5</a:t>
            </a:fld>
            <a:endParaRPr lang="en-US" altLang="en-US"/>
          </a:p>
        </p:txBody>
      </p:sp>
      <p:sp>
        <p:nvSpPr>
          <p:cNvPr id="38914" name="Rectangle 2">
            <a:extLst>
              <a:ext uri="{FF2B5EF4-FFF2-40B4-BE49-F238E27FC236}">
                <a16:creationId xmlns:a16="http://schemas.microsoft.com/office/drawing/2014/main" id="{37F1DB06-13D3-4AA6-BB57-351597E2EEBB}"/>
              </a:ext>
            </a:extLst>
          </p:cNvPr>
          <p:cNvSpPr>
            <a:spLocks noGrp="1" noChangeArrowheads="1"/>
          </p:cNvSpPr>
          <p:nvPr>
            <p:ph type="title"/>
          </p:nvPr>
        </p:nvSpPr>
        <p:spPr/>
        <p:txBody>
          <a:bodyPr/>
          <a:lstStyle/>
          <a:p>
            <a:r>
              <a:rPr lang="en-US" altLang="en-US"/>
              <a:t>THÍ DỤ</a:t>
            </a:r>
          </a:p>
        </p:txBody>
      </p:sp>
      <p:graphicFrame>
        <p:nvGraphicFramePr>
          <p:cNvPr id="38939" name="Group 27">
            <a:extLst>
              <a:ext uri="{FF2B5EF4-FFF2-40B4-BE49-F238E27FC236}">
                <a16:creationId xmlns:a16="http://schemas.microsoft.com/office/drawing/2014/main" id="{B1060FAA-7638-4A3B-B44C-6636BC442503}"/>
              </a:ext>
            </a:extLst>
          </p:cNvPr>
          <p:cNvGraphicFramePr>
            <a:graphicFrameLocks noGrp="1"/>
          </p:cNvGraphicFramePr>
          <p:nvPr>
            <p:ph idx="1"/>
          </p:nvPr>
        </p:nvGraphicFramePr>
        <p:xfrm>
          <a:off x="5562600" y="1676400"/>
          <a:ext cx="1371600" cy="2590800"/>
        </p:xfrm>
        <a:graphic>
          <a:graphicData uri="http://schemas.openxmlformats.org/drawingml/2006/table">
            <a:tbl>
              <a:tblPr/>
              <a:tblGrid>
                <a:gridCol w="1371600">
                  <a:extLst>
                    <a:ext uri="{9D8B030D-6E8A-4147-A177-3AD203B41FA5}">
                      <a16:colId xmlns:a16="http://schemas.microsoft.com/office/drawing/2014/main" val="2782634474"/>
                    </a:ext>
                  </a:extLst>
                </a:gridCol>
              </a:tblGrid>
              <a:tr h="5334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1" i="0" u="none" strike="noStrike" cap="none" normalizeH="0" baseline="0">
                          <a:ln>
                            <a:noFill/>
                          </a:ln>
                          <a:solidFill>
                            <a:schemeClr val="bg1"/>
                          </a:solidFill>
                          <a:effectLst/>
                          <a:latin typeface="Arial" panose="020B0604020202020204" pitchFamily="34" charset="0"/>
                          <a:cs typeface="Arial" panose="020B0604020202020204" pitchFamily="34" charset="0"/>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500B"/>
                    </a:solidFill>
                  </a:tcPr>
                </a:tc>
                <a:extLst>
                  <a:ext uri="{0D108BD9-81ED-4DB2-BD59-A6C34878D82A}">
                    <a16:rowId xmlns:a16="http://schemas.microsoft.com/office/drawing/2014/main" val="1639508404"/>
                  </a:ext>
                </a:extLst>
              </a:tr>
              <a:tr h="5334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1" i="0" u="none" strike="noStrike" cap="none" normalizeH="0" baseline="0">
                          <a:ln>
                            <a:noFill/>
                          </a:ln>
                          <a:solidFill>
                            <a:schemeClr val="bg1"/>
                          </a:solidFill>
                          <a:effectLst/>
                          <a:latin typeface="Arial" panose="020B0604020202020204" pitchFamily="34" charset="0"/>
                          <a:cs typeface="Arial" panose="020B0604020202020204" pitchFamily="34" charset="0"/>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500B"/>
                    </a:solidFill>
                  </a:tcPr>
                </a:tc>
                <a:extLst>
                  <a:ext uri="{0D108BD9-81ED-4DB2-BD59-A6C34878D82A}">
                    <a16:rowId xmlns:a16="http://schemas.microsoft.com/office/drawing/2014/main" val="3819825581"/>
                  </a:ext>
                </a:extLst>
              </a:tr>
              <a:tr h="5334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1" i="0" u="none" strike="noStrike" cap="none" normalizeH="0" baseline="0">
                          <a:ln>
                            <a:noFill/>
                          </a:ln>
                          <a:solidFill>
                            <a:schemeClr val="bg1"/>
                          </a:solidFill>
                          <a:effectLst/>
                          <a:latin typeface="Arial" panose="020B0604020202020204" pitchFamily="34" charset="0"/>
                          <a:cs typeface="Arial" panose="020B0604020202020204" pitchFamily="34"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500B"/>
                    </a:solidFill>
                  </a:tcPr>
                </a:tc>
                <a:extLst>
                  <a:ext uri="{0D108BD9-81ED-4DB2-BD59-A6C34878D82A}">
                    <a16:rowId xmlns:a16="http://schemas.microsoft.com/office/drawing/2014/main" val="1851971420"/>
                  </a:ext>
                </a:extLst>
              </a:tr>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1" i="0" u="none" strike="noStrike" cap="none" normalizeH="0" baseline="0">
                          <a:ln>
                            <a:noFill/>
                          </a:ln>
                          <a:solidFill>
                            <a:schemeClr val="bg1"/>
                          </a:solidFill>
                          <a:effectLst/>
                          <a:latin typeface="Arial" panose="020B0604020202020204" pitchFamily="34" charset="0"/>
                          <a:cs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500B"/>
                    </a:solidFill>
                  </a:tcPr>
                </a:tc>
                <a:extLst>
                  <a:ext uri="{0D108BD9-81ED-4DB2-BD59-A6C34878D82A}">
                    <a16:rowId xmlns:a16="http://schemas.microsoft.com/office/drawing/2014/main" val="3251198686"/>
                  </a:ext>
                </a:extLst>
              </a:tr>
              <a:tr h="5032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600" b="1"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B500B"/>
                    </a:solidFill>
                  </a:tcPr>
                </a:tc>
                <a:extLst>
                  <a:ext uri="{0D108BD9-81ED-4DB2-BD59-A6C34878D82A}">
                    <a16:rowId xmlns:a16="http://schemas.microsoft.com/office/drawing/2014/main" val="1507946087"/>
                  </a:ext>
                </a:extLst>
              </a:tr>
            </a:tbl>
          </a:graphicData>
        </a:graphic>
      </p:graphicFrame>
      <p:sp>
        <p:nvSpPr>
          <p:cNvPr id="38932" name="Text Box 20">
            <a:extLst>
              <a:ext uri="{FF2B5EF4-FFF2-40B4-BE49-F238E27FC236}">
                <a16:creationId xmlns:a16="http://schemas.microsoft.com/office/drawing/2014/main" id="{CFBCA7EA-A2FA-445E-A987-0A9389D43C38}"/>
              </a:ext>
            </a:extLst>
          </p:cNvPr>
          <p:cNvSpPr txBox="1">
            <a:spLocks noChangeArrowheads="1"/>
          </p:cNvSpPr>
          <p:nvPr/>
        </p:nvSpPr>
        <p:spPr bwMode="auto">
          <a:xfrm>
            <a:off x="7543800" y="1981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SP</a:t>
            </a:r>
          </a:p>
        </p:txBody>
      </p:sp>
      <p:sp>
        <p:nvSpPr>
          <p:cNvPr id="38933" name="Line 21">
            <a:extLst>
              <a:ext uri="{FF2B5EF4-FFF2-40B4-BE49-F238E27FC236}">
                <a16:creationId xmlns:a16="http://schemas.microsoft.com/office/drawing/2014/main" id="{C20A929F-6D64-49A5-974A-FB81AF10E2AF}"/>
              </a:ext>
            </a:extLst>
          </p:cNvPr>
          <p:cNvSpPr>
            <a:spLocks noChangeShapeType="1"/>
          </p:cNvSpPr>
          <p:nvPr/>
        </p:nvSpPr>
        <p:spPr bwMode="auto">
          <a:xfrm flipH="1">
            <a:off x="7010400" y="2133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0" name="Text Box 28">
            <a:extLst>
              <a:ext uri="{FF2B5EF4-FFF2-40B4-BE49-F238E27FC236}">
                <a16:creationId xmlns:a16="http://schemas.microsoft.com/office/drawing/2014/main" id="{BB7A1AA6-BA3D-442E-A711-DFA77167BA92}"/>
              </a:ext>
            </a:extLst>
          </p:cNvPr>
          <p:cNvSpPr txBox="1">
            <a:spLocks noChangeArrowheads="1"/>
          </p:cNvSpPr>
          <p:nvPr/>
        </p:nvSpPr>
        <p:spPr bwMode="auto">
          <a:xfrm>
            <a:off x="4419600" y="13716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STACK</a:t>
            </a:r>
          </a:p>
        </p:txBody>
      </p:sp>
      <p:sp>
        <p:nvSpPr>
          <p:cNvPr id="38941" name="Text Box 29">
            <a:extLst>
              <a:ext uri="{FF2B5EF4-FFF2-40B4-BE49-F238E27FC236}">
                <a16:creationId xmlns:a16="http://schemas.microsoft.com/office/drawing/2014/main" id="{69CE909D-7D80-4C14-8482-404D145350EA}"/>
              </a:ext>
            </a:extLst>
          </p:cNvPr>
          <p:cNvSpPr txBox="1">
            <a:spLocks noChangeArrowheads="1"/>
          </p:cNvSpPr>
          <p:nvPr/>
        </p:nvSpPr>
        <p:spPr bwMode="auto">
          <a:xfrm>
            <a:off x="1066800" y="182880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A,B,C là các Word</a:t>
            </a:r>
            <a:br>
              <a:rPr lang="en-US" altLang="en-US"/>
            </a:br>
            <a:r>
              <a:rPr lang="en-US" altLang="en-US"/>
              <a:t>MOV BP,SP</a:t>
            </a:r>
          </a:p>
        </p:txBody>
      </p:sp>
      <p:sp>
        <p:nvSpPr>
          <p:cNvPr id="38942" name="Text Box 30">
            <a:extLst>
              <a:ext uri="{FF2B5EF4-FFF2-40B4-BE49-F238E27FC236}">
                <a16:creationId xmlns:a16="http://schemas.microsoft.com/office/drawing/2014/main" id="{0E7959AE-49A8-4EBE-8B2A-275E9F0D53B3}"/>
              </a:ext>
            </a:extLst>
          </p:cNvPr>
          <p:cNvSpPr txBox="1">
            <a:spLocks noChangeArrowheads="1"/>
          </p:cNvSpPr>
          <p:nvPr/>
        </p:nvSpPr>
        <p:spPr bwMode="auto">
          <a:xfrm>
            <a:off x="1143000" y="25908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MOV AX,[BP]</a:t>
            </a:r>
          </a:p>
        </p:txBody>
      </p:sp>
      <p:sp>
        <p:nvSpPr>
          <p:cNvPr id="38943" name="Text Box 31">
            <a:extLst>
              <a:ext uri="{FF2B5EF4-FFF2-40B4-BE49-F238E27FC236}">
                <a16:creationId xmlns:a16="http://schemas.microsoft.com/office/drawing/2014/main" id="{D049CCD7-27BE-471A-85C1-4BA2BCEFCA44}"/>
              </a:ext>
            </a:extLst>
          </p:cNvPr>
          <p:cNvSpPr txBox="1">
            <a:spLocks noChangeArrowheads="1"/>
          </p:cNvSpPr>
          <p:nvPr/>
        </p:nvSpPr>
        <p:spPr bwMode="auto">
          <a:xfrm>
            <a:off x="1143000" y="3200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MOV AX,[BP+2]</a:t>
            </a:r>
          </a:p>
        </p:txBody>
      </p:sp>
      <p:sp>
        <p:nvSpPr>
          <p:cNvPr id="38944" name="Text Box 32">
            <a:extLst>
              <a:ext uri="{FF2B5EF4-FFF2-40B4-BE49-F238E27FC236}">
                <a16:creationId xmlns:a16="http://schemas.microsoft.com/office/drawing/2014/main" id="{FB71F064-D6D3-4313-9F8D-44E7A988BFE4}"/>
              </a:ext>
            </a:extLst>
          </p:cNvPr>
          <p:cNvSpPr txBox="1">
            <a:spLocks noChangeArrowheads="1"/>
          </p:cNvSpPr>
          <p:nvPr/>
        </p:nvSpPr>
        <p:spPr bwMode="auto">
          <a:xfrm>
            <a:off x="1143000" y="3810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MOV AX,[BP+6]</a:t>
            </a:r>
          </a:p>
        </p:txBody>
      </p:sp>
      <p:sp>
        <p:nvSpPr>
          <p:cNvPr id="38945" name="Text Box 33">
            <a:extLst>
              <a:ext uri="{FF2B5EF4-FFF2-40B4-BE49-F238E27FC236}">
                <a16:creationId xmlns:a16="http://schemas.microsoft.com/office/drawing/2014/main" id="{B98DA377-567D-463E-BBE9-443413784BFB}"/>
              </a:ext>
            </a:extLst>
          </p:cNvPr>
          <p:cNvSpPr txBox="1">
            <a:spLocks noChangeArrowheads="1"/>
          </p:cNvSpPr>
          <p:nvPr/>
        </p:nvSpPr>
        <p:spPr bwMode="auto">
          <a:xfrm>
            <a:off x="3352800" y="2590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;AX = D</a:t>
            </a:r>
          </a:p>
        </p:txBody>
      </p:sp>
      <p:sp>
        <p:nvSpPr>
          <p:cNvPr id="38946" name="Text Box 34">
            <a:extLst>
              <a:ext uri="{FF2B5EF4-FFF2-40B4-BE49-F238E27FC236}">
                <a16:creationId xmlns:a16="http://schemas.microsoft.com/office/drawing/2014/main" id="{2D4D80D3-54DD-48B5-9E2C-5820E05CB08F}"/>
              </a:ext>
            </a:extLst>
          </p:cNvPr>
          <p:cNvSpPr txBox="1">
            <a:spLocks noChangeArrowheads="1"/>
          </p:cNvSpPr>
          <p:nvPr/>
        </p:nvSpPr>
        <p:spPr bwMode="auto">
          <a:xfrm>
            <a:off x="3352800" y="3200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;AX = C</a:t>
            </a:r>
          </a:p>
        </p:txBody>
      </p:sp>
      <p:sp>
        <p:nvSpPr>
          <p:cNvPr id="38947" name="Text Box 35">
            <a:extLst>
              <a:ext uri="{FF2B5EF4-FFF2-40B4-BE49-F238E27FC236}">
                <a16:creationId xmlns:a16="http://schemas.microsoft.com/office/drawing/2014/main" id="{9541FC89-D310-4F4D-8FC3-21D41245B419}"/>
              </a:ext>
            </a:extLst>
          </p:cNvPr>
          <p:cNvSpPr txBox="1">
            <a:spLocks noChangeArrowheads="1"/>
          </p:cNvSpPr>
          <p:nvPr/>
        </p:nvSpPr>
        <p:spPr bwMode="auto">
          <a:xfrm>
            <a:off x="3276600" y="38100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;AX = 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29FA98DE-84DC-45EA-B409-14B313BC2D4F}"/>
              </a:ext>
            </a:extLst>
          </p:cNvPr>
          <p:cNvSpPr>
            <a:spLocks noGrp="1"/>
          </p:cNvSpPr>
          <p:nvPr>
            <p:ph type="ftr" sz="quarter" idx="11"/>
          </p:nvPr>
        </p:nvSpPr>
        <p:spPr/>
        <p:txBody>
          <a:bodyPr/>
          <a:lstStyle/>
          <a:p>
            <a:r>
              <a:rPr lang="en-US" altLang="en-US"/>
              <a:t>Chương 10: CHƯƠNG TRÌNH CON</a:t>
            </a:r>
          </a:p>
        </p:txBody>
      </p:sp>
      <p:sp>
        <p:nvSpPr>
          <p:cNvPr id="7" name="Slide Number Placeholder 5">
            <a:extLst>
              <a:ext uri="{FF2B5EF4-FFF2-40B4-BE49-F238E27FC236}">
                <a16:creationId xmlns:a16="http://schemas.microsoft.com/office/drawing/2014/main" id="{F04CD16B-2831-4BD4-B6C6-A2AE352948B7}"/>
              </a:ext>
            </a:extLst>
          </p:cNvPr>
          <p:cNvSpPr>
            <a:spLocks noGrp="1"/>
          </p:cNvSpPr>
          <p:nvPr>
            <p:ph type="sldNum" sz="quarter" idx="12"/>
          </p:nvPr>
        </p:nvSpPr>
        <p:spPr/>
        <p:txBody>
          <a:bodyPr/>
          <a:lstStyle/>
          <a:p>
            <a:fld id="{453897DC-9D39-43AC-9C7B-F8BE1703E779}" type="slidenum">
              <a:rPr lang="en-US" altLang="en-US"/>
              <a:pPr/>
              <a:t>6</a:t>
            </a:fld>
            <a:endParaRPr lang="en-US" altLang="en-US"/>
          </a:p>
        </p:txBody>
      </p:sp>
      <p:sp>
        <p:nvSpPr>
          <p:cNvPr id="35845" name="Text Box 5">
            <a:extLst>
              <a:ext uri="{FF2B5EF4-FFF2-40B4-BE49-F238E27FC236}">
                <a16:creationId xmlns:a16="http://schemas.microsoft.com/office/drawing/2014/main" id="{CCA05D08-B701-4270-B120-4B507927C8DD}"/>
              </a:ext>
            </a:extLst>
          </p:cNvPr>
          <p:cNvSpPr txBox="1">
            <a:spLocks noChangeArrowheads="1"/>
          </p:cNvSpPr>
          <p:nvPr/>
        </p:nvSpPr>
        <p:spPr bwMode="auto">
          <a:xfrm>
            <a:off x="762000" y="609600"/>
            <a:ext cx="685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Để lưu 1 phần tử vào Stack ta dùng lệnh PUSH</a:t>
            </a:r>
            <a:br>
              <a:rPr lang="en-US" altLang="en-US" sz="2000"/>
            </a:br>
            <a:r>
              <a:rPr lang="en-US" altLang="en-US" sz="2000"/>
              <a:t>Để lấy 1 phần tử ra từ Stack ta dùng lệnh POP</a:t>
            </a:r>
          </a:p>
        </p:txBody>
      </p:sp>
      <p:sp>
        <p:nvSpPr>
          <p:cNvPr id="35846" name="Rectangle 6">
            <a:extLst>
              <a:ext uri="{FF2B5EF4-FFF2-40B4-BE49-F238E27FC236}">
                <a16:creationId xmlns:a16="http://schemas.microsoft.com/office/drawing/2014/main" id="{58804CDE-79BA-463D-9DD9-ED7A01670619}"/>
              </a:ext>
            </a:extLst>
          </p:cNvPr>
          <p:cNvSpPr>
            <a:spLocks noChangeArrowheads="1"/>
          </p:cNvSpPr>
          <p:nvPr/>
        </p:nvSpPr>
        <p:spPr bwMode="auto">
          <a:xfrm>
            <a:off x="762000" y="1874838"/>
            <a:ext cx="8181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666750" algn="l"/>
              </a:tabLst>
              <a:defRPr>
                <a:solidFill>
                  <a:schemeClr val="tx1"/>
                </a:solidFill>
                <a:latin typeface="Arial" panose="020B0604020202020204" pitchFamily="34" charset="0"/>
                <a:cs typeface="Arial" panose="020B0604020202020204" pitchFamily="34" charset="0"/>
              </a:defRPr>
            </a:lvl1pPr>
            <a:lvl2pPr>
              <a:tabLst>
                <a:tab pos="666750" algn="l"/>
              </a:tabLst>
              <a:defRPr>
                <a:solidFill>
                  <a:schemeClr val="tx1"/>
                </a:solidFill>
                <a:latin typeface="Arial" panose="020B0604020202020204" pitchFamily="34" charset="0"/>
                <a:cs typeface="Arial" panose="020B0604020202020204" pitchFamily="34" charset="0"/>
              </a:defRPr>
            </a:lvl2pPr>
            <a:lvl3pPr>
              <a:tabLst>
                <a:tab pos="666750" algn="l"/>
              </a:tabLst>
              <a:defRPr>
                <a:solidFill>
                  <a:schemeClr val="tx1"/>
                </a:solidFill>
                <a:latin typeface="Arial" panose="020B0604020202020204" pitchFamily="34" charset="0"/>
                <a:cs typeface="Arial" panose="020B0604020202020204" pitchFamily="34" charset="0"/>
              </a:defRPr>
            </a:lvl3pPr>
            <a:lvl4pPr>
              <a:tabLst>
                <a:tab pos="666750" algn="l"/>
              </a:tabLst>
              <a:defRPr>
                <a:solidFill>
                  <a:schemeClr val="tx1"/>
                </a:solidFill>
                <a:latin typeface="Arial" panose="020B0604020202020204" pitchFamily="34" charset="0"/>
                <a:cs typeface="Arial" panose="020B0604020202020204" pitchFamily="34" charset="0"/>
              </a:defRPr>
            </a:lvl4pPr>
            <a:lvl5pPr>
              <a:tabLst>
                <a:tab pos="666750" algn="l"/>
              </a:tabLs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tabLst>
                <a:tab pos="666750" algn="l"/>
              </a:tabLs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tabLst>
                <a:tab pos="666750" algn="l"/>
              </a:tabLs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tabLst>
                <a:tab pos="666750" algn="l"/>
              </a:tabLs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tabLst>
                <a:tab pos="666750" algn="l"/>
              </a:tabLst>
              <a:defRPr>
                <a:solidFill>
                  <a:schemeClr val="tx1"/>
                </a:solidFill>
                <a:latin typeface="Arial" panose="020B0604020202020204" pitchFamily="34" charset="0"/>
                <a:cs typeface="Arial" panose="020B0604020202020204" pitchFamily="34" charset="0"/>
              </a:defRPr>
            </a:lvl9pPr>
          </a:lstStyle>
          <a:p>
            <a:r>
              <a:rPr lang="en-US" altLang="en-US" sz="2000"/>
              <a:t>PUSH     nguồn   :  đưa nguồn vào đỉnh STACK                        PUSHF                :  cất nội dung thanh ghi cờ vào STACK      </a:t>
            </a:r>
          </a:p>
        </p:txBody>
      </p:sp>
      <p:sp>
        <p:nvSpPr>
          <p:cNvPr id="35847" name="Rectangle 7">
            <a:extLst>
              <a:ext uri="{FF2B5EF4-FFF2-40B4-BE49-F238E27FC236}">
                <a16:creationId xmlns:a16="http://schemas.microsoft.com/office/drawing/2014/main" id="{21C03AD0-4624-4293-A493-D99CA8363A1F}"/>
              </a:ext>
            </a:extLst>
          </p:cNvPr>
          <p:cNvSpPr>
            <a:spLocks noChangeArrowheads="1"/>
          </p:cNvSpPr>
          <p:nvPr/>
        </p:nvSpPr>
        <p:spPr bwMode="auto">
          <a:xfrm>
            <a:off x="990600" y="2957513"/>
            <a:ext cx="5824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Tx/>
              <a:buChar char="•"/>
            </a:pPr>
            <a:r>
              <a:rPr lang="en-US" altLang="en-US" sz="2000"/>
              <a:t> nguồn là một thanh ghi 16 bit hay một từ nhớ</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753890D4-B02D-4AF3-9C0A-1BCDCEF89F4D}"/>
              </a:ext>
            </a:extLst>
          </p:cNvPr>
          <p:cNvSpPr>
            <a:spLocks noGrp="1"/>
          </p:cNvSpPr>
          <p:nvPr>
            <p:ph type="ftr" sz="quarter" idx="11"/>
          </p:nvPr>
        </p:nvSpPr>
        <p:spPr/>
        <p:txBody>
          <a:bodyPr/>
          <a:lstStyle/>
          <a:p>
            <a:r>
              <a:rPr lang="en-US" altLang="en-US"/>
              <a:t>Chương 10: CHƯƠNG TRÌNH CON</a:t>
            </a:r>
          </a:p>
        </p:txBody>
      </p:sp>
      <p:sp>
        <p:nvSpPr>
          <p:cNvPr id="5" name="Slide Number Placeholder 5">
            <a:extLst>
              <a:ext uri="{FF2B5EF4-FFF2-40B4-BE49-F238E27FC236}">
                <a16:creationId xmlns:a16="http://schemas.microsoft.com/office/drawing/2014/main" id="{C87C743F-ED9E-44E8-B405-875DC29EC1A1}"/>
              </a:ext>
            </a:extLst>
          </p:cNvPr>
          <p:cNvSpPr>
            <a:spLocks noGrp="1"/>
          </p:cNvSpPr>
          <p:nvPr>
            <p:ph type="sldNum" sz="quarter" idx="12"/>
          </p:nvPr>
        </p:nvSpPr>
        <p:spPr/>
        <p:txBody>
          <a:bodyPr/>
          <a:lstStyle/>
          <a:p>
            <a:fld id="{4129C99A-3905-4B67-AB87-34E0170379E4}" type="slidenum">
              <a:rPr lang="en-US" altLang="en-US"/>
              <a:pPr/>
              <a:t>7</a:t>
            </a:fld>
            <a:endParaRPr lang="en-US" altLang="en-US"/>
          </a:p>
        </p:txBody>
      </p:sp>
      <p:sp>
        <p:nvSpPr>
          <p:cNvPr id="37892" name="Rectangle 4">
            <a:extLst>
              <a:ext uri="{FF2B5EF4-FFF2-40B4-BE49-F238E27FC236}">
                <a16:creationId xmlns:a16="http://schemas.microsoft.com/office/drawing/2014/main" id="{A38C69EC-5D44-4FD2-A2A5-9AD9D847ACB4}"/>
              </a:ext>
            </a:extLst>
          </p:cNvPr>
          <p:cNvSpPr>
            <a:spLocks noChangeArrowheads="1"/>
          </p:cNvSpPr>
          <p:nvPr/>
        </p:nvSpPr>
        <p:spPr bwMode="auto">
          <a:xfrm>
            <a:off x="533400" y="1752600"/>
            <a:ext cx="71628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171575" algn="l"/>
              </a:tabLst>
              <a:defRPr>
                <a:solidFill>
                  <a:schemeClr val="tx1"/>
                </a:solidFill>
                <a:latin typeface="Arial" panose="020B0604020202020204" pitchFamily="34" charset="0"/>
                <a:cs typeface="Arial" panose="020B0604020202020204" pitchFamily="34" charset="0"/>
              </a:defRPr>
            </a:lvl1pPr>
            <a:lvl2pPr>
              <a:tabLst>
                <a:tab pos="1171575" algn="l"/>
              </a:tabLst>
              <a:defRPr>
                <a:solidFill>
                  <a:schemeClr val="tx1"/>
                </a:solidFill>
                <a:latin typeface="Arial" panose="020B0604020202020204" pitchFamily="34" charset="0"/>
                <a:cs typeface="Arial" panose="020B0604020202020204" pitchFamily="34" charset="0"/>
              </a:defRPr>
            </a:lvl2pPr>
            <a:lvl3pPr>
              <a:tabLst>
                <a:tab pos="1171575" algn="l"/>
              </a:tabLst>
              <a:defRPr>
                <a:solidFill>
                  <a:schemeClr val="tx1"/>
                </a:solidFill>
                <a:latin typeface="Arial" panose="020B0604020202020204" pitchFamily="34" charset="0"/>
                <a:cs typeface="Arial" panose="020B0604020202020204" pitchFamily="34" charset="0"/>
              </a:defRPr>
            </a:lvl3pPr>
            <a:lvl4pPr>
              <a:tabLst>
                <a:tab pos="1171575" algn="l"/>
              </a:tabLst>
              <a:defRPr>
                <a:solidFill>
                  <a:schemeClr val="tx1"/>
                </a:solidFill>
                <a:latin typeface="Arial" panose="020B0604020202020204" pitchFamily="34" charset="0"/>
                <a:cs typeface="Arial" panose="020B0604020202020204" pitchFamily="34" charset="0"/>
              </a:defRPr>
            </a:lvl4pPr>
            <a:lvl5pPr>
              <a:tabLst>
                <a:tab pos="1171575" algn="l"/>
              </a:tabLs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tabLst>
                <a:tab pos="1171575" algn="l"/>
              </a:tabLs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tabLst>
                <a:tab pos="1171575" algn="l"/>
              </a:tabLs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tabLst>
                <a:tab pos="1171575" algn="l"/>
              </a:tabLs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tabLst>
                <a:tab pos="1171575" algn="l"/>
              </a:tabLst>
              <a:defRPr>
                <a:solidFill>
                  <a:schemeClr val="tx1"/>
                </a:solidFill>
                <a:latin typeface="Arial" panose="020B0604020202020204" pitchFamily="34" charset="0"/>
                <a:cs typeface="Arial" panose="020B0604020202020204" pitchFamily="34" charset="0"/>
              </a:defRPr>
            </a:lvl9pPr>
          </a:lstStyle>
          <a:p>
            <a:r>
              <a:rPr lang="en-US" altLang="en-US" sz="2000"/>
              <a:t>POP và POPF  :  dùng để lấy một phần tử ra khỏi STACK.</a:t>
            </a:r>
          </a:p>
          <a:p>
            <a:r>
              <a:rPr lang="en-US" altLang="en-US" sz="2000"/>
              <a:t>Cú pháp :  POP     đích       :  đưa nguồn vào đỉnh STACK   </a:t>
            </a:r>
          </a:p>
          <a:p>
            <a:r>
              <a:rPr lang="en-US" altLang="en-US" sz="2000"/>
              <a:t>                  POPF                :  cất nội dung ở đỉnh STACK vào thanh ghi cờ       </a:t>
            </a:r>
          </a:p>
          <a:p>
            <a:r>
              <a:rPr lang="en-US" altLang="en-US" sz="2000"/>
              <a:t>Chú ý :  - Ở đây đích là một thanh ghi 16 bit (trừ thanh ghi IP) hay một từ nhớ</a:t>
            </a:r>
          </a:p>
          <a:p>
            <a:r>
              <a:rPr lang="en-US" altLang="en-US" sz="2000"/>
              <a:t>Các lệnh PUSH, PUSHF, POP và POPF không ảnh hưởng tới các cờ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7E78A857-A99F-4D75-BFC3-399CBC99A697}"/>
              </a:ext>
            </a:extLst>
          </p:cNvPr>
          <p:cNvSpPr>
            <a:spLocks noGrp="1"/>
          </p:cNvSpPr>
          <p:nvPr>
            <p:ph type="ftr" sz="quarter" idx="11"/>
          </p:nvPr>
        </p:nvSpPr>
        <p:spPr/>
        <p:txBody>
          <a:bodyPr/>
          <a:lstStyle/>
          <a:p>
            <a:r>
              <a:rPr lang="en-US" altLang="en-US"/>
              <a:t>Chương 10: CHƯƠNG TRÌNH CON</a:t>
            </a:r>
          </a:p>
        </p:txBody>
      </p:sp>
      <p:sp>
        <p:nvSpPr>
          <p:cNvPr id="8" name="Slide Number Placeholder 5">
            <a:extLst>
              <a:ext uri="{FF2B5EF4-FFF2-40B4-BE49-F238E27FC236}">
                <a16:creationId xmlns:a16="http://schemas.microsoft.com/office/drawing/2014/main" id="{8C2B76D5-F498-45F3-8791-AE519623897E}"/>
              </a:ext>
            </a:extLst>
          </p:cNvPr>
          <p:cNvSpPr>
            <a:spLocks noGrp="1"/>
          </p:cNvSpPr>
          <p:nvPr>
            <p:ph type="sldNum" sz="quarter" idx="12"/>
          </p:nvPr>
        </p:nvSpPr>
        <p:spPr/>
        <p:txBody>
          <a:bodyPr/>
          <a:lstStyle/>
          <a:p>
            <a:fld id="{61B5E783-8103-4F6E-9AA5-5B320267CB22}" type="slidenum">
              <a:rPr lang="en-US" altLang="en-US"/>
              <a:pPr/>
              <a:t>8</a:t>
            </a:fld>
            <a:endParaRPr lang="en-US" altLang="en-US"/>
          </a:p>
        </p:txBody>
      </p:sp>
      <p:sp>
        <p:nvSpPr>
          <p:cNvPr id="31746" name="Rectangle 2">
            <a:extLst>
              <a:ext uri="{FF2B5EF4-FFF2-40B4-BE49-F238E27FC236}">
                <a16:creationId xmlns:a16="http://schemas.microsoft.com/office/drawing/2014/main" id="{31442F5A-5060-4437-AA6B-CE8DA9EF0B02}"/>
              </a:ext>
            </a:extLst>
          </p:cNvPr>
          <p:cNvSpPr>
            <a:spLocks noGrp="1" noChangeArrowheads="1"/>
          </p:cNvSpPr>
          <p:nvPr>
            <p:ph type="title"/>
          </p:nvPr>
        </p:nvSpPr>
        <p:spPr>
          <a:xfrm>
            <a:off x="457200" y="685800"/>
            <a:ext cx="7543800" cy="731838"/>
          </a:xfrm>
        </p:spPr>
        <p:txBody>
          <a:bodyPr/>
          <a:lstStyle/>
          <a:p>
            <a:r>
              <a:rPr lang="en-US" altLang="en-US" sz="3600"/>
              <a:t>MỘT SỐ ỨNG DỤNG CỦA STACK</a:t>
            </a:r>
          </a:p>
        </p:txBody>
      </p:sp>
      <p:sp>
        <p:nvSpPr>
          <p:cNvPr id="31747" name="Rectangle 3">
            <a:extLst>
              <a:ext uri="{FF2B5EF4-FFF2-40B4-BE49-F238E27FC236}">
                <a16:creationId xmlns:a16="http://schemas.microsoft.com/office/drawing/2014/main" id="{97B8DB5E-FEB8-4481-849E-A5414DDB0D0C}"/>
              </a:ext>
            </a:extLst>
          </p:cNvPr>
          <p:cNvSpPr>
            <a:spLocks noGrp="1" noChangeArrowheads="1"/>
          </p:cNvSpPr>
          <p:nvPr>
            <p:ph type="body" idx="1"/>
          </p:nvPr>
        </p:nvSpPr>
        <p:spPr>
          <a:xfrm>
            <a:off x="457200" y="1719263"/>
            <a:ext cx="8229600" cy="2014537"/>
          </a:xfrm>
        </p:spPr>
        <p:txBody>
          <a:bodyPr/>
          <a:lstStyle/>
          <a:p>
            <a:r>
              <a:rPr lang="en-US" altLang="en-US"/>
              <a:t>Khắc phục các hạn chế của lệnh MOV</a:t>
            </a:r>
            <a:br>
              <a:rPr lang="en-US" altLang="en-US"/>
            </a:br>
            <a:r>
              <a:rPr lang="en-US" altLang="en-US"/>
              <a:t>Ex : MOV CS,DS ; sai</a:t>
            </a:r>
            <a:br>
              <a:rPr lang="en-US" altLang="en-US"/>
            </a:br>
            <a:r>
              <a:rPr lang="en-US" altLang="en-US"/>
              <a:t>  PUSH DS</a:t>
            </a:r>
            <a:br>
              <a:rPr lang="en-US" altLang="en-US"/>
            </a:br>
            <a:r>
              <a:rPr lang="en-US" altLang="en-US"/>
              <a:t>  POP CS ; đúng</a:t>
            </a:r>
          </a:p>
        </p:txBody>
      </p:sp>
      <p:sp>
        <p:nvSpPr>
          <p:cNvPr id="31748" name="Text Box 4">
            <a:extLst>
              <a:ext uri="{FF2B5EF4-FFF2-40B4-BE49-F238E27FC236}">
                <a16:creationId xmlns:a16="http://schemas.microsoft.com/office/drawing/2014/main" id="{CD4472EC-8DC4-42BC-841A-28B20359528F}"/>
              </a:ext>
            </a:extLst>
          </p:cNvPr>
          <p:cNvSpPr txBox="1">
            <a:spLocks noChangeArrowheads="1"/>
          </p:cNvSpPr>
          <p:nvPr/>
        </p:nvSpPr>
        <p:spPr bwMode="auto">
          <a:xfrm>
            <a:off x="609600" y="3810000"/>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a:t>Truyền tham số cho các chương trình con</a:t>
            </a:r>
          </a:p>
        </p:txBody>
      </p:sp>
      <p:sp>
        <p:nvSpPr>
          <p:cNvPr id="31749" name="Text Box 5">
            <a:extLst>
              <a:ext uri="{FF2B5EF4-FFF2-40B4-BE49-F238E27FC236}">
                <a16:creationId xmlns:a16="http://schemas.microsoft.com/office/drawing/2014/main" id="{403DEDC4-9088-44BD-A3F5-A9D89B1B1EF9}"/>
              </a:ext>
            </a:extLst>
          </p:cNvPr>
          <p:cNvSpPr txBox="1">
            <a:spLocks noChangeArrowheads="1"/>
          </p:cNvSpPr>
          <p:nvPr/>
        </p:nvSpPr>
        <p:spPr bwMode="auto">
          <a:xfrm>
            <a:off x="533400" y="4572000"/>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a:t> Lưu tạm thời giá trị thanh ghi hay biến.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DF90012-0DE4-4714-8D25-0ECFBDA4FC98}"/>
              </a:ext>
            </a:extLst>
          </p:cNvPr>
          <p:cNvSpPr>
            <a:spLocks noGrp="1"/>
          </p:cNvSpPr>
          <p:nvPr>
            <p:ph type="ftr" sz="quarter" idx="11"/>
          </p:nvPr>
        </p:nvSpPr>
        <p:spPr/>
        <p:txBody>
          <a:bodyPr/>
          <a:lstStyle/>
          <a:p>
            <a:r>
              <a:rPr lang="en-US" altLang="en-US"/>
              <a:t>Chương 10: CHƯƠNG TRÌNH CON</a:t>
            </a:r>
          </a:p>
        </p:txBody>
      </p:sp>
      <p:sp>
        <p:nvSpPr>
          <p:cNvPr id="6" name="Slide Number Placeholder 5">
            <a:extLst>
              <a:ext uri="{FF2B5EF4-FFF2-40B4-BE49-F238E27FC236}">
                <a16:creationId xmlns:a16="http://schemas.microsoft.com/office/drawing/2014/main" id="{692074D1-E197-4F2F-A875-39449D82F77D}"/>
              </a:ext>
            </a:extLst>
          </p:cNvPr>
          <p:cNvSpPr>
            <a:spLocks noGrp="1"/>
          </p:cNvSpPr>
          <p:nvPr>
            <p:ph type="sldNum" sz="quarter" idx="12"/>
          </p:nvPr>
        </p:nvSpPr>
        <p:spPr/>
        <p:txBody>
          <a:bodyPr/>
          <a:lstStyle/>
          <a:p>
            <a:fld id="{CA67C199-DBC1-4AB8-8047-734D66E76E0D}" type="slidenum">
              <a:rPr lang="en-US" altLang="en-US"/>
              <a:pPr/>
              <a:t>9</a:t>
            </a:fld>
            <a:endParaRPr lang="en-US" altLang="en-US"/>
          </a:p>
        </p:txBody>
      </p:sp>
      <p:sp>
        <p:nvSpPr>
          <p:cNvPr id="32770" name="Rectangle 2">
            <a:extLst>
              <a:ext uri="{FF2B5EF4-FFF2-40B4-BE49-F238E27FC236}">
                <a16:creationId xmlns:a16="http://schemas.microsoft.com/office/drawing/2014/main" id="{3CEF2B1A-0567-4A7B-80B9-5D9D3F0E8B97}"/>
              </a:ext>
            </a:extLst>
          </p:cNvPr>
          <p:cNvSpPr>
            <a:spLocks noGrp="1" noChangeArrowheads="1"/>
          </p:cNvSpPr>
          <p:nvPr>
            <p:ph type="title"/>
          </p:nvPr>
        </p:nvSpPr>
        <p:spPr>
          <a:xfrm>
            <a:off x="2209800" y="0"/>
            <a:ext cx="4038600" cy="884238"/>
          </a:xfrm>
        </p:spPr>
        <p:txBody>
          <a:bodyPr/>
          <a:lstStyle/>
          <a:p>
            <a:r>
              <a:rPr lang="en-US" altLang="en-US"/>
              <a:t>THÍ DỤ 2</a:t>
            </a:r>
          </a:p>
        </p:txBody>
      </p:sp>
      <p:sp>
        <p:nvSpPr>
          <p:cNvPr id="32771" name="Rectangle 3">
            <a:extLst>
              <a:ext uri="{FF2B5EF4-FFF2-40B4-BE49-F238E27FC236}">
                <a16:creationId xmlns:a16="http://schemas.microsoft.com/office/drawing/2014/main" id="{E24C78A9-182B-4B80-A4F4-BA90EF043F16}"/>
              </a:ext>
            </a:extLst>
          </p:cNvPr>
          <p:cNvSpPr>
            <a:spLocks noGrp="1" noChangeArrowheads="1"/>
          </p:cNvSpPr>
          <p:nvPr>
            <p:ph type="body" idx="1"/>
          </p:nvPr>
        </p:nvSpPr>
        <p:spPr>
          <a:xfrm>
            <a:off x="381000" y="1295400"/>
            <a:ext cx="7239000" cy="1557338"/>
          </a:xfrm>
        </p:spPr>
        <p:txBody>
          <a:bodyPr/>
          <a:lstStyle/>
          <a:p>
            <a:r>
              <a:rPr lang="en-US" altLang="en-US"/>
              <a:t>Nhập vào 1 chuổi, in chuổi đảo ngược</a:t>
            </a:r>
            <a:br>
              <a:rPr lang="en-US" altLang="en-US"/>
            </a:br>
            <a:r>
              <a:rPr lang="en-US" altLang="en-US"/>
              <a:t>Ex : nhập : Cong nghe thong tin</a:t>
            </a:r>
            <a:br>
              <a:rPr lang="en-US" altLang="en-US"/>
            </a:br>
            <a:r>
              <a:rPr lang="en-US" altLang="en-US"/>
              <a:t>       xuất : int gnoht ehgn gnoC</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287</TotalTime>
  <Words>2365</Words>
  <Application>Microsoft Office PowerPoint</Application>
  <PresentationFormat>On-screen Show (4:3)</PresentationFormat>
  <Paragraphs>233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Times New Roman</vt:lpstr>
      <vt:lpstr>Wingdings</vt:lpstr>
      <vt:lpstr>Verdana</vt:lpstr>
      <vt:lpstr>Network</vt:lpstr>
      <vt:lpstr>Chương 9  STACK &amp; CHƯƠNG TRÌNH CON</vt:lpstr>
      <vt:lpstr>PowerPoint Presentation</vt:lpstr>
      <vt:lpstr>LẬP TRÌNH VỚI STACK</vt:lpstr>
      <vt:lpstr>PowerPoint Presentation</vt:lpstr>
      <vt:lpstr>THÍ DỤ</vt:lpstr>
      <vt:lpstr>PowerPoint Presentation</vt:lpstr>
      <vt:lpstr>PowerPoint Presentation</vt:lpstr>
      <vt:lpstr>MỘT SỐ ỨNG DỤNG CỦA STACK</vt:lpstr>
      <vt:lpstr>THÍ DỤ 2</vt:lpstr>
      <vt:lpstr>Ví dụ minh họa : dùng STACK trong thuật toán đảo ngược thứ tự như sau :</vt:lpstr>
      <vt:lpstr>PowerPoint Presentation</vt:lpstr>
      <vt:lpstr>CẤU TRÚC CỦA CTCON</vt:lpstr>
      <vt:lpstr>PowerPoint Presentation</vt:lpstr>
      <vt:lpstr>PowerPoint Presentation</vt:lpstr>
      <vt:lpstr>CƠ CHẾ LÀM VIỆC CỦA CTC</vt:lpstr>
      <vt:lpstr>PowerPoint Presentation</vt:lpstr>
      <vt:lpstr>PowerPoint Presentation</vt:lpstr>
      <vt:lpstr>PowerPoint Presentation</vt:lpstr>
      <vt:lpstr>PowerPoint Presentation</vt:lpstr>
      <vt:lpstr>PowerPoint Presentation</vt:lpstr>
      <vt:lpstr>VẤN ĐỀ TRUYỀN THAM SỐ </vt:lpstr>
      <vt:lpstr>TRUYỀN THAM SỐ THÔNG QUA THANH GHI</vt:lpstr>
      <vt:lpstr>TRUYỀN THAM SỐ THÔNG QUA BiẾN GLOBAL</vt:lpstr>
      <vt:lpstr>TRUYỀN THAM SỐ QUA STACK</vt:lpstr>
      <vt:lpstr>CHUYỂN GIÁ TRỊ TỪ CTCON LÊN CT CHÍNH.</vt:lpstr>
      <vt:lpstr>CHUYỂN GIÁ TRỊ TỪ CTCON LÊN CT CHÍNH.</vt:lpstr>
      <vt:lpstr>PowerPoint Presentation</vt:lpstr>
      <vt:lpstr>VẤN ĐỀ BẢO VỆ CÁC THANH GHI</vt:lpstr>
      <vt:lpstr>CÁC VÍ DỤ MINH HỌA</vt:lpstr>
      <vt:lpstr>LUYỆN TẬP LẬP TRÌNH C10</vt:lpstr>
      <vt:lpstr>PowerPoint Presentation</vt:lpstr>
      <vt:lpstr>PowerPoint Presentation</vt:lpstr>
    </vt:vector>
  </TitlesOfParts>
  <Company> 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CON</dc:title>
  <dc:creator> NGO PHUOC NGUYEN</dc:creator>
  <cp:lastModifiedBy>Keios Starqua</cp:lastModifiedBy>
  <cp:revision>88</cp:revision>
  <dcterms:created xsi:type="dcterms:W3CDTF">2005-11-07T06:05:14Z</dcterms:created>
  <dcterms:modified xsi:type="dcterms:W3CDTF">2021-10-08T13:30:48Z</dcterms:modified>
</cp:coreProperties>
</file>