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99" r:id="rId3"/>
    <p:sldId id="257" r:id="rId4"/>
    <p:sldId id="258" r:id="rId5"/>
    <p:sldId id="259" r:id="rId6"/>
    <p:sldId id="260" r:id="rId7"/>
    <p:sldId id="295" r:id="rId8"/>
    <p:sldId id="261" r:id="rId9"/>
    <p:sldId id="296" r:id="rId10"/>
    <p:sldId id="298" r:id="rId11"/>
    <p:sldId id="297" r:id="rId12"/>
    <p:sldId id="300" r:id="rId13"/>
    <p:sldId id="301" r:id="rId14"/>
    <p:sldId id="302" r:id="rId15"/>
    <p:sldId id="303" r:id="rId16"/>
    <p:sldId id="304" r:id="rId17"/>
    <p:sldId id="305" r:id="rId18"/>
    <p:sldId id="306" r:id="rId19"/>
    <p:sldId id="307" r:id="rId20"/>
    <p:sldId id="310" r:id="rId21"/>
    <p:sldId id="264" r:id="rId22"/>
    <p:sldId id="309" r:id="rId23"/>
    <p:sldId id="281" r:id="rId24"/>
    <p:sldId id="308" r:id="rId25"/>
    <p:sldId id="278" r:id="rId26"/>
  </p:sldIdLst>
  <p:sldSz cx="9144000" cy="5143500" type="screen16x9"/>
  <p:notesSz cx="6858000" cy="9144000"/>
  <p:embeddedFontLst>
    <p:embeddedFont>
      <p:font typeface="Playfair Display"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497AA-44E8-455A-928D-1E2571EE2AA5}">
  <a:tblStyle styleId="{DFE497AA-44E8-455A-928D-1E2571EE2A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ACCA66-42DE-43BE-BED4-3F24C8BE0B5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892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64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67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304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371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07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17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581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050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11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116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788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835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975472e8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975472e8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41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016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136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391863"/>
            <a:ext cx="41268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800"/>
              <a:buFont typeface="Playfair Display"/>
              <a:buNone/>
              <a:defRPr sz="48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25" y="3912619"/>
            <a:ext cx="9144000" cy="123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685800" y="3811625"/>
            <a:ext cx="4695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Font typeface="Playfair Display"/>
              <a:buNone/>
              <a:defRPr sz="48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806100" y="3623569"/>
            <a:ext cx="753180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261500" y="2161800"/>
            <a:ext cx="66210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Font typeface="Playfair Display"/>
              <a:buChar char="◈"/>
              <a:defRPr i="1">
                <a:latin typeface="Playfair Display"/>
                <a:ea typeface="Playfair Display"/>
                <a:cs typeface="Playfair Display"/>
                <a:sym typeface="Playfair Display"/>
              </a:defRPr>
            </a:lvl1pPr>
            <a:lvl2pPr marL="914400" lvl="1"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2pPr>
            <a:lvl3pPr marL="1371600" lvl="2"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3pPr>
            <a:lvl4pPr marL="1828800" lvl="3"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4pPr>
            <a:lvl5pPr marL="2286000" lvl="4"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5pPr>
            <a:lvl6pPr marL="2743200" lvl="5"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6pPr>
            <a:lvl7pPr marL="3200400" lvl="6"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7pPr>
            <a:lvl8pPr marL="3657600" lvl="7"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8pPr>
            <a:lvl9pPr marL="4114800" lvl="8" indent="-381000" algn="ctr">
              <a:spcBef>
                <a:spcPts val="0"/>
              </a:spcBef>
              <a:spcAft>
                <a:spcPts val="0"/>
              </a:spcAft>
              <a:buSzPts val="2400"/>
              <a:buFont typeface="Playfair Display"/>
              <a:buChar char="■"/>
              <a:defRPr i="1">
                <a:latin typeface="Playfair Display"/>
                <a:ea typeface="Playfair Display"/>
                <a:cs typeface="Playfair Display"/>
                <a:sym typeface="Playfair Display"/>
              </a:defRPr>
            </a:lvl9pPr>
          </a:lstStyle>
          <a:p>
            <a:endParaRPr/>
          </a:p>
        </p:txBody>
      </p:sp>
      <p:sp>
        <p:nvSpPr>
          <p:cNvPr id="19" name="Google Shape;19;p4"/>
          <p:cNvSpPr txBox="1"/>
          <p:nvPr/>
        </p:nvSpPr>
        <p:spPr>
          <a:xfrm>
            <a:off x="3593400" y="759351"/>
            <a:ext cx="19572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layfair Display"/>
                <a:ea typeface="Playfair Display"/>
                <a:cs typeface="Playfair Display"/>
                <a:sym typeface="Playfair Display"/>
              </a:rPr>
              <a:t>“</a:t>
            </a:r>
            <a:endParaRPr sz="9600">
              <a:solidFill>
                <a:schemeClr val="accent1"/>
              </a:solidFill>
              <a:latin typeface="Playfair Display"/>
              <a:ea typeface="Playfair Display"/>
              <a:cs typeface="Playfair Display"/>
              <a:sym typeface="Playfair Display"/>
            </a:endParaRPr>
          </a:p>
        </p:txBody>
      </p:sp>
      <p:cxnSp>
        <p:nvCxnSpPr>
          <p:cNvPr id="20" name="Google Shape;20;p4"/>
          <p:cNvCxnSpPr/>
          <p:nvPr/>
        </p:nvCxnSpPr>
        <p:spPr>
          <a:xfrm>
            <a:off x="3028650" y="4155549"/>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1" name="Google Shape;21;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3F3F3"/>
              </a:buClr>
              <a:buSzPts val="2400"/>
              <a:buNone/>
              <a:defRPr sz="2400" b="0">
                <a:solidFill>
                  <a:srgbClr val="F3F3F3"/>
                </a:solidFill>
              </a:defRPr>
            </a:lvl1pPr>
            <a:lvl2pPr lvl="1" algn="ctr">
              <a:spcBef>
                <a:spcPts val="0"/>
              </a:spcBef>
              <a:spcAft>
                <a:spcPts val="0"/>
              </a:spcAft>
              <a:buClr>
                <a:srgbClr val="999999"/>
              </a:buClr>
              <a:buSzPts val="2400"/>
              <a:buNone/>
              <a:defRPr sz="2400" b="0">
                <a:solidFill>
                  <a:srgbClr val="999999"/>
                </a:solidFill>
              </a:defRPr>
            </a:lvl2pPr>
            <a:lvl3pPr lvl="2" algn="ctr">
              <a:spcBef>
                <a:spcPts val="0"/>
              </a:spcBef>
              <a:spcAft>
                <a:spcPts val="0"/>
              </a:spcAft>
              <a:buClr>
                <a:srgbClr val="999999"/>
              </a:buClr>
              <a:buSzPts val="2400"/>
              <a:buNone/>
              <a:defRPr sz="2400" b="0">
                <a:solidFill>
                  <a:srgbClr val="999999"/>
                </a:solidFill>
              </a:defRPr>
            </a:lvl3pPr>
            <a:lvl4pPr lvl="3" algn="ctr">
              <a:spcBef>
                <a:spcPts val="0"/>
              </a:spcBef>
              <a:spcAft>
                <a:spcPts val="0"/>
              </a:spcAft>
              <a:buClr>
                <a:srgbClr val="999999"/>
              </a:buClr>
              <a:buSzPts val="2400"/>
              <a:buNone/>
              <a:defRPr sz="2400" b="0">
                <a:solidFill>
                  <a:srgbClr val="999999"/>
                </a:solidFill>
              </a:defRPr>
            </a:lvl4pPr>
            <a:lvl5pPr lvl="4" algn="ctr">
              <a:spcBef>
                <a:spcPts val="0"/>
              </a:spcBef>
              <a:spcAft>
                <a:spcPts val="0"/>
              </a:spcAft>
              <a:buClr>
                <a:srgbClr val="999999"/>
              </a:buClr>
              <a:buSzPts val="2400"/>
              <a:buNone/>
              <a:defRPr sz="2400" b="0">
                <a:solidFill>
                  <a:srgbClr val="999999"/>
                </a:solidFill>
              </a:defRPr>
            </a:lvl5pPr>
            <a:lvl6pPr lvl="5" algn="ctr">
              <a:spcBef>
                <a:spcPts val="0"/>
              </a:spcBef>
              <a:spcAft>
                <a:spcPts val="0"/>
              </a:spcAft>
              <a:buClr>
                <a:srgbClr val="999999"/>
              </a:buClr>
              <a:buSzPts val="2400"/>
              <a:buNone/>
              <a:defRPr sz="2400" b="0">
                <a:solidFill>
                  <a:srgbClr val="999999"/>
                </a:solidFill>
              </a:defRPr>
            </a:lvl6pPr>
            <a:lvl7pPr lvl="6" algn="ctr">
              <a:spcBef>
                <a:spcPts val="0"/>
              </a:spcBef>
              <a:spcAft>
                <a:spcPts val="0"/>
              </a:spcAft>
              <a:buClr>
                <a:srgbClr val="999999"/>
              </a:buClr>
              <a:buSzPts val="2400"/>
              <a:buNone/>
              <a:defRPr sz="2400" b="0">
                <a:solidFill>
                  <a:srgbClr val="999999"/>
                </a:solidFill>
              </a:defRPr>
            </a:lvl7pPr>
            <a:lvl8pPr lvl="7" algn="ctr">
              <a:spcBef>
                <a:spcPts val="0"/>
              </a:spcBef>
              <a:spcAft>
                <a:spcPts val="0"/>
              </a:spcAft>
              <a:buClr>
                <a:srgbClr val="999999"/>
              </a:buClr>
              <a:buSzPts val="2400"/>
              <a:buNone/>
              <a:defRPr sz="2400" b="0">
                <a:solidFill>
                  <a:srgbClr val="999999"/>
                </a:solidFill>
              </a:defRPr>
            </a:lvl8pPr>
            <a:lvl9pPr lvl="8" algn="ctr">
              <a:spcBef>
                <a:spcPts val="0"/>
              </a:spcBef>
              <a:spcAft>
                <a:spcPts val="0"/>
              </a:spcAft>
              <a:buClr>
                <a:srgbClr val="999999"/>
              </a:buClr>
              <a:buSzPts val="2400"/>
              <a:buNone/>
              <a:defRPr sz="2400" b="0">
                <a:solidFill>
                  <a:srgbClr val="999999"/>
                </a:solidFill>
              </a:defRPr>
            </a:lvl9pPr>
          </a:lstStyle>
          <a:p>
            <a:endParaRPr/>
          </a:p>
        </p:txBody>
      </p:sp>
      <p:sp>
        <p:nvSpPr>
          <p:cNvPr id="25" name="Google Shape;25;p5"/>
          <p:cNvSpPr txBox="1">
            <a:spLocks noGrp="1"/>
          </p:cNvSpPr>
          <p:nvPr>
            <p:ph type="body" idx="1"/>
          </p:nvPr>
        </p:nvSpPr>
        <p:spPr>
          <a:xfrm>
            <a:off x="1005600" y="1200150"/>
            <a:ext cx="7132800" cy="3628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cxnSp>
        <p:nvCxnSpPr>
          <p:cNvPr id="26" name="Google Shape;26;p5"/>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7" name="Google Shape;27;p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880026"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1" name="Google Shape;31;p6"/>
          <p:cNvSpPr txBox="1">
            <a:spLocks noGrp="1"/>
          </p:cNvSpPr>
          <p:nvPr>
            <p:ph type="body" idx="2"/>
          </p:nvPr>
        </p:nvSpPr>
        <p:spPr>
          <a:xfrm>
            <a:off x="4679875"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cxnSp>
        <p:nvCxnSpPr>
          <p:cNvPr id="32" name="Google Shape;32;p6"/>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457200"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8" name="Google Shape;38;p7"/>
          <p:cNvSpPr txBox="1">
            <a:spLocks noGrp="1"/>
          </p:cNvSpPr>
          <p:nvPr>
            <p:ph type="body" idx="2"/>
          </p:nvPr>
        </p:nvSpPr>
        <p:spPr>
          <a:xfrm>
            <a:off x="3223964"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9" name="Google Shape;39;p7"/>
          <p:cNvSpPr txBox="1">
            <a:spLocks noGrp="1"/>
          </p:cNvSpPr>
          <p:nvPr>
            <p:ph type="body" idx="3"/>
          </p:nvPr>
        </p:nvSpPr>
        <p:spPr>
          <a:xfrm>
            <a:off x="5990727"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cxnSp>
        <p:nvCxnSpPr>
          <p:cNvPr id="40" name="Google Shape;40;p7"/>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41" name="Google Shape;41;p7"/>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734700" y="4732556"/>
            <a:ext cx="767460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734700" y="410944"/>
            <a:ext cx="767460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chemeClr val="accent1"/>
                </a:solidFill>
                <a:latin typeface="Playfair Display"/>
                <a:ea typeface="Playfair Display"/>
                <a:cs typeface="Playfair Display"/>
                <a:sym typeface="Playfair Display"/>
              </a:defRPr>
            </a:lvl1pPr>
            <a:lvl2pPr lvl="1" algn="ctr">
              <a:buNone/>
              <a:defRPr sz="1200">
                <a:solidFill>
                  <a:schemeClr val="accent1"/>
                </a:solidFill>
                <a:latin typeface="Playfair Display"/>
                <a:ea typeface="Playfair Display"/>
                <a:cs typeface="Playfair Display"/>
                <a:sym typeface="Playfair Display"/>
              </a:defRPr>
            </a:lvl2pPr>
            <a:lvl3pPr lvl="2" algn="ctr">
              <a:buNone/>
              <a:defRPr sz="1200">
                <a:solidFill>
                  <a:schemeClr val="accent1"/>
                </a:solidFill>
                <a:latin typeface="Playfair Display"/>
                <a:ea typeface="Playfair Display"/>
                <a:cs typeface="Playfair Display"/>
                <a:sym typeface="Playfair Display"/>
              </a:defRPr>
            </a:lvl3pPr>
            <a:lvl4pPr lvl="3" algn="ctr">
              <a:buNone/>
              <a:defRPr sz="1200">
                <a:solidFill>
                  <a:schemeClr val="accent1"/>
                </a:solidFill>
                <a:latin typeface="Playfair Display"/>
                <a:ea typeface="Playfair Display"/>
                <a:cs typeface="Playfair Display"/>
                <a:sym typeface="Playfair Display"/>
              </a:defRPr>
            </a:lvl4pPr>
            <a:lvl5pPr lvl="4" algn="ctr">
              <a:buNone/>
              <a:defRPr sz="1200">
                <a:solidFill>
                  <a:schemeClr val="accent1"/>
                </a:solidFill>
                <a:latin typeface="Playfair Display"/>
                <a:ea typeface="Playfair Display"/>
                <a:cs typeface="Playfair Display"/>
                <a:sym typeface="Playfair Display"/>
              </a:defRPr>
            </a:lvl5pPr>
            <a:lvl6pPr lvl="5" algn="ctr">
              <a:buNone/>
              <a:defRPr sz="1200">
                <a:solidFill>
                  <a:schemeClr val="accent1"/>
                </a:solidFill>
                <a:latin typeface="Playfair Display"/>
                <a:ea typeface="Playfair Display"/>
                <a:cs typeface="Playfair Display"/>
                <a:sym typeface="Playfair Display"/>
              </a:defRPr>
            </a:lvl6pPr>
            <a:lvl7pPr lvl="6" algn="ctr">
              <a:buNone/>
              <a:defRPr sz="1200">
                <a:solidFill>
                  <a:schemeClr val="accent1"/>
                </a:solidFill>
                <a:latin typeface="Playfair Display"/>
                <a:ea typeface="Playfair Display"/>
                <a:cs typeface="Playfair Display"/>
                <a:sym typeface="Playfair Display"/>
              </a:defRPr>
            </a:lvl7pPr>
            <a:lvl8pPr lvl="7" algn="ctr">
              <a:buNone/>
              <a:defRPr sz="1200">
                <a:solidFill>
                  <a:schemeClr val="accent1"/>
                </a:solidFill>
                <a:latin typeface="Playfair Display"/>
                <a:ea typeface="Playfair Display"/>
                <a:cs typeface="Playfair Display"/>
                <a:sym typeface="Playfair Display"/>
              </a:defRPr>
            </a:lvl8pPr>
            <a:lvl9pPr lvl="8" algn="ctr">
              <a:buNone/>
              <a:defRPr sz="1200">
                <a:solidFill>
                  <a:schemeClr val="accent1"/>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85800" y="423746"/>
            <a:ext cx="6919332" cy="31279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EMPLOYEE </a:t>
            </a:r>
            <a:r>
              <a:rPr lang="en-IN" dirty="0">
                <a:solidFill>
                  <a:schemeClr val="accent1"/>
                </a:solidFill>
                <a:latin typeface="Times New Roman" panose="02020603050405020304" pitchFamily="18" charset="0"/>
                <a:cs typeface="Times New Roman" panose="02020603050405020304" pitchFamily="18" charset="0"/>
              </a:rPr>
              <a:t>MANAGEMENT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SYSTEM</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PROGRAMMING LANGUAGE AND TOOLS</a:t>
            </a:r>
            <a:endParaRPr dirty="0"/>
          </a:p>
        </p:txBody>
      </p:sp>
      <p:sp>
        <p:nvSpPr>
          <p:cNvPr id="104" name="Google Shape;104;p18"/>
          <p:cNvSpPr txBox="1">
            <a:spLocks noGrp="1"/>
          </p:cNvSpPr>
          <p:nvPr>
            <p:ph type="body" idx="1"/>
          </p:nvPr>
        </p:nvSpPr>
        <p:spPr>
          <a:xfrm>
            <a:off x="1005600" y="1200150"/>
            <a:ext cx="2986537" cy="3628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endParaRPr lang="en-IN" sz="20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Google Shape;104;p18">
            <a:extLst>
              <a:ext uri="{FF2B5EF4-FFF2-40B4-BE49-F238E27FC236}">
                <a16:creationId xmlns:a16="http://schemas.microsoft.com/office/drawing/2014/main" id="{9200DAE5-0422-1D91-3F2C-714E193D9B2D}"/>
              </a:ext>
            </a:extLst>
          </p:cNvPr>
          <p:cNvSpPr txBox="1">
            <a:spLocks/>
          </p:cNvSpPr>
          <p:nvPr/>
        </p:nvSpPr>
        <p:spPr>
          <a:xfrm>
            <a:off x="5291385" y="1129526"/>
            <a:ext cx="2986537" cy="362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1pPr>
            <a:lvl2pPr marL="914400" marR="0" lvl="1"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2pPr>
            <a:lvl3pPr marL="1371600" marR="0" lvl="2"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3pPr>
            <a:lvl4pPr marL="1828800" marR="0" lvl="3"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4pPr>
            <a:lvl5pPr marL="2286000" marR="0" lvl="4"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5pPr>
            <a:lvl6pPr marL="2743200" marR="0" lvl="5"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6pPr>
            <a:lvl7pPr marL="3200400" marR="0" lvl="6"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7pPr>
            <a:lvl8pPr marL="3657600" marR="0" lvl="7"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8pPr>
            <a:lvl9pPr marL="4114800" marR="0" lvl="8"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9pPr>
          </a:lstStyle>
          <a:p>
            <a:pPr marL="7620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20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6"/>
          <p:cNvSpPr txBox="1">
            <a:spLocks noGrp="1"/>
          </p:cNvSpPr>
          <p:nvPr>
            <p:ph type="ctrTitle"/>
          </p:nvPr>
        </p:nvSpPr>
        <p:spPr>
          <a:xfrm>
            <a:off x="685799" y="1189463"/>
            <a:ext cx="8242611" cy="2305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CODE</a:t>
            </a:r>
            <a:endParaRPr dirty="0"/>
          </a:p>
        </p:txBody>
      </p:sp>
      <p:sp>
        <p:nvSpPr>
          <p:cNvPr id="92" name="Google Shape;92;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79717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7508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TO ADD AN EMPLOYEE</a:t>
            </a:r>
            <a:endParaRPr dirty="0">
              <a:solidFill>
                <a:schemeClr val="accent1"/>
              </a:solidFill>
            </a:endParaRPr>
          </a:p>
        </p:txBody>
      </p:sp>
      <p:sp>
        <p:nvSpPr>
          <p:cNvPr id="5" name="Rectangle 1">
            <a:extLst>
              <a:ext uri="{FF2B5EF4-FFF2-40B4-BE49-F238E27FC236}">
                <a16:creationId xmlns:a16="http://schemas.microsoft.com/office/drawing/2014/main" id="{1D13C63C-20B9-DDB1-F49E-410D104628B1}"/>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6F38C823-132B-2739-940B-394A18DE67EB}"/>
              </a:ext>
            </a:extLst>
          </p:cNvPr>
          <p:cNvPicPr>
            <a:picLocks noChangeAspect="1"/>
          </p:cNvPicPr>
          <p:nvPr/>
        </p:nvPicPr>
        <p:blipFill>
          <a:blip r:embed="rId3"/>
          <a:stretch>
            <a:fillRect/>
          </a:stretch>
        </p:blipFill>
        <p:spPr>
          <a:xfrm>
            <a:off x="92365" y="631902"/>
            <a:ext cx="8758547" cy="4230029"/>
          </a:xfrm>
          <a:prstGeom prst="rect">
            <a:avLst/>
          </a:prstGeom>
        </p:spPr>
      </p:pic>
    </p:spTree>
    <p:extLst>
      <p:ext uri="{BB962C8B-B14F-4D97-AF65-F5344CB8AC3E}">
        <p14:creationId xmlns:p14="http://schemas.microsoft.com/office/powerpoint/2010/main" val="85732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OUTPUT OF EMPLOYEE ADD</a:t>
            </a:r>
            <a:endParaRPr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FEFAA2-2249-98DB-FAC7-4E305EF48B98}"/>
              </a:ext>
            </a:extLst>
          </p:cNvPr>
          <p:cNvPicPr>
            <a:picLocks noChangeAspect="1"/>
          </p:cNvPicPr>
          <p:nvPr/>
        </p:nvPicPr>
        <p:blipFill>
          <a:blip r:embed="rId3"/>
          <a:stretch>
            <a:fillRect/>
          </a:stretch>
        </p:blipFill>
        <p:spPr>
          <a:xfrm>
            <a:off x="185854" y="1023274"/>
            <a:ext cx="8500946" cy="3871232"/>
          </a:xfrm>
          <a:prstGeom prst="rect">
            <a:avLst/>
          </a:prstGeom>
        </p:spPr>
      </p:pic>
    </p:spTree>
    <p:extLst>
      <p:ext uri="{BB962C8B-B14F-4D97-AF65-F5344CB8AC3E}">
        <p14:creationId xmlns:p14="http://schemas.microsoft.com/office/powerpoint/2010/main" val="18077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TO SHOW THE DETAILS OF EMPLOYEE</a:t>
            </a:r>
            <a:endParaRPr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E99766-3B9C-11ED-14B2-69A616F2F0B1}"/>
              </a:ext>
            </a:extLst>
          </p:cNvPr>
          <p:cNvPicPr>
            <a:picLocks noChangeAspect="1"/>
          </p:cNvPicPr>
          <p:nvPr/>
        </p:nvPicPr>
        <p:blipFill>
          <a:blip r:embed="rId3"/>
          <a:stretch>
            <a:fillRect/>
          </a:stretch>
        </p:blipFill>
        <p:spPr>
          <a:xfrm>
            <a:off x="624468" y="1152906"/>
            <a:ext cx="7895064" cy="3520745"/>
          </a:xfrm>
          <a:prstGeom prst="rect">
            <a:avLst/>
          </a:prstGeom>
        </p:spPr>
      </p:pic>
    </p:spTree>
    <p:extLst>
      <p:ext uri="{BB962C8B-B14F-4D97-AF65-F5344CB8AC3E}">
        <p14:creationId xmlns:p14="http://schemas.microsoft.com/office/powerpoint/2010/main" val="100712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OUTPUT OF EMPLOYEE DETAILS</a:t>
            </a:r>
            <a:endParaRPr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4721EB-B806-8018-285F-B824C7ED6685}"/>
              </a:ext>
            </a:extLst>
          </p:cNvPr>
          <p:cNvPicPr>
            <a:picLocks noChangeAspect="1"/>
          </p:cNvPicPr>
          <p:nvPr/>
        </p:nvPicPr>
        <p:blipFill>
          <a:blip r:embed="rId3"/>
          <a:stretch>
            <a:fillRect/>
          </a:stretch>
        </p:blipFill>
        <p:spPr>
          <a:xfrm>
            <a:off x="319669" y="795454"/>
            <a:ext cx="8452624" cy="3962400"/>
          </a:xfrm>
          <a:prstGeom prst="rect">
            <a:avLst/>
          </a:prstGeom>
        </p:spPr>
      </p:pic>
    </p:spTree>
    <p:extLst>
      <p:ext uri="{BB962C8B-B14F-4D97-AF65-F5344CB8AC3E}">
        <p14:creationId xmlns:p14="http://schemas.microsoft.com/office/powerpoint/2010/main" val="264081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TO REMOVE AN EMPLOYEE DETAILS</a:t>
            </a:r>
            <a:endParaRPr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F79A6A-3693-3C05-7935-76E0CBBBD7BD}"/>
              </a:ext>
            </a:extLst>
          </p:cNvPr>
          <p:cNvPicPr>
            <a:picLocks noChangeAspect="1"/>
          </p:cNvPicPr>
          <p:nvPr/>
        </p:nvPicPr>
        <p:blipFill>
          <a:blip r:embed="rId3"/>
          <a:stretch>
            <a:fillRect/>
          </a:stretch>
        </p:blipFill>
        <p:spPr>
          <a:xfrm>
            <a:off x="118946" y="1115122"/>
            <a:ext cx="8430322" cy="3715408"/>
          </a:xfrm>
          <a:prstGeom prst="rect">
            <a:avLst/>
          </a:prstGeom>
        </p:spPr>
      </p:pic>
    </p:spTree>
    <p:extLst>
      <p:ext uri="{BB962C8B-B14F-4D97-AF65-F5344CB8AC3E}">
        <p14:creationId xmlns:p14="http://schemas.microsoft.com/office/powerpoint/2010/main" val="272894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OUTPUT OF REMOVE AN EMPLOYEE</a:t>
            </a:r>
            <a:endParaRPr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0C520D-E93F-9D5A-DDA3-A2D47A9E8D36}"/>
              </a:ext>
            </a:extLst>
          </p:cNvPr>
          <p:cNvPicPr>
            <a:picLocks noChangeAspect="1"/>
          </p:cNvPicPr>
          <p:nvPr/>
        </p:nvPicPr>
        <p:blipFill>
          <a:blip r:embed="rId3"/>
          <a:stretch>
            <a:fillRect/>
          </a:stretch>
        </p:blipFill>
        <p:spPr>
          <a:xfrm>
            <a:off x="457200" y="887583"/>
            <a:ext cx="8129239" cy="3847967"/>
          </a:xfrm>
          <a:prstGeom prst="rect">
            <a:avLst/>
          </a:prstGeom>
        </p:spPr>
      </p:pic>
    </p:spTree>
    <p:extLst>
      <p:ext uri="{BB962C8B-B14F-4D97-AF65-F5344CB8AC3E}">
        <p14:creationId xmlns:p14="http://schemas.microsoft.com/office/powerpoint/2010/main" val="392000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TO UPDATE EMPLOYEE DETAIL</a:t>
            </a:r>
            <a:endParaRPr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798DAB-AAB8-0AAE-E3DC-0C529379CE63}"/>
              </a:ext>
            </a:extLst>
          </p:cNvPr>
          <p:cNvPicPr>
            <a:picLocks noChangeAspect="1"/>
          </p:cNvPicPr>
          <p:nvPr/>
        </p:nvPicPr>
        <p:blipFill>
          <a:blip r:embed="rId3"/>
          <a:stretch>
            <a:fillRect/>
          </a:stretch>
        </p:blipFill>
        <p:spPr>
          <a:xfrm>
            <a:off x="200721" y="869794"/>
            <a:ext cx="8571571" cy="3962401"/>
          </a:xfrm>
          <a:prstGeom prst="rect">
            <a:avLst/>
          </a:prstGeom>
        </p:spPr>
      </p:pic>
    </p:spTree>
    <p:extLst>
      <p:ext uri="{BB962C8B-B14F-4D97-AF65-F5344CB8AC3E}">
        <p14:creationId xmlns:p14="http://schemas.microsoft.com/office/powerpoint/2010/main" val="2907051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OUTPUT OF UPDATE DETAILS</a:t>
            </a:r>
            <a:endParaRPr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93C0C4-A75E-0B35-3271-0BE5A322C095}"/>
              </a:ext>
            </a:extLst>
          </p:cNvPr>
          <p:cNvPicPr>
            <a:picLocks noChangeAspect="1"/>
          </p:cNvPicPr>
          <p:nvPr/>
        </p:nvPicPr>
        <p:blipFill>
          <a:blip r:embed="rId3"/>
          <a:stretch>
            <a:fillRect/>
          </a:stretch>
        </p:blipFill>
        <p:spPr>
          <a:xfrm>
            <a:off x="0" y="825788"/>
            <a:ext cx="9144000" cy="3847863"/>
          </a:xfrm>
          <a:prstGeom prst="rect">
            <a:avLst/>
          </a:prstGeom>
        </p:spPr>
      </p:pic>
    </p:spTree>
    <p:extLst>
      <p:ext uri="{BB962C8B-B14F-4D97-AF65-F5344CB8AC3E}">
        <p14:creationId xmlns:p14="http://schemas.microsoft.com/office/powerpoint/2010/main" val="51135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latin typeface="Times New Roman" panose="02020603050405020304" pitchFamily="18" charset="0"/>
                <a:cs typeface="Times New Roman" panose="02020603050405020304" pitchFamily="18" charset="0"/>
              </a:rPr>
              <a:t>PROJECT DEFINATION</a:t>
            </a:r>
            <a:endParaRPr sz="2800" dirty="0">
              <a:solidFill>
                <a:schemeClr val="accent1"/>
              </a:solidFill>
              <a:latin typeface="Times New Roman" panose="02020603050405020304" pitchFamily="18" charset="0"/>
              <a:cs typeface="Times New Roman" panose="02020603050405020304" pitchFamily="18" charset="0"/>
            </a:endParaRPr>
          </a:p>
        </p:txBody>
      </p:sp>
      <p:sp>
        <p:nvSpPr>
          <p:cNvPr id="104" name="Google Shape;104;p18"/>
          <p:cNvSpPr txBox="1">
            <a:spLocks noGrp="1"/>
          </p:cNvSpPr>
          <p:nvPr>
            <p:ph type="body" idx="1"/>
          </p:nvPr>
        </p:nvSpPr>
        <p:spPr>
          <a:xfrm>
            <a:off x="142244" y="1040780"/>
            <a:ext cx="8859512" cy="3874772"/>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Employee management system will digitally stored all the records of the employee.</a:t>
            </a:r>
          </a:p>
          <a:p>
            <a:pPr lvl="0" algn="l" rtl="0">
              <a:spcBef>
                <a:spcPts val="600"/>
              </a:spcBef>
              <a:spcAft>
                <a:spcPts val="0"/>
              </a:spcAft>
              <a:buSzPts val="240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 sz="1800" dirty="0">
                <a:solidFill>
                  <a:schemeClr val="bg1"/>
                </a:solidFill>
                <a:latin typeface="Times New Roman" panose="02020603050405020304" pitchFamily="18" charset="0"/>
                <a:ea typeface="Arial"/>
                <a:cs typeface="Times New Roman" panose="02020603050405020304" pitchFamily="18" charset="0"/>
                <a:sym typeface="Arial"/>
              </a:rPr>
              <a:t>The employee records like personal details, joining records, transfer records, promotion records,salary </a:t>
            </a:r>
            <a:r>
              <a:rPr lang="en-US" sz="1800" dirty="0">
                <a:solidFill>
                  <a:schemeClr val="bg1"/>
                </a:solidFill>
                <a:latin typeface="Times New Roman" panose="02020603050405020304" pitchFamily="18" charset="0"/>
                <a:ea typeface="Arial"/>
                <a:cs typeface="Times New Roman" panose="02020603050405020304" pitchFamily="18" charset="0"/>
                <a:sym typeface="Arial"/>
              </a:rPr>
              <a:t>and increment details, service history etc. will be managed digitally.</a:t>
            </a:r>
          </a:p>
          <a:p>
            <a:pPr>
              <a:buFont typeface="Wingdings" panose="05000000000000000000" pitchFamily="2" charset="2"/>
              <a:buChar char="Ø"/>
            </a:pPr>
            <a:endParaRPr lang="en-US" sz="1800" dirty="0">
              <a:solidFill>
                <a:schemeClr val="bg1"/>
              </a:solidFill>
              <a:latin typeface="Times New Roman" panose="02020603050405020304" pitchFamily="18" charset="0"/>
              <a:ea typeface="Arial"/>
              <a:cs typeface="Times New Roman" panose="02020603050405020304" pitchFamily="18" charset="0"/>
              <a:sym typeface="Arial"/>
            </a:endParaRPr>
          </a:p>
          <a:p>
            <a:pPr>
              <a:buFont typeface="Wingdings" panose="05000000000000000000" pitchFamily="2" charset="2"/>
              <a:buChar char="Ø"/>
            </a:pPr>
            <a:r>
              <a:rPr lang="en" sz="1800" dirty="0">
                <a:solidFill>
                  <a:schemeClr val="bg1"/>
                </a:solidFill>
                <a:latin typeface="Times New Roman" panose="02020603050405020304" pitchFamily="18" charset="0"/>
                <a:ea typeface="Arial"/>
                <a:cs typeface="Times New Roman" panose="02020603050405020304" pitchFamily="18" charset="0"/>
                <a:sym typeface="Arial"/>
              </a:rPr>
              <a:t>At present, all the records of the employee are maintained manually</a:t>
            </a:r>
            <a:r>
              <a:rPr lang="en-US" sz="1800" dirty="0">
                <a:solidFill>
                  <a:schemeClr val="bg1"/>
                </a:solidFill>
                <a:latin typeface="Times New Roman" panose="02020603050405020304" pitchFamily="18" charset="0"/>
                <a:ea typeface="Arial"/>
                <a:cs typeface="Times New Roman" panose="02020603050405020304" pitchFamily="18" charset="0"/>
                <a:sym typeface="Arial"/>
              </a:rPr>
              <a:t>.</a:t>
            </a:r>
          </a:p>
          <a:p>
            <a:pPr>
              <a:buFont typeface="Wingdings" panose="05000000000000000000" pitchFamily="2" charset="2"/>
              <a:buChar char="Ø"/>
            </a:pPr>
            <a:endParaRPr lang="en-US" sz="1800" dirty="0">
              <a:solidFill>
                <a:schemeClr val="bg1"/>
              </a:solidFill>
              <a:latin typeface="Times New Roman" panose="02020603050405020304" pitchFamily="18" charset="0"/>
              <a:ea typeface="Arial"/>
              <a:cs typeface="Times New Roman" panose="02020603050405020304" pitchFamily="18" charset="0"/>
              <a:sym typeface="Arial"/>
            </a:endParaRPr>
          </a:p>
          <a:p>
            <a:pPr>
              <a:buFont typeface="Wingdings" panose="05000000000000000000" pitchFamily="2" charset="2"/>
              <a:buChar char="Ø"/>
            </a:pPr>
            <a:r>
              <a:rPr lang="en-US" sz="1800" dirty="0">
                <a:solidFill>
                  <a:schemeClr val="bg1"/>
                </a:solidFill>
                <a:latin typeface="Times New Roman" panose="02020603050405020304" pitchFamily="18" charset="0"/>
                <a:ea typeface="Arial"/>
                <a:cs typeface="Times New Roman" panose="02020603050405020304" pitchFamily="18" charset="0"/>
                <a:sym typeface="Arial"/>
              </a:rPr>
              <a:t>The system is less effective to keep the up to date records of the employee.</a:t>
            </a:r>
          </a:p>
          <a:p>
            <a:pPr>
              <a:buFont typeface="Wingdings" panose="05000000000000000000" pitchFamily="2" charset="2"/>
              <a:buChar char="Ø"/>
            </a:pPr>
            <a:endParaRPr lang="en-US" sz="1800" dirty="0">
              <a:solidFill>
                <a:schemeClr val="bg1"/>
              </a:solidFill>
              <a:latin typeface="Times New Roman" panose="02020603050405020304" pitchFamily="18" charset="0"/>
              <a:ea typeface="Arial"/>
              <a:cs typeface="Times New Roman" panose="02020603050405020304" pitchFamily="18" charset="0"/>
              <a:sym typeface="Arial"/>
            </a:endParaRPr>
          </a:p>
          <a:p>
            <a:pPr>
              <a:buFont typeface="Wingdings" panose="05000000000000000000" pitchFamily="2" charset="2"/>
              <a:buChar char="Ø"/>
            </a:pPr>
            <a:r>
              <a:rPr lang="en-US" sz="1800" dirty="0">
                <a:solidFill>
                  <a:schemeClr val="bg1"/>
                </a:solidFill>
                <a:latin typeface="Times New Roman" panose="02020603050405020304" pitchFamily="18" charset="0"/>
                <a:ea typeface="Arial"/>
                <a:cs typeface="Times New Roman" panose="02020603050405020304" pitchFamily="18" charset="0"/>
                <a:sym typeface="Arial"/>
              </a:rPr>
              <a:t>This process is time consuming and error-prone. Digital record keeping will make it more reliable ,transparent and effective.</a:t>
            </a:r>
          </a:p>
          <a:p>
            <a:pPr lvl="0" algn="l" rtl="0">
              <a:spcBef>
                <a:spcPts val="600"/>
              </a:spcBef>
              <a:spcAft>
                <a:spcPts val="0"/>
              </a:spcAft>
              <a:buSzPts val="2400"/>
              <a:buFont typeface="Wingdings" panose="05000000000000000000" pitchFamily="2" charset="2"/>
              <a:buChar char="Ø"/>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Google Shape;104;p18">
            <a:extLst>
              <a:ext uri="{FF2B5EF4-FFF2-40B4-BE49-F238E27FC236}">
                <a16:creationId xmlns:a16="http://schemas.microsoft.com/office/drawing/2014/main" id="{9200DAE5-0422-1D91-3F2C-714E193D9B2D}"/>
              </a:ext>
            </a:extLst>
          </p:cNvPr>
          <p:cNvSpPr txBox="1">
            <a:spLocks/>
          </p:cNvSpPr>
          <p:nvPr/>
        </p:nvSpPr>
        <p:spPr>
          <a:xfrm>
            <a:off x="5291385" y="1129526"/>
            <a:ext cx="2986537" cy="362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1pPr>
            <a:lvl2pPr marL="914400" marR="0" lvl="1"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2pPr>
            <a:lvl3pPr marL="1371600" marR="0" lvl="2"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3pPr>
            <a:lvl4pPr marL="1828800" marR="0" lvl="3"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4pPr>
            <a:lvl5pPr marL="2286000" marR="0" lvl="4"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5pPr>
            <a:lvl6pPr marL="2743200" marR="0" lvl="5"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6pPr>
            <a:lvl7pPr marL="3200400" marR="0" lvl="6"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7pPr>
            <a:lvl8pPr marL="3657600" marR="0" lvl="7"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8pPr>
            <a:lvl9pPr marL="4114800" marR="0" lvl="8"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9pPr>
          </a:lstStyle>
          <a:p>
            <a:pPr marL="7620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75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6"/>
          <p:cNvSpPr txBox="1">
            <a:spLocks noGrp="1"/>
          </p:cNvSpPr>
          <p:nvPr>
            <p:ph type="ctrTitle"/>
          </p:nvPr>
        </p:nvSpPr>
        <p:spPr>
          <a:xfrm>
            <a:off x="685799" y="1189463"/>
            <a:ext cx="8242611" cy="2305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PACKAGES AND FEATURES </a:t>
            </a:r>
            <a:endParaRPr dirty="0"/>
          </a:p>
        </p:txBody>
      </p:sp>
    </p:spTree>
    <p:extLst>
      <p:ext uri="{BB962C8B-B14F-4D97-AF65-F5344CB8AC3E}">
        <p14:creationId xmlns:p14="http://schemas.microsoft.com/office/powerpoint/2010/main" val="354181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1"/>
                </a:solidFill>
                <a:latin typeface="Times New Roman" panose="02020603050405020304" pitchFamily="18" charset="0"/>
                <a:cs typeface="Times New Roman" panose="02020603050405020304" pitchFamily="18" charset="0"/>
              </a:rPr>
              <a:t>PACKAGES USED</a:t>
            </a:r>
            <a:endParaRPr b="1" dirty="0">
              <a:solidFill>
                <a:schemeClr val="accent1"/>
              </a:solidFill>
              <a:latin typeface="Times New Roman" panose="02020603050405020304" pitchFamily="18" charset="0"/>
              <a:cs typeface="Times New Roman" panose="02020603050405020304" pitchFamily="18" charset="0"/>
            </a:endParaRPr>
          </a:p>
        </p:txBody>
      </p:sp>
      <p:sp>
        <p:nvSpPr>
          <p:cNvPr id="134" name="Google Shape;134;p21"/>
          <p:cNvSpPr txBox="1">
            <a:spLocks noGrp="1"/>
          </p:cNvSpPr>
          <p:nvPr>
            <p:ph type="body" idx="1"/>
          </p:nvPr>
        </p:nvSpPr>
        <p:spPr>
          <a:xfrm>
            <a:off x="457200" y="1033346"/>
            <a:ext cx="2631900" cy="37245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solidFill>
                  <a:srgbClr val="FFD900"/>
                </a:solidFill>
                <a:latin typeface="Times New Roman" panose="02020603050405020304" pitchFamily="18" charset="0"/>
                <a:ea typeface="Playfair Display"/>
                <a:cs typeface="Times New Roman" panose="02020603050405020304" pitchFamily="18" charset="0"/>
                <a:sym typeface="Playfair Display"/>
              </a:rPr>
              <a:t>Java.Lang</a:t>
            </a:r>
            <a:r>
              <a:rPr lang="en-US" b="1" dirty="0">
                <a:solidFill>
                  <a:srgbClr val="FFD900"/>
                </a:solidFill>
                <a:latin typeface="Times New Roman" panose="02020603050405020304" pitchFamily="18" charset="0"/>
                <a:ea typeface="Playfair Display"/>
                <a:cs typeface="Times New Roman" panose="02020603050405020304" pitchFamily="18" charset="0"/>
                <a:sym typeface="Playfair Display"/>
              </a:rPr>
              <a:t> </a:t>
            </a:r>
            <a:r>
              <a:rPr lang="en-US" b="1" dirty="0">
                <a:solidFill>
                  <a:srgbClr val="FFD900"/>
                </a:solidFill>
                <a:latin typeface="Playfair Display"/>
                <a:ea typeface="Playfair Display"/>
                <a:cs typeface="Playfair Display"/>
                <a:sym typeface="Playfair Display"/>
              </a:rPr>
              <a:t>:</a:t>
            </a:r>
          </a:p>
          <a:p>
            <a:pPr marL="0" lvl="0" indent="0" algn="l" rtl="0">
              <a:spcBef>
                <a:spcPts val="600"/>
              </a:spcBef>
              <a:spcAft>
                <a:spcPts val="0"/>
              </a:spcAft>
              <a:buNone/>
            </a:pPr>
            <a:r>
              <a:rPr lang="en-GB" dirty="0">
                <a:latin typeface="Times New Roman"/>
                <a:ea typeface="Times New Roman"/>
                <a:cs typeface="Times New Roman"/>
                <a:sym typeface="Times New Roman"/>
              </a:rPr>
              <a:t>Provides classes that are fundamental to the design of the Java programming language. The most important classes are Object, which is the root of the class hierarchy, and Class, instances of which represent classes at run time and it is a default package in java.</a:t>
            </a:r>
            <a:r>
              <a:rPr lang="en-GB" dirty="0">
                <a:latin typeface="Arial"/>
                <a:ea typeface="Arial"/>
                <a:cs typeface="Arial"/>
                <a:sym typeface="Arial"/>
              </a:rPr>
              <a:t> </a:t>
            </a:r>
            <a:endParaRPr b="1" dirty="0">
              <a:solidFill>
                <a:schemeClr val="tx2"/>
              </a:solidFill>
              <a:latin typeface="Times New Roman" panose="02020603050405020304" pitchFamily="18" charset="0"/>
              <a:ea typeface="Playfair Display"/>
              <a:cs typeface="Times New Roman" panose="02020603050405020304" pitchFamily="18" charset="0"/>
              <a:sym typeface="Playfair Display"/>
            </a:endParaRPr>
          </a:p>
        </p:txBody>
      </p:sp>
      <p:sp>
        <p:nvSpPr>
          <p:cNvPr id="135" name="Google Shape;135;p21"/>
          <p:cNvSpPr txBox="1">
            <a:spLocks noGrp="1"/>
          </p:cNvSpPr>
          <p:nvPr>
            <p:ph type="body" idx="2"/>
          </p:nvPr>
        </p:nvSpPr>
        <p:spPr>
          <a:xfrm>
            <a:off x="3223963" y="1033346"/>
            <a:ext cx="2631900" cy="37245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FFD900"/>
                </a:solidFill>
                <a:latin typeface="Times New Roman" panose="02020603050405020304" pitchFamily="18" charset="0"/>
                <a:ea typeface="Playfair Display"/>
                <a:cs typeface="Times New Roman" panose="02020603050405020304" pitchFamily="18" charset="0"/>
                <a:sym typeface="Playfair Display"/>
              </a:rPr>
              <a:t>Java.util :</a:t>
            </a:r>
          </a:p>
          <a:p>
            <a:pPr marL="0" lvl="0" indent="0" algn="l" rtl="0">
              <a:spcBef>
                <a:spcPts val="600"/>
              </a:spcBef>
              <a:spcAft>
                <a:spcPts val="0"/>
              </a:spcAft>
              <a:buNone/>
            </a:pPr>
            <a:r>
              <a:rPr lang="en-GB" dirty="0">
                <a:solidFill>
                  <a:schemeClr val="tx2"/>
                </a:solidFill>
                <a:latin typeface="Times New Roman"/>
                <a:ea typeface="Times New Roman"/>
                <a:cs typeface="Times New Roman"/>
                <a:sym typeface="Times New Roman"/>
              </a:rPr>
              <a:t>It contains the collections of framework , legacy collection classes, event model, date and time facilities, internationalization, and miscellaneous utility classes . </a:t>
            </a:r>
            <a:endParaRPr dirty="0">
              <a:solidFill>
                <a:schemeClr val="tx2"/>
              </a:solidFill>
              <a:latin typeface="Times New Roman" panose="02020603050405020304" pitchFamily="18" charset="0"/>
              <a:ea typeface="Playfair Display"/>
              <a:cs typeface="Times New Roman" panose="02020603050405020304" pitchFamily="18" charset="0"/>
              <a:sym typeface="Playfair Display"/>
            </a:endParaRPr>
          </a:p>
        </p:txBody>
      </p:sp>
      <p:sp>
        <p:nvSpPr>
          <p:cNvPr id="136" name="Google Shape;136;p21"/>
          <p:cNvSpPr txBox="1">
            <a:spLocks noGrp="1"/>
          </p:cNvSpPr>
          <p:nvPr>
            <p:ph type="body" idx="3"/>
          </p:nvPr>
        </p:nvSpPr>
        <p:spPr>
          <a:xfrm>
            <a:off x="5990726" y="1033345"/>
            <a:ext cx="2631900" cy="372450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solidFill>
                  <a:srgbClr val="FFD900"/>
                </a:solidFill>
                <a:latin typeface="Times New Roman" panose="02020603050405020304" pitchFamily="18" charset="0"/>
                <a:ea typeface="Playfair Display"/>
                <a:cs typeface="Times New Roman" panose="02020603050405020304" pitchFamily="18" charset="0"/>
                <a:sym typeface="Playfair Display"/>
              </a:rPr>
              <a:t>Java.sql</a:t>
            </a:r>
            <a:r>
              <a:rPr lang="en-US" b="1" dirty="0">
                <a:solidFill>
                  <a:srgbClr val="FFD900"/>
                </a:solidFill>
                <a:latin typeface="Times New Roman" panose="02020603050405020304" pitchFamily="18" charset="0"/>
                <a:ea typeface="Playfair Display"/>
                <a:cs typeface="Times New Roman" panose="02020603050405020304" pitchFamily="18" charset="0"/>
                <a:sym typeface="Playfair Display"/>
              </a:rPr>
              <a:t> :</a:t>
            </a:r>
          </a:p>
          <a:p>
            <a:pPr marL="0" lvl="0" indent="0" algn="l" rtl="0">
              <a:spcBef>
                <a:spcPts val="600"/>
              </a:spcBef>
              <a:spcAft>
                <a:spcPts val="0"/>
              </a:spcAft>
              <a:buNone/>
            </a:pPr>
            <a:r>
              <a:rPr lang="en-GB" sz="1800" dirty="0">
                <a:latin typeface="Times New Roman"/>
                <a:ea typeface="Times New Roman"/>
                <a:cs typeface="Times New Roman"/>
                <a:sym typeface="Times New Roman"/>
              </a:rPr>
              <a:t>We have relational databases, from which at many times we need to access the data. For various data processing related matters from RDBMS we have </a:t>
            </a:r>
            <a:r>
              <a:rPr lang="en-GB" sz="1800" dirty="0" err="1">
                <a:latin typeface="Times New Roman"/>
                <a:ea typeface="Times New Roman"/>
                <a:cs typeface="Times New Roman"/>
                <a:sym typeface="Times New Roman"/>
              </a:rPr>
              <a:t>java.sql</a:t>
            </a:r>
            <a:r>
              <a:rPr lang="en-GB" sz="1800" dirty="0">
                <a:latin typeface="Times New Roman"/>
                <a:ea typeface="Times New Roman"/>
                <a:cs typeface="Times New Roman"/>
                <a:sym typeface="Times New Roman"/>
              </a:rPr>
              <a:t> package. </a:t>
            </a:r>
            <a:br>
              <a:rPr lang="en-GB" sz="1800" dirty="0">
                <a:solidFill>
                  <a:srgbClr val="000000"/>
                </a:solidFill>
                <a:latin typeface="Arial"/>
                <a:ea typeface="Arial"/>
                <a:cs typeface="Arial"/>
                <a:sym typeface="Arial"/>
              </a:rPr>
            </a:br>
            <a:endParaRPr b="1" dirty="0">
              <a:solidFill>
                <a:srgbClr val="FFD900"/>
              </a:solidFill>
              <a:latin typeface="Times New Roman" panose="02020603050405020304" pitchFamily="18" charset="0"/>
              <a:ea typeface="Playfair Display"/>
              <a:cs typeface="Times New Roman" panose="02020603050405020304" pitchFamily="18" charset="0"/>
              <a:sym typeface="Playfair Display"/>
            </a:endParaRPr>
          </a:p>
          <a:p>
            <a:pPr marL="0" lvl="0" indent="0" algn="l" rtl="0">
              <a:spcBef>
                <a:spcPts val="600"/>
              </a:spcBef>
              <a:spcAft>
                <a:spcPts val="0"/>
              </a:spcAft>
              <a:buNone/>
            </a:pPr>
            <a:r>
              <a:rPr lang="en" dirty="0"/>
              <a:t> </a:t>
            </a:r>
            <a:endParaRPr dirty="0"/>
          </a:p>
          <a:p>
            <a:pPr marL="0" lvl="0" indent="0" algn="l" rtl="0">
              <a:spcBef>
                <a:spcPts val="60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FEATURES OF EMPLOYEE MANGEMENT SYSTEM</a:t>
            </a:r>
            <a:endParaRPr dirty="0">
              <a:solidFill>
                <a:schemeClr val="accent1"/>
              </a:solidFill>
              <a:latin typeface="Times New Roman" panose="02020603050405020304" pitchFamily="18" charset="0"/>
              <a:cs typeface="Times New Roman" panose="02020603050405020304" pitchFamily="18" charset="0"/>
            </a:endParaRPr>
          </a:p>
        </p:txBody>
      </p:sp>
      <p:sp>
        <p:nvSpPr>
          <p:cNvPr id="104" name="Google Shape;104;p18"/>
          <p:cNvSpPr txBox="1">
            <a:spLocks noGrp="1"/>
          </p:cNvSpPr>
          <p:nvPr>
            <p:ph type="body" idx="1"/>
          </p:nvPr>
        </p:nvSpPr>
        <p:spPr>
          <a:xfrm>
            <a:off x="512956" y="1200150"/>
            <a:ext cx="3479181" cy="3628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000" dirty="0">
                <a:latin typeface="Times New Roman" panose="02020603050405020304" pitchFamily="18" charset="0"/>
                <a:cs typeface="Times New Roman" panose="02020603050405020304" pitchFamily="18" charset="0"/>
              </a:rPr>
              <a:t>T</a:t>
            </a:r>
            <a:r>
              <a:rPr lang="en-IN" sz="2000" dirty="0" err="1">
                <a:latin typeface="Times New Roman" panose="02020603050405020304" pitchFamily="18" charset="0"/>
                <a:cs typeface="Times New Roman" panose="02020603050405020304" pitchFamily="18" charset="0"/>
              </a:rPr>
              <a:t>ime</a:t>
            </a:r>
            <a:r>
              <a:rPr lang="en-IN" sz="2000" dirty="0">
                <a:latin typeface="Times New Roman" panose="02020603050405020304" pitchFamily="18" charset="0"/>
                <a:cs typeface="Times New Roman" panose="02020603050405020304" pitchFamily="18" charset="0"/>
              </a:rPr>
              <a:t> and Attendance management.</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Streamline Payroll.</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Actual logs.</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Accurate Timesheets.</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Productivity insights.</a:t>
            </a: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2" name="Google Shape;104;p18">
            <a:extLst>
              <a:ext uri="{FF2B5EF4-FFF2-40B4-BE49-F238E27FC236}">
                <a16:creationId xmlns:a16="http://schemas.microsoft.com/office/drawing/2014/main" id="{9200DAE5-0422-1D91-3F2C-714E193D9B2D}"/>
              </a:ext>
            </a:extLst>
          </p:cNvPr>
          <p:cNvSpPr txBox="1">
            <a:spLocks/>
          </p:cNvSpPr>
          <p:nvPr/>
        </p:nvSpPr>
        <p:spPr>
          <a:xfrm>
            <a:off x="5291385" y="1129526"/>
            <a:ext cx="2986537" cy="362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1pPr>
            <a:lvl2pPr marL="914400" marR="0" lvl="1"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2pPr>
            <a:lvl3pPr marL="1371600" marR="0" lvl="2"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3pPr>
            <a:lvl4pPr marL="1828800" marR="0" lvl="3"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4pPr>
            <a:lvl5pPr marL="2286000" marR="0" lvl="4"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5pPr>
            <a:lvl6pPr marL="2743200" marR="0" lvl="5"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6pPr>
            <a:lvl7pPr marL="3200400" marR="0" lvl="6"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7pPr>
            <a:lvl8pPr marL="3657600" marR="0" lvl="7"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8pPr>
            <a:lvl9pPr marL="4114800" marR="0" lvl="8"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9pPr>
          </a:lstStyle>
          <a:p>
            <a:r>
              <a:rPr lang="en-US" sz="2000" dirty="0">
                <a:latin typeface="Times New Roman" panose="02020603050405020304" pitchFamily="18" charset="0"/>
                <a:cs typeface="Times New Roman" panose="02020603050405020304" pitchFamily="18" charset="0"/>
              </a:rPr>
              <a:t>Desktop screenshot.</a:t>
            </a:r>
          </a:p>
          <a:p>
            <a:r>
              <a:rPr lang="en-US" sz="2000" dirty="0">
                <a:latin typeface="Times New Roman" panose="02020603050405020304" pitchFamily="18" charset="0"/>
                <a:cs typeface="Times New Roman" panose="02020603050405020304" pitchFamily="18" charset="0"/>
              </a:rPr>
              <a:t>Project and Task management.</a:t>
            </a:r>
          </a:p>
          <a:p>
            <a:r>
              <a:rPr lang="en-US" sz="2000" dirty="0">
                <a:latin typeface="Times New Roman" panose="02020603050405020304" pitchFamily="18" charset="0"/>
                <a:cs typeface="Times New Roman" panose="02020603050405020304" pitchFamily="18" charset="0"/>
              </a:rPr>
              <a:t>Cloud Solution.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0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Google Shape;362;p38"/>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6.</a:t>
            </a:r>
            <a:endParaRPr dirty="0"/>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body" idx="1"/>
          </p:nvPr>
        </p:nvSpPr>
        <p:spPr>
          <a:xfrm>
            <a:off x="1261500" y="2036956"/>
            <a:ext cx="6621000" cy="1605776"/>
          </a:xfrm>
          <a:prstGeom prst="rect">
            <a:avLst/>
          </a:prstGeom>
        </p:spPr>
        <p:txBody>
          <a:bodyPr spcFirstLastPara="1" wrap="square" lIns="91425" tIns="91425" rIns="91425" bIns="91425" anchor="ctr" anchorCtr="0">
            <a:noAutofit/>
          </a:bodyPr>
          <a:lstStyle/>
          <a:p>
            <a:pPr marL="76200" indent="0" algn="l">
              <a:buNone/>
            </a:pPr>
            <a:r>
              <a:rPr lang="en-US" sz="1600" b="0" i="0" dirty="0">
                <a:solidFill>
                  <a:schemeClr val="tx2"/>
                </a:solidFill>
                <a:effectLst/>
                <a:latin typeface="Times New Roman" panose="02020603050405020304" pitchFamily="18" charset="0"/>
                <a:cs typeface="Times New Roman" panose="02020603050405020304" pitchFamily="18" charset="0"/>
              </a:rPr>
              <a:t>Software for employee management systems helps your organization improve workforce productivity and boost overall well-being by tracking and monitoring the daily working activities of every employee. </a:t>
            </a:r>
            <a:r>
              <a:rPr lang="en-US" sz="1600" i="0" dirty="0">
                <a:solidFill>
                  <a:schemeClr val="tx2"/>
                </a:solidFill>
                <a:latin typeface="Times New Roman" panose="02020603050405020304" pitchFamily="18" charset="0"/>
                <a:cs typeface="Times New Roman" panose="02020603050405020304" pitchFamily="18" charset="0"/>
              </a:rPr>
              <a:t>Desk track</a:t>
            </a:r>
            <a:r>
              <a:rPr lang="en-US" sz="1600" b="0" i="0" dirty="0">
                <a:solidFill>
                  <a:schemeClr val="tx2"/>
                </a:solidFill>
                <a:effectLst/>
                <a:latin typeface="Times New Roman" panose="02020603050405020304" pitchFamily="18" charset="0"/>
                <a:cs typeface="Times New Roman" panose="02020603050405020304" pitchFamily="18" charset="0"/>
              </a:rPr>
              <a:t> is the best employee productivity monitoring software for workforce management. It keeps track of every activity done by an employee during his working hours. As a result, if you are searching for the best employee productivity monitoring software then desk track has some impressive features that can be the best fit for your organization.</a:t>
            </a:r>
            <a:endParaRPr lang="en-US" sz="2000" dirty="0">
              <a:solidFill>
                <a:schemeClr val="tx2"/>
              </a:solidFill>
              <a:latin typeface="Times New Roman" panose="02020603050405020304" pitchFamily="18" charset="0"/>
              <a:cs typeface="Times New Roman" panose="02020603050405020304" pitchFamily="18" charset="0"/>
            </a:endParaRPr>
          </a:p>
          <a:p>
            <a:pPr marL="0" lvl="0" indent="0" algn="ctr" rtl="0">
              <a:spcBef>
                <a:spcPts val="600"/>
              </a:spcBef>
              <a:spcAft>
                <a:spcPts val="0"/>
              </a:spcAft>
              <a:buNone/>
            </a:pP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5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551155" y="1524420"/>
            <a:ext cx="76848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i="1" dirty="0">
                <a:latin typeface="Times New Roman" panose="02020603050405020304" pitchFamily="18" charset="0"/>
                <a:cs typeface="Times New Roman" panose="02020603050405020304" pitchFamily="18" charset="0"/>
              </a:rPr>
              <a:t>Thanks!</a:t>
            </a:r>
            <a:endParaRPr sz="3600" i="1" dirty="0">
              <a:latin typeface="Times New Roman" panose="02020603050405020304" pitchFamily="18" charset="0"/>
              <a:cs typeface="Times New Roman" panose="02020603050405020304" pitchFamily="18" charset="0"/>
            </a:endParaRPr>
          </a:p>
        </p:txBody>
      </p:sp>
      <p:sp>
        <p:nvSpPr>
          <p:cNvPr id="338" name="Google Shape;338;p35"/>
          <p:cNvSpPr txBox="1">
            <a:spLocks noGrp="1"/>
          </p:cNvSpPr>
          <p:nvPr>
            <p:ph type="subTitle" idx="4294967295"/>
          </p:nvPr>
        </p:nvSpPr>
        <p:spPr>
          <a:xfrm>
            <a:off x="729575" y="2091537"/>
            <a:ext cx="768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solidFill>
                  <a:schemeClr val="accent1"/>
                </a:solidFill>
                <a:latin typeface="Times New Roman" panose="02020603050405020304" pitchFamily="18" charset="0"/>
                <a:ea typeface="Playfair Display"/>
                <a:cs typeface="Times New Roman" panose="02020603050405020304" pitchFamily="18" charset="0"/>
                <a:sym typeface="Playfair Display"/>
              </a:rPr>
              <a:t>Any questions?</a:t>
            </a:r>
            <a:endParaRPr sz="3600" b="1" dirty="0">
              <a:solidFill>
                <a:schemeClr val="accent1"/>
              </a:solidFill>
              <a:latin typeface="Times New Roman" panose="02020603050405020304" pitchFamily="18" charset="0"/>
              <a:ea typeface="Playfair Display"/>
              <a:cs typeface="Times New Roman" panose="02020603050405020304" pitchFamily="18" charset="0"/>
              <a:sym typeface="Playfair Display"/>
            </a:endParaRPr>
          </a:p>
        </p:txBody>
      </p:sp>
      <p:sp>
        <p:nvSpPr>
          <p:cNvPr id="340" name="Google Shape;340;p35"/>
          <p:cNvSpPr/>
          <p:nvPr/>
        </p:nvSpPr>
        <p:spPr>
          <a:xfrm>
            <a:off x="3753213" y="412725"/>
            <a:ext cx="1637575" cy="885338"/>
          </a:xfrm>
          <a:prstGeom prst="flowChartMerg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16D387BB-0391-B67C-8F26-F789A113E13D}"/>
              </a:ext>
            </a:extLst>
          </p:cNvPr>
          <p:cNvSpPr txBox="1"/>
          <p:nvPr/>
        </p:nvSpPr>
        <p:spPr>
          <a:xfrm>
            <a:off x="2668859" y="2958790"/>
            <a:ext cx="3836019" cy="307777"/>
          </a:xfrm>
          <a:prstGeom prst="rect">
            <a:avLst/>
          </a:prstGeom>
          <a:noFill/>
        </p:spPr>
        <p:txBody>
          <a:bodyPr wrap="square" rtlCol="0">
            <a:spAutoFit/>
          </a:bodyPr>
          <a:lstStyle/>
          <a:p>
            <a:pPr algn="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Instructions for use</a:t>
            </a:r>
            <a:endParaRPr dirty="0"/>
          </a:p>
        </p:txBody>
      </p:sp>
      <p:sp>
        <p:nvSpPr>
          <p:cNvPr id="76" name="Google Shape;76;p1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F1818F8D-73F4-F8D4-CF23-3A1096AE474F}"/>
              </a:ext>
            </a:extLst>
          </p:cNvPr>
          <p:cNvSpPr txBox="1"/>
          <p:nvPr/>
        </p:nvSpPr>
        <p:spPr>
          <a:xfrm>
            <a:off x="457200" y="1323278"/>
            <a:ext cx="3713356" cy="3539430"/>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1.  </a:t>
            </a:r>
            <a:r>
              <a:rPr lang="en-IN" b="1" dirty="0">
                <a:solidFill>
                  <a:schemeClr val="tx2"/>
                </a:solidFill>
                <a:latin typeface="Times New Roman" panose="02020603050405020304" pitchFamily="18" charset="0"/>
                <a:cs typeface="Times New Roman" panose="02020603050405020304" pitchFamily="18" charset="0"/>
              </a:rPr>
              <a:t>ABOUT ME.</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2.  </a:t>
            </a:r>
            <a:r>
              <a:rPr lang="en-IN" b="1" dirty="0">
                <a:solidFill>
                  <a:schemeClr val="tx2"/>
                </a:solidFill>
                <a:latin typeface="Times New Roman" panose="02020603050405020304" pitchFamily="18" charset="0"/>
                <a:cs typeface="Times New Roman" panose="02020603050405020304" pitchFamily="18" charset="0"/>
              </a:rPr>
              <a:t>ABSTRACT.</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3.  </a:t>
            </a:r>
            <a:r>
              <a:rPr lang="en-IN" b="1" dirty="0">
                <a:solidFill>
                  <a:schemeClr val="tx2"/>
                </a:solidFill>
                <a:latin typeface="Times New Roman" panose="02020603050405020304" pitchFamily="18" charset="0"/>
                <a:cs typeface="Times New Roman" panose="02020603050405020304" pitchFamily="18" charset="0"/>
              </a:rPr>
              <a:t>CONTENTS.</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4.   </a:t>
            </a:r>
            <a:r>
              <a:rPr lang="en-IN" b="1" dirty="0">
                <a:solidFill>
                  <a:schemeClr val="tx2"/>
                </a:solidFill>
                <a:latin typeface="Times New Roman" panose="02020603050405020304" pitchFamily="18" charset="0"/>
                <a:cs typeface="Times New Roman" panose="02020603050405020304" pitchFamily="18" charset="0"/>
              </a:rPr>
              <a:t>PROGRAMMING LANGUAGE.</a:t>
            </a:r>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5.   </a:t>
            </a:r>
            <a:r>
              <a:rPr lang="en-IN" b="1" dirty="0">
                <a:solidFill>
                  <a:schemeClr val="tx2"/>
                </a:solidFill>
                <a:latin typeface="Times New Roman" panose="02020603050405020304" pitchFamily="18" charset="0"/>
                <a:cs typeface="Times New Roman" panose="02020603050405020304" pitchFamily="18" charset="0"/>
              </a:rPr>
              <a:t>CODE.</a:t>
            </a:r>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6.    </a:t>
            </a:r>
            <a:r>
              <a:rPr lang="en-IN" b="1" dirty="0">
                <a:solidFill>
                  <a:schemeClr val="tx2"/>
                </a:solidFill>
                <a:latin typeface="Times New Roman" panose="02020603050405020304" pitchFamily="18" charset="0"/>
                <a:cs typeface="Times New Roman" panose="02020603050405020304" pitchFamily="18" charset="0"/>
              </a:rPr>
              <a:t>EXPLANATION.</a:t>
            </a:r>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7.    </a:t>
            </a:r>
            <a:r>
              <a:rPr lang="en-IN" b="1" dirty="0">
                <a:solidFill>
                  <a:schemeClr val="tx2"/>
                </a:solidFill>
                <a:latin typeface="Times New Roman" panose="02020603050405020304" pitchFamily="18" charset="0"/>
                <a:cs typeface="Times New Roman" panose="02020603050405020304" pitchFamily="18" charset="0"/>
              </a:rPr>
              <a:t>OUTPUT.</a:t>
            </a:r>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idx="4294967295"/>
          </p:nvPr>
        </p:nvSpPr>
        <p:spPr>
          <a:xfrm>
            <a:off x="729600" y="516141"/>
            <a:ext cx="76848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HELLO</a:t>
            </a:r>
            <a:r>
              <a:rPr lang="en" sz="3000" dirty="0"/>
              <a:t>!</a:t>
            </a:r>
            <a:endParaRPr sz="3000" dirty="0"/>
          </a:p>
        </p:txBody>
      </p:sp>
      <p:sp>
        <p:nvSpPr>
          <p:cNvPr id="82" name="Google Shape;82;p15"/>
          <p:cNvSpPr txBox="1">
            <a:spLocks noGrp="1"/>
          </p:cNvSpPr>
          <p:nvPr>
            <p:ph type="subTitle" idx="4294967295"/>
          </p:nvPr>
        </p:nvSpPr>
        <p:spPr>
          <a:xfrm>
            <a:off x="632931" y="1102710"/>
            <a:ext cx="7684800" cy="3052892"/>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000" b="1" dirty="0">
                <a:solidFill>
                  <a:srgbClr val="FFD900"/>
                </a:solidFill>
                <a:latin typeface="Times New Roman" panose="02020603050405020304" pitchFamily="18" charset="0"/>
                <a:ea typeface="Playfair Display"/>
                <a:cs typeface="Times New Roman" panose="02020603050405020304" pitchFamily="18" charset="0"/>
                <a:sym typeface="Playfair Display"/>
              </a:rPr>
              <a:t>NAME :-</a:t>
            </a:r>
            <a:r>
              <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rPr>
              <a:t> DHAIRYA JADAV.</a:t>
            </a:r>
          </a:p>
          <a:p>
            <a:pPr marL="0" lvl="0" indent="0" rtl="0">
              <a:spcBef>
                <a:spcPts val="600"/>
              </a:spcBef>
              <a:spcAft>
                <a:spcPts val="0"/>
              </a:spcAft>
              <a:buNone/>
            </a:pPr>
            <a:r>
              <a:rPr lang="en" sz="2000" b="1" dirty="0">
                <a:solidFill>
                  <a:srgbClr val="FFD900"/>
                </a:solidFill>
                <a:latin typeface="Times New Roman" panose="02020603050405020304" pitchFamily="18" charset="0"/>
                <a:ea typeface="Playfair Display"/>
                <a:cs typeface="Times New Roman" panose="02020603050405020304" pitchFamily="18" charset="0"/>
                <a:sym typeface="Playfair Display"/>
              </a:rPr>
              <a:t>ENROLLMENT NO :-</a:t>
            </a:r>
            <a:r>
              <a:rPr lang="en" sz="4800" b="1" dirty="0">
                <a:solidFill>
                  <a:srgbClr val="FFD900"/>
                </a:solidFill>
                <a:latin typeface="Times New Roman" panose="02020603050405020304" pitchFamily="18" charset="0"/>
                <a:ea typeface="Playfair Display"/>
                <a:cs typeface="Times New Roman" panose="02020603050405020304" pitchFamily="18" charset="0"/>
                <a:sym typeface="Playfair Display"/>
              </a:rPr>
              <a:t> </a:t>
            </a:r>
            <a:r>
              <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rPr>
              <a:t>21162101008.</a:t>
            </a:r>
          </a:p>
          <a:p>
            <a:pPr marL="0" lvl="0" indent="0" rtl="0">
              <a:spcBef>
                <a:spcPts val="600"/>
              </a:spcBef>
              <a:spcAft>
                <a:spcPts val="0"/>
              </a:spcAft>
              <a:buNone/>
            </a:pPr>
            <a:endPar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endParaRPr>
          </a:p>
          <a:p>
            <a:pPr marL="0" lvl="0" indent="0" rtl="0">
              <a:spcBef>
                <a:spcPts val="600"/>
              </a:spcBef>
              <a:spcAft>
                <a:spcPts val="0"/>
              </a:spcAft>
              <a:buNone/>
            </a:pPr>
            <a:r>
              <a:rPr lang="en" sz="2000" b="1" dirty="0">
                <a:solidFill>
                  <a:schemeClr val="accent1"/>
                </a:solidFill>
                <a:latin typeface="Times New Roman" panose="02020603050405020304" pitchFamily="18" charset="0"/>
                <a:ea typeface="Playfair Display"/>
                <a:cs typeface="Times New Roman" panose="02020603050405020304" pitchFamily="18" charset="0"/>
                <a:sym typeface="Playfair Display"/>
              </a:rPr>
              <a:t>BATCH :- </a:t>
            </a:r>
            <a:r>
              <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rPr>
              <a:t>31.</a:t>
            </a:r>
          </a:p>
          <a:p>
            <a:pPr marL="0" lvl="0" indent="0" rtl="0">
              <a:spcBef>
                <a:spcPts val="600"/>
              </a:spcBef>
              <a:spcAft>
                <a:spcPts val="0"/>
              </a:spcAft>
              <a:buNone/>
            </a:pPr>
            <a:endPar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endParaRPr>
          </a:p>
          <a:p>
            <a:pPr marL="0" lvl="0" indent="0" rtl="0">
              <a:spcBef>
                <a:spcPts val="600"/>
              </a:spcBef>
              <a:spcAft>
                <a:spcPts val="0"/>
              </a:spcAft>
              <a:buNone/>
            </a:pPr>
            <a:r>
              <a:rPr lang="en" sz="2000" b="1" dirty="0">
                <a:solidFill>
                  <a:schemeClr val="accent1"/>
                </a:solidFill>
                <a:latin typeface="Times New Roman" panose="02020603050405020304" pitchFamily="18" charset="0"/>
                <a:ea typeface="Playfair Display"/>
                <a:cs typeface="Times New Roman" panose="02020603050405020304" pitchFamily="18" charset="0"/>
                <a:sym typeface="Playfair Display"/>
              </a:rPr>
              <a:t>BRANCH :- </a:t>
            </a:r>
            <a:r>
              <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rPr>
              <a:t>CBA.</a:t>
            </a:r>
          </a:p>
          <a:p>
            <a:pPr marL="0" lvl="0" indent="0" rtl="0">
              <a:spcBef>
                <a:spcPts val="600"/>
              </a:spcBef>
              <a:spcAft>
                <a:spcPts val="0"/>
              </a:spcAft>
              <a:buNone/>
            </a:pPr>
            <a:endPar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endParaRPr>
          </a:p>
          <a:p>
            <a:pPr marL="0" lvl="0" indent="0" rtl="0">
              <a:spcBef>
                <a:spcPts val="600"/>
              </a:spcBef>
              <a:spcAft>
                <a:spcPts val="0"/>
              </a:spcAft>
              <a:buNone/>
            </a:pPr>
            <a:r>
              <a:rPr lang="en" sz="2000" b="1" dirty="0">
                <a:solidFill>
                  <a:schemeClr val="accent1"/>
                </a:solidFill>
                <a:latin typeface="Times New Roman" panose="02020603050405020304" pitchFamily="18" charset="0"/>
                <a:ea typeface="Playfair Display"/>
                <a:cs typeface="Times New Roman" panose="02020603050405020304" pitchFamily="18" charset="0"/>
                <a:sym typeface="Playfair Display"/>
              </a:rPr>
              <a:t>SUBJECT :- </a:t>
            </a:r>
            <a:r>
              <a:rPr lang="en" sz="2000" b="1" dirty="0">
                <a:solidFill>
                  <a:schemeClr val="tx2"/>
                </a:solidFill>
                <a:latin typeface="Times New Roman" panose="02020603050405020304" pitchFamily="18" charset="0"/>
                <a:ea typeface="Playfair Display"/>
                <a:cs typeface="Times New Roman" panose="02020603050405020304" pitchFamily="18" charset="0"/>
                <a:sym typeface="Playfair Display"/>
              </a:rPr>
              <a:t>OOP.</a:t>
            </a:r>
            <a:endParaRPr sz="4800" b="1" dirty="0">
              <a:solidFill>
                <a:srgbClr val="FFD900"/>
              </a:solidFill>
              <a:latin typeface="Times New Roman" panose="02020603050405020304" pitchFamily="18" charset="0"/>
              <a:ea typeface="Playfair Display"/>
              <a:cs typeface="Times New Roman" panose="02020603050405020304" pitchFamily="18" charset="0"/>
              <a:sym typeface="Playfair Display"/>
            </a:endParaRPr>
          </a:p>
        </p:txBody>
      </p:sp>
      <p:sp>
        <p:nvSpPr>
          <p:cNvPr id="85" name="Google Shape;85;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6"/>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92" name="Google Shape;92;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body" idx="1"/>
          </p:nvPr>
        </p:nvSpPr>
        <p:spPr>
          <a:xfrm>
            <a:off x="1261500" y="2161800"/>
            <a:ext cx="66210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000" i="0" dirty="0">
                <a:latin typeface="Times New Roman" panose="02020603050405020304" pitchFamily="18" charset="0"/>
                <a:cs typeface="Times New Roman" panose="02020603050405020304" pitchFamily="18" charset="0"/>
              </a:rPr>
              <a:t>This report includes a development presentation of an information system for managing the staff data within a small company or organization. The system as such as it has been developed is called Employee Management System. It consists of functionally related GUI (application program) and database. The choice of the programming tools is individual and particular</a:t>
            </a:r>
            <a:r>
              <a:rPr lang="en-US"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
        <p:nvSpPr>
          <p:cNvPr id="98" name="Google Shape;98;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6"/>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CONTENTS</a:t>
            </a:r>
            <a:endParaRPr dirty="0"/>
          </a:p>
        </p:txBody>
      </p:sp>
      <p:sp>
        <p:nvSpPr>
          <p:cNvPr id="92" name="Google Shape;92;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68163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CONTENTS</a:t>
            </a:r>
            <a:endParaRPr dirty="0">
              <a:solidFill>
                <a:schemeClr val="accent1"/>
              </a:solidFill>
            </a:endParaRPr>
          </a:p>
        </p:txBody>
      </p:sp>
      <p:sp>
        <p:nvSpPr>
          <p:cNvPr id="104" name="Google Shape;104;p18"/>
          <p:cNvSpPr txBox="1">
            <a:spLocks noGrp="1"/>
          </p:cNvSpPr>
          <p:nvPr>
            <p:ph type="body" idx="1"/>
          </p:nvPr>
        </p:nvSpPr>
        <p:spPr>
          <a:xfrm>
            <a:off x="1005600" y="1200150"/>
            <a:ext cx="2986537" cy="3628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Information system.</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Database System.</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DBMS.</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Parent Table.</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Child Table.</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Primary key.</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Foreign Key.</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SQL Queries.</a:t>
            </a:r>
          </a:p>
          <a:p>
            <a:pPr marL="457200" lvl="0" indent="-381000" algn="l" rtl="0">
              <a:spcBef>
                <a:spcPts val="600"/>
              </a:spcBef>
              <a:spcAft>
                <a:spcPts val="0"/>
              </a:spcAft>
              <a:buSzPts val="2400"/>
              <a:buChar char="◈"/>
            </a:pPr>
            <a:r>
              <a:rPr lang="en-IN" sz="2000" dirty="0">
                <a:latin typeface="Times New Roman" panose="02020603050405020304" pitchFamily="18" charset="0"/>
                <a:cs typeface="Times New Roman" panose="02020603050405020304" pitchFamily="18" charset="0"/>
              </a:rPr>
              <a:t>Object Class.</a:t>
            </a:r>
            <a:endParaRPr sz="20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Google Shape;104;p18">
            <a:extLst>
              <a:ext uri="{FF2B5EF4-FFF2-40B4-BE49-F238E27FC236}">
                <a16:creationId xmlns:a16="http://schemas.microsoft.com/office/drawing/2014/main" id="{9200DAE5-0422-1D91-3F2C-714E193D9B2D}"/>
              </a:ext>
            </a:extLst>
          </p:cNvPr>
          <p:cNvSpPr txBox="1">
            <a:spLocks/>
          </p:cNvSpPr>
          <p:nvPr/>
        </p:nvSpPr>
        <p:spPr>
          <a:xfrm>
            <a:off x="5291385" y="1129526"/>
            <a:ext cx="2986537" cy="362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1pPr>
            <a:lvl2pPr marL="914400" marR="0" lvl="1"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2pPr>
            <a:lvl3pPr marL="1371600" marR="0" lvl="2"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3pPr>
            <a:lvl4pPr marL="1828800" marR="0" lvl="3"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4pPr>
            <a:lvl5pPr marL="2286000" marR="0" lvl="4"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5pPr>
            <a:lvl6pPr marL="2743200" marR="0" lvl="5"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6pPr>
            <a:lvl7pPr marL="3200400" marR="0" lvl="6"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7pPr>
            <a:lvl8pPr marL="3657600" marR="0" lvl="7"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8pPr>
            <a:lvl9pPr marL="4114800" marR="0" lvl="8" indent="-381000" algn="l" rtl="0">
              <a:lnSpc>
                <a:spcPct val="100000"/>
              </a:lnSpc>
              <a:spcBef>
                <a:spcPts val="0"/>
              </a:spcBef>
              <a:spcAft>
                <a:spcPts val="0"/>
              </a:spcAft>
              <a:buClr>
                <a:schemeClr val="lt1"/>
              </a:buClr>
              <a:buSzPts val="2400"/>
              <a:buFont typeface="Droid Sans"/>
              <a:buChar char="■"/>
              <a:defRPr sz="2400" b="0" i="0" u="none" strike="noStrike" cap="none">
                <a:solidFill>
                  <a:schemeClr val="lt1"/>
                </a:solidFill>
                <a:latin typeface="Droid Sans"/>
                <a:ea typeface="Droid Sans"/>
                <a:cs typeface="Droid Sans"/>
                <a:sym typeface="Droid Sans"/>
              </a:defRPr>
            </a:lvl9pPr>
          </a:lstStyle>
          <a:p>
            <a:r>
              <a:rPr lang="en-US" sz="2000" dirty="0">
                <a:latin typeface="Times New Roman" panose="02020603050405020304" pitchFamily="18" charset="0"/>
                <a:cs typeface="Times New Roman" panose="02020603050405020304" pitchFamily="18" charset="0"/>
              </a:rPr>
              <a:t>If else.</a:t>
            </a:r>
          </a:p>
          <a:p>
            <a:r>
              <a:rPr lang="en-US" sz="2000" dirty="0">
                <a:latin typeface="Times New Roman" panose="02020603050405020304" pitchFamily="18" charset="0"/>
                <a:cs typeface="Times New Roman" panose="02020603050405020304" pitchFamily="18" charset="0"/>
              </a:rPr>
              <a:t>Switch case.</a:t>
            </a:r>
          </a:p>
          <a:p>
            <a:r>
              <a:rPr lang="en-US" sz="2000" dirty="0">
                <a:latin typeface="Times New Roman" panose="02020603050405020304" pitchFamily="18" charset="0"/>
                <a:cs typeface="Times New Roman" panose="02020603050405020304" pitchFamily="18" charset="0"/>
              </a:rPr>
              <a:t>Loop.</a:t>
            </a:r>
          </a:p>
          <a:p>
            <a:r>
              <a:rPr lang="en-US" sz="2000" dirty="0">
                <a:latin typeface="Times New Roman" panose="02020603050405020304" pitchFamily="18" charset="0"/>
                <a:cs typeface="Times New Roman" panose="02020603050405020304" pitchFamily="18" charset="0"/>
              </a:rPr>
              <a:t>Exception Handling.</a:t>
            </a:r>
          </a:p>
          <a:p>
            <a:r>
              <a:rPr lang="en-US" sz="2000" dirty="0">
                <a:latin typeface="Times New Roman" panose="02020603050405020304" pitchFamily="18" charset="0"/>
                <a:cs typeface="Times New Roman" panose="02020603050405020304" pitchFamily="18" charset="0"/>
              </a:rPr>
              <a:t>File Handling.</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6"/>
          <p:cNvSpPr txBox="1">
            <a:spLocks noGrp="1"/>
          </p:cNvSpPr>
          <p:nvPr>
            <p:ph type="ctrTitle"/>
          </p:nvPr>
        </p:nvSpPr>
        <p:spPr>
          <a:xfrm>
            <a:off x="685799" y="1189463"/>
            <a:ext cx="8242611" cy="2305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PROGRAMMING TOOLS</a:t>
            </a:r>
            <a:endParaRPr dirty="0"/>
          </a:p>
        </p:txBody>
      </p:sp>
      <p:sp>
        <p:nvSpPr>
          <p:cNvPr id="92" name="Google Shape;92;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327384117"/>
      </p:ext>
    </p:extLst>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584</Words>
  <Application>Microsoft Office PowerPoint</Application>
  <PresentationFormat>On-screen Show (16:9)</PresentationFormat>
  <Paragraphs>99</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Droid Sans</vt:lpstr>
      <vt:lpstr>Arial</vt:lpstr>
      <vt:lpstr>Times New Roman</vt:lpstr>
      <vt:lpstr>Wingdings</vt:lpstr>
      <vt:lpstr>Playfair Display</vt:lpstr>
      <vt:lpstr>Prospero template</vt:lpstr>
      <vt:lpstr>EMPLOYEE MANAGEMENT SYSTEM</vt:lpstr>
      <vt:lpstr>PROJECT DEFINATION</vt:lpstr>
      <vt:lpstr>Instructions for use</vt:lpstr>
      <vt:lpstr>HELLO!</vt:lpstr>
      <vt:lpstr>1. ABSTRACT</vt:lpstr>
      <vt:lpstr>PowerPoint Presentation</vt:lpstr>
      <vt:lpstr>2. CONTENTS</vt:lpstr>
      <vt:lpstr>CONTENTS</vt:lpstr>
      <vt:lpstr>3. PROGRAMMING TOOLS</vt:lpstr>
      <vt:lpstr>PROGRAMMING LANGUAGE AND TOOLS</vt:lpstr>
      <vt:lpstr>4. CODE</vt:lpstr>
      <vt:lpstr>TO ADD AN EMPLOYEE</vt:lpstr>
      <vt:lpstr>OUTPUT OF EMPLOYEE ADD</vt:lpstr>
      <vt:lpstr>TO SHOW THE DETAILS OF EMPLOYEE</vt:lpstr>
      <vt:lpstr>OUTPUT OF EMPLOYEE DETAILS</vt:lpstr>
      <vt:lpstr>TO REMOVE AN EMPLOYEE DETAILS</vt:lpstr>
      <vt:lpstr>OUTPUT OF REMOVE AN EMPLOYEE</vt:lpstr>
      <vt:lpstr>TO UPDATE EMPLOYEE DETAIL</vt:lpstr>
      <vt:lpstr>OUTPUT OF UPDATE DETAILS</vt:lpstr>
      <vt:lpstr>5. PACKAGES AND FEATURES </vt:lpstr>
      <vt:lpstr>PACKAGES USED</vt:lpstr>
      <vt:lpstr>FEATURES OF EMPLOYEE MANGEMENT SYSTEM</vt:lpstr>
      <vt:lpstr>6. 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cp:lastModifiedBy>Dhairya Jadav</cp:lastModifiedBy>
  <cp:revision>3</cp:revision>
  <dcterms:modified xsi:type="dcterms:W3CDTF">2022-11-29T21:22:26Z</dcterms:modified>
</cp:coreProperties>
</file>