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790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DECODER PART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1568555"/>
          </a:xfrm>
        </p:spPr>
        <p:txBody>
          <a:bodyPr>
            <a:noAutofit/>
          </a:bodyPr>
          <a:lstStyle/>
          <a:p>
            <a:r>
              <a:rPr lang="en-US" sz="4000" b="1" dirty="0"/>
              <a:t>SHAH NILAY JAYESH</a:t>
            </a:r>
          </a:p>
          <a:p>
            <a:r>
              <a:rPr lang="en-US" sz="4000" b="1" dirty="0"/>
              <a:t>ID: 201901026</a:t>
            </a:r>
          </a:p>
          <a:p>
            <a:endParaRPr lang="en-US" sz="4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4710545"/>
            <a:ext cx="11260667" cy="16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E1A2-5DD7-474A-A08C-50EE789733E5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5541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TRACE BACK</a:t>
            </a:r>
            <a:endParaRPr lang="en-IN" sz="3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91DBA1-F5C0-488C-A332-A1C3E361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26268"/>
              </p:ext>
            </p:extLst>
          </p:nvPr>
        </p:nvGraphicFramePr>
        <p:xfrm>
          <a:off x="2026702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2134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97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36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61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b="1" dirty="0">
                        <a:solidFill>
                          <a:schemeClr val="accent4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54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E3D090-57C2-4B1F-8A75-0DE04DFF2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8146"/>
              </p:ext>
            </p:extLst>
          </p:nvPr>
        </p:nvGraphicFramePr>
        <p:xfrm>
          <a:off x="1347643" y="2697018"/>
          <a:ext cx="517237" cy="18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313918496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136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9209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980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65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35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6B8954-2722-4CD9-BA41-83896F42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6582"/>
              </p:ext>
            </p:extLst>
          </p:nvPr>
        </p:nvGraphicFramePr>
        <p:xfrm>
          <a:off x="2026702" y="1847272"/>
          <a:ext cx="8128000" cy="380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585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6116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423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718175"/>
                    </a:ext>
                  </a:extLst>
                </a:gridCol>
              </a:tblGrid>
              <a:tr h="3800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9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5A42968-7F16-456C-A5D4-B17DC414C52F}"/>
              </a:ext>
            </a:extLst>
          </p:cNvPr>
          <p:cNvSpPr/>
          <p:nvPr/>
        </p:nvSpPr>
        <p:spPr>
          <a:xfrm>
            <a:off x="3943011" y="1283855"/>
            <a:ext cx="413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B7AE271-285F-4837-B057-765ECEEF1DEB}"/>
              </a:ext>
            </a:extLst>
          </p:cNvPr>
          <p:cNvCxnSpPr/>
          <p:nvPr/>
        </p:nvCxnSpPr>
        <p:spPr>
          <a:xfrm rot="5400000">
            <a:off x="1895187" y="2883477"/>
            <a:ext cx="822036" cy="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57195AD-B683-4A7C-A07A-C66A8E0960A6}"/>
              </a:ext>
            </a:extLst>
          </p:cNvPr>
          <p:cNvCxnSpPr/>
          <p:nvPr/>
        </p:nvCxnSpPr>
        <p:spPr>
          <a:xfrm>
            <a:off x="2309091" y="3306618"/>
            <a:ext cx="1976582" cy="43410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AB6462E-E4CC-4990-B283-192139357693}"/>
              </a:ext>
            </a:extLst>
          </p:cNvPr>
          <p:cNvCxnSpPr/>
          <p:nvPr/>
        </p:nvCxnSpPr>
        <p:spPr>
          <a:xfrm>
            <a:off x="4285673" y="3740727"/>
            <a:ext cx="1893454" cy="34174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EA29C73-8ACD-4855-BBFB-D6BF08CCEC54}"/>
              </a:ext>
            </a:extLst>
          </p:cNvPr>
          <p:cNvCxnSpPr/>
          <p:nvPr/>
        </p:nvCxnSpPr>
        <p:spPr>
          <a:xfrm rot="10800000" flipV="1">
            <a:off x="2392219" y="4082473"/>
            <a:ext cx="3786909" cy="26785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613FB-96B4-4B0A-83E4-166086B6F0F1}"/>
              </a:ext>
            </a:extLst>
          </p:cNvPr>
          <p:cNvSpPr/>
          <p:nvPr/>
        </p:nvSpPr>
        <p:spPr>
          <a:xfrm>
            <a:off x="2468028" y="2505825"/>
            <a:ext cx="50316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D516F-469E-40D0-A89C-4B4595C07E24}"/>
              </a:ext>
            </a:extLst>
          </p:cNvPr>
          <p:cNvSpPr/>
          <p:nvPr/>
        </p:nvSpPr>
        <p:spPr>
          <a:xfrm>
            <a:off x="2468027" y="2883477"/>
            <a:ext cx="50316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CED0B-2272-4605-9B35-C7DBCBAE3B42}"/>
              </a:ext>
            </a:extLst>
          </p:cNvPr>
          <p:cNvSpPr/>
          <p:nvPr/>
        </p:nvSpPr>
        <p:spPr>
          <a:xfrm>
            <a:off x="2468027" y="3275840"/>
            <a:ext cx="50316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9520B0-F7CC-45DE-BBFB-54CCE6ECA0BE}"/>
              </a:ext>
            </a:extLst>
          </p:cNvPr>
          <p:cNvSpPr/>
          <p:nvPr/>
        </p:nvSpPr>
        <p:spPr>
          <a:xfrm>
            <a:off x="4729236" y="3614394"/>
            <a:ext cx="50316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2E44C0-56C7-4803-8AB2-D23C78C21B7E}"/>
              </a:ext>
            </a:extLst>
          </p:cNvPr>
          <p:cNvSpPr/>
          <p:nvPr/>
        </p:nvSpPr>
        <p:spPr>
          <a:xfrm>
            <a:off x="2468027" y="4110607"/>
            <a:ext cx="50316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0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4803CD0-0214-48DB-878D-28F6C688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88580"/>
              </p:ext>
            </p:extLst>
          </p:nvPr>
        </p:nvGraphicFramePr>
        <p:xfrm>
          <a:off x="2012168" y="4960158"/>
          <a:ext cx="8128000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7331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DECODED BITS ARE: 0 0 0 1 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8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39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FB31-3F3E-472D-A1CD-19469207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2462"/>
          </a:xfrm>
        </p:spPr>
        <p:txBody>
          <a:bodyPr/>
          <a:lstStyle/>
          <a:p>
            <a:pPr algn="ctr"/>
            <a:r>
              <a:rPr lang="en-US" dirty="0"/>
              <a:t>BRANCH MATRIX CALCULATION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F3F937-5CC0-4BAE-8B94-E93E8F28F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493959"/>
              </p:ext>
            </p:extLst>
          </p:nvPr>
        </p:nvGraphicFramePr>
        <p:xfrm>
          <a:off x="1052945" y="2341563"/>
          <a:ext cx="10558028" cy="34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507">
                  <a:extLst>
                    <a:ext uri="{9D8B030D-6E8A-4147-A177-3AD203B41FA5}">
                      <a16:colId xmlns:a16="http://schemas.microsoft.com/office/drawing/2014/main" val="673380928"/>
                    </a:ext>
                  </a:extLst>
                </a:gridCol>
                <a:gridCol w="2639507">
                  <a:extLst>
                    <a:ext uri="{9D8B030D-6E8A-4147-A177-3AD203B41FA5}">
                      <a16:colId xmlns:a16="http://schemas.microsoft.com/office/drawing/2014/main" val="3340306622"/>
                    </a:ext>
                  </a:extLst>
                </a:gridCol>
                <a:gridCol w="2639507">
                  <a:extLst>
                    <a:ext uri="{9D8B030D-6E8A-4147-A177-3AD203B41FA5}">
                      <a16:colId xmlns:a16="http://schemas.microsoft.com/office/drawing/2014/main" val="3251392094"/>
                    </a:ext>
                  </a:extLst>
                </a:gridCol>
                <a:gridCol w="2639507">
                  <a:extLst>
                    <a:ext uri="{9D8B030D-6E8A-4147-A177-3AD203B41FA5}">
                      <a16:colId xmlns:a16="http://schemas.microsoft.com/office/drawing/2014/main" val="589724559"/>
                    </a:ext>
                  </a:extLst>
                </a:gridCol>
              </a:tblGrid>
              <a:tr h="569842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86272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91217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4293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51504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38027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33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C8EAFB-5BC6-4645-A95E-F9CE901D16CB}"/>
              </a:ext>
            </a:extLst>
          </p:cNvPr>
          <p:cNvSpPr txBox="1"/>
          <p:nvPr/>
        </p:nvSpPr>
        <p:spPr>
          <a:xfrm>
            <a:off x="3962400" y="1667225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929B707-1E4D-436E-8E95-40019955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4908"/>
              </p:ext>
            </p:extLst>
          </p:nvPr>
        </p:nvGraphicFramePr>
        <p:xfrm>
          <a:off x="424871" y="2341563"/>
          <a:ext cx="517237" cy="342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4224165708"/>
                    </a:ext>
                  </a:extLst>
                </a:gridCol>
              </a:tblGrid>
              <a:tr h="571464">
                <a:tc>
                  <a:txBody>
                    <a:bodyPr/>
                    <a:lstStyle/>
                    <a:p>
                      <a:r>
                        <a:rPr lang="en-US" sz="1200" b="1" dirty="0"/>
                        <a:t>state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89200"/>
                  </a:ext>
                </a:extLst>
              </a:tr>
              <a:tr h="57146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41763"/>
                  </a:ext>
                </a:extLst>
              </a:tr>
              <a:tr h="571464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5670"/>
                  </a:ext>
                </a:extLst>
              </a:tr>
              <a:tr h="5714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95016"/>
                  </a:ext>
                </a:extLst>
              </a:tr>
              <a:tr h="57146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77362"/>
                  </a:ext>
                </a:extLst>
              </a:tr>
              <a:tr h="57146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713BD1-622D-482F-9606-5A001982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98037"/>
              </p:ext>
            </p:extLst>
          </p:nvPr>
        </p:nvGraphicFramePr>
        <p:xfrm>
          <a:off x="2032000" y="228984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3128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38708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7051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21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3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8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2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0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2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53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0D125-3E8C-491C-9DDD-403449042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35162"/>
              </p:ext>
            </p:extLst>
          </p:nvPr>
        </p:nvGraphicFramePr>
        <p:xfrm>
          <a:off x="2032000" y="1726429"/>
          <a:ext cx="8128000" cy="4164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1786575"/>
                    </a:ext>
                  </a:extLst>
                </a:gridCol>
              </a:tblGrid>
              <a:tr h="4164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DECISION TABLE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7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99DF-2BA1-45C2-B5CC-1D247FEE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718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Decision table(iterative approach)</a:t>
            </a:r>
            <a:endParaRPr lang="en-IN" sz="3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4125C67-40BE-4800-9B98-EB8A2A59E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263291"/>
              </p:ext>
            </p:extLst>
          </p:nvPr>
        </p:nvGraphicFramePr>
        <p:xfrm>
          <a:off x="2612198" y="1798781"/>
          <a:ext cx="6967603" cy="259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291">
                  <a:extLst>
                    <a:ext uri="{9D8B030D-6E8A-4147-A177-3AD203B41FA5}">
                      <a16:colId xmlns:a16="http://schemas.microsoft.com/office/drawing/2014/main" val="1261180190"/>
                    </a:ext>
                  </a:extLst>
                </a:gridCol>
                <a:gridCol w="822445">
                  <a:extLst>
                    <a:ext uri="{9D8B030D-6E8A-4147-A177-3AD203B41FA5}">
                      <a16:colId xmlns:a16="http://schemas.microsoft.com/office/drawing/2014/main" val="1566955555"/>
                    </a:ext>
                  </a:extLst>
                </a:gridCol>
                <a:gridCol w="2034642">
                  <a:extLst>
                    <a:ext uri="{9D8B030D-6E8A-4147-A177-3AD203B41FA5}">
                      <a16:colId xmlns:a16="http://schemas.microsoft.com/office/drawing/2014/main" val="3213635261"/>
                    </a:ext>
                  </a:extLst>
                </a:gridCol>
                <a:gridCol w="2746225">
                  <a:extLst>
                    <a:ext uri="{9D8B030D-6E8A-4147-A177-3AD203B41FA5}">
                      <a16:colId xmlns:a16="http://schemas.microsoft.com/office/drawing/2014/main" val="3762405720"/>
                    </a:ext>
                  </a:extLst>
                </a:gridCol>
              </a:tblGrid>
              <a:tr h="519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STATE(1)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STATE(2)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55302"/>
                  </a:ext>
                </a:extLst>
              </a:tr>
              <a:tr h="519084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33413"/>
                  </a:ext>
                </a:extLst>
              </a:tr>
              <a:tr h="51908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28001"/>
                  </a:ext>
                </a:extLst>
              </a:tr>
              <a:tr h="51908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854"/>
                  </a:ext>
                </a:extLst>
              </a:tr>
              <a:tr h="51908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8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06DF-262B-4D4F-9DB1-97055C3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5419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TRELLIS</a:t>
            </a:r>
            <a:endParaRPr lang="en-IN" sz="3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38AD7F-606F-4849-9002-6705FF093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51347"/>
              </p:ext>
            </p:extLst>
          </p:nvPr>
        </p:nvGraphicFramePr>
        <p:xfrm>
          <a:off x="2026702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2134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97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36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61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MIN(2,INF)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MIN(2+1,3+1)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MIN(2+1,3+1)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MIN(4,5)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MIN(3,4+2)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MIN(3+1,5)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MIN(3+1,4+1)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MIN(3+2,3)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MIN(3+2,3)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MIN(4+2,3)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MIN(4,3+2)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MIN(4+1,3+1)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MIN(4+1,3+1)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54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828395-B37F-4146-A6E7-FD771CE37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43130"/>
              </p:ext>
            </p:extLst>
          </p:nvPr>
        </p:nvGraphicFramePr>
        <p:xfrm>
          <a:off x="1347643" y="2697018"/>
          <a:ext cx="517237" cy="18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313918496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136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9209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980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65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35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E70AB-655C-49CB-9770-287DE2F9D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07290"/>
              </p:ext>
            </p:extLst>
          </p:nvPr>
        </p:nvGraphicFramePr>
        <p:xfrm>
          <a:off x="2026702" y="1847272"/>
          <a:ext cx="8128000" cy="380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585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6116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423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718175"/>
                    </a:ext>
                  </a:extLst>
                </a:gridCol>
              </a:tblGrid>
              <a:tr h="3800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95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29309AE-9693-46FD-8173-1FF3AD48A80C}"/>
              </a:ext>
            </a:extLst>
          </p:cNvPr>
          <p:cNvSpPr/>
          <p:nvPr/>
        </p:nvSpPr>
        <p:spPr>
          <a:xfrm>
            <a:off x="3943011" y="1283855"/>
            <a:ext cx="413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3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BCD735-CE73-4BC2-8FFF-7BF5B6B7A9B8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5541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TRACE BACK</a:t>
            </a:r>
            <a:endParaRPr lang="en-IN" sz="30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688578EE-1CE1-4E3A-AF3E-B05392F16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52003"/>
              </p:ext>
            </p:extLst>
          </p:nvPr>
        </p:nvGraphicFramePr>
        <p:xfrm>
          <a:off x="2026702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2134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97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36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61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b="1" dirty="0">
                        <a:solidFill>
                          <a:schemeClr val="accent4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5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E3D7C8-0D30-4D06-B106-8E97F299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42143"/>
              </p:ext>
            </p:extLst>
          </p:nvPr>
        </p:nvGraphicFramePr>
        <p:xfrm>
          <a:off x="1347643" y="2697018"/>
          <a:ext cx="517237" cy="18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313918496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136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9209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980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65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35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B47A4F-7626-4648-AEEF-2D45C7D4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28744"/>
              </p:ext>
            </p:extLst>
          </p:nvPr>
        </p:nvGraphicFramePr>
        <p:xfrm>
          <a:off x="2026702" y="1847272"/>
          <a:ext cx="8128000" cy="380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585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6116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423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718175"/>
                    </a:ext>
                  </a:extLst>
                </a:gridCol>
              </a:tblGrid>
              <a:tr h="3800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951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9FD5971-ABCC-42E9-A64D-31F7AB18A309}"/>
              </a:ext>
            </a:extLst>
          </p:cNvPr>
          <p:cNvSpPr/>
          <p:nvPr/>
        </p:nvSpPr>
        <p:spPr>
          <a:xfrm>
            <a:off x="3943011" y="1283855"/>
            <a:ext cx="413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18860A8-0F77-4D52-9A6B-F0F6F8788B86}"/>
              </a:ext>
            </a:extLst>
          </p:cNvPr>
          <p:cNvCxnSpPr/>
          <p:nvPr/>
        </p:nvCxnSpPr>
        <p:spPr>
          <a:xfrm rot="16200000" flipV="1">
            <a:off x="2110510" y="4105564"/>
            <a:ext cx="424873" cy="1939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3F59D99-A976-42D5-A1D7-B2973DC339C8}"/>
              </a:ext>
            </a:extLst>
          </p:cNvPr>
          <p:cNvCxnSpPr/>
          <p:nvPr/>
        </p:nvCxnSpPr>
        <p:spPr>
          <a:xfrm flipV="1">
            <a:off x="2419928" y="3990109"/>
            <a:ext cx="3749963" cy="424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586-759D-4766-8A09-5E22AA61176F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5541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TRACE BACK</a:t>
            </a:r>
            <a:endParaRPr lang="en-IN" sz="3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67061F-A5DE-4B2F-A72B-884F7910B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82803"/>
              </p:ext>
            </p:extLst>
          </p:nvPr>
        </p:nvGraphicFramePr>
        <p:xfrm>
          <a:off x="2026702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2134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97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36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61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b="1" dirty="0">
                        <a:solidFill>
                          <a:schemeClr val="accent4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54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B1CC80-0647-4308-9DF1-3F69C5C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92507"/>
              </p:ext>
            </p:extLst>
          </p:nvPr>
        </p:nvGraphicFramePr>
        <p:xfrm>
          <a:off x="1347643" y="2697018"/>
          <a:ext cx="517237" cy="18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313918496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136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9209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980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65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35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D760AF-C3C9-4308-A274-1433B0E1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13754"/>
              </p:ext>
            </p:extLst>
          </p:nvPr>
        </p:nvGraphicFramePr>
        <p:xfrm>
          <a:off x="2026702" y="1847272"/>
          <a:ext cx="8128000" cy="380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585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6116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423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718175"/>
                    </a:ext>
                  </a:extLst>
                </a:gridCol>
              </a:tblGrid>
              <a:tr h="3800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9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F24A340-AA35-4B8B-9568-A029C08F1FE7}"/>
              </a:ext>
            </a:extLst>
          </p:cNvPr>
          <p:cNvSpPr/>
          <p:nvPr/>
        </p:nvSpPr>
        <p:spPr>
          <a:xfrm>
            <a:off x="3943011" y="1283855"/>
            <a:ext cx="413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B9CF0F2-F659-42BE-B8DC-4FA1FA959DCA}"/>
              </a:ext>
            </a:extLst>
          </p:cNvPr>
          <p:cNvCxnSpPr/>
          <p:nvPr/>
        </p:nvCxnSpPr>
        <p:spPr>
          <a:xfrm rot="10800000">
            <a:off x="4368801" y="3620656"/>
            <a:ext cx="1810327" cy="350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1A890EC-1D39-4167-8956-80A81D7954F9}"/>
              </a:ext>
            </a:extLst>
          </p:cNvPr>
          <p:cNvCxnSpPr/>
          <p:nvPr/>
        </p:nvCxnSpPr>
        <p:spPr>
          <a:xfrm flipV="1">
            <a:off x="6336145" y="3620656"/>
            <a:ext cx="1838037" cy="3509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6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0716-8531-4FB8-94A2-EA903539BC16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5541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TRACE BACK</a:t>
            </a:r>
            <a:endParaRPr lang="en-IN" sz="3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316F93-9AA4-497C-B9F0-3BA63DC52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89677"/>
              </p:ext>
            </p:extLst>
          </p:nvPr>
        </p:nvGraphicFramePr>
        <p:xfrm>
          <a:off x="2026702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2134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97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36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61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b="1" dirty="0">
                        <a:solidFill>
                          <a:schemeClr val="accent4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54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C3769-7F55-49DF-BBE2-AC2A6D850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33446"/>
              </p:ext>
            </p:extLst>
          </p:nvPr>
        </p:nvGraphicFramePr>
        <p:xfrm>
          <a:off x="1347643" y="2697018"/>
          <a:ext cx="517237" cy="18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313918496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136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9209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980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65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35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D7866A-2C4F-4055-82E5-9C404C65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73841"/>
              </p:ext>
            </p:extLst>
          </p:nvPr>
        </p:nvGraphicFramePr>
        <p:xfrm>
          <a:off x="2026702" y="1847272"/>
          <a:ext cx="8128000" cy="380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585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6116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423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718175"/>
                    </a:ext>
                  </a:extLst>
                </a:gridCol>
              </a:tblGrid>
              <a:tr h="3800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9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28A9465-F890-459F-BDE1-F9562867A870}"/>
              </a:ext>
            </a:extLst>
          </p:cNvPr>
          <p:cNvSpPr/>
          <p:nvPr/>
        </p:nvSpPr>
        <p:spPr>
          <a:xfrm>
            <a:off x="3943011" y="1283855"/>
            <a:ext cx="413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0B35574-0A18-4890-96F7-92819D200B81}"/>
              </a:ext>
            </a:extLst>
          </p:cNvPr>
          <p:cNvCxnSpPr/>
          <p:nvPr/>
        </p:nvCxnSpPr>
        <p:spPr>
          <a:xfrm rot="10800000">
            <a:off x="2237417" y="3306618"/>
            <a:ext cx="1902691" cy="312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1000F5A-E410-40E3-A599-85C34E5350BA}"/>
              </a:ext>
            </a:extLst>
          </p:cNvPr>
          <p:cNvCxnSpPr/>
          <p:nvPr/>
        </p:nvCxnSpPr>
        <p:spPr>
          <a:xfrm flipV="1">
            <a:off x="4301930" y="3272675"/>
            <a:ext cx="1939636" cy="312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1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DE8E-262D-4351-840E-6A2ABB3231EF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5541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/>
              <a:t>TRACE BACK</a:t>
            </a:r>
            <a:endParaRPr lang="en-IN" sz="3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9CC18A-EC8F-4301-9EEF-3BB30DFC0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80066"/>
              </p:ext>
            </p:extLst>
          </p:nvPr>
        </p:nvGraphicFramePr>
        <p:xfrm>
          <a:off x="2026702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2134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97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36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61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7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IN" b="1" dirty="0">
                        <a:solidFill>
                          <a:schemeClr val="accent4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54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6565E7-D58C-42B6-B6E4-E742DA85B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63270"/>
              </p:ext>
            </p:extLst>
          </p:nvPr>
        </p:nvGraphicFramePr>
        <p:xfrm>
          <a:off x="1347643" y="2697018"/>
          <a:ext cx="517237" cy="18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7">
                  <a:extLst>
                    <a:ext uri="{9D8B030D-6E8A-4147-A177-3AD203B41FA5}">
                      <a16:colId xmlns:a16="http://schemas.microsoft.com/office/drawing/2014/main" val="313918496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136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9209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9806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465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35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522E5-D12A-40F5-8DA6-A5BAE7FE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98770"/>
              </p:ext>
            </p:extLst>
          </p:nvPr>
        </p:nvGraphicFramePr>
        <p:xfrm>
          <a:off x="2026702" y="1847272"/>
          <a:ext cx="8128000" cy="380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585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6116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2423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718175"/>
                    </a:ext>
                  </a:extLst>
                </a:gridCol>
              </a:tblGrid>
              <a:tr h="3800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49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A68D30-5128-4ACB-AEF2-68B769DA66B2}"/>
              </a:ext>
            </a:extLst>
          </p:cNvPr>
          <p:cNvSpPr/>
          <p:nvPr/>
        </p:nvSpPr>
        <p:spPr>
          <a:xfrm>
            <a:off x="3943011" y="1283855"/>
            <a:ext cx="413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Channel Encoded Input=11 00 10 01 11</a:t>
            </a:r>
            <a:endParaRPr lang="en-IN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69DC8F5-C412-4990-A43C-22B363BCF443}"/>
              </a:ext>
            </a:extLst>
          </p:cNvPr>
          <p:cNvCxnSpPr/>
          <p:nvPr/>
        </p:nvCxnSpPr>
        <p:spPr>
          <a:xfrm rot="16200000" flipV="1">
            <a:off x="2142836" y="3047999"/>
            <a:ext cx="341746" cy="83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82C3421-0B74-4BFF-8D78-415E1192F5C8}"/>
              </a:ext>
            </a:extLst>
          </p:cNvPr>
          <p:cNvCxnSpPr/>
          <p:nvPr/>
        </p:nvCxnSpPr>
        <p:spPr>
          <a:xfrm flipV="1">
            <a:off x="2355273" y="2900218"/>
            <a:ext cx="3805382" cy="3602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81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{EC5215BE-E282-4F96-8753-237F028BA0C2}tf33552983</Template>
  <TotalTime>0</TotalTime>
  <Words>444</Words>
  <Application>Microsoft Office PowerPoint</Application>
  <PresentationFormat>Widescreen</PresentationFormat>
  <Paragraphs>309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DECODER PART EXPLANATION</vt:lpstr>
      <vt:lpstr>BRANCH MATRIX CALCULATION</vt:lpstr>
      <vt:lpstr>PowerPoint Presentation</vt:lpstr>
      <vt:lpstr>Decision table(iterative approach)</vt:lpstr>
      <vt:lpstr>TRELLIS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2020-04-13T17:50:44Z</dcterms:created>
  <dcterms:modified xsi:type="dcterms:W3CDTF">2020-04-19T06:25:40Z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