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zDbsF9qRNUDc/RwFLbbuG838H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1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2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2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2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2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2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02" name="Google Shape;102;p2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2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2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2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2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2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2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2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2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2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2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2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2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2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2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2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2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2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7"/>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28"/>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8"/>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1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pic>
        <p:nvPicPr>
          <p:cNvPr descr="Droplets-HD-Content-R1d.png" id="27" name="Google Shape;27;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descr="Droplets-HD-Content-R1d.png" id="32" name="Google Shape;32;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 name="Google Shape;33;p15"/>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pic>
        <p:nvPicPr>
          <p:cNvPr descr="Droplets-HD-Content-R1d.png" id="39" name="Google Shape;39;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Google Shape;40;p1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16"/>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pic>
        <p:nvPicPr>
          <p:cNvPr descr="Droplets-HD-Content-R1d.png" id="47" name="Google Shape;47;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8" name="Google Shape;48;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17"/>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17"/>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17"/>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pic>
        <p:nvPicPr>
          <p:cNvPr descr="Droplets-HD-Content-R1d.png" id="57" name="Google Shape;57;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Google Shape;58;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1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1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2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2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1751012" y="753035"/>
            <a:ext cx="8689976" cy="19094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DATA ENCRYPTION AND DECRYPTION USING CRYPTO-STEGO</a:t>
            </a:r>
            <a:endParaRPr/>
          </a:p>
        </p:txBody>
      </p:sp>
      <p:sp>
        <p:nvSpPr>
          <p:cNvPr id="156" name="Google Shape;156;p1"/>
          <p:cNvSpPr txBox="1"/>
          <p:nvPr>
            <p:ph idx="1" type="subTitle"/>
          </p:nvPr>
        </p:nvSpPr>
        <p:spPr>
          <a:xfrm>
            <a:off x="1751012" y="3429000"/>
            <a:ext cx="8689976" cy="3429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120000"/>
              </a:lnSpc>
              <a:spcBef>
                <a:spcPts val="0"/>
              </a:spcBef>
              <a:spcAft>
                <a:spcPts val="0"/>
              </a:spcAft>
              <a:buSzPct val="100000"/>
              <a:buNone/>
            </a:pPr>
            <a:r>
              <a:rPr b="1" lang="en-US"/>
              <a:t>ASSIGNED BY</a:t>
            </a:r>
            <a:r>
              <a:rPr lang="en-US"/>
              <a:t>: PROFESSOR MANISH K GUPTA</a:t>
            </a:r>
            <a:endParaRPr/>
          </a:p>
          <a:p>
            <a:pPr indent="0" lvl="0" marL="0" rtl="0" algn="ctr">
              <a:lnSpc>
                <a:spcPct val="120000"/>
              </a:lnSpc>
              <a:spcBef>
                <a:spcPts val="1000"/>
              </a:spcBef>
              <a:spcAft>
                <a:spcPts val="0"/>
              </a:spcAft>
              <a:buSzPct val="100000"/>
              <a:buNone/>
            </a:pPr>
            <a:r>
              <a:t/>
            </a:r>
            <a:endParaRPr/>
          </a:p>
          <a:p>
            <a:pPr indent="0" lvl="0" marL="0" rtl="0" algn="ctr">
              <a:lnSpc>
                <a:spcPct val="120000"/>
              </a:lnSpc>
              <a:spcBef>
                <a:spcPts val="1000"/>
              </a:spcBef>
              <a:spcAft>
                <a:spcPts val="0"/>
              </a:spcAft>
              <a:buSzPct val="100000"/>
              <a:buNone/>
            </a:pPr>
            <a:r>
              <a:rPr b="1" lang="en-US"/>
              <a:t>MADE BY: </a:t>
            </a:r>
            <a:endParaRPr/>
          </a:p>
          <a:p>
            <a:pPr indent="0" lvl="0" marL="0" rtl="0" algn="ctr">
              <a:lnSpc>
                <a:spcPct val="120000"/>
              </a:lnSpc>
              <a:spcBef>
                <a:spcPts val="1000"/>
              </a:spcBef>
              <a:spcAft>
                <a:spcPts val="0"/>
              </a:spcAft>
              <a:buSzPct val="100000"/>
              <a:buNone/>
            </a:pPr>
            <a:r>
              <a:rPr lang="en-US"/>
              <a:t>SANNY DHAMELIYA ID:201901031 </a:t>
            </a:r>
            <a:endParaRPr/>
          </a:p>
          <a:p>
            <a:pPr indent="0" lvl="0" marL="0" rtl="0" algn="ctr">
              <a:lnSpc>
                <a:spcPct val="120000"/>
              </a:lnSpc>
              <a:spcBef>
                <a:spcPts val="1000"/>
              </a:spcBef>
              <a:spcAft>
                <a:spcPts val="0"/>
              </a:spcAft>
              <a:buSzPct val="100000"/>
              <a:buNone/>
            </a:pPr>
            <a:r>
              <a:rPr lang="en-US"/>
              <a:t>KEVAL SAVALIYA ID:201901006 </a:t>
            </a:r>
            <a:endParaRPr/>
          </a:p>
          <a:p>
            <a:pPr indent="0" lvl="0" marL="0" rtl="0" algn="ctr">
              <a:lnSpc>
                <a:spcPct val="120000"/>
              </a:lnSpc>
              <a:spcBef>
                <a:spcPts val="1000"/>
              </a:spcBef>
              <a:spcAft>
                <a:spcPts val="0"/>
              </a:spcAft>
              <a:buSzPct val="100000"/>
              <a:buNone/>
            </a:pPr>
            <a:r>
              <a:rPr lang="en-US"/>
              <a:t>KENIL BHINGRADIYA ID:201901066 </a:t>
            </a:r>
            <a:endParaRPr/>
          </a:p>
          <a:p>
            <a:pPr indent="0" lvl="0" marL="0" rtl="0" algn="ctr">
              <a:lnSpc>
                <a:spcPct val="120000"/>
              </a:lnSpc>
              <a:spcBef>
                <a:spcPts val="1000"/>
              </a:spcBef>
              <a:spcAft>
                <a:spcPts val="0"/>
              </a:spcAft>
              <a:buSzPct val="100000"/>
              <a:buNone/>
            </a:pPr>
            <a:r>
              <a:rPr lang="en-US"/>
              <a:t>ARIK DHOLIYA ID:201901009 </a:t>
            </a:r>
            <a:endParaRPr/>
          </a:p>
          <a:p>
            <a:pPr indent="0" lvl="0" marL="0" rtl="0" algn="ctr">
              <a:lnSpc>
                <a:spcPct val="120000"/>
              </a:lnSpc>
              <a:spcBef>
                <a:spcPts val="1000"/>
              </a:spcBef>
              <a:spcAft>
                <a:spcPts val="0"/>
              </a:spcAft>
              <a:buSzPct val="100000"/>
              <a:buNone/>
            </a:pPr>
            <a:r>
              <a:rPr lang="en-US"/>
              <a:t>ADITYA RAMANUJ ID:201901138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546222" y="475082"/>
            <a:ext cx="10364451" cy="9951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i="0" lang="en-US">
                <a:latin typeface="Arial"/>
                <a:ea typeface="Arial"/>
                <a:cs typeface="Arial"/>
                <a:sym typeface="Arial"/>
              </a:rPr>
              <a:t>INTRODUCTION</a:t>
            </a:r>
            <a:endParaRPr b="1"/>
          </a:p>
        </p:txBody>
      </p:sp>
      <p:sp>
        <p:nvSpPr>
          <p:cNvPr id="162" name="Google Shape;162;p2"/>
          <p:cNvSpPr txBox="1"/>
          <p:nvPr>
            <p:ph idx="1" type="body"/>
          </p:nvPr>
        </p:nvSpPr>
        <p:spPr>
          <a:xfrm>
            <a:off x="806824" y="1470212"/>
            <a:ext cx="10470776" cy="432098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b="0" i="0" lang="en-US">
                <a:latin typeface="Arial"/>
                <a:ea typeface="Arial"/>
                <a:cs typeface="Arial"/>
                <a:sym typeface="Arial"/>
              </a:rPr>
              <a:t>NOWADAYS, DIGITAL COMMUNICATION HAS MADE NOTICEABLE DEVELOPMENT IN MANY APPLICATIONS ON THE INTERNET. </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SO, THE SECURITY OF THE DATA SHOULD ALSO BE PROVIDED ACROSS THE GLOBE THAT IS USING THE DATA IN THE NETWORK.</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CRYPTOGRAPHY AND STEGANOGRAPHY ARE TWO MAIN TECHNIQUES THAT CAN BE USED TO PROVIDE NETWORK SECURITY.</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THE AIM OF THIS PROJECT IS TO DEVELOP A NEW APPROACH BY HIDING THE SECRET IN-</a:t>
            </a:r>
            <a:br>
              <a:rPr lang="en-US">
                <a:latin typeface="Arial"/>
                <a:ea typeface="Arial"/>
                <a:cs typeface="Arial"/>
                <a:sym typeface="Arial"/>
              </a:rPr>
            </a:br>
            <a:r>
              <a:rPr b="0" i="0" lang="en-US">
                <a:latin typeface="Arial"/>
                <a:ea typeface="Arial"/>
                <a:cs typeface="Arial"/>
                <a:sym typeface="Arial"/>
              </a:rPr>
              <a:t>FORMATION IN THE IMAGE, BY COMBINING STEGANOGRAPHY AND CRYPTOGRAPHY</a:t>
            </a:r>
            <a:r>
              <a:rPr lang="en-US">
                <a:latin typeface="Arial"/>
                <a:ea typeface="Arial"/>
                <a:cs typeface="Arial"/>
                <a:sym typeface="Arial"/>
              </a:rPr>
              <a:t>.</a:t>
            </a:r>
            <a:endParaRPr/>
          </a:p>
          <a:p>
            <a:pPr indent="-228600" lvl="0" marL="228600" rtl="0" algn="l">
              <a:lnSpc>
                <a:spcPct val="120000"/>
              </a:lnSpc>
              <a:spcBef>
                <a:spcPts val="1000"/>
              </a:spcBef>
              <a:spcAft>
                <a:spcPts val="0"/>
              </a:spcAft>
              <a:buSzPts val="2000"/>
              <a:buChar char="•"/>
            </a:pPr>
            <a:r>
              <a:rPr lang="en-US">
                <a:latin typeface="Arial"/>
                <a:ea typeface="Arial"/>
                <a:cs typeface="Arial"/>
                <a:sym typeface="Arial"/>
              </a:rPr>
              <a:t>HEAR WE DISCUSSION ABOUT RSA ENCRYPTION-DECRYPTION METHOD AND ALSO USING STEGO-OBJECT HOW CAN SIMPLY COVER THE DATA BEHIND IT.</a:t>
            </a:r>
            <a:endParaRPr/>
          </a:p>
          <a:p>
            <a:pPr indent="-114300" lvl="0" marL="228600" rtl="0" algn="l">
              <a:lnSpc>
                <a:spcPct val="120000"/>
              </a:lnSpc>
              <a:spcBef>
                <a:spcPts val="10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1013012" y="618517"/>
            <a:ext cx="10265214" cy="8516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i="0" lang="en-US">
                <a:latin typeface="Arial"/>
                <a:ea typeface="Arial"/>
                <a:cs typeface="Arial"/>
                <a:sym typeface="Arial"/>
              </a:rPr>
              <a:t>PROBLEM STATEMENT</a:t>
            </a:r>
            <a:endParaRPr b="1"/>
          </a:p>
        </p:txBody>
      </p:sp>
      <p:sp>
        <p:nvSpPr>
          <p:cNvPr id="168" name="Google Shape;168;p3"/>
          <p:cNvSpPr txBox="1"/>
          <p:nvPr>
            <p:ph idx="1" type="body"/>
          </p:nvPr>
        </p:nvSpPr>
        <p:spPr>
          <a:xfrm>
            <a:off x="913774" y="1470212"/>
            <a:ext cx="10363826" cy="432098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b="0" i="0" lang="en-US">
                <a:latin typeface="Arial"/>
                <a:ea typeface="Arial"/>
                <a:cs typeface="Arial"/>
                <a:sym typeface="Arial"/>
              </a:rPr>
              <a:t>THE PURPOSE OF THIS PROJECT IS TO PROVIDE THE CORRECT DATA TO THE RECEIVER WHICH IS SENT BY THE SENDER SECURELY.</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IN SOME CASES USERS’ DATA MIGHT BE CHANGED DURING THE TRANSMISSION PROCESS OR IN OTHER CASES THE DATA MIGHT BE CHANGED BY AN UNAUTHORIZED PERSON IN THE NETWORK AND THIS IS A SECURITY PROBLEM IN THE NETWORK</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THE MAIN OBJECTIVE OF THE PROJECT IS THE QUALITY OF CONCEALING, DATA MUST NOT BE LOST.</a:t>
            </a:r>
            <a:endParaRPr/>
          </a:p>
          <a:p>
            <a:pPr indent="-228600" lvl="0" marL="228600" rtl="0" algn="l">
              <a:lnSpc>
                <a:spcPct val="120000"/>
              </a:lnSpc>
              <a:spcBef>
                <a:spcPts val="1000"/>
              </a:spcBef>
              <a:spcAft>
                <a:spcPts val="0"/>
              </a:spcAft>
              <a:buSzPts val="2000"/>
              <a:buChar char="•"/>
            </a:pPr>
            <a:r>
              <a:rPr b="0" i="0" lang="en-US">
                <a:latin typeface="Arial"/>
                <a:ea typeface="Arial"/>
                <a:cs typeface="Arial"/>
                <a:sym typeface="Arial"/>
              </a:rPr>
              <a:t>THIS ALGORITHM, THOUGH REQUIRES A DISTINCT STEGO-OBJECT</a:t>
            </a:r>
            <a:br>
              <a:rPr lang="en-US">
                <a:latin typeface="Arial"/>
                <a:ea typeface="Arial"/>
                <a:cs typeface="Arial"/>
                <a:sym typeface="Arial"/>
              </a:rPr>
            </a:br>
            <a:r>
              <a:rPr b="0" i="0" lang="en-US">
                <a:latin typeface="Arial"/>
                <a:ea typeface="Arial"/>
                <a:cs typeface="Arial"/>
                <a:sym typeface="Arial"/>
              </a:rPr>
              <a:t>WHICH WE CAN USE AS A CARRIER AND HIDE THE DATA WHICH IS WELL WITHIN THE LIMITS OF THE THRESHOLD THAT THE </a:t>
            </a:r>
            <a:r>
              <a:rPr lang="en-US">
                <a:latin typeface="Arial"/>
                <a:ea typeface="Arial"/>
                <a:cs typeface="Arial"/>
                <a:sym typeface="Arial"/>
              </a:rPr>
              <a:t>STEGO-OBJECT</a:t>
            </a:r>
            <a:r>
              <a:rPr b="0" i="0" lang="en-US">
                <a:latin typeface="Arial"/>
                <a:ea typeface="Arial"/>
                <a:cs typeface="Arial"/>
                <a:sym typeface="Arial"/>
              </a:rPr>
              <a:t> CAN HIDE, WHICH WILL SECURE THE DATA.</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nvSpPr>
        <p:spPr>
          <a:xfrm>
            <a:off x="546222" y="475082"/>
            <a:ext cx="10364451" cy="99513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LITERATURE SURVEY</a:t>
            </a:r>
            <a:endParaRPr b="1" i="0" sz="3600" u="none" cap="none" strike="noStrike">
              <a:solidFill>
                <a:schemeClr val="dk1"/>
              </a:solidFill>
              <a:latin typeface="Twentieth Century"/>
              <a:ea typeface="Twentieth Century"/>
              <a:cs typeface="Twentieth Century"/>
              <a:sym typeface="Twentieth Century"/>
            </a:endParaRPr>
          </a:p>
        </p:txBody>
      </p:sp>
      <p:sp>
        <p:nvSpPr>
          <p:cNvPr id="174" name="Google Shape;174;p4"/>
          <p:cNvSpPr txBox="1"/>
          <p:nvPr/>
        </p:nvSpPr>
        <p:spPr>
          <a:xfrm>
            <a:off x="546222" y="1290918"/>
            <a:ext cx="10731378" cy="53877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 THE RECENT PAST TIME, THERE HAS BEEN A CONTINUOUS INCREMENT IN THE NUMBER OF DATA SECURITY THREATS AND IT HAS BECOME A MATTER OF CONCERN FOR THE SECURITY EXPERTS</a:t>
            </a:r>
            <a:endParaRPr b="0" i="0" sz="2000" u="none" cap="none" strike="noStrike">
              <a:solidFill>
                <a:schemeClr val="dk1"/>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CRYPTOGRAPHY AND STEGANOGRAPHY ARE THE BEST TECHNIQUES TO NULLIFY THIS THREAT. </a:t>
            </a:r>
            <a:endParaRPr/>
          </a:p>
          <a:p>
            <a:pPr indent="-228600" lvl="0" marL="228600" marR="0" rtl="0" algn="l">
              <a:lnSpc>
                <a:spcPct val="12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TODAY’S TIME, THE RESEARCHERS ARE PROPOSING A BLENDED APPROACH OF BOTH TECHNIQUES BECAUSE A HIGHER LEVEL OF SECURITY IS ACHIEVED WHEN BOTH TECHNIQUES ARE USED TOGETHER</a:t>
            </a:r>
            <a:endParaRPr/>
          </a:p>
          <a:p>
            <a:pPr indent="-228600" lvl="0" marL="228600" marR="0" rtl="0" algn="l">
              <a:lnSpc>
                <a:spcPct val="12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 THESE TECHNIQUES BOTH 3 SENDERS AND RECEIVER SHARE THE SECRET KEY TO ENCRYPT AND DECRYPT. FOR THE STEGANOGRAPHY PART, WE USED THE MOST POPULAR AND MOST PREFERRED METHOD LSB</a:t>
            </a:r>
            <a:endParaRPr/>
          </a:p>
          <a:p>
            <a:pPr indent="-228600" lvl="0" marL="228600" marR="0" rtl="0" algn="l">
              <a:lnSpc>
                <a:spcPct val="12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 THIS WAY, THREE-LEVEL SECURITY HAS BEEN DELIVERED FOR THEM A MYSTERY MESSAGE TO BE TRANSFERRED</a:t>
            </a:r>
            <a:endParaRPr b="0" i="0" sz="2000" u="none" cap="none" strike="noStrike">
              <a:solidFill>
                <a:srgbClr val="5D6879"/>
              </a:solidFill>
              <a:latin typeface="Arial"/>
              <a:ea typeface="Arial"/>
              <a:cs typeface="Arial"/>
              <a:sym typeface="Arial"/>
            </a:endParaRPr>
          </a:p>
          <a:p>
            <a:pPr indent="-101600" lvl="0" marL="228600" marR="0" rtl="0" algn="l">
              <a:lnSpc>
                <a:spcPct val="12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01600" lvl="0" marL="228600" marR="0" rtl="0" algn="l">
              <a:lnSpc>
                <a:spcPct val="12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01600" lvl="0" marL="228600" marR="0" rtl="0" algn="l">
              <a:lnSpc>
                <a:spcPct val="12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3254187" y="71718"/>
            <a:ext cx="5369859" cy="8873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i="0" lang="en-US">
                <a:latin typeface="Arial"/>
                <a:ea typeface="Arial"/>
                <a:cs typeface="Arial"/>
                <a:sym typeface="Arial"/>
              </a:rPr>
              <a:t>METHODOLOGY</a:t>
            </a:r>
            <a:endParaRPr b="1"/>
          </a:p>
        </p:txBody>
      </p:sp>
      <p:sp>
        <p:nvSpPr>
          <p:cNvPr id="180" name="Google Shape;180;p6"/>
          <p:cNvSpPr txBox="1"/>
          <p:nvPr>
            <p:ph idx="1" type="body"/>
          </p:nvPr>
        </p:nvSpPr>
        <p:spPr>
          <a:xfrm>
            <a:off x="735107" y="959080"/>
            <a:ext cx="4195484" cy="421483"/>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20000"/>
              </a:lnSpc>
              <a:spcBef>
                <a:spcPts val="0"/>
              </a:spcBef>
              <a:spcAft>
                <a:spcPts val="0"/>
              </a:spcAft>
              <a:buSzPts val="2000"/>
              <a:buNone/>
            </a:pPr>
            <a:r>
              <a:rPr b="0" i="0" lang="en-US">
                <a:solidFill>
                  <a:schemeClr val="dk1"/>
                </a:solidFill>
                <a:latin typeface="Arial"/>
                <a:ea typeface="Arial"/>
                <a:cs typeface="Arial"/>
                <a:sym typeface="Arial"/>
              </a:rPr>
              <a:t>PROPOSED SYSTEM</a:t>
            </a:r>
            <a:endParaRPr>
              <a:solidFill>
                <a:schemeClr val="dk1"/>
              </a:solidFill>
            </a:endParaRPr>
          </a:p>
        </p:txBody>
      </p:sp>
      <p:sp>
        <p:nvSpPr>
          <p:cNvPr id="181" name="Google Shape;181;p6"/>
          <p:cNvSpPr txBox="1"/>
          <p:nvPr/>
        </p:nvSpPr>
        <p:spPr>
          <a:xfrm>
            <a:off x="591671" y="1380563"/>
            <a:ext cx="9027459"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sng" cap="none" strike="noStrike">
                <a:solidFill>
                  <a:schemeClr val="dk1"/>
                </a:solidFill>
                <a:latin typeface="Arial"/>
                <a:ea typeface="Arial"/>
                <a:cs typeface="Arial"/>
                <a:sym typeface="Arial"/>
              </a:rPr>
              <a:t>User Side </a:t>
            </a:r>
            <a:r>
              <a:rPr b="0" i="0" lang="en-US"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          </a:t>
            </a:r>
            <a:r>
              <a:rPr b="1" i="0" lang="en-US" sz="1800">
                <a:solidFill>
                  <a:schemeClr val="dk1"/>
                </a:solidFill>
                <a:latin typeface="Arial"/>
                <a:ea typeface="Arial"/>
                <a:cs typeface="Arial"/>
                <a:sym typeface="Arial"/>
              </a:rPr>
              <a:t> # </a:t>
            </a:r>
            <a:r>
              <a:rPr lang="en-US" sz="1800" u="sng">
                <a:solidFill>
                  <a:schemeClr val="dk1"/>
                </a:solidFill>
                <a:latin typeface="Arial"/>
                <a:ea typeface="Arial"/>
                <a:cs typeface="Arial"/>
                <a:sym typeface="Arial"/>
              </a:rPr>
              <a:t>C</a:t>
            </a:r>
            <a:r>
              <a:rPr b="0" i="0" lang="en-US" sz="1800" u="sng">
                <a:solidFill>
                  <a:schemeClr val="dk1"/>
                </a:solidFill>
                <a:latin typeface="Arial"/>
                <a:ea typeface="Arial"/>
                <a:cs typeface="Arial"/>
                <a:sym typeface="Arial"/>
              </a:rPr>
              <a:t>ryptography Stage: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0" i="0" lang="en-US" sz="1800">
                <a:solidFill>
                  <a:schemeClr val="dk1"/>
                </a:solidFill>
                <a:latin typeface="Arial"/>
                <a:ea typeface="Arial"/>
                <a:cs typeface="Arial"/>
                <a:sym typeface="Arial"/>
              </a:rPr>
              <a:t>Input = user’s message + Two Prime numbers.</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a:t>
            </a:r>
            <a:r>
              <a:rPr b="0" i="0" lang="en-US" sz="1800">
                <a:solidFill>
                  <a:schemeClr val="dk1"/>
                </a:solidFill>
                <a:latin typeface="Arial"/>
                <a:ea typeface="Arial"/>
                <a:cs typeface="Arial"/>
                <a:sym typeface="Arial"/>
              </a:rPr>
              <a:t>Output = Encrypted Message.</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i="0" lang="en-US" sz="1800">
                <a:solidFill>
                  <a:schemeClr val="dk1"/>
                </a:solidFill>
                <a:latin typeface="Arial"/>
                <a:ea typeface="Arial"/>
                <a:cs typeface="Arial"/>
                <a:sym typeface="Arial"/>
              </a:rPr>
              <a:t> # </a:t>
            </a:r>
            <a:r>
              <a:rPr b="0" i="0" lang="en-US" sz="1800" u="sng">
                <a:solidFill>
                  <a:schemeClr val="dk1"/>
                </a:solidFill>
                <a:latin typeface="Arial"/>
                <a:ea typeface="Arial"/>
                <a:cs typeface="Arial"/>
                <a:sym typeface="Arial"/>
              </a:rPr>
              <a:t>Stenography stage:</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          Input = Encrypted Message + cover image(Stego Object) + Key.</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a:t>
            </a:r>
            <a:r>
              <a:rPr lang="en-US" sz="1800">
                <a:solidFill>
                  <a:schemeClr val="dk1"/>
                </a:solidFill>
                <a:latin typeface="Arial"/>
                <a:ea typeface="Arial"/>
                <a:cs typeface="Arial"/>
                <a:sym typeface="Arial"/>
              </a:rPr>
              <a:t>O</a:t>
            </a:r>
            <a:r>
              <a:rPr b="0" i="0" lang="en-US" sz="1800">
                <a:solidFill>
                  <a:schemeClr val="dk1"/>
                </a:solidFill>
                <a:latin typeface="Arial"/>
                <a:ea typeface="Arial"/>
                <a:cs typeface="Arial"/>
                <a:sym typeface="Arial"/>
              </a:rPr>
              <a:t>utput = stego-image(Object).</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sng">
                <a:solidFill>
                  <a:schemeClr val="dk1"/>
                </a:solidFill>
                <a:latin typeface="Arial"/>
                <a:ea typeface="Arial"/>
                <a:cs typeface="Arial"/>
                <a:sym typeface="Arial"/>
              </a:rPr>
              <a:t>Client Side</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          </a:t>
            </a:r>
            <a:r>
              <a:rPr b="1" i="0" lang="en-US" sz="1800">
                <a:solidFill>
                  <a:schemeClr val="dk1"/>
                </a:solidFill>
                <a:latin typeface="Arial"/>
                <a:ea typeface="Arial"/>
                <a:cs typeface="Arial"/>
                <a:sym typeface="Arial"/>
              </a:rPr>
              <a:t> # </a:t>
            </a:r>
            <a:r>
              <a:rPr b="0" i="0" lang="en-US" sz="1800" u="sng">
                <a:solidFill>
                  <a:schemeClr val="dk1"/>
                </a:solidFill>
                <a:latin typeface="Arial"/>
                <a:ea typeface="Arial"/>
                <a:cs typeface="Arial"/>
                <a:sym typeface="Arial"/>
              </a:rPr>
              <a:t>Stenography Stage: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Input = Stego-image + key.</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a:t>
            </a:r>
            <a:r>
              <a:rPr lang="en-US" sz="1800">
                <a:solidFill>
                  <a:schemeClr val="dk1"/>
                </a:solidFill>
                <a:latin typeface="Arial"/>
                <a:ea typeface="Arial"/>
                <a:cs typeface="Arial"/>
                <a:sym typeface="Arial"/>
              </a:rPr>
              <a:t>Output = Encrypted user’s message.</a:t>
            </a:r>
            <a:br>
              <a:rPr lang="en-US" sz="1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rgbClr val="5D6879"/>
                </a:solidFill>
                <a:latin typeface="Lato"/>
                <a:ea typeface="Lato"/>
                <a:cs typeface="Lato"/>
                <a:sym typeface="Lato"/>
              </a:rPr>
              <a:t>           </a:t>
            </a:r>
            <a:r>
              <a:rPr b="1" i="0" lang="en-US" sz="1800">
                <a:solidFill>
                  <a:schemeClr val="dk1"/>
                </a:solidFill>
                <a:latin typeface="Arial"/>
                <a:ea typeface="Arial"/>
                <a:cs typeface="Arial"/>
                <a:sym typeface="Arial"/>
              </a:rPr>
              <a:t># </a:t>
            </a:r>
            <a:r>
              <a:rPr b="0" i="0" lang="en-US" sz="1800" u="sng">
                <a:solidFill>
                  <a:schemeClr val="dk1"/>
                </a:solidFill>
                <a:latin typeface="Arial"/>
                <a:ea typeface="Arial"/>
                <a:cs typeface="Arial"/>
                <a:sym typeface="Arial"/>
              </a:rPr>
              <a:t>Cryptography stage:</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a:t>
            </a:r>
            <a:r>
              <a:rPr b="0" i="0" lang="en-US" sz="1800">
                <a:solidFill>
                  <a:schemeClr val="dk1"/>
                </a:solidFill>
                <a:latin typeface="Arial"/>
                <a:ea typeface="Arial"/>
                <a:cs typeface="Arial"/>
                <a:sym typeface="Arial"/>
              </a:rPr>
              <a:t>Input = Encrypted message + users public key + client private key.</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a:t>
            </a:r>
            <a:r>
              <a:rPr lang="en-US" sz="1800">
                <a:solidFill>
                  <a:schemeClr val="dk1"/>
                </a:solidFill>
                <a:latin typeface="Arial"/>
                <a:ea typeface="Arial"/>
                <a:cs typeface="Arial"/>
                <a:sym typeface="Arial"/>
              </a:rPr>
              <a:t>O</a:t>
            </a:r>
            <a:r>
              <a:rPr b="0" i="0" lang="en-US" sz="1800">
                <a:solidFill>
                  <a:schemeClr val="dk1"/>
                </a:solidFill>
                <a:latin typeface="Arial"/>
                <a:ea typeface="Arial"/>
                <a:cs typeface="Arial"/>
                <a:sym typeface="Arial"/>
              </a:rPr>
              <a:t>utput = Plain text(user’s message)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nvSpPr>
        <p:spPr>
          <a:xfrm>
            <a:off x="546222" y="466117"/>
            <a:ext cx="10364451" cy="59171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i="0" lang="en-US" sz="3600" cap="none">
                <a:solidFill>
                  <a:schemeClr val="dk1"/>
                </a:solidFill>
                <a:latin typeface="Arial"/>
                <a:ea typeface="Arial"/>
                <a:cs typeface="Arial"/>
                <a:sym typeface="Arial"/>
              </a:rPr>
              <a:t>MODULES DIVISION</a:t>
            </a:r>
            <a:endParaRPr b="1" sz="3600" cap="none">
              <a:solidFill>
                <a:schemeClr val="dk1"/>
              </a:solidFill>
              <a:latin typeface="Twentieth Century"/>
              <a:ea typeface="Twentieth Century"/>
              <a:cs typeface="Twentieth Century"/>
              <a:sym typeface="Twentieth Century"/>
            </a:endParaRPr>
          </a:p>
        </p:txBody>
      </p:sp>
      <p:sp>
        <p:nvSpPr>
          <p:cNvPr id="187" name="Google Shape;187;p7"/>
          <p:cNvSpPr txBox="1"/>
          <p:nvPr/>
        </p:nvSpPr>
        <p:spPr>
          <a:xfrm>
            <a:off x="860612" y="1228165"/>
            <a:ext cx="10470776" cy="4724400"/>
          </a:xfrm>
          <a:prstGeom prst="rect">
            <a:avLst/>
          </a:prstGeom>
          <a:noFill/>
          <a:ln>
            <a:noFill/>
          </a:ln>
        </p:spPr>
        <p:txBody>
          <a:bodyPr anchorCtr="0" anchor="t" bIns="45700" lIns="91425" spcFirstLastPara="1" rIns="91425" wrap="square" tIns="45700">
            <a:normAutofit fontScale="92500" lnSpcReduction="10000"/>
          </a:bodyPr>
          <a:lstStyle/>
          <a:p>
            <a:pPr indent="-220980" lvl="0" marL="228600" marR="0" rtl="0" algn="l">
              <a:lnSpc>
                <a:spcPct val="120000"/>
              </a:lnSpc>
              <a:spcBef>
                <a:spcPts val="0"/>
              </a:spcBef>
              <a:spcAft>
                <a:spcPts val="0"/>
              </a:spcAft>
              <a:buClr>
                <a:schemeClr val="dk1"/>
              </a:buClr>
              <a:buSzPct val="100000"/>
              <a:buFont typeface="Arial"/>
              <a:buChar char="•"/>
            </a:pPr>
            <a:r>
              <a:rPr b="1" i="0" lang="en-US" sz="1600" cap="none">
                <a:solidFill>
                  <a:schemeClr val="dk1"/>
                </a:solidFill>
                <a:latin typeface="Arial"/>
                <a:ea typeface="Arial"/>
                <a:cs typeface="Arial"/>
                <a:sym typeface="Arial"/>
              </a:rPr>
              <a:t>BASE64</a:t>
            </a:r>
            <a:endParaRPr/>
          </a:p>
          <a:p>
            <a:pPr indent="0" lvl="0" marL="0" marR="0" rtl="0" algn="l">
              <a:lnSpc>
                <a:spcPct val="120000"/>
              </a:lnSpc>
              <a:spcBef>
                <a:spcPts val="1000"/>
              </a:spcBef>
              <a:spcAft>
                <a:spcPts val="0"/>
              </a:spcAft>
              <a:buClr>
                <a:schemeClr val="dk1"/>
              </a:buClr>
              <a:buSzPct val="100000"/>
              <a:buFont typeface="Arial"/>
              <a:buNone/>
            </a:pPr>
            <a:r>
              <a:rPr b="0" i="0" lang="en-US" sz="1600" cap="none">
                <a:solidFill>
                  <a:schemeClr val="dk1"/>
                </a:solidFill>
                <a:latin typeface="Arial"/>
                <a:ea typeface="Arial"/>
                <a:cs typeface="Arial"/>
                <a:sym typeface="Arial"/>
              </a:rPr>
              <a:t>BASE64 IS USED TO CONVERT BINARY DATA INTO TEXT FORMAT SO THAT DATA CAN BE TRANSPORTED WITHOUT ANY DATA LOSS AND WITHOUT ANY CORRUPTED DATA IN BINARY DATA IT IS EASY TO MISINTERPRET BIT DURING TRANSPORT.</a:t>
            </a:r>
            <a:endParaRPr/>
          </a:p>
          <a:p>
            <a:pPr indent="-221932" lvl="0" marL="228600" marR="0" rtl="0" algn="l">
              <a:lnSpc>
                <a:spcPct val="120000"/>
              </a:lnSpc>
              <a:spcBef>
                <a:spcPts val="1000"/>
              </a:spcBef>
              <a:spcAft>
                <a:spcPts val="0"/>
              </a:spcAft>
              <a:buClr>
                <a:schemeClr val="dk1"/>
              </a:buClr>
              <a:buSzPct val="100000"/>
              <a:buFont typeface="Arial"/>
              <a:buChar char="•"/>
            </a:pPr>
            <a:r>
              <a:rPr b="1" i="0" lang="en-US" sz="1400" cap="none">
                <a:solidFill>
                  <a:schemeClr val="dk1"/>
                </a:solidFill>
                <a:latin typeface="Arial"/>
                <a:ea typeface="Arial"/>
                <a:cs typeface="Arial"/>
                <a:sym typeface="Arial"/>
              </a:rPr>
              <a:t>RSA</a:t>
            </a:r>
            <a:endParaRPr b="1" sz="1600" cap="non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ct val="86621"/>
              <a:buFont typeface="Arial"/>
              <a:buNone/>
            </a:pPr>
            <a:r>
              <a:rPr b="0" i="0" lang="en-US" sz="1616" cap="none">
                <a:solidFill>
                  <a:schemeClr val="dk1"/>
                </a:solidFill>
                <a:latin typeface="Arial"/>
                <a:ea typeface="Arial"/>
                <a:cs typeface="Arial"/>
                <a:sym typeface="Arial"/>
              </a:rPr>
              <a:t>THE RSA ALGORITHM IS WIDELY USED TO SECURE DATA WHEN IT SENDS OVER A NETWORK. THIS ALGORITHM IS THE BASIS OF CRYPTOGRAPHY. IN THIS METHOD, WE USE TO KEY. ONE IS THE PUBLIC KEY AND THE SECOND ONE IS THE PRIVATE KEY. SECURITY OF RSA COMES FROM THE DIFFICULTY OF FACTORING LARGE NUMBERS IN PROPER PRIME</a:t>
            </a:r>
            <a:r>
              <a:rPr lang="en-US" sz="1616">
                <a:solidFill>
                  <a:schemeClr val="dk1"/>
                </a:solidFill>
              </a:rPr>
              <a:t> </a:t>
            </a:r>
            <a:r>
              <a:rPr b="0" i="0" lang="en-US" sz="1616" cap="none">
                <a:solidFill>
                  <a:schemeClr val="dk1"/>
                </a:solidFill>
                <a:latin typeface="Arial"/>
                <a:ea typeface="Arial"/>
                <a:cs typeface="Arial"/>
                <a:sym typeface="Arial"/>
              </a:rPr>
              <a:t>FACTOR.</a:t>
            </a:r>
            <a:endParaRPr sz="1616"/>
          </a:p>
          <a:p>
            <a:pPr indent="-221932" lvl="0" marL="228600" marR="0" rtl="0" algn="l">
              <a:lnSpc>
                <a:spcPct val="120000"/>
              </a:lnSpc>
              <a:spcBef>
                <a:spcPts val="1000"/>
              </a:spcBef>
              <a:spcAft>
                <a:spcPts val="0"/>
              </a:spcAft>
              <a:buClr>
                <a:schemeClr val="dk1"/>
              </a:buClr>
              <a:buSzPct val="100000"/>
              <a:buFont typeface="Arial"/>
              <a:buChar char="•"/>
            </a:pPr>
            <a:r>
              <a:rPr b="1" i="0" lang="en-US" sz="1400" cap="none">
                <a:solidFill>
                  <a:schemeClr val="dk1"/>
                </a:solidFill>
                <a:latin typeface="Arial"/>
                <a:ea typeface="Arial"/>
                <a:cs typeface="Arial"/>
                <a:sym typeface="Arial"/>
              </a:rPr>
              <a:t>STENOGRAPHY</a:t>
            </a:r>
            <a:endParaRPr b="1" sz="1400" cap="non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ct val="90322"/>
              <a:buFont typeface="Arial"/>
              <a:buNone/>
            </a:pPr>
            <a:r>
              <a:rPr b="0" i="0" lang="en-US" sz="1550" cap="none">
                <a:solidFill>
                  <a:schemeClr val="dk1"/>
                </a:solidFill>
                <a:latin typeface="Arial"/>
                <a:ea typeface="Arial"/>
                <a:cs typeface="Arial"/>
                <a:sym typeface="Arial"/>
              </a:rPr>
              <a:t>IN CRYPTOGRAPHY, THE INFORMATION TO BE HIDDEN IS ENCODED USING CERTAIN TECHNIQUES. BUT HEARING DATA APPEARS IS NONSENSICAL. THE MAIN USE OF STENOGRAPHY HIDES THE INFORMATION. IN ALL THIS METHOD BASIC PRINCIPLE IS THAT AN ENCRYPTED MESSAGE BE EMBEDDED IN ANOTHER COVER OBJECT</a:t>
            </a:r>
            <a:endParaRPr sz="1550"/>
          </a:p>
          <a:p>
            <a:pPr indent="0" lvl="0" marL="0" marR="0" rtl="0" algn="l">
              <a:lnSpc>
                <a:spcPct val="120000"/>
              </a:lnSpc>
              <a:spcBef>
                <a:spcPts val="1000"/>
              </a:spcBef>
              <a:spcAft>
                <a:spcPts val="0"/>
              </a:spcAft>
              <a:buClr>
                <a:schemeClr val="dk1"/>
              </a:buClr>
              <a:buSzPct val="103225"/>
              <a:buFont typeface="Arial"/>
              <a:buNone/>
            </a:pPr>
            <a:r>
              <a:t/>
            </a:r>
            <a:endParaRPr b="0" i="0" sz="1550" cap="non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ct val="100000"/>
              <a:buFont typeface="Arial"/>
              <a:buNone/>
            </a:pPr>
            <a:r>
              <a:t/>
            </a:r>
            <a:endParaRPr sz="1800"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nvSpPr>
        <p:spPr>
          <a:xfrm>
            <a:off x="1013012" y="618517"/>
            <a:ext cx="10265214" cy="85169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Twentieth Century"/>
              <a:buNone/>
            </a:pPr>
            <a:r>
              <a:t/>
            </a:r>
            <a:endParaRPr b="1" sz="3600" cap="none">
              <a:solidFill>
                <a:schemeClr val="dk1"/>
              </a:solidFill>
              <a:latin typeface="Twentieth Century"/>
              <a:ea typeface="Twentieth Century"/>
              <a:cs typeface="Twentieth Century"/>
              <a:sym typeface="Twentieth Century"/>
            </a:endParaRPr>
          </a:p>
        </p:txBody>
      </p:sp>
      <p:sp>
        <p:nvSpPr>
          <p:cNvPr id="193" name="Google Shape;193;p8"/>
          <p:cNvSpPr txBox="1"/>
          <p:nvPr/>
        </p:nvSpPr>
        <p:spPr>
          <a:xfrm>
            <a:off x="913774" y="1470212"/>
            <a:ext cx="10363826" cy="43209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600"/>
              <a:buFont typeface="Arial"/>
              <a:buNone/>
            </a:pPr>
            <a:r>
              <a:t/>
            </a:r>
            <a:endParaRPr sz="1600" cap="none">
              <a:solidFill>
                <a:schemeClr val="dk1"/>
              </a:solidFill>
              <a:latin typeface="Arial"/>
              <a:ea typeface="Arial"/>
              <a:cs typeface="Arial"/>
              <a:sym typeface="Arial"/>
            </a:endParaRPr>
          </a:p>
        </p:txBody>
      </p:sp>
      <p:sp>
        <p:nvSpPr>
          <p:cNvPr id="194" name="Google Shape;194;p8"/>
          <p:cNvSpPr txBox="1"/>
          <p:nvPr>
            <p:ph type="title"/>
          </p:nvPr>
        </p:nvSpPr>
        <p:spPr>
          <a:xfrm>
            <a:off x="913775" y="412377"/>
            <a:ext cx="10364451" cy="15777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i="0" lang="en-US">
                <a:latin typeface="Arial"/>
                <a:ea typeface="Arial"/>
                <a:cs typeface="Arial"/>
                <a:sym typeface="Arial"/>
              </a:rPr>
              <a:t>ALGORITHM ILLUSTRATION</a:t>
            </a:r>
            <a:br>
              <a:rPr b="1" lang="en-US"/>
            </a:br>
            <a:endParaRPr/>
          </a:p>
        </p:txBody>
      </p:sp>
      <p:sp>
        <p:nvSpPr>
          <p:cNvPr id="195" name="Google Shape;195;p8"/>
          <p:cNvSpPr txBox="1"/>
          <p:nvPr>
            <p:ph idx="1" type="body"/>
          </p:nvPr>
        </p:nvSpPr>
        <p:spPr>
          <a:xfrm>
            <a:off x="913774" y="1470212"/>
            <a:ext cx="10363826" cy="521786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b="1" i="0" lang="en-US" sz="2400">
                <a:latin typeface="Arial"/>
                <a:ea typeface="Arial"/>
                <a:cs typeface="Arial"/>
                <a:sym typeface="Arial"/>
              </a:rPr>
              <a:t>ENCRYPTION</a:t>
            </a:r>
            <a:r>
              <a:rPr b="0" i="0" lang="en-US" sz="2400">
                <a:latin typeface="Arial"/>
                <a:ea typeface="Arial"/>
                <a:cs typeface="Arial"/>
                <a:sym typeface="Arial"/>
              </a:rPr>
              <a:t>:</a:t>
            </a:r>
            <a:endParaRPr/>
          </a:p>
          <a:p>
            <a:pPr indent="-212725" lvl="1" marL="685800" rtl="0" algn="l">
              <a:lnSpc>
                <a:spcPct val="170000"/>
              </a:lnSpc>
              <a:spcBef>
                <a:spcPts val="1000"/>
              </a:spcBef>
              <a:spcAft>
                <a:spcPts val="0"/>
              </a:spcAft>
              <a:buSzPct val="100000"/>
              <a:buChar char="•"/>
            </a:pPr>
            <a:r>
              <a:rPr b="1" i="0" lang="en-US" sz="2000">
                <a:latin typeface="Arial"/>
                <a:ea typeface="Arial"/>
                <a:cs typeface="Arial"/>
                <a:sym typeface="Arial"/>
              </a:rPr>
              <a:t>INPUTS</a:t>
            </a:r>
            <a:r>
              <a:rPr b="0" i="0" lang="en-US" sz="2000">
                <a:latin typeface="Arial"/>
                <a:ea typeface="Arial"/>
                <a:cs typeface="Arial"/>
                <a:sym typeface="Arial"/>
              </a:rPr>
              <a:t>: USER-MESSAGE, TWO PRIME NUMBERS, IMAGE, SECRET KEY.</a:t>
            </a:r>
            <a:br>
              <a:rPr lang="en-US" sz="2000">
                <a:latin typeface="Arial"/>
                <a:ea typeface="Arial"/>
                <a:cs typeface="Arial"/>
                <a:sym typeface="Arial"/>
              </a:rPr>
            </a:br>
            <a:r>
              <a:rPr lang="en-US" sz="2000">
                <a:latin typeface="Arial"/>
                <a:ea typeface="Arial"/>
                <a:cs typeface="Arial"/>
                <a:sym typeface="Arial"/>
              </a:rPr>
              <a:t>	1.</a:t>
            </a:r>
            <a:r>
              <a:rPr b="0" i="0" lang="en-US" sz="2000">
                <a:latin typeface="Arial"/>
                <a:ea typeface="Arial"/>
                <a:cs typeface="Arial"/>
                <a:sym typeface="Arial"/>
              </a:rPr>
              <a:t> ANALYSIS OF USER-INPUT IT CAN TEXT, AGE, AUDIO, VIDEO ANYTHING.</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2. CONVERT THIS USER-INPUT INTO BASE-64 USING BASE-64 CONVERSION ALGORITHM.</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3. AFTER APPLYING THE BASE-64 ALGORITHM WE GET A STRING.</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4. STORE THE ENTIRE STRING IN A TEXT FILE AND SAVE THE FILE.</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5. FROM THIS FILE TAKE EACH CHAR AND APPLY RSA.</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6. AFTER APPLYING RSA ON EVERY CHAR OF FILES GET TEXT IS CALLED CIPHER TEXT.</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7. LET THE CIPHERTEXT BE AN ENCRYPTED MESSAGE.</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8. USING THE IMAGE STEGANOGRAPHY ALGORITHM CHOOSE THE SECRET KEY. USING 	   	   	    THIS SECRET KEY WE CAN HIDE OUR ENCRYPTED DATA OVER CHOSEN IMAGE. AFTER 	  	    	    APPLYING THIS ALGORITHM TO THE IMAGE, THIS  IMAGE IS CALLED STEGO-IMAGE.</a:t>
            </a:r>
            <a:br>
              <a:rPr lang="en-US" sz="2000">
                <a:latin typeface="Arial"/>
                <a:ea typeface="Arial"/>
                <a:cs typeface="Arial"/>
                <a:sym typeface="Arial"/>
              </a:rPr>
            </a:br>
            <a:r>
              <a:rPr lang="en-US" sz="2000">
                <a:latin typeface="Arial"/>
                <a:ea typeface="Arial"/>
                <a:cs typeface="Arial"/>
                <a:sym typeface="Arial"/>
              </a:rPr>
              <a:t>	</a:t>
            </a:r>
            <a:r>
              <a:rPr b="0" i="0" lang="en-US" sz="2000">
                <a:latin typeface="Arial"/>
                <a:ea typeface="Arial"/>
                <a:cs typeface="Arial"/>
                <a:sym typeface="Arial"/>
              </a:rPr>
              <a:t>9. NOW SEND THE STEGO-IMAGE TO THE RECEIVER.</a:t>
            </a:r>
            <a:endParaRPr sz="2400">
              <a:latin typeface="Arial"/>
              <a:ea typeface="Arial"/>
              <a:cs typeface="Arial"/>
              <a:sym typeface="Arial"/>
            </a:endParaRPr>
          </a:p>
          <a:p>
            <a:pPr indent="-130175" lvl="0" marL="228600" rtl="0" algn="l">
              <a:lnSpc>
                <a:spcPct val="120000"/>
              </a:lnSpc>
              <a:spcBef>
                <a:spcPts val="1000"/>
              </a:spcBef>
              <a:spcAft>
                <a:spcPts val="0"/>
              </a:spcAft>
              <a:buSzPct val="100000"/>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1147483" y="1078428"/>
            <a:ext cx="9099300" cy="5402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i="0" lang="en-US" sz="2000">
                <a:solidFill>
                  <a:schemeClr val="dk1"/>
                </a:solidFill>
                <a:latin typeface="Arial"/>
                <a:ea typeface="Arial"/>
                <a:cs typeface="Arial"/>
                <a:sym typeface="Arial"/>
              </a:rPr>
              <a:t>DECRYPTION</a:t>
            </a:r>
            <a:r>
              <a:rPr b="0" i="0" lang="en-US" sz="20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i="0" sz="20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US" sz="1900">
                <a:solidFill>
                  <a:srgbClr val="5D6879"/>
                </a:solidFill>
                <a:latin typeface="Arial"/>
                <a:ea typeface="Arial"/>
                <a:cs typeface="Arial"/>
                <a:sym typeface="Arial"/>
              </a:rPr>
              <a:t>Inputs</a:t>
            </a:r>
            <a:r>
              <a:rPr b="0" i="0" lang="en-US" sz="1900">
                <a:solidFill>
                  <a:srgbClr val="5D6879"/>
                </a:solidFill>
                <a:latin typeface="Arial"/>
                <a:ea typeface="Arial"/>
                <a:cs typeface="Arial"/>
                <a:sym typeface="Arial"/>
              </a:rPr>
              <a:t>: Cipher Text, Two Prime Numbers, Image, Secret Key.</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1. Stego-Image is work as input for the receiver side.</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2. Using Secret Key, Obtain the hidden message from the Stego-Image.</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3. hear we obtain message is ciphertext, but we want the actual message. 	    We must decrypt this message.</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4. The decryption of the message can be done using the RSA algorithm.</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5. By applying RSA decryption Algorithm we get Plain Text.</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6. And also receiver converts this BASE64 message into a simple text</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format. So, finally applying the Base64 algorithm converts the Message</a:t>
            </a:r>
            <a:br>
              <a:rPr b="0" i="0" lang="en-US" sz="1900">
                <a:solidFill>
                  <a:srgbClr val="5D6879"/>
                </a:solidFill>
                <a:latin typeface="Arial"/>
                <a:ea typeface="Arial"/>
                <a:cs typeface="Arial"/>
                <a:sym typeface="Arial"/>
              </a:rPr>
            </a:br>
            <a:r>
              <a:rPr b="0" i="0" lang="en-US" sz="1900">
                <a:solidFill>
                  <a:srgbClr val="5D6879"/>
                </a:solidFill>
                <a:latin typeface="Arial"/>
                <a:ea typeface="Arial"/>
                <a:cs typeface="Arial"/>
                <a:sym typeface="Arial"/>
              </a:rPr>
              <a:t>	    into original input, which can be Text, Image, Audio, or Video</a:t>
            </a:r>
            <a:endParaRPr sz="1300"/>
          </a:p>
          <a:p>
            <a:pPr indent="0" lvl="0" marL="0" marR="0" rtl="0" algn="l">
              <a:spcBef>
                <a:spcPts val="0"/>
              </a:spcBef>
              <a:spcAft>
                <a:spcPts val="0"/>
              </a:spcAft>
              <a:buNone/>
            </a:pPr>
            <a:r>
              <a:t/>
            </a:r>
            <a:endParaRPr b="0" i="0"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nvSpPr>
        <p:spPr>
          <a:xfrm>
            <a:off x="1706125" y="2782500"/>
            <a:ext cx="8384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solidFill>
                  <a:schemeClr val="lt2"/>
                </a:solidFill>
                <a:latin typeface="Twentieth Century"/>
                <a:ea typeface="Twentieth Century"/>
                <a:cs typeface="Twentieth Century"/>
                <a:sym typeface="Twentieth Century"/>
              </a:rPr>
              <a:t>Thank You</a:t>
            </a:r>
            <a:endParaRPr b="1" sz="7200">
              <a:solidFill>
                <a:schemeClr val="lt2"/>
              </a:solidFill>
              <a:latin typeface="Twentieth Century"/>
              <a:ea typeface="Twentieth Century"/>
              <a:cs typeface="Twentieth Century"/>
              <a:sym typeface="Twentieth Century"/>
            </a:endParaRPr>
          </a:p>
        </p:txBody>
      </p:sp>
      <p:sp>
        <p:nvSpPr>
          <p:cNvPr id="206" name="Google Shape;206;p10"/>
          <p:cNvSpPr txBox="1"/>
          <p:nvPr/>
        </p:nvSpPr>
        <p:spPr>
          <a:xfrm>
            <a:off x="1957950" y="1221975"/>
            <a:ext cx="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2022-05-11T10:39:02Z</dcterms:created>
  <dc:creator>SANNY DHAMELIYA</dc:creator>
</cp:coreProperties>
</file>