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199DC0-539F-4E5B-89B3-F70D24A27CC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60835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99DC0-539F-4E5B-89B3-F70D24A27CC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301325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99DC0-539F-4E5B-89B3-F70D24A27CC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DFF51C-670F-48EC-BD4E-60195DE6736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002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199DC0-539F-4E5B-89B3-F70D24A27CC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738992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199DC0-539F-4E5B-89B3-F70D24A27CC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DFF51C-670F-48EC-BD4E-60195DE6736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0779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199DC0-539F-4E5B-89B3-F70D24A27CC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838203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99DC0-539F-4E5B-89B3-F70D24A27CC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209319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99DC0-539F-4E5B-89B3-F70D24A27CC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239898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99DC0-539F-4E5B-89B3-F70D24A27CC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165946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99DC0-539F-4E5B-89B3-F70D24A27CC7}" type="datetimeFigureOut">
              <a:rPr lang="en-IN" smtClean="0"/>
              <a:t>16-05-2022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253117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199DC0-539F-4E5B-89B3-F70D24A27CC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11955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99DC0-539F-4E5B-89B3-F70D24A27CC7}" type="datetimeFigureOut">
              <a:rPr lang="en-IN" smtClean="0"/>
              <a:t>16-05-2022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2766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199DC0-539F-4E5B-89B3-F70D24A27CC7}" type="datetimeFigureOut">
              <a:rPr lang="en-IN" smtClean="0"/>
              <a:t>16-05-2022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152874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99DC0-539F-4E5B-89B3-F70D24A27CC7}" type="datetimeFigureOut">
              <a:rPr lang="en-IN" smtClean="0"/>
              <a:t>16-05-2022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359921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99DC0-539F-4E5B-89B3-F70D24A27CC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98660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99DC0-539F-4E5B-89B3-F70D24A27CC7}" type="datetimeFigureOut">
              <a:rPr lang="en-IN" smtClean="0"/>
              <a:t>16-05-2022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DFF51C-670F-48EC-BD4E-60195DE67360}" type="slidenum">
              <a:rPr lang="en-IN" smtClean="0"/>
              <a:t>‹#›</a:t>
            </a:fld>
            <a:endParaRPr lang="en-IN"/>
          </a:p>
        </p:txBody>
      </p:sp>
    </p:spTree>
    <p:extLst>
      <p:ext uri="{BB962C8B-B14F-4D97-AF65-F5344CB8AC3E}">
        <p14:creationId xmlns:p14="http://schemas.microsoft.com/office/powerpoint/2010/main" val="348461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199DC0-539F-4E5B-89B3-F70D24A27CC7}" type="datetimeFigureOut">
              <a:rPr lang="en-IN" smtClean="0"/>
              <a:t>16-05-2022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DFF51C-670F-48EC-BD4E-60195DE67360}" type="slidenum">
              <a:rPr lang="en-IN" smtClean="0"/>
              <a:t>‹#›</a:t>
            </a:fld>
            <a:endParaRPr lang="en-IN"/>
          </a:p>
        </p:txBody>
      </p:sp>
    </p:spTree>
    <p:extLst>
      <p:ext uri="{BB962C8B-B14F-4D97-AF65-F5344CB8AC3E}">
        <p14:creationId xmlns:p14="http://schemas.microsoft.com/office/powerpoint/2010/main" val="19097870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bdb.io/db/hyperdex" TargetMode="External"/><Relationship Id="rId2" Type="http://schemas.openxmlformats.org/officeDocument/2006/relationships/hyperlink" Target="https://www.cs.cornell.edu/people/egs/papers/hyperdex-sigcomm.pdf" TargetMode="External"/><Relationship Id="rId1" Type="http://schemas.openxmlformats.org/officeDocument/2006/relationships/slideLayout" Target="../slideLayouts/slideLayout2.xml"/><Relationship Id="rId4" Type="http://schemas.openxmlformats.org/officeDocument/2006/relationships/hyperlink" Target="https://www.gsd.inesc-id.pt/~jgpaiva/pubs/sac14-presentation.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EBB4-BFFC-88EB-B82B-8BC3B3731D9A}"/>
              </a:ext>
            </a:extLst>
          </p:cNvPr>
          <p:cNvSpPr>
            <a:spLocks noGrp="1"/>
          </p:cNvSpPr>
          <p:nvPr>
            <p:ph type="ctrTitle"/>
          </p:nvPr>
        </p:nvSpPr>
        <p:spPr>
          <a:xfrm>
            <a:off x="2185801" y="1336954"/>
            <a:ext cx="8915399" cy="1487334"/>
          </a:xfrm>
        </p:spPr>
        <p:txBody>
          <a:bodyPr>
            <a:normAutofit fontScale="90000"/>
          </a:bodyPr>
          <a:lstStyle/>
          <a:p>
            <a:r>
              <a:rPr lang="en-US" sz="4800" b="1" i="0" dirty="0">
                <a:solidFill>
                  <a:schemeClr val="accent1">
                    <a:lumMod val="60000"/>
                    <a:lumOff val="40000"/>
                  </a:schemeClr>
                </a:solidFill>
                <a:effectLst/>
                <a:latin typeface="Arial" panose="020B0604020202020204" pitchFamily="34" charset="0"/>
              </a:rPr>
              <a:t>HyperDex: A Distributed </a:t>
            </a:r>
            <a:r>
              <a:rPr lang="en-US" sz="4800" b="1" dirty="0">
                <a:solidFill>
                  <a:schemeClr val="accent1">
                    <a:lumMod val="60000"/>
                    <a:lumOff val="40000"/>
                  </a:schemeClr>
                </a:solidFill>
                <a:latin typeface="Arial" panose="020B0604020202020204" pitchFamily="34" charset="0"/>
              </a:rPr>
              <a:t>S</a:t>
            </a:r>
            <a:r>
              <a:rPr lang="en-US" sz="4800" b="1" i="0" dirty="0">
                <a:solidFill>
                  <a:schemeClr val="accent1">
                    <a:lumMod val="60000"/>
                    <a:lumOff val="40000"/>
                  </a:schemeClr>
                </a:solidFill>
                <a:effectLst/>
                <a:latin typeface="Arial" panose="020B0604020202020204" pitchFamily="34" charset="0"/>
              </a:rPr>
              <a:t>earchable </a:t>
            </a:r>
            <a:r>
              <a:rPr lang="en-US" sz="4800" b="1" dirty="0">
                <a:solidFill>
                  <a:schemeClr val="accent1">
                    <a:lumMod val="60000"/>
                    <a:lumOff val="40000"/>
                  </a:schemeClr>
                </a:solidFill>
                <a:latin typeface="Arial" panose="020B0604020202020204" pitchFamily="34" charset="0"/>
              </a:rPr>
              <a:t>K</a:t>
            </a:r>
            <a:r>
              <a:rPr lang="en-US" sz="4800" b="1" i="0" dirty="0">
                <a:solidFill>
                  <a:schemeClr val="accent1">
                    <a:lumMod val="60000"/>
                    <a:lumOff val="40000"/>
                  </a:schemeClr>
                </a:solidFill>
                <a:effectLst/>
                <a:latin typeface="Arial" panose="020B0604020202020204" pitchFamily="34" charset="0"/>
              </a:rPr>
              <a:t>ey-Value </a:t>
            </a:r>
            <a:r>
              <a:rPr lang="en-US" sz="4800" b="1" dirty="0">
                <a:solidFill>
                  <a:schemeClr val="accent1">
                    <a:lumMod val="60000"/>
                    <a:lumOff val="40000"/>
                  </a:schemeClr>
                </a:solidFill>
                <a:latin typeface="Arial" panose="020B0604020202020204" pitchFamily="34" charset="0"/>
              </a:rPr>
              <a:t>S</a:t>
            </a:r>
            <a:r>
              <a:rPr lang="en-US" sz="4800" b="1" i="0" dirty="0">
                <a:solidFill>
                  <a:schemeClr val="accent1">
                    <a:lumMod val="60000"/>
                    <a:lumOff val="40000"/>
                  </a:schemeClr>
                </a:solidFill>
                <a:effectLst/>
                <a:latin typeface="Arial" panose="020B0604020202020204" pitchFamily="34" charset="0"/>
              </a:rPr>
              <a:t>tore</a:t>
            </a:r>
            <a:endParaRPr lang="en-IN" sz="4800" b="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D18C4365-77C6-48CB-0AF9-876670033C3D}"/>
              </a:ext>
            </a:extLst>
          </p:cNvPr>
          <p:cNvSpPr>
            <a:spLocks noGrp="1"/>
          </p:cNvSpPr>
          <p:nvPr>
            <p:ph type="subTitle" idx="1"/>
          </p:nvPr>
        </p:nvSpPr>
        <p:spPr>
          <a:xfrm>
            <a:off x="1606269" y="3585882"/>
            <a:ext cx="9406871" cy="3137647"/>
          </a:xfrm>
        </p:spPr>
        <p:txBody>
          <a:bodyPr>
            <a:normAutofit fontScale="92500" lnSpcReduction="20000"/>
          </a:bodyPr>
          <a:lstStyle/>
          <a:p>
            <a:r>
              <a:rPr lang="en-US" b="0" i="0" dirty="0">
                <a:solidFill>
                  <a:schemeClr val="accent1">
                    <a:lumMod val="60000"/>
                    <a:lumOff val="40000"/>
                  </a:schemeClr>
                </a:solidFill>
                <a:effectLst/>
                <a:latin typeface="Arial" panose="020B0604020202020204" pitchFamily="34" charset="0"/>
              </a:rPr>
              <a:t>Assigned by: Professor PM </a:t>
            </a:r>
            <a:r>
              <a:rPr lang="en-US" dirty="0">
                <a:solidFill>
                  <a:schemeClr val="accent1">
                    <a:lumMod val="60000"/>
                    <a:lumOff val="40000"/>
                  </a:schemeClr>
                </a:solidFill>
                <a:latin typeface="Arial" panose="020B0604020202020204" pitchFamily="34" charset="0"/>
              </a:rPr>
              <a:t>J</a:t>
            </a:r>
            <a:r>
              <a:rPr lang="en-US" b="0" i="0" dirty="0">
                <a:solidFill>
                  <a:schemeClr val="accent1">
                    <a:lumMod val="60000"/>
                    <a:lumOff val="40000"/>
                  </a:schemeClr>
                </a:solidFill>
                <a:effectLst/>
                <a:latin typeface="Arial" panose="020B0604020202020204" pitchFamily="34" charset="0"/>
              </a:rPr>
              <a:t>at</a:t>
            </a:r>
            <a:br>
              <a:rPr lang="en-US" dirty="0">
                <a:solidFill>
                  <a:schemeClr val="accent1">
                    <a:lumMod val="60000"/>
                    <a:lumOff val="40000"/>
                  </a:schemeClr>
                </a:solidFill>
              </a:rPr>
            </a:br>
            <a:r>
              <a:rPr lang="en-US" b="0" i="0" dirty="0">
                <a:solidFill>
                  <a:schemeClr val="accent1">
                    <a:lumMod val="60000"/>
                    <a:lumOff val="40000"/>
                  </a:schemeClr>
                </a:solidFill>
                <a:effectLst/>
                <a:latin typeface="Arial" panose="020B0604020202020204" pitchFamily="34" charset="0"/>
              </a:rPr>
              <a:t>Course: IT 413</a:t>
            </a:r>
            <a:br>
              <a:rPr lang="en-US" dirty="0">
                <a:solidFill>
                  <a:schemeClr val="accent1">
                    <a:lumMod val="60000"/>
                    <a:lumOff val="40000"/>
                  </a:schemeClr>
                </a:solidFill>
              </a:rPr>
            </a:br>
            <a:r>
              <a:rPr lang="en-US" b="0" i="0" dirty="0">
                <a:solidFill>
                  <a:schemeClr val="accent1">
                    <a:lumMod val="60000"/>
                    <a:lumOff val="40000"/>
                  </a:schemeClr>
                </a:solidFill>
                <a:effectLst/>
                <a:latin typeface="Arial" panose="020B0604020202020204" pitchFamily="34" charset="0"/>
              </a:rPr>
              <a:t>NoSQL</a:t>
            </a:r>
          </a:p>
          <a:p>
            <a:endParaRPr lang="en-US" dirty="0">
              <a:latin typeface="Arial" panose="020B0604020202020204" pitchFamily="34" charset="0"/>
            </a:endParaRPr>
          </a:p>
          <a:p>
            <a:pPr algn="l" rtl="0"/>
            <a:r>
              <a:rPr lang="en-IN" dirty="0">
                <a:effectLst/>
                <a:latin typeface="Arial" panose="020B0604020202020204" pitchFamily="34" charset="0"/>
              </a:rPr>
              <a:t>                                                </a:t>
            </a:r>
            <a:r>
              <a:rPr lang="en-IN" dirty="0">
                <a:solidFill>
                  <a:schemeClr val="accent1">
                    <a:lumMod val="40000"/>
                    <a:lumOff val="60000"/>
                  </a:schemeClr>
                </a:solidFill>
                <a:effectLst/>
                <a:latin typeface="Arial" panose="020B0604020202020204" pitchFamily="34" charset="0"/>
              </a:rPr>
              <a:t>Team Members</a:t>
            </a:r>
            <a:br>
              <a:rPr lang="en-IN" dirty="0">
                <a:solidFill>
                  <a:schemeClr val="accent1">
                    <a:lumMod val="40000"/>
                    <a:lumOff val="60000"/>
                  </a:schemeClr>
                </a:solidFill>
                <a:effectLst/>
              </a:rPr>
            </a:br>
            <a:r>
              <a:rPr lang="en-IN" dirty="0">
                <a:solidFill>
                  <a:schemeClr val="accent1">
                    <a:lumMod val="40000"/>
                    <a:lumOff val="60000"/>
                  </a:schemeClr>
                </a:solidFill>
                <a:effectLst/>
              </a:rPr>
              <a:t>					</a:t>
            </a:r>
            <a:r>
              <a:rPr lang="en-IN" dirty="0">
                <a:solidFill>
                  <a:schemeClr val="accent1">
                    <a:lumMod val="40000"/>
                    <a:lumOff val="60000"/>
                  </a:schemeClr>
                </a:solidFill>
                <a:effectLst/>
                <a:latin typeface="Arial" panose="020B0604020202020204" pitchFamily="34" charset="0"/>
              </a:rPr>
              <a:t>Keval Savaliya - 201901006</a:t>
            </a:r>
            <a:br>
              <a:rPr lang="en-IN" dirty="0">
                <a:solidFill>
                  <a:schemeClr val="accent1">
                    <a:lumMod val="40000"/>
                    <a:lumOff val="60000"/>
                  </a:schemeClr>
                </a:solidFill>
                <a:effectLst/>
              </a:rPr>
            </a:br>
            <a:r>
              <a:rPr lang="en-IN" dirty="0">
                <a:solidFill>
                  <a:schemeClr val="accent1">
                    <a:lumMod val="40000"/>
                    <a:lumOff val="60000"/>
                  </a:schemeClr>
                </a:solidFill>
                <a:effectLst/>
              </a:rPr>
              <a:t>					</a:t>
            </a:r>
            <a:r>
              <a:rPr lang="en-IN" dirty="0">
                <a:solidFill>
                  <a:schemeClr val="accent1">
                    <a:lumMod val="40000"/>
                    <a:lumOff val="60000"/>
                  </a:schemeClr>
                </a:solidFill>
                <a:effectLst/>
                <a:latin typeface="Arial" panose="020B0604020202020204" pitchFamily="34" charset="0"/>
              </a:rPr>
              <a:t>Sanny Dhameliya - 201901031</a:t>
            </a:r>
            <a:br>
              <a:rPr lang="en-IN" dirty="0">
                <a:effectLst/>
              </a:rPr>
            </a:br>
            <a:endParaRPr lang="en-IN" dirty="0">
              <a:effectLst/>
            </a:endParaRPr>
          </a:p>
          <a:p>
            <a:br>
              <a:rPr lang="en-IN" b="0" i="0" dirty="0">
                <a:solidFill>
                  <a:srgbClr val="5D6879"/>
                </a:solidFill>
                <a:effectLst/>
                <a:latin typeface="Lato" panose="020F0502020204030203" pitchFamily="34" charset="0"/>
              </a:rPr>
            </a:br>
            <a:endParaRPr lang="en-US" b="0" i="0" dirty="0">
              <a:effectLst/>
              <a:latin typeface="Arial" panose="020B0604020202020204" pitchFamily="34" charset="0"/>
            </a:endParaRPr>
          </a:p>
          <a:p>
            <a:r>
              <a:rPr lang="en-IN" dirty="0"/>
              <a:t>                                         </a:t>
            </a:r>
          </a:p>
        </p:txBody>
      </p:sp>
    </p:spTree>
    <p:extLst>
      <p:ext uri="{BB962C8B-B14F-4D97-AF65-F5344CB8AC3E}">
        <p14:creationId xmlns:p14="http://schemas.microsoft.com/office/powerpoint/2010/main" val="377114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2B09-74CF-578A-3438-A68A83D0E99E}"/>
              </a:ext>
            </a:extLst>
          </p:cNvPr>
          <p:cNvSpPr>
            <a:spLocks noGrp="1"/>
          </p:cNvSpPr>
          <p:nvPr>
            <p:ph type="title"/>
          </p:nvPr>
        </p:nvSpPr>
        <p:spPr>
          <a:xfrm>
            <a:off x="1991226" y="521484"/>
            <a:ext cx="8085103" cy="787363"/>
          </a:xfrm>
        </p:spPr>
        <p:txBody>
          <a:bodyPr>
            <a:noAutofit/>
          </a:bodyPr>
          <a:lstStyle/>
          <a:p>
            <a:pPr rtl="0">
              <a:spcBef>
                <a:spcPts val="0"/>
              </a:spcBef>
              <a:spcAft>
                <a:spcPts val="0"/>
              </a:spcAft>
            </a:pPr>
            <a:r>
              <a:rPr lang="en-IN" b="1" u="sng" dirty="0">
                <a:solidFill>
                  <a:schemeClr val="accent1">
                    <a:lumMod val="60000"/>
                    <a:lumOff val="40000"/>
                  </a:schemeClr>
                </a:solidFill>
                <a:effectLst/>
              </a:rPr>
              <a:t>INTRODUCTION</a:t>
            </a:r>
            <a:br>
              <a:rPr lang="en-IN" b="1" u="sng" dirty="0"/>
            </a:br>
            <a:endParaRPr lang="en-IN" b="1" u="sng" dirty="0"/>
          </a:p>
        </p:txBody>
      </p:sp>
      <p:sp>
        <p:nvSpPr>
          <p:cNvPr id="3" name="Content Placeholder 2">
            <a:extLst>
              <a:ext uri="{FF2B5EF4-FFF2-40B4-BE49-F238E27FC236}">
                <a16:creationId xmlns:a16="http://schemas.microsoft.com/office/drawing/2014/main" id="{8D732CB4-D920-C31A-8257-824EBDBE062B}"/>
              </a:ext>
            </a:extLst>
          </p:cNvPr>
          <p:cNvSpPr>
            <a:spLocks noGrp="1"/>
          </p:cNvSpPr>
          <p:nvPr>
            <p:ph idx="1"/>
          </p:nvPr>
        </p:nvSpPr>
        <p:spPr>
          <a:xfrm>
            <a:off x="1550894" y="1461248"/>
            <a:ext cx="9792353" cy="4432046"/>
          </a:xfrm>
        </p:spPr>
        <p:txBody>
          <a:bodyPr/>
          <a:lstStyle/>
          <a:p>
            <a:r>
              <a:rPr lang="en-IN" sz="2000" dirty="0"/>
              <a:t>HyperDex is Distributed Multi-dimensional Key-Value Store.</a:t>
            </a:r>
          </a:p>
          <a:p>
            <a:r>
              <a:rPr lang="en-IN" sz="2000" dirty="0"/>
              <a:t>Key-Value stores give high performance and elastic scalability.</a:t>
            </a:r>
          </a:p>
          <a:p>
            <a:r>
              <a:rPr lang="en-IN" sz="2000" dirty="0"/>
              <a:t>Only Key-Value store database restrictive search only on the primary key. Some of them search on the secondary index but it’s a cost to run queries other than primary is very costly.</a:t>
            </a:r>
          </a:p>
          <a:p>
            <a:r>
              <a:rPr lang="en-IN" sz="2000" dirty="0"/>
              <a:t>Motivation to use Multi-dimensional Key-Value Store :</a:t>
            </a:r>
          </a:p>
          <a:p>
            <a:pPr lvl="3">
              <a:buFont typeface="Courier New" panose="02070309020205020404" pitchFamily="49" charset="0"/>
              <a:buChar char="o"/>
            </a:pPr>
            <a:r>
              <a:rPr lang="en-US" sz="2000" dirty="0"/>
              <a:t>Support for operations with secondary keys</a:t>
            </a:r>
            <a:r>
              <a:rPr lang="en-IN" sz="2000" dirty="0"/>
              <a:t>   </a:t>
            </a:r>
          </a:p>
          <a:p>
            <a:pPr lvl="3">
              <a:buFont typeface="Courier New" panose="02070309020205020404" pitchFamily="49" charset="0"/>
              <a:buChar char="o"/>
            </a:pPr>
            <a:r>
              <a:rPr lang="en-IN" sz="2000" dirty="0"/>
              <a:t>Maintain high performance </a:t>
            </a:r>
          </a:p>
          <a:p>
            <a:pPr lvl="3">
              <a:buFont typeface="Courier New" panose="02070309020205020404" pitchFamily="49" charset="0"/>
              <a:buChar char="o"/>
            </a:pPr>
            <a:r>
              <a:rPr lang="en-IN" sz="2000" dirty="0"/>
              <a:t>Preserve scalability </a:t>
            </a:r>
          </a:p>
          <a:p>
            <a:pPr marL="1371600" lvl="3" indent="0">
              <a:buNone/>
            </a:pPr>
            <a:r>
              <a:rPr lang="en-IN" sz="2000" dirty="0"/>
              <a:t>		</a:t>
            </a:r>
          </a:p>
          <a:p>
            <a:pPr marL="1371600" lvl="3" indent="0">
              <a:buNone/>
            </a:pPr>
            <a:endParaRPr lang="en-IN" dirty="0"/>
          </a:p>
        </p:txBody>
      </p:sp>
    </p:spTree>
    <p:extLst>
      <p:ext uri="{BB962C8B-B14F-4D97-AF65-F5344CB8AC3E}">
        <p14:creationId xmlns:p14="http://schemas.microsoft.com/office/powerpoint/2010/main" val="400672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8280-CD04-471E-9831-F11FCA3A2DA0}"/>
              </a:ext>
            </a:extLst>
          </p:cNvPr>
          <p:cNvSpPr>
            <a:spLocks noGrp="1"/>
          </p:cNvSpPr>
          <p:nvPr>
            <p:ph type="title"/>
          </p:nvPr>
        </p:nvSpPr>
        <p:spPr>
          <a:xfrm>
            <a:off x="2286000" y="624110"/>
            <a:ext cx="9012424" cy="908855"/>
          </a:xfrm>
        </p:spPr>
        <p:txBody>
          <a:bodyPr/>
          <a:lstStyle/>
          <a:p>
            <a:r>
              <a:rPr lang="en-IN" b="1" i="0" u="sng" dirty="0">
                <a:solidFill>
                  <a:schemeClr val="accent1">
                    <a:lumMod val="60000"/>
                    <a:lumOff val="40000"/>
                  </a:schemeClr>
                </a:solidFill>
                <a:effectLst/>
                <a:latin typeface="-apple-system"/>
              </a:rPr>
              <a:t>LEARNING OUTCOMES</a:t>
            </a:r>
            <a:endParaRPr lang="en-IN" b="1" u="sng"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637B7E0D-6FA7-080C-B34E-6F5265784EEF}"/>
              </a:ext>
            </a:extLst>
          </p:cNvPr>
          <p:cNvSpPr>
            <a:spLocks noGrp="1"/>
          </p:cNvSpPr>
          <p:nvPr>
            <p:ph idx="1"/>
          </p:nvPr>
        </p:nvSpPr>
        <p:spPr>
          <a:xfrm>
            <a:off x="2286000" y="1685303"/>
            <a:ext cx="9102071" cy="4548587"/>
          </a:xfrm>
        </p:spPr>
        <p:txBody>
          <a:bodyPr>
            <a:normAutofit/>
          </a:bodyPr>
          <a:lstStyle/>
          <a:p>
            <a:r>
              <a:rPr lang="en-US" sz="2000" b="0" i="0" dirty="0">
                <a:solidFill>
                  <a:srgbClr val="212529"/>
                </a:solidFill>
                <a:effectLst/>
                <a:latin typeface="open sans" panose="020B0604020202020204" pitchFamily="34" charset="0"/>
              </a:rPr>
              <a:t>HyperDex is a distributed, searchable, and a consistent key-value store.</a:t>
            </a:r>
          </a:p>
          <a:p>
            <a:r>
              <a:rPr lang="en-US" sz="2000" b="0" i="0" dirty="0">
                <a:solidFill>
                  <a:srgbClr val="212529"/>
                </a:solidFill>
                <a:effectLst/>
                <a:latin typeface="open sans" panose="020B0606030504020204" pitchFamily="34" charset="0"/>
              </a:rPr>
              <a:t>HyperDex provides serializability consistency and tolerates a threshold of server failures.</a:t>
            </a:r>
            <a:endParaRPr lang="en-US" sz="2000" dirty="0">
              <a:solidFill>
                <a:srgbClr val="212529"/>
              </a:solidFill>
              <a:latin typeface="open sans" panose="020B0604020202020204" pitchFamily="34" charset="0"/>
            </a:endParaRPr>
          </a:p>
          <a:p>
            <a:r>
              <a:rPr lang="en-US" sz="2000" b="0" i="0" dirty="0">
                <a:solidFill>
                  <a:srgbClr val="212529"/>
                </a:solidFill>
                <a:effectLst/>
                <a:latin typeface="open sans" panose="020B0606030504020204" pitchFamily="34" charset="0"/>
              </a:rPr>
              <a:t>Another highlight is a novel </a:t>
            </a:r>
            <a:r>
              <a:rPr lang="en-US" sz="2000" b="0" i="1" dirty="0">
                <a:solidFill>
                  <a:srgbClr val="212529"/>
                </a:solidFill>
                <a:effectLst/>
                <a:latin typeface="open sans" panose="020B0606030504020204" pitchFamily="34" charset="0"/>
              </a:rPr>
              <a:t>search</a:t>
            </a:r>
            <a:r>
              <a:rPr lang="en-US" sz="2000" b="0" i="0" dirty="0">
                <a:solidFill>
                  <a:srgbClr val="212529"/>
                </a:solidFill>
                <a:effectLst/>
                <a:latin typeface="open sans" panose="020B0606030504020204" pitchFamily="34" charset="0"/>
              </a:rPr>
              <a:t> primitive that supports queries on secondary attributes.</a:t>
            </a:r>
            <a:endParaRPr lang="en-US" sz="2000" b="0" i="0" dirty="0">
              <a:solidFill>
                <a:srgbClr val="212529"/>
              </a:solidFill>
              <a:effectLst/>
              <a:latin typeface="open sans" panose="020B0604020202020204" pitchFamily="34" charset="0"/>
            </a:endParaRPr>
          </a:p>
          <a:p>
            <a:r>
              <a:rPr lang="en-US" sz="2000" b="0" i="0" dirty="0">
                <a:solidFill>
                  <a:srgbClr val="212529"/>
                </a:solidFill>
                <a:effectLst/>
                <a:latin typeface="open sans" panose="020B0606030504020204" pitchFamily="34" charset="0"/>
              </a:rPr>
              <a:t>The main techniques HyperDex uses are hyperspace hashing and value-dependent chaining.</a:t>
            </a:r>
            <a:endParaRPr lang="en-US" sz="2000" dirty="0">
              <a:solidFill>
                <a:srgbClr val="212529"/>
              </a:solidFill>
              <a:latin typeface="open sans" panose="020B0604020202020204" pitchFamily="34" charset="0"/>
            </a:endParaRPr>
          </a:p>
          <a:p>
            <a:r>
              <a:rPr lang="en-US" sz="2000" dirty="0">
                <a:solidFill>
                  <a:srgbClr val="212529"/>
                </a:solidFill>
                <a:latin typeface="open sans" panose="020B0606030504020204" pitchFamily="34" charset="0"/>
              </a:rPr>
              <a:t>H</a:t>
            </a:r>
            <a:r>
              <a:rPr lang="en-US" sz="2000" b="0" i="0" dirty="0">
                <a:solidFill>
                  <a:srgbClr val="212529"/>
                </a:solidFill>
                <a:effectLst/>
                <a:latin typeface="open sans" panose="020B0606030504020204" pitchFamily="34" charset="0"/>
              </a:rPr>
              <a:t>yperDex has a commercial extension called HyperDex Warp, which supports ACID(</a:t>
            </a:r>
            <a:r>
              <a:rPr lang="en-US" sz="2000" b="1" i="0" dirty="0">
                <a:solidFill>
                  <a:srgbClr val="202124"/>
                </a:solidFill>
                <a:effectLst/>
                <a:latin typeface="arial" panose="020B0604020202020204" pitchFamily="34" charset="0"/>
              </a:rPr>
              <a:t>atomicity, consistency, isolation, and durability</a:t>
            </a:r>
            <a:r>
              <a:rPr lang="en-US" sz="2000" b="0" i="0" dirty="0">
                <a:solidFill>
                  <a:srgbClr val="212529"/>
                </a:solidFill>
                <a:effectLst/>
                <a:latin typeface="open sans" panose="020B0606030504020204" pitchFamily="34" charset="0"/>
              </a:rPr>
              <a:t>) transactions involving multiple objects.</a:t>
            </a:r>
            <a:endParaRPr lang="en-US" sz="2000" b="0" i="0" dirty="0">
              <a:solidFill>
                <a:srgbClr val="212529"/>
              </a:solidFill>
              <a:effectLst/>
              <a:latin typeface="open sans" panose="020B0604020202020204" pitchFamily="34" charset="0"/>
            </a:endParaRPr>
          </a:p>
          <a:p>
            <a:endParaRPr lang="en-IN" dirty="0"/>
          </a:p>
        </p:txBody>
      </p:sp>
    </p:spTree>
    <p:extLst>
      <p:ext uri="{BB962C8B-B14F-4D97-AF65-F5344CB8AC3E}">
        <p14:creationId xmlns:p14="http://schemas.microsoft.com/office/powerpoint/2010/main" val="1952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86B4-99A6-B51B-AB3B-481B39833220}"/>
              </a:ext>
            </a:extLst>
          </p:cNvPr>
          <p:cNvSpPr>
            <a:spLocks noGrp="1"/>
          </p:cNvSpPr>
          <p:nvPr>
            <p:ph type="title"/>
          </p:nvPr>
        </p:nvSpPr>
        <p:spPr/>
        <p:txBody>
          <a:bodyPr/>
          <a:lstStyle/>
          <a:p>
            <a:r>
              <a:rPr lang="en-US" b="1" i="0" u="sng" dirty="0">
                <a:solidFill>
                  <a:schemeClr val="accent1">
                    <a:lumMod val="60000"/>
                    <a:lumOff val="40000"/>
                  </a:schemeClr>
                </a:solidFill>
                <a:effectLst/>
                <a:latin typeface="-apple-system"/>
              </a:rPr>
              <a:t>Content Summary Of </a:t>
            </a:r>
            <a:r>
              <a:rPr lang="en-US" b="1" u="sng" dirty="0">
                <a:solidFill>
                  <a:schemeClr val="accent1">
                    <a:lumMod val="60000"/>
                    <a:lumOff val="40000"/>
                  </a:schemeClr>
                </a:solidFill>
                <a:latin typeface="-apple-system"/>
              </a:rPr>
              <a:t>T</a:t>
            </a:r>
            <a:r>
              <a:rPr lang="en-US" b="1" i="0" u="sng" dirty="0">
                <a:solidFill>
                  <a:schemeClr val="accent1">
                    <a:lumMod val="60000"/>
                    <a:lumOff val="40000"/>
                  </a:schemeClr>
                </a:solidFill>
                <a:effectLst/>
                <a:latin typeface="-apple-system"/>
              </a:rPr>
              <a:t>he Study</a:t>
            </a:r>
            <a:endParaRPr lang="en-IN" b="1" u="sng"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6D4A0780-0F51-F3AA-9314-01463E2C2FB4}"/>
              </a:ext>
            </a:extLst>
          </p:cNvPr>
          <p:cNvSpPr>
            <a:spLocks noGrp="1"/>
          </p:cNvSpPr>
          <p:nvPr>
            <p:ph idx="1"/>
          </p:nvPr>
        </p:nvSpPr>
        <p:spPr>
          <a:xfrm>
            <a:off x="1972235" y="1532965"/>
            <a:ext cx="9532377" cy="4333434"/>
          </a:xfrm>
        </p:spPr>
        <p:txBody>
          <a:bodyPr/>
          <a:lstStyle/>
          <a:p>
            <a:r>
              <a:rPr lang="en-US" b="0" i="0" dirty="0">
                <a:solidFill>
                  <a:srgbClr val="212529"/>
                </a:solidFill>
                <a:effectLst/>
                <a:latin typeface="open sans" panose="020B0606030504020204" pitchFamily="34" charset="0"/>
              </a:rPr>
              <a:t>The development of HyperDex started in 2011. In the same year, it was publicly available and the authors provided a report to show its performance after that it provide a fault</a:t>
            </a:r>
            <a:r>
              <a:rPr lang="en-US" dirty="0">
                <a:solidFill>
                  <a:srgbClr val="212529"/>
                </a:solidFill>
                <a:latin typeface="open sans" panose="020B0606030504020204" pitchFamily="34" charset="0"/>
              </a:rPr>
              <a:t>-</a:t>
            </a:r>
            <a:r>
              <a:rPr lang="en-IN" b="0" i="0" dirty="0">
                <a:solidFill>
                  <a:srgbClr val="212529"/>
                </a:solidFill>
                <a:effectLst/>
                <a:latin typeface="open sans" panose="020B0606030504020204" pitchFamily="34" charset="0"/>
              </a:rPr>
              <a:t>tolerant coordinator.</a:t>
            </a:r>
            <a:r>
              <a:rPr lang="en-US" b="0" i="0" dirty="0">
                <a:solidFill>
                  <a:srgbClr val="212529"/>
                </a:solidFill>
                <a:effectLst/>
                <a:latin typeface="open sans" panose="020B0606030504020204" pitchFamily="34" charset="0"/>
              </a:rPr>
              <a:t> In 2014, HyperDex supported ACID transactions involving multiple objects with the Warp add-on.</a:t>
            </a:r>
          </a:p>
          <a:p>
            <a:r>
              <a:rPr lang="en-US" b="0" i="0" dirty="0">
                <a:solidFill>
                  <a:srgbClr val="212529"/>
                </a:solidFill>
                <a:effectLst/>
                <a:latin typeface="open sans" panose="020B0606030504020204" pitchFamily="34" charset="0"/>
              </a:rPr>
              <a:t>HyperDex is a key-value store. Each object stored in it complies with an application-provided schema, consisting of a key and zero or more secondary attributes.</a:t>
            </a:r>
            <a:endParaRPr lang="en-US" dirty="0">
              <a:solidFill>
                <a:srgbClr val="212529"/>
              </a:solidFill>
              <a:latin typeface="open sans" panose="020B0606030504020204" pitchFamily="34" charset="0"/>
            </a:endParaRPr>
          </a:p>
          <a:p>
            <a:r>
              <a:rPr lang="en-US" b="0" i="0" dirty="0">
                <a:solidFill>
                  <a:srgbClr val="212529"/>
                </a:solidFill>
                <a:effectLst/>
                <a:latin typeface="open sans" panose="020B0606030504020204" pitchFamily="34" charset="0"/>
              </a:rPr>
              <a:t>HyperDex is a NoSQL DBMS that does not support foreign keys.</a:t>
            </a:r>
          </a:p>
          <a:p>
            <a:r>
              <a:rPr lang="en-US" b="0" i="0" dirty="0">
                <a:solidFill>
                  <a:srgbClr val="212529"/>
                </a:solidFill>
                <a:effectLst/>
                <a:latin typeface="open sans" panose="020B0606030504020204" pitchFamily="34" charset="0"/>
              </a:rPr>
              <a:t>HyperDex does not support joins. Since different tables are mapped to different hyperspaces, records from different tables cannot be combined in HyperDex.</a:t>
            </a:r>
            <a:endParaRPr lang="en-US" dirty="0">
              <a:solidFill>
                <a:srgbClr val="212529"/>
              </a:solidFill>
              <a:latin typeface="open sans" panose="020B0606030504020204" pitchFamily="34" charset="0"/>
            </a:endParaRPr>
          </a:p>
          <a:p>
            <a:r>
              <a:rPr lang="en-US" b="0" i="0" dirty="0">
                <a:solidFill>
                  <a:srgbClr val="212529"/>
                </a:solidFill>
                <a:effectLst/>
                <a:latin typeface="open sans" panose="020B0606030504020204" pitchFamily="34" charset="0"/>
              </a:rPr>
              <a:t>HyperDex does not support logging. The storage layer Hyper Disk is itself log-structured, so there is no need for extra logging. To provide fault tolerance, it employs replicas to store one piece of data.</a:t>
            </a:r>
          </a:p>
          <a:p>
            <a:pPr marL="0" indent="0">
              <a:buNone/>
            </a:pPr>
            <a:endParaRPr lang="en-IN" dirty="0"/>
          </a:p>
        </p:txBody>
      </p:sp>
    </p:spTree>
    <p:extLst>
      <p:ext uri="{BB962C8B-B14F-4D97-AF65-F5344CB8AC3E}">
        <p14:creationId xmlns:p14="http://schemas.microsoft.com/office/powerpoint/2010/main" val="134728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BCD7-87BC-DB6B-F3AD-4FABE98559DB}"/>
              </a:ext>
            </a:extLst>
          </p:cNvPr>
          <p:cNvSpPr>
            <a:spLocks noGrp="1"/>
          </p:cNvSpPr>
          <p:nvPr>
            <p:ph type="title"/>
          </p:nvPr>
        </p:nvSpPr>
        <p:spPr/>
        <p:txBody>
          <a:bodyPr/>
          <a:lstStyle/>
          <a:p>
            <a:r>
              <a:rPr lang="en-US" b="1" u="sng" dirty="0">
                <a:solidFill>
                  <a:schemeClr val="accent1">
                    <a:lumMod val="60000"/>
                    <a:lumOff val="40000"/>
                  </a:schemeClr>
                </a:solidFill>
                <a:latin typeface="-apple-system"/>
              </a:rPr>
              <a:t>C</a:t>
            </a:r>
            <a:r>
              <a:rPr lang="en-US" b="1" i="0" u="sng" dirty="0">
                <a:solidFill>
                  <a:schemeClr val="accent1">
                    <a:lumMod val="60000"/>
                    <a:lumOff val="40000"/>
                  </a:schemeClr>
                </a:solidFill>
                <a:effectLst/>
                <a:latin typeface="-apple-system"/>
              </a:rPr>
              <a:t>ontent Summary </a:t>
            </a:r>
            <a:r>
              <a:rPr lang="en-US" b="1" u="sng" dirty="0">
                <a:solidFill>
                  <a:schemeClr val="accent1">
                    <a:lumMod val="60000"/>
                    <a:lumOff val="40000"/>
                  </a:schemeClr>
                </a:solidFill>
                <a:latin typeface="-apple-system"/>
              </a:rPr>
              <a:t>O</a:t>
            </a:r>
            <a:r>
              <a:rPr lang="en-US" b="1" i="0" u="sng" dirty="0">
                <a:solidFill>
                  <a:schemeClr val="accent1">
                    <a:lumMod val="60000"/>
                    <a:lumOff val="40000"/>
                  </a:schemeClr>
                </a:solidFill>
                <a:effectLst/>
                <a:latin typeface="-apple-system"/>
              </a:rPr>
              <a:t>f The Study</a:t>
            </a:r>
            <a:endParaRPr lang="en-IN" b="1" u="sng"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DC07F275-B2B4-F07A-4D4F-D3C069FF6F72}"/>
              </a:ext>
            </a:extLst>
          </p:cNvPr>
          <p:cNvSpPr>
            <a:spLocks noGrp="1"/>
          </p:cNvSpPr>
          <p:nvPr>
            <p:ph idx="1"/>
          </p:nvPr>
        </p:nvSpPr>
        <p:spPr>
          <a:xfrm>
            <a:off x="2429435" y="1461247"/>
            <a:ext cx="9075177" cy="4449975"/>
          </a:xfrm>
        </p:spPr>
        <p:txBody>
          <a:bodyPr/>
          <a:lstStyle/>
          <a:p>
            <a:r>
              <a:rPr lang="en-US" b="0" i="0" dirty="0">
                <a:solidFill>
                  <a:srgbClr val="212529"/>
                </a:solidFill>
                <a:effectLst/>
                <a:latin typeface="open sans" panose="020B0606030504020204" pitchFamily="34" charset="0"/>
              </a:rPr>
              <a:t>For Query Execution Client first maps a query into hyperspace and determines which servers’ regions intersect the resulting hyperplane. It then sends the request to those servers and collects matching results if necessary.</a:t>
            </a:r>
          </a:p>
          <a:p>
            <a:r>
              <a:rPr lang="en-US" b="0" i="0" dirty="0">
                <a:solidFill>
                  <a:srgbClr val="212529"/>
                </a:solidFill>
                <a:effectLst/>
                <a:latin typeface="open sans" panose="020B0606030504020204" pitchFamily="34" charset="0"/>
              </a:rPr>
              <a:t>HyperDex provides an imperative API. It supports two kinds of queries:</a:t>
            </a:r>
            <a:endParaRPr lang="en-US" dirty="0">
              <a:solidFill>
                <a:srgbClr val="212529"/>
              </a:solidFill>
              <a:latin typeface="open sans" panose="020B0606030504020204" pitchFamily="34" charset="0"/>
            </a:endParaRPr>
          </a:p>
          <a:p>
            <a:pPr lvl="2"/>
            <a:r>
              <a:rPr lang="en-US" sz="1600" b="0" i="0" dirty="0">
                <a:solidFill>
                  <a:srgbClr val="212529"/>
                </a:solidFill>
                <a:effectLst/>
                <a:latin typeface="open sans" panose="020B0606030504020204" pitchFamily="34" charset="0"/>
              </a:rPr>
              <a:t>basic query to insert, retrieve, update and delete objects identified by keys</a:t>
            </a:r>
          </a:p>
          <a:p>
            <a:pPr lvl="2"/>
            <a:r>
              <a:rPr lang="en-US" sz="1600" b="0" i="0" dirty="0">
                <a:solidFill>
                  <a:srgbClr val="212529"/>
                </a:solidFill>
                <a:effectLst/>
                <a:latin typeface="open sans" panose="020B0606030504020204" pitchFamily="34" charset="0"/>
              </a:rPr>
              <a:t>search query to retrieve the objects whose attributes match the user-specified range (any subset of attributes)</a:t>
            </a:r>
          </a:p>
          <a:p>
            <a:pPr lvl="3"/>
            <a:endParaRPr lang="en-US" b="0" i="0" dirty="0">
              <a:solidFill>
                <a:srgbClr val="212529"/>
              </a:solidFill>
              <a:effectLst/>
              <a:latin typeface="open sans" panose="020B0606030504020204" pitchFamily="34" charset="0"/>
            </a:endParaRPr>
          </a:p>
          <a:p>
            <a:r>
              <a:rPr lang="en-US" b="0" i="0" dirty="0">
                <a:solidFill>
                  <a:srgbClr val="212529"/>
                </a:solidFill>
                <a:effectLst/>
                <a:latin typeface="open sans" panose="020B0606030504020204" pitchFamily="34" charset="0"/>
              </a:rPr>
              <a:t>HyperDex does not use any traditional index. Instead, it applies a new hashing technique called hyperspace hashing. All attributes are mapped to dimensions in a multi-dimensional hyperspace and attribute values are hashed independently. </a:t>
            </a:r>
          </a:p>
          <a:p>
            <a:r>
              <a:rPr lang="en-US" b="0" i="0" dirty="0">
                <a:solidFill>
                  <a:srgbClr val="212529"/>
                </a:solidFill>
                <a:effectLst/>
                <a:latin typeface="open sans" panose="020B0606030504020204" pitchFamily="34" charset="0"/>
              </a:rPr>
              <a:t>Objects reside at the coordinate specified by the hashes</a:t>
            </a:r>
            <a:endParaRPr lang="en-US" dirty="0">
              <a:solidFill>
                <a:srgbClr val="212529"/>
              </a:solidFill>
              <a:latin typeface="open sans" panose="020B0606030504020204" pitchFamily="34" charset="0"/>
            </a:endParaRPr>
          </a:p>
          <a:p>
            <a:endParaRPr lang="en-US" b="0" i="0" dirty="0">
              <a:solidFill>
                <a:srgbClr val="212529"/>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35682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E1BB-F78D-57D6-29C8-58A50242C9D3}"/>
              </a:ext>
            </a:extLst>
          </p:cNvPr>
          <p:cNvSpPr>
            <a:spLocks noGrp="1"/>
          </p:cNvSpPr>
          <p:nvPr>
            <p:ph type="title"/>
          </p:nvPr>
        </p:nvSpPr>
        <p:spPr>
          <a:xfrm>
            <a:off x="2124635" y="634743"/>
            <a:ext cx="8911687" cy="1280890"/>
          </a:xfrm>
        </p:spPr>
        <p:txBody>
          <a:bodyPr/>
          <a:lstStyle/>
          <a:p>
            <a:r>
              <a:rPr lang="en-IN" b="1" u="sng" dirty="0">
                <a:solidFill>
                  <a:schemeClr val="accent1">
                    <a:lumMod val="60000"/>
                    <a:lumOff val="40000"/>
                  </a:schemeClr>
                </a:solidFill>
              </a:rPr>
              <a:t>FUTURE SUGGESTIONS</a:t>
            </a:r>
          </a:p>
        </p:txBody>
      </p:sp>
      <p:sp>
        <p:nvSpPr>
          <p:cNvPr id="3" name="Content Placeholder 2">
            <a:extLst>
              <a:ext uri="{FF2B5EF4-FFF2-40B4-BE49-F238E27FC236}">
                <a16:creationId xmlns:a16="http://schemas.microsoft.com/office/drawing/2014/main" id="{B7802709-483D-8BFC-49E1-16ECF2108C39}"/>
              </a:ext>
            </a:extLst>
          </p:cNvPr>
          <p:cNvSpPr>
            <a:spLocks noGrp="1"/>
          </p:cNvSpPr>
          <p:nvPr>
            <p:ph idx="1"/>
          </p:nvPr>
        </p:nvSpPr>
        <p:spPr>
          <a:xfrm>
            <a:off x="2124635" y="1685364"/>
            <a:ext cx="9379977" cy="4432046"/>
          </a:xfrm>
        </p:spPr>
        <p:txBody>
          <a:bodyPr/>
          <a:lstStyle/>
          <a:p>
            <a:r>
              <a:rPr lang="en-US" sz="2000" b="0" i="0" dirty="0">
                <a:effectLst/>
                <a:latin typeface="Arial" panose="020B0604020202020204" pitchFamily="34" charset="0"/>
              </a:rPr>
              <a:t>In the future, we would like to do some research on how to implement this type of database and how to improve this functionality. </a:t>
            </a:r>
          </a:p>
          <a:p>
            <a:r>
              <a:rPr lang="en-US" sz="2000" b="0" i="0" dirty="0">
                <a:effectLst/>
                <a:latin typeface="Arial" panose="020B0604020202020204" pitchFamily="34" charset="0"/>
              </a:rPr>
              <a:t>We also want to use this type of database to see how it is different from others in the real world. </a:t>
            </a:r>
          </a:p>
          <a:p>
            <a:r>
              <a:rPr lang="en-US" sz="2000" dirty="0">
                <a:latin typeface="Arial" panose="020B0604020202020204" pitchFamily="34" charset="0"/>
              </a:rPr>
              <a:t>H</a:t>
            </a:r>
            <a:r>
              <a:rPr lang="en-US" sz="2000" b="0" i="0" dirty="0">
                <a:effectLst/>
                <a:latin typeface="Arial" panose="020B0604020202020204" pitchFamily="34" charset="0"/>
              </a:rPr>
              <a:t>ere in this term paper we just discuss the theoretical part of it and the concept behind this database but in the future, we would be going to do some performance test</a:t>
            </a:r>
            <a:br>
              <a:rPr lang="en-US" sz="2000" dirty="0"/>
            </a:br>
            <a:r>
              <a:rPr lang="en-US" sz="2000" b="0" i="0" dirty="0">
                <a:effectLst/>
                <a:latin typeface="Arial" panose="020B0604020202020204" pitchFamily="34" charset="0"/>
              </a:rPr>
              <a:t>on how it is better on secondary index quarrying and how fast it is and also watch its throughput on reading and write operation.</a:t>
            </a:r>
          </a:p>
          <a:p>
            <a:r>
              <a:rPr lang="en-US" sz="2000" b="0" i="0" dirty="0">
                <a:effectLst/>
                <a:latin typeface="Arial" panose="020B0604020202020204" pitchFamily="34" charset="0"/>
              </a:rPr>
              <a:t>In general we would like to do some research on how it will implement and performance of every property of HyperDex.</a:t>
            </a:r>
          </a:p>
          <a:p>
            <a:endParaRPr lang="en-IN" sz="2000" dirty="0">
              <a:solidFill>
                <a:srgbClr val="212529"/>
              </a:solidFill>
              <a:latin typeface="-apple-system"/>
            </a:endParaRPr>
          </a:p>
          <a:p>
            <a:endParaRPr lang="en-IN" dirty="0"/>
          </a:p>
        </p:txBody>
      </p:sp>
    </p:spTree>
    <p:extLst>
      <p:ext uri="{BB962C8B-B14F-4D97-AF65-F5344CB8AC3E}">
        <p14:creationId xmlns:p14="http://schemas.microsoft.com/office/powerpoint/2010/main" val="196834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2D7F-7147-9FE4-2435-0271FCD3BD3D}"/>
              </a:ext>
            </a:extLst>
          </p:cNvPr>
          <p:cNvSpPr>
            <a:spLocks noGrp="1"/>
          </p:cNvSpPr>
          <p:nvPr>
            <p:ph type="title"/>
          </p:nvPr>
        </p:nvSpPr>
        <p:spPr/>
        <p:txBody>
          <a:bodyPr/>
          <a:lstStyle/>
          <a:p>
            <a:r>
              <a:rPr lang="en-IN" b="1" u="sng" dirty="0">
                <a:solidFill>
                  <a:schemeClr val="accent1">
                    <a:lumMod val="60000"/>
                    <a:lumOff val="40000"/>
                  </a:schemeClr>
                </a:solidFill>
              </a:rPr>
              <a:t>REFERENCES</a:t>
            </a:r>
          </a:p>
        </p:txBody>
      </p:sp>
      <p:sp>
        <p:nvSpPr>
          <p:cNvPr id="3" name="Content Placeholder 2">
            <a:extLst>
              <a:ext uri="{FF2B5EF4-FFF2-40B4-BE49-F238E27FC236}">
                <a16:creationId xmlns:a16="http://schemas.microsoft.com/office/drawing/2014/main" id="{901BCEDD-68D7-4455-AF4D-E55BB7B4F62C}"/>
              </a:ext>
            </a:extLst>
          </p:cNvPr>
          <p:cNvSpPr>
            <a:spLocks noGrp="1"/>
          </p:cNvSpPr>
          <p:nvPr>
            <p:ph idx="1"/>
          </p:nvPr>
        </p:nvSpPr>
        <p:spPr>
          <a:xfrm>
            <a:off x="2589212" y="2402542"/>
            <a:ext cx="8915400" cy="2106706"/>
          </a:xfrm>
        </p:spPr>
        <p:txBody>
          <a:bodyPr/>
          <a:lstStyle/>
          <a:p>
            <a:r>
              <a:rPr lang="en-IN" dirty="0">
                <a:hlinkClick r:id="rId2"/>
              </a:rPr>
              <a:t>https://www.cs.cornell.edu/people/egs/papers/hyperdex-sigcomm.pdf</a:t>
            </a:r>
            <a:endParaRPr lang="en-IN" dirty="0"/>
          </a:p>
          <a:p>
            <a:r>
              <a:rPr lang="en-IN" dirty="0">
                <a:hlinkClick r:id="rId3"/>
              </a:rPr>
              <a:t>https://dbdb.io/db/hyperdex</a:t>
            </a:r>
            <a:endParaRPr lang="en-IN" dirty="0"/>
          </a:p>
          <a:p>
            <a:r>
              <a:rPr lang="en-IN" dirty="0">
                <a:hlinkClick r:id="rId4"/>
              </a:rPr>
              <a:t>https://www.gsd.inesc-id.pt/~jgpaiva/pubs/sac14-presentation.pdf</a:t>
            </a:r>
            <a:endParaRPr lang="en-IN" dirty="0"/>
          </a:p>
          <a:p>
            <a:pPr marL="0" indent="0">
              <a:buNone/>
            </a:pPr>
            <a:endParaRPr lang="en-IN" dirty="0"/>
          </a:p>
        </p:txBody>
      </p:sp>
    </p:spTree>
    <p:extLst>
      <p:ext uri="{BB962C8B-B14F-4D97-AF65-F5344CB8AC3E}">
        <p14:creationId xmlns:p14="http://schemas.microsoft.com/office/powerpoint/2010/main" val="201700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013-763E-3DB0-BC4F-D4642F11716A}"/>
              </a:ext>
            </a:extLst>
          </p:cNvPr>
          <p:cNvSpPr>
            <a:spLocks noGrp="1"/>
          </p:cNvSpPr>
          <p:nvPr>
            <p:ph type="title"/>
          </p:nvPr>
        </p:nvSpPr>
        <p:spPr>
          <a:xfrm>
            <a:off x="1640156" y="2596346"/>
            <a:ext cx="8911687" cy="1280890"/>
          </a:xfrm>
        </p:spPr>
        <p:txBody>
          <a:bodyPr/>
          <a:lstStyle/>
          <a:p>
            <a:r>
              <a:rPr lang="en-IN" i="1" dirty="0">
                <a:latin typeface="Arial" panose="020B0604020202020204" pitchFamily="34" charset="0"/>
                <a:cs typeface="Arial" panose="020B0604020202020204" pitchFamily="34" charset="0"/>
              </a:rPr>
              <a:t>                  </a:t>
            </a:r>
            <a:r>
              <a:rPr lang="en-IN" sz="5400" b="1" u="sng" dirty="0">
                <a:solidFill>
                  <a:schemeClr val="accent1">
                    <a:lumMod val="60000"/>
                    <a:lumOff val="40000"/>
                  </a:schemeClr>
                </a:solidFill>
                <a:latin typeface="Arial Black" panose="020B0A04020102020204" pitchFamily="34" charset="0"/>
                <a:cs typeface="Arial" panose="020B0604020202020204" pitchFamily="34" charset="0"/>
              </a:rPr>
              <a:t>THANK YOU </a:t>
            </a:r>
            <a:endParaRPr lang="en-IN" b="1" u="sng" dirty="0">
              <a:solidFill>
                <a:schemeClr val="accent1">
                  <a:lumMod val="60000"/>
                  <a:lumOff val="40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97568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101</TotalTime>
  <Words>670</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-apple-system</vt:lpstr>
      <vt:lpstr>Arial</vt:lpstr>
      <vt:lpstr>Arial</vt:lpstr>
      <vt:lpstr>Arial Black</vt:lpstr>
      <vt:lpstr>Century Gothic</vt:lpstr>
      <vt:lpstr>Courier New</vt:lpstr>
      <vt:lpstr>Lato</vt:lpstr>
      <vt:lpstr>open sans</vt:lpstr>
      <vt:lpstr>Wingdings 3</vt:lpstr>
      <vt:lpstr>Wisp</vt:lpstr>
      <vt:lpstr>HyperDex: A Distributed Searchable Key-Value Store</vt:lpstr>
      <vt:lpstr>INTRODUCTION </vt:lpstr>
      <vt:lpstr>LEARNING OUTCOMES</vt:lpstr>
      <vt:lpstr>Content Summary Of The Study</vt:lpstr>
      <vt:lpstr>Content Summary Of The Study</vt:lpstr>
      <vt:lpstr>FUTURE SUGGESTIONS</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HyperDex: A Distributed Searchable Key-Value Store</dc:title>
  <dc:creator>SANNY DHAMELIYA</dc:creator>
  <cp:lastModifiedBy>SANNY DHAMELIYA</cp:lastModifiedBy>
  <cp:revision>3</cp:revision>
  <dcterms:created xsi:type="dcterms:W3CDTF">2022-05-15T10:26:43Z</dcterms:created>
  <dcterms:modified xsi:type="dcterms:W3CDTF">2022-05-16T03:33:18Z</dcterms:modified>
</cp:coreProperties>
</file>