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notesMasterIdLst>
    <p:notesMasterId r:id="rId25"/>
  </p:notesMasterIdLst>
  <p:sldIdLst>
    <p:sldId id="256" r:id="rId2"/>
    <p:sldId id="257" r:id="rId3"/>
    <p:sldId id="258" r:id="rId4"/>
    <p:sldId id="259" r:id="rId5"/>
    <p:sldId id="269" r:id="rId6"/>
    <p:sldId id="270" r:id="rId7"/>
    <p:sldId id="271" r:id="rId8"/>
    <p:sldId id="272" r:id="rId9"/>
    <p:sldId id="261" r:id="rId10"/>
    <p:sldId id="273" r:id="rId11"/>
    <p:sldId id="262" r:id="rId12"/>
    <p:sldId id="274" r:id="rId13"/>
    <p:sldId id="263" r:id="rId14"/>
    <p:sldId id="279" r:id="rId15"/>
    <p:sldId id="275" r:id="rId16"/>
    <p:sldId id="276" r:id="rId17"/>
    <p:sldId id="265" r:id="rId18"/>
    <p:sldId id="266" r:id="rId19"/>
    <p:sldId id="267" r:id="rId20"/>
    <p:sldId id="268" r:id="rId21"/>
    <p:sldId id="281" r:id="rId22"/>
    <p:sldId id="280" r:id="rId23"/>
    <p:sldId id="26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DF150-1B2C-4BA4-9556-621D65F5019E}" type="datetimeFigureOut">
              <a:rPr lang="en-IN" smtClean="0"/>
              <a:t>14-05-2022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DC4BEF-806A-437D-B47F-6C13388F349B}" type="slidenum">
              <a:rPr lang="en-IN" smtClean="0"/>
              <a:t>‹#›</a:t>
            </a:fld>
            <a:endParaRPr lang="en-IN"/>
          </a:p>
        </p:txBody>
      </p:sp>
    </p:spTree>
    <p:extLst>
      <p:ext uri="{BB962C8B-B14F-4D97-AF65-F5344CB8AC3E}">
        <p14:creationId xmlns:p14="http://schemas.microsoft.com/office/powerpoint/2010/main" val="3436352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7BEFBC-7783-46D9-A1B2-CD001B3B3AE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1294625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7BEFBC-7783-46D9-A1B2-CD001B3B3AE2}"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423510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7F7BEFBC-7783-46D9-A1B2-CD001B3B3AE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619166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7F7BEFBC-7783-46D9-A1B2-CD001B3B3AE2}" type="datetimeFigureOut">
              <a:rPr lang="en-IN" smtClean="0"/>
              <a:t>14-05-2022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2325522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7BEFBC-7783-46D9-A1B2-CD001B3B3AE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3611643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7BEFBC-7783-46D9-A1B2-CD001B3B3AE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98124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7BEFBC-7783-46D9-A1B2-CD001B3B3AE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315696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7BEFBC-7783-46D9-A1B2-CD001B3B3AE2}" type="datetimeFigureOut">
              <a:rPr lang="en-IN" smtClean="0"/>
              <a:t>14-05-2022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173951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7BEFBC-7783-46D9-A1B2-CD001B3B3AE2}"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296780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7BEFBC-7783-46D9-A1B2-CD001B3B3AE2}" type="datetimeFigureOut">
              <a:rPr lang="en-IN" smtClean="0"/>
              <a:t>14-05-2022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367423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BEFBC-7783-46D9-A1B2-CD001B3B3AE2}" type="datetimeFigureOut">
              <a:rPr lang="en-IN" smtClean="0"/>
              <a:t>14-05-2022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378923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BEFBC-7783-46D9-A1B2-CD001B3B3AE2}" type="datetimeFigureOut">
              <a:rPr lang="en-IN" smtClean="0"/>
              <a:t>14-05-2022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80939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7BEFBC-7783-46D9-A1B2-CD001B3B3AE2}" type="datetimeFigureOut">
              <a:rPr lang="en-IN" smtClean="0"/>
              <a:t>14-05-2022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616772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7F7BEFBC-7783-46D9-A1B2-CD001B3B3AE2}" type="datetimeFigureOut">
              <a:rPr lang="en-IN" smtClean="0"/>
              <a:t>14-05-2022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5AE39B3-5718-4BB4-8708-D8CB3D6DB577}" type="slidenum">
              <a:rPr lang="en-IN" smtClean="0"/>
              <a:t>‹#›</a:t>
            </a:fld>
            <a:endParaRPr lang="en-IN"/>
          </a:p>
        </p:txBody>
      </p:sp>
    </p:spTree>
    <p:extLst>
      <p:ext uri="{BB962C8B-B14F-4D97-AF65-F5344CB8AC3E}">
        <p14:creationId xmlns:p14="http://schemas.microsoft.com/office/powerpoint/2010/main" val="323027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7F7BEFBC-7783-46D9-A1B2-CD001B3B3AE2}" type="datetimeFigureOut">
              <a:rPr lang="en-IN" smtClean="0"/>
              <a:t>14-05-2022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5AE39B3-5718-4BB4-8708-D8CB3D6DB577}" type="slidenum">
              <a:rPr lang="en-IN" smtClean="0"/>
              <a:t>‹#›</a:t>
            </a:fld>
            <a:endParaRPr lang="en-IN"/>
          </a:p>
        </p:txBody>
      </p:sp>
    </p:spTree>
    <p:extLst>
      <p:ext uri="{BB962C8B-B14F-4D97-AF65-F5344CB8AC3E}">
        <p14:creationId xmlns:p14="http://schemas.microsoft.com/office/powerpoint/2010/main" val="935805381"/>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7B13-E31D-4066-9762-38AD63BF4016}"/>
              </a:ext>
            </a:extLst>
          </p:cNvPr>
          <p:cNvSpPr>
            <a:spLocks noGrp="1"/>
          </p:cNvSpPr>
          <p:nvPr>
            <p:ph type="title"/>
          </p:nvPr>
        </p:nvSpPr>
        <p:spPr/>
        <p:txBody>
          <a:bodyPr/>
          <a:lstStyle/>
          <a:p>
            <a:pPr algn="ctr"/>
            <a:r>
              <a:rPr lang="en-IN" sz="5400" dirty="0" err="1"/>
              <a:t>FanField</a:t>
            </a:r>
            <a:r>
              <a:rPr lang="en-IN" dirty="0"/>
              <a:t>	</a:t>
            </a:r>
          </a:p>
        </p:txBody>
      </p:sp>
      <p:sp>
        <p:nvSpPr>
          <p:cNvPr id="3" name="Subtitle 2">
            <a:extLst>
              <a:ext uri="{FF2B5EF4-FFF2-40B4-BE49-F238E27FC236}">
                <a16:creationId xmlns:a16="http://schemas.microsoft.com/office/drawing/2014/main" id="{CA54F5B0-38FE-4010-A7BD-C547A1C1B7F9}"/>
              </a:ext>
            </a:extLst>
          </p:cNvPr>
          <p:cNvSpPr>
            <a:spLocks noGrp="1"/>
          </p:cNvSpPr>
          <p:nvPr>
            <p:ph idx="1"/>
          </p:nvPr>
        </p:nvSpPr>
        <p:spPr/>
        <p:txBody>
          <a:bodyPr>
            <a:normAutofit/>
          </a:bodyPr>
          <a:lstStyle/>
          <a:p>
            <a:pPr marL="0" indent="0" algn="ctr">
              <a:buNone/>
            </a:pPr>
            <a:r>
              <a:rPr lang="en-IN" sz="2400" dirty="0"/>
              <a:t>Group:- 17</a:t>
            </a:r>
          </a:p>
          <a:p>
            <a:pPr marL="0" indent="0" algn="ctr">
              <a:buNone/>
            </a:pPr>
            <a:r>
              <a:rPr lang="en-IN" sz="2400" dirty="0"/>
              <a:t>IT314 – software engineering</a:t>
            </a:r>
          </a:p>
        </p:txBody>
      </p:sp>
      <p:pic>
        <p:nvPicPr>
          <p:cNvPr id="8" name="Picture 7">
            <a:extLst>
              <a:ext uri="{FF2B5EF4-FFF2-40B4-BE49-F238E27FC236}">
                <a16:creationId xmlns:a16="http://schemas.microsoft.com/office/drawing/2014/main" id="{9035165F-BFE1-3EF9-45CD-2B4E73104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52892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629F-EF85-0DD7-8FD2-48BF4E6DE95F}"/>
              </a:ext>
            </a:extLst>
          </p:cNvPr>
          <p:cNvSpPr>
            <a:spLocks noGrp="1"/>
          </p:cNvSpPr>
          <p:nvPr>
            <p:ph type="title"/>
          </p:nvPr>
        </p:nvSpPr>
        <p:spPr>
          <a:xfrm>
            <a:off x="1295402" y="134472"/>
            <a:ext cx="9601196" cy="1568822"/>
          </a:xfrm>
        </p:spPr>
        <p:txBody>
          <a:bodyPr/>
          <a:lstStyle/>
          <a:p>
            <a:r>
              <a:rPr lang="en-IN" dirty="0"/>
              <a:t>Detail Class Diagram</a:t>
            </a:r>
          </a:p>
        </p:txBody>
      </p:sp>
      <p:pic>
        <p:nvPicPr>
          <p:cNvPr id="9" name="Content Placeholder 8">
            <a:extLst>
              <a:ext uri="{FF2B5EF4-FFF2-40B4-BE49-F238E27FC236}">
                <a16:creationId xmlns:a16="http://schemas.microsoft.com/office/drawing/2014/main" id="{750400DE-42EA-A952-A57C-11E70F2EFF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507" y="2088028"/>
            <a:ext cx="7782986" cy="4635500"/>
          </a:xfrm>
        </p:spPr>
      </p:pic>
      <p:pic>
        <p:nvPicPr>
          <p:cNvPr id="10" name="Picture 9">
            <a:extLst>
              <a:ext uri="{FF2B5EF4-FFF2-40B4-BE49-F238E27FC236}">
                <a16:creationId xmlns:a16="http://schemas.microsoft.com/office/drawing/2014/main" id="{55DCE0F4-1342-F18B-945C-F802134E6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48410"/>
            <a:ext cx="1867243" cy="1120345"/>
          </a:xfrm>
          <a:prstGeom prst="rect">
            <a:avLst/>
          </a:prstGeom>
        </p:spPr>
      </p:pic>
    </p:spTree>
    <p:extLst>
      <p:ext uri="{BB962C8B-B14F-4D97-AF65-F5344CB8AC3E}">
        <p14:creationId xmlns:p14="http://schemas.microsoft.com/office/powerpoint/2010/main" val="2752272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7C88-001F-4FD4-8419-08E4317FEA0A}"/>
              </a:ext>
            </a:extLst>
          </p:cNvPr>
          <p:cNvSpPr>
            <a:spLocks noGrp="1"/>
          </p:cNvSpPr>
          <p:nvPr>
            <p:ph type="title"/>
          </p:nvPr>
        </p:nvSpPr>
        <p:spPr/>
        <p:txBody>
          <a:bodyPr/>
          <a:lstStyle/>
          <a:p>
            <a:pPr algn="ctr"/>
            <a:r>
              <a:rPr lang="en-IN" dirty="0"/>
              <a:t>Summary of Implementation</a:t>
            </a:r>
          </a:p>
        </p:txBody>
      </p:sp>
      <p:sp>
        <p:nvSpPr>
          <p:cNvPr id="3" name="Content Placeholder 2">
            <a:extLst>
              <a:ext uri="{FF2B5EF4-FFF2-40B4-BE49-F238E27FC236}">
                <a16:creationId xmlns:a16="http://schemas.microsoft.com/office/drawing/2014/main" id="{83F25008-7560-4669-8CF4-FC1449C4A80D}"/>
              </a:ext>
            </a:extLst>
          </p:cNvPr>
          <p:cNvSpPr>
            <a:spLocks noGrp="1"/>
          </p:cNvSpPr>
          <p:nvPr>
            <p:ph idx="1"/>
          </p:nvPr>
        </p:nvSpPr>
        <p:spPr/>
        <p:txBody>
          <a:bodyPr/>
          <a:lstStyle/>
          <a:p>
            <a:r>
              <a:rPr lang="en-US" dirty="0"/>
              <a:t>Implemented login Page with MongoDB.</a:t>
            </a:r>
          </a:p>
          <a:p>
            <a:r>
              <a:rPr lang="en-US" dirty="0"/>
              <a:t>Implemented post photos.</a:t>
            </a:r>
          </a:p>
          <a:p>
            <a:r>
              <a:rPr lang="en-US" dirty="0"/>
              <a:t>Implemented home page with feeds.</a:t>
            </a:r>
          </a:p>
          <a:p>
            <a:r>
              <a:rPr lang="en-US" dirty="0"/>
              <a:t>Implemented Responsive UI. </a:t>
            </a:r>
            <a:endParaRPr lang="en-IN" dirty="0"/>
          </a:p>
        </p:txBody>
      </p:sp>
      <p:pic>
        <p:nvPicPr>
          <p:cNvPr id="4" name="Picture 3">
            <a:extLst>
              <a:ext uri="{FF2B5EF4-FFF2-40B4-BE49-F238E27FC236}">
                <a16:creationId xmlns:a16="http://schemas.microsoft.com/office/drawing/2014/main" id="{59B35A58-AFF7-BA8A-B2B7-55343326D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164452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5265-4BE4-0F79-7AA8-38C28BC8FCF8}"/>
              </a:ext>
            </a:extLst>
          </p:cNvPr>
          <p:cNvSpPr>
            <a:spLocks noGrp="1"/>
          </p:cNvSpPr>
          <p:nvPr>
            <p:ph type="title"/>
          </p:nvPr>
        </p:nvSpPr>
        <p:spPr>
          <a:xfrm>
            <a:off x="1295402" y="286872"/>
            <a:ext cx="9601196" cy="1344704"/>
          </a:xfrm>
        </p:spPr>
        <p:txBody>
          <a:bodyPr/>
          <a:lstStyle/>
          <a:p>
            <a:r>
              <a:rPr lang="en-IN" dirty="0"/>
              <a:t>Deployment Diagram</a:t>
            </a:r>
          </a:p>
        </p:txBody>
      </p:sp>
      <p:pic>
        <p:nvPicPr>
          <p:cNvPr id="5" name="Content Placeholder 4">
            <a:extLst>
              <a:ext uri="{FF2B5EF4-FFF2-40B4-BE49-F238E27FC236}">
                <a16:creationId xmlns:a16="http://schemas.microsoft.com/office/drawing/2014/main" id="{C796CAA9-427E-7499-1741-3A9E2AD5A7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436" y="2177677"/>
            <a:ext cx="5893128" cy="4572747"/>
          </a:xfrm>
        </p:spPr>
      </p:pic>
      <p:pic>
        <p:nvPicPr>
          <p:cNvPr id="6" name="Picture 5">
            <a:extLst>
              <a:ext uri="{FF2B5EF4-FFF2-40B4-BE49-F238E27FC236}">
                <a16:creationId xmlns:a16="http://schemas.microsoft.com/office/drawing/2014/main" id="{24C76980-5041-D5B9-5247-761A3B739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4074071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1C0C5-B38F-4DBC-BC7F-17977CF09933}"/>
              </a:ext>
            </a:extLst>
          </p:cNvPr>
          <p:cNvSpPr>
            <a:spLocks noGrp="1"/>
          </p:cNvSpPr>
          <p:nvPr>
            <p:ph type="title"/>
          </p:nvPr>
        </p:nvSpPr>
        <p:spPr/>
        <p:txBody>
          <a:bodyPr/>
          <a:lstStyle/>
          <a:p>
            <a:pPr algn="ctr"/>
            <a:r>
              <a:rPr lang="en-IN" dirty="0"/>
              <a:t>Individual Contribution</a:t>
            </a:r>
          </a:p>
        </p:txBody>
      </p:sp>
      <p:sp>
        <p:nvSpPr>
          <p:cNvPr id="3" name="Content Placeholder 2">
            <a:extLst>
              <a:ext uri="{FF2B5EF4-FFF2-40B4-BE49-F238E27FC236}">
                <a16:creationId xmlns:a16="http://schemas.microsoft.com/office/drawing/2014/main" id="{AC8A99C5-5C4A-442A-B7B2-3989EE9E7156}"/>
              </a:ext>
            </a:extLst>
          </p:cNvPr>
          <p:cNvSpPr>
            <a:spLocks noGrp="1"/>
          </p:cNvSpPr>
          <p:nvPr>
            <p:ph idx="1"/>
          </p:nvPr>
        </p:nvSpPr>
        <p:spPr>
          <a:xfrm>
            <a:off x="1451579" y="2024697"/>
            <a:ext cx="9603275" cy="3450613"/>
          </a:xfrm>
        </p:spPr>
        <p:txBody>
          <a:bodyPr>
            <a:normAutofit/>
          </a:bodyPr>
          <a:lstStyle/>
          <a:p>
            <a:r>
              <a:rPr lang="en-IN" dirty="0"/>
              <a:t>Kenil Bhingradiya:-MongoDB authentication, Homepage Page, review PMD, Responsive UI</a:t>
            </a:r>
          </a:p>
          <a:p>
            <a:r>
              <a:rPr lang="en-IN" dirty="0"/>
              <a:t>Axit Dhola:- MongoDB authentication, Homepage Page, review PMD</a:t>
            </a:r>
          </a:p>
          <a:p>
            <a:r>
              <a:rPr lang="en-IN" dirty="0"/>
              <a:t>Keval Savaliya:-  Draft PMD, login page, Draft/review Project Proposal</a:t>
            </a:r>
          </a:p>
          <a:p>
            <a:r>
              <a:rPr lang="en-IN" dirty="0"/>
              <a:t>Sanny Dhameliya:- MongoDB authentication, review PMD, Responsive UI</a:t>
            </a:r>
          </a:p>
          <a:p>
            <a:r>
              <a:rPr lang="en-IN" dirty="0"/>
              <a:t>Bhadrayu Bhalodia:- Draft PMD, login page, Draft/review Project Proposal</a:t>
            </a:r>
          </a:p>
          <a:p>
            <a:r>
              <a:rPr lang="en-IN" dirty="0"/>
              <a:t>Dhruvil Gorasiya:- Draft PMD, login page, Draft/review Project Proposal </a:t>
            </a:r>
          </a:p>
        </p:txBody>
      </p:sp>
      <p:pic>
        <p:nvPicPr>
          <p:cNvPr id="4" name="Picture 3">
            <a:extLst>
              <a:ext uri="{FF2B5EF4-FFF2-40B4-BE49-F238E27FC236}">
                <a16:creationId xmlns:a16="http://schemas.microsoft.com/office/drawing/2014/main" id="{1F0E558F-496C-E619-4413-F4B8BDDF7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370713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CF34-4165-E9FC-F2A0-9A57C340130B}"/>
              </a:ext>
            </a:extLst>
          </p:cNvPr>
          <p:cNvSpPr>
            <a:spLocks noGrp="1"/>
          </p:cNvSpPr>
          <p:nvPr>
            <p:ph type="title"/>
          </p:nvPr>
        </p:nvSpPr>
        <p:spPr/>
        <p:txBody>
          <a:bodyPr/>
          <a:lstStyle/>
          <a:p>
            <a:r>
              <a:rPr lang="en-IN" dirty="0"/>
              <a:t>Gantt Chart</a:t>
            </a:r>
          </a:p>
        </p:txBody>
      </p:sp>
      <p:pic>
        <p:nvPicPr>
          <p:cNvPr id="6" name="Content Placeholder 5">
            <a:extLst>
              <a:ext uri="{FF2B5EF4-FFF2-40B4-BE49-F238E27FC236}">
                <a16:creationId xmlns:a16="http://schemas.microsoft.com/office/drawing/2014/main" id="{19C28920-CEB4-1D06-A936-50A6C6B08D2E}"/>
              </a:ext>
            </a:extLst>
          </p:cNvPr>
          <p:cNvPicPr>
            <a:picLocks noGrp="1" noChangeAspect="1"/>
          </p:cNvPicPr>
          <p:nvPr>
            <p:ph idx="1"/>
          </p:nvPr>
        </p:nvPicPr>
        <p:blipFill>
          <a:blip r:embed="rId2"/>
          <a:stretch>
            <a:fillRect/>
          </a:stretch>
        </p:blipFill>
        <p:spPr>
          <a:xfrm>
            <a:off x="2616889" y="2178424"/>
            <a:ext cx="6958222" cy="4598894"/>
          </a:xfrm>
        </p:spPr>
      </p:pic>
      <p:pic>
        <p:nvPicPr>
          <p:cNvPr id="4" name="Picture 3">
            <a:extLst>
              <a:ext uri="{FF2B5EF4-FFF2-40B4-BE49-F238E27FC236}">
                <a16:creationId xmlns:a16="http://schemas.microsoft.com/office/drawing/2014/main" id="{257D24B2-41F9-A535-EEBC-C97AC094B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337698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32B3-C213-4934-E77C-4373696D16A2}"/>
              </a:ext>
            </a:extLst>
          </p:cNvPr>
          <p:cNvSpPr>
            <a:spLocks noGrp="1"/>
          </p:cNvSpPr>
          <p:nvPr>
            <p:ph type="title"/>
          </p:nvPr>
        </p:nvSpPr>
        <p:spPr>
          <a:xfrm>
            <a:off x="1295402" y="233083"/>
            <a:ext cx="9601196" cy="1210236"/>
          </a:xfrm>
        </p:spPr>
        <p:txBody>
          <a:bodyPr>
            <a:normAutofit fontScale="90000"/>
          </a:bodyPr>
          <a:lstStyle/>
          <a:p>
            <a:r>
              <a:rPr lang="en-IN" dirty="0"/>
              <a:t>Application Navigation Using UI/UX Design</a:t>
            </a:r>
          </a:p>
        </p:txBody>
      </p:sp>
      <p:pic>
        <p:nvPicPr>
          <p:cNvPr id="5" name="Content Placeholder 4">
            <a:extLst>
              <a:ext uri="{FF2B5EF4-FFF2-40B4-BE49-F238E27FC236}">
                <a16:creationId xmlns:a16="http://schemas.microsoft.com/office/drawing/2014/main" id="{752F1AEA-FABA-E818-4E04-4EDE306E73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00321" y="2150780"/>
            <a:ext cx="7121378" cy="4554818"/>
          </a:xfrm>
        </p:spPr>
      </p:pic>
      <p:sp>
        <p:nvSpPr>
          <p:cNvPr id="8" name="TextBox 7">
            <a:extLst>
              <a:ext uri="{FF2B5EF4-FFF2-40B4-BE49-F238E27FC236}">
                <a16:creationId xmlns:a16="http://schemas.microsoft.com/office/drawing/2014/main" id="{6B322CBD-0E51-1D2B-66BA-F5862557BB54}"/>
              </a:ext>
            </a:extLst>
          </p:cNvPr>
          <p:cNvSpPr txBox="1"/>
          <p:nvPr/>
        </p:nvSpPr>
        <p:spPr>
          <a:xfrm>
            <a:off x="7772400" y="2150780"/>
            <a:ext cx="4069976"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Login page and signup page all the buttons , text fields and box are grouped together. Every pages have different background.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Profile page all user details are in one group and other details are in other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Edit profile page all text fields , box and buttons are in one group.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Chat page have three groups. Each for chat conversation , currently online friends and friends with recent chats.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About page has only one group which contains text field.</a:t>
            </a:r>
            <a:endParaRPr lang="en-IN" sz="1600" dirty="0"/>
          </a:p>
        </p:txBody>
      </p:sp>
      <p:pic>
        <p:nvPicPr>
          <p:cNvPr id="9" name="Picture 8">
            <a:extLst>
              <a:ext uri="{FF2B5EF4-FFF2-40B4-BE49-F238E27FC236}">
                <a16:creationId xmlns:a16="http://schemas.microsoft.com/office/drawing/2014/main" id="{CF4194C1-7499-FE78-F2C5-7B4B886444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188842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D9DC-0B9C-79AD-0783-759716D8D839}"/>
              </a:ext>
            </a:extLst>
          </p:cNvPr>
          <p:cNvSpPr>
            <a:spLocks noGrp="1"/>
          </p:cNvSpPr>
          <p:nvPr>
            <p:ph type="title"/>
          </p:nvPr>
        </p:nvSpPr>
        <p:spPr>
          <a:xfrm>
            <a:off x="1295402" y="367552"/>
            <a:ext cx="9601196" cy="1057836"/>
          </a:xfrm>
        </p:spPr>
        <p:txBody>
          <a:bodyPr>
            <a:normAutofit fontScale="90000"/>
          </a:bodyPr>
          <a:lstStyle/>
          <a:p>
            <a:r>
              <a:rPr lang="en-IN" dirty="0"/>
              <a:t>Application Navigation Using UI/UX Design</a:t>
            </a:r>
          </a:p>
        </p:txBody>
      </p:sp>
      <p:pic>
        <p:nvPicPr>
          <p:cNvPr id="8" name="Content Placeholder 7">
            <a:extLst>
              <a:ext uri="{FF2B5EF4-FFF2-40B4-BE49-F238E27FC236}">
                <a16:creationId xmlns:a16="http://schemas.microsoft.com/office/drawing/2014/main" id="{C4D1F561-D4A6-E8BE-31BD-1FCD3D58EA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258" y="2235706"/>
            <a:ext cx="8487830" cy="4335423"/>
          </a:xfrm>
        </p:spPr>
      </p:pic>
      <p:pic>
        <p:nvPicPr>
          <p:cNvPr id="9" name="Picture 8">
            <a:extLst>
              <a:ext uri="{FF2B5EF4-FFF2-40B4-BE49-F238E27FC236}">
                <a16:creationId xmlns:a16="http://schemas.microsoft.com/office/drawing/2014/main" id="{2AA87B0C-65F1-5837-E9A6-EEDEE741A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
        <p:nvSpPr>
          <p:cNvPr id="10" name="TextBox 9">
            <a:extLst>
              <a:ext uri="{FF2B5EF4-FFF2-40B4-BE49-F238E27FC236}">
                <a16:creationId xmlns:a16="http://schemas.microsoft.com/office/drawing/2014/main" id="{F87945D0-B7FA-18DB-C672-FBE8DBDFCFDC}"/>
              </a:ext>
            </a:extLst>
          </p:cNvPr>
          <p:cNvSpPr txBox="1"/>
          <p:nvPr/>
        </p:nvSpPr>
        <p:spPr>
          <a:xfrm>
            <a:off x="8812307" y="2101975"/>
            <a:ext cx="3191435" cy="5047536"/>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light-blue lines show flow in the direction from one page to another (dot to the arrow.)</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 all the pages, there are three common buttons: profile, timeline and homepage.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Sign up button will redirect the user to the Sign up page.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 the login page, login button will lead the user to the home page.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 click on profile, it will lead user to profile page and in profile page edit button lead to Edit profile page.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Chat button will lead user to chat page.</a:t>
            </a:r>
            <a:endParaRPr lang="en-IN" sz="1400" dirty="0"/>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32550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0154-9AC4-439D-88DA-E8F95D1E7885}"/>
              </a:ext>
            </a:extLst>
          </p:cNvPr>
          <p:cNvSpPr>
            <a:spLocks noGrp="1"/>
          </p:cNvSpPr>
          <p:nvPr>
            <p:ph type="title"/>
          </p:nvPr>
        </p:nvSpPr>
        <p:spPr/>
        <p:txBody>
          <a:bodyPr/>
          <a:lstStyle/>
          <a:p>
            <a:r>
              <a:rPr lang="en-IN" dirty="0"/>
              <a:t>Register page</a:t>
            </a:r>
          </a:p>
        </p:txBody>
      </p:sp>
      <p:pic>
        <p:nvPicPr>
          <p:cNvPr id="7" name="Content Placeholder 6">
            <a:extLst>
              <a:ext uri="{FF2B5EF4-FFF2-40B4-BE49-F238E27FC236}">
                <a16:creationId xmlns:a16="http://schemas.microsoft.com/office/drawing/2014/main" id="{AC7CFCEA-298A-44CA-9069-04CEC2935F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99505" y="2213535"/>
            <a:ext cx="7992987" cy="4496055"/>
          </a:xfrm>
        </p:spPr>
      </p:pic>
      <p:pic>
        <p:nvPicPr>
          <p:cNvPr id="5" name="Picture 4">
            <a:extLst>
              <a:ext uri="{FF2B5EF4-FFF2-40B4-BE49-F238E27FC236}">
                <a16:creationId xmlns:a16="http://schemas.microsoft.com/office/drawing/2014/main" id="{3284909D-44FF-ABB3-5014-FF3664812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25115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6D7EB-FCF6-4587-AD55-AF5D1F20BDC3}"/>
              </a:ext>
            </a:extLst>
          </p:cNvPr>
          <p:cNvSpPr>
            <a:spLocks noGrp="1"/>
          </p:cNvSpPr>
          <p:nvPr>
            <p:ph type="title"/>
          </p:nvPr>
        </p:nvSpPr>
        <p:spPr/>
        <p:txBody>
          <a:bodyPr/>
          <a:lstStyle/>
          <a:p>
            <a:r>
              <a:rPr lang="en-IN" dirty="0"/>
              <a:t>Login page</a:t>
            </a:r>
          </a:p>
        </p:txBody>
      </p:sp>
      <p:pic>
        <p:nvPicPr>
          <p:cNvPr id="5" name="Content Placeholder 4">
            <a:extLst>
              <a:ext uri="{FF2B5EF4-FFF2-40B4-BE49-F238E27FC236}">
                <a16:creationId xmlns:a16="http://schemas.microsoft.com/office/drawing/2014/main" id="{59E97D04-6384-4FD1-8F27-826B3ED9E8C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99505" y="2276288"/>
            <a:ext cx="7992987" cy="4496055"/>
          </a:xfrm>
        </p:spPr>
      </p:pic>
      <p:pic>
        <p:nvPicPr>
          <p:cNvPr id="4" name="Picture 3">
            <a:extLst>
              <a:ext uri="{FF2B5EF4-FFF2-40B4-BE49-F238E27FC236}">
                <a16:creationId xmlns:a16="http://schemas.microsoft.com/office/drawing/2014/main" id="{91B8CA22-C51D-4F8C-424D-27229C567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198476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CC5F-0045-4117-8CA4-65DB7EE5C96B}"/>
              </a:ext>
            </a:extLst>
          </p:cNvPr>
          <p:cNvSpPr>
            <a:spLocks noGrp="1"/>
          </p:cNvSpPr>
          <p:nvPr>
            <p:ph type="title"/>
          </p:nvPr>
        </p:nvSpPr>
        <p:spPr/>
        <p:txBody>
          <a:bodyPr/>
          <a:lstStyle/>
          <a:p>
            <a:r>
              <a:rPr lang="en-IN" dirty="0"/>
              <a:t>Home page</a:t>
            </a:r>
          </a:p>
        </p:txBody>
      </p:sp>
      <p:pic>
        <p:nvPicPr>
          <p:cNvPr id="5" name="Content Placeholder 4">
            <a:extLst>
              <a:ext uri="{FF2B5EF4-FFF2-40B4-BE49-F238E27FC236}">
                <a16:creationId xmlns:a16="http://schemas.microsoft.com/office/drawing/2014/main" id="{8FD574AF-08A9-4716-A492-5EF2A88FBF1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99505" y="2240429"/>
            <a:ext cx="7992987" cy="4496055"/>
          </a:xfrm>
        </p:spPr>
      </p:pic>
      <p:pic>
        <p:nvPicPr>
          <p:cNvPr id="4" name="Picture 3">
            <a:extLst>
              <a:ext uri="{FF2B5EF4-FFF2-40B4-BE49-F238E27FC236}">
                <a16:creationId xmlns:a16="http://schemas.microsoft.com/office/drawing/2014/main" id="{9D38C027-E52E-1A71-61D2-244477CFB3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87848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EA95-8D7D-40F5-83B1-736660409CA1}"/>
              </a:ext>
            </a:extLst>
          </p:cNvPr>
          <p:cNvSpPr>
            <a:spLocks noGrp="1"/>
          </p:cNvSpPr>
          <p:nvPr>
            <p:ph type="title"/>
          </p:nvPr>
        </p:nvSpPr>
        <p:spPr/>
        <p:txBody>
          <a:bodyPr/>
          <a:lstStyle/>
          <a:p>
            <a:r>
              <a:rPr lang="en-IN" dirty="0"/>
              <a:t>Context diagram</a:t>
            </a:r>
          </a:p>
        </p:txBody>
      </p:sp>
      <p:pic>
        <p:nvPicPr>
          <p:cNvPr id="5" name="Content Placeholder 4">
            <a:extLst>
              <a:ext uri="{FF2B5EF4-FFF2-40B4-BE49-F238E27FC236}">
                <a16:creationId xmlns:a16="http://schemas.microsoft.com/office/drawing/2014/main" id="{61F466C1-5341-4E64-B89D-040E4D6D5975}"/>
              </a:ext>
            </a:extLst>
          </p:cNvPr>
          <p:cNvPicPr>
            <a:picLocks noGrp="1" noChangeAspect="1"/>
          </p:cNvPicPr>
          <p:nvPr>
            <p:ph idx="1"/>
          </p:nvPr>
        </p:nvPicPr>
        <p:blipFill>
          <a:blip r:embed="rId2"/>
          <a:stretch>
            <a:fillRect/>
          </a:stretch>
        </p:blipFill>
        <p:spPr>
          <a:xfrm>
            <a:off x="2428421" y="2556074"/>
            <a:ext cx="7335156" cy="4104702"/>
          </a:xfrm>
        </p:spPr>
      </p:pic>
      <p:pic>
        <p:nvPicPr>
          <p:cNvPr id="4" name="Picture 3">
            <a:extLst>
              <a:ext uri="{FF2B5EF4-FFF2-40B4-BE49-F238E27FC236}">
                <a16:creationId xmlns:a16="http://schemas.microsoft.com/office/drawing/2014/main" id="{FB496B4D-44B5-576E-195A-DE85677BB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270695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9FFC-B4F2-4799-BB04-737A97E5E55A}"/>
              </a:ext>
            </a:extLst>
          </p:cNvPr>
          <p:cNvSpPr>
            <a:spLocks noGrp="1"/>
          </p:cNvSpPr>
          <p:nvPr>
            <p:ph type="title"/>
          </p:nvPr>
        </p:nvSpPr>
        <p:spPr/>
        <p:txBody>
          <a:bodyPr/>
          <a:lstStyle/>
          <a:p>
            <a:r>
              <a:rPr lang="en-IN" dirty="0"/>
              <a:t>Profile page</a:t>
            </a:r>
          </a:p>
        </p:txBody>
      </p:sp>
      <p:pic>
        <p:nvPicPr>
          <p:cNvPr id="5" name="Content Placeholder 4">
            <a:extLst>
              <a:ext uri="{FF2B5EF4-FFF2-40B4-BE49-F238E27FC236}">
                <a16:creationId xmlns:a16="http://schemas.microsoft.com/office/drawing/2014/main" id="{20ABE322-B8C5-4D9C-BEFB-D5D671183B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47272" y="2195606"/>
            <a:ext cx="8097454" cy="4554818"/>
          </a:xfrm>
        </p:spPr>
      </p:pic>
      <p:pic>
        <p:nvPicPr>
          <p:cNvPr id="4" name="Picture 3">
            <a:extLst>
              <a:ext uri="{FF2B5EF4-FFF2-40B4-BE49-F238E27FC236}">
                <a16:creationId xmlns:a16="http://schemas.microsoft.com/office/drawing/2014/main" id="{4D53BCD2-4165-A0E3-963B-2AA38F673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447952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42E2A-F15A-8D37-9D84-7554696041A0}"/>
              </a:ext>
            </a:extLst>
          </p:cNvPr>
          <p:cNvSpPr>
            <a:spLocks noGrp="1"/>
          </p:cNvSpPr>
          <p:nvPr>
            <p:ph type="title"/>
          </p:nvPr>
        </p:nvSpPr>
        <p:spPr/>
        <p:txBody>
          <a:bodyPr/>
          <a:lstStyle/>
          <a:p>
            <a:r>
              <a:rPr lang="en-IN" dirty="0"/>
              <a:t>Edit Page</a:t>
            </a:r>
          </a:p>
        </p:txBody>
      </p:sp>
      <p:pic>
        <p:nvPicPr>
          <p:cNvPr id="5" name="Content Placeholder 4">
            <a:extLst>
              <a:ext uri="{FF2B5EF4-FFF2-40B4-BE49-F238E27FC236}">
                <a16:creationId xmlns:a16="http://schemas.microsoft.com/office/drawing/2014/main" id="{833A43CA-4DCB-0E7C-1EEA-CB1701B3FB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4266" y="2240429"/>
            <a:ext cx="7903468" cy="4445701"/>
          </a:xfrm>
        </p:spPr>
      </p:pic>
      <p:pic>
        <p:nvPicPr>
          <p:cNvPr id="6" name="Picture 5">
            <a:extLst>
              <a:ext uri="{FF2B5EF4-FFF2-40B4-BE49-F238E27FC236}">
                <a16:creationId xmlns:a16="http://schemas.microsoft.com/office/drawing/2014/main" id="{7F710A9A-5115-98FB-664A-1474BF701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539947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32F0-5F1F-FFBD-AAFA-31A68266CA67}"/>
              </a:ext>
            </a:extLst>
          </p:cNvPr>
          <p:cNvSpPr>
            <a:spLocks noGrp="1"/>
          </p:cNvSpPr>
          <p:nvPr>
            <p:ph type="title"/>
          </p:nvPr>
        </p:nvSpPr>
        <p:spPr/>
        <p:txBody>
          <a:bodyPr/>
          <a:lstStyle/>
          <a:p>
            <a:r>
              <a:rPr lang="en-IN" dirty="0"/>
              <a:t>Summary of Test Plan</a:t>
            </a:r>
          </a:p>
        </p:txBody>
      </p:sp>
      <p:sp>
        <p:nvSpPr>
          <p:cNvPr id="3" name="Content Placeholder 2">
            <a:extLst>
              <a:ext uri="{FF2B5EF4-FFF2-40B4-BE49-F238E27FC236}">
                <a16:creationId xmlns:a16="http://schemas.microsoft.com/office/drawing/2014/main" id="{4345BCB6-13E1-0DA5-9E97-4D6181F20A23}"/>
              </a:ext>
            </a:extLst>
          </p:cNvPr>
          <p:cNvSpPr>
            <a:spLocks noGrp="1"/>
          </p:cNvSpPr>
          <p:nvPr>
            <p:ph idx="1"/>
          </p:nvPr>
        </p:nvSpPr>
        <p:spPr>
          <a:xfrm>
            <a:off x="818712" y="2357718"/>
            <a:ext cx="10554574" cy="4053094"/>
          </a:xfrm>
        </p:spPr>
        <p:txBody>
          <a:bodyPr/>
          <a:lstStyle/>
          <a:p>
            <a:r>
              <a:rPr lang="en-IN" dirty="0"/>
              <a:t>Testing is done using Mixed integration Testing.</a:t>
            </a:r>
          </a:p>
          <a:p>
            <a:r>
              <a:rPr lang="en-IN" dirty="0"/>
              <a:t>Software testing while implementing code is done by us using Mixed Integration testing, so after writing one part that part is tested, if any error found then debug and resolve it.</a:t>
            </a:r>
          </a:p>
          <a:p>
            <a:r>
              <a:rPr lang="en-IN" dirty="0"/>
              <a:t>If any error found during testing then it is resoled immediately. </a:t>
            </a:r>
          </a:p>
          <a:p>
            <a:r>
              <a:rPr lang="en-IN" dirty="0"/>
              <a:t>After we implemented our web application, every member of our group tested this web application one by one by creating account, login, uploading different posts like text, image, image with text etc.</a:t>
            </a:r>
          </a:p>
          <a:p>
            <a:r>
              <a:rPr lang="en-IN" dirty="0"/>
              <a:t>For every member of team, it is black box testing because they can only see output not internal component of it.</a:t>
            </a:r>
          </a:p>
          <a:p>
            <a:endParaRPr lang="en-IN" dirty="0"/>
          </a:p>
          <a:p>
            <a:endParaRPr lang="en-IN" dirty="0"/>
          </a:p>
        </p:txBody>
      </p:sp>
      <p:pic>
        <p:nvPicPr>
          <p:cNvPr id="4" name="Picture 3">
            <a:extLst>
              <a:ext uri="{FF2B5EF4-FFF2-40B4-BE49-F238E27FC236}">
                <a16:creationId xmlns:a16="http://schemas.microsoft.com/office/drawing/2014/main" id="{C41A3BE1-FD27-A526-A80C-BC57C258B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2572362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C8FD-F928-49F1-8DE5-8A779F1988FC}"/>
              </a:ext>
            </a:extLst>
          </p:cNvPr>
          <p:cNvSpPr>
            <a:spLocks noGrp="1"/>
          </p:cNvSpPr>
          <p:nvPr>
            <p:ph type="title"/>
          </p:nvPr>
        </p:nvSpPr>
        <p:spPr>
          <a:xfrm>
            <a:off x="810000" y="1317812"/>
            <a:ext cx="10561418" cy="3102384"/>
          </a:xfrm>
        </p:spPr>
        <p:txBody>
          <a:bodyPr/>
          <a:lstStyle/>
          <a:p>
            <a:pPr algn="ctr"/>
            <a:r>
              <a:rPr lang="en-IN" sz="6600" dirty="0"/>
              <a:t>The end</a:t>
            </a:r>
            <a:br>
              <a:rPr lang="en-IN" dirty="0"/>
            </a:br>
            <a:endParaRPr lang="en-IN" dirty="0"/>
          </a:p>
        </p:txBody>
      </p:sp>
      <p:sp>
        <p:nvSpPr>
          <p:cNvPr id="3" name="Subtitle 2">
            <a:extLst>
              <a:ext uri="{FF2B5EF4-FFF2-40B4-BE49-F238E27FC236}">
                <a16:creationId xmlns:a16="http://schemas.microsoft.com/office/drawing/2014/main" id="{4FC825B6-73EC-4425-AB2A-1D34314A45F5}"/>
              </a:ext>
            </a:extLst>
          </p:cNvPr>
          <p:cNvSpPr>
            <a:spLocks noGrp="1"/>
          </p:cNvSpPr>
          <p:nvPr>
            <p:ph type="body" idx="1"/>
          </p:nvPr>
        </p:nvSpPr>
        <p:spPr>
          <a:xfrm>
            <a:off x="810000" y="5281201"/>
            <a:ext cx="10561418" cy="1074775"/>
          </a:xfrm>
        </p:spPr>
        <p:txBody>
          <a:bodyPr/>
          <a:lstStyle/>
          <a:p>
            <a:pPr algn="ctr"/>
            <a:r>
              <a:rPr lang="en-IN" sz="4400" dirty="0"/>
              <a:t>Thank you.</a:t>
            </a:r>
          </a:p>
        </p:txBody>
      </p:sp>
      <p:pic>
        <p:nvPicPr>
          <p:cNvPr id="4" name="Picture 3">
            <a:extLst>
              <a:ext uri="{FF2B5EF4-FFF2-40B4-BE49-F238E27FC236}">
                <a16:creationId xmlns:a16="http://schemas.microsoft.com/office/drawing/2014/main" id="{78A60CE0-2AFB-2D11-C18A-E7394C745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262368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25F1-377B-46B7-A4B4-A5982BE77032}"/>
              </a:ext>
            </a:extLst>
          </p:cNvPr>
          <p:cNvSpPr>
            <a:spLocks noGrp="1"/>
          </p:cNvSpPr>
          <p:nvPr>
            <p:ph type="title"/>
          </p:nvPr>
        </p:nvSpPr>
        <p:spPr/>
        <p:txBody>
          <a:bodyPr/>
          <a:lstStyle/>
          <a:p>
            <a:r>
              <a:rPr lang="en-IN" dirty="0"/>
              <a:t>Functional summary (User Stories)</a:t>
            </a:r>
          </a:p>
        </p:txBody>
      </p:sp>
      <p:sp>
        <p:nvSpPr>
          <p:cNvPr id="3" name="Content Placeholder 2">
            <a:extLst>
              <a:ext uri="{FF2B5EF4-FFF2-40B4-BE49-F238E27FC236}">
                <a16:creationId xmlns:a16="http://schemas.microsoft.com/office/drawing/2014/main" id="{DB4C2E61-8636-4E66-95C3-19D2AD001F1D}"/>
              </a:ext>
            </a:extLst>
          </p:cNvPr>
          <p:cNvSpPr>
            <a:spLocks noGrp="1"/>
          </p:cNvSpPr>
          <p:nvPr>
            <p:ph idx="1"/>
          </p:nvPr>
        </p:nvSpPr>
        <p:spPr/>
        <p:txBody>
          <a:bodyPr>
            <a:normAutofit/>
          </a:bodyPr>
          <a:lstStyle/>
          <a:p>
            <a:r>
              <a:rPr lang="en-US" b="1" dirty="0"/>
              <a:t>Register / Login </a:t>
            </a:r>
            <a:r>
              <a:rPr lang="en-US" dirty="0"/>
              <a:t>: As a User, I should be able to register &amp; login to my own account. </a:t>
            </a:r>
          </a:p>
          <a:p>
            <a:r>
              <a:rPr lang="en-US" b="1" dirty="0"/>
              <a:t>View(home page)</a:t>
            </a:r>
            <a:r>
              <a:rPr lang="en-US" dirty="0"/>
              <a:t> : As a User, I should be able to view a list of online friends, feed, number of likes, etc..</a:t>
            </a:r>
          </a:p>
          <a:p>
            <a:r>
              <a:rPr lang="en-US" b="1" dirty="0"/>
              <a:t>Search bar</a:t>
            </a:r>
            <a:r>
              <a:rPr lang="en-US" dirty="0"/>
              <a:t>: As a User, I should be able to search their friends or anyone’s account by searching the username or name in the search bar. </a:t>
            </a:r>
          </a:p>
          <a:p>
            <a:r>
              <a:rPr lang="en-IN" b="1" dirty="0"/>
              <a:t>Like/Comment</a:t>
            </a:r>
            <a:r>
              <a:rPr lang="en-US" dirty="0"/>
              <a:t>:  As a User, I can like others' posts, I can write something in the comment section.</a:t>
            </a:r>
          </a:p>
          <a:p>
            <a:r>
              <a:rPr lang="en-US" dirty="0"/>
              <a:t> </a:t>
            </a:r>
            <a:r>
              <a:rPr lang="en-US" b="1" dirty="0"/>
              <a:t>Logout</a:t>
            </a:r>
            <a:r>
              <a:rPr lang="en-US" dirty="0"/>
              <a:t> : As a user, I should be able to logout from the application. </a:t>
            </a:r>
            <a:endParaRPr lang="en-IN" dirty="0"/>
          </a:p>
        </p:txBody>
      </p:sp>
      <p:pic>
        <p:nvPicPr>
          <p:cNvPr id="4" name="Picture 3">
            <a:extLst>
              <a:ext uri="{FF2B5EF4-FFF2-40B4-BE49-F238E27FC236}">
                <a16:creationId xmlns:a16="http://schemas.microsoft.com/office/drawing/2014/main" id="{82452D61-1388-4F5B-5775-A3E79D9CC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28065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0C0E-686A-43F5-B43B-68B1275C0907}"/>
              </a:ext>
            </a:extLst>
          </p:cNvPr>
          <p:cNvSpPr>
            <a:spLocks noGrp="1"/>
          </p:cNvSpPr>
          <p:nvPr>
            <p:ph type="title"/>
          </p:nvPr>
        </p:nvSpPr>
        <p:spPr/>
        <p:txBody>
          <a:bodyPr/>
          <a:lstStyle/>
          <a:p>
            <a:pPr algn="ctr"/>
            <a:r>
              <a:rPr lang="en-IN" dirty="0"/>
              <a:t>Functional summary (User Stories)</a:t>
            </a:r>
          </a:p>
        </p:txBody>
      </p:sp>
      <p:sp>
        <p:nvSpPr>
          <p:cNvPr id="3" name="Content Placeholder 2">
            <a:extLst>
              <a:ext uri="{FF2B5EF4-FFF2-40B4-BE49-F238E27FC236}">
                <a16:creationId xmlns:a16="http://schemas.microsoft.com/office/drawing/2014/main" id="{BE7B2840-6D77-421B-AC9D-3C5CC22BC6C3}"/>
              </a:ext>
            </a:extLst>
          </p:cNvPr>
          <p:cNvSpPr>
            <a:spLocks noGrp="1"/>
          </p:cNvSpPr>
          <p:nvPr>
            <p:ph idx="1"/>
          </p:nvPr>
        </p:nvSpPr>
        <p:spPr/>
        <p:txBody>
          <a:bodyPr>
            <a:normAutofit/>
          </a:bodyPr>
          <a:lstStyle/>
          <a:p>
            <a:r>
              <a:rPr lang="en-US" b="1" dirty="0"/>
              <a:t>Users Profile page</a:t>
            </a:r>
            <a:r>
              <a:rPr lang="en-US" dirty="0"/>
              <a:t>:  As a users, I can see, edit my profile page.</a:t>
            </a:r>
          </a:p>
          <a:p>
            <a:r>
              <a:rPr lang="en-US" b="1" dirty="0"/>
              <a:t>Post</a:t>
            </a:r>
            <a:r>
              <a:rPr lang="en-US" dirty="0"/>
              <a:t>:  As a user, I should be able to post photos/ videos.</a:t>
            </a:r>
          </a:p>
          <a:p>
            <a:r>
              <a:rPr lang="en-US" b="1" dirty="0"/>
              <a:t>Chat</a:t>
            </a:r>
            <a:r>
              <a:rPr lang="en-US" dirty="0"/>
              <a:t>: Users can chat with their friends and request to chat with other users.</a:t>
            </a:r>
          </a:p>
          <a:p>
            <a:r>
              <a:rPr lang="en-US" b="1" dirty="0"/>
              <a:t>Follow friends</a:t>
            </a:r>
            <a:r>
              <a:rPr lang="en-US" dirty="0"/>
              <a:t>:  As a User, I should be able to follow other users to be friends.</a:t>
            </a:r>
          </a:p>
          <a:p>
            <a:r>
              <a:rPr lang="en-US" b="1" dirty="0"/>
              <a:t>Delete post/account</a:t>
            </a:r>
            <a:r>
              <a:rPr lang="en-US" dirty="0"/>
              <a:t>: As a user, if I want to delete any of my post or delete if I want.</a:t>
            </a:r>
          </a:p>
          <a:p>
            <a:r>
              <a:rPr lang="en-IN" b="1" dirty="0"/>
              <a:t>Feeds: </a:t>
            </a:r>
            <a:r>
              <a:rPr lang="en-IN" dirty="0"/>
              <a:t>As user I can see recent activities in home page from my friends or from Who I follow.</a:t>
            </a:r>
            <a:endParaRPr lang="en-IN" b="1" dirty="0"/>
          </a:p>
        </p:txBody>
      </p:sp>
      <p:pic>
        <p:nvPicPr>
          <p:cNvPr id="4" name="Picture 3">
            <a:extLst>
              <a:ext uri="{FF2B5EF4-FFF2-40B4-BE49-F238E27FC236}">
                <a16:creationId xmlns:a16="http://schemas.microsoft.com/office/drawing/2014/main" id="{2BF3D721-5A59-0DE1-85AF-4A2B93AE8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686659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7760-5139-AF1B-DF18-2DCC5E1164C8}"/>
              </a:ext>
            </a:extLst>
          </p:cNvPr>
          <p:cNvSpPr>
            <a:spLocks noGrp="1"/>
          </p:cNvSpPr>
          <p:nvPr>
            <p:ph type="title"/>
          </p:nvPr>
        </p:nvSpPr>
        <p:spPr>
          <a:xfrm>
            <a:off x="1295402" y="89647"/>
            <a:ext cx="9601196" cy="1479178"/>
          </a:xfrm>
        </p:spPr>
        <p:txBody>
          <a:bodyPr>
            <a:normAutofit/>
          </a:bodyPr>
          <a:lstStyle/>
          <a:p>
            <a:pPr algn="l"/>
            <a:r>
              <a:rPr lang="en-IN" dirty="0"/>
              <a:t>Top Level Use Case Model</a:t>
            </a:r>
          </a:p>
        </p:txBody>
      </p:sp>
      <p:pic>
        <p:nvPicPr>
          <p:cNvPr id="4" name="Content Placeholder 3">
            <a:extLst>
              <a:ext uri="{FF2B5EF4-FFF2-40B4-BE49-F238E27FC236}">
                <a16:creationId xmlns:a16="http://schemas.microsoft.com/office/drawing/2014/main" id="{4FC26A99-0327-6B0F-E975-A27E0445F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4892" y="2222500"/>
            <a:ext cx="6322216" cy="4545853"/>
          </a:xfrm>
        </p:spPr>
      </p:pic>
      <p:pic>
        <p:nvPicPr>
          <p:cNvPr id="6" name="Picture 5">
            <a:extLst>
              <a:ext uri="{FF2B5EF4-FFF2-40B4-BE49-F238E27FC236}">
                <a16:creationId xmlns:a16="http://schemas.microsoft.com/office/drawing/2014/main" id="{B83CE115-84AF-8F10-E1AA-92A238E9EC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117737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E851-EE21-EDF4-C6CE-3353BADAFAA9}"/>
              </a:ext>
            </a:extLst>
          </p:cNvPr>
          <p:cNvSpPr>
            <a:spLocks noGrp="1"/>
          </p:cNvSpPr>
          <p:nvPr>
            <p:ph type="title"/>
          </p:nvPr>
        </p:nvSpPr>
        <p:spPr>
          <a:xfrm>
            <a:off x="1295402" y="215153"/>
            <a:ext cx="9601196" cy="1281954"/>
          </a:xfrm>
        </p:spPr>
        <p:txBody>
          <a:bodyPr>
            <a:normAutofit/>
          </a:bodyPr>
          <a:lstStyle/>
          <a:p>
            <a:r>
              <a:rPr lang="en-IN" dirty="0"/>
              <a:t>Sequence diagram</a:t>
            </a:r>
          </a:p>
        </p:txBody>
      </p:sp>
      <p:pic>
        <p:nvPicPr>
          <p:cNvPr id="5" name="Content Placeholder 4">
            <a:extLst>
              <a:ext uri="{FF2B5EF4-FFF2-40B4-BE49-F238E27FC236}">
                <a16:creationId xmlns:a16="http://schemas.microsoft.com/office/drawing/2014/main" id="{8741F5C6-6114-FE0D-1ACD-4301976A5C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9389" y="2222500"/>
            <a:ext cx="8333222" cy="4420347"/>
          </a:xfrm>
        </p:spPr>
      </p:pic>
      <p:pic>
        <p:nvPicPr>
          <p:cNvPr id="6" name="Picture 5">
            <a:extLst>
              <a:ext uri="{FF2B5EF4-FFF2-40B4-BE49-F238E27FC236}">
                <a16:creationId xmlns:a16="http://schemas.microsoft.com/office/drawing/2014/main" id="{6AEF68CE-3EDA-F234-15E5-494F8F1F5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132690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50182D6-7D09-F8DC-B50C-7BC8864FDC4D}"/>
              </a:ext>
            </a:extLst>
          </p:cNvPr>
          <p:cNvSpPr>
            <a:spLocks noGrp="1"/>
          </p:cNvSpPr>
          <p:nvPr>
            <p:ph type="title"/>
          </p:nvPr>
        </p:nvSpPr>
        <p:spPr>
          <a:xfrm>
            <a:off x="1295402" y="-80682"/>
            <a:ext cx="9601196" cy="1918447"/>
          </a:xfrm>
        </p:spPr>
        <p:txBody>
          <a:bodyPr/>
          <a:lstStyle/>
          <a:p>
            <a:r>
              <a:rPr lang="en-IN" dirty="0"/>
              <a:t>Activity Diagram</a:t>
            </a:r>
          </a:p>
        </p:txBody>
      </p:sp>
      <p:pic>
        <p:nvPicPr>
          <p:cNvPr id="10" name="Content Placeholder 9">
            <a:extLst>
              <a:ext uri="{FF2B5EF4-FFF2-40B4-BE49-F238E27FC236}">
                <a16:creationId xmlns:a16="http://schemas.microsoft.com/office/drawing/2014/main" id="{EA9267AD-307F-A377-43F2-719A9E05B1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8864" y="2186641"/>
            <a:ext cx="5434271" cy="4545853"/>
          </a:xfrm>
        </p:spPr>
      </p:pic>
      <p:pic>
        <p:nvPicPr>
          <p:cNvPr id="11" name="Picture 10">
            <a:extLst>
              <a:ext uri="{FF2B5EF4-FFF2-40B4-BE49-F238E27FC236}">
                <a16:creationId xmlns:a16="http://schemas.microsoft.com/office/drawing/2014/main" id="{C9E5B5C5-170F-34D1-BC7D-AB0B09581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396384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D68C-A58C-520F-BA0D-5F0F435C7975}"/>
              </a:ext>
            </a:extLst>
          </p:cNvPr>
          <p:cNvSpPr>
            <a:spLocks noGrp="1"/>
          </p:cNvSpPr>
          <p:nvPr>
            <p:ph type="title"/>
          </p:nvPr>
        </p:nvSpPr>
        <p:spPr/>
        <p:txBody>
          <a:bodyPr/>
          <a:lstStyle/>
          <a:p>
            <a:r>
              <a:rPr lang="en-IN" dirty="0"/>
              <a:t>Application Architecture </a:t>
            </a:r>
          </a:p>
        </p:txBody>
      </p:sp>
      <p:sp>
        <p:nvSpPr>
          <p:cNvPr id="3" name="Content Placeholder 2">
            <a:extLst>
              <a:ext uri="{FF2B5EF4-FFF2-40B4-BE49-F238E27FC236}">
                <a16:creationId xmlns:a16="http://schemas.microsoft.com/office/drawing/2014/main" id="{610BDDB9-EE7C-A109-84FE-43C71D259394}"/>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5EC6F34-89D6-EF68-192A-DD9038DFE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2041741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9C6C-E5FA-4430-9F7E-C5E1DBF4BD76}"/>
              </a:ext>
            </a:extLst>
          </p:cNvPr>
          <p:cNvSpPr>
            <a:spLocks noGrp="1"/>
          </p:cNvSpPr>
          <p:nvPr>
            <p:ph type="title"/>
          </p:nvPr>
        </p:nvSpPr>
        <p:spPr/>
        <p:txBody>
          <a:bodyPr/>
          <a:lstStyle/>
          <a:p>
            <a:pPr algn="ctr"/>
            <a:r>
              <a:rPr lang="en-IN" dirty="0"/>
              <a:t>Technologies/Tools and libraries</a:t>
            </a:r>
          </a:p>
        </p:txBody>
      </p:sp>
      <p:sp>
        <p:nvSpPr>
          <p:cNvPr id="3" name="Content Placeholder 2">
            <a:extLst>
              <a:ext uri="{FF2B5EF4-FFF2-40B4-BE49-F238E27FC236}">
                <a16:creationId xmlns:a16="http://schemas.microsoft.com/office/drawing/2014/main" id="{FDC9C505-BFFD-470A-9062-0A09132B149D}"/>
              </a:ext>
            </a:extLst>
          </p:cNvPr>
          <p:cNvSpPr>
            <a:spLocks noGrp="1"/>
          </p:cNvSpPr>
          <p:nvPr>
            <p:ph idx="1"/>
          </p:nvPr>
        </p:nvSpPr>
        <p:spPr/>
        <p:txBody>
          <a:bodyPr/>
          <a:lstStyle/>
          <a:p>
            <a:r>
              <a:rPr lang="en-US" dirty="0"/>
              <a:t>Frontend :- ReactJS, HTML, CSS, JavaScript. </a:t>
            </a:r>
          </a:p>
          <a:p>
            <a:r>
              <a:rPr lang="en-US" dirty="0"/>
              <a:t>Backend :- MongoDB database. </a:t>
            </a:r>
          </a:p>
          <a:p>
            <a:r>
              <a:rPr lang="en-US" dirty="0"/>
              <a:t>Tools :- </a:t>
            </a:r>
            <a:r>
              <a:rPr lang="en-US" dirty="0" err="1"/>
              <a:t>VScode</a:t>
            </a:r>
            <a:r>
              <a:rPr lang="en-US" dirty="0"/>
              <a:t>, GitHub </a:t>
            </a:r>
            <a:endParaRPr lang="en-IN" dirty="0"/>
          </a:p>
        </p:txBody>
      </p:sp>
      <p:pic>
        <p:nvPicPr>
          <p:cNvPr id="4" name="Picture 3">
            <a:extLst>
              <a:ext uri="{FF2B5EF4-FFF2-40B4-BE49-F238E27FC236}">
                <a16:creationId xmlns:a16="http://schemas.microsoft.com/office/drawing/2014/main" id="{E99FE64A-9239-AA39-FE26-CE98BBD54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571" y="139445"/>
            <a:ext cx="1867243" cy="1120345"/>
          </a:xfrm>
          <a:prstGeom prst="rect">
            <a:avLst/>
          </a:prstGeom>
        </p:spPr>
      </p:pic>
    </p:spTree>
    <p:extLst>
      <p:ext uri="{BB962C8B-B14F-4D97-AF65-F5344CB8AC3E}">
        <p14:creationId xmlns:p14="http://schemas.microsoft.com/office/powerpoint/2010/main" val="1033633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331</TotalTime>
  <Words>739</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2</vt:lpstr>
      <vt:lpstr>Quotable</vt:lpstr>
      <vt:lpstr>FanField </vt:lpstr>
      <vt:lpstr>Context diagram</vt:lpstr>
      <vt:lpstr>Functional summary (User Stories)</vt:lpstr>
      <vt:lpstr>Functional summary (User Stories)</vt:lpstr>
      <vt:lpstr>Top Level Use Case Model</vt:lpstr>
      <vt:lpstr>Sequence diagram</vt:lpstr>
      <vt:lpstr>Activity Diagram</vt:lpstr>
      <vt:lpstr>Application Architecture </vt:lpstr>
      <vt:lpstr>Technologies/Tools and libraries</vt:lpstr>
      <vt:lpstr>Detail Class Diagram</vt:lpstr>
      <vt:lpstr>Summary of Implementation</vt:lpstr>
      <vt:lpstr>Deployment Diagram</vt:lpstr>
      <vt:lpstr>Individual Contribution</vt:lpstr>
      <vt:lpstr>Gantt Chart</vt:lpstr>
      <vt:lpstr>Application Navigation Using UI/UX Design</vt:lpstr>
      <vt:lpstr>Application Navigation Using UI/UX Design</vt:lpstr>
      <vt:lpstr>Register page</vt:lpstr>
      <vt:lpstr>Login page</vt:lpstr>
      <vt:lpstr>Home page</vt:lpstr>
      <vt:lpstr>Profile page</vt:lpstr>
      <vt:lpstr>Edit Page</vt:lpstr>
      <vt:lpstr>Summary of Test Plan</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Fanfield </dc:title>
  <dc:creator>Kenil Bhingradiya</dc:creator>
  <cp:lastModifiedBy>Kenil Bhingradiya</cp:lastModifiedBy>
  <cp:revision>11</cp:revision>
  <dcterms:created xsi:type="dcterms:W3CDTF">2022-04-15T09:15:30Z</dcterms:created>
  <dcterms:modified xsi:type="dcterms:W3CDTF">2022-05-14T13:34:40Z</dcterms:modified>
</cp:coreProperties>
</file>