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1.svg" ContentType="image/svg+xml"/>
  <Override PartName="/ppt/media/image13.svg" ContentType="image/svg+xml"/>
  <Override PartName="/ppt/media/image5.svg" ContentType="image/svg+xml"/>
  <Override PartName="/ppt/media/image7.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3"/>
    <p:sldId id="257" r:id="rId4"/>
    <p:sldId id="258" r:id="rId5"/>
    <p:sldId id="259" r:id="rId7"/>
    <p:sldId id="260" r:id="rId8"/>
    <p:sldId id="261" r:id="rId9"/>
    <p:sldId id="263" r:id="rId10"/>
    <p:sldId id="262" r:id="rId11"/>
    <p:sldId id="264"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722A82D-6736-4E56-9104-2B175FD2F26D}">
          <p14:sldIdLst>
            <p14:sldId id="256"/>
            <p14:sldId id="257"/>
            <p14:sldId id="258"/>
            <p14:sldId id="259"/>
            <p14:sldId id="260"/>
            <p14:sldId id="261"/>
            <p14:sldId id="263"/>
            <p14:sldId id="262"/>
            <p14:sldId id="264"/>
            <p14:sldId id="265"/>
            <p14:sldId id="266"/>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7" d="100"/>
          <a:sy n="107" d="100"/>
        </p:scale>
        <p:origin x="75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svg"/><Relationship Id="rId7" Type="http://schemas.openxmlformats.org/officeDocument/2006/relationships/image" Target="../media/image10.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 Id="rId3" Type="http://schemas.openxmlformats.org/officeDocument/2006/relationships/image" Target="../media/image6.png"/><Relationship Id="rId2" Type="http://schemas.openxmlformats.org/officeDocument/2006/relationships/image" Target="../media/image5.svg"/><Relationship Id="rId11" Type="http://schemas.openxmlformats.org/officeDocument/2006/relationships/slideLayout" Target="../slideLayouts/slideLayout2.xml"/><Relationship Id="rId10" Type="http://schemas.openxmlformats.org/officeDocument/2006/relationships/image" Target="../media/image13.sv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a:t>Prediction of sea surface Temperature  using Atmospheric features</a:t>
            </a:r>
            <a:endParaRPr lang="en-IN" b="1" dirty="0"/>
          </a:p>
        </p:txBody>
      </p:sp>
      <p:sp>
        <p:nvSpPr>
          <p:cNvPr id="3" name="Subtitle 2"/>
          <p:cNvSpPr>
            <a:spLocks noGrp="1"/>
          </p:cNvSpPr>
          <p:nvPr>
            <p:ph type="subTitle" idx="1"/>
          </p:nvPr>
        </p:nvSpPr>
        <p:spPr/>
        <p:txBody>
          <a:bodyPr/>
          <a:lstStyle/>
          <a:p>
            <a:endParaRPr lang="en-IN" dirty="0"/>
          </a:p>
          <a:p>
            <a:r>
              <a:rPr lang="en-IN" b="1" dirty="0"/>
              <a:t>DHANASEKAR GOVINDARAJ</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63403" y="419002"/>
            <a:ext cx="4653067" cy="646331"/>
          </a:xfrm>
          <a:prstGeom prst="rect">
            <a:avLst/>
          </a:prstGeom>
          <a:noFill/>
        </p:spPr>
        <p:txBody>
          <a:bodyPr wrap="square" rtlCol="0">
            <a:spAutoFit/>
          </a:bodyPr>
          <a:lstStyle/>
          <a:p>
            <a:r>
              <a:rPr lang="en-IN" sz="3600" b="1" dirty="0"/>
              <a:t>Result Interpretation</a:t>
            </a:r>
            <a:endParaRPr lang="en-IN" sz="3600" b="1" dirty="0"/>
          </a:p>
        </p:txBody>
      </p:sp>
      <p:pic>
        <p:nvPicPr>
          <p:cNvPr id="4" name="Picture 3"/>
          <p:cNvPicPr>
            <a:picLocks noChangeAspect="1"/>
          </p:cNvPicPr>
          <p:nvPr/>
        </p:nvPicPr>
        <p:blipFill>
          <a:blip r:embed="rId1"/>
          <a:stretch>
            <a:fillRect/>
          </a:stretch>
        </p:blipFill>
        <p:spPr>
          <a:xfrm>
            <a:off x="604926" y="1528834"/>
            <a:ext cx="4653067" cy="2476846"/>
          </a:xfrm>
          <a:prstGeom prst="rect">
            <a:avLst/>
          </a:prstGeom>
        </p:spPr>
      </p:pic>
      <p:pic>
        <p:nvPicPr>
          <p:cNvPr id="6" name="Picture 5"/>
          <p:cNvPicPr>
            <a:picLocks noChangeAspect="1"/>
          </p:cNvPicPr>
          <p:nvPr/>
        </p:nvPicPr>
        <p:blipFill>
          <a:blip r:embed="rId2"/>
          <a:stretch>
            <a:fillRect/>
          </a:stretch>
        </p:blipFill>
        <p:spPr>
          <a:xfrm>
            <a:off x="6351301" y="1523741"/>
            <a:ext cx="5128196" cy="2481939"/>
          </a:xfrm>
          <a:prstGeom prst="rect">
            <a:avLst/>
          </a:prstGeom>
        </p:spPr>
      </p:pic>
      <p:sp>
        <p:nvSpPr>
          <p:cNvPr id="7" name="TextBox 6"/>
          <p:cNvSpPr txBox="1"/>
          <p:nvPr/>
        </p:nvSpPr>
        <p:spPr>
          <a:xfrm>
            <a:off x="488576" y="4276166"/>
            <a:ext cx="11214848" cy="1753235"/>
          </a:xfrm>
          <a:prstGeom prst="rect">
            <a:avLst/>
          </a:prstGeom>
          <a:noFill/>
        </p:spPr>
        <p:txBody>
          <a:bodyPr wrap="square" rtlCol="0">
            <a:spAutoFit/>
          </a:bodyPr>
          <a:lstStyle/>
          <a:p>
            <a:pPr marL="285750" indent="-285750">
              <a:buFont typeface="Arial" panose="020B0604020202020204" pitchFamily="34" charset="0"/>
              <a:buChar char="•"/>
            </a:pPr>
            <a:r>
              <a:rPr dirty="0"/>
              <a:t>Among the algorithms I used, the Random Forest method effectively predicted the sea surface temperature (SST) based on atmospheric variables </a:t>
            </a:r>
            <a:r>
              <a:rPr lang="en-IN" dirty="0"/>
              <a:t>w</a:t>
            </a:r>
            <a:r>
              <a:rPr dirty="0"/>
              <a:t>ith a notabl</a:t>
            </a:r>
            <a:r>
              <a:rPr lang="en-IN" dirty="0"/>
              <a:t>e</a:t>
            </a:r>
            <a:r>
              <a:rPr dirty="0"/>
              <a:t> high R-squared value and the lowest Mean Squared Error. </a:t>
            </a:r>
            <a:endParaRPr dirty="0"/>
          </a:p>
          <a:p>
            <a:pPr marL="285750" indent="-285750">
              <a:buFont typeface="Arial" panose="020B0604020202020204" pitchFamily="34" charset="0"/>
              <a:buChar char="•"/>
            </a:pPr>
            <a:r>
              <a:rPr dirty="0"/>
              <a:t>It demonstrated superior performance in capturing the complex relationships between atmospheric conditions and SST dynamics. </a:t>
            </a:r>
            <a:endParaRPr dirty="0"/>
          </a:p>
          <a:p>
            <a:pPr marL="285750" indent="-285750">
              <a:buFont typeface="Arial" panose="020B0604020202020204" pitchFamily="34" charset="0"/>
              <a:buChar char="•"/>
            </a:pPr>
            <a:r>
              <a:rPr dirty="0"/>
              <a:t>The achieved R-squared value of over 91% indicates the model’s ability to explain the variation in SST with exceptional accuracy.</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13412" y="923365"/>
            <a:ext cx="2770093" cy="646331"/>
          </a:xfrm>
          <a:prstGeom prst="rect">
            <a:avLst/>
          </a:prstGeom>
          <a:noFill/>
        </p:spPr>
        <p:txBody>
          <a:bodyPr wrap="square" rtlCol="0">
            <a:spAutoFit/>
          </a:bodyPr>
          <a:lstStyle/>
          <a:p>
            <a:r>
              <a:rPr lang="en-IN" sz="3600" b="1" dirty="0"/>
              <a:t>CONCLUSION</a:t>
            </a:r>
            <a:endParaRPr lang="en-IN" sz="3600" b="1" dirty="0"/>
          </a:p>
        </p:txBody>
      </p:sp>
      <p:sp>
        <p:nvSpPr>
          <p:cNvPr id="3" name="TextBox 2"/>
          <p:cNvSpPr txBox="1"/>
          <p:nvPr/>
        </p:nvSpPr>
        <p:spPr>
          <a:xfrm>
            <a:off x="1488141" y="2142566"/>
            <a:ext cx="9215717" cy="2306955"/>
          </a:xfrm>
          <a:prstGeom prst="rect">
            <a:avLst/>
          </a:prstGeom>
          <a:noFill/>
        </p:spPr>
        <p:txBody>
          <a:bodyPr wrap="square" rtlCol="0">
            <a:spAutoFit/>
          </a:bodyPr>
          <a:lstStyle/>
          <a:p>
            <a:pPr marL="285750" indent="-285750">
              <a:buFont typeface="Arial" panose="020B0604020202020204" pitchFamily="34" charset="0"/>
              <a:buChar char="•"/>
            </a:pPr>
            <a:r>
              <a:rPr lang="en-US" dirty="0"/>
              <a:t>In this study, I investigated the predictive modeling of sea surface temperature (SST) using atmospheric variables, employing a range of regression algorithms. </a:t>
            </a:r>
            <a:endParaRPr lang="en-US" dirty="0"/>
          </a:p>
          <a:p>
            <a:pPr marL="285750" indent="-285750">
              <a:buFont typeface="Arial" panose="020B0604020202020204" pitchFamily="34" charset="0"/>
              <a:buChar char="•"/>
            </a:pPr>
            <a:r>
              <a:rPr lang="en-US" dirty="0"/>
              <a:t>Our results demonstrate</a:t>
            </a:r>
            <a:r>
              <a:rPr lang="en-IN" altLang="en-US" dirty="0"/>
              <a:t>d</a:t>
            </a:r>
            <a:r>
              <a:rPr lang="en-US" dirty="0"/>
              <a:t> that the Random Forest method outperforms the other algorithms, achieving a remarkable R-squared value and the lowest Mean Squared Error. Indicates its exceptional ability to explain SST variation with high accuracy. </a:t>
            </a:r>
            <a:endParaRPr lang="en-US" dirty="0"/>
          </a:p>
          <a:p>
            <a:pPr marL="285750" indent="-285750">
              <a:buFont typeface="Arial" panose="020B0604020202020204" pitchFamily="34" charset="0"/>
              <a:buChar char="•"/>
            </a:pPr>
            <a:r>
              <a:rPr lang="en-US" dirty="0"/>
              <a:t>Moving forward, further research could explore additional predictors and refine modeling techniques to enhance the accuracy and robustness of SST predictions, ultimately contributing to our understanding of climate dynamics and environmental forecasting.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29953" y="2994211"/>
            <a:ext cx="3532094" cy="707886"/>
          </a:xfrm>
          <a:prstGeom prst="rect">
            <a:avLst/>
          </a:prstGeom>
          <a:noFill/>
        </p:spPr>
        <p:txBody>
          <a:bodyPr wrap="square" rtlCol="0">
            <a:spAutoFit/>
          </a:bodyPr>
          <a:lstStyle/>
          <a:p>
            <a:r>
              <a:rPr lang="en-IN" sz="4000" b="1" dirty="0"/>
              <a:t>Thank you…</a:t>
            </a:r>
            <a:endParaRPr lang="en-IN" sz="4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93165" y="565785"/>
            <a:ext cx="5031105" cy="1456055"/>
          </a:xfrm>
        </p:spPr>
        <p:txBody>
          <a:bodyPr/>
          <a:lstStyle/>
          <a:p>
            <a:r>
              <a:rPr lang="en-IN" b="1" dirty="0"/>
              <a:t>Overview </a:t>
            </a:r>
            <a:endParaRPr lang="en-IN" b="1" dirty="0"/>
          </a:p>
        </p:txBody>
      </p:sp>
      <p:pic>
        <p:nvPicPr>
          <p:cNvPr id="8" name="Picture Placeholder 32" descr="Head with Gears"/>
          <p:cNvPicPr>
            <a:picLocks noChangeAspect="1"/>
          </p:cNvPicPr>
          <p:nvPr/>
        </p:nvPicPr>
        <p:blipFill>
          <a:blip r:embed="rId1">
            <a:extLst>
              <a:ext uri="{96DAC541-7B7A-43D3-8B79-37D633B846F1}">
                <asvg:svgBlip xmlns:asvg="http://schemas.microsoft.com/office/drawing/2016/SVG/main" r:embed="rId2"/>
              </a:ext>
            </a:extLst>
          </a:blip>
          <a:srcRect t="63" b="63"/>
          <a:stretch>
            <a:fillRect/>
          </a:stretch>
        </p:blipFill>
        <p:spPr>
          <a:xfrm>
            <a:off x="1193363" y="2572906"/>
            <a:ext cx="1259505" cy="1259505"/>
          </a:xfrm>
          <a:prstGeom prst="ellipse">
            <a:avLst/>
          </a:prstGeom>
        </p:spPr>
      </p:pic>
      <p:pic>
        <p:nvPicPr>
          <p:cNvPr id="9" name="Picture Placeholder 30" descr="Magnifying glass"/>
          <p:cNvPicPr>
            <a:picLocks noChangeAspect="1"/>
          </p:cNvPicPr>
          <p:nvPr/>
        </p:nvPicPr>
        <p:blipFill>
          <a:blip r:embed="rId3">
            <a:extLst>
              <a:ext uri="{96DAC541-7B7A-43D3-8B79-37D633B846F1}">
                <asvg:svgBlip xmlns:asvg="http://schemas.microsoft.com/office/drawing/2016/SVG/main" r:embed="rId4"/>
              </a:ext>
            </a:extLst>
          </a:blip>
          <a:srcRect/>
          <a:stretch>
            <a:fillRect/>
          </a:stretch>
        </p:blipFill>
        <p:spPr>
          <a:xfrm>
            <a:off x="3186666" y="2572905"/>
            <a:ext cx="1259505" cy="1259505"/>
          </a:xfrm>
          <a:prstGeom prst="ellipse">
            <a:avLst/>
          </a:prstGeom>
        </p:spPr>
      </p:pic>
      <p:pic>
        <p:nvPicPr>
          <p:cNvPr id="10" name="Picture Placeholder 24" descr="Bar chart"/>
          <p:cNvPicPr>
            <a:picLocks noChangeAspect="1"/>
          </p:cNvPicPr>
          <p:nvPr/>
        </p:nvPicPr>
        <p:blipFill>
          <a:blip r:embed="rId5">
            <a:extLst>
              <a:ext uri="{96DAC541-7B7A-43D3-8B79-37D633B846F1}">
                <asvg:svgBlip xmlns:asvg="http://schemas.microsoft.com/office/drawing/2016/SVG/main" r:embed="rId6"/>
              </a:ext>
            </a:extLst>
          </a:blip>
          <a:srcRect t="63" b="63"/>
          <a:stretch>
            <a:fillRect/>
          </a:stretch>
        </p:blipFill>
        <p:spPr>
          <a:xfrm>
            <a:off x="5466247" y="2572904"/>
            <a:ext cx="1259505" cy="1259505"/>
          </a:xfrm>
          <a:prstGeom prst="ellipse">
            <a:avLst/>
          </a:prstGeom>
        </p:spPr>
      </p:pic>
      <p:pic>
        <p:nvPicPr>
          <p:cNvPr id="11" name="Picture Placeholder 28" descr="Microscope"/>
          <p:cNvPicPr>
            <a:picLocks noChangeAspect="1"/>
          </p:cNvPicPr>
          <p:nvPr/>
        </p:nvPicPr>
        <p:blipFill>
          <a:blip r:embed="rId7">
            <a:extLst>
              <a:ext uri="{96DAC541-7B7A-43D3-8B79-37D633B846F1}">
                <asvg:svgBlip xmlns:asvg="http://schemas.microsoft.com/office/drawing/2016/SVG/main" r:embed="rId8"/>
              </a:ext>
            </a:extLst>
          </a:blip>
          <a:srcRect t="63" b="63"/>
          <a:stretch>
            <a:fillRect/>
          </a:stretch>
        </p:blipFill>
        <p:spPr>
          <a:xfrm>
            <a:off x="7459550" y="2501188"/>
            <a:ext cx="1259505" cy="1259505"/>
          </a:xfrm>
          <a:prstGeom prst="ellipse">
            <a:avLst/>
          </a:prstGeom>
        </p:spPr>
      </p:pic>
      <p:pic>
        <p:nvPicPr>
          <p:cNvPr id="12" name="Picture Placeholder 26" descr="Clock"/>
          <p:cNvPicPr>
            <a:picLocks noChangeAspect="1"/>
          </p:cNvPicPr>
          <p:nvPr/>
        </p:nvPicPr>
        <p:blipFill>
          <a:blip r:embed="rId9">
            <a:extLst>
              <a:ext uri="{96DAC541-7B7A-43D3-8B79-37D633B846F1}">
                <asvg:svgBlip xmlns:asvg="http://schemas.microsoft.com/office/drawing/2016/SVG/main" r:embed="rId10"/>
              </a:ext>
            </a:extLst>
          </a:blip>
          <a:srcRect/>
          <a:stretch>
            <a:fillRect/>
          </a:stretch>
        </p:blipFill>
        <p:spPr>
          <a:xfrm>
            <a:off x="9610861" y="2572943"/>
            <a:ext cx="1259505" cy="1259505"/>
          </a:xfrm>
          <a:prstGeom prst="ellipse">
            <a:avLst/>
          </a:prstGeom>
        </p:spPr>
      </p:pic>
      <p:sp>
        <p:nvSpPr>
          <p:cNvPr id="13" name="Text Placeholder 18"/>
          <p:cNvSpPr txBox="1"/>
          <p:nvPr/>
        </p:nvSpPr>
        <p:spPr>
          <a:xfrm>
            <a:off x="935045" y="4231128"/>
            <a:ext cx="1776140" cy="1463040"/>
          </a:xfrm>
          <a:prstGeom prst="rect">
            <a:avLst/>
          </a:prstGeom>
        </p:spPr>
        <p:txBody>
          <a:bodyPr/>
          <a:lst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a:lstStyle>
          <a:p>
            <a:pPr marL="0" indent="0" algn="ctr">
              <a:lnSpc>
                <a:spcPct val="300000"/>
              </a:lnSpc>
              <a:buNone/>
            </a:pPr>
            <a:r>
              <a:rPr lang="en-US" sz="1600" b="1" dirty="0"/>
              <a:t>INTRODUCTION</a:t>
            </a:r>
            <a:endParaRPr lang="en-US" sz="1600" b="1" dirty="0"/>
          </a:p>
        </p:txBody>
      </p:sp>
      <p:sp>
        <p:nvSpPr>
          <p:cNvPr id="20" name="Text Placeholder 19"/>
          <p:cNvSpPr txBox="1"/>
          <p:nvPr/>
        </p:nvSpPr>
        <p:spPr>
          <a:xfrm>
            <a:off x="3186666" y="4231128"/>
            <a:ext cx="1734986" cy="1463040"/>
          </a:xfrm>
          <a:prstGeom prst="rect">
            <a:avLst/>
          </a:prstGeom>
        </p:spPr>
        <p:txBody>
          <a:bodyPr/>
          <a:lst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a:lstStyle>
          <a:p>
            <a:pPr marL="0" indent="0">
              <a:buNone/>
            </a:pPr>
            <a:r>
              <a:rPr lang="en-US" sz="1600" b="1" dirty="0"/>
              <a:t>DATA CLEANING     </a:t>
            </a:r>
            <a:endParaRPr lang="en-US" sz="1600" b="1" dirty="0"/>
          </a:p>
          <a:p>
            <a:pPr marL="0" indent="0">
              <a:buNone/>
            </a:pPr>
            <a:r>
              <a:rPr lang="en-US" sz="1600" b="1" dirty="0"/>
              <a:t>           </a:t>
            </a:r>
            <a:r>
              <a:rPr lang="en-IN" altLang="en-US" sz="1600" b="1" dirty="0"/>
              <a:t>OR</a:t>
            </a:r>
            <a:r>
              <a:rPr lang="en-US" sz="1600" b="1" dirty="0"/>
              <a:t> </a:t>
            </a:r>
            <a:endParaRPr lang="en-US" sz="1600" b="1" dirty="0"/>
          </a:p>
          <a:p>
            <a:pPr marL="0" indent="0">
              <a:buNone/>
            </a:pPr>
            <a:r>
              <a:rPr lang="en-US" sz="1600" b="1" dirty="0"/>
              <a:t>PRE-PROCESSING</a:t>
            </a:r>
            <a:endParaRPr lang="en-US" sz="1600" b="1" dirty="0"/>
          </a:p>
        </p:txBody>
      </p:sp>
      <p:sp>
        <p:nvSpPr>
          <p:cNvPr id="21" name="Text Placeholder 20"/>
          <p:cNvSpPr txBox="1"/>
          <p:nvPr/>
        </p:nvSpPr>
        <p:spPr>
          <a:xfrm>
            <a:off x="5466247" y="4231128"/>
            <a:ext cx="1390094" cy="1463040"/>
          </a:xfrm>
          <a:prstGeom prst="rect">
            <a:avLst/>
          </a:prstGeom>
        </p:spPr>
        <p:txBody>
          <a:bodyPr/>
          <a:lst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a:lstStyle>
          <a:p>
            <a:pPr marL="0" indent="0">
              <a:buNone/>
            </a:pPr>
            <a:r>
              <a:rPr lang="en-US" sz="1600" b="1" dirty="0"/>
              <a:t>EXPLORATORY</a:t>
            </a:r>
            <a:endParaRPr lang="en-US" sz="1600" b="1" dirty="0"/>
          </a:p>
          <a:p>
            <a:pPr marL="0" indent="0">
              <a:buNone/>
            </a:pPr>
            <a:r>
              <a:rPr lang="en-US" sz="1600" b="1" dirty="0"/>
              <a:t>      DATA </a:t>
            </a:r>
            <a:endParaRPr lang="en-US" sz="1600" b="1" dirty="0"/>
          </a:p>
          <a:p>
            <a:pPr marL="0" indent="0">
              <a:buNone/>
            </a:pPr>
            <a:r>
              <a:rPr lang="en-US" sz="1600" b="1" dirty="0"/>
              <a:t>  ANALYSIS</a:t>
            </a:r>
            <a:endParaRPr lang="en-US" sz="1600" b="1" dirty="0"/>
          </a:p>
        </p:txBody>
      </p:sp>
      <p:sp>
        <p:nvSpPr>
          <p:cNvPr id="22" name="Text Placeholder 21"/>
          <p:cNvSpPr txBox="1"/>
          <p:nvPr/>
        </p:nvSpPr>
        <p:spPr>
          <a:xfrm>
            <a:off x="7451948" y="4240093"/>
            <a:ext cx="1776140" cy="1463040"/>
          </a:xfrm>
          <a:prstGeom prst="rect">
            <a:avLst/>
          </a:prstGeom>
        </p:spPr>
        <p:txBody>
          <a:bodyPr/>
          <a:lst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a:lstStyle>
          <a:p>
            <a:pPr marL="0" indent="0">
              <a:buNone/>
            </a:pPr>
            <a:r>
              <a:rPr lang="en-US" sz="1600" b="1" dirty="0"/>
              <a:t>MODEL TRAINING </a:t>
            </a:r>
            <a:endParaRPr lang="en-US" sz="1600" b="1" dirty="0"/>
          </a:p>
          <a:p>
            <a:pPr marL="0" indent="0">
              <a:buNone/>
            </a:pPr>
            <a:r>
              <a:rPr lang="en-US" sz="1600" b="1" dirty="0"/>
              <a:t>          AND </a:t>
            </a:r>
            <a:endParaRPr lang="en-US" sz="1600" b="1" dirty="0"/>
          </a:p>
          <a:p>
            <a:pPr marL="0" indent="0">
              <a:buNone/>
            </a:pPr>
            <a:r>
              <a:rPr lang="en-US" sz="1600" b="1" dirty="0"/>
              <a:t>    PREDICTION</a:t>
            </a:r>
            <a:endParaRPr lang="en-US" sz="1600" b="1" dirty="0"/>
          </a:p>
        </p:txBody>
      </p:sp>
      <p:sp>
        <p:nvSpPr>
          <p:cNvPr id="23" name="Text Placeholder 22"/>
          <p:cNvSpPr txBox="1"/>
          <p:nvPr/>
        </p:nvSpPr>
        <p:spPr>
          <a:xfrm>
            <a:off x="9480700" y="4240093"/>
            <a:ext cx="1776140" cy="1463040"/>
          </a:xfrm>
          <a:prstGeom prst="rect">
            <a:avLst/>
          </a:prstGeom>
        </p:spPr>
        <p:txBody>
          <a:bodyPr/>
          <a:lst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a:lstStyle>
          <a:p>
            <a:pPr marL="0" indent="0" algn="ctr">
              <a:lnSpc>
                <a:spcPct val="300000"/>
              </a:lnSpc>
              <a:buNone/>
            </a:pPr>
            <a:r>
              <a:rPr lang="en-US" sz="1600" b="1"/>
              <a:t>CONCLUSION </a:t>
            </a:r>
            <a:endParaRPr lang="en-US" sz="16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907898" y="462714"/>
            <a:ext cx="7781544" cy="864062"/>
          </a:xfrm>
        </p:spPr>
        <p:txBody>
          <a:bodyPr>
            <a:normAutofit/>
          </a:bodyPr>
          <a:lstStyle/>
          <a:p>
            <a:pPr algn="ctr"/>
            <a:r>
              <a:rPr lang="en-US" sz="3600" b="1" dirty="0"/>
              <a:t>INTRODUCTION</a:t>
            </a:r>
            <a:endParaRPr lang="en-US" sz="3600" b="1" dirty="0"/>
          </a:p>
        </p:txBody>
      </p:sp>
      <p:sp>
        <p:nvSpPr>
          <p:cNvPr id="6" name="TextBox 5"/>
          <p:cNvSpPr txBox="1"/>
          <p:nvPr/>
        </p:nvSpPr>
        <p:spPr>
          <a:xfrm>
            <a:off x="2097741" y="2393575"/>
            <a:ext cx="8068235" cy="2584450"/>
          </a:xfrm>
          <a:prstGeom prst="rect">
            <a:avLst/>
          </a:prstGeom>
          <a:noFill/>
        </p:spPr>
        <p:txBody>
          <a:bodyPr wrap="square" rtlCol="0">
            <a:spAutoFit/>
          </a:bodyPr>
          <a:lstStyle/>
          <a:p>
            <a:r>
              <a:rPr dirty="0"/>
              <a:t>The idea came from rising temperatures which cause heavy rainfalls, destructive floods, and droughts around the world. To forecast this kind of devastating event in the future that might happen at some particular time or place and to take possible evacuation action earlier, prediction of available parameters beforehand is a vital thing. That will explain such events more accurately. Sea Surface Temperature is one of the target variables when analyzing the El Nino effect. El Nino is one of the important instances that might trigger natural disasters. In this study, I aim to explore the predictive capabilities of atmospheric variables in forecasting SST variations, contributing to the advancement of climate modeling and predictive analytics.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708660" y="3559810"/>
            <a:ext cx="10669270" cy="2402840"/>
          </a:xfrm>
          <a:prstGeom prst="rect">
            <a:avLst/>
          </a:prstGeom>
        </p:spPr>
      </p:pic>
      <p:sp>
        <p:nvSpPr>
          <p:cNvPr id="7" name="Title 6"/>
          <p:cNvSpPr txBox="1"/>
          <p:nvPr/>
        </p:nvSpPr>
        <p:spPr>
          <a:xfrm>
            <a:off x="564776" y="352109"/>
            <a:ext cx="10277288" cy="535531"/>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Data Cleaning </a:t>
            </a:r>
            <a:r>
              <a:rPr lang="en-IN" altLang="en-US" b="1" dirty="0"/>
              <a:t>OR</a:t>
            </a:r>
            <a:r>
              <a:rPr lang="en-US" b="1" dirty="0"/>
              <a:t> Pre-processing</a:t>
            </a:r>
            <a:endParaRPr lang="en-US" b="1" dirty="0"/>
          </a:p>
        </p:txBody>
      </p:sp>
      <p:sp>
        <p:nvSpPr>
          <p:cNvPr id="8" name="TextBox 7"/>
          <p:cNvSpPr txBox="1"/>
          <p:nvPr/>
        </p:nvSpPr>
        <p:spPr>
          <a:xfrm>
            <a:off x="708025" y="1116330"/>
            <a:ext cx="10669270" cy="2245360"/>
          </a:xfrm>
          <a:prstGeom prst="rect">
            <a:avLst/>
          </a:prstGeom>
          <a:noFill/>
        </p:spPr>
        <p:txBody>
          <a:bodyPr wrap="square" rtlCol="0">
            <a:spAutoFit/>
          </a:bodyPr>
          <a:lstStyle/>
          <a:p>
            <a:pPr marL="342900" lvl="0" indent="-342900" algn="l">
              <a:buFont typeface="Arial" panose="020B0604020202020204" pitchFamily="34" charset="0"/>
              <a:buChar char="•"/>
            </a:pPr>
            <a:r>
              <a:rPr lang="en-IN" altLang="en-US" sz="2000" dirty="0">
                <a:solidFill>
                  <a:srgbClr val="ECECEC"/>
                </a:solidFill>
                <a:effectLst/>
                <a:latin typeface="Calibri" panose="020F0502020204030204" charset="0"/>
                <a:cs typeface="Calibri" panose="020F0502020204030204" charset="0"/>
                <a:sym typeface="+mn-ea"/>
              </a:rPr>
              <a:t>I have taken a dataset called El Nino from the Kaggle website. </a:t>
            </a:r>
            <a:endParaRPr lang="en-IN" altLang="en-US" sz="2000" dirty="0">
              <a:solidFill>
                <a:srgbClr val="ECECEC"/>
              </a:solidFill>
              <a:effectLst/>
              <a:latin typeface="Calibri" panose="020F0502020204030204" charset="0"/>
              <a:cs typeface="Calibri" panose="020F0502020204030204" charset="0"/>
              <a:sym typeface="+mn-ea"/>
            </a:endParaRPr>
          </a:p>
          <a:p>
            <a:pPr marL="342900" lvl="0" indent="-342900" algn="l">
              <a:buFont typeface="Arial" panose="020B0604020202020204" pitchFamily="34" charset="0"/>
              <a:buChar char="•"/>
            </a:pPr>
            <a:r>
              <a:rPr lang="en-IN" altLang="en-US" sz="2000" dirty="0">
                <a:solidFill>
                  <a:srgbClr val="ECECEC"/>
                </a:solidFill>
                <a:effectLst/>
                <a:latin typeface="Calibri" panose="020F0502020204030204" charset="0"/>
                <a:cs typeface="Calibri" panose="020F0502020204030204" charset="0"/>
                <a:sym typeface="+mn-ea"/>
              </a:rPr>
              <a:t>After I loaded the dataset into the environment, I started to explore it. </a:t>
            </a:r>
            <a:endParaRPr lang="en-IN" altLang="en-US" sz="2000" dirty="0">
              <a:solidFill>
                <a:srgbClr val="ECECEC"/>
              </a:solidFill>
              <a:effectLst/>
              <a:latin typeface="Calibri" panose="020F0502020204030204" charset="0"/>
              <a:cs typeface="Calibri" panose="020F0502020204030204" charset="0"/>
              <a:sym typeface="+mn-ea"/>
            </a:endParaRPr>
          </a:p>
          <a:p>
            <a:pPr marL="342900" lvl="0" indent="-342900" algn="l">
              <a:buFont typeface="Arial" panose="020B0604020202020204" pitchFamily="34" charset="0"/>
              <a:buChar char="•"/>
            </a:pPr>
            <a:r>
              <a:rPr lang="en-IN" altLang="en-US" sz="2000" dirty="0">
                <a:solidFill>
                  <a:srgbClr val="ECECEC"/>
                </a:solidFill>
                <a:effectLst/>
                <a:latin typeface="Calibri" panose="020F0502020204030204" charset="0"/>
                <a:cs typeface="Calibri" panose="020F0502020204030204" charset="0"/>
                <a:sym typeface="+mn-ea"/>
              </a:rPr>
              <a:t>It contains more than one hundred thousand observations with 12 features. </a:t>
            </a:r>
            <a:endParaRPr lang="en-IN" altLang="en-US" sz="2000" dirty="0">
              <a:solidFill>
                <a:srgbClr val="ECECEC"/>
              </a:solidFill>
              <a:effectLst/>
              <a:latin typeface="Calibri" panose="020F0502020204030204" charset="0"/>
              <a:cs typeface="Calibri" panose="020F0502020204030204" charset="0"/>
              <a:sym typeface="+mn-ea"/>
            </a:endParaRPr>
          </a:p>
          <a:p>
            <a:pPr marL="342900" lvl="0" indent="-342900" algn="l">
              <a:buFont typeface="Arial" panose="020B0604020202020204" pitchFamily="34" charset="0"/>
              <a:buChar char="•"/>
            </a:pPr>
            <a:r>
              <a:rPr lang="en-IN" altLang="en-US" sz="2000" dirty="0">
                <a:solidFill>
                  <a:srgbClr val="ECECEC"/>
                </a:solidFill>
                <a:effectLst/>
                <a:latin typeface="Calibri" panose="020F0502020204030204" charset="0"/>
                <a:cs typeface="Calibri" panose="020F0502020204030204" charset="0"/>
                <a:sym typeface="+mn-ea"/>
              </a:rPr>
              <a:t>It has many missing values and inappropriate datatypes for some features. So I pre-processed the dataset before doing EDA.</a:t>
            </a:r>
            <a:endParaRPr lang="en-IN" altLang="en-US" sz="2000" dirty="0">
              <a:solidFill>
                <a:srgbClr val="ECECEC"/>
              </a:solidFill>
              <a:effectLst/>
              <a:latin typeface="Calibri" panose="020F0502020204030204" charset="0"/>
              <a:cs typeface="Calibri" panose="020F0502020204030204" charset="0"/>
              <a:sym typeface="+mn-ea"/>
            </a:endParaRPr>
          </a:p>
          <a:p>
            <a:pPr marL="342900" lvl="0" indent="-342900" algn="l">
              <a:buFont typeface="Arial" panose="020B0604020202020204" pitchFamily="34" charset="0"/>
              <a:buChar char="•"/>
            </a:pPr>
            <a:r>
              <a:rPr lang="en-IN" altLang="en-US" sz="2000" dirty="0">
                <a:solidFill>
                  <a:srgbClr val="ECECEC"/>
                </a:solidFill>
                <a:effectLst/>
                <a:latin typeface="Calibri" panose="020F0502020204030204" charset="0"/>
                <a:cs typeface="Calibri" panose="020F0502020204030204" charset="0"/>
                <a:sym typeface="+mn-ea"/>
              </a:rPr>
              <a:t>Data pre-processing ensures the quality of the data and the accuracy of model performance.</a:t>
            </a:r>
            <a:endParaRPr lang="en-IN" altLang="en-US" sz="2000" dirty="0">
              <a:solidFill>
                <a:srgbClr val="ECECEC"/>
              </a:solidFill>
              <a:effectLst/>
              <a:latin typeface="Calibri" panose="020F0502020204030204" charset="0"/>
              <a:cs typeface="Calibri" panose="020F0502020204030204" charset="0"/>
              <a:sym typeface="+mn-ea"/>
            </a:endParaRPr>
          </a:p>
          <a:p>
            <a:pPr marL="342900" lvl="0" indent="-342900" algn="l">
              <a:buFont typeface="Arial" panose="020B0604020202020204" pitchFamily="34" charset="0"/>
              <a:buChar char="•"/>
            </a:pPr>
            <a:r>
              <a:rPr lang="en-IN" altLang="en-US" sz="2000" dirty="0">
                <a:solidFill>
                  <a:srgbClr val="ECECEC"/>
                </a:solidFill>
                <a:effectLst/>
                <a:latin typeface="Calibri" panose="020F0502020204030204" charset="0"/>
                <a:cs typeface="Calibri" panose="020F0502020204030204" charset="0"/>
                <a:sym typeface="+mn-ea"/>
              </a:rPr>
              <a:t>It will enhance the interpretability of results, and save a lot of time.</a:t>
            </a:r>
            <a:r>
              <a:rPr lang="en-IN" altLang="en-US" dirty="0">
                <a:solidFill>
                  <a:srgbClr val="ECECEC"/>
                </a:solidFill>
                <a:effectLst/>
                <a:cs typeface="+mn-lt"/>
                <a:sym typeface="+mn-ea"/>
              </a:rPr>
              <a:t> </a:t>
            </a:r>
            <a:endParaRPr lang="en-IN" altLang="en-US" b="0" i="0" dirty="0">
              <a:solidFill>
                <a:srgbClr val="ECECEC"/>
              </a:solidFill>
              <a:effectLst/>
              <a:cs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p:nvPr/>
        </p:nvSpPr>
        <p:spPr>
          <a:xfrm>
            <a:off x="2239010" y="626110"/>
            <a:ext cx="7713980" cy="520700"/>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EXPLORATORY DATA  ANALYSIS (EDA)</a:t>
            </a:r>
            <a:endParaRPr lang="en-US" b="1" dirty="0"/>
          </a:p>
        </p:txBody>
      </p:sp>
      <p:sp>
        <p:nvSpPr>
          <p:cNvPr id="4" name="TextBox 3"/>
          <p:cNvSpPr txBox="1"/>
          <p:nvPr/>
        </p:nvSpPr>
        <p:spPr>
          <a:xfrm>
            <a:off x="2734310" y="4352925"/>
            <a:ext cx="6534785" cy="1476375"/>
          </a:xfrm>
          <a:prstGeom prst="rect">
            <a:avLst/>
          </a:prstGeom>
          <a:noFill/>
        </p:spPr>
        <p:txBody>
          <a:bodyPr wrap="square" rtlCol="0">
            <a:spAutoFit/>
          </a:bodyPr>
          <a:lstStyle/>
          <a:p>
            <a:r>
              <a:rPr lang="en-US" dirty="0"/>
              <a:t>Q1. How do the variables relate to each other?</a:t>
            </a:r>
            <a:endParaRPr lang="en-US" dirty="0"/>
          </a:p>
          <a:p>
            <a:endParaRPr lang="en-US" dirty="0"/>
          </a:p>
          <a:p>
            <a:r>
              <a:rPr lang="en-US" dirty="0"/>
              <a:t>Q2. Which variables have a greater effect on climate variations?</a:t>
            </a:r>
            <a:endParaRPr lang="en-US" dirty="0"/>
          </a:p>
          <a:p>
            <a:endParaRPr lang="en-US" dirty="0"/>
          </a:p>
          <a:p>
            <a:r>
              <a:rPr lang="en-US" dirty="0"/>
              <a:t>These questions insisted me to do my analysis further.</a:t>
            </a:r>
            <a:endParaRPr lang="en-US" dirty="0"/>
          </a:p>
        </p:txBody>
      </p:sp>
      <p:sp>
        <p:nvSpPr>
          <p:cNvPr id="6" name="TextBox 5"/>
          <p:cNvSpPr txBox="1"/>
          <p:nvPr/>
        </p:nvSpPr>
        <p:spPr>
          <a:xfrm>
            <a:off x="2106295" y="1981835"/>
            <a:ext cx="7378700" cy="1753235"/>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tx1">
                    <a:lumMod val="95000"/>
                  </a:schemeClr>
                </a:solidFill>
                <a:effectLst/>
                <a:latin typeface="Calibri(Body)"/>
              </a:rPr>
              <a:t>EDA refers to the process of knowing more about the data in hand and preparing it for modeling. </a:t>
            </a:r>
            <a:endParaRPr lang="en-US" b="0" i="0" dirty="0">
              <a:solidFill>
                <a:schemeClr val="tx1">
                  <a:lumMod val="95000"/>
                </a:schemeClr>
              </a:solidFill>
              <a:effectLst/>
              <a:latin typeface="Calibri(Body)"/>
            </a:endParaRPr>
          </a:p>
          <a:p>
            <a:pPr marL="285750" indent="-285750">
              <a:buFont typeface="Arial" panose="020B0604020202020204" pitchFamily="34" charset="0"/>
              <a:buChar char="•"/>
            </a:pPr>
            <a:r>
              <a:rPr lang="en-US" b="0" i="0" dirty="0">
                <a:solidFill>
                  <a:schemeClr val="tx1">
                    <a:lumMod val="95000"/>
                  </a:schemeClr>
                </a:solidFill>
                <a:effectLst/>
                <a:latin typeface="Calibri(Body)"/>
              </a:rPr>
              <a:t>EDA and feature engineering is an art where you get to play around with the data and try to get insights from it before the process of prediction.</a:t>
            </a:r>
            <a:endParaRPr lang="en-US" b="0" i="0" dirty="0">
              <a:solidFill>
                <a:schemeClr val="tx1">
                  <a:lumMod val="95000"/>
                </a:schemeClr>
              </a:solidFill>
              <a:effectLst/>
              <a:latin typeface="Calibri(Body)"/>
            </a:endParaRPr>
          </a:p>
          <a:p>
            <a:pPr marL="285750" indent="-285750">
              <a:buFont typeface="Arial" panose="020B0604020202020204" pitchFamily="34" charset="0"/>
              <a:buChar char="•"/>
            </a:pPr>
            <a:r>
              <a:rPr lang="en-US" b="0" i="0" dirty="0">
                <a:solidFill>
                  <a:schemeClr val="tx1">
                    <a:lumMod val="95000"/>
                  </a:schemeClr>
                </a:solidFill>
                <a:effectLst/>
                <a:latin typeface="Calibri(Body)"/>
              </a:rPr>
              <a:t>By asking predictive questions, and answering along the way will take our analysis into the next level.</a:t>
            </a:r>
            <a:endParaRPr lang="en-US" b="0" i="0" dirty="0">
              <a:solidFill>
                <a:schemeClr val="tx1">
                  <a:lumMod val="95000"/>
                </a:schemeClr>
              </a:solidFill>
              <a:effectLst/>
              <a:latin typeface="Calibri(Bod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6615392" y="3158602"/>
            <a:ext cx="4958227" cy="2981741"/>
          </a:xfrm>
          <a:prstGeom prst="rect">
            <a:avLst/>
          </a:prstGeom>
        </p:spPr>
      </p:pic>
      <p:sp>
        <p:nvSpPr>
          <p:cNvPr id="4" name="TextBox 3"/>
          <p:cNvSpPr txBox="1"/>
          <p:nvPr/>
        </p:nvSpPr>
        <p:spPr>
          <a:xfrm>
            <a:off x="761365" y="810260"/>
            <a:ext cx="5334635" cy="5330190"/>
          </a:xfrm>
          <a:prstGeom prst="rect">
            <a:avLst/>
          </a:prstGeom>
          <a:noFill/>
        </p:spPr>
        <p:txBody>
          <a:bodyPr wrap="square" rtlCol="0">
            <a:noAutofit/>
          </a:bodyPr>
          <a:lstStyle/>
          <a:p>
            <a:pPr marL="285750" indent="-285750">
              <a:buFont typeface="Arial" panose="020B0604020202020204" pitchFamily="34" charset="0"/>
              <a:buChar char="•"/>
            </a:pPr>
            <a:r>
              <a:rPr lang="en-US" dirty="0"/>
              <a:t>I am specifically interested in relevant features including Zonal Winds, Meridional Winds, Humidity</a:t>
            </a:r>
            <a:r>
              <a:rPr lang="en-IN" altLang="en-US" dirty="0"/>
              <a:t>, </a:t>
            </a:r>
            <a:r>
              <a:rPr lang="en-US" dirty="0"/>
              <a:t>Air Temperature, and Sea Surface Temperature. </a:t>
            </a:r>
            <a:endParaRPr lang="en-US" dirty="0"/>
          </a:p>
          <a:p>
            <a:pPr marL="285750" indent="-285750">
              <a:buFont typeface="Arial" panose="020B0604020202020204" pitchFamily="34" charset="0"/>
              <a:buChar char="•"/>
            </a:pPr>
            <a:r>
              <a:rPr lang="en-US" dirty="0"/>
              <a:t>The  Sea Surface Temperature indicates the change of the El Nino effect. </a:t>
            </a:r>
            <a:endParaRPr lang="en-US" dirty="0"/>
          </a:p>
          <a:p>
            <a:pPr marL="285750" indent="-285750">
              <a:buFont typeface="Arial" panose="020B0604020202020204" pitchFamily="34" charset="0"/>
              <a:buChar char="•"/>
            </a:pPr>
            <a:r>
              <a:rPr lang="en-US" dirty="0"/>
              <a:t>Therefore, I want to investigate the association between Sea Surface Temperature and the rest of the variables.</a:t>
            </a:r>
            <a:endParaRPr lang="en-US" dirty="0"/>
          </a:p>
          <a:p>
            <a:endParaRPr lang="en-IN" dirty="0"/>
          </a:p>
          <a:p>
            <a:endParaRPr lang="en-IN" dirty="0"/>
          </a:p>
          <a:p>
            <a:endParaRPr lang="en-IN" dirty="0"/>
          </a:p>
          <a:p>
            <a:endParaRPr lang="en-IN" dirty="0"/>
          </a:p>
          <a:p>
            <a:endParaRPr lang="en-IN" dirty="0"/>
          </a:p>
          <a:p>
            <a:r>
              <a:rPr lang="en-IN" dirty="0"/>
              <a:t>Then I plotted a histogram and boxplot of my target variable.</a:t>
            </a:r>
            <a:endParaRPr lang="en-IN" dirty="0"/>
          </a:p>
        </p:txBody>
      </p:sp>
      <p:sp>
        <p:nvSpPr>
          <p:cNvPr id="5" name="TextBox 4"/>
          <p:cNvSpPr txBox="1"/>
          <p:nvPr/>
        </p:nvSpPr>
        <p:spPr>
          <a:xfrm>
            <a:off x="6365686" y="810348"/>
            <a:ext cx="5065058" cy="1200329"/>
          </a:xfrm>
          <a:prstGeom prst="rect">
            <a:avLst/>
          </a:prstGeom>
          <a:noFill/>
        </p:spPr>
        <p:txBody>
          <a:bodyPr wrap="square" rtlCol="0">
            <a:spAutoFit/>
          </a:bodyPr>
          <a:lstStyle/>
          <a:p>
            <a:r>
              <a:rPr lang="en-IN" sz="3600" b="1" dirty="0"/>
              <a:t>Histogram and Bar plot of Sea Surface Temperature</a:t>
            </a:r>
            <a:endParaRPr lang="en-IN" sz="36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424339" y="1057837"/>
            <a:ext cx="4115850" cy="2072216"/>
          </a:xfrm>
          <a:prstGeom prst="rect">
            <a:avLst/>
          </a:prstGeom>
        </p:spPr>
      </p:pic>
      <p:pic>
        <p:nvPicPr>
          <p:cNvPr id="5" name="Picture 4"/>
          <p:cNvPicPr>
            <a:picLocks noChangeAspect="1"/>
          </p:cNvPicPr>
          <p:nvPr/>
        </p:nvPicPr>
        <p:blipFill>
          <a:blip r:embed="rId2"/>
          <a:stretch>
            <a:fillRect/>
          </a:stretch>
        </p:blipFill>
        <p:spPr>
          <a:xfrm>
            <a:off x="6577223" y="1063689"/>
            <a:ext cx="4190438" cy="2066364"/>
          </a:xfrm>
          <a:prstGeom prst="rect">
            <a:avLst/>
          </a:prstGeom>
        </p:spPr>
      </p:pic>
      <p:pic>
        <p:nvPicPr>
          <p:cNvPr id="7" name="Picture 6"/>
          <p:cNvPicPr>
            <a:picLocks noChangeAspect="1"/>
          </p:cNvPicPr>
          <p:nvPr/>
        </p:nvPicPr>
        <p:blipFill>
          <a:blip r:embed="rId3"/>
          <a:stretch>
            <a:fillRect/>
          </a:stretch>
        </p:blipFill>
        <p:spPr>
          <a:xfrm>
            <a:off x="1376765" y="3523128"/>
            <a:ext cx="4163424" cy="1972237"/>
          </a:xfrm>
          <a:prstGeom prst="rect">
            <a:avLst/>
          </a:prstGeom>
        </p:spPr>
      </p:pic>
      <p:pic>
        <p:nvPicPr>
          <p:cNvPr id="9" name="Picture 8"/>
          <p:cNvPicPr>
            <a:picLocks noChangeAspect="1"/>
          </p:cNvPicPr>
          <p:nvPr/>
        </p:nvPicPr>
        <p:blipFill>
          <a:blip r:embed="rId4"/>
          <a:stretch>
            <a:fillRect/>
          </a:stretch>
        </p:blipFill>
        <p:spPr>
          <a:xfrm>
            <a:off x="6604237" y="3429000"/>
            <a:ext cx="4163424" cy="1972237"/>
          </a:xfrm>
          <a:prstGeom prst="rect">
            <a:avLst/>
          </a:prstGeom>
        </p:spPr>
      </p:pic>
      <p:sp>
        <p:nvSpPr>
          <p:cNvPr id="10" name="TextBox 9"/>
          <p:cNvSpPr txBox="1"/>
          <p:nvPr/>
        </p:nvSpPr>
        <p:spPr>
          <a:xfrm>
            <a:off x="2967318" y="272043"/>
            <a:ext cx="6418729" cy="646331"/>
          </a:xfrm>
          <a:prstGeom prst="rect">
            <a:avLst/>
          </a:prstGeom>
          <a:noFill/>
        </p:spPr>
        <p:txBody>
          <a:bodyPr wrap="square" rtlCol="0">
            <a:spAutoFit/>
          </a:bodyPr>
          <a:lstStyle/>
          <a:p>
            <a:r>
              <a:rPr lang="en-IN" sz="3600" b="1" dirty="0"/>
              <a:t>Relationship between features</a:t>
            </a:r>
            <a:endParaRPr lang="en-IN" sz="3600" b="1" dirty="0"/>
          </a:p>
        </p:txBody>
      </p:sp>
      <p:sp>
        <p:nvSpPr>
          <p:cNvPr id="12" name="TextBox 11"/>
          <p:cNvSpPr txBox="1"/>
          <p:nvPr/>
        </p:nvSpPr>
        <p:spPr>
          <a:xfrm>
            <a:off x="2061882" y="5803275"/>
            <a:ext cx="7727576" cy="645160"/>
          </a:xfrm>
          <a:prstGeom prst="rect">
            <a:avLst/>
          </a:prstGeom>
          <a:noFill/>
        </p:spPr>
        <p:txBody>
          <a:bodyPr wrap="square" rtlCol="0">
            <a:spAutoFit/>
          </a:bodyPr>
          <a:lstStyle/>
          <a:p>
            <a:r>
              <a:rPr lang="en-US" dirty="0"/>
              <a:t>It seems all the predictor variables have some linear relationship with the target variable (Sea Surface Temperature).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7176" y="1859879"/>
            <a:ext cx="10614212" cy="3138170"/>
          </a:xfrm>
          <a:prstGeom prst="rect">
            <a:avLst/>
          </a:prstGeom>
          <a:noFill/>
        </p:spPr>
        <p:txBody>
          <a:bodyPr wrap="square" rtlCol="0">
            <a:spAutoFit/>
          </a:bodyPr>
          <a:lstStyle/>
          <a:p>
            <a:pPr indent="0" algn="l">
              <a:buFont typeface="+mj-lt"/>
              <a:buNone/>
            </a:pPr>
            <a:r>
              <a:rPr lang="en-US" b="1" i="0" dirty="0">
                <a:solidFill>
                  <a:srgbClr val="ECECEC"/>
                </a:solidFill>
                <a:effectLst/>
                <a:latin typeface="Calibri" panose="020F0502020204030204" charset="0"/>
                <a:cs typeface="Calibri" panose="020F0502020204030204" charset="0"/>
              </a:rPr>
              <a:t>Splitting Data into Training and Test Sets:</a:t>
            </a:r>
            <a:endParaRPr lang="en-US" b="1" i="0" dirty="0">
              <a:solidFill>
                <a:srgbClr val="ECECEC"/>
              </a:solidFill>
              <a:effectLst/>
              <a:latin typeface="Calibri" panose="020F0502020204030204" charset="0"/>
              <a:cs typeface="Calibri" panose="020F0502020204030204" charset="0"/>
            </a:endParaRPr>
          </a:p>
          <a:p>
            <a:pPr marL="285750" indent="-285750" algn="l">
              <a:buFont typeface="Arial" panose="020B0604020202020204" pitchFamily="34" charset="0"/>
              <a:buChar char="•"/>
            </a:pPr>
            <a:r>
              <a:rPr lang="en-US" b="1" i="0" dirty="0">
                <a:solidFill>
                  <a:srgbClr val="ECECEC"/>
                </a:solidFill>
                <a:effectLst/>
                <a:latin typeface="Calibri" panose="020F0502020204030204" charset="0"/>
                <a:cs typeface="Calibri" panose="020F0502020204030204" charset="0"/>
              </a:rPr>
              <a:t>I split the data into train and test sets to evaluate the machine learning model’s performance.</a:t>
            </a:r>
            <a:endParaRPr lang="en-US" b="1" i="0" dirty="0">
              <a:solidFill>
                <a:srgbClr val="ECECEC"/>
              </a:solidFill>
              <a:effectLst/>
              <a:latin typeface="Calibri" panose="020F0502020204030204" charset="0"/>
              <a:cs typeface="Calibri" panose="020F0502020204030204" charset="0"/>
            </a:endParaRPr>
          </a:p>
          <a:p>
            <a:pPr indent="0" algn="l">
              <a:buFont typeface="+mj-lt"/>
              <a:buNone/>
            </a:pPr>
            <a:endParaRPr lang="en-US" b="1" i="0" dirty="0">
              <a:solidFill>
                <a:srgbClr val="ECECEC"/>
              </a:solidFill>
              <a:effectLst/>
              <a:latin typeface="Calibri" panose="020F0502020204030204" charset="0"/>
              <a:cs typeface="Calibri" panose="020F0502020204030204" charset="0"/>
            </a:endParaRPr>
          </a:p>
          <a:p>
            <a:pPr indent="0" algn="l">
              <a:buFont typeface="+mj-lt"/>
              <a:buNone/>
            </a:pPr>
            <a:r>
              <a:rPr lang="en-US" b="1" i="0" dirty="0">
                <a:solidFill>
                  <a:srgbClr val="ECECEC"/>
                </a:solidFill>
                <a:effectLst/>
                <a:latin typeface="Calibri" panose="020F0502020204030204" charset="0"/>
                <a:cs typeface="Calibri" panose="020F0502020204030204" charset="0"/>
              </a:rPr>
              <a:t>Feature Engineering:</a:t>
            </a:r>
            <a:endParaRPr lang="en-US" b="1" i="0" dirty="0">
              <a:solidFill>
                <a:srgbClr val="ECECEC"/>
              </a:solidFill>
              <a:effectLst/>
              <a:latin typeface="Calibri" panose="020F0502020204030204" charset="0"/>
              <a:cs typeface="Calibri" panose="020F0502020204030204" charset="0"/>
            </a:endParaRPr>
          </a:p>
          <a:p>
            <a:pPr marL="285750" indent="-285750" algn="l">
              <a:buFont typeface="Arial" panose="020B0604020202020204" pitchFamily="34" charset="0"/>
              <a:buChar char="•"/>
            </a:pPr>
            <a:r>
              <a:rPr lang="en-US" b="1" i="0" dirty="0">
                <a:solidFill>
                  <a:srgbClr val="ECECEC"/>
                </a:solidFill>
                <a:effectLst/>
                <a:latin typeface="Calibri" panose="020F0502020204030204" charset="0"/>
                <a:cs typeface="Calibri" panose="020F0502020204030204" charset="0"/>
              </a:rPr>
              <a:t>Feature engineering refers to the process of creating new features or transforming existing ones to improve the performance of machine learning models.</a:t>
            </a:r>
            <a:endParaRPr lang="en-US" b="1" i="0" dirty="0">
              <a:solidFill>
                <a:srgbClr val="ECECEC"/>
              </a:solidFill>
              <a:effectLst/>
              <a:latin typeface="Calibri" panose="020F0502020204030204" charset="0"/>
              <a:cs typeface="Calibri" panose="020F0502020204030204" charset="0"/>
            </a:endParaRPr>
          </a:p>
          <a:p>
            <a:pPr algn="l">
              <a:buFont typeface="+mj-lt"/>
              <a:buAutoNum type="arabicPeriod"/>
            </a:pPr>
            <a:endParaRPr lang="en-US" b="1" i="0" dirty="0">
              <a:solidFill>
                <a:srgbClr val="ECECEC"/>
              </a:solidFill>
              <a:effectLst/>
              <a:latin typeface="Calibri" panose="020F0502020204030204" charset="0"/>
              <a:cs typeface="Calibri" panose="020F0502020204030204" charset="0"/>
            </a:endParaRPr>
          </a:p>
          <a:p>
            <a:pPr indent="0" algn="l">
              <a:buFont typeface="+mj-lt"/>
              <a:buNone/>
            </a:pPr>
            <a:r>
              <a:rPr lang="en-US" b="1" i="0" dirty="0">
                <a:solidFill>
                  <a:srgbClr val="ECECEC"/>
                </a:solidFill>
                <a:effectLst/>
                <a:latin typeface="Calibri" panose="020F0502020204030204" charset="0"/>
                <a:cs typeface="Calibri" panose="020F0502020204030204" charset="0"/>
              </a:rPr>
              <a:t>Feature Selection:</a:t>
            </a:r>
            <a:endParaRPr lang="en-US" b="1" i="0" dirty="0">
              <a:solidFill>
                <a:srgbClr val="ECECEC"/>
              </a:solidFill>
              <a:effectLst/>
              <a:latin typeface="Calibri" panose="020F0502020204030204" charset="0"/>
              <a:cs typeface="Calibri" panose="020F0502020204030204" charset="0"/>
            </a:endParaRPr>
          </a:p>
          <a:p>
            <a:pPr marL="285750" indent="-285750" algn="l">
              <a:buFont typeface="Arial" panose="020B0604020202020204" pitchFamily="34" charset="0"/>
              <a:buChar char="•"/>
            </a:pPr>
            <a:r>
              <a:rPr lang="en-US" b="1" i="0" dirty="0">
                <a:solidFill>
                  <a:srgbClr val="ECECEC"/>
                </a:solidFill>
                <a:effectLst/>
                <a:latin typeface="Calibri" panose="020F0502020204030204" charset="0"/>
                <a:cs typeface="Calibri" panose="020F0502020204030204" charset="0"/>
              </a:rPr>
              <a:t>Feature selection is the process of choosing the most relevant features from the original dataset.</a:t>
            </a:r>
            <a:endParaRPr lang="en-US" b="1" i="0" dirty="0">
              <a:solidFill>
                <a:srgbClr val="ECECEC"/>
              </a:solidFill>
              <a:effectLst/>
              <a:latin typeface="Calibri" panose="020F0502020204030204" charset="0"/>
              <a:cs typeface="Calibri" panose="020F0502020204030204" charset="0"/>
            </a:endParaRPr>
          </a:p>
          <a:p>
            <a:pPr marL="285750" indent="-285750" algn="l">
              <a:buFont typeface="Arial" panose="020B0604020202020204" pitchFamily="34" charset="0"/>
              <a:buChar char="•"/>
            </a:pPr>
            <a:r>
              <a:rPr lang="en-US" b="1" i="0" dirty="0">
                <a:solidFill>
                  <a:srgbClr val="ECECEC"/>
                </a:solidFill>
                <a:effectLst/>
                <a:latin typeface="Calibri" panose="020F0502020204030204" charset="0"/>
                <a:cs typeface="Calibri" panose="020F0502020204030204" charset="0"/>
              </a:rPr>
              <a:t>It helps improve model performance by reducing dimensionality, decreasing training time, and mitigating the risk of overfitting.</a:t>
            </a:r>
            <a:endParaRPr lang="en-US" b="1" i="0" dirty="0">
              <a:solidFill>
                <a:srgbClr val="ECECEC"/>
              </a:solidFill>
              <a:effectLst/>
              <a:latin typeface="Calibri" panose="020F0502020204030204" charset="0"/>
              <a:cs typeface="Calibri" panose="020F05020202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65176" y="1321258"/>
            <a:ext cx="3684494" cy="646331"/>
          </a:xfrm>
          <a:prstGeom prst="rect">
            <a:avLst/>
          </a:prstGeom>
          <a:noFill/>
        </p:spPr>
        <p:txBody>
          <a:bodyPr wrap="square" rtlCol="0">
            <a:spAutoFit/>
          </a:bodyPr>
          <a:lstStyle/>
          <a:p>
            <a:r>
              <a:rPr lang="en-IN" sz="3600" b="1" dirty="0"/>
              <a:t>Prediction Models</a:t>
            </a:r>
            <a:endParaRPr lang="en-IN" sz="3600" b="1" dirty="0"/>
          </a:p>
        </p:txBody>
      </p:sp>
      <p:sp>
        <p:nvSpPr>
          <p:cNvPr id="3" name="TextBox 2"/>
          <p:cNvSpPr txBox="1"/>
          <p:nvPr/>
        </p:nvSpPr>
        <p:spPr>
          <a:xfrm>
            <a:off x="1478915" y="2850515"/>
            <a:ext cx="9304655" cy="1476375"/>
          </a:xfrm>
          <a:prstGeom prst="rect">
            <a:avLst/>
          </a:prstGeom>
          <a:noFill/>
        </p:spPr>
        <p:txBody>
          <a:bodyPr wrap="square" rtlCol="0">
            <a:spAutoFit/>
          </a:bodyPr>
          <a:lstStyle/>
          <a:p>
            <a:pPr marL="342900" indent="-342900">
              <a:buFont typeface="Arial" panose="020B0604020202020204" pitchFamily="34" charset="0"/>
              <a:buChar char="•"/>
            </a:pPr>
            <a:r>
              <a:rPr dirty="0"/>
              <a:t>I used Linear regression, Decision tree regression, Random forest regression, and k-nearest neighbor regression algorithms to predict sea surface temperature (SST).</a:t>
            </a:r>
            <a:endParaRPr dirty="0"/>
          </a:p>
          <a:p>
            <a:pPr marL="342900" indent="-342900">
              <a:buFont typeface="Arial" panose="020B0604020202020204" pitchFamily="34" charset="0"/>
              <a:buChar char="•"/>
            </a:pPr>
            <a:endParaRPr dirty="0"/>
          </a:p>
          <a:p>
            <a:pPr marL="342900" indent="-342900">
              <a:buFont typeface="Arial" panose="020B0604020202020204" pitchFamily="34" charset="0"/>
              <a:buChar char="•"/>
            </a:pPr>
            <a:r>
              <a:rPr dirty="0"/>
              <a:t>Each algorithm offers unique advantages suited to the complex and dynamic nature of SST prediction.</a:t>
            </a:r>
            <a:endParaRP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0</TotalTime>
  <Words>4654</Words>
  <Application>WPS Presentation</Application>
  <PresentationFormat>Widescreen</PresentationFormat>
  <Paragraphs>93</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Arial</vt:lpstr>
      <vt:lpstr>Calibri</vt:lpstr>
      <vt:lpstr>Calibri(Body)</vt:lpstr>
      <vt:lpstr>Calibri Light</vt:lpstr>
      <vt:lpstr>Microsoft YaHei</vt:lpstr>
      <vt:lpstr>Arial Unicode MS</vt:lpstr>
      <vt:lpstr>Celestial</vt:lpstr>
      <vt:lpstr>Prediction of sea surface Temperature  using Atmospheric features</vt:lpstr>
      <vt:lpstr>Overview </vt:lpstr>
      <vt:lpstr>INTRODUCTION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sea surface Temperature  using Atmospheric features</dc:title>
  <dc:creator>Jeffy JS</dc:creator>
  <cp:lastModifiedBy>ELCOT</cp:lastModifiedBy>
  <cp:revision>7</cp:revision>
  <dcterms:created xsi:type="dcterms:W3CDTF">2024-04-12T06:26:00Z</dcterms:created>
  <dcterms:modified xsi:type="dcterms:W3CDTF">2024-04-13T10:36:32Z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A0B41F4751254D43ADD9D0A3FBF2A4CA_12</vt:lpwstr>
  </property>
  <property fmtid="{D5CDD505-2E9C-101B-9397-08002B2CF9AE}" pid="3" name="KSOProductBuildVer">
    <vt:lpwstr>1033-12.2.0.13489</vt:lpwstr>
  </property>
</Properties>
</file>